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57" r:id="rId1"/>
  </p:sldMasterIdLst>
  <p:notesMasterIdLst>
    <p:notesMasterId r:id="rId41"/>
  </p:notesMasterIdLst>
  <p:handoutMasterIdLst>
    <p:handoutMasterId r:id="rId42"/>
  </p:handoutMasterIdLst>
  <p:sldIdLst>
    <p:sldId id="571" r:id="rId2"/>
    <p:sldId id="556" r:id="rId3"/>
    <p:sldId id="489" r:id="rId4"/>
    <p:sldId id="490" r:id="rId5"/>
    <p:sldId id="499" r:id="rId6"/>
    <p:sldId id="500" r:id="rId7"/>
    <p:sldId id="492" r:id="rId8"/>
    <p:sldId id="493" r:id="rId9"/>
    <p:sldId id="494" r:id="rId10"/>
    <p:sldId id="501" r:id="rId11"/>
    <p:sldId id="502" r:id="rId12"/>
    <p:sldId id="503" r:id="rId13"/>
    <p:sldId id="504" r:id="rId14"/>
    <p:sldId id="505" r:id="rId15"/>
    <p:sldId id="506" r:id="rId16"/>
    <p:sldId id="507" r:id="rId17"/>
    <p:sldId id="508" r:id="rId18"/>
    <p:sldId id="509" r:id="rId19"/>
    <p:sldId id="510" r:id="rId20"/>
    <p:sldId id="495" r:id="rId21"/>
    <p:sldId id="496" r:id="rId22"/>
    <p:sldId id="511" r:id="rId23"/>
    <p:sldId id="512" r:id="rId24"/>
    <p:sldId id="513" r:id="rId25"/>
    <p:sldId id="514" r:id="rId26"/>
    <p:sldId id="569" r:id="rId27"/>
    <p:sldId id="515" r:id="rId28"/>
    <p:sldId id="516" r:id="rId29"/>
    <p:sldId id="517" r:id="rId30"/>
    <p:sldId id="518" r:id="rId31"/>
    <p:sldId id="497" r:id="rId32"/>
    <p:sldId id="528" r:id="rId33"/>
    <p:sldId id="529" r:id="rId34"/>
    <p:sldId id="519" r:id="rId35"/>
    <p:sldId id="520" r:id="rId36"/>
    <p:sldId id="521" r:id="rId37"/>
    <p:sldId id="522" r:id="rId38"/>
    <p:sldId id="523" r:id="rId39"/>
    <p:sldId id="459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3399"/>
    <a:srgbClr val="FF66FF"/>
    <a:srgbClr val="FF66CC"/>
    <a:srgbClr val="FF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06" autoAdjust="0"/>
    <p:restoredTop sz="94660"/>
  </p:normalViewPr>
  <p:slideViewPr>
    <p:cSldViewPr>
      <p:cViewPr>
        <p:scale>
          <a:sx n="75" d="100"/>
          <a:sy n="75" d="100"/>
        </p:scale>
        <p:origin x="-100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F21F5-7DDA-45AD-A09D-AF4108415A93}" type="datetimeFigureOut">
              <a:rPr lang="en-US" smtClean="0"/>
              <a:pPr/>
              <a:t>2014-05-05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mahdi sadeghizadeh advanced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666206-2E6D-4C9B-A69C-5A1EAB8FD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6ABBC41-5284-44AE-AAF5-EAF659A15D47}" type="datetimeFigureOut">
              <a:rPr lang="en-US"/>
              <a:pPr>
                <a:defRPr/>
              </a:pPr>
              <a:t>2014-05-05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C7A19B7-B24A-44AC-818D-F44ADA5CA5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F0705E-AD30-4013-86B1-AC24125F942E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FPGA=Field</a:t>
            </a:r>
            <a:r>
              <a:rPr lang="en-US" baseline="0" dirty="0" smtClean="0"/>
              <a:t> Programmable Gate Array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488DA6-0BFC-4727-A603-4EBDFA16CE36}" type="slidenum">
              <a:rPr lang="de-DE"/>
              <a:pPr/>
              <a:t>5</a:t>
            </a:fld>
            <a:endParaRPr lang="de-DE"/>
          </a:p>
        </p:txBody>
      </p:sp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7B3026-8C65-4491-A5A3-FBF87D43EF7B}" type="slidenum">
              <a:rPr lang="fa-IR"/>
              <a:pPr/>
              <a:t>6</a:t>
            </a:fld>
            <a:endParaRPr 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703263"/>
            <a:ext cx="4583113" cy="3436937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351338"/>
            <a:ext cx="4995863" cy="4141787"/>
          </a:xfrm>
          <a:noFill/>
          <a:ln/>
        </p:spPr>
        <p:txBody>
          <a:bodyPr/>
          <a:lstStyle/>
          <a:p>
            <a:pPr eaLnBrk="1" hangingPunct="1"/>
            <a:r>
              <a:rPr lang="fa-IR" smtClean="0"/>
              <a:t>لاية بالا، </a:t>
            </a:r>
            <a:r>
              <a:rPr lang="en-US" smtClean="0"/>
              <a:t>MAC layer</a:t>
            </a:r>
            <a:r>
              <a:rPr lang="fa-IR" smtClean="0"/>
              <a:t> است.</a:t>
            </a:r>
          </a:p>
          <a:p>
            <a:pPr eaLnBrk="1" hangingPunct="1"/>
            <a:r>
              <a:rPr lang="fa-IR" smtClean="0"/>
              <a:t>امكان </a:t>
            </a:r>
            <a:r>
              <a:rPr lang="en-US" smtClean="0"/>
              <a:t>re-use</a:t>
            </a:r>
            <a:r>
              <a:rPr lang="fa-IR" smtClean="0"/>
              <a:t> كردن از باندهاي فركانسي؟</a:t>
            </a:r>
          </a:p>
          <a:p>
            <a:pPr eaLnBrk="1" hangingPunct="1"/>
            <a:r>
              <a:rPr lang="en-US" smtClean="0"/>
              <a:t>RSSI</a:t>
            </a:r>
            <a:r>
              <a:rPr lang="fa-IR" smtClean="0"/>
              <a:t> براي تخمين فاصله استفاده مي‌شود؛ اما دقيق نيست.</a:t>
            </a: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C7A19B7-B24A-44AC-818D-F44ADA5CA5C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mahdi sadeghizadeh advanced networks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2254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54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Advanced Networks            Mahdi Sadeghizadeh</a:t>
            </a: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F2C61-DD02-4A9C-931D-CAF8F037C0E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Advanced Networks            Mahdi Sadeghizadeh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31821-EF4D-44AB-804A-33FEA4208703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Advanced Networks            Mahdi Sadeghizadeh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80193-5E37-4533-98FA-10E8B895E682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Advanced Networks            Mahdi Sadeghizadeh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19A49-C9E0-4CE7-918D-9C08AD5522F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Advanced Networks            Mahdi Sadeghizadeh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C81AD-00CF-4FA1-A4AA-8DAB15C7463A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Advanced Networks            Mahdi Sadeghizadeh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F9561-11A6-44F1-9C74-54A31F73EFAD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Advanced Networks            Mahdi Sadeghizadeh</a:t>
            </a: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AAF1C-DC92-4FFD-A5DB-E24CB30342CE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Advanced Networks            Mahdi Sadeghizadeh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BF060-26EF-4206-BF82-0720422CD095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Advanced Networks            Mahdi Sadeghizadeh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D7180-BCD2-4563-8076-F05B19193A74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Advanced Networks            Mahdi Sadeghizadeh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3506A-0D5C-42EC-8AF6-8F59B3218A17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Advanced Networks            Mahdi Sadeghizadeh</a:t>
            </a: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4F382-256D-4AE9-B1EA-F452FEB320C9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 smtClean="0"/>
              <a:t>Advanced Networks            Mahdi Sadeghizadeh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89776A49-E8E3-42E3-B759-1F5CB34F4EE6}" type="slidenum">
              <a:rPr lang="ar-SA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150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2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0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0400" y="1752600"/>
            <a:ext cx="5715000" cy="2209800"/>
          </a:xfrm>
        </p:spPr>
        <p:txBody>
          <a:bodyPr/>
          <a:lstStyle/>
          <a:p>
            <a:r>
              <a:rPr lang="en-US" sz="72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Single Node Architecture</a:t>
            </a:r>
            <a:endParaRPr lang="en-US" sz="7200" b="1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B93698-06AD-435A-A0E3-D4BF08716F7B}" type="slidenum">
              <a:rPr lang="ar-SA" smtClean="0"/>
              <a:pPr/>
              <a:t>1</a:t>
            </a:fld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28600" y="152400"/>
            <a:ext cx="146706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6.3</a:t>
            </a:r>
            <a:endParaRPr lang="en-US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5321808"/>
            <a:ext cx="632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By: Mahdi </a:t>
            </a:r>
            <a:r>
              <a:rPr lang="en-US" sz="24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endParaRPr lang="en-US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1118616" y="5715000"/>
            <a:ext cx="3505200" cy="457200"/>
          </a:xfrm>
        </p:spPr>
        <p:txBody>
          <a:bodyPr/>
          <a:lstStyle/>
          <a:p>
            <a:pPr algn="l">
              <a:defRPr/>
            </a:pPr>
            <a:r>
              <a:rPr lang="en-US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Website: Sadeghizadeh.ir </a:t>
            </a:r>
            <a:endParaRPr lang="en-US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79576" y="4864608"/>
            <a:ext cx="6324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Advanced Computer 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10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469900"/>
            <a:ext cx="8531225" cy="571500"/>
          </a:xfrm>
        </p:spPr>
        <p:txBody>
          <a:bodyPr/>
          <a:lstStyle/>
          <a:p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Energy supply of mobile/sensor nodes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3863" y="1295400"/>
            <a:ext cx="8488362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Goal: provide as much energy as possible at smallest cost/volume/weight/recharge time/longevity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WSN, recharging may or may not be an option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Options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Primary batteries – not rechargeable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Secondary batteries – rechargeable, only makes sense in combination with some form of energy harvesting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5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Requirements include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Low self-discharge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Long shelf live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Capacity under load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Efficient recharging at low current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Good relaxation properties (seeming self-recharging)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Voltage stability (to avoid DC-DC conversion)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11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9400"/>
            <a:ext cx="8229600" cy="990600"/>
          </a:xfrm>
        </p:spPr>
        <p:txBody>
          <a:bodyPr/>
          <a:lstStyle/>
          <a:p>
            <a:pPr rtl="0" eaLnBrk="1" hangingPunct="1"/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Battery examples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3863" y="1752600"/>
            <a:ext cx="8364537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Energy per volume (Joule per cubic centimeter): </a:t>
            </a:r>
          </a:p>
        </p:txBody>
      </p:sp>
      <p:graphicFrame>
        <p:nvGraphicFramePr>
          <p:cNvPr id="10" name="Group 40"/>
          <p:cNvGraphicFramePr>
            <a:graphicFrameLocks noGrp="1"/>
          </p:cNvGraphicFramePr>
          <p:nvPr>
            <p:ph sz="half" idx="4294967295"/>
          </p:nvPr>
        </p:nvGraphicFramePr>
        <p:xfrm>
          <a:off x="538162" y="2670174"/>
          <a:ext cx="8072438" cy="2892426"/>
        </p:xfrm>
        <a:graphic>
          <a:graphicData uri="http://schemas.openxmlformats.org/drawingml/2006/table">
            <a:tbl>
              <a:tblPr/>
              <a:tblGrid>
                <a:gridCol w="2017713"/>
                <a:gridCol w="2019300"/>
                <a:gridCol w="2017712"/>
                <a:gridCol w="2017713"/>
              </a:tblGrid>
              <a:tr h="4826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Primary batteries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Chemistry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C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Zinc-air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C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Lithium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C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Alkaline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CFE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Energy (J/cm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C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3780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C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2880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C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CFE"/>
                    </a:solidFill>
                  </a:tcPr>
                </a:tc>
              </a:tr>
              <a:tr h="4826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Secondary batteries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EC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Chemistry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E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Lithium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E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NiMHd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E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NiCd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EC9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Energy (J/cm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E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1080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E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860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E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650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E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12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0668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381000"/>
            <a:ext cx="8531225" cy="571500"/>
          </a:xfrm>
        </p:spPr>
        <p:txBody>
          <a:bodyPr/>
          <a:lstStyle/>
          <a:p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Energy scavenging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3863" y="1092200"/>
            <a:ext cx="8488362" cy="387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How to recharge a battery?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 laptop: easy, plug into wall socket in the evening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 sensor node? – Try to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scavenge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energy from environment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Ambient energy sources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Light ! solar cells – between 10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W/cm</a:t>
            </a:r>
            <a:r>
              <a:rPr kumimoji="0" lang="en-US" sz="20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and 15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mW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/cm</a:t>
            </a:r>
            <a:r>
              <a:rPr kumimoji="0" lang="en-US" sz="20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Temperature gradients – 80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W/cm</a:t>
            </a:r>
            <a:r>
              <a:rPr kumimoji="0" lang="en-US" sz="20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@ 1 V from 5K difference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Vibrations – between 0.1 and 10000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W/cm</a:t>
            </a:r>
            <a:r>
              <a:rPr kumimoji="0" lang="en-US" sz="20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Pressure variation (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piezo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-electric)</a:t>
            </a:r>
            <a:r>
              <a:rPr lang="en-US" sz="20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– 330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W/cm</a:t>
            </a:r>
            <a:r>
              <a:rPr kumimoji="0" lang="en-US" sz="20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from the heel of a shoe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Air/liquid flow 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(MEMS gas turbines)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6" descr="clip_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185920"/>
            <a:ext cx="4176868" cy="2011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13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clip_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4500" y="1397000"/>
            <a:ext cx="8285163" cy="474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42900"/>
            <a:ext cx="8229600" cy="838200"/>
          </a:xfrm>
        </p:spPr>
        <p:txBody>
          <a:bodyPr/>
          <a:lstStyle/>
          <a:p>
            <a:pPr rtl="0" eaLnBrk="1" hangingPunct="1"/>
            <a:r>
              <a:rPr lang="en-US" sz="4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Energy scavenging – overview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14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495300"/>
            <a:ext cx="8531225" cy="571500"/>
          </a:xfrm>
        </p:spPr>
        <p:txBody>
          <a:bodyPr/>
          <a:lstStyle/>
          <a:p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Energy consumption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79438" y="1447800"/>
            <a:ext cx="7954962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 “back of the envelope” estimation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Number of instructions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Energy per instruction: 1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nJ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Small battery (“smart dust”): 1 J = 1 Ws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Corresponds: 10</a:t>
            </a:r>
            <a:r>
              <a:rPr kumimoji="0" lang="en-US" sz="20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9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instructions!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Lifetime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Or: Require a single day operational lifetime = 24¢60¢60 =86400 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 Ws / 86400s ¼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11.5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as max. sustained power consumption!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Not feasible!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15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457200"/>
            <a:ext cx="8531225" cy="571500"/>
          </a:xfrm>
        </p:spPr>
        <p:txBody>
          <a:bodyPr/>
          <a:lstStyle/>
          <a:p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Multiple power consumption modes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3863" y="1422400"/>
            <a:ext cx="8488362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Way out: Do not run sensor node at full operation all the time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If nothing to do, switch to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power safe mode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Question: When to throttle down? How to wake up again?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Typical modes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Controller: Active, idle, sleep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Radio mode: Turn on/off transmitter/receiver, both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Multiple modes possible, “deeper” sleep modes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Strongly depends on hardware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 MSP 430, e.g.: four different sleep modes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Atmel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ATMega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six different modes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16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495300"/>
            <a:ext cx="8531225" cy="571500"/>
          </a:xfrm>
        </p:spPr>
        <p:txBody>
          <a:bodyPr/>
          <a:lstStyle/>
          <a:p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Some energy consumption figures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3863" y="1524000"/>
            <a:ext cx="848836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Microcontroller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 MSP 430 (@ 1 MHz, 3V):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Fully operation 1.2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mW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Deepest sleep mode 0.3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 – only woken up by external interrupts (not even timer is running any more)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Atmel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ATMega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Operational mode: 15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mW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active, 6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mW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idle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Sleep mode: 75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17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457200"/>
            <a:ext cx="8531225" cy="571500"/>
          </a:xfrm>
        </p:spPr>
        <p:txBody>
          <a:bodyPr/>
          <a:lstStyle/>
          <a:p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Switching between modes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3863" y="1333500"/>
            <a:ext cx="848836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Simplest idea: Greedily switch to lower mode whenever possible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Problem: Time and power consumption required to reach higher modes not negligible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Introduces overhead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Switching only pays off if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0" lang="en-US" sz="20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saved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&gt;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0" lang="en-US" sz="20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overhead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Example: 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Event-triggered 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wake up from 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sleep mode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Scheduling problem 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with uncertainty 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(exercise)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3222625" y="3517900"/>
            <a:ext cx="5540375" cy="2576513"/>
            <a:chOff x="3533775" y="3543300"/>
            <a:chExt cx="5540375" cy="2576513"/>
          </a:xfrm>
        </p:grpSpPr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6784975" y="4318000"/>
              <a:ext cx="758952" cy="1200150"/>
            </a:xfrm>
            <a:custGeom>
              <a:avLst/>
              <a:gdLst>
                <a:gd name="T0" fmla="*/ 0 w 468"/>
                <a:gd name="T1" fmla="*/ 468 h 756"/>
                <a:gd name="T2" fmla="*/ 468 w 468"/>
                <a:gd name="T3" fmla="*/ 0 h 756"/>
                <a:gd name="T4" fmla="*/ 466 w 468"/>
                <a:gd name="T5" fmla="*/ 756 h 756"/>
                <a:gd name="T6" fmla="*/ 0 w 468"/>
                <a:gd name="T7" fmla="*/ 756 h 756"/>
                <a:gd name="T8" fmla="*/ 0 w 468"/>
                <a:gd name="T9" fmla="*/ 468 h 7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8"/>
                <a:gd name="T16" fmla="*/ 0 h 756"/>
                <a:gd name="T17" fmla="*/ 468 w 468"/>
                <a:gd name="T18" fmla="*/ 756 h 7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8" h="756">
                  <a:moveTo>
                    <a:pt x="0" y="468"/>
                  </a:moveTo>
                  <a:lnTo>
                    <a:pt x="468" y="0"/>
                  </a:lnTo>
                  <a:lnTo>
                    <a:pt x="466" y="756"/>
                  </a:lnTo>
                  <a:lnTo>
                    <a:pt x="0" y="756"/>
                  </a:lnTo>
                  <a:lnTo>
                    <a:pt x="0" y="468"/>
                  </a:lnTo>
                  <a:close/>
                </a:path>
              </a:pathLst>
            </a:custGeom>
            <a:solidFill>
              <a:srgbClr val="8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" name="Group 27"/>
            <p:cNvGrpSpPr>
              <a:grpSpLocks/>
            </p:cNvGrpSpPr>
            <p:nvPr/>
          </p:nvGrpSpPr>
          <p:grpSpPr bwMode="auto">
            <a:xfrm>
              <a:off x="3533775" y="3543300"/>
              <a:ext cx="5540375" cy="2576513"/>
              <a:chOff x="1817" y="2492"/>
              <a:chExt cx="3490" cy="1623"/>
            </a:xfrm>
          </p:grpSpPr>
          <p:sp>
            <p:nvSpPr>
              <p:cNvPr id="11" name="Freeform 4"/>
              <p:cNvSpPr>
                <a:spLocks/>
              </p:cNvSpPr>
              <p:nvPr/>
            </p:nvSpPr>
            <p:spPr bwMode="auto">
              <a:xfrm>
                <a:off x="2567" y="2972"/>
                <a:ext cx="1296" cy="48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0" y="480"/>
                  </a:cxn>
                  <a:cxn ang="0">
                    <a:pos x="1296" y="480"/>
                  </a:cxn>
                  <a:cxn ang="0">
                    <a:pos x="1296" y="0"/>
                  </a:cxn>
                  <a:cxn ang="0">
                    <a:pos x="0" y="0"/>
                  </a:cxn>
                </a:cxnLst>
                <a:rect l="0" t="0" r="r" b="b"/>
                <a:pathLst>
                  <a:path w="1296" h="480">
                    <a:moveTo>
                      <a:pt x="0" y="0"/>
                    </a:moveTo>
                    <a:lnTo>
                      <a:pt x="480" y="480"/>
                    </a:lnTo>
                    <a:lnTo>
                      <a:pt x="1296" y="480"/>
                    </a:lnTo>
                    <a:lnTo>
                      <a:pt x="129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 flipV="1">
                <a:off x="2279" y="2780"/>
                <a:ext cx="0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Line 7"/>
              <p:cNvSpPr>
                <a:spLocks noChangeShapeType="1"/>
              </p:cNvSpPr>
              <p:nvPr/>
            </p:nvSpPr>
            <p:spPr bwMode="auto">
              <a:xfrm>
                <a:off x="2183" y="3740"/>
                <a:ext cx="28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" name="Text Box 8"/>
              <p:cNvSpPr txBox="1">
                <a:spLocks noChangeArrowheads="1"/>
              </p:cNvSpPr>
              <p:nvPr/>
            </p:nvSpPr>
            <p:spPr bwMode="auto">
              <a:xfrm>
                <a:off x="1817" y="2828"/>
                <a:ext cx="46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de-DE" sz="1800" dirty="0"/>
                  <a:t>P</a:t>
                </a:r>
                <a:r>
                  <a:rPr lang="de-DE" sz="1800" baseline="-25000" dirty="0"/>
                  <a:t>active</a:t>
                </a:r>
                <a:endParaRPr lang="en-US" sz="1800" baseline="-25000" dirty="0"/>
              </a:p>
            </p:txBody>
          </p:sp>
          <p:sp>
            <p:nvSpPr>
              <p:cNvPr id="17" name="Text Box 9"/>
              <p:cNvSpPr txBox="1">
                <a:spLocks noChangeArrowheads="1"/>
              </p:cNvSpPr>
              <p:nvPr/>
            </p:nvSpPr>
            <p:spPr bwMode="auto">
              <a:xfrm>
                <a:off x="1839" y="3317"/>
                <a:ext cx="44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de-DE" sz="1800" dirty="0"/>
                  <a:t>P</a:t>
                </a:r>
                <a:r>
                  <a:rPr lang="de-DE" sz="1800" baseline="-25000" dirty="0"/>
                  <a:t>sleep</a:t>
                </a:r>
                <a:endParaRPr lang="en-US" sz="1800" baseline="-25000" dirty="0"/>
              </a:p>
            </p:txBody>
          </p:sp>
          <p:sp>
            <p:nvSpPr>
              <p:cNvPr id="18" name="Line 10"/>
              <p:cNvSpPr>
                <a:spLocks noChangeShapeType="1"/>
              </p:cNvSpPr>
              <p:nvPr/>
            </p:nvSpPr>
            <p:spPr bwMode="auto">
              <a:xfrm>
                <a:off x="2279" y="2972"/>
                <a:ext cx="23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Text Box 11"/>
              <p:cNvSpPr txBox="1">
                <a:spLocks noChangeArrowheads="1"/>
              </p:cNvSpPr>
              <p:nvPr/>
            </p:nvSpPr>
            <p:spPr bwMode="auto">
              <a:xfrm>
                <a:off x="4919" y="3788"/>
                <a:ext cx="3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de-DE" sz="1800" dirty="0"/>
                  <a:t>time</a:t>
                </a:r>
                <a:endParaRPr lang="en-US" sz="1800" dirty="0"/>
              </a:p>
            </p:txBody>
          </p:sp>
          <p:sp>
            <p:nvSpPr>
              <p:cNvPr id="20" name="Line 12"/>
              <p:cNvSpPr>
                <a:spLocks noChangeShapeType="1"/>
              </p:cNvSpPr>
              <p:nvPr/>
            </p:nvSpPr>
            <p:spPr bwMode="auto">
              <a:xfrm flipV="1">
                <a:off x="3863" y="2972"/>
                <a:ext cx="0" cy="76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Text Box 13"/>
              <p:cNvSpPr txBox="1">
                <a:spLocks noChangeArrowheads="1"/>
              </p:cNvSpPr>
              <p:nvPr/>
            </p:nvSpPr>
            <p:spPr bwMode="auto">
              <a:xfrm>
                <a:off x="3665" y="3788"/>
                <a:ext cx="39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de-DE" sz="1800"/>
                  <a:t>t</a:t>
                </a:r>
                <a:r>
                  <a:rPr lang="de-DE" sz="1800" baseline="-25000"/>
                  <a:t>event</a:t>
                </a:r>
                <a:endParaRPr lang="en-US" sz="1800" baseline="-25000"/>
              </a:p>
            </p:txBody>
          </p:sp>
          <p:sp>
            <p:nvSpPr>
              <p:cNvPr id="22" name="Text Box 14"/>
              <p:cNvSpPr txBox="1">
                <a:spLocks noChangeArrowheads="1"/>
              </p:cNvSpPr>
              <p:nvPr/>
            </p:nvSpPr>
            <p:spPr bwMode="auto">
              <a:xfrm>
                <a:off x="2471" y="3788"/>
                <a:ext cx="20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de-DE" sz="1800"/>
                  <a:t>t</a:t>
                </a:r>
                <a:r>
                  <a:rPr lang="de-DE" sz="1800" baseline="-25000"/>
                  <a:t>1</a:t>
                </a:r>
                <a:endParaRPr lang="en-US" sz="1800" baseline="-25000"/>
              </a:p>
            </p:txBody>
          </p:sp>
          <p:sp>
            <p:nvSpPr>
              <p:cNvPr id="23" name="Line 15"/>
              <p:cNvSpPr>
                <a:spLocks noChangeShapeType="1"/>
              </p:cNvSpPr>
              <p:nvPr/>
            </p:nvSpPr>
            <p:spPr bwMode="auto">
              <a:xfrm flipV="1">
                <a:off x="2567" y="2972"/>
                <a:ext cx="0" cy="76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Line 16"/>
              <p:cNvSpPr>
                <a:spLocks noChangeShapeType="1"/>
              </p:cNvSpPr>
              <p:nvPr/>
            </p:nvSpPr>
            <p:spPr bwMode="auto">
              <a:xfrm>
                <a:off x="2567" y="2972"/>
                <a:ext cx="48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17"/>
              <p:cNvSpPr>
                <a:spLocks noChangeShapeType="1"/>
              </p:cNvSpPr>
              <p:nvPr/>
            </p:nvSpPr>
            <p:spPr bwMode="auto">
              <a:xfrm>
                <a:off x="3047" y="3452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18"/>
              <p:cNvSpPr>
                <a:spLocks noChangeShapeType="1"/>
              </p:cNvSpPr>
              <p:nvPr/>
            </p:nvSpPr>
            <p:spPr bwMode="auto">
              <a:xfrm flipV="1">
                <a:off x="3863" y="2972"/>
                <a:ext cx="48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AutoShape 19"/>
              <p:cNvSpPr>
                <a:spLocks/>
              </p:cNvSpPr>
              <p:nvPr/>
            </p:nvSpPr>
            <p:spPr bwMode="auto">
              <a:xfrm>
                <a:off x="2423" y="2492"/>
                <a:ext cx="480" cy="216"/>
              </a:xfrm>
              <a:prstGeom prst="accentCallout1">
                <a:avLst>
                  <a:gd name="adj1" fmla="val 33333"/>
                  <a:gd name="adj2" fmla="val 110000"/>
                  <a:gd name="adj3" fmla="val 344444"/>
                  <a:gd name="adj4" fmla="val 180000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de-DE" sz="1800"/>
                  <a:t>E</a:t>
                </a:r>
                <a:r>
                  <a:rPr lang="de-DE" sz="1800" baseline="-25000"/>
                  <a:t>saved</a:t>
                </a:r>
                <a:endParaRPr lang="en-US" sz="1800" baseline="-25000"/>
              </a:p>
            </p:txBody>
          </p:sp>
          <p:sp>
            <p:nvSpPr>
              <p:cNvPr id="29" name="Line 21"/>
              <p:cNvSpPr>
                <a:spLocks noChangeShapeType="1"/>
              </p:cNvSpPr>
              <p:nvPr/>
            </p:nvSpPr>
            <p:spPr bwMode="auto">
              <a:xfrm flipV="1">
                <a:off x="3047" y="3452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Line 22"/>
              <p:cNvSpPr>
                <a:spLocks noChangeShapeType="1"/>
              </p:cNvSpPr>
              <p:nvPr/>
            </p:nvSpPr>
            <p:spPr bwMode="auto">
              <a:xfrm flipV="1">
                <a:off x="4343" y="2972"/>
                <a:ext cx="0" cy="76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AutoShape 23"/>
              <p:cNvSpPr>
                <a:spLocks/>
              </p:cNvSpPr>
              <p:nvPr/>
            </p:nvSpPr>
            <p:spPr bwMode="auto">
              <a:xfrm rot="5400000">
                <a:off x="2735" y="3572"/>
                <a:ext cx="144" cy="480"/>
              </a:xfrm>
              <a:prstGeom prst="rightBrace">
                <a:avLst>
                  <a:gd name="adj1" fmla="val 27778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AutoShape 24"/>
              <p:cNvSpPr>
                <a:spLocks/>
              </p:cNvSpPr>
              <p:nvPr/>
            </p:nvSpPr>
            <p:spPr bwMode="auto">
              <a:xfrm rot="5400000">
                <a:off x="4031" y="3572"/>
                <a:ext cx="144" cy="480"/>
              </a:xfrm>
              <a:prstGeom prst="rightBrace">
                <a:avLst>
                  <a:gd name="adj1" fmla="val 27778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Text Box 25"/>
              <p:cNvSpPr txBox="1">
                <a:spLocks noChangeArrowheads="1"/>
              </p:cNvSpPr>
              <p:nvPr/>
            </p:nvSpPr>
            <p:spPr bwMode="auto">
              <a:xfrm>
                <a:off x="2711" y="3884"/>
                <a:ext cx="407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de-DE" sz="1800">
                    <a:latin typeface="Symbol" pitchFamily="18" charset="2"/>
                  </a:rPr>
                  <a:t>t</a:t>
                </a:r>
                <a:r>
                  <a:rPr lang="de-DE" sz="1800" baseline="-25000"/>
                  <a:t>down</a:t>
                </a:r>
                <a:endParaRPr lang="en-US" sz="1800" baseline="-25000"/>
              </a:p>
            </p:txBody>
          </p:sp>
          <p:sp>
            <p:nvSpPr>
              <p:cNvPr id="34" name="Text Box 26"/>
              <p:cNvSpPr txBox="1">
                <a:spLocks noChangeArrowheads="1"/>
              </p:cNvSpPr>
              <p:nvPr/>
            </p:nvSpPr>
            <p:spPr bwMode="auto">
              <a:xfrm>
                <a:off x="4007" y="3884"/>
                <a:ext cx="285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/>
                <a:r>
                  <a:rPr lang="de-DE" sz="1800">
                    <a:latin typeface="Symbol" pitchFamily="18" charset="2"/>
                  </a:rPr>
                  <a:t>t</a:t>
                </a:r>
                <a:r>
                  <a:rPr lang="de-DE" sz="1800" baseline="-25000"/>
                  <a:t>up</a:t>
                </a:r>
                <a:endParaRPr lang="en-US" sz="1800" baseline="-25000"/>
              </a:p>
            </p:txBody>
          </p:sp>
          <p:sp>
            <p:nvSpPr>
              <p:cNvPr id="28" name="AutoShape 20"/>
              <p:cNvSpPr>
                <a:spLocks/>
              </p:cNvSpPr>
              <p:nvPr/>
            </p:nvSpPr>
            <p:spPr bwMode="auto">
              <a:xfrm>
                <a:off x="4391" y="2612"/>
                <a:ext cx="624" cy="216"/>
              </a:xfrm>
              <a:prstGeom prst="accentCallout1">
                <a:avLst>
                  <a:gd name="adj1" fmla="val 33333"/>
                  <a:gd name="adj2" fmla="val -7694"/>
                  <a:gd name="adj3" fmla="val 348148"/>
                  <a:gd name="adj4" fmla="val -40384"/>
                </a:avLst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r>
                  <a:rPr lang="de-DE" sz="1800" dirty="0"/>
                  <a:t>E</a:t>
                </a:r>
                <a:r>
                  <a:rPr lang="de-DE" sz="1800" baseline="-25000" dirty="0"/>
                  <a:t>overhead</a:t>
                </a:r>
                <a:endParaRPr lang="en-US" sz="1800" baseline="-25000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18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6" descr="dvs_figur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5588" y="2151063"/>
            <a:ext cx="4916487" cy="3889375"/>
          </a:xfrm>
          <a:prstGeom prst="rect">
            <a:avLst/>
          </a:prstGeom>
          <a:noFill/>
        </p:spPr>
      </p:pic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457200"/>
            <a:ext cx="8731250" cy="647700"/>
          </a:xfrm>
        </p:spPr>
        <p:txBody>
          <a:bodyPr/>
          <a:lstStyle/>
          <a:p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Alternative: Dynamic voltage scaling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28600" y="1397000"/>
            <a:ext cx="8488363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Switching modes complicated by uncertainty how long a sleep time is available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Alternative: Low supply voltage &amp; clock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Dynamic voltage scaling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(DVS)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Rationale: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Power consumption P </a:t>
            </a:r>
            <a:b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depends on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Clock frequency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Square of supply voltage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 / f V</a:t>
            </a:r>
            <a:r>
              <a:rPr kumimoji="0" lang="en-US" sz="16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Lower clock allows </a:t>
            </a:r>
            <a:b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lower supply voltage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Easy to switch to higher clock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But: execution takes longer 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19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495300"/>
            <a:ext cx="8531225" cy="571500"/>
          </a:xfrm>
        </p:spPr>
        <p:txBody>
          <a:bodyPr/>
          <a:lstStyle/>
          <a:p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Memory power consumption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03238" y="1676400"/>
            <a:ext cx="8488362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Crucial part: FLASH memory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Power for RAM almost negligible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FLASH writing/erasing is expensive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Example: FLASH on Mica motes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Reading: ¼ 1.1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nAh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per byte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Writing: ¼ 83.3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nAh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per byte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09800" y="469900"/>
            <a:ext cx="51182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Single Node Architecture</a:t>
            </a:r>
            <a:endParaRPr lang="en-US" sz="36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960438" y="2133600"/>
            <a:ext cx="704056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Sensor node architecture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Energy supply and consumption</a:t>
            </a:r>
          </a:p>
          <a:p>
            <a:pPr marL="342900" lvl="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Runtime environments for sensor nodes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Case study: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TinyOS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kern="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20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9906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9321800" cy="504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Amplifier power:</a:t>
            </a:r>
            <a:endParaRPr kumimoji="0" lang="en-US" sz="2400" b="0" i="0" u="none" strike="noStrike" kern="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en-US" sz="20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tx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radiated power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amp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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amp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constants depending on model 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Highest efficiency (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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en-US" sz="20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tx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/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en-US" sz="20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amp</a:t>
            </a:r>
            <a:r>
              <a:rPr kumimoji="0" lang="en-US" sz="2000" b="0" i="0" u="none" strike="noStrike" kern="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at maximum output power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addition: transmitter electronics needs power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en-US" sz="24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txElec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Time to transmit n bits: n / (R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en-US" sz="2400" b="0" i="0" u="none" strike="noStrike" kern="0" cap="none" spc="0" normalizeH="0" baseline="-5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code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nomial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data rate,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en-US" sz="2000" b="0" i="0" u="none" strike="noStrike" kern="0" cap="none" spc="0" normalizeH="0" baseline="-5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code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coding rate 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leave sleep mode</a:t>
            </a: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Time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en-US" sz="20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start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average power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en-US" sz="2000" b="0" i="0" u="none" strike="noStrike" kern="0" cap="none" spc="0" normalizeH="0" baseline="-5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start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endParaRPr kumimoji="0" lang="en-US" sz="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Simplification: Modulation not considered 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1123950"/>
            <a:ext cx="26241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" y="4719932"/>
            <a:ext cx="7854362" cy="82296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381000"/>
            <a:ext cx="8531225" cy="571500"/>
          </a:xfrm>
        </p:spPr>
        <p:txBody>
          <a:bodyPr/>
          <a:lstStyle/>
          <a:p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Transmitter power/energy consumption for n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21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495300"/>
            <a:ext cx="8531225" cy="571500"/>
          </a:xfrm>
        </p:spPr>
        <p:txBody>
          <a:bodyPr/>
          <a:lstStyle/>
          <a:p>
            <a:r>
              <a:rPr lang="en-US" sz="32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Receiver power/energy consumption for n bits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93700" y="1676400"/>
            <a:ext cx="8407400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Receiver also has startup costs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Time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en-US" sz="24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start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average power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en-US" sz="2400" b="0" i="0" u="none" strike="noStrike" kern="0" cap="none" spc="0" normalizeH="0" baseline="-5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start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Time for n bits is the same n / (R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</a:t>
            </a:r>
            <a:r>
              <a:rPr kumimoji="0" lang="en-US" sz="2800" b="0" i="0" u="none" strike="noStrike" kern="0" cap="none" spc="0" normalizeH="0" baseline="-5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code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Receiver electronics needs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0" lang="en-US" sz="28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rxElec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Plus: energy to decode every bit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0" lang="en-US" sz="2800" b="0" i="0" u="none" strike="noStrike" kern="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decBits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050" y="4640262"/>
            <a:ext cx="7542213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22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rtl="0" eaLnBrk="1" hangingPunct="1"/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Some transceiver numbers </a:t>
            </a:r>
          </a:p>
        </p:txBody>
      </p:sp>
      <p:pic>
        <p:nvPicPr>
          <p:cNvPr id="8" name="Picture 4" descr="clip_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8925" y="1524000"/>
            <a:ext cx="8667750" cy="4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23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5900"/>
            <a:ext cx="8229600" cy="1143000"/>
          </a:xfrm>
        </p:spPr>
        <p:txBody>
          <a:bodyPr/>
          <a:lstStyle/>
          <a:p>
            <a:pPr rtl="0" eaLnBrk="1" hangingPunct="1"/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Controlling transceivers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30200" y="1524000"/>
            <a:ext cx="863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Similar to controller, low duty cycle is necessary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Easy to do for transmitter – similar problem to controller: when is it worthwhile to switch off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Difficult for receiver: Not only time when to wake up not known, it also depends on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remote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partners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! Dependence between MAC protocols and power consumption is strong!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Only limited applicability of techniques analogue to DVS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Dynamic Modulation Scaling (DSM): Switch to modulation best suited to communication – depends on channel gain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Dynamic Coding Scaling – vary coding rate according to channel gain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Combinations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24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228600"/>
            <a:ext cx="8953500" cy="1143000"/>
          </a:xfrm>
        </p:spPr>
        <p:txBody>
          <a:bodyPr/>
          <a:lstStyle/>
          <a:p>
            <a:pPr rtl="0" eaLnBrk="1" hangingPunct="1"/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Computation vs. communication energy cost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447800"/>
            <a:ext cx="85344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Tradeoff?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Directly comparing computation/communication energy cost not possible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But: put them into perspective!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Energy ratio of “sending one bit” vs. “computing one instruction”: Anything between 220 and 2900 in the literature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To communicate (send &amp; receive) one kilobyte over 100 m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 computing three million instructions!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Tx/>
              <a:buChar char="•"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Hence: try to compute instead of communicate whenever possible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Key technique in WSN – 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in-network processing!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Exploit compression schemes, intelligent coding schemes, …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25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444500"/>
            <a:ext cx="8531225" cy="571500"/>
          </a:xfrm>
        </p:spPr>
        <p:txBody>
          <a:bodyPr/>
          <a:lstStyle/>
          <a:p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Operating system challenges in WSN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3863" y="1397000"/>
            <a:ext cx="8488362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Usual operating system goals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Make access to device resources abstract (virtualization)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Protect resources from concurrent access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Usual means 	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Protected operation modes of the CPU – hardware access only in these modes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Process with separate address spaces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Support by a memory management unit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Problem: These are not available in microcontrollers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No separate protection modes, no memory management unit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Would make devices more expensive, more power-hungry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9144000" cy="1295400"/>
          </a:xfrm>
          <a:noFill/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</a:rPr>
              <a:t>WSN: Open Source Tools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36320" y="4064000"/>
            <a:ext cx="3383280" cy="201168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</a:rPr>
              <a:t>Operating Systems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800" dirty="0" smtClean="0">
              <a:solidFill>
                <a:schemeClr val="accent2"/>
              </a:solidFill>
              <a:latin typeface="Times New Roman" pitchFamily="18" charset="0"/>
            </a:endParaRPr>
          </a:p>
          <a:p>
            <a:pPr marL="457200" lvl="1" indent="-228600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q"/>
            </a:pPr>
            <a:r>
              <a:rPr lang="en-US" sz="1800" dirty="0" err="1" smtClean="0">
                <a:solidFill>
                  <a:srgbClr val="FF3300"/>
                </a:solidFill>
                <a:latin typeface="Times New Roman" pitchFamily="18" charset="0"/>
              </a:rPr>
              <a:t>TinyOS</a:t>
            </a:r>
            <a:endParaRPr lang="en-US" sz="1800" dirty="0" smtClean="0">
              <a:solidFill>
                <a:srgbClr val="FF3300"/>
              </a:solidFill>
              <a:latin typeface="Times New Roman" pitchFamily="18" charset="0"/>
            </a:endParaRPr>
          </a:p>
          <a:p>
            <a:pPr marL="457200" lvl="1" indent="-228600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q"/>
            </a:pPr>
            <a:r>
              <a:rPr lang="en-US" sz="1800" dirty="0" smtClean="0">
                <a:latin typeface="Times New Roman" pitchFamily="18" charset="0"/>
              </a:rPr>
              <a:t>YATOS</a:t>
            </a:r>
          </a:p>
          <a:p>
            <a:pPr marL="457200" lvl="1" indent="-228600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q"/>
            </a:pPr>
            <a:r>
              <a:rPr lang="en-US" sz="1800" dirty="0" err="1" smtClean="0">
                <a:latin typeface="Times New Roman" pitchFamily="18" charset="0"/>
              </a:rPr>
              <a:t>Contiki</a:t>
            </a:r>
            <a:endParaRPr lang="en-US" sz="1800" dirty="0" smtClean="0">
              <a:latin typeface="Times New Roman" pitchFamily="18" charset="0"/>
            </a:endParaRPr>
          </a:p>
          <a:p>
            <a:pPr marL="457200" lvl="1" indent="-228600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q"/>
            </a:pPr>
            <a:r>
              <a:rPr lang="en-US" sz="1800" dirty="0" smtClean="0">
                <a:latin typeface="Times New Roman" pitchFamily="18" charset="0"/>
              </a:rPr>
              <a:t>MANTIS</a:t>
            </a:r>
          </a:p>
          <a:p>
            <a:pPr marL="457200" lvl="1" indent="-228600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q"/>
            </a:pPr>
            <a:r>
              <a:rPr lang="en-US" sz="1800" dirty="0" smtClean="0">
                <a:latin typeface="Times New Roman" pitchFamily="18" charset="0"/>
              </a:rPr>
              <a:t>SOS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17720" y="1397000"/>
            <a:ext cx="3383280" cy="2560320"/>
          </a:xfrm>
          <a:noFill/>
          <a:ln>
            <a:solidFill>
              <a:schemeClr val="tx1"/>
            </a:solidFill>
          </a:ln>
        </p:spPr>
        <p:txBody>
          <a:bodyPr/>
          <a:lstStyle/>
          <a:p>
            <a:pPr marL="114300" indent="-114300" eaLnBrk="1" hangingPunct="1">
              <a:lnSpc>
                <a:spcPct val="80000"/>
              </a:lnSpc>
              <a:buFont typeface="Wingdings" pitchFamily="2" charset="2"/>
              <a:buNone/>
              <a:tabLst>
                <a:tab pos="114300" algn="l"/>
              </a:tabLst>
            </a:pPr>
            <a:r>
              <a:rPr lang="en-US" sz="2000" dirty="0" smtClean="0">
                <a:solidFill>
                  <a:srgbClr val="0000FF"/>
                </a:solidFill>
                <a:latin typeface="Times New Roman" pitchFamily="18" charset="0"/>
              </a:rPr>
              <a:t>Programming Languages</a:t>
            </a:r>
          </a:p>
          <a:p>
            <a:pPr marL="114300" indent="-114300" eaLnBrk="1" hangingPunct="1">
              <a:lnSpc>
                <a:spcPct val="80000"/>
              </a:lnSpc>
              <a:buFont typeface="Wingdings" pitchFamily="2" charset="2"/>
              <a:buNone/>
              <a:tabLst>
                <a:tab pos="114300" algn="l"/>
              </a:tabLst>
            </a:pPr>
            <a:endParaRPr lang="en-US" sz="800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 marL="457200" lvl="1" indent="-228600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q"/>
              <a:tabLst>
                <a:tab pos="114300" algn="l"/>
              </a:tabLst>
            </a:pPr>
            <a:r>
              <a:rPr lang="en-US" sz="1600" dirty="0" smtClean="0">
                <a:latin typeface="Times New Roman" pitchFamily="18" charset="0"/>
              </a:rPr>
              <a:t>Assembly </a:t>
            </a:r>
          </a:p>
          <a:p>
            <a:pPr marL="457200" lvl="1" indent="-228600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q"/>
              <a:tabLst>
                <a:tab pos="114300" algn="l"/>
              </a:tabLst>
            </a:pPr>
            <a:r>
              <a:rPr lang="en-US" sz="1600" dirty="0" smtClean="0">
                <a:latin typeface="Times New Roman" pitchFamily="18" charset="0"/>
              </a:rPr>
              <a:t>C</a:t>
            </a:r>
          </a:p>
          <a:p>
            <a:pPr marL="457200" lvl="1" indent="-228600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q"/>
              <a:tabLst>
                <a:tab pos="114300" algn="l"/>
              </a:tabLst>
            </a:pPr>
            <a:r>
              <a:rPr lang="en-US" sz="1600" dirty="0" smtClean="0">
                <a:latin typeface="Times New Roman" pitchFamily="18" charset="0"/>
              </a:rPr>
              <a:t>Giotto</a:t>
            </a:r>
          </a:p>
          <a:p>
            <a:pPr marL="457200" lvl="1" indent="-228600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q"/>
              <a:tabLst>
                <a:tab pos="114300" algn="l"/>
              </a:tabLst>
            </a:pPr>
            <a:r>
              <a:rPr lang="en-US" sz="1600" dirty="0" err="1" smtClean="0">
                <a:latin typeface="Times New Roman" pitchFamily="18" charset="0"/>
              </a:rPr>
              <a:t>Esterel</a:t>
            </a:r>
            <a:endParaRPr lang="en-US" sz="1600" dirty="0" smtClean="0">
              <a:latin typeface="Times New Roman" pitchFamily="18" charset="0"/>
            </a:endParaRPr>
          </a:p>
          <a:p>
            <a:pPr marL="457200" lvl="1" indent="-228600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q"/>
              <a:tabLst>
                <a:tab pos="114300" algn="l"/>
              </a:tabLst>
            </a:pPr>
            <a:r>
              <a:rPr lang="en-US" sz="1600" dirty="0" err="1" smtClean="0">
                <a:latin typeface="Times New Roman" pitchFamily="18" charset="0"/>
              </a:rPr>
              <a:t>Lustre</a:t>
            </a:r>
            <a:endParaRPr lang="en-US" sz="1600" dirty="0" smtClean="0">
              <a:latin typeface="Times New Roman" pitchFamily="18" charset="0"/>
            </a:endParaRPr>
          </a:p>
          <a:p>
            <a:pPr marL="457200" lvl="1" indent="-228600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q"/>
              <a:tabLst>
                <a:tab pos="114300" algn="l"/>
              </a:tabLst>
            </a:pPr>
            <a:r>
              <a:rPr lang="en-US" sz="1600" dirty="0" smtClean="0">
                <a:latin typeface="Times New Roman" pitchFamily="18" charset="0"/>
              </a:rPr>
              <a:t>Signal</a:t>
            </a:r>
          </a:p>
          <a:p>
            <a:pPr marL="457200" lvl="1" indent="-228600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q"/>
              <a:tabLst>
                <a:tab pos="114300" algn="l"/>
              </a:tabLst>
            </a:pPr>
            <a:r>
              <a:rPr lang="en-US" sz="1600" dirty="0" smtClean="0">
                <a:latin typeface="Times New Roman" pitchFamily="18" charset="0"/>
              </a:rPr>
              <a:t>E-FRP</a:t>
            </a:r>
          </a:p>
          <a:p>
            <a:pPr marL="457200" lvl="1" indent="-228600" eaLnBrk="1" hangingPunct="1">
              <a:lnSpc>
                <a:spcPct val="80000"/>
              </a:lnSpc>
              <a:buClr>
                <a:srgbClr val="800000"/>
              </a:buClr>
              <a:buFont typeface="Wingdings" pitchFamily="2" charset="2"/>
              <a:buChar char="q"/>
              <a:tabLst>
                <a:tab pos="114300" algn="l"/>
              </a:tabLst>
            </a:pPr>
            <a:r>
              <a:rPr lang="en-US" sz="1600" dirty="0" err="1" smtClean="0">
                <a:solidFill>
                  <a:srgbClr val="FF3300"/>
                </a:solidFill>
                <a:latin typeface="Times New Roman" pitchFamily="18" charset="0"/>
              </a:rPr>
              <a:t>nesC</a:t>
            </a:r>
            <a:endParaRPr lang="en-US" sz="1600" dirty="0" smtClean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1036320" y="1393825"/>
            <a:ext cx="3383280" cy="2560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Simulators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300" dirty="0">
              <a:solidFill>
                <a:srgbClr val="0000FF"/>
              </a:solidFill>
              <a:latin typeface="Times New Roman" pitchFamily="18" charset="0"/>
            </a:endParaRPr>
          </a:p>
          <a:p>
            <a:pPr lvl="1" indent="-228600">
              <a:spcBef>
                <a:spcPts val="0"/>
              </a:spcBef>
              <a:buClr>
                <a:srgbClr val="800000"/>
              </a:buClr>
              <a:buSzPct val="60000"/>
              <a:buFont typeface="Wingdings" pitchFamily="2" charset="2"/>
              <a:buChar char="q"/>
            </a:pPr>
            <a:r>
              <a:rPr lang="en-US" dirty="0">
                <a:solidFill>
                  <a:srgbClr val="FF3300"/>
                </a:solidFill>
                <a:latin typeface="Times New Roman" pitchFamily="18" charset="0"/>
              </a:rPr>
              <a:t>NS-2</a:t>
            </a:r>
          </a:p>
          <a:p>
            <a:pPr lvl="1" indent="-228600">
              <a:spcBef>
                <a:spcPts val="0"/>
              </a:spcBef>
              <a:buClr>
                <a:srgbClr val="800000"/>
              </a:buClr>
              <a:buSzPct val="60000"/>
              <a:buFont typeface="Wingdings" pitchFamily="2" charset="2"/>
              <a:buChar char="q"/>
            </a:pPr>
            <a:r>
              <a:rPr lang="en-US" dirty="0">
                <a:solidFill>
                  <a:srgbClr val="FF3300"/>
                </a:solidFill>
                <a:latin typeface="Times New Roman" pitchFamily="18" charset="0"/>
              </a:rPr>
              <a:t>TOSSIM</a:t>
            </a:r>
          </a:p>
          <a:p>
            <a:pPr lvl="1" indent="-228600">
              <a:spcBef>
                <a:spcPts val="0"/>
              </a:spcBef>
              <a:buClr>
                <a:srgbClr val="800000"/>
              </a:buClr>
              <a:buSzPct val="60000"/>
              <a:buFont typeface="Wingdings" pitchFamily="2" charset="2"/>
              <a:buChar char="q"/>
            </a:pPr>
            <a:r>
              <a:rPr lang="en-US" dirty="0" err="1">
                <a:latin typeface="Times New Roman" pitchFamily="18" charset="0"/>
              </a:rPr>
              <a:t>Avrora</a:t>
            </a:r>
            <a:endParaRPr lang="en-US" dirty="0">
              <a:latin typeface="Times New Roman" pitchFamily="18" charset="0"/>
            </a:endParaRPr>
          </a:p>
          <a:p>
            <a:pPr lvl="1" indent="-228600">
              <a:spcBef>
                <a:spcPts val="0"/>
              </a:spcBef>
              <a:buClr>
                <a:srgbClr val="800000"/>
              </a:buClr>
              <a:buSzPct val="60000"/>
              <a:buFont typeface="Wingdings" pitchFamily="2" charset="2"/>
              <a:buChar char="q"/>
            </a:pPr>
            <a:r>
              <a:rPr lang="en-US" dirty="0" err="1">
                <a:latin typeface="Times New Roman" pitchFamily="18" charset="0"/>
              </a:rPr>
              <a:t>NCTUns</a:t>
            </a:r>
            <a:endParaRPr lang="en-US" dirty="0">
              <a:latin typeface="Times New Roman" pitchFamily="18" charset="0"/>
            </a:endParaRPr>
          </a:p>
          <a:p>
            <a:pPr lvl="1" indent="-228600">
              <a:spcBef>
                <a:spcPts val="0"/>
              </a:spcBef>
              <a:buClr>
                <a:srgbClr val="800000"/>
              </a:buClr>
              <a:buSzPct val="60000"/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</a:rPr>
              <a:t>OMNET++</a:t>
            </a:r>
          </a:p>
          <a:p>
            <a:pPr lvl="1" indent="-228600">
              <a:spcBef>
                <a:spcPts val="0"/>
              </a:spcBef>
              <a:buClr>
                <a:srgbClr val="800000"/>
              </a:buClr>
              <a:buSzPct val="60000"/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</a:rPr>
              <a:t>J-</a:t>
            </a:r>
            <a:r>
              <a:rPr lang="en-US" dirty="0" err="1">
                <a:latin typeface="Times New Roman" pitchFamily="18" charset="0"/>
              </a:rPr>
              <a:t>Sim</a:t>
            </a:r>
            <a:endParaRPr lang="en-US" dirty="0">
              <a:latin typeface="Times New Roman" pitchFamily="18" charset="0"/>
            </a:endParaRPr>
          </a:p>
          <a:p>
            <a:pPr lvl="1" indent="-228600">
              <a:spcBef>
                <a:spcPts val="0"/>
              </a:spcBef>
              <a:buClr>
                <a:srgbClr val="800000"/>
              </a:buClr>
              <a:buSzPct val="60000"/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</a:rPr>
              <a:t>Ptolemy</a:t>
            </a:r>
          </a:p>
          <a:p>
            <a:pPr lvl="1" indent="-228600">
              <a:lnSpc>
                <a:spcPct val="80000"/>
              </a:lnSpc>
              <a:spcBef>
                <a:spcPct val="20000"/>
              </a:spcBef>
              <a:buClr>
                <a:srgbClr val="800000"/>
              </a:buClr>
              <a:buSzPct val="60000"/>
              <a:buFontTx/>
              <a:buChar char="•"/>
            </a:pPr>
            <a:endParaRPr lang="en-US" dirty="0">
              <a:latin typeface="Times New Roman" pitchFamily="18" charset="0"/>
            </a:endParaRP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4617720" y="4064000"/>
            <a:ext cx="3383280" cy="20116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000" dirty="0">
                <a:solidFill>
                  <a:srgbClr val="0000FF"/>
                </a:solidFill>
                <a:latin typeface="Times New Roman" pitchFamily="18" charset="0"/>
              </a:rPr>
              <a:t>Application Tools</a:t>
            </a:r>
          </a:p>
          <a:p>
            <a:pPr marL="114300" indent="-11430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endParaRPr lang="en-US" sz="8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lvl="1" indent="-228600">
              <a:spcBef>
                <a:spcPts val="0"/>
              </a:spcBef>
              <a:buClr>
                <a:srgbClr val="800000"/>
              </a:buClr>
              <a:buSzPct val="60000"/>
              <a:buFont typeface="Wingdings" pitchFamily="2" charset="2"/>
              <a:buChar char="q"/>
            </a:pPr>
            <a:r>
              <a:rPr lang="en-US" sz="2000" dirty="0">
                <a:solidFill>
                  <a:srgbClr val="FF3300"/>
                </a:solidFill>
                <a:latin typeface="Times New Roman" pitchFamily="18" charset="0"/>
              </a:rPr>
              <a:t>Localization Tools</a:t>
            </a:r>
          </a:p>
          <a:p>
            <a:pPr lvl="1" indent="-228600">
              <a:spcBef>
                <a:spcPts val="0"/>
              </a:spcBef>
              <a:buClr>
                <a:srgbClr val="800000"/>
              </a:buClr>
              <a:buSzPct val="60000"/>
              <a:buFont typeface="Wingdings" pitchFamily="2" charset="2"/>
              <a:buChar char="q"/>
            </a:pPr>
            <a:r>
              <a:rPr lang="en-US" sz="2000" dirty="0" err="1">
                <a:solidFill>
                  <a:srgbClr val="FF3300"/>
                </a:solidFill>
                <a:latin typeface="Times New Roman" pitchFamily="18" charset="0"/>
              </a:rPr>
              <a:t>TinyDB</a:t>
            </a:r>
            <a:endParaRPr lang="en-US" sz="2000" dirty="0">
              <a:solidFill>
                <a:srgbClr val="FF3300"/>
              </a:solidFill>
              <a:latin typeface="Times New Roman" pitchFamily="18" charset="0"/>
            </a:endParaRPr>
          </a:p>
          <a:p>
            <a:pPr lvl="1" indent="-228600">
              <a:spcBef>
                <a:spcPts val="0"/>
              </a:spcBef>
              <a:buClr>
                <a:srgbClr val="800000"/>
              </a:buClr>
              <a:buSzPct val="60000"/>
              <a:buFont typeface="Wingdings" pitchFamily="2" charset="2"/>
              <a:buChar char="q"/>
            </a:pPr>
            <a:r>
              <a:rPr lang="en-US" sz="2000" dirty="0">
                <a:latin typeface="Times New Roman" pitchFamily="18" charset="0"/>
              </a:rPr>
              <a:t>Surge</a:t>
            </a:r>
          </a:p>
          <a:p>
            <a:pPr lvl="1" indent="-228600">
              <a:spcBef>
                <a:spcPts val="0"/>
              </a:spcBef>
              <a:buClr>
                <a:srgbClr val="800000"/>
              </a:buClr>
              <a:buSzPct val="60000"/>
              <a:buFont typeface="Wingdings" pitchFamily="2" charset="2"/>
              <a:buChar char="q"/>
            </a:pPr>
            <a:r>
              <a:rPr lang="en-US" sz="2000" dirty="0" err="1">
                <a:latin typeface="Times New Roman" pitchFamily="18" charset="0"/>
              </a:rPr>
              <a:t>TOSBase</a:t>
            </a:r>
            <a:endParaRPr lang="en-US" sz="2000" dirty="0">
              <a:latin typeface="Times New Roman" pitchFamily="18" charset="0"/>
            </a:endParaRPr>
          </a:p>
          <a:p>
            <a:pPr lvl="1" indent="-228600">
              <a:spcBef>
                <a:spcPct val="20000"/>
              </a:spcBef>
              <a:buClr>
                <a:srgbClr val="800000"/>
              </a:buClr>
              <a:buSzPct val="60000"/>
            </a:pPr>
            <a:endParaRPr lang="en-US" dirty="0">
              <a:latin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27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431800"/>
            <a:ext cx="8531225" cy="571500"/>
          </a:xfrm>
        </p:spPr>
        <p:txBody>
          <a:bodyPr/>
          <a:lstStyle/>
          <a:p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Operating system challenges in WSN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3863" y="1308100"/>
            <a:ext cx="848836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Possible options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Try to implement “as close to an operating system” on WSN nodes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 particular, try to provide a known programming interface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Namely: support for processes!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Sacrifice protection of different processes from each other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Symbol" pitchFamily="18" charset="2"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! Possible, but relatively high overhead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Do (more or less) away with operating system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After all, there is only a single “application” running on a WSN node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No need to protect malicious software parts from each other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Direct hardware control by application might improve efficiency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Currently popular verdict: no OS, just a simple run-time environment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Enough to abstract away hardware access details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Biggest impact: Unusual programming model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28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444500"/>
            <a:ext cx="8531225" cy="571500"/>
          </a:xfrm>
        </p:spPr>
        <p:txBody>
          <a:bodyPr/>
          <a:lstStyle/>
          <a:p>
            <a:r>
              <a:rPr lang="en-US" sz="36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Main issue: How to support concurrency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3863" y="1501775"/>
            <a:ext cx="565785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Simplest option: No concurrency, sequential processing of tasks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Not satisfactory: Risk of missing data (e.g., from transceiver) when processing data, etc.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Symbol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! Interrupts/asynchronous operation has to be supported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Why concurrency is needed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Sensor node’s CPU has to service the radio modem, the actual sensors, perform computation for application, execute communication protocol software, etc.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6431280" y="1554480"/>
            <a:ext cx="1645920" cy="4389120"/>
            <a:chOff x="482" y="624"/>
            <a:chExt cx="1152" cy="2976"/>
          </a:xfrm>
        </p:grpSpPr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641" y="624"/>
              <a:ext cx="834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de-DE" sz="1800" dirty="0">
                  <a:latin typeface="Times New Roman" pitchFamily="18" charset="0"/>
                  <a:cs typeface="Times New Roman" pitchFamily="18" charset="0"/>
                </a:rPr>
                <a:t>Poll sensor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482" y="1055"/>
              <a:ext cx="1152" cy="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pPr algn="ctr"/>
              <a:r>
                <a:rPr lang="de-DE" sz="1800" dirty="0">
                  <a:latin typeface="Times New Roman" pitchFamily="18" charset="0"/>
                  <a:cs typeface="Times New Roman" pitchFamily="18" charset="0"/>
                </a:rPr>
                <a:t>Process </a:t>
              </a:r>
              <a:br>
                <a:rPr lang="de-DE" sz="1800" dirty="0">
                  <a:latin typeface="Times New Roman" pitchFamily="18" charset="0"/>
                  <a:cs typeface="Times New Roman" pitchFamily="18" charset="0"/>
                </a:rPr>
              </a:br>
              <a:r>
                <a:rPr lang="de-DE" sz="1800" dirty="0">
                  <a:latin typeface="Times New Roman" pitchFamily="18" charset="0"/>
                  <a:cs typeface="Times New Roman" pitchFamily="18" charset="0"/>
                </a:rPr>
                <a:t>sensor </a:t>
              </a:r>
              <a:br>
                <a:rPr lang="de-DE" sz="1800" dirty="0">
                  <a:latin typeface="Times New Roman" pitchFamily="18" charset="0"/>
                  <a:cs typeface="Times New Roman" pitchFamily="18" charset="0"/>
                </a:rPr>
              </a:br>
              <a:r>
                <a:rPr lang="de-DE" sz="1800" dirty="0">
                  <a:latin typeface="Times New Roman" pitchFamily="18" charset="0"/>
                  <a:cs typeface="Times New Roman" pitchFamily="18" charset="0"/>
                </a:rPr>
                <a:t>data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505" y="2209"/>
              <a:ext cx="1106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de-DE" sz="1800" dirty="0">
                  <a:latin typeface="Times New Roman" pitchFamily="18" charset="0"/>
                  <a:cs typeface="Times New Roman" pitchFamily="18" charset="0"/>
                </a:rPr>
                <a:t>Poll transceiver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Text Box 7"/>
            <p:cNvSpPr txBox="1">
              <a:spLocks noChangeArrowheads="1"/>
            </p:cNvSpPr>
            <p:nvPr/>
          </p:nvSpPr>
          <p:spPr bwMode="auto">
            <a:xfrm>
              <a:off x="482" y="2640"/>
              <a:ext cx="1152" cy="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 anchorCtr="1"/>
            <a:lstStyle/>
            <a:p>
              <a:pPr algn="ctr"/>
              <a:r>
                <a:rPr lang="de-DE" sz="1800" dirty="0">
                  <a:latin typeface="Times New Roman" pitchFamily="18" charset="0"/>
                  <a:cs typeface="Times New Roman" pitchFamily="18" charset="0"/>
                </a:rPr>
                <a:t>Process received </a:t>
              </a:r>
              <a:br>
                <a:rPr lang="de-DE" sz="1800" dirty="0">
                  <a:latin typeface="Times New Roman" pitchFamily="18" charset="0"/>
                  <a:cs typeface="Times New Roman" pitchFamily="18" charset="0"/>
                </a:rPr>
              </a:br>
              <a:r>
                <a:rPr lang="de-DE" sz="1800" dirty="0">
                  <a:latin typeface="Times New Roman" pitchFamily="18" charset="0"/>
                  <a:cs typeface="Times New Roman" pitchFamily="18" charset="0"/>
                </a:rPr>
                <a:t>packet 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" name="AutoShape 8"/>
            <p:cNvCxnSpPr>
              <a:cxnSpLocks noChangeShapeType="1"/>
              <a:stCxn id="11" idx="2"/>
              <a:endCxn id="13" idx="0"/>
            </p:cNvCxnSpPr>
            <p:nvPr/>
          </p:nvCxnSpPr>
          <p:spPr bwMode="auto">
            <a:xfrm>
              <a:off x="1058" y="861"/>
              <a:ext cx="0" cy="1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7" name="AutoShape 9"/>
            <p:cNvCxnSpPr>
              <a:cxnSpLocks noChangeShapeType="1"/>
              <a:stCxn id="13" idx="2"/>
              <a:endCxn id="14" idx="0"/>
            </p:cNvCxnSpPr>
            <p:nvPr/>
          </p:nvCxnSpPr>
          <p:spPr bwMode="auto">
            <a:xfrm>
              <a:off x="1058" y="2015"/>
              <a:ext cx="0" cy="1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8" name="AutoShape 10"/>
            <p:cNvCxnSpPr>
              <a:cxnSpLocks noChangeShapeType="1"/>
              <a:stCxn id="14" idx="2"/>
              <a:endCxn id="15" idx="0"/>
            </p:cNvCxnSpPr>
            <p:nvPr/>
          </p:nvCxnSpPr>
          <p:spPr bwMode="auto">
            <a:xfrm>
              <a:off x="1058" y="2446"/>
              <a:ext cx="0" cy="1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9" name="AutoShape 11"/>
            <p:cNvCxnSpPr>
              <a:cxnSpLocks noChangeShapeType="1"/>
              <a:stCxn id="15" idx="2"/>
              <a:endCxn id="11" idx="0"/>
            </p:cNvCxnSpPr>
            <p:nvPr/>
          </p:nvCxnSpPr>
          <p:spPr bwMode="auto">
            <a:xfrm rot="5400000" flipH="1" flipV="1">
              <a:off x="-429" y="2111"/>
              <a:ext cx="2976" cy="1"/>
            </a:xfrm>
            <a:prstGeom prst="curvedConnector5">
              <a:avLst>
                <a:gd name="adj1" fmla="val -9310"/>
                <a:gd name="adj2" fmla="val 92200000"/>
                <a:gd name="adj3" fmla="val 10923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29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457200"/>
            <a:ext cx="8531225" cy="571500"/>
          </a:xfrm>
        </p:spPr>
        <p:txBody>
          <a:bodyPr/>
          <a:lstStyle/>
          <a:p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Traditional concurrency: Processes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3862" y="1371600"/>
            <a:ext cx="475773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Traditional OS: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tabLst/>
              <a:defRPr/>
            </a:pPr>
            <a:r>
              <a:rPr lang="en-US" sz="2400" kern="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processes/threads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Based on interrupts, context switching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But: not available – memory overhead, execution overhead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But: concurrency mismatch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One process per protocol entails too many context switches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Many tasks in WSN small with respect to context switching overhead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And: protection between processes not needed in WSN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Only one application anyway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18"/>
          <p:cNvGrpSpPr>
            <a:grpSpLocks/>
          </p:cNvGrpSpPr>
          <p:nvPr/>
        </p:nvGrpSpPr>
        <p:grpSpPr bwMode="auto">
          <a:xfrm>
            <a:off x="5029200" y="1325880"/>
            <a:ext cx="3770376" cy="4846320"/>
            <a:chOff x="2928" y="552"/>
            <a:chExt cx="2474" cy="3312"/>
          </a:xfrm>
        </p:grpSpPr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2928" y="552"/>
              <a:ext cx="102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de-DE" sz="1800" dirty="0">
                  <a:latin typeface="Times New Roman" pitchFamily="18" charset="0"/>
                  <a:cs typeface="Times New Roman" pitchFamily="18" charset="0"/>
                </a:rPr>
                <a:t>Handle sensor </a:t>
              </a:r>
            </a:p>
            <a:p>
              <a:pPr algn="ctr"/>
              <a:r>
                <a:rPr lang="de-DE" sz="1800" dirty="0">
                  <a:latin typeface="Times New Roman" pitchFamily="18" charset="0"/>
                  <a:cs typeface="Times New Roman" pitchFamily="18" charset="0"/>
                </a:rPr>
                <a:t>process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4372" y="552"/>
              <a:ext cx="1030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de-DE" sz="1800" dirty="0">
                  <a:latin typeface="Times New Roman" pitchFamily="18" charset="0"/>
                  <a:cs typeface="Times New Roman" pitchFamily="18" charset="0"/>
                </a:rPr>
                <a:t>Handle packet </a:t>
              </a:r>
            </a:p>
            <a:p>
              <a:pPr algn="ctr"/>
              <a:r>
                <a:rPr lang="de-DE" sz="1800" dirty="0">
                  <a:latin typeface="Times New Roman" pitchFamily="18" charset="0"/>
                  <a:cs typeface="Times New Roman" pitchFamily="18" charset="0"/>
                </a:rPr>
                <a:t>process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3470" y="110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4910" y="1104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>
              <a:off x="4910" y="189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9"/>
            <p:cNvSpPr>
              <a:spLocks noChangeShapeType="1"/>
            </p:cNvSpPr>
            <p:nvPr/>
          </p:nvSpPr>
          <p:spPr bwMode="auto">
            <a:xfrm>
              <a:off x="3470" y="189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>
              <a:off x="3470" y="24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1"/>
            <p:cNvSpPr>
              <a:spLocks noChangeShapeType="1"/>
            </p:cNvSpPr>
            <p:nvPr/>
          </p:nvSpPr>
          <p:spPr bwMode="auto">
            <a:xfrm>
              <a:off x="4910" y="314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2"/>
            <p:cNvSpPr>
              <a:spLocks noChangeShapeType="1"/>
            </p:cNvSpPr>
            <p:nvPr/>
          </p:nvSpPr>
          <p:spPr bwMode="auto">
            <a:xfrm>
              <a:off x="3470" y="314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3"/>
            <p:cNvSpPr>
              <a:spLocks noChangeShapeType="1"/>
            </p:cNvSpPr>
            <p:nvPr/>
          </p:nvSpPr>
          <p:spPr bwMode="auto">
            <a:xfrm>
              <a:off x="4910" y="2400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cxnSp>
          <p:nvCxnSpPr>
            <p:cNvPr id="22" name="AutoShape 14"/>
            <p:cNvCxnSpPr>
              <a:cxnSpLocks noChangeShapeType="1"/>
              <a:stCxn id="14" idx="1"/>
              <a:endCxn id="16" idx="0"/>
            </p:cNvCxnSpPr>
            <p:nvPr/>
          </p:nvCxnSpPr>
          <p:spPr bwMode="auto">
            <a:xfrm>
              <a:off x="3470" y="1728"/>
              <a:ext cx="1440" cy="16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</p:cxnSp>
        <p:cxnSp>
          <p:nvCxnSpPr>
            <p:cNvPr id="23" name="AutoShape 15"/>
            <p:cNvCxnSpPr>
              <a:cxnSpLocks noChangeShapeType="1"/>
              <a:stCxn id="16" idx="1"/>
              <a:endCxn id="18" idx="0"/>
            </p:cNvCxnSpPr>
            <p:nvPr/>
          </p:nvCxnSpPr>
          <p:spPr bwMode="auto">
            <a:xfrm flipH="1">
              <a:off x="3470" y="2280"/>
              <a:ext cx="1440" cy="12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</p:cxnSp>
        <p:cxnSp>
          <p:nvCxnSpPr>
            <p:cNvPr id="24" name="AutoShape 16"/>
            <p:cNvCxnSpPr>
              <a:cxnSpLocks noChangeShapeType="1"/>
              <a:stCxn id="18" idx="1"/>
              <a:endCxn id="19" idx="0"/>
            </p:cNvCxnSpPr>
            <p:nvPr/>
          </p:nvCxnSpPr>
          <p:spPr bwMode="auto">
            <a:xfrm>
              <a:off x="3470" y="2928"/>
              <a:ext cx="1440" cy="21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</p:cxn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3552" y="3360"/>
              <a:ext cx="120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de-DE" sz="1800" dirty="0">
                  <a:latin typeface="Times New Roman" pitchFamily="18" charset="0"/>
                  <a:cs typeface="Times New Roman" pitchFamily="18" charset="0"/>
                </a:rPr>
                <a:t>OS-mediated</a:t>
              </a:r>
            </a:p>
            <a:p>
              <a:pPr algn="ctr"/>
              <a:r>
                <a:rPr lang="de-DE" sz="1800" dirty="0">
                  <a:latin typeface="Times New Roman" pitchFamily="18" charset="0"/>
                  <a:cs typeface="Times New Roman" pitchFamily="18" charset="0"/>
                </a:rPr>
                <a:t>process switching</a:t>
              </a:r>
              <a:endParaRPr lang="en-US" sz="1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776"/>
            <a:ext cx="8229600" cy="1371600"/>
          </a:xfrm>
        </p:spPr>
        <p:txBody>
          <a:bodyPr/>
          <a:lstStyle/>
          <a:p>
            <a:r>
              <a:rPr lang="en-US" sz="4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Sensor node architecture</a:t>
            </a:r>
            <a:endParaRPr lang="en-US" sz="40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7772400" cy="25146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Main components of a WSN node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Controller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Communication device(s)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Sensors/actuators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Memory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 supply </a:t>
            </a:r>
          </a:p>
          <a:p>
            <a:pPr eaLnBrk="1" hangingPunct="1">
              <a:lnSpc>
                <a:spcPct val="9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" name="Group 15"/>
          <p:cNvGrpSpPr>
            <a:grpSpLocks/>
          </p:cNvGrpSpPr>
          <p:nvPr/>
        </p:nvGrpSpPr>
        <p:grpSpPr bwMode="auto">
          <a:xfrm>
            <a:off x="2438400" y="3675063"/>
            <a:ext cx="5902325" cy="2268537"/>
            <a:chOff x="1438" y="2153"/>
            <a:chExt cx="3718" cy="1429"/>
          </a:xfrm>
        </p:grpSpPr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3139" y="2153"/>
              <a:ext cx="701" cy="258"/>
            </a:xfrm>
            <a:prstGeom prst="rect">
              <a:avLst/>
            </a:prstGeom>
            <a:noFill/>
            <a:ln w="12700" algn="ctr">
              <a:solidFill>
                <a:srgbClr val="003065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latin typeface="Arial" pitchFamily="34" charset="0"/>
                </a:rPr>
                <a:t>Memory</a:t>
              </a: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3080" y="2747"/>
              <a:ext cx="818" cy="258"/>
            </a:xfrm>
            <a:prstGeom prst="rect">
              <a:avLst/>
            </a:prstGeom>
            <a:noFill/>
            <a:ln w="12700" algn="ctr">
              <a:solidFill>
                <a:srgbClr val="003065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>
                  <a:latin typeface="Arial" pitchFamily="34" charset="0"/>
                </a:rPr>
                <a:t>Controller</a:t>
              </a: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4269" y="2651"/>
              <a:ext cx="887" cy="450"/>
            </a:xfrm>
            <a:prstGeom prst="rect">
              <a:avLst/>
            </a:prstGeom>
            <a:noFill/>
            <a:ln w="12700" algn="ctr">
              <a:solidFill>
                <a:srgbClr val="003065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 dirty="0">
                  <a:latin typeface="Arial" pitchFamily="34" charset="0"/>
                </a:rPr>
                <a:t>Sensor(s)/</a:t>
              </a:r>
              <a:br>
                <a:rPr lang="en-US" sz="2000" dirty="0">
                  <a:latin typeface="Arial" pitchFamily="34" charset="0"/>
                </a:rPr>
              </a:br>
              <a:r>
                <a:rPr lang="en-US" sz="2000" dirty="0">
                  <a:latin typeface="Arial" pitchFamily="34" charset="0"/>
                </a:rPr>
                <a:t>actuator(s)</a:t>
              </a:r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1438" y="2651"/>
              <a:ext cx="1236" cy="450"/>
            </a:xfrm>
            <a:prstGeom prst="rect">
              <a:avLst/>
            </a:prstGeom>
            <a:noFill/>
            <a:ln w="12700" algn="ctr">
              <a:solidFill>
                <a:srgbClr val="003065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>
                  <a:latin typeface="Arial" pitchFamily="34" charset="0"/>
                </a:rPr>
                <a:t>Communication</a:t>
              </a:r>
              <a:br>
                <a:rPr lang="en-US" sz="2000">
                  <a:latin typeface="Arial" pitchFamily="34" charset="0"/>
                </a:rPr>
              </a:br>
              <a:r>
                <a:rPr lang="en-US" sz="2000">
                  <a:latin typeface="Arial" pitchFamily="34" charset="0"/>
                </a:rPr>
                <a:t>device</a:t>
              </a:r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auto">
            <a:xfrm>
              <a:off x="2925" y="3324"/>
              <a:ext cx="1129" cy="258"/>
            </a:xfrm>
            <a:prstGeom prst="rect">
              <a:avLst/>
            </a:prstGeom>
            <a:noFill/>
            <a:ln w="12700" algn="ctr">
              <a:solidFill>
                <a:srgbClr val="003065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sz="2000">
                  <a:latin typeface="Arial" pitchFamily="34" charset="0"/>
                </a:rPr>
                <a:t>Power supply </a:t>
              </a:r>
            </a:p>
          </p:txBody>
        </p:sp>
        <p:cxnSp>
          <p:nvCxnSpPr>
            <p:cNvPr id="33" name="AutoShape 9"/>
            <p:cNvCxnSpPr>
              <a:cxnSpLocks noChangeShapeType="1"/>
              <a:stCxn id="28" idx="2"/>
              <a:endCxn id="29" idx="0"/>
            </p:cNvCxnSpPr>
            <p:nvPr/>
          </p:nvCxnSpPr>
          <p:spPr bwMode="auto">
            <a:xfrm flipH="1">
              <a:off x="3489" y="2411"/>
              <a:ext cx="1" cy="336"/>
            </a:xfrm>
            <a:prstGeom prst="straightConnector1">
              <a:avLst/>
            </a:prstGeom>
            <a:noFill/>
            <a:ln w="12700">
              <a:solidFill>
                <a:srgbClr val="003065"/>
              </a:solidFill>
              <a:round/>
              <a:headEnd/>
              <a:tailEnd/>
            </a:ln>
          </p:spPr>
        </p:cxnSp>
        <p:cxnSp>
          <p:nvCxnSpPr>
            <p:cNvPr id="34" name="AutoShape 10"/>
            <p:cNvCxnSpPr>
              <a:cxnSpLocks noChangeShapeType="1"/>
              <a:stCxn id="29" idx="2"/>
              <a:endCxn id="32" idx="0"/>
            </p:cNvCxnSpPr>
            <p:nvPr/>
          </p:nvCxnSpPr>
          <p:spPr bwMode="auto">
            <a:xfrm>
              <a:off x="3489" y="3005"/>
              <a:ext cx="1" cy="319"/>
            </a:xfrm>
            <a:prstGeom prst="straightConnector1">
              <a:avLst/>
            </a:prstGeom>
            <a:noFill/>
            <a:ln w="12700">
              <a:solidFill>
                <a:srgbClr val="003065"/>
              </a:solidFill>
              <a:round/>
              <a:headEnd/>
              <a:tailEnd/>
            </a:ln>
          </p:spPr>
        </p:cxnSp>
        <p:cxnSp>
          <p:nvCxnSpPr>
            <p:cNvPr id="35" name="AutoShape 11"/>
            <p:cNvCxnSpPr>
              <a:cxnSpLocks noChangeShapeType="1"/>
              <a:stCxn id="29" idx="3"/>
              <a:endCxn id="30" idx="1"/>
            </p:cNvCxnSpPr>
            <p:nvPr/>
          </p:nvCxnSpPr>
          <p:spPr bwMode="auto">
            <a:xfrm>
              <a:off x="3898" y="2876"/>
              <a:ext cx="371" cy="0"/>
            </a:xfrm>
            <a:prstGeom prst="straightConnector1">
              <a:avLst/>
            </a:prstGeom>
            <a:noFill/>
            <a:ln w="12700">
              <a:solidFill>
                <a:srgbClr val="003065"/>
              </a:solidFill>
              <a:round/>
              <a:headEnd/>
              <a:tailEnd/>
            </a:ln>
          </p:spPr>
        </p:cxnSp>
        <p:cxnSp>
          <p:nvCxnSpPr>
            <p:cNvPr id="36" name="AutoShape 12"/>
            <p:cNvCxnSpPr>
              <a:cxnSpLocks noChangeShapeType="1"/>
              <a:stCxn id="29" idx="1"/>
              <a:endCxn id="31" idx="3"/>
            </p:cNvCxnSpPr>
            <p:nvPr/>
          </p:nvCxnSpPr>
          <p:spPr bwMode="auto">
            <a:xfrm flipH="1">
              <a:off x="2674" y="2876"/>
              <a:ext cx="406" cy="0"/>
            </a:xfrm>
            <a:prstGeom prst="straightConnector1">
              <a:avLst/>
            </a:prstGeom>
            <a:noFill/>
            <a:ln w="12700">
              <a:solidFill>
                <a:srgbClr val="003065"/>
              </a:solidFill>
              <a:round/>
              <a:headEnd/>
              <a:tailEnd/>
            </a:ln>
          </p:spPr>
        </p:cxnSp>
        <p:cxnSp>
          <p:nvCxnSpPr>
            <p:cNvPr id="37" name="AutoShape 13"/>
            <p:cNvCxnSpPr>
              <a:cxnSpLocks noChangeShapeType="1"/>
              <a:stCxn id="31" idx="2"/>
              <a:endCxn id="32" idx="1"/>
            </p:cNvCxnSpPr>
            <p:nvPr/>
          </p:nvCxnSpPr>
          <p:spPr bwMode="auto">
            <a:xfrm rot="16200000" flipH="1">
              <a:off x="2315" y="2842"/>
              <a:ext cx="352" cy="869"/>
            </a:xfrm>
            <a:prstGeom prst="bentConnector2">
              <a:avLst/>
            </a:prstGeom>
            <a:noFill/>
            <a:ln w="12700">
              <a:solidFill>
                <a:srgbClr val="003065"/>
              </a:solidFill>
              <a:miter lim="800000"/>
              <a:headEnd/>
              <a:tailEnd/>
            </a:ln>
          </p:spPr>
        </p:cxnSp>
        <p:cxnSp>
          <p:nvCxnSpPr>
            <p:cNvPr id="38" name="AutoShape 14"/>
            <p:cNvCxnSpPr>
              <a:cxnSpLocks noChangeShapeType="1"/>
              <a:stCxn id="32" idx="3"/>
              <a:endCxn id="30" idx="2"/>
            </p:cNvCxnSpPr>
            <p:nvPr/>
          </p:nvCxnSpPr>
          <p:spPr bwMode="auto">
            <a:xfrm flipV="1">
              <a:off x="4054" y="3101"/>
              <a:ext cx="659" cy="352"/>
            </a:xfrm>
            <a:prstGeom prst="bentConnector2">
              <a:avLst/>
            </a:prstGeom>
            <a:noFill/>
            <a:ln w="12700">
              <a:solidFill>
                <a:srgbClr val="003065"/>
              </a:solidFill>
              <a:miter lim="800000"/>
              <a:headEnd/>
              <a:tailEnd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30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1430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457200"/>
            <a:ext cx="8531225" cy="571500"/>
          </a:xfrm>
        </p:spPr>
        <p:txBody>
          <a:bodyPr/>
          <a:lstStyle/>
          <a:p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Event-based concurrency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3863" y="1182687"/>
            <a:ext cx="8488362" cy="316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Alternative: Switch to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event-based programming model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Perform regular processing or be idle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React to events when they happen immediately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Basically: interrupt handler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Problem: must not remain in interrupt handler too long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Danger of loosing events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Only save data, post information that event has happened, then return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Symbol" pitchFamily="18" charset="2"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! </a:t>
            </a:r>
            <a:r>
              <a:rPr kumimoji="0" lang="en-US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Run-to-completion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principle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Two contexts: one for handlers, one for regular execution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4" name="Group 4"/>
          <p:cNvGrpSpPr>
            <a:grpSpLocks noChangeAspect="1"/>
          </p:cNvGrpSpPr>
          <p:nvPr/>
        </p:nvGrpSpPr>
        <p:grpSpPr bwMode="auto">
          <a:xfrm>
            <a:off x="2255520" y="4325797"/>
            <a:ext cx="4206240" cy="1782258"/>
            <a:chOff x="704" y="1238"/>
            <a:chExt cx="4352" cy="1844"/>
          </a:xfrm>
        </p:grpSpPr>
        <p:sp>
          <p:nvSpPr>
            <p:cNvPr id="105" name="AutoShape 5"/>
            <p:cNvSpPr>
              <a:spLocks noChangeAspect="1" noChangeArrowheads="1" noTextEdit="1"/>
            </p:cNvSpPr>
            <p:nvPr/>
          </p:nvSpPr>
          <p:spPr bwMode="auto">
            <a:xfrm>
              <a:off x="704" y="1238"/>
              <a:ext cx="4352" cy="18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6" name="Rectangle 6"/>
            <p:cNvSpPr>
              <a:spLocks noChangeArrowheads="1"/>
            </p:cNvSpPr>
            <p:nvPr/>
          </p:nvSpPr>
          <p:spPr bwMode="auto">
            <a:xfrm>
              <a:off x="2096" y="2077"/>
              <a:ext cx="1171" cy="470"/>
            </a:xfrm>
            <a:prstGeom prst="rect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7" name="Rectangle 7"/>
            <p:cNvSpPr>
              <a:spLocks noChangeArrowheads="1"/>
            </p:cNvSpPr>
            <p:nvPr/>
          </p:nvSpPr>
          <p:spPr bwMode="auto">
            <a:xfrm>
              <a:off x="2205" y="2114"/>
              <a:ext cx="43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I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08" name="Rectangle 8"/>
            <p:cNvSpPr>
              <a:spLocks noChangeArrowheads="1"/>
            </p:cNvSpPr>
            <p:nvPr/>
          </p:nvSpPr>
          <p:spPr bwMode="auto">
            <a:xfrm>
              <a:off x="2252" y="2114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d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09" name="Rectangle 9"/>
            <p:cNvSpPr>
              <a:spLocks noChangeArrowheads="1"/>
            </p:cNvSpPr>
            <p:nvPr/>
          </p:nvSpPr>
          <p:spPr bwMode="auto">
            <a:xfrm>
              <a:off x="2343" y="2114"/>
              <a:ext cx="43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l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10" name="Rectangle 10"/>
            <p:cNvSpPr>
              <a:spLocks noChangeArrowheads="1"/>
            </p:cNvSpPr>
            <p:nvPr/>
          </p:nvSpPr>
          <p:spPr bwMode="auto">
            <a:xfrm>
              <a:off x="2386" y="2114"/>
              <a:ext cx="8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e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11" name="Rectangle 11"/>
            <p:cNvSpPr>
              <a:spLocks noChangeArrowheads="1"/>
            </p:cNvSpPr>
            <p:nvPr/>
          </p:nvSpPr>
          <p:spPr bwMode="auto">
            <a:xfrm>
              <a:off x="2523" y="2114"/>
              <a:ext cx="43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/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12" name="Rectangle 12"/>
            <p:cNvSpPr>
              <a:spLocks noChangeArrowheads="1"/>
            </p:cNvSpPr>
            <p:nvPr/>
          </p:nvSpPr>
          <p:spPr bwMode="auto">
            <a:xfrm>
              <a:off x="2616" y="2114"/>
              <a:ext cx="113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R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13" name="Rectangle 13"/>
            <p:cNvSpPr>
              <a:spLocks noChangeArrowheads="1"/>
            </p:cNvSpPr>
            <p:nvPr/>
          </p:nvSpPr>
          <p:spPr bwMode="auto">
            <a:xfrm>
              <a:off x="2736" y="2114"/>
              <a:ext cx="8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e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14" name="Rectangle 14"/>
            <p:cNvSpPr>
              <a:spLocks noChangeArrowheads="1"/>
            </p:cNvSpPr>
            <p:nvPr/>
          </p:nvSpPr>
          <p:spPr bwMode="auto">
            <a:xfrm>
              <a:off x="2824" y="2114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g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15" name="Rectangle 15"/>
            <p:cNvSpPr>
              <a:spLocks noChangeArrowheads="1"/>
            </p:cNvSpPr>
            <p:nvPr/>
          </p:nvSpPr>
          <p:spPr bwMode="auto">
            <a:xfrm>
              <a:off x="2907" y="2114"/>
              <a:ext cx="110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u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16" name="Rectangle 16"/>
            <p:cNvSpPr>
              <a:spLocks noChangeArrowheads="1"/>
            </p:cNvSpPr>
            <p:nvPr/>
          </p:nvSpPr>
          <p:spPr bwMode="auto">
            <a:xfrm>
              <a:off x="3006" y="2114"/>
              <a:ext cx="43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l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17" name="Rectangle 17"/>
            <p:cNvSpPr>
              <a:spLocks noChangeArrowheads="1"/>
            </p:cNvSpPr>
            <p:nvPr/>
          </p:nvSpPr>
          <p:spPr bwMode="auto">
            <a:xfrm>
              <a:off x="3049" y="2114"/>
              <a:ext cx="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a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18" name="Rectangle 18"/>
            <p:cNvSpPr>
              <a:spLocks noChangeArrowheads="1"/>
            </p:cNvSpPr>
            <p:nvPr/>
          </p:nvSpPr>
          <p:spPr bwMode="auto">
            <a:xfrm>
              <a:off x="3135" y="2114"/>
              <a:ext cx="62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r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19" name="Rectangle 19"/>
            <p:cNvSpPr>
              <a:spLocks noChangeArrowheads="1"/>
            </p:cNvSpPr>
            <p:nvPr/>
          </p:nvSpPr>
          <p:spPr bwMode="auto">
            <a:xfrm>
              <a:off x="2318" y="2316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p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20" name="Rectangle 20"/>
            <p:cNvSpPr>
              <a:spLocks noChangeArrowheads="1"/>
            </p:cNvSpPr>
            <p:nvPr/>
          </p:nvSpPr>
          <p:spPr bwMode="auto">
            <a:xfrm>
              <a:off x="2409" y="2316"/>
              <a:ext cx="61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r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21" name="Rectangle 21"/>
            <p:cNvSpPr>
              <a:spLocks noChangeArrowheads="1"/>
            </p:cNvSpPr>
            <p:nvPr/>
          </p:nvSpPr>
          <p:spPr bwMode="auto">
            <a:xfrm>
              <a:off x="2464" y="2316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o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22" name="Rectangle 22"/>
            <p:cNvSpPr>
              <a:spLocks noChangeArrowheads="1"/>
            </p:cNvSpPr>
            <p:nvPr/>
          </p:nvSpPr>
          <p:spPr bwMode="auto">
            <a:xfrm>
              <a:off x="2558" y="2316"/>
              <a:ext cx="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c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23" name="Rectangle 23"/>
            <p:cNvSpPr>
              <a:spLocks noChangeArrowheads="1"/>
            </p:cNvSpPr>
            <p:nvPr/>
          </p:nvSpPr>
          <p:spPr bwMode="auto">
            <a:xfrm>
              <a:off x="2643" y="2316"/>
              <a:ext cx="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e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24" name="Rectangle 24"/>
            <p:cNvSpPr>
              <a:spLocks noChangeArrowheads="1"/>
            </p:cNvSpPr>
            <p:nvPr/>
          </p:nvSpPr>
          <p:spPr bwMode="auto">
            <a:xfrm>
              <a:off x="2734" y="2316"/>
              <a:ext cx="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s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25" name="Rectangle 25"/>
            <p:cNvSpPr>
              <a:spLocks noChangeArrowheads="1"/>
            </p:cNvSpPr>
            <p:nvPr/>
          </p:nvSpPr>
          <p:spPr bwMode="auto">
            <a:xfrm>
              <a:off x="2816" y="2316"/>
              <a:ext cx="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s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26" name="Rectangle 26"/>
            <p:cNvSpPr>
              <a:spLocks noChangeArrowheads="1"/>
            </p:cNvSpPr>
            <p:nvPr/>
          </p:nvSpPr>
          <p:spPr bwMode="auto">
            <a:xfrm>
              <a:off x="2895" y="2316"/>
              <a:ext cx="4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i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27" name="Rectangle 27"/>
            <p:cNvSpPr>
              <a:spLocks noChangeArrowheads="1"/>
            </p:cNvSpPr>
            <p:nvPr/>
          </p:nvSpPr>
          <p:spPr bwMode="auto">
            <a:xfrm>
              <a:off x="2934" y="2316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n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28" name="Rectangle 28"/>
            <p:cNvSpPr>
              <a:spLocks noChangeArrowheads="1"/>
            </p:cNvSpPr>
            <p:nvPr/>
          </p:nvSpPr>
          <p:spPr bwMode="auto">
            <a:xfrm>
              <a:off x="3028" y="2316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g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29" name="Freeform 29"/>
            <p:cNvSpPr>
              <a:spLocks/>
            </p:cNvSpPr>
            <p:nvPr/>
          </p:nvSpPr>
          <p:spPr bwMode="auto">
            <a:xfrm>
              <a:off x="3313" y="1247"/>
              <a:ext cx="332" cy="664"/>
            </a:xfrm>
            <a:custGeom>
              <a:avLst/>
              <a:gdLst>
                <a:gd name="T0" fmla="*/ 203 w 332"/>
                <a:gd name="T1" fmla="*/ 0 h 664"/>
                <a:gd name="T2" fmla="*/ 332 w 332"/>
                <a:gd name="T3" fmla="*/ 120 h 664"/>
                <a:gd name="T4" fmla="*/ 212 w 332"/>
                <a:gd name="T5" fmla="*/ 258 h 664"/>
                <a:gd name="T6" fmla="*/ 249 w 332"/>
                <a:gd name="T7" fmla="*/ 295 h 664"/>
                <a:gd name="T8" fmla="*/ 139 w 332"/>
                <a:gd name="T9" fmla="*/ 424 h 664"/>
                <a:gd name="T10" fmla="*/ 176 w 332"/>
                <a:gd name="T11" fmla="*/ 452 h 664"/>
                <a:gd name="T12" fmla="*/ 0 w 332"/>
                <a:gd name="T13" fmla="*/ 664 h 664"/>
                <a:gd name="T14" fmla="*/ 102 w 332"/>
                <a:gd name="T15" fmla="*/ 397 h 664"/>
                <a:gd name="T16" fmla="*/ 74 w 332"/>
                <a:gd name="T17" fmla="*/ 369 h 664"/>
                <a:gd name="T18" fmla="*/ 157 w 332"/>
                <a:gd name="T19" fmla="*/ 203 h 664"/>
                <a:gd name="T20" fmla="*/ 129 w 332"/>
                <a:gd name="T21" fmla="*/ 185 h 664"/>
                <a:gd name="T22" fmla="*/ 203 w 332"/>
                <a:gd name="T23" fmla="*/ 0 h 66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32"/>
                <a:gd name="T37" fmla="*/ 0 h 664"/>
                <a:gd name="T38" fmla="*/ 332 w 332"/>
                <a:gd name="T39" fmla="*/ 664 h 66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32" h="664">
                  <a:moveTo>
                    <a:pt x="203" y="0"/>
                  </a:moveTo>
                  <a:lnTo>
                    <a:pt x="332" y="120"/>
                  </a:lnTo>
                  <a:lnTo>
                    <a:pt x="212" y="258"/>
                  </a:lnTo>
                  <a:lnTo>
                    <a:pt x="249" y="295"/>
                  </a:lnTo>
                  <a:lnTo>
                    <a:pt x="139" y="424"/>
                  </a:lnTo>
                  <a:lnTo>
                    <a:pt x="176" y="452"/>
                  </a:lnTo>
                  <a:lnTo>
                    <a:pt x="0" y="664"/>
                  </a:lnTo>
                  <a:lnTo>
                    <a:pt x="102" y="397"/>
                  </a:lnTo>
                  <a:lnTo>
                    <a:pt x="74" y="369"/>
                  </a:lnTo>
                  <a:lnTo>
                    <a:pt x="157" y="203"/>
                  </a:lnTo>
                  <a:lnTo>
                    <a:pt x="129" y="185"/>
                  </a:lnTo>
                  <a:lnTo>
                    <a:pt x="203" y="0"/>
                  </a:lnTo>
                  <a:close/>
                </a:path>
              </a:pathLst>
            </a:custGeom>
            <a:solidFill>
              <a:srgbClr val="33339A"/>
            </a:solidFill>
            <a:ln w="0">
              <a:solidFill>
                <a:srgbClr val="33339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0" name="Freeform 30"/>
            <p:cNvSpPr>
              <a:spLocks/>
            </p:cNvSpPr>
            <p:nvPr/>
          </p:nvSpPr>
          <p:spPr bwMode="auto">
            <a:xfrm>
              <a:off x="3313" y="1247"/>
              <a:ext cx="332" cy="664"/>
            </a:xfrm>
            <a:custGeom>
              <a:avLst/>
              <a:gdLst>
                <a:gd name="T0" fmla="*/ 22 w 36"/>
                <a:gd name="T1" fmla="*/ 0 h 72"/>
                <a:gd name="T2" fmla="*/ 36 w 36"/>
                <a:gd name="T3" fmla="*/ 13 h 72"/>
                <a:gd name="T4" fmla="*/ 23 w 36"/>
                <a:gd name="T5" fmla="*/ 28 h 72"/>
                <a:gd name="T6" fmla="*/ 27 w 36"/>
                <a:gd name="T7" fmla="*/ 32 h 72"/>
                <a:gd name="T8" fmla="*/ 15 w 36"/>
                <a:gd name="T9" fmla="*/ 46 h 72"/>
                <a:gd name="T10" fmla="*/ 19 w 36"/>
                <a:gd name="T11" fmla="*/ 49 h 72"/>
                <a:gd name="T12" fmla="*/ 0 w 36"/>
                <a:gd name="T13" fmla="*/ 72 h 72"/>
                <a:gd name="T14" fmla="*/ 11 w 36"/>
                <a:gd name="T15" fmla="*/ 43 h 72"/>
                <a:gd name="T16" fmla="*/ 8 w 36"/>
                <a:gd name="T17" fmla="*/ 40 h 72"/>
                <a:gd name="T18" fmla="*/ 17 w 36"/>
                <a:gd name="T19" fmla="*/ 22 h 72"/>
                <a:gd name="T20" fmla="*/ 14 w 36"/>
                <a:gd name="T21" fmla="*/ 20 h 72"/>
                <a:gd name="T22" fmla="*/ 22 w 36"/>
                <a:gd name="T23" fmla="*/ 0 h 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6"/>
                <a:gd name="T37" fmla="*/ 0 h 72"/>
                <a:gd name="T38" fmla="*/ 36 w 36"/>
                <a:gd name="T39" fmla="*/ 72 h 7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6" h="72">
                  <a:moveTo>
                    <a:pt x="22" y="0"/>
                  </a:moveTo>
                  <a:lnTo>
                    <a:pt x="36" y="13"/>
                  </a:lnTo>
                  <a:lnTo>
                    <a:pt x="23" y="28"/>
                  </a:lnTo>
                  <a:lnTo>
                    <a:pt x="27" y="32"/>
                  </a:lnTo>
                  <a:lnTo>
                    <a:pt x="15" y="46"/>
                  </a:lnTo>
                  <a:lnTo>
                    <a:pt x="19" y="49"/>
                  </a:lnTo>
                  <a:lnTo>
                    <a:pt x="0" y="72"/>
                  </a:lnTo>
                  <a:lnTo>
                    <a:pt x="11" y="43"/>
                  </a:lnTo>
                  <a:lnTo>
                    <a:pt x="8" y="40"/>
                  </a:lnTo>
                  <a:lnTo>
                    <a:pt x="17" y="22"/>
                  </a:lnTo>
                  <a:lnTo>
                    <a:pt x="14" y="20"/>
                  </a:lnTo>
                  <a:lnTo>
                    <a:pt x="22" y="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1" name="Rectangle 31"/>
            <p:cNvSpPr>
              <a:spLocks noChangeArrowheads="1"/>
            </p:cNvSpPr>
            <p:nvPr/>
          </p:nvSpPr>
          <p:spPr bwMode="auto">
            <a:xfrm>
              <a:off x="3972" y="1338"/>
              <a:ext cx="113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R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32" name="Rectangle 32"/>
            <p:cNvSpPr>
              <a:spLocks noChangeArrowheads="1"/>
            </p:cNvSpPr>
            <p:nvPr/>
          </p:nvSpPr>
          <p:spPr bwMode="auto">
            <a:xfrm>
              <a:off x="4091" y="1338"/>
              <a:ext cx="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a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33" name="Rectangle 33"/>
            <p:cNvSpPr>
              <a:spLocks noChangeArrowheads="1"/>
            </p:cNvSpPr>
            <p:nvPr/>
          </p:nvSpPr>
          <p:spPr bwMode="auto">
            <a:xfrm>
              <a:off x="4180" y="1338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d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34" name="Rectangle 34"/>
            <p:cNvSpPr>
              <a:spLocks noChangeArrowheads="1"/>
            </p:cNvSpPr>
            <p:nvPr/>
          </p:nvSpPr>
          <p:spPr bwMode="auto">
            <a:xfrm>
              <a:off x="4269" y="1338"/>
              <a:ext cx="4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i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35" name="Rectangle 35"/>
            <p:cNvSpPr>
              <a:spLocks noChangeArrowheads="1"/>
            </p:cNvSpPr>
            <p:nvPr/>
          </p:nvSpPr>
          <p:spPr bwMode="auto">
            <a:xfrm>
              <a:off x="4308" y="1338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o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36" name="Rectangle 36"/>
            <p:cNvSpPr>
              <a:spLocks noChangeArrowheads="1"/>
            </p:cNvSpPr>
            <p:nvPr/>
          </p:nvSpPr>
          <p:spPr bwMode="auto">
            <a:xfrm>
              <a:off x="3972" y="1543"/>
              <a:ext cx="8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e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37" name="Rectangle 37"/>
            <p:cNvSpPr>
              <a:spLocks noChangeArrowheads="1"/>
            </p:cNvSpPr>
            <p:nvPr/>
          </p:nvSpPr>
          <p:spPr bwMode="auto">
            <a:xfrm>
              <a:off x="4060" y="1543"/>
              <a:ext cx="8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v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38" name="Rectangle 38"/>
            <p:cNvSpPr>
              <a:spLocks noChangeArrowheads="1"/>
            </p:cNvSpPr>
            <p:nvPr/>
          </p:nvSpPr>
          <p:spPr bwMode="auto">
            <a:xfrm>
              <a:off x="4147" y="1543"/>
              <a:ext cx="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e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39" name="Rectangle 39"/>
            <p:cNvSpPr>
              <a:spLocks noChangeArrowheads="1"/>
            </p:cNvSpPr>
            <p:nvPr/>
          </p:nvSpPr>
          <p:spPr bwMode="auto">
            <a:xfrm>
              <a:off x="4236" y="1543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n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40" name="Rectangle 40"/>
            <p:cNvSpPr>
              <a:spLocks noChangeArrowheads="1"/>
            </p:cNvSpPr>
            <p:nvPr/>
          </p:nvSpPr>
          <p:spPr bwMode="auto">
            <a:xfrm>
              <a:off x="4328" y="1543"/>
              <a:ext cx="51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t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41" name="Freeform 41"/>
            <p:cNvSpPr>
              <a:spLocks/>
            </p:cNvSpPr>
            <p:nvPr/>
          </p:nvSpPr>
          <p:spPr bwMode="auto">
            <a:xfrm>
              <a:off x="3323" y="1856"/>
              <a:ext cx="820" cy="830"/>
            </a:xfrm>
            <a:custGeom>
              <a:avLst/>
              <a:gdLst>
                <a:gd name="T0" fmla="*/ 156 w 820"/>
                <a:gd name="T1" fmla="*/ 682 h 830"/>
                <a:gd name="T2" fmla="*/ 212 w 820"/>
                <a:gd name="T3" fmla="*/ 719 h 830"/>
                <a:gd name="T4" fmla="*/ 267 w 820"/>
                <a:gd name="T5" fmla="*/ 756 h 830"/>
                <a:gd name="T6" fmla="*/ 332 w 820"/>
                <a:gd name="T7" fmla="*/ 774 h 830"/>
                <a:gd name="T8" fmla="*/ 405 w 820"/>
                <a:gd name="T9" fmla="*/ 774 h 830"/>
                <a:gd name="T10" fmla="*/ 470 w 820"/>
                <a:gd name="T11" fmla="*/ 774 h 830"/>
                <a:gd name="T12" fmla="*/ 534 w 820"/>
                <a:gd name="T13" fmla="*/ 756 h 830"/>
                <a:gd name="T14" fmla="*/ 590 w 820"/>
                <a:gd name="T15" fmla="*/ 728 h 830"/>
                <a:gd name="T16" fmla="*/ 654 w 820"/>
                <a:gd name="T17" fmla="*/ 682 h 830"/>
                <a:gd name="T18" fmla="*/ 700 w 820"/>
                <a:gd name="T19" fmla="*/ 627 h 830"/>
                <a:gd name="T20" fmla="*/ 737 w 820"/>
                <a:gd name="T21" fmla="*/ 562 h 830"/>
                <a:gd name="T22" fmla="*/ 756 w 820"/>
                <a:gd name="T23" fmla="*/ 498 h 830"/>
                <a:gd name="T24" fmla="*/ 774 w 820"/>
                <a:gd name="T25" fmla="*/ 424 h 830"/>
                <a:gd name="T26" fmla="*/ 765 w 820"/>
                <a:gd name="T27" fmla="*/ 359 h 830"/>
                <a:gd name="T28" fmla="*/ 746 w 820"/>
                <a:gd name="T29" fmla="*/ 286 h 830"/>
                <a:gd name="T30" fmla="*/ 719 w 820"/>
                <a:gd name="T31" fmla="*/ 221 h 830"/>
                <a:gd name="T32" fmla="*/ 673 w 820"/>
                <a:gd name="T33" fmla="*/ 166 h 830"/>
                <a:gd name="T34" fmla="*/ 617 w 820"/>
                <a:gd name="T35" fmla="*/ 110 h 830"/>
                <a:gd name="T36" fmla="*/ 553 w 820"/>
                <a:gd name="T37" fmla="*/ 83 h 830"/>
                <a:gd name="T38" fmla="*/ 488 w 820"/>
                <a:gd name="T39" fmla="*/ 55 h 830"/>
                <a:gd name="T40" fmla="*/ 424 w 820"/>
                <a:gd name="T41" fmla="*/ 46 h 830"/>
                <a:gd name="T42" fmla="*/ 350 w 820"/>
                <a:gd name="T43" fmla="*/ 46 h 830"/>
                <a:gd name="T44" fmla="*/ 285 w 820"/>
                <a:gd name="T45" fmla="*/ 64 h 830"/>
                <a:gd name="T46" fmla="*/ 212 w 820"/>
                <a:gd name="T47" fmla="*/ 92 h 830"/>
                <a:gd name="T48" fmla="*/ 138 w 820"/>
                <a:gd name="T49" fmla="*/ 147 h 830"/>
                <a:gd name="T50" fmla="*/ 83 w 820"/>
                <a:gd name="T51" fmla="*/ 230 h 830"/>
                <a:gd name="T52" fmla="*/ 55 w 820"/>
                <a:gd name="T53" fmla="*/ 184 h 830"/>
                <a:gd name="T54" fmla="*/ 129 w 820"/>
                <a:gd name="T55" fmla="*/ 101 h 830"/>
                <a:gd name="T56" fmla="*/ 212 w 820"/>
                <a:gd name="T57" fmla="*/ 46 h 830"/>
                <a:gd name="T58" fmla="*/ 285 w 820"/>
                <a:gd name="T59" fmla="*/ 9 h 830"/>
                <a:gd name="T60" fmla="*/ 359 w 820"/>
                <a:gd name="T61" fmla="*/ 0 h 830"/>
                <a:gd name="T62" fmla="*/ 442 w 820"/>
                <a:gd name="T63" fmla="*/ 0 h 830"/>
                <a:gd name="T64" fmla="*/ 516 w 820"/>
                <a:gd name="T65" fmla="*/ 9 h 830"/>
                <a:gd name="T66" fmla="*/ 599 w 820"/>
                <a:gd name="T67" fmla="*/ 46 h 830"/>
                <a:gd name="T68" fmla="*/ 663 w 820"/>
                <a:gd name="T69" fmla="*/ 92 h 830"/>
                <a:gd name="T70" fmla="*/ 719 w 820"/>
                <a:gd name="T71" fmla="*/ 147 h 830"/>
                <a:gd name="T72" fmla="*/ 765 w 820"/>
                <a:gd name="T73" fmla="*/ 212 h 830"/>
                <a:gd name="T74" fmla="*/ 802 w 820"/>
                <a:gd name="T75" fmla="*/ 295 h 830"/>
                <a:gd name="T76" fmla="*/ 820 w 820"/>
                <a:gd name="T77" fmla="*/ 369 h 830"/>
                <a:gd name="T78" fmla="*/ 820 w 820"/>
                <a:gd name="T79" fmla="*/ 452 h 830"/>
                <a:gd name="T80" fmla="*/ 802 w 820"/>
                <a:gd name="T81" fmla="*/ 525 h 830"/>
                <a:gd name="T82" fmla="*/ 774 w 820"/>
                <a:gd name="T83" fmla="*/ 599 h 830"/>
                <a:gd name="T84" fmla="*/ 728 w 820"/>
                <a:gd name="T85" fmla="*/ 673 h 830"/>
                <a:gd name="T86" fmla="*/ 673 w 820"/>
                <a:gd name="T87" fmla="*/ 728 h 830"/>
                <a:gd name="T88" fmla="*/ 599 w 820"/>
                <a:gd name="T89" fmla="*/ 774 h 830"/>
                <a:gd name="T90" fmla="*/ 525 w 820"/>
                <a:gd name="T91" fmla="*/ 802 h 830"/>
                <a:gd name="T92" fmla="*/ 461 w 820"/>
                <a:gd name="T93" fmla="*/ 820 h 830"/>
                <a:gd name="T94" fmla="*/ 378 w 820"/>
                <a:gd name="T95" fmla="*/ 820 h 830"/>
                <a:gd name="T96" fmla="*/ 304 w 820"/>
                <a:gd name="T97" fmla="*/ 811 h 830"/>
                <a:gd name="T98" fmla="*/ 239 w 820"/>
                <a:gd name="T99" fmla="*/ 793 h 830"/>
                <a:gd name="T100" fmla="*/ 166 w 820"/>
                <a:gd name="T101" fmla="*/ 756 h 830"/>
                <a:gd name="T102" fmla="*/ 110 w 820"/>
                <a:gd name="T103" fmla="*/ 700 h 830"/>
                <a:gd name="T104" fmla="*/ 18 w 820"/>
                <a:gd name="T105" fmla="*/ 562 h 830"/>
                <a:gd name="T106" fmla="*/ 119 w 820"/>
                <a:gd name="T107" fmla="*/ 645 h 83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820"/>
                <a:gd name="T163" fmla="*/ 0 h 830"/>
                <a:gd name="T164" fmla="*/ 820 w 820"/>
                <a:gd name="T165" fmla="*/ 830 h 83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820" h="830">
                  <a:moveTo>
                    <a:pt x="119" y="645"/>
                  </a:moveTo>
                  <a:lnTo>
                    <a:pt x="129" y="654"/>
                  </a:lnTo>
                  <a:lnTo>
                    <a:pt x="147" y="673"/>
                  </a:lnTo>
                  <a:lnTo>
                    <a:pt x="156" y="682"/>
                  </a:lnTo>
                  <a:lnTo>
                    <a:pt x="166" y="691"/>
                  </a:lnTo>
                  <a:lnTo>
                    <a:pt x="184" y="700"/>
                  </a:lnTo>
                  <a:lnTo>
                    <a:pt x="193" y="710"/>
                  </a:lnTo>
                  <a:lnTo>
                    <a:pt x="212" y="719"/>
                  </a:lnTo>
                  <a:lnTo>
                    <a:pt x="221" y="728"/>
                  </a:lnTo>
                  <a:lnTo>
                    <a:pt x="239" y="737"/>
                  </a:lnTo>
                  <a:lnTo>
                    <a:pt x="258" y="747"/>
                  </a:lnTo>
                  <a:lnTo>
                    <a:pt x="267" y="756"/>
                  </a:lnTo>
                  <a:lnTo>
                    <a:pt x="285" y="756"/>
                  </a:lnTo>
                  <a:lnTo>
                    <a:pt x="304" y="765"/>
                  </a:lnTo>
                  <a:lnTo>
                    <a:pt x="313" y="765"/>
                  </a:lnTo>
                  <a:lnTo>
                    <a:pt x="332" y="774"/>
                  </a:lnTo>
                  <a:lnTo>
                    <a:pt x="350" y="774"/>
                  </a:lnTo>
                  <a:lnTo>
                    <a:pt x="368" y="774"/>
                  </a:lnTo>
                  <a:lnTo>
                    <a:pt x="387" y="774"/>
                  </a:lnTo>
                  <a:lnTo>
                    <a:pt x="405" y="774"/>
                  </a:lnTo>
                  <a:lnTo>
                    <a:pt x="414" y="774"/>
                  </a:lnTo>
                  <a:lnTo>
                    <a:pt x="433" y="774"/>
                  </a:lnTo>
                  <a:lnTo>
                    <a:pt x="451" y="774"/>
                  </a:lnTo>
                  <a:lnTo>
                    <a:pt x="470" y="774"/>
                  </a:lnTo>
                  <a:lnTo>
                    <a:pt x="479" y="765"/>
                  </a:lnTo>
                  <a:lnTo>
                    <a:pt x="497" y="765"/>
                  </a:lnTo>
                  <a:lnTo>
                    <a:pt x="516" y="756"/>
                  </a:lnTo>
                  <a:lnTo>
                    <a:pt x="534" y="756"/>
                  </a:lnTo>
                  <a:lnTo>
                    <a:pt x="544" y="747"/>
                  </a:lnTo>
                  <a:lnTo>
                    <a:pt x="562" y="737"/>
                  </a:lnTo>
                  <a:lnTo>
                    <a:pt x="580" y="737"/>
                  </a:lnTo>
                  <a:lnTo>
                    <a:pt x="590" y="728"/>
                  </a:lnTo>
                  <a:lnTo>
                    <a:pt x="608" y="710"/>
                  </a:lnTo>
                  <a:lnTo>
                    <a:pt x="627" y="700"/>
                  </a:lnTo>
                  <a:lnTo>
                    <a:pt x="636" y="691"/>
                  </a:lnTo>
                  <a:lnTo>
                    <a:pt x="654" y="682"/>
                  </a:lnTo>
                  <a:lnTo>
                    <a:pt x="663" y="664"/>
                  </a:lnTo>
                  <a:lnTo>
                    <a:pt x="682" y="654"/>
                  </a:lnTo>
                  <a:lnTo>
                    <a:pt x="691" y="645"/>
                  </a:lnTo>
                  <a:lnTo>
                    <a:pt x="700" y="627"/>
                  </a:lnTo>
                  <a:lnTo>
                    <a:pt x="710" y="608"/>
                  </a:lnTo>
                  <a:lnTo>
                    <a:pt x="719" y="599"/>
                  </a:lnTo>
                  <a:lnTo>
                    <a:pt x="728" y="581"/>
                  </a:lnTo>
                  <a:lnTo>
                    <a:pt x="737" y="562"/>
                  </a:lnTo>
                  <a:lnTo>
                    <a:pt x="746" y="544"/>
                  </a:lnTo>
                  <a:lnTo>
                    <a:pt x="746" y="535"/>
                  </a:lnTo>
                  <a:lnTo>
                    <a:pt x="756" y="516"/>
                  </a:lnTo>
                  <a:lnTo>
                    <a:pt x="756" y="498"/>
                  </a:lnTo>
                  <a:lnTo>
                    <a:pt x="765" y="479"/>
                  </a:lnTo>
                  <a:lnTo>
                    <a:pt x="765" y="461"/>
                  </a:lnTo>
                  <a:lnTo>
                    <a:pt x="765" y="442"/>
                  </a:lnTo>
                  <a:lnTo>
                    <a:pt x="774" y="424"/>
                  </a:lnTo>
                  <a:lnTo>
                    <a:pt x="774" y="415"/>
                  </a:lnTo>
                  <a:lnTo>
                    <a:pt x="774" y="396"/>
                  </a:lnTo>
                  <a:lnTo>
                    <a:pt x="765" y="378"/>
                  </a:lnTo>
                  <a:lnTo>
                    <a:pt x="765" y="359"/>
                  </a:lnTo>
                  <a:lnTo>
                    <a:pt x="765" y="341"/>
                  </a:lnTo>
                  <a:lnTo>
                    <a:pt x="756" y="322"/>
                  </a:lnTo>
                  <a:lnTo>
                    <a:pt x="756" y="304"/>
                  </a:lnTo>
                  <a:lnTo>
                    <a:pt x="746" y="286"/>
                  </a:lnTo>
                  <a:lnTo>
                    <a:pt x="737" y="267"/>
                  </a:lnTo>
                  <a:lnTo>
                    <a:pt x="737" y="258"/>
                  </a:lnTo>
                  <a:lnTo>
                    <a:pt x="728" y="239"/>
                  </a:lnTo>
                  <a:lnTo>
                    <a:pt x="719" y="221"/>
                  </a:lnTo>
                  <a:lnTo>
                    <a:pt x="710" y="203"/>
                  </a:lnTo>
                  <a:lnTo>
                    <a:pt x="691" y="193"/>
                  </a:lnTo>
                  <a:lnTo>
                    <a:pt x="682" y="175"/>
                  </a:lnTo>
                  <a:lnTo>
                    <a:pt x="673" y="166"/>
                  </a:lnTo>
                  <a:lnTo>
                    <a:pt x="663" y="147"/>
                  </a:lnTo>
                  <a:lnTo>
                    <a:pt x="645" y="138"/>
                  </a:lnTo>
                  <a:lnTo>
                    <a:pt x="636" y="129"/>
                  </a:lnTo>
                  <a:lnTo>
                    <a:pt x="617" y="110"/>
                  </a:lnTo>
                  <a:lnTo>
                    <a:pt x="608" y="101"/>
                  </a:lnTo>
                  <a:lnTo>
                    <a:pt x="590" y="92"/>
                  </a:lnTo>
                  <a:lnTo>
                    <a:pt x="571" y="83"/>
                  </a:lnTo>
                  <a:lnTo>
                    <a:pt x="553" y="83"/>
                  </a:lnTo>
                  <a:lnTo>
                    <a:pt x="544" y="74"/>
                  </a:lnTo>
                  <a:lnTo>
                    <a:pt x="525" y="64"/>
                  </a:lnTo>
                  <a:lnTo>
                    <a:pt x="507" y="55"/>
                  </a:lnTo>
                  <a:lnTo>
                    <a:pt x="488" y="55"/>
                  </a:lnTo>
                  <a:lnTo>
                    <a:pt x="470" y="46"/>
                  </a:lnTo>
                  <a:lnTo>
                    <a:pt x="461" y="46"/>
                  </a:lnTo>
                  <a:lnTo>
                    <a:pt x="442" y="46"/>
                  </a:lnTo>
                  <a:lnTo>
                    <a:pt x="424" y="46"/>
                  </a:lnTo>
                  <a:lnTo>
                    <a:pt x="405" y="46"/>
                  </a:lnTo>
                  <a:lnTo>
                    <a:pt x="387" y="46"/>
                  </a:lnTo>
                  <a:lnTo>
                    <a:pt x="368" y="46"/>
                  </a:lnTo>
                  <a:lnTo>
                    <a:pt x="350" y="46"/>
                  </a:lnTo>
                  <a:lnTo>
                    <a:pt x="332" y="46"/>
                  </a:lnTo>
                  <a:lnTo>
                    <a:pt x="313" y="55"/>
                  </a:lnTo>
                  <a:lnTo>
                    <a:pt x="295" y="55"/>
                  </a:lnTo>
                  <a:lnTo>
                    <a:pt x="285" y="64"/>
                  </a:lnTo>
                  <a:lnTo>
                    <a:pt x="267" y="74"/>
                  </a:lnTo>
                  <a:lnTo>
                    <a:pt x="249" y="83"/>
                  </a:lnTo>
                  <a:lnTo>
                    <a:pt x="230" y="92"/>
                  </a:lnTo>
                  <a:lnTo>
                    <a:pt x="212" y="92"/>
                  </a:lnTo>
                  <a:lnTo>
                    <a:pt x="193" y="110"/>
                  </a:lnTo>
                  <a:lnTo>
                    <a:pt x="184" y="120"/>
                  </a:lnTo>
                  <a:lnTo>
                    <a:pt x="156" y="138"/>
                  </a:lnTo>
                  <a:lnTo>
                    <a:pt x="138" y="147"/>
                  </a:lnTo>
                  <a:lnTo>
                    <a:pt x="129" y="166"/>
                  </a:lnTo>
                  <a:lnTo>
                    <a:pt x="110" y="193"/>
                  </a:lnTo>
                  <a:lnTo>
                    <a:pt x="101" y="203"/>
                  </a:lnTo>
                  <a:lnTo>
                    <a:pt x="83" y="230"/>
                  </a:lnTo>
                  <a:lnTo>
                    <a:pt x="73" y="249"/>
                  </a:lnTo>
                  <a:lnTo>
                    <a:pt x="27" y="230"/>
                  </a:lnTo>
                  <a:lnTo>
                    <a:pt x="46" y="203"/>
                  </a:lnTo>
                  <a:lnTo>
                    <a:pt x="55" y="184"/>
                  </a:lnTo>
                  <a:lnTo>
                    <a:pt x="73" y="156"/>
                  </a:lnTo>
                  <a:lnTo>
                    <a:pt x="92" y="138"/>
                  </a:lnTo>
                  <a:lnTo>
                    <a:pt x="110" y="120"/>
                  </a:lnTo>
                  <a:lnTo>
                    <a:pt x="129" y="101"/>
                  </a:lnTo>
                  <a:lnTo>
                    <a:pt x="147" y="83"/>
                  </a:lnTo>
                  <a:lnTo>
                    <a:pt x="175" y="64"/>
                  </a:lnTo>
                  <a:lnTo>
                    <a:pt x="184" y="55"/>
                  </a:lnTo>
                  <a:lnTo>
                    <a:pt x="212" y="46"/>
                  </a:lnTo>
                  <a:lnTo>
                    <a:pt x="230" y="37"/>
                  </a:lnTo>
                  <a:lnTo>
                    <a:pt x="249" y="27"/>
                  </a:lnTo>
                  <a:lnTo>
                    <a:pt x="267" y="18"/>
                  </a:lnTo>
                  <a:lnTo>
                    <a:pt x="285" y="9"/>
                  </a:lnTo>
                  <a:lnTo>
                    <a:pt x="304" y="9"/>
                  </a:lnTo>
                  <a:lnTo>
                    <a:pt x="322" y="0"/>
                  </a:lnTo>
                  <a:lnTo>
                    <a:pt x="341" y="0"/>
                  </a:lnTo>
                  <a:lnTo>
                    <a:pt x="359" y="0"/>
                  </a:lnTo>
                  <a:lnTo>
                    <a:pt x="387" y="0"/>
                  </a:lnTo>
                  <a:lnTo>
                    <a:pt x="405" y="0"/>
                  </a:lnTo>
                  <a:lnTo>
                    <a:pt x="424" y="0"/>
                  </a:lnTo>
                  <a:lnTo>
                    <a:pt x="442" y="0"/>
                  </a:lnTo>
                  <a:lnTo>
                    <a:pt x="461" y="0"/>
                  </a:lnTo>
                  <a:lnTo>
                    <a:pt x="479" y="0"/>
                  </a:lnTo>
                  <a:lnTo>
                    <a:pt x="507" y="9"/>
                  </a:lnTo>
                  <a:lnTo>
                    <a:pt x="516" y="9"/>
                  </a:lnTo>
                  <a:lnTo>
                    <a:pt x="544" y="18"/>
                  </a:lnTo>
                  <a:lnTo>
                    <a:pt x="562" y="27"/>
                  </a:lnTo>
                  <a:lnTo>
                    <a:pt x="580" y="37"/>
                  </a:lnTo>
                  <a:lnTo>
                    <a:pt x="599" y="46"/>
                  </a:lnTo>
                  <a:lnTo>
                    <a:pt x="617" y="55"/>
                  </a:lnTo>
                  <a:lnTo>
                    <a:pt x="627" y="64"/>
                  </a:lnTo>
                  <a:lnTo>
                    <a:pt x="645" y="74"/>
                  </a:lnTo>
                  <a:lnTo>
                    <a:pt x="663" y="92"/>
                  </a:lnTo>
                  <a:lnTo>
                    <a:pt x="682" y="101"/>
                  </a:lnTo>
                  <a:lnTo>
                    <a:pt x="691" y="110"/>
                  </a:lnTo>
                  <a:lnTo>
                    <a:pt x="710" y="129"/>
                  </a:lnTo>
                  <a:lnTo>
                    <a:pt x="719" y="147"/>
                  </a:lnTo>
                  <a:lnTo>
                    <a:pt x="737" y="156"/>
                  </a:lnTo>
                  <a:lnTo>
                    <a:pt x="746" y="175"/>
                  </a:lnTo>
                  <a:lnTo>
                    <a:pt x="756" y="193"/>
                  </a:lnTo>
                  <a:lnTo>
                    <a:pt x="765" y="212"/>
                  </a:lnTo>
                  <a:lnTo>
                    <a:pt x="783" y="230"/>
                  </a:lnTo>
                  <a:lnTo>
                    <a:pt x="783" y="258"/>
                  </a:lnTo>
                  <a:lnTo>
                    <a:pt x="793" y="267"/>
                  </a:lnTo>
                  <a:lnTo>
                    <a:pt x="802" y="295"/>
                  </a:lnTo>
                  <a:lnTo>
                    <a:pt x="802" y="313"/>
                  </a:lnTo>
                  <a:lnTo>
                    <a:pt x="811" y="332"/>
                  </a:lnTo>
                  <a:lnTo>
                    <a:pt x="811" y="350"/>
                  </a:lnTo>
                  <a:lnTo>
                    <a:pt x="820" y="369"/>
                  </a:lnTo>
                  <a:lnTo>
                    <a:pt x="820" y="387"/>
                  </a:lnTo>
                  <a:lnTo>
                    <a:pt x="820" y="415"/>
                  </a:lnTo>
                  <a:lnTo>
                    <a:pt x="820" y="433"/>
                  </a:lnTo>
                  <a:lnTo>
                    <a:pt x="820" y="452"/>
                  </a:lnTo>
                  <a:lnTo>
                    <a:pt x="811" y="470"/>
                  </a:lnTo>
                  <a:lnTo>
                    <a:pt x="811" y="488"/>
                  </a:lnTo>
                  <a:lnTo>
                    <a:pt x="802" y="507"/>
                  </a:lnTo>
                  <a:lnTo>
                    <a:pt x="802" y="525"/>
                  </a:lnTo>
                  <a:lnTo>
                    <a:pt x="793" y="544"/>
                  </a:lnTo>
                  <a:lnTo>
                    <a:pt x="793" y="562"/>
                  </a:lnTo>
                  <a:lnTo>
                    <a:pt x="783" y="590"/>
                  </a:lnTo>
                  <a:lnTo>
                    <a:pt x="774" y="599"/>
                  </a:lnTo>
                  <a:lnTo>
                    <a:pt x="765" y="617"/>
                  </a:lnTo>
                  <a:lnTo>
                    <a:pt x="746" y="636"/>
                  </a:lnTo>
                  <a:lnTo>
                    <a:pt x="737" y="654"/>
                  </a:lnTo>
                  <a:lnTo>
                    <a:pt x="728" y="673"/>
                  </a:lnTo>
                  <a:lnTo>
                    <a:pt x="710" y="682"/>
                  </a:lnTo>
                  <a:lnTo>
                    <a:pt x="700" y="700"/>
                  </a:lnTo>
                  <a:lnTo>
                    <a:pt x="682" y="719"/>
                  </a:lnTo>
                  <a:lnTo>
                    <a:pt x="673" y="728"/>
                  </a:lnTo>
                  <a:lnTo>
                    <a:pt x="654" y="747"/>
                  </a:lnTo>
                  <a:lnTo>
                    <a:pt x="636" y="756"/>
                  </a:lnTo>
                  <a:lnTo>
                    <a:pt x="617" y="765"/>
                  </a:lnTo>
                  <a:lnTo>
                    <a:pt x="599" y="774"/>
                  </a:lnTo>
                  <a:lnTo>
                    <a:pt x="580" y="783"/>
                  </a:lnTo>
                  <a:lnTo>
                    <a:pt x="571" y="793"/>
                  </a:lnTo>
                  <a:lnTo>
                    <a:pt x="553" y="802"/>
                  </a:lnTo>
                  <a:lnTo>
                    <a:pt x="525" y="802"/>
                  </a:lnTo>
                  <a:lnTo>
                    <a:pt x="516" y="811"/>
                  </a:lnTo>
                  <a:lnTo>
                    <a:pt x="497" y="811"/>
                  </a:lnTo>
                  <a:lnTo>
                    <a:pt x="470" y="820"/>
                  </a:lnTo>
                  <a:lnTo>
                    <a:pt x="461" y="820"/>
                  </a:lnTo>
                  <a:lnTo>
                    <a:pt x="433" y="820"/>
                  </a:lnTo>
                  <a:lnTo>
                    <a:pt x="414" y="820"/>
                  </a:lnTo>
                  <a:lnTo>
                    <a:pt x="396" y="830"/>
                  </a:lnTo>
                  <a:lnTo>
                    <a:pt x="378" y="820"/>
                  </a:lnTo>
                  <a:lnTo>
                    <a:pt x="359" y="820"/>
                  </a:lnTo>
                  <a:lnTo>
                    <a:pt x="341" y="820"/>
                  </a:lnTo>
                  <a:lnTo>
                    <a:pt x="322" y="820"/>
                  </a:lnTo>
                  <a:lnTo>
                    <a:pt x="304" y="811"/>
                  </a:lnTo>
                  <a:lnTo>
                    <a:pt x="285" y="811"/>
                  </a:lnTo>
                  <a:lnTo>
                    <a:pt x="267" y="802"/>
                  </a:lnTo>
                  <a:lnTo>
                    <a:pt x="249" y="802"/>
                  </a:lnTo>
                  <a:lnTo>
                    <a:pt x="239" y="793"/>
                  </a:lnTo>
                  <a:lnTo>
                    <a:pt x="221" y="783"/>
                  </a:lnTo>
                  <a:lnTo>
                    <a:pt x="202" y="774"/>
                  </a:lnTo>
                  <a:lnTo>
                    <a:pt x="184" y="765"/>
                  </a:lnTo>
                  <a:lnTo>
                    <a:pt x="166" y="756"/>
                  </a:lnTo>
                  <a:lnTo>
                    <a:pt x="156" y="747"/>
                  </a:lnTo>
                  <a:lnTo>
                    <a:pt x="138" y="728"/>
                  </a:lnTo>
                  <a:lnTo>
                    <a:pt x="129" y="719"/>
                  </a:lnTo>
                  <a:lnTo>
                    <a:pt x="110" y="700"/>
                  </a:lnTo>
                  <a:lnTo>
                    <a:pt x="92" y="691"/>
                  </a:lnTo>
                  <a:lnTo>
                    <a:pt x="83" y="673"/>
                  </a:lnTo>
                  <a:lnTo>
                    <a:pt x="0" y="737"/>
                  </a:lnTo>
                  <a:lnTo>
                    <a:pt x="18" y="562"/>
                  </a:lnTo>
                  <a:lnTo>
                    <a:pt x="202" y="581"/>
                  </a:lnTo>
                  <a:lnTo>
                    <a:pt x="119" y="645"/>
                  </a:lnTo>
                  <a:close/>
                </a:path>
              </a:pathLst>
            </a:custGeom>
            <a:solidFill>
              <a:srgbClr val="33339A"/>
            </a:solidFill>
            <a:ln w="0">
              <a:solidFill>
                <a:srgbClr val="33339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42"/>
            <p:cNvSpPr>
              <a:spLocks/>
            </p:cNvSpPr>
            <p:nvPr/>
          </p:nvSpPr>
          <p:spPr bwMode="auto">
            <a:xfrm>
              <a:off x="3323" y="1856"/>
              <a:ext cx="820" cy="830"/>
            </a:xfrm>
            <a:custGeom>
              <a:avLst/>
              <a:gdLst>
                <a:gd name="T0" fmla="*/ 17 w 89"/>
                <a:gd name="T1" fmla="*/ 74 h 90"/>
                <a:gd name="T2" fmla="*/ 23 w 89"/>
                <a:gd name="T3" fmla="*/ 78 h 90"/>
                <a:gd name="T4" fmla="*/ 29 w 89"/>
                <a:gd name="T5" fmla="*/ 82 h 90"/>
                <a:gd name="T6" fmla="*/ 36 w 89"/>
                <a:gd name="T7" fmla="*/ 84 h 90"/>
                <a:gd name="T8" fmla="*/ 44 w 89"/>
                <a:gd name="T9" fmla="*/ 84 h 90"/>
                <a:gd name="T10" fmla="*/ 51 w 89"/>
                <a:gd name="T11" fmla="*/ 84 h 90"/>
                <a:gd name="T12" fmla="*/ 58 w 89"/>
                <a:gd name="T13" fmla="*/ 82 h 90"/>
                <a:gd name="T14" fmla="*/ 64 w 89"/>
                <a:gd name="T15" fmla="*/ 79 h 90"/>
                <a:gd name="T16" fmla="*/ 71 w 89"/>
                <a:gd name="T17" fmla="*/ 74 h 90"/>
                <a:gd name="T18" fmla="*/ 76 w 89"/>
                <a:gd name="T19" fmla="*/ 68 h 90"/>
                <a:gd name="T20" fmla="*/ 80 w 89"/>
                <a:gd name="T21" fmla="*/ 61 h 90"/>
                <a:gd name="T22" fmla="*/ 82 w 89"/>
                <a:gd name="T23" fmla="*/ 54 h 90"/>
                <a:gd name="T24" fmla="*/ 84 w 89"/>
                <a:gd name="T25" fmla="*/ 46 h 90"/>
                <a:gd name="T26" fmla="*/ 83 w 89"/>
                <a:gd name="T27" fmla="*/ 39 h 90"/>
                <a:gd name="T28" fmla="*/ 81 w 89"/>
                <a:gd name="T29" fmla="*/ 31 h 90"/>
                <a:gd name="T30" fmla="*/ 78 w 89"/>
                <a:gd name="T31" fmla="*/ 24 h 90"/>
                <a:gd name="T32" fmla="*/ 73 w 89"/>
                <a:gd name="T33" fmla="*/ 18 h 90"/>
                <a:gd name="T34" fmla="*/ 67 w 89"/>
                <a:gd name="T35" fmla="*/ 12 h 90"/>
                <a:gd name="T36" fmla="*/ 60 w 89"/>
                <a:gd name="T37" fmla="*/ 9 h 90"/>
                <a:gd name="T38" fmla="*/ 53 w 89"/>
                <a:gd name="T39" fmla="*/ 6 h 90"/>
                <a:gd name="T40" fmla="*/ 46 w 89"/>
                <a:gd name="T41" fmla="*/ 5 h 90"/>
                <a:gd name="T42" fmla="*/ 38 w 89"/>
                <a:gd name="T43" fmla="*/ 5 h 90"/>
                <a:gd name="T44" fmla="*/ 31 w 89"/>
                <a:gd name="T45" fmla="*/ 7 h 90"/>
                <a:gd name="T46" fmla="*/ 23 w 89"/>
                <a:gd name="T47" fmla="*/ 10 h 90"/>
                <a:gd name="T48" fmla="*/ 15 w 89"/>
                <a:gd name="T49" fmla="*/ 16 h 90"/>
                <a:gd name="T50" fmla="*/ 9 w 89"/>
                <a:gd name="T51" fmla="*/ 25 h 90"/>
                <a:gd name="T52" fmla="*/ 6 w 89"/>
                <a:gd name="T53" fmla="*/ 20 h 90"/>
                <a:gd name="T54" fmla="*/ 14 w 89"/>
                <a:gd name="T55" fmla="*/ 11 h 90"/>
                <a:gd name="T56" fmla="*/ 23 w 89"/>
                <a:gd name="T57" fmla="*/ 5 h 90"/>
                <a:gd name="T58" fmla="*/ 31 w 89"/>
                <a:gd name="T59" fmla="*/ 1 h 90"/>
                <a:gd name="T60" fmla="*/ 39 w 89"/>
                <a:gd name="T61" fmla="*/ 0 h 90"/>
                <a:gd name="T62" fmla="*/ 48 w 89"/>
                <a:gd name="T63" fmla="*/ 0 h 90"/>
                <a:gd name="T64" fmla="*/ 56 w 89"/>
                <a:gd name="T65" fmla="*/ 1 h 90"/>
                <a:gd name="T66" fmla="*/ 65 w 89"/>
                <a:gd name="T67" fmla="*/ 5 h 90"/>
                <a:gd name="T68" fmla="*/ 72 w 89"/>
                <a:gd name="T69" fmla="*/ 10 h 90"/>
                <a:gd name="T70" fmla="*/ 78 w 89"/>
                <a:gd name="T71" fmla="*/ 16 h 90"/>
                <a:gd name="T72" fmla="*/ 83 w 89"/>
                <a:gd name="T73" fmla="*/ 23 h 90"/>
                <a:gd name="T74" fmla="*/ 87 w 89"/>
                <a:gd name="T75" fmla="*/ 32 h 90"/>
                <a:gd name="T76" fmla="*/ 89 w 89"/>
                <a:gd name="T77" fmla="*/ 40 h 90"/>
                <a:gd name="T78" fmla="*/ 89 w 89"/>
                <a:gd name="T79" fmla="*/ 49 h 90"/>
                <a:gd name="T80" fmla="*/ 87 w 89"/>
                <a:gd name="T81" fmla="*/ 57 h 90"/>
                <a:gd name="T82" fmla="*/ 84 w 89"/>
                <a:gd name="T83" fmla="*/ 65 h 90"/>
                <a:gd name="T84" fmla="*/ 79 w 89"/>
                <a:gd name="T85" fmla="*/ 73 h 90"/>
                <a:gd name="T86" fmla="*/ 73 w 89"/>
                <a:gd name="T87" fmla="*/ 79 h 90"/>
                <a:gd name="T88" fmla="*/ 65 w 89"/>
                <a:gd name="T89" fmla="*/ 84 h 90"/>
                <a:gd name="T90" fmla="*/ 57 w 89"/>
                <a:gd name="T91" fmla="*/ 87 h 90"/>
                <a:gd name="T92" fmla="*/ 50 w 89"/>
                <a:gd name="T93" fmla="*/ 89 h 90"/>
                <a:gd name="T94" fmla="*/ 41 w 89"/>
                <a:gd name="T95" fmla="*/ 89 h 90"/>
                <a:gd name="T96" fmla="*/ 33 w 89"/>
                <a:gd name="T97" fmla="*/ 88 h 90"/>
                <a:gd name="T98" fmla="*/ 26 w 89"/>
                <a:gd name="T99" fmla="*/ 86 h 90"/>
                <a:gd name="T100" fmla="*/ 18 w 89"/>
                <a:gd name="T101" fmla="*/ 82 h 90"/>
                <a:gd name="T102" fmla="*/ 12 w 89"/>
                <a:gd name="T103" fmla="*/ 76 h 90"/>
                <a:gd name="T104" fmla="*/ 2 w 89"/>
                <a:gd name="T105" fmla="*/ 61 h 9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89"/>
                <a:gd name="T160" fmla="*/ 0 h 90"/>
                <a:gd name="T161" fmla="*/ 89 w 89"/>
                <a:gd name="T162" fmla="*/ 90 h 9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89" h="90">
                  <a:moveTo>
                    <a:pt x="13" y="70"/>
                  </a:moveTo>
                  <a:lnTo>
                    <a:pt x="14" y="71"/>
                  </a:lnTo>
                  <a:lnTo>
                    <a:pt x="16" y="73"/>
                  </a:lnTo>
                  <a:lnTo>
                    <a:pt x="17" y="74"/>
                  </a:lnTo>
                  <a:lnTo>
                    <a:pt x="18" y="75"/>
                  </a:lnTo>
                  <a:lnTo>
                    <a:pt x="20" y="76"/>
                  </a:lnTo>
                  <a:lnTo>
                    <a:pt x="21" y="77"/>
                  </a:lnTo>
                  <a:lnTo>
                    <a:pt x="23" y="78"/>
                  </a:lnTo>
                  <a:lnTo>
                    <a:pt x="24" y="79"/>
                  </a:lnTo>
                  <a:lnTo>
                    <a:pt x="26" y="80"/>
                  </a:lnTo>
                  <a:lnTo>
                    <a:pt x="28" y="81"/>
                  </a:lnTo>
                  <a:lnTo>
                    <a:pt x="29" y="82"/>
                  </a:lnTo>
                  <a:lnTo>
                    <a:pt x="31" y="82"/>
                  </a:lnTo>
                  <a:lnTo>
                    <a:pt x="33" y="83"/>
                  </a:lnTo>
                  <a:lnTo>
                    <a:pt x="34" y="83"/>
                  </a:lnTo>
                  <a:lnTo>
                    <a:pt x="36" y="84"/>
                  </a:lnTo>
                  <a:lnTo>
                    <a:pt x="38" y="84"/>
                  </a:lnTo>
                  <a:lnTo>
                    <a:pt x="40" y="84"/>
                  </a:lnTo>
                  <a:lnTo>
                    <a:pt x="42" y="84"/>
                  </a:lnTo>
                  <a:lnTo>
                    <a:pt x="44" y="84"/>
                  </a:lnTo>
                  <a:lnTo>
                    <a:pt x="45" y="84"/>
                  </a:lnTo>
                  <a:lnTo>
                    <a:pt x="47" y="84"/>
                  </a:lnTo>
                  <a:lnTo>
                    <a:pt x="49" y="84"/>
                  </a:lnTo>
                  <a:lnTo>
                    <a:pt x="51" y="84"/>
                  </a:lnTo>
                  <a:lnTo>
                    <a:pt x="52" y="83"/>
                  </a:lnTo>
                  <a:lnTo>
                    <a:pt x="54" y="83"/>
                  </a:lnTo>
                  <a:lnTo>
                    <a:pt x="56" y="82"/>
                  </a:lnTo>
                  <a:lnTo>
                    <a:pt x="58" y="82"/>
                  </a:lnTo>
                  <a:lnTo>
                    <a:pt x="59" y="81"/>
                  </a:lnTo>
                  <a:lnTo>
                    <a:pt x="61" y="80"/>
                  </a:lnTo>
                  <a:lnTo>
                    <a:pt x="63" y="80"/>
                  </a:lnTo>
                  <a:lnTo>
                    <a:pt x="64" y="79"/>
                  </a:lnTo>
                  <a:lnTo>
                    <a:pt x="66" y="77"/>
                  </a:lnTo>
                  <a:lnTo>
                    <a:pt x="68" y="76"/>
                  </a:lnTo>
                  <a:lnTo>
                    <a:pt x="69" y="75"/>
                  </a:lnTo>
                  <a:lnTo>
                    <a:pt x="71" y="74"/>
                  </a:lnTo>
                  <a:lnTo>
                    <a:pt x="72" y="72"/>
                  </a:lnTo>
                  <a:lnTo>
                    <a:pt x="74" y="71"/>
                  </a:lnTo>
                  <a:lnTo>
                    <a:pt x="75" y="70"/>
                  </a:lnTo>
                  <a:lnTo>
                    <a:pt x="76" y="68"/>
                  </a:lnTo>
                  <a:lnTo>
                    <a:pt x="77" y="66"/>
                  </a:lnTo>
                  <a:lnTo>
                    <a:pt x="78" y="65"/>
                  </a:lnTo>
                  <a:lnTo>
                    <a:pt x="79" y="63"/>
                  </a:lnTo>
                  <a:lnTo>
                    <a:pt x="80" y="61"/>
                  </a:lnTo>
                  <a:lnTo>
                    <a:pt x="81" y="59"/>
                  </a:lnTo>
                  <a:lnTo>
                    <a:pt x="81" y="58"/>
                  </a:lnTo>
                  <a:lnTo>
                    <a:pt x="82" y="56"/>
                  </a:lnTo>
                  <a:lnTo>
                    <a:pt x="82" y="54"/>
                  </a:lnTo>
                  <a:lnTo>
                    <a:pt x="83" y="52"/>
                  </a:lnTo>
                  <a:lnTo>
                    <a:pt x="83" y="50"/>
                  </a:lnTo>
                  <a:lnTo>
                    <a:pt x="83" y="48"/>
                  </a:lnTo>
                  <a:lnTo>
                    <a:pt x="84" y="46"/>
                  </a:lnTo>
                  <a:lnTo>
                    <a:pt x="84" y="45"/>
                  </a:lnTo>
                  <a:lnTo>
                    <a:pt x="84" y="43"/>
                  </a:lnTo>
                  <a:lnTo>
                    <a:pt x="83" y="41"/>
                  </a:lnTo>
                  <a:lnTo>
                    <a:pt x="83" y="39"/>
                  </a:lnTo>
                  <a:lnTo>
                    <a:pt x="83" y="37"/>
                  </a:lnTo>
                  <a:lnTo>
                    <a:pt x="82" y="35"/>
                  </a:lnTo>
                  <a:lnTo>
                    <a:pt x="82" y="33"/>
                  </a:lnTo>
                  <a:lnTo>
                    <a:pt x="81" y="31"/>
                  </a:lnTo>
                  <a:lnTo>
                    <a:pt x="80" y="29"/>
                  </a:lnTo>
                  <a:lnTo>
                    <a:pt x="80" y="28"/>
                  </a:lnTo>
                  <a:lnTo>
                    <a:pt x="79" y="26"/>
                  </a:lnTo>
                  <a:lnTo>
                    <a:pt x="78" y="24"/>
                  </a:lnTo>
                  <a:lnTo>
                    <a:pt x="77" y="22"/>
                  </a:lnTo>
                  <a:lnTo>
                    <a:pt x="75" y="21"/>
                  </a:lnTo>
                  <a:lnTo>
                    <a:pt x="74" y="19"/>
                  </a:lnTo>
                  <a:lnTo>
                    <a:pt x="73" y="18"/>
                  </a:lnTo>
                  <a:lnTo>
                    <a:pt x="72" y="16"/>
                  </a:lnTo>
                  <a:lnTo>
                    <a:pt x="70" y="15"/>
                  </a:lnTo>
                  <a:lnTo>
                    <a:pt x="69" y="14"/>
                  </a:lnTo>
                  <a:lnTo>
                    <a:pt x="67" y="12"/>
                  </a:lnTo>
                  <a:lnTo>
                    <a:pt x="66" y="11"/>
                  </a:lnTo>
                  <a:lnTo>
                    <a:pt x="64" y="10"/>
                  </a:lnTo>
                  <a:lnTo>
                    <a:pt x="62" y="9"/>
                  </a:lnTo>
                  <a:lnTo>
                    <a:pt x="60" y="9"/>
                  </a:lnTo>
                  <a:lnTo>
                    <a:pt x="59" y="8"/>
                  </a:lnTo>
                  <a:lnTo>
                    <a:pt x="57" y="7"/>
                  </a:lnTo>
                  <a:lnTo>
                    <a:pt x="55" y="6"/>
                  </a:lnTo>
                  <a:lnTo>
                    <a:pt x="53" y="6"/>
                  </a:lnTo>
                  <a:lnTo>
                    <a:pt x="51" y="5"/>
                  </a:lnTo>
                  <a:lnTo>
                    <a:pt x="50" y="5"/>
                  </a:lnTo>
                  <a:lnTo>
                    <a:pt x="48" y="5"/>
                  </a:lnTo>
                  <a:lnTo>
                    <a:pt x="46" y="5"/>
                  </a:lnTo>
                  <a:lnTo>
                    <a:pt x="44" y="5"/>
                  </a:lnTo>
                  <a:lnTo>
                    <a:pt x="42" y="5"/>
                  </a:lnTo>
                  <a:lnTo>
                    <a:pt x="40" y="5"/>
                  </a:lnTo>
                  <a:lnTo>
                    <a:pt x="38" y="5"/>
                  </a:lnTo>
                  <a:lnTo>
                    <a:pt x="36" y="5"/>
                  </a:lnTo>
                  <a:lnTo>
                    <a:pt x="34" y="6"/>
                  </a:lnTo>
                  <a:lnTo>
                    <a:pt x="32" y="6"/>
                  </a:lnTo>
                  <a:lnTo>
                    <a:pt x="31" y="7"/>
                  </a:lnTo>
                  <a:lnTo>
                    <a:pt x="29" y="8"/>
                  </a:lnTo>
                  <a:lnTo>
                    <a:pt x="27" y="9"/>
                  </a:lnTo>
                  <a:lnTo>
                    <a:pt x="25" y="10"/>
                  </a:lnTo>
                  <a:lnTo>
                    <a:pt x="23" y="10"/>
                  </a:lnTo>
                  <a:lnTo>
                    <a:pt x="21" y="12"/>
                  </a:lnTo>
                  <a:lnTo>
                    <a:pt x="20" y="13"/>
                  </a:lnTo>
                  <a:lnTo>
                    <a:pt x="17" y="15"/>
                  </a:lnTo>
                  <a:lnTo>
                    <a:pt x="15" y="16"/>
                  </a:lnTo>
                  <a:lnTo>
                    <a:pt x="14" y="18"/>
                  </a:lnTo>
                  <a:lnTo>
                    <a:pt x="12" y="21"/>
                  </a:lnTo>
                  <a:lnTo>
                    <a:pt x="11" y="22"/>
                  </a:lnTo>
                  <a:lnTo>
                    <a:pt x="9" y="25"/>
                  </a:lnTo>
                  <a:lnTo>
                    <a:pt x="8" y="27"/>
                  </a:lnTo>
                  <a:lnTo>
                    <a:pt x="3" y="25"/>
                  </a:lnTo>
                  <a:lnTo>
                    <a:pt x="5" y="22"/>
                  </a:lnTo>
                  <a:lnTo>
                    <a:pt x="6" y="20"/>
                  </a:lnTo>
                  <a:lnTo>
                    <a:pt x="8" y="17"/>
                  </a:lnTo>
                  <a:lnTo>
                    <a:pt x="10" y="15"/>
                  </a:lnTo>
                  <a:lnTo>
                    <a:pt x="12" y="13"/>
                  </a:lnTo>
                  <a:lnTo>
                    <a:pt x="14" y="11"/>
                  </a:lnTo>
                  <a:lnTo>
                    <a:pt x="16" y="9"/>
                  </a:lnTo>
                  <a:lnTo>
                    <a:pt x="19" y="7"/>
                  </a:lnTo>
                  <a:lnTo>
                    <a:pt x="20" y="6"/>
                  </a:lnTo>
                  <a:lnTo>
                    <a:pt x="23" y="5"/>
                  </a:lnTo>
                  <a:lnTo>
                    <a:pt x="25" y="4"/>
                  </a:lnTo>
                  <a:lnTo>
                    <a:pt x="27" y="3"/>
                  </a:lnTo>
                  <a:lnTo>
                    <a:pt x="29" y="2"/>
                  </a:lnTo>
                  <a:lnTo>
                    <a:pt x="31" y="1"/>
                  </a:lnTo>
                  <a:lnTo>
                    <a:pt x="33" y="1"/>
                  </a:lnTo>
                  <a:lnTo>
                    <a:pt x="35" y="0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42" y="0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0" y="0"/>
                  </a:lnTo>
                  <a:lnTo>
                    <a:pt x="52" y="0"/>
                  </a:lnTo>
                  <a:lnTo>
                    <a:pt x="55" y="1"/>
                  </a:lnTo>
                  <a:lnTo>
                    <a:pt x="56" y="1"/>
                  </a:lnTo>
                  <a:lnTo>
                    <a:pt x="59" y="2"/>
                  </a:lnTo>
                  <a:lnTo>
                    <a:pt x="61" y="3"/>
                  </a:lnTo>
                  <a:lnTo>
                    <a:pt x="63" y="4"/>
                  </a:lnTo>
                  <a:lnTo>
                    <a:pt x="65" y="5"/>
                  </a:lnTo>
                  <a:lnTo>
                    <a:pt x="67" y="6"/>
                  </a:lnTo>
                  <a:lnTo>
                    <a:pt x="68" y="7"/>
                  </a:lnTo>
                  <a:lnTo>
                    <a:pt x="70" y="8"/>
                  </a:lnTo>
                  <a:lnTo>
                    <a:pt x="72" y="10"/>
                  </a:lnTo>
                  <a:lnTo>
                    <a:pt x="74" y="11"/>
                  </a:lnTo>
                  <a:lnTo>
                    <a:pt x="75" y="12"/>
                  </a:lnTo>
                  <a:lnTo>
                    <a:pt x="77" y="14"/>
                  </a:lnTo>
                  <a:lnTo>
                    <a:pt x="78" y="16"/>
                  </a:lnTo>
                  <a:lnTo>
                    <a:pt x="80" y="17"/>
                  </a:lnTo>
                  <a:lnTo>
                    <a:pt x="81" y="19"/>
                  </a:lnTo>
                  <a:lnTo>
                    <a:pt x="82" y="21"/>
                  </a:lnTo>
                  <a:lnTo>
                    <a:pt x="83" y="23"/>
                  </a:lnTo>
                  <a:lnTo>
                    <a:pt x="85" y="25"/>
                  </a:lnTo>
                  <a:lnTo>
                    <a:pt x="85" y="28"/>
                  </a:lnTo>
                  <a:lnTo>
                    <a:pt x="86" y="29"/>
                  </a:lnTo>
                  <a:lnTo>
                    <a:pt x="87" y="32"/>
                  </a:lnTo>
                  <a:lnTo>
                    <a:pt x="87" y="34"/>
                  </a:lnTo>
                  <a:lnTo>
                    <a:pt x="88" y="36"/>
                  </a:lnTo>
                  <a:lnTo>
                    <a:pt x="88" y="38"/>
                  </a:lnTo>
                  <a:lnTo>
                    <a:pt x="89" y="40"/>
                  </a:lnTo>
                  <a:lnTo>
                    <a:pt x="89" y="42"/>
                  </a:lnTo>
                  <a:lnTo>
                    <a:pt x="89" y="45"/>
                  </a:lnTo>
                  <a:lnTo>
                    <a:pt x="89" y="47"/>
                  </a:lnTo>
                  <a:lnTo>
                    <a:pt x="89" y="49"/>
                  </a:lnTo>
                  <a:lnTo>
                    <a:pt x="88" y="51"/>
                  </a:lnTo>
                  <a:lnTo>
                    <a:pt x="88" y="53"/>
                  </a:lnTo>
                  <a:lnTo>
                    <a:pt x="87" y="55"/>
                  </a:lnTo>
                  <a:lnTo>
                    <a:pt x="87" y="57"/>
                  </a:lnTo>
                  <a:lnTo>
                    <a:pt x="86" y="59"/>
                  </a:lnTo>
                  <a:lnTo>
                    <a:pt x="86" y="61"/>
                  </a:lnTo>
                  <a:lnTo>
                    <a:pt x="85" y="64"/>
                  </a:lnTo>
                  <a:lnTo>
                    <a:pt x="84" y="65"/>
                  </a:lnTo>
                  <a:lnTo>
                    <a:pt x="83" y="67"/>
                  </a:lnTo>
                  <a:lnTo>
                    <a:pt x="81" y="69"/>
                  </a:lnTo>
                  <a:lnTo>
                    <a:pt x="80" y="71"/>
                  </a:lnTo>
                  <a:lnTo>
                    <a:pt x="79" y="73"/>
                  </a:lnTo>
                  <a:lnTo>
                    <a:pt x="77" y="74"/>
                  </a:lnTo>
                  <a:lnTo>
                    <a:pt x="76" y="76"/>
                  </a:lnTo>
                  <a:lnTo>
                    <a:pt x="74" y="78"/>
                  </a:lnTo>
                  <a:lnTo>
                    <a:pt x="73" y="79"/>
                  </a:lnTo>
                  <a:lnTo>
                    <a:pt x="71" y="81"/>
                  </a:lnTo>
                  <a:lnTo>
                    <a:pt x="69" y="82"/>
                  </a:lnTo>
                  <a:lnTo>
                    <a:pt x="67" y="83"/>
                  </a:lnTo>
                  <a:lnTo>
                    <a:pt x="65" y="84"/>
                  </a:lnTo>
                  <a:lnTo>
                    <a:pt x="63" y="85"/>
                  </a:lnTo>
                  <a:lnTo>
                    <a:pt x="62" y="86"/>
                  </a:lnTo>
                  <a:lnTo>
                    <a:pt x="60" y="87"/>
                  </a:lnTo>
                  <a:lnTo>
                    <a:pt x="57" y="87"/>
                  </a:lnTo>
                  <a:lnTo>
                    <a:pt x="56" y="88"/>
                  </a:lnTo>
                  <a:lnTo>
                    <a:pt x="54" y="88"/>
                  </a:lnTo>
                  <a:lnTo>
                    <a:pt x="51" y="89"/>
                  </a:lnTo>
                  <a:lnTo>
                    <a:pt x="50" y="89"/>
                  </a:lnTo>
                  <a:lnTo>
                    <a:pt x="47" y="89"/>
                  </a:lnTo>
                  <a:lnTo>
                    <a:pt x="45" y="89"/>
                  </a:lnTo>
                  <a:lnTo>
                    <a:pt x="43" y="90"/>
                  </a:lnTo>
                  <a:lnTo>
                    <a:pt x="41" y="89"/>
                  </a:lnTo>
                  <a:lnTo>
                    <a:pt x="39" y="89"/>
                  </a:lnTo>
                  <a:lnTo>
                    <a:pt x="37" y="89"/>
                  </a:lnTo>
                  <a:lnTo>
                    <a:pt x="35" y="89"/>
                  </a:lnTo>
                  <a:lnTo>
                    <a:pt x="33" y="88"/>
                  </a:lnTo>
                  <a:lnTo>
                    <a:pt x="31" y="88"/>
                  </a:lnTo>
                  <a:lnTo>
                    <a:pt x="29" y="87"/>
                  </a:lnTo>
                  <a:lnTo>
                    <a:pt x="27" y="87"/>
                  </a:lnTo>
                  <a:lnTo>
                    <a:pt x="26" y="86"/>
                  </a:lnTo>
                  <a:lnTo>
                    <a:pt x="24" y="85"/>
                  </a:lnTo>
                  <a:lnTo>
                    <a:pt x="22" y="84"/>
                  </a:lnTo>
                  <a:lnTo>
                    <a:pt x="20" y="83"/>
                  </a:lnTo>
                  <a:lnTo>
                    <a:pt x="18" y="82"/>
                  </a:lnTo>
                  <a:lnTo>
                    <a:pt x="17" y="81"/>
                  </a:lnTo>
                  <a:lnTo>
                    <a:pt x="15" y="79"/>
                  </a:lnTo>
                  <a:lnTo>
                    <a:pt x="14" y="78"/>
                  </a:lnTo>
                  <a:lnTo>
                    <a:pt x="12" y="76"/>
                  </a:lnTo>
                  <a:lnTo>
                    <a:pt x="10" y="75"/>
                  </a:lnTo>
                  <a:lnTo>
                    <a:pt x="9" y="73"/>
                  </a:lnTo>
                  <a:lnTo>
                    <a:pt x="0" y="80"/>
                  </a:lnTo>
                  <a:lnTo>
                    <a:pt x="2" y="61"/>
                  </a:lnTo>
                  <a:lnTo>
                    <a:pt x="22" y="63"/>
                  </a:lnTo>
                  <a:lnTo>
                    <a:pt x="13" y="7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Rectangle 43"/>
            <p:cNvSpPr>
              <a:spLocks noChangeArrowheads="1"/>
            </p:cNvSpPr>
            <p:nvPr/>
          </p:nvSpPr>
          <p:spPr bwMode="auto">
            <a:xfrm>
              <a:off x="3424" y="2132"/>
              <a:ext cx="1623" cy="26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Rectangle 44"/>
            <p:cNvSpPr>
              <a:spLocks noChangeArrowheads="1"/>
            </p:cNvSpPr>
            <p:nvPr/>
          </p:nvSpPr>
          <p:spPr bwMode="auto">
            <a:xfrm>
              <a:off x="3424" y="2132"/>
              <a:ext cx="1623" cy="268"/>
            </a:xfrm>
            <a:prstGeom prst="rect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Rectangle 45"/>
            <p:cNvSpPr>
              <a:spLocks noChangeArrowheads="1"/>
            </p:cNvSpPr>
            <p:nvPr/>
          </p:nvSpPr>
          <p:spPr bwMode="auto">
            <a:xfrm>
              <a:off x="3540" y="2168"/>
              <a:ext cx="113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R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46" name="Rectangle 46"/>
            <p:cNvSpPr>
              <a:spLocks noChangeArrowheads="1"/>
            </p:cNvSpPr>
            <p:nvPr/>
          </p:nvSpPr>
          <p:spPr bwMode="auto">
            <a:xfrm>
              <a:off x="3658" y="2168"/>
              <a:ext cx="8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a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47" name="Rectangle 47"/>
            <p:cNvSpPr>
              <a:spLocks noChangeArrowheads="1"/>
            </p:cNvSpPr>
            <p:nvPr/>
          </p:nvSpPr>
          <p:spPr bwMode="auto">
            <a:xfrm>
              <a:off x="3746" y="2168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d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48" name="Rectangle 48"/>
            <p:cNvSpPr>
              <a:spLocks noChangeArrowheads="1"/>
            </p:cNvSpPr>
            <p:nvPr/>
          </p:nvSpPr>
          <p:spPr bwMode="auto">
            <a:xfrm>
              <a:off x="3835" y="2168"/>
              <a:ext cx="4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i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49" name="Rectangle 49"/>
            <p:cNvSpPr>
              <a:spLocks noChangeArrowheads="1"/>
            </p:cNvSpPr>
            <p:nvPr/>
          </p:nvSpPr>
          <p:spPr bwMode="auto">
            <a:xfrm>
              <a:off x="3876" y="2168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o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50" name="Rectangle 50"/>
            <p:cNvSpPr>
              <a:spLocks noChangeArrowheads="1"/>
            </p:cNvSpPr>
            <p:nvPr/>
          </p:nvSpPr>
          <p:spPr bwMode="auto">
            <a:xfrm>
              <a:off x="4018" y="2168"/>
              <a:ext cx="8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e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51" name="Rectangle 51"/>
            <p:cNvSpPr>
              <a:spLocks noChangeArrowheads="1"/>
            </p:cNvSpPr>
            <p:nvPr/>
          </p:nvSpPr>
          <p:spPr bwMode="auto">
            <a:xfrm>
              <a:off x="4105" y="2168"/>
              <a:ext cx="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v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52" name="Rectangle 52"/>
            <p:cNvSpPr>
              <a:spLocks noChangeArrowheads="1"/>
            </p:cNvSpPr>
            <p:nvPr/>
          </p:nvSpPr>
          <p:spPr bwMode="auto">
            <a:xfrm>
              <a:off x="4193" y="2168"/>
              <a:ext cx="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e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53" name="Rectangle 53"/>
            <p:cNvSpPr>
              <a:spLocks noChangeArrowheads="1"/>
            </p:cNvSpPr>
            <p:nvPr/>
          </p:nvSpPr>
          <p:spPr bwMode="auto">
            <a:xfrm>
              <a:off x="4282" y="2168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 dirty="0">
                  <a:latin typeface="Nimbus Sans L" charset="0"/>
                </a:rPr>
                <a:t>n</a:t>
              </a:r>
              <a:endParaRPr lang="en-US" sz="1400" b="1" dirty="0">
                <a:latin typeface="Arial" pitchFamily="34" charset="0"/>
              </a:endParaRPr>
            </a:p>
          </p:txBody>
        </p:sp>
        <p:sp>
          <p:nvSpPr>
            <p:cNvPr id="154" name="Rectangle 54"/>
            <p:cNvSpPr>
              <a:spLocks noChangeArrowheads="1"/>
            </p:cNvSpPr>
            <p:nvPr/>
          </p:nvSpPr>
          <p:spPr bwMode="auto">
            <a:xfrm>
              <a:off x="4373" y="2168"/>
              <a:ext cx="51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t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55" name="Rectangle 55"/>
            <p:cNvSpPr>
              <a:spLocks noChangeArrowheads="1"/>
            </p:cNvSpPr>
            <p:nvPr/>
          </p:nvSpPr>
          <p:spPr bwMode="auto">
            <a:xfrm>
              <a:off x="4465" y="2168"/>
              <a:ext cx="9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h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56" name="Rectangle 56"/>
            <p:cNvSpPr>
              <a:spLocks noChangeArrowheads="1"/>
            </p:cNvSpPr>
            <p:nvPr/>
          </p:nvSpPr>
          <p:spPr bwMode="auto">
            <a:xfrm>
              <a:off x="4562" y="2168"/>
              <a:ext cx="8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a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57" name="Rectangle 57"/>
            <p:cNvSpPr>
              <a:spLocks noChangeArrowheads="1"/>
            </p:cNvSpPr>
            <p:nvPr/>
          </p:nvSpPr>
          <p:spPr bwMode="auto">
            <a:xfrm>
              <a:off x="4649" y="2168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n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58" name="Rectangle 58"/>
            <p:cNvSpPr>
              <a:spLocks noChangeArrowheads="1"/>
            </p:cNvSpPr>
            <p:nvPr/>
          </p:nvSpPr>
          <p:spPr bwMode="auto">
            <a:xfrm>
              <a:off x="4742" y="2168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d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59" name="Rectangle 59"/>
            <p:cNvSpPr>
              <a:spLocks noChangeArrowheads="1"/>
            </p:cNvSpPr>
            <p:nvPr/>
          </p:nvSpPr>
          <p:spPr bwMode="auto">
            <a:xfrm>
              <a:off x="4833" y="2168"/>
              <a:ext cx="43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l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60" name="Rectangle 60"/>
            <p:cNvSpPr>
              <a:spLocks noChangeArrowheads="1"/>
            </p:cNvSpPr>
            <p:nvPr/>
          </p:nvSpPr>
          <p:spPr bwMode="auto">
            <a:xfrm>
              <a:off x="4876" y="2168"/>
              <a:ext cx="8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e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61" name="Rectangle 61"/>
            <p:cNvSpPr>
              <a:spLocks noChangeArrowheads="1"/>
            </p:cNvSpPr>
            <p:nvPr/>
          </p:nvSpPr>
          <p:spPr bwMode="auto">
            <a:xfrm>
              <a:off x="4963" y="2168"/>
              <a:ext cx="61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r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62" name="Freeform 62"/>
            <p:cNvSpPr>
              <a:spLocks/>
            </p:cNvSpPr>
            <p:nvPr/>
          </p:nvSpPr>
          <p:spPr bwMode="auto">
            <a:xfrm>
              <a:off x="1709" y="1469"/>
              <a:ext cx="332" cy="663"/>
            </a:xfrm>
            <a:custGeom>
              <a:avLst/>
              <a:gdLst>
                <a:gd name="T0" fmla="*/ 129 w 332"/>
                <a:gd name="T1" fmla="*/ 0 h 663"/>
                <a:gd name="T2" fmla="*/ 0 w 332"/>
                <a:gd name="T3" fmla="*/ 119 h 663"/>
                <a:gd name="T4" fmla="*/ 111 w 332"/>
                <a:gd name="T5" fmla="*/ 258 h 663"/>
                <a:gd name="T6" fmla="*/ 74 w 332"/>
                <a:gd name="T7" fmla="*/ 295 h 663"/>
                <a:gd name="T8" fmla="*/ 184 w 332"/>
                <a:gd name="T9" fmla="*/ 424 h 663"/>
                <a:gd name="T10" fmla="*/ 157 w 332"/>
                <a:gd name="T11" fmla="*/ 451 h 663"/>
                <a:gd name="T12" fmla="*/ 332 w 332"/>
                <a:gd name="T13" fmla="*/ 663 h 663"/>
                <a:gd name="T14" fmla="*/ 221 w 332"/>
                <a:gd name="T15" fmla="*/ 387 h 663"/>
                <a:gd name="T16" fmla="*/ 258 w 332"/>
                <a:gd name="T17" fmla="*/ 368 h 663"/>
                <a:gd name="T18" fmla="*/ 166 w 332"/>
                <a:gd name="T19" fmla="*/ 202 h 663"/>
                <a:gd name="T20" fmla="*/ 194 w 332"/>
                <a:gd name="T21" fmla="*/ 184 h 663"/>
                <a:gd name="T22" fmla="*/ 129 w 332"/>
                <a:gd name="T23" fmla="*/ 0 h 66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32"/>
                <a:gd name="T37" fmla="*/ 0 h 663"/>
                <a:gd name="T38" fmla="*/ 332 w 332"/>
                <a:gd name="T39" fmla="*/ 663 h 66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32" h="663">
                  <a:moveTo>
                    <a:pt x="129" y="0"/>
                  </a:moveTo>
                  <a:lnTo>
                    <a:pt x="0" y="119"/>
                  </a:lnTo>
                  <a:lnTo>
                    <a:pt x="111" y="258"/>
                  </a:lnTo>
                  <a:lnTo>
                    <a:pt x="74" y="295"/>
                  </a:lnTo>
                  <a:lnTo>
                    <a:pt x="184" y="424"/>
                  </a:lnTo>
                  <a:lnTo>
                    <a:pt x="157" y="451"/>
                  </a:lnTo>
                  <a:lnTo>
                    <a:pt x="332" y="663"/>
                  </a:lnTo>
                  <a:lnTo>
                    <a:pt x="221" y="387"/>
                  </a:lnTo>
                  <a:lnTo>
                    <a:pt x="258" y="368"/>
                  </a:lnTo>
                  <a:lnTo>
                    <a:pt x="166" y="202"/>
                  </a:lnTo>
                  <a:lnTo>
                    <a:pt x="194" y="184"/>
                  </a:lnTo>
                  <a:lnTo>
                    <a:pt x="129" y="0"/>
                  </a:lnTo>
                  <a:close/>
                </a:path>
              </a:pathLst>
            </a:custGeom>
            <a:solidFill>
              <a:srgbClr val="BBE0E3"/>
            </a:solidFill>
            <a:ln w="0">
              <a:solidFill>
                <a:srgbClr val="BBE0E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63"/>
            <p:cNvSpPr>
              <a:spLocks/>
            </p:cNvSpPr>
            <p:nvPr/>
          </p:nvSpPr>
          <p:spPr bwMode="auto">
            <a:xfrm>
              <a:off x="1709" y="1469"/>
              <a:ext cx="332" cy="663"/>
            </a:xfrm>
            <a:custGeom>
              <a:avLst/>
              <a:gdLst>
                <a:gd name="T0" fmla="*/ 14 w 36"/>
                <a:gd name="T1" fmla="*/ 0 h 72"/>
                <a:gd name="T2" fmla="*/ 0 w 36"/>
                <a:gd name="T3" fmla="*/ 13 h 72"/>
                <a:gd name="T4" fmla="*/ 12 w 36"/>
                <a:gd name="T5" fmla="*/ 28 h 72"/>
                <a:gd name="T6" fmla="*/ 8 w 36"/>
                <a:gd name="T7" fmla="*/ 32 h 72"/>
                <a:gd name="T8" fmla="*/ 20 w 36"/>
                <a:gd name="T9" fmla="*/ 46 h 72"/>
                <a:gd name="T10" fmla="*/ 17 w 36"/>
                <a:gd name="T11" fmla="*/ 49 h 72"/>
                <a:gd name="T12" fmla="*/ 36 w 36"/>
                <a:gd name="T13" fmla="*/ 72 h 72"/>
                <a:gd name="T14" fmla="*/ 24 w 36"/>
                <a:gd name="T15" fmla="*/ 42 h 72"/>
                <a:gd name="T16" fmla="*/ 28 w 36"/>
                <a:gd name="T17" fmla="*/ 40 h 72"/>
                <a:gd name="T18" fmla="*/ 18 w 36"/>
                <a:gd name="T19" fmla="*/ 22 h 72"/>
                <a:gd name="T20" fmla="*/ 21 w 36"/>
                <a:gd name="T21" fmla="*/ 20 h 72"/>
                <a:gd name="T22" fmla="*/ 14 w 36"/>
                <a:gd name="T23" fmla="*/ 0 h 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6"/>
                <a:gd name="T37" fmla="*/ 0 h 72"/>
                <a:gd name="T38" fmla="*/ 36 w 36"/>
                <a:gd name="T39" fmla="*/ 72 h 7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6" h="72">
                  <a:moveTo>
                    <a:pt x="14" y="0"/>
                  </a:moveTo>
                  <a:lnTo>
                    <a:pt x="0" y="13"/>
                  </a:lnTo>
                  <a:lnTo>
                    <a:pt x="12" y="28"/>
                  </a:lnTo>
                  <a:lnTo>
                    <a:pt x="8" y="32"/>
                  </a:lnTo>
                  <a:lnTo>
                    <a:pt x="20" y="46"/>
                  </a:lnTo>
                  <a:lnTo>
                    <a:pt x="17" y="49"/>
                  </a:lnTo>
                  <a:lnTo>
                    <a:pt x="36" y="72"/>
                  </a:lnTo>
                  <a:lnTo>
                    <a:pt x="24" y="42"/>
                  </a:lnTo>
                  <a:lnTo>
                    <a:pt x="28" y="40"/>
                  </a:lnTo>
                  <a:lnTo>
                    <a:pt x="18" y="22"/>
                  </a:lnTo>
                  <a:lnTo>
                    <a:pt x="21" y="20"/>
                  </a:lnTo>
                  <a:lnTo>
                    <a:pt x="14" y="0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Rectangle 64"/>
            <p:cNvSpPr>
              <a:spLocks noChangeArrowheads="1"/>
            </p:cNvSpPr>
            <p:nvPr/>
          </p:nvSpPr>
          <p:spPr bwMode="auto">
            <a:xfrm>
              <a:off x="930" y="1504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S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65" name="Rectangle 65"/>
            <p:cNvSpPr>
              <a:spLocks noChangeArrowheads="1"/>
            </p:cNvSpPr>
            <p:nvPr/>
          </p:nvSpPr>
          <p:spPr bwMode="auto">
            <a:xfrm>
              <a:off x="1039" y="1504"/>
              <a:ext cx="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e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66" name="Rectangle 66"/>
            <p:cNvSpPr>
              <a:spLocks noChangeArrowheads="1"/>
            </p:cNvSpPr>
            <p:nvPr/>
          </p:nvSpPr>
          <p:spPr bwMode="auto">
            <a:xfrm>
              <a:off x="1128" y="1504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n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67" name="Rectangle 67"/>
            <p:cNvSpPr>
              <a:spLocks noChangeArrowheads="1"/>
            </p:cNvSpPr>
            <p:nvPr/>
          </p:nvSpPr>
          <p:spPr bwMode="auto">
            <a:xfrm>
              <a:off x="1219" y="1504"/>
              <a:ext cx="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s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68" name="Rectangle 68"/>
            <p:cNvSpPr>
              <a:spLocks noChangeArrowheads="1"/>
            </p:cNvSpPr>
            <p:nvPr/>
          </p:nvSpPr>
          <p:spPr bwMode="auto">
            <a:xfrm>
              <a:off x="1312" y="1504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o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69" name="Rectangle 69"/>
            <p:cNvSpPr>
              <a:spLocks noChangeArrowheads="1"/>
            </p:cNvSpPr>
            <p:nvPr/>
          </p:nvSpPr>
          <p:spPr bwMode="auto">
            <a:xfrm>
              <a:off x="1404" y="1504"/>
              <a:ext cx="62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r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70" name="Rectangle 70"/>
            <p:cNvSpPr>
              <a:spLocks noChangeArrowheads="1"/>
            </p:cNvSpPr>
            <p:nvPr/>
          </p:nvSpPr>
          <p:spPr bwMode="auto">
            <a:xfrm>
              <a:off x="929" y="1700"/>
              <a:ext cx="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e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71" name="Rectangle 71"/>
            <p:cNvSpPr>
              <a:spLocks noChangeArrowheads="1"/>
            </p:cNvSpPr>
            <p:nvPr/>
          </p:nvSpPr>
          <p:spPr bwMode="auto">
            <a:xfrm>
              <a:off x="1018" y="1700"/>
              <a:ext cx="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v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72" name="Rectangle 72"/>
            <p:cNvSpPr>
              <a:spLocks noChangeArrowheads="1"/>
            </p:cNvSpPr>
            <p:nvPr/>
          </p:nvSpPr>
          <p:spPr bwMode="auto">
            <a:xfrm>
              <a:off x="1104" y="1700"/>
              <a:ext cx="8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e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73" name="Rectangle 73"/>
            <p:cNvSpPr>
              <a:spLocks noChangeArrowheads="1"/>
            </p:cNvSpPr>
            <p:nvPr/>
          </p:nvSpPr>
          <p:spPr bwMode="auto">
            <a:xfrm>
              <a:off x="1192" y="1700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n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74" name="Rectangle 74"/>
            <p:cNvSpPr>
              <a:spLocks noChangeArrowheads="1"/>
            </p:cNvSpPr>
            <p:nvPr/>
          </p:nvSpPr>
          <p:spPr bwMode="auto">
            <a:xfrm>
              <a:off x="1284" y="1700"/>
              <a:ext cx="52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t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75" name="Freeform 75"/>
            <p:cNvSpPr>
              <a:spLocks/>
            </p:cNvSpPr>
            <p:nvPr/>
          </p:nvSpPr>
          <p:spPr bwMode="auto">
            <a:xfrm>
              <a:off x="1322" y="2243"/>
              <a:ext cx="931" cy="830"/>
            </a:xfrm>
            <a:custGeom>
              <a:avLst/>
              <a:gdLst>
                <a:gd name="T0" fmla="*/ 774 w 931"/>
                <a:gd name="T1" fmla="*/ 498 h 830"/>
                <a:gd name="T2" fmla="*/ 747 w 931"/>
                <a:gd name="T3" fmla="*/ 562 h 830"/>
                <a:gd name="T4" fmla="*/ 719 w 931"/>
                <a:gd name="T5" fmla="*/ 618 h 830"/>
                <a:gd name="T6" fmla="*/ 664 w 931"/>
                <a:gd name="T7" fmla="*/ 682 h 830"/>
                <a:gd name="T8" fmla="*/ 608 w 931"/>
                <a:gd name="T9" fmla="*/ 719 h 830"/>
                <a:gd name="T10" fmla="*/ 553 w 931"/>
                <a:gd name="T11" fmla="*/ 747 h 830"/>
                <a:gd name="T12" fmla="*/ 488 w 931"/>
                <a:gd name="T13" fmla="*/ 774 h 830"/>
                <a:gd name="T14" fmla="*/ 415 w 931"/>
                <a:gd name="T15" fmla="*/ 774 h 830"/>
                <a:gd name="T16" fmla="*/ 341 w 931"/>
                <a:gd name="T17" fmla="*/ 774 h 830"/>
                <a:gd name="T18" fmla="*/ 276 w 931"/>
                <a:gd name="T19" fmla="*/ 747 h 830"/>
                <a:gd name="T20" fmla="*/ 212 w 931"/>
                <a:gd name="T21" fmla="*/ 719 h 830"/>
                <a:gd name="T22" fmla="*/ 157 w 931"/>
                <a:gd name="T23" fmla="*/ 673 h 830"/>
                <a:gd name="T24" fmla="*/ 110 w 931"/>
                <a:gd name="T25" fmla="*/ 618 h 830"/>
                <a:gd name="T26" fmla="*/ 83 w 931"/>
                <a:gd name="T27" fmla="*/ 553 h 830"/>
                <a:gd name="T28" fmla="*/ 55 w 931"/>
                <a:gd name="T29" fmla="*/ 489 h 830"/>
                <a:gd name="T30" fmla="*/ 46 w 931"/>
                <a:gd name="T31" fmla="*/ 415 h 830"/>
                <a:gd name="T32" fmla="*/ 55 w 931"/>
                <a:gd name="T33" fmla="*/ 341 h 830"/>
                <a:gd name="T34" fmla="*/ 74 w 931"/>
                <a:gd name="T35" fmla="*/ 267 h 830"/>
                <a:gd name="T36" fmla="*/ 110 w 931"/>
                <a:gd name="T37" fmla="*/ 203 h 830"/>
                <a:gd name="T38" fmla="*/ 157 w 931"/>
                <a:gd name="T39" fmla="*/ 148 h 830"/>
                <a:gd name="T40" fmla="*/ 212 w 931"/>
                <a:gd name="T41" fmla="*/ 111 h 830"/>
                <a:gd name="T42" fmla="*/ 267 w 931"/>
                <a:gd name="T43" fmla="*/ 74 h 830"/>
                <a:gd name="T44" fmla="*/ 341 w 931"/>
                <a:gd name="T45" fmla="*/ 55 h 830"/>
                <a:gd name="T46" fmla="*/ 415 w 931"/>
                <a:gd name="T47" fmla="*/ 46 h 830"/>
                <a:gd name="T48" fmla="*/ 507 w 931"/>
                <a:gd name="T49" fmla="*/ 55 h 830"/>
                <a:gd name="T50" fmla="*/ 599 w 931"/>
                <a:gd name="T51" fmla="*/ 92 h 830"/>
                <a:gd name="T52" fmla="*/ 544 w 931"/>
                <a:gd name="T53" fmla="*/ 18 h 830"/>
                <a:gd name="T54" fmla="*/ 442 w 931"/>
                <a:gd name="T55" fmla="*/ 0 h 830"/>
                <a:gd name="T56" fmla="*/ 350 w 931"/>
                <a:gd name="T57" fmla="*/ 0 h 830"/>
                <a:gd name="T58" fmla="*/ 267 w 931"/>
                <a:gd name="T59" fmla="*/ 18 h 830"/>
                <a:gd name="T60" fmla="*/ 193 w 931"/>
                <a:gd name="T61" fmla="*/ 55 h 830"/>
                <a:gd name="T62" fmla="*/ 138 w 931"/>
                <a:gd name="T63" fmla="*/ 101 h 830"/>
                <a:gd name="T64" fmla="*/ 83 w 931"/>
                <a:gd name="T65" fmla="*/ 166 h 830"/>
                <a:gd name="T66" fmla="*/ 37 w 931"/>
                <a:gd name="T67" fmla="*/ 230 h 830"/>
                <a:gd name="T68" fmla="*/ 9 w 931"/>
                <a:gd name="T69" fmla="*/ 313 h 830"/>
                <a:gd name="T70" fmla="*/ 0 w 931"/>
                <a:gd name="T71" fmla="*/ 387 h 830"/>
                <a:gd name="T72" fmla="*/ 9 w 931"/>
                <a:gd name="T73" fmla="*/ 470 h 830"/>
                <a:gd name="T74" fmla="*/ 27 w 931"/>
                <a:gd name="T75" fmla="*/ 553 h 830"/>
                <a:gd name="T76" fmla="*/ 64 w 931"/>
                <a:gd name="T77" fmla="*/ 627 h 830"/>
                <a:gd name="T78" fmla="*/ 110 w 931"/>
                <a:gd name="T79" fmla="*/ 691 h 830"/>
                <a:gd name="T80" fmla="*/ 166 w 931"/>
                <a:gd name="T81" fmla="*/ 747 h 830"/>
                <a:gd name="T82" fmla="*/ 230 w 931"/>
                <a:gd name="T83" fmla="*/ 784 h 830"/>
                <a:gd name="T84" fmla="*/ 313 w 931"/>
                <a:gd name="T85" fmla="*/ 811 h 830"/>
                <a:gd name="T86" fmla="*/ 396 w 931"/>
                <a:gd name="T87" fmla="*/ 821 h 830"/>
                <a:gd name="T88" fmla="*/ 470 w 931"/>
                <a:gd name="T89" fmla="*/ 821 h 830"/>
                <a:gd name="T90" fmla="*/ 553 w 931"/>
                <a:gd name="T91" fmla="*/ 802 h 830"/>
                <a:gd name="T92" fmla="*/ 618 w 931"/>
                <a:gd name="T93" fmla="*/ 774 h 830"/>
                <a:gd name="T94" fmla="*/ 682 w 931"/>
                <a:gd name="T95" fmla="*/ 728 h 830"/>
                <a:gd name="T96" fmla="*/ 728 w 931"/>
                <a:gd name="T97" fmla="*/ 673 h 830"/>
                <a:gd name="T98" fmla="*/ 774 w 931"/>
                <a:gd name="T99" fmla="*/ 618 h 830"/>
                <a:gd name="T100" fmla="*/ 811 w 931"/>
                <a:gd name="T101" fmla="*/ 544 h 830"/>
                <a:gd name="T102" fmla="*/ 830 w 931"/>
                <a:gd name="T103" fmla="*/ 470 h 830"/>
                <a:gd name="T104" fmla="*/ 673 w 931"/>
                <a:gd name="T105" fmla="*/ 433 h 83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931"/>
                <a:gd name="T160" fmla="*/ 0 h 830"/>
                <a:gd name="T161" fmla="*/ 931 w 931"/>
                <a:gd name="T162" fmla="*/ 830 h 83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931" h="830">
                  <a:moveTo>
                    <a:pt x="774" y="443"/>
                  </a:moveTo>
                  <a:lnTo>
                    <a:pt x="774" y="461"/>
                  </a:lnTo>
                  <a:lnTo>
                    <a:pt x="774" y="479"/>
                  </a:lnTo>
                  <a:lnTo>
                    <a:pt x="774" y="498"/>
                  </a:lnTo>
                  <a:lnTo>
                    <a:pt x="765" y="507"/>
                  </a:lnTo>
                  <a:lnTo>
                    <a:pt x="765" y="526"/>
                  </a:lnTo>
                  <a:lnTo>
                    <a:pt x="756" y="544"/>
                  </a:lnTo>
                  <a:lnTo>
                    <a:pt x="747" y="562"/>
                  </a:lnTo>
                  <a:lnTo>
                    <a:pt x="737" y="572"/>
                  </a:lnTo>
                  <a:lnTo>
                    <a:pt x="737" y="590"/>
                  </a:lnTo>
                  <a:lnTo>
                    <a:pt x="728" y="609"/>
                  </a:lnTo>
                  <a:lnTo>
                    <a:pt x="719" y="618"/>
                  </a:lnTo>
                  <a:lnTo>
                    <a:pt x="710" y="627"/>
                  </a:lnTo>
                  <a:lnTo>
                    <a:pt x="691" y="645"/>
                  </a:lnTo>
                  <a:lnTo>
                    <a:pt x="682" y="655"/>
                  </a:lnTo>
                  <a:lnTo>
                    <a:pt x="664" y="682"/>
                  </a:lnTo>
                  <a:lnTo>
                    <a:pt x="645" y="691"/>
                  </a:lnTo>
                  <a:lnTo>
                    <a:pt x="636" y="701"/>
                  </a:lnTo>
                  <a:lnTo>
                    <a:pt x="618" y="710"/>
                  </a:lnTo>
                  <a:lnTo>
                    <a:pt x="608" y="719"/>
                  </a:lnTo>
                  <a:lnTo>
                    <a:pt x="599" y="728"/>
                  </a:lnTo>
                  <a:lnTo>
                    <a:pt x="581" y="738"/>
                  </a:lnTo>
                  <a:lnTo>
                    <a:pt x="562" y="747"/>
                  </a:lnTo>
                  <a:lnTo>
                    <a:pt x="553" y="747"/>
                  </a:lnTo>
                  <a:lnTo>
                    <a:pt x="535" y="756"/>
                  </a:lnTo>
                  <a:lnTo>
                    <a:pt x="516" y="765"/>
                  </a:lnTo>
                  <a:lnTo>
                    <a:pt x="498" y="765"/>
                  </a:lnTo>
                  <a:lnTo>
                    <a:pt x="488" y="774"/>
                  </a:lnTo>
                  <a:lnTo>
                    <a:pt x="470" y="774"/>
                  </a:lnTo>
                  <a:lnTo>
                    <a:pt x="452" y="774"/>
                  </a:lnTo>
                  <a:lnTo>
                    <a:pt x="433" y="774"/>
                  </a:lnTo>
                  <a:lnTo>
                    <a:pt x="415" y="774"/>
                  </a:lnTo>
                  <a:lnTo>
                    <a:pt x="396" y="774"/>
                  </a:lnTo>
                  <a:lnTo>
                    <a:pt x="378" y="774"/>
                  </a:lnTo>
                  <a:lnTo>
                    <a:pt x="359" y="774"/>
                  </a:lnTo>
                  <a:lnTo>
                    <a:pt x="341" y="774"/>
                  </a:lnTo>
                  <a:lnTo>
                    <a:pt x="322" y="765"/>
                  </a:lnTo>
                  <a:lnTo>
                    <a:pt x="304" y="756"/>
                  </a:lnTo>
                  <a:lnTo>
                    <a:pt x="286" y="756"/>
                  </a:lnTo>
                  <a:lnTo>
                    <a:pt x="276" y="747"/>
                  </a:lnTo>
                  <a:lnTo>
                    <a:pt x="258" y="738"/>
                  </a:lnTo>
                  <a:lnTo>
                    <a:pt x="239" y="728"/>
                  </a:lnTo>
                  <a:lnTo>
                    <a:pt x="221" y="728"/>
                  </a:lnTo>
                  <a:lnTo>
                    <a:pt x="212" y="719"/>
                  </a:lnTo>
                  <a:lnTo>
                    <a:pt x="193" y="701"/>
                  </a:lnTo>
                  <a:lnTo>
                    <a:pt x="184" y="691"/>
                  </a:lnTo>
                  <a:lnTo>
                    <a:pt x="166" y="682"/>
                  </a:lnTo>
                  <a:lnTo>
                    <a:pt x="157" y="673"/>
                  </a:lnTo>
                  <a:lnTo>
                    <a:pt x="147" y="655"/>
                  </a:lnTo>
                  <a:lnTo>
                    <a:pt x="129" y="645"/>
                  </a:lnTo>
                  <a:lnTo>
                    <a:pt x="120" y="627"/>
                  </a:lnTo>
                  <a:lnTo>
                    <a:pt x="110" y="618"/>
                  </a:lnTo>
                  <a:lnTo>
                    <a:pt x="101" y="599"/>
                  </a:lnTo>
                  <a:lnTo>
                    <a:pt x="92" y="590"/>
                  </a:lnTo>
                  <a:lnTo>
                    <a:pt x="83" y="572"/>
                  </a:lnTo>
                  <a:lnTo>
                    <a:pt x="83" y="553"/>
                  </a:lnTo>
                  <a:lnTo>
                    <a:pt x="74" y="535"/>
                  </a:lnTo>
                  <a:lnTo>
                    <a:pt x="64" y="516"/>
                  </a:lnTo>
                  <a:lnTo>
                    <a:pt x="64" y="507"/>
                  </a:lnTo>
                  <a:lnTo>
                    <a:pt x="55" y="489"/>
                  </a:lnTo>
                  <a:lnTo>
                    <a:pt x="55" y="470"/>
                  </a:lnTo>
                  <a:lnTo>
                    <a:pt x="46" y="452"/>
                  </a:lnTo>
                  <a:lnTo>
                    <a:pt x="46" y="433"/>
                  </a:lnTo>
                  <a:lnTo>
                    <a:pt x="46" y="415"/>
                  </a:lnTo>
                  <a:lnTo>
                    <a:pt x="46" y="396"/>
                  </a:lnTo>
                  <a:lnTo>
                    <a:pt x="46" y="378"/>
                  </a:lnTo>
                  <a:lnTo>
                    <a:pt x="55" y="360"/>
                  </a:lnTo>
                  <a:lnTo>
                    <a:pt x="55" y="341"/>
                  </a:lnTo>
                  <a:lnTo>
                    <a:pt x="55" y="323"/>
                  </a:lnTo>
                  <a:lnTo>
                    <a:pt x="64" y="304"/>
                  </a:lnTo>
                  <a:lnTo>
                    <a:pt x="74" y="286"/>
                  </a:lnTo>
                  <a:lnTo>
                    <a:pt x="74" y="267"/>
                  </a:lnTo>
                  <a:lnTo>
                    <a:pt x="83" y="258"/>
                  </a:lnTo>
                  <a:lnTo>
                    <a:pt x="92" y="240"/>
                  </a:lnTo>
                  <a:lnTo>
                    <a:pt x="101" y="221"/>
                  </a:lnTo>
                  <a:lnTo>
                    <a:pt x="110" y="203"/>
                  </a:lnTo>
                  <a:lnTo>
                    <a:pt x="120" y="194"/>
                  </a:lnTo>
                  <a:lnTo>
                    <a:pt x="129" y="175"/>
                  </a:lnTo>
                  <a:lnTo>
                    <a:pt x="138" y="166"/>
                  </a:lnTo>
                  <a:lnTo>
                    <a:pt x="157" y="148"/>
                  </a:lnTo>
                  <a:lnTo>
                    <a:pt x="166" y="138"/>
                  </a:lnTo>
                  <a:lnTo>
                    <a:pt x="184" y="129"/>
                  </a:lnTo>
                  <a:lnTo>
                    <a:pt x="193" y="120"/>
                  </a:lnTo>
                  <a:lnTo>
                    <a:pt x="212" y="111"/>
                  </a:lnTo>
                  <a:lnTo>
                    <a:pt x="221" y="101"/>
                  </a:lnTo>
                  <a:lnTo>
                    <a:pt x="239" y="92"/>
                  </a:lnTo>
                  <a:lnTo>
                    <a:pt x="258" y="83"/>
                  </a:lnTo>
                  <a:lnTo>
                    <a:pt x="267" y="74"/>
                  </a:lnTo>
                  <a:lnTo>
                    <a:pt x="286" y="65"/>
                  </a:lnTo>
                  <a:lnTo>
                    <a:pt x="304" y="65"/>
                  </a:lnTo>
                  <a:lnTo>
                    <a:pt x="322" y="55"/>
                  </a:lnTo>
                  <a:lnTo>
                    <a:pt x="341" y="55"/>
                  </a:lnTo>
                  <a:lnTo>
                    <a:pt x="359" y="46"/>
                  </a:lnTo>
                  <a:lnTo>
                    <a:pt x="378" y="46"/>
                  </a:lnTo>
                  <a:lnTo>
                    <a:pt x="396" y="46"/>
                  </a:lnTo>
                  <a:lnTo>
                    <a:pt x="415" y="46"/>
                  </a:lnTo>
                  <a:lnTo>
                    <a:pt x="433" y="46"/>
                  </a:lnTo>
                  <a:lnTo>
                    <a:pt x="461" y="46"/>
                  </a:lnTo>
                  <a:lnTo>
                    <a:pt x="488" y="46"/>
                  </a:lnTo>
                  <a:lnTo>
                    <a:pt x="507" y="55"/>
                  </a:lnTo>
                  <a:lnTo>
                    <a:pt x="535" y="65"/>
                  </a:lnTo>
                  <a:lnTo>
                    <a:pt x="553" y="74"/>
                  </a:lnTo>
                  <a:lnTo>
                    <a:pt x="571" y="83"/>
                  </a:lnTo>
                  <a:lnTo>
                    <a:pt x="599" y="92"/>
                  </a:lnTo>
                  <a:lnTo>
                    <a:pt x="618" y="46"/>
                  </a:lnTo>
                  <a:lnTo>
                    <a:pt x="599" y="37"/>
                  </a:lnTo>
                  <a:lnTo>
                    <a:pt x="571" y="28"/>
                  </a:lnTo>
                  <a:lnTo>
                    <a:pt x="544" y="18"/>
                  </a:lnTo>
                  <a:lnTo>
                    <a:pt x="516" y="9"/>
                  </a:lnTo>
                  <a:lnTo>
                    <a:pt x="498" y="0"/>
                  </a:lnTo>
                  <a:lnTo>
                    <a:pt x="470" y="0"/>
                  </a:lnTo>
                  <a:lnTo>
                    <a:pt x="442" y="0"/>
                  </a:lnTo>
                  <a:lnTo>
                    <a:pt x="415" y="0"/>
                  </a:lnTo>
                  <a:lnTo>
                    <a:pt x="387" y="0"/>
                  </a:lnTo>
                  <a:lnTo>
                    <a:pt x="369" y="0"/>
                  </a:lnTo>
                  <a:lnTo>
                    <a:pt x="350" y="0"/>
                  </a:lnTo>
                  <a:lnTo>
                    <a:pt x="332" y="9"/>
                  </a:lnTo>
                  <a:lnTo>
                    <a:pt x="313" y="9"/>
                  </a:lnTo>
                  <a:lnTo>
                    <a:pt x="286" y="18"/>
                  </a:lnTo>
                  <a:lnTo>
                    <a:pt x="267" y="18"/>
                  </a:lnTo>
                  <a:lnTo>
                    <a:pt x="249" y="28"/>
                  </a:lnTo>
                  <a:lnTo>
                    <a:pt x="230" y="37"/>
                  </a:lnTo>
                  <a:lnTo>
                    <a:pt x="212" y="46"/>
                  </a:lnTo>
                  <a:lnTo>
                    <a:pt x="193" y="55"/>
                  </a:lnTo>
                  <a:lnTo>
                    <a:pt x="184" y="65"/>
                  </a:lnTo>
                  <a:lnTo>
                    <a:pt x="166" y="83"/>
                  </a:lnTo>
                  <a:lnTo>
                    <a:pt x="147" y="92"/>
                  </a:lnTo>
                  <a:lnTo>
                    <a:pt x="138" y="101"/>
                  </a:lnTo>
                  <a:lnTo>
                    <a:pt x="120" y="120"/>
                  </a:lnTo>
                  <a:lnTo>
                    <a:pt x="110" y="129"/>
                  </a:lnTo>
                  <a:lnTo>
                    <a:pt x="92" y="148"/>
                  </a:lnTo>
                  <a:lnTo>
                    <a:pt x="83" y="166"/>
                  </a:lnTo>
                  <a:lnTo>
                    <a:pt x="74" y="184"/>
                  </a:lnTo>
                  <a:lnTo>
                    <a:pt x="55" y="194"/>
                  </a:lnTo>
                  <a:lnTo>
                    <a:pt x="46" y="212"/>
                  </a:lnTo>
                  <a:lnTo>
                    <a:pt x="37" y="230"/>
                  </a:lnTo>
                  <a:lnTo>
                    <a:pt x="27" y="249"/>
                  </a:lnTo>
                  <a:lnTo>
                    <a:pt x="27" y="267"/>
                  </a:lnTo>
                  <a:lnTo>
                    <a:pt x="18" y="286"/>
                  </a:lnTo>
                  <a:lnTo>
                    <a:pt x="9" y="313"/>
                  </a:lnTo>
                  <a:lnTo>
                    <a:pt x="9" y="332"/>
                  </a:lnTo>
                  <a:lnTo>
                    <a:pt x="9" y="350"/>
                  </a:lnTo>
                  <a:lnTo>
                    <a:pt x="0" y="369"/>
                  </a:lnTo>
                  <a:lnTo>
                    <a:pt x="0" y="387"/>
                  </a:lnTo>
                  <a:lnTo>
                    <a:pt x="0" y="415"/>
                  </a:lnTo>
                  <a:lnTo>
                    <a:pt x="0" y="433"/>
                  </a:lnTo>
                  <a:lnTo>
                    <a:pt x="0" y="452"/>
                  </a:lnTo>
                  <a:lnTo>
                    <a:pt x="9" y="470"/>
                  </a:lnTo>
                  <a:lnTo>
                    <a:pt x="9" y="498"/>
                  </a:lnTo>
                  <a:lnTo>
                    <a:pt x="18" y="516"/>
                  </a:lnTo>
                  <a:lnTo>
                    <a:pt x="18" y="535"/>
                  </a:lnTo>
                  <a:lnTo>
                    <a:pt x="27" y="553"/>
                  </a:lnTo>
                  <a:lnTo>
                    <a:pt x="37" y="572"/>
                  </a:lnTo>
                  <a:lnTo>
                    <a:pt x="37" y="590"/>
                  </a:lnTo>
                  <a:lnTo>
                    <a:pt x="46" y="609"/>
                  </a:lnTo>
                  <a:lnTo>
                    <a:pt x="64" y="627"/>
                  </a:lnTo>
                  <a:lnTo>
                    <a:pt x="74" y="645"/>
                  </a:lnTo>
                  <a:lnTo>
                    <a:pt x="83" y="664"/>
                  </a:lnTo>
                  <a:lnTo>
                    <a:pt x="92" y="673"/>
                  </a:lnTo>
                  <a:lnTo>
                    <a:pt x="110" y="691"/>
                  </a:lnTo>
                  <a:lnTo>
                    <a:pt x="120" y="701"/>
                  </a:lnTo>
                  <a:lnTo>
                    <a:pt x="138" y="719"/>
                  </a:lnTo>
                  <a:lnTo>
                    <a:pt x="147" y="728"/>
                  </a:lnTo>
                  <a:lnTo>
                    <a:pt x="166" y="747"/>
                  </a:lnTo>
                  <a:lnTo>
                    <a:pt x="184" y="756"/>
                  </a:lnTo>
                  <a:lnTo>
                    <a:pt x="203" y="765"/>
                  </a:lnTo>
                  <a:lnTo>
                    <a:pt x="221" y="774"/>
                  </a:lnTo>
                  <a:lnTo>
                    <a:pt x="230" y="784"/>
                  </a:lnTo>
                  <a:lnTo>
                    <a:pt x="258" y="793"/>
                  </a:lnTo>
                  <a:lnTo>
                    <a:pt x="276" y="802"/>
                  </a:lnTo>
                  <a:lnTo>
                    <a:pt x="295" y="802"/>
                  </a:lnTo>
                  <a:lnTo>
                    <a:pt x="313" y="811"/>
                  </a:lnTo>
                  <a:lnTo>
                    <a:pt x="332" y="821"/>
                  </a:lnTo>
                  <a:lnTo>
                    <a:pt x="350" y="821"/>
                  </a:lnTo>
                  <a:lnTo>
                    <a:pt x="369" y="821"/>
                  </a:lnTo>
                  <a:lnTo>
                    <a:pt x="396" y="821"/>
                  </a:lnTo>
                  <a:lnTo>
                    <a:pt x="415" y="830"/>
                  </a:lnTo>
                  <a:lnTo>
                    <a:pt x="433" y="821"/>
                  </a:lnTo>
                  <a:lnTo>
                    <a:pt x="452" y="821"/>
                  </a:lnTo>
                  <a:lnTo>
                    <a:pt x="470" y="821"/>
                  </a:lnTo>
                  <a:lnTo>
                    <a:pt x="498" y="821"/>
                  </a:lnTo>
                  <a:lnTo>
                    <a:pt x="516" y="811"/>
                  </a:lnTo>
                  <a:lnTo>
                    <a:pt x="535" y="811"/>
                  </a:lnTo>
                  <a:lnTo>
                    <a:pt x="553" y="802"/>
                  </a:lnTo>
                  <a:lnTo>
                    <a:pt x="562" y="793"/>
                  </a:lnTo>
                  <a:lnTo>
                    <a:pt x="581" y="784"/>
                  </a:lnTo>
                  <a:lnTo>
                    <a:pt x="599" y="784"/>
                  </a:lnTo>
                  <a:lnTo>
                    <a:pt x="618" y="774"/>
                  </a:lnTo>
                  <a:lnTo>
                    <a:pt x="636" y="765"/>
                  </a:lnTo>
                  <a:lnTo>
                    <a:pt x="654" y="747"/>
                  </a:lnTo>
                  <a:lnTo>
                    <a:pt x="664" y="738"/>
                  </a:lnTo>
                  <a:lnTo>
                    <a:pt x="682" y="728"/>
                  </a:lnTo>
                  <a:lnTo>
                    <a:pt x="691" y="719"/>
                  </a:lnTo>
                  <a:lnTo>
                    <a:pt x="710" y="701"/>
                  </a:lnTo>
                  <a:lnTo>
                    <a:pt x="719" y="691"/>
                  </a:lnTo>
                  <a:lnTo>
                    <a:pt x="728" y="673"/>
                  </a:lnTo>
                  <a:lnTo>
                    <a:pt x="747" y="664"/>
                  </a:lnTo>
                  <a:lnTo>
                    <a:pt x="756" y="645"/>
                  </a:lnTo>
                  <a:lnTo>
                    <a:pt x="765" y="627"/>
                  </a:lnTo>
                  <a:lnTo>
                    <a:pt x="774" y="618"/>
                  </a:lnTo>
                  <a:lnTo>
                    <a:pt x="783" y="599"/>
                  </a:lnTo>
                  <a:lnTo>
                    <a:pt x="793" y="581"/>
                  </a:lnTo>
                  <a:lnTo>
                    <a:pt x="802" y="562"/>
                  </a:lnTo>
                  <a:lnTo>
                    <a:pt x="811" y="544"/>
                  </a:lnTo>
                  <a:lnTo>
                    <a:pt x="811" y="526"/>
                  </a:lnTo>
                  <a:lnTo>
                    <a:pt x="820" y="507"/>
                  </a:lnTo>
                  <a:lnTo>
                    <a:pt x="820" y="489"/>
                  </a:lnTo>
                  <a:lnTo>
                    <a:pt x="830" y="470"/>
                  </a:lnTo>
                  <a:lnTo>
                    <a:pt x="830" y="452"/>
                  </a:lnTo>
                  <a:lnTo>
                    <a:pt x="931" y="452"/>
                  </a:lnTo>
                  <a:lnTo>
                    <a:pt x="811" y="323"/>
                  </a:lnTo>
                  <a:lnTo>
                    <a:pt x="673" y="433"/>
                  </a:lnTo>
                  <a:lnTo>
                    <a:pt x="774" y="443"/>
                  </a:lnTo>
                  <a:close/>
                </a:path>
              </a:pathLst>
            </a:custGeom>
            <a:solidFill>
              <a:srgbClr val="BBE0E3"/>
            </a:solidFill>
            <a:ln w="0">
              <a:solidFill>
                <a:srgbClr val="BBE0E3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76"/>
            <p:cNvSpPr>
              <a:spLocks/>
            </p:cNvSpPr>
            <p:nvPr/>
          </p:nvSpPr>
          <p:spPr bwMode="auto">
            <a:xfrm>
              <a:off x="1322" y="2243"/>
              <a:ext cx="931" cy="830"/>
            </a:xfrm>
            <a:custGeom>
              <a:avLst/>
              <a:gdLst>
                <a:gd name="T0" fmla="*/ 84 w 101"/>
                <a:gd name="T1" fmla="*/ 54 h 90"/>
                <a:gd name="T2" fmla="*/ 81 w 101"/>
                <a:gd name="T3" fmla="*/ 61 h 90"/>
                <a:gd name="T4" fmla="*/ 78 w 101"/>
                <a:gd name="T5" fmla="*/ 67 h 90"/>
                <a:gd name="T6" fmla="*/ 72 w 101"/>
                <a:gd name="T7" fmla="*/ 74 h 90"/>
                <a:gd name="T8" fmla="*/ 66 w 101"/>
                <a:gd name="T9" fmla="*/ 78 h 90"/>
                <a:gd name="T10" fmla="*/ 60 w 101"/>
                <a:gd name="T11" fmla="*/ 81 h 90"/>
                <a:gd name="T12" fmla="*/ 53 w 101"/>
                <a:gd name="T13" fmla="*/ 84 h 90"/>
                <a:gd name="T14" fmla="*/ 45 w 101"/>
                <a:gd name="T15" fmla="*/ 84 h 90"/>
                <a:gd name="T16" fmla="*/ 37 w 101"/>
                <a:gd name="T17" fmla="*/ 84 h 90"/>
                <a:gd name="T18" fmla="*/ 30 w 101"/>
                <a:gd name="T19" fmla="*/ 81 h 90"/>
                <a:gd name="T20" fmla="*/ 23 w 101"/>
                <a:gd name="T21" fmla="*/ 78 h 90"/>
                <a:gd name="T22" fmla="*/ 17 w 101"/>
                <a:gd name="T23" fmla="*/ 73 h 90"/>
                <a:gd name="T24" fmla="*/ 12 w 101"/>
                <a:gd name="T25" fmla="*/ 67 h 90"/>
                <a:gd name="T26" fmla="*/ 9 w 101"/>
                <a:gd name="T27" fmla="*/ 60 h 90"/>
                <a:gd name="T28" fmla="*/ 6 w 101"/>
                <a:gd name="T29" fmla="*/ 53 h 90"/>
                <a:gd name="T30" fmla="*/ 5 w 101"/>
                <a:gd name="T31" fmla="*/ 45 h 90"/>
                <a:gd name="T32" fmla="*/ 6 w 101"/>
                <a:gd name="T33" fmla="*/ 37 h 90"/>
                <a:gd name="T34" fmla="*/ 8 w 101"/>
                <a:gd name="T35" fmla="*/ 29 h 90"/>
                <a:gd name="T36" fmla="*/ 12 w 101"/>
                <a:gd name="T37" fmla="*/ 22 h 90"/>
                <a:gd name="T38" fmla="*/ 17 w 101"/>
                <a:gd name="T39" fmla="*/ 16 h 90"/>
                <a:gd name="T40" fmla="*/ 23 w 101"/>
                <a:gd name="T41" fmla="*/ 12 h 90"/>
                <a:gd name="T42" fmla="*/ 29 w 101"/>
                <a:gd name="T43" fmla="*/ 8 h 90"/>
                <a:gd name="T44" fmla="*/ 37 w 101"/>
                <a:gd name="T45" fmla="*/ 6 h 90"/>
                <a:gd name="T46" fmla="*/ 45 w 101"/>
                <a:gd name="T47" fmla="*/ 5 h 90"/>
                <a:gd name="T48" fmla="*/ 55 w 101"/>
                <a:gd name="T49" fmla="*/ 6 h 90"/>
                <a:gd name="T50" fmla="*/ 65 w 101"/>
                <a:gd name="T51" fmla="*/ 10 h 90"/>
                <a:gd name="T52" fmla="*/ 59 w 101"/>
                <a:gd name="T53" fmla="*/ 2 h 90"/>
                <a:gd name="T54" fmla="*/ 48 w 101"/>
                <a:gd name="T55" fmla="*/ 0 h 90"/>
                <a:gd name="T56" fmla="*/ 38 w 101"/>
                <a:gd name="T57" fmla="*/ 0 h 90"/>
                <a:gd name="T58" fmla="*/ 29 w 101"/>
                <a:gd name="T59" fmla="*/ 2 h 90"/>
                <a:gd name="T60" fmla="*/ 21 w 101"/>
                <a:gd name="T61" fmla="*/ 6 h 90"/>
                <a:gd name="T62" fmla="*/ 15 w 101"/>
                <a:gd name="T63" fmla="*/ 11 h 90"/>
                <a:gd name="T64" fmla="*/ 9 w 101"/>
                <a:gd name="T65" fmla="*/ 18 h 90"/>
                <a:gd name="T66" fmla="*/ 4 w 101"/>
                <a:gd name="T67" fmla="*/ 25 h 90"/>
                <a:gd name="T68" fmla="*/ 1 w 101"/>
                <a:gd name="T69" fmla="*/ 34 h 90"/>
                <a:gd name="T70" fmla="*/ 0 w 101"/>
                <a:gd name="T71" fmla="*/ 42 h 90"/>
                <a:gd name="T72" fmla="*/ 1 w 101"/>
                <a:gd name="T73" fmla="*/ 51 h 90"/>
                <a:gd name="T74" fmla="*/ 3 w 101"/>
                <a:gd name="T75" fmla="*/ 60 h 90"/>
                <a:gd name="T76" fmla="*/ 7 w 101"/>
                <a:gd name="T77" fmla="*/ 68 h 90"/>
                <a:gd name="T78" fmla="*/ 12 w 101"/>
                <a:gd name="T79" fmla="*/ 75 h 90"/>
                <a:gd name="T80" fmla="*/ 18 w 101"/>
                <a:gd name="T81" fmla="*/ 81 h 90"/>
                <a:gd name="T82" fmla="*/ 25 w 101"/>
                <a:gd name="T83" fmla="*/ 85 h 90"/>
                <a:gd name="T84" fmla="*/ 34 w 101"/>
                <a:gd name="T85" fmla="*/ 88 h 90"/>
                <a:gd name="T86" fmla="*/ 43 w 101"/>
                <a:gd name="T87" fmla="*/ 89 h 90"/>
                <a:gd name="T88" fmla="*/ 51 w 101"/>
                <a:gd name="T89" fmla="*/ 89 h 90"/>
                <a:gd name="T90" fmla="*/ 60 w 101"/>
                <a:gd name="T91" fmla="*/ 87 h 90"/>
                <a:gd name="T92" fmla="*/ 67 w 101"/>
                <a:gd name="T93" fmla="*/ 84 h 90"/>
                <a:gd name="T94" fmla="*/ 74 w 101"/>
                <a:gd name="T95" fmla="*/ 79 h 90"/>
                <a:gd name="T96" fmla="*/ 79 w 101"/>
                <a:gd name="T97" fmla="*/ 73 h 90"/>
                <a:gd name="T98" fmla="*/ 84 w 101"/>
                <a:gd name="T99" fmla="*/ 67 h 90"/>
                <a:gd name="T100" fmla="*/ 88 w 101"/>
                <a:gd name="T101" fmla="*/ 59 h 90"/>
                <a:gd name="T102" fmla="*/ 90 w 101"/>
                <a:gd name="T103" fmla="*/ 51 h 90"/>
                <a:gd name="T104" fmla="*/ 73 w 101"/>
                <a:gd name="T105" fmla="*/ 47 h 90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01"/>
                <a:gd name="T160" fmla="*/ 0 h 90"/>
                <a:gd name="T161" fmla="*/ 101 w 101"/>
                <a:gd name="T162" fmla="*/ 90 h 90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01" h="90">
                  <a:moveTo>
                    <a:pt x="84" y="48"/>
                  </a:moveTo>
                  <a:lnTo>
                    <a:pt x="84" y="50"/>
                  </a:lnTo>
                  <a:lnTo>
                    <a:pt x="84" y="52"/>
                  </a:lnTo>
                  <a:lnTo>
                    <a:pt x="84" y="54"/>
                  </a:lnTo>
                  <a:lnTo>
                    <a:pt x="83" y="55"/>
                  </a:lnTo>
                  <a:lnTo>
                    <a:pt x="83" y="57"/>
                  </a:lnTo>
                  <a:lnTo>
                    <a:pt x="82" y="59"/>
                  </a:lnTo>
                  <a:lnTo>
                    <a:pt x="81" y="61"/>
                  </a:lnTo>
                  <a:lnTo>
                    <a:pt x="80" y="62"/>
                  </a:lnTo>
                  <a:lnTo>
                    <a:pt x="80" y="64"/>
                  </a:lnTo>
                  <a:lnTo>
                    <a:pt x="79" y="66"/>
                  </a:lnTo>
                  <a:lnTo>
                    <a:pt x="78" y="67"/>
                  </a:lnTo>
                  <a:lnTo>
                    <a:pt x="77" y="68"/>
                  </a:lnTo>
                  <a:lnTo>
                    <a:pt x="75" y="70"/>
                  </a:lnTo>
                  <a:lnTo>
                    <a:pt x="74" y="71"/>
                  </a:lnTo>
                  <a:lnTo>
                    <a:pt x="72" y="74"/>
                  </a:lnTo>
                  <a:lnTo>
                    <a:pt x="70" y="75"/>
                  </a:lnTo>
                  <a:lnTo>
                    <a:pt x="69" y="76"/>
                  </a:lnTo>
                  <a:lnTo>
                    <a:pt x="67" y="77"/>
                  </a:lnTo>
                  <a:lnTo>
                    <a:pt x="66" y="78"/>
                  </a:lnTo>
                  <a:lnTo>
                    <a:pt x="65" y="79"/>
                  </a:lnTo>
                  <a:lnTo>
                    <a:pt x="63" y="80"/>
                  </a:lnTo>
                  <a:lnTo>
                    <a:pt x="61" y="81"/>
                  </a:lnTo>
                  <a:lnTo>
                    <a:pt x="60" y="81"/>
                  </a:lnTo>
                  <a:lnTo>
                    <a:pt x="58" y="82"/>
                  </a:lnTo>
                  <a:lnTo>
                    <a:pt x="56" y="83"/>
                  </a:lnTo>
                  <a:lnTo>
                    <a:pt x="54" y="83"/>
                  </a:lnTo>
                  <a:lnTo>
                    <a:pt x="53" y="84"/>
                  </a:lnTo>
                  <a:lnTo>
                    <a:pt x="51" y="84"/>
                  </a:lnTo>
                  <a:lnTo>
                    <a:pt x="49" y="84"/>
                  </a:lnTo>
                  <a:lnTo>
                    <a:pt x="47" y="84"/>
                  </a:lnTo>
                  <a:lnTo>
                    <a:pt x="45" y="84"/>
                  </a:lnTo>
                  <a:lnTo>
                    <a:pt x="43" y="84"/>
                  </a:lnTo>
                  <a:lnTo>
                    <a:pt x="41" y="84"/>
                  </a:lnTo>
                  <a:lnTo>
                    <a:pt x="39" y="84"/>
                  </a:lnTo>
                  <a:lnTo>
                    <a:pt x="37" y="84"/>
                  </a:lnTo>
                  <a:lnTo>
                    <a:pt x="35" y="83"/>
                  </a:lnTo>
                  <a:lnTo>
                    <a:pt x="33" y="82"/>
                  </a:lnTo>
                  <a:lnTo>
                    <a:pt x="31" y="82"/>
                  </a:lnTo>
                  <a:lnTo>
                    <a:pt x="30" y="81"/>
                  </a:lnTo>
                  <a:lnTo>
                    <a:pt x="28" y="80"/>
                  </a:lnTo>
                  <a:lnTo>
                    <a:pt x="26" y="79"/>
                  </a:lnTo>
                  <a:lnTo>
                    <a:pt x="24" y="79"/>
                  </a:lnTo>
                  <a:lnTo>
                    <a:pt x="23" y="78"/>
                  </a:lnTo>
                  <a:lnTo>
                    <a:pt x="21" y="76"/>
                  </a:lnTo>
                  <a:lnTo>
                    <a:pt x="20" y="75"/>
                  </a:lnTo>
                  <a:lnTo>
                    <a:pt x="18" y="74"/>
                  </a:lnTo>
                  <a:lnTo>
                    <a:pt x="17" y="73"/>
                  </a:lnTo>
                  <a:lnTo>
                    <a:pt x="16" y="71"/>
                  </a:lnTo>
                  <a:lnTo>
                    <a:pt x="14" y="70"/>
                  </a:lnTo>
                  <a:lnTo>
                    <a:pt x="13" y="68"/>
                  </a:lnTo>
                  <a:lnTo>
                    <a:pt x="12" y="67"/>
                  </a:lnTo>
                  <a:lnTo>
                    <a:pt x="11" y="65"/>
                  </a:lnTo>
                  <a:lnTo>
                    <a:pt x="10" y="64"/>
                  </a:lnTo>
                  <a:lnTo>
                    <a:pt x="9" y="62"/>
                  </a:lnTo>
                  <a:lnTo>
                    <a:pt x="9" y="60"/>
                  </a:lnTo>
                  <a:lnTo>
                    <a:pt x="8" y="58"/>
                  </a:lnTo>
                  <a:lnTo>
                    <a:pt x="7" y="56"/>
                  </a:lnTo>
                  <a:lnTo>
                    <a:pt x="7" y="55"/>
                  </a:lnTo>
                  <a:lnTo>
                    <a:pt x="6" y="53"/>
                  </a:lnTo>
                  <a:lnTo>
                    <a:pt x="6" y="51"/>
                  </a:lnTo>
                  <a:lnTo>
                    <a:pt x="5" y="49"/>
                  </a:lnTo>
                  <a:lnTo>
                    <a:pt x="5" y="47"/>
                  </a:lnTo>
                  <a:lnTo>
                    <a:pt x="5" y="45"/>
                  </a:lnTo>
                  <a:lnTo>
                    <a:pt x="5" y="43"/>
                  </a:lnTo>
                  <a:lnTo>
                    <a:pt x="5" y="41"/>
                  </a:lnTo>
                  <a:lnTo>
                    <a:pt x="6" y="39"/>
                  </a:lnTo>
                  <a:lnTo>
                    <a:pt x="6" y="37"/>
                  </a:lnTo>
                  <a:lnTo>
                    <a:pt x="6" y="35"/>
                  </a:lnTo>
                  <a:lnTo>
                    <a:pt x="7" y="33"/>
                  </a:lnTo>
                  <a:lnTo>
                    <a:pt x="8" y="31"/>
                  </a:lnTo>
                  <a:lnTo>
                    <a:pt x="8" y="29"/>
                  </a:lnTo>
                  <a:lnTo>
                    <a:pt x="9" y="28"/>
                  </a:lnTo>
                  <a:lnTo>
                    <a:pt x="10" y="26"/>
                  </a:lnTo>
                  <a:lnTo>
                    <a:pt x="11" y="24"/>
                  </a:lnTo>
                  <a:lnTo>
                    <a:pt x="12" y="22"/>
                  </a:lnTo>
                  <a:lnTo>
                    <a:pt x="13" y="21"/>
                  </a:lnTo>
                  <a:lnTo>
                    <a:pt x="14" y="19"/>
                  </a:lnTo>
                  <a:lnTo>
                    <a:pt x="15" y="18"/>
                  </a:lnTo>
                  <a:lnTo>
                    <a:pt x="17" y="16"/>
                  </a:lnTo>
                  <a:lnTo>
                    <a:pt x="18" y="15"/>
                  </a:lnTo>
                  <a:lnTo>
                    <a:pt x="20" y="14"/>
                  </a:lnTo>
                  <a:lnTo>
                    <a:pt x="21" y="13"/>
                  </a:lnTo>
                  <a:lnTo>
                    <a:pt x="23" y="12"/>
                  </a:lnTo>
                  <a:lnTo>
                    <a:pt x="24" y="11"/>
                  </a:lnTo>
                  <a:lnTo>
                    <a:pt x="26" y="10"/>
                  </a:lnTo>
                  <a:lnTo>
                    <a:pt x="28" y="9"/>
                  </a:lnTo>
                  <a:lnTo>
                    <a:pt x="29" y="8"/>
                  </a:lnTo>
                  <a:lnTo>
                    <a:pt x="31" y="7"/>
                  </a:lnTo>
                  <a:lnTo>
                    <a:pt x="33" y="7"/>
                  </a:lnTo>
                  <a:lnTo>
                    <a:pt x="35" y="6"/>
                  </a:lnTo>
                  <a:lnTo>
                    <a:pt x="37" y="6"/>
                  </a:lnTo>
                  <a:lnTo>
                    <a:pt x="39" y="5"/>
                  </a:lnTo>
                  <a:lnTo>
                    <a:pt x="41" y="5"/>
                  </a:lnTo>
                  <a:lnTo>
                    <a:pt x="43" y="5"/>
                  </a:lnTo>
                  <a:lnTo>
                    <a:pt x="45" y="5"/>
                  </a:lnTo>
                  <a:lnTo>
                    <a:pt x="47" y="5"/>
                  </a:lnTo>
                  <a:lnTo>
                    <a:pt x="50" y="5"/>
                  </a:lnTo>
                  <a:lnTo>
                    <a:pt x="53" y="5"/>
                  </a:lnTo>
                  <a:lnTo>
                    <a:pt x="55" y="6"/>
                  </a:lnTo>
                  <a:lnTo>
                    <a:pt x="58" y="7"/>
                  </a:lnTo>
                  <a:lnTo>
                    <a:pt x="60" y="8"/>
                  </a:lnTo>
                  <a:lnTo>
                    <a:pt x="62" y="9"/>
                  </a:lnTo>
                  <a:lnTo>
                    <a:pt x="65" y="10"/>
                  </a:lnTo>
                  <a:lnTo>
                    <a:pt x="67" y="5"/>
                  </a:lnTo>
                  <a:lnTo>
                    <a:pt x="65" y="4"/>
                  </a:lnTo>
                  <a:lnTo>
                    <a:pt x="62" y="3"/>
                  </a:lnTo>
                  <a:lnTo>
                    <a:pt x="59" y="2"/>
                  </a:lnTo>
                  <a:lnTo>
                    <a:pt x="56" y="1"/>
                  </a:lnTo>
                  <a:lnTo>
                    <a:pt x="54" y="0"/>
                  </a:lnTo>
                  <a:lnTo>
                    <a:pt x="51" y="0"/>
                  </a:lnTo>
                  <a:lnTo>
                    <a:pt x="48" y="0"/>
                  </a:lnTo>
                  <a:lnTo>
                    <a:pt x="45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6" y="1"/>
                  </a:lnTo>
                  <a:lnTo>
                    <a:pt x="34" y="1"/>
                  </a:lnTo>
                  <a:lnTo>
                    <a:pt x="31" y="2"/>
                  </a:lnTo>
                  <a:lnTo>
                    <a:pt x="29" y="2"/>
                  </a:lnTo>
                  <a:lnTo>
                    <a:pt x="27" y="3"/>
                  </a:lnTo>
                  <a:lnTo>
                    <a:pt x="25" y="4"/>
                  </a:lnTo>
                  <a:lnTo>
                    <a:pt x="23" y="5"/>
                  </a:lnTo>
                  <a:lnTo>
                    <a:pt x="21" y="6"/>
                  </a:lnTo>
                  <a:lnTo>
                    <a:pt x="20" y="7"/>
                  </a:lnTo>
                  <a:lnTo>
                    <a:pt x="18" y="9"/>
                  </a:lnTo>
                  <a:lnTo>
                    <a:pt x="16" y="10"/>
                  </a:lnTo>
                  <a:lnTo>
                    <a:pt x="15" y="11"/>
                  </a:lnTo>
                  <a:lnTo>
                    <a:pt x="13" y="13"/>
                  </a:lnTo>
                  <a:lnTo>
                    <a:pt x="12" y="14"/>
                  </a:lnTo>
                  <a:lnTo>
                    <a:pt x="10" y="16"/>
                  </a:lnTo>
                  <a:lnTo>
                    <a:pt x="9" y="18"/>
                  </a:lnTo>
                  <a:lnTo>
                    <a:pt x="8" y="20"/>
                  </a:lnTo>
                  <a:lnTo>
                    <a:pt x="6" y="21"/>
                  </a:lnTo>
                  <a:lnTo>
                    <a:pt x="5" y="23"/>
                  </a:lnTo>
                  <a:lnTo>
                    <a:pt x="4" y="25"/>
                  </a:lnTo>
                  <a:lnTo>
                    <a:pt x="3" y="27"/>
                  </a:lnTo>
                  <a:lnTo>
                    <a:pt x="3" y="29"/>
                  </a:lnTo>
                  <a:lnTo>
                    <a:pt x="2" y="31"/>
                  </a:lnTo>
                  <a:lnTo>
                    <a:pt x="1" y="34"/>
                  </a:lnTo>
                  <a:lnTo>
                    <a:pt x="1" y="36"/>
                  </a:lnTo>
                  <a:lnTo>
                    <a:pt x="1" y="38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0" y="45"/>
                  </a:lnTo>
                  <a:lnTo>
                    <a:pt x="0" y="47"/>
                  </a:lnTo>
                  <a:lnTo>
                    <a:pt x="0" y="49"/>
                  </a:lnTo>
                  <a:lnTo>
                    <a:pt x="1" y="51"/>
                  </a:lnTo>
                  <a:lnTo>
                    <a:pt x="1" y="54"/>
                  </a:lnTo>
                  <a:lnTo>
                    <a:pt x="2" y="56"/>
                  </a:lnTo>
                  <a:lnTo>
                    <a:pt x="2" y="58"/>
                  </a:lnTo>
                  <a:lnTo>
                    <a:pt x="3" y="60"/>
                  </a:lnTo>
                  <a:lnTo>
                    <a:pt x="4" y="62"/>
                  </a:lnTo>
                  <a:lnTo>
                    <a:pt x="4" y="64"/>
                  </a:lnTo>
                  <a:lnTo>
                    <a:pt x="5" y="66"/>
                  </a:lnTo>
                  <a:lnTo>
                    <a:pt x="7" y="68"/>
                  </a:lnTo>
                  <a:lnTo>
                    <a:pt x="8" y="70"/>
                  </a:lnTo>
                  <a:lnTo>
                    <a:pt x="9" y="72"/>
                  </a:lnTo>
                  <a:lnTo>
                    <a:pt x="10" y="73"/>
                  </a:lnTo>
                  <a:lnTo>
                    <a:pt x="12" y="75"/>
                  </a:lnTo>
                  <a:lnTo>
                    <a:pt x="13" y="76"/>
                  </a:lnTo>
                  <a:lnTo>
                    <a:pt x="15" y="78"/>
                  </a:lnTo>
                  <a:lnTo>
                    <a:pt x="16" y="79"/>
                  </a:lnTo>
                  <a:lnTo>
                    <a:pt x="18" y="81"/>
                  </a:lnTo>
                  <a:lnTo>
                    <a:pt x="20" y="82"/>
                  </a:lnTo>
                  <a:lnTo>
                    <a:pt x="22" y="83"/>
                  </a:lnTo>
                  <a:lnTo>
                    <a:pt x="24" y="84"/>
                  </a:lnTo>
                  <a:lnTo>
                    <a:pt x="25" y="85"/>
                  </a:lnTo>
                  <a:lnTo>
                    <a:pt x="28" y="86"/>
                  </a:lnTo>
                  <a:lnTo>
                    <a:pt x="30" y="87"/>
                  </a:lnTo>
                  <a:lnTo>
                    <a:pt x="32" y="87"/>
                  </a:lnTo>
                  <a:lnTo>
                    <a:pt x="34" y="88"/>
                  </a:lnTo>
                  <a:lnTo>
                    <a:pt x="36" y="89"/>
                  </a:lnTo>
                  <a:lnTo>
                    <a:pt x="38" y="89"/>
                  </a:lnTo>
                  <a:lnTo>
                    <a:pt x="40" y="89"/>
                  </a:lnTo>
                  <a:lnTo>
                    <a:pt x="43" y="89"/>
                  </a:lnTo>
                  <a:lnTo>
                    <a:pt x="45" y="90"/>
                  </a:lnTo>
                  <a:lnTo>
                    <a:pt x="47" y="89"/>
                  </a:lnTo>
                  <a:lnTo>
                    <a:pt x="49" y="89"/>
                  </a:lnTo>
                  <a:lnTo>
                    <a:pt x="51" y="89"/>
                  </a:lnTo>
                  <a:lnTo>
                    <a:pt x="54" y="89"/>
                  </a:lnTo>
                  <a:lnTo>
                    <a:pt x="56" y="88"/>
                  </a:lnTo>
                  <a:lnTo>
                    <a:pt x="58" y="88"/>
                  </a:lnTo>
                  <a:lnTo>
                    <a:pt x="60" y="87"/>
                  </a:lnTo>
                  <a:lnTo>
                    <a:pt x="61" y="86"/>
                  </a:lnTo>
                  <a:lnTo>
                    <a:pt x="63" y="85"/>
                  </a:lnTo>
                  <a:lnTo>
                    <a:pt x="65" y="85"/>
                  </a:lnTo>
                  <a:lnTo>
                    <a:pt x="67" y="84"/>
                  </a:lnTo>
                  <a:lnTo>
                    <a:pt x="69" y="83"/>
                  </a:lnTo>
                  <a:lnTo>
                    <a:pt x="71" y="81"/>
                  </a:lnTo>
                  <a:lnTo>
                    <a:pt x="72" y="80"/>
                  </a:lnTo>
                  <a:lnTo>
                    <a:pt x="74" y="79"/>
                  </a:lnTo>
                  <a:lnTo>
                    <a:pt x="75" y="78"/>
                  </a:lnTo>
                  <a:lnTo>
                    <a:pt x="77" y="76"/>
                  </a:lnTo>
                  <a:lnTo>
                    <a:pt x="78" y="75"/>
                  </a:lnTo>
                  <a:lnTo>
                    <a:pt x="79" y="73"/>
                  </a:lnTo>
                  <a:lnTo>
                    <a:pt x="81" y="72"/>
                  </a:lnTo>
                  <a:lnTo>
                    <a:pt x="82" y="70"/>
                  </a:lnTo>
                  <a:lnTo>
                    <a:pt x="83" y="68"/>
                  </a:lnTo>
                  <a:lnTo>
                    <a:pt x="84" y="67"/>
                  </a:lnTo>
                  <a:lnTo>
                    <a:pt x="85" y="65"/>
                  </a:lnTo>
                  <a:lnTo>
                    <a:pt x="86" y="63"/>
                  </a:lnTo>
                  <a:lnTo>
                    <a:pt x="87" y="61"/>
                  </a:lnTo>
                  <a:lnTo>
                    <a:pt x="88" y="59"/>
                  </a:lnTo>
                  <a:lnTo>
                    <a:pt x="88" y="57"/>
                  </a:lnTo>
                  <a:lnTo>
                    <a:pt x="89" y="55"/>
                  </a:lnTo>
                  <a:lnTo>
                    <a:pt x="89" y="53"/>
                  </a:lnTo>
                  <a:lnTo>
                    <a:pt x="90" y="51"/>
                  </a:lnTo>
                  <a:lnTo>
                    <a:pt x="90" y="49"/>
                  </a:lnTo>
                  <a:lnTo>
                    <a:pt x="101" y="49"/>
                  </a:lnTo>
                  <a:lnTo>
                    <a:pt x="88" y="35"/>
                  </a:lnTo>
                  <a:lnTo>
                    <a:pt x="73" y="47"/>
                  </a:lnTo>
                  <a:lnTo>
                    <a:pt x="84" y="48"/>
                  </a:lnTo>
                </a:path>
              </a:pathLst>
            </a:custGeom>
            <a:noFill/>
            <a:ln w="1428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Rectangle 77"/>
            <p:cNvSpPr>
              <a:spLocks noChangeArrowheads="1"/>
            </p:cNvSpPr>
            <p:nvPr/>
          </p:nvSpPr>
          <p:spPr bwMode="auto">
            <a:xfrm>
              <a:off x="713" y="2464"/>
              <a:ext cx="1162" cy="470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Rectangle 78"/>
            <p:cNvSpPr>
              <a:spLocks noChangeArrowheads="1"/>
            </p:cNvSpPr>
            <p:nvPr/>
          </p:nvSpPr>
          <p:spPr bwMode="auto">
            <a:xfrm>
              <a:off x="713" y="2464"/>
              <a:ext cx="1162" cy="470"/>
            </a:xfrm>
            <a:prstGeom prst="rect">
              <a:avLst/>
            </a:prstGeom>
            <a:noFill/>
            <a:ln w="142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Rectangle 79"/>
            <p:cNvSpPr>
              <a:spLocks noChangeArrowheads="1"/>
            </p:cNvSpPr>
            <p:nvPr/>
          </p:nvSpPr>
          <p:spPr bwMode="auto">
            <a:xfrm>
              <a:off x="828" y="2500"/>
              <a:ext cx="10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S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80" name="Rectangle 80"/>
            <p:cNvSpPr>
              <a:spLocks noChangeArrowheads="1"/>
            </p:cNvSpPr>
            <p:nvPr/>
          </p:nvSpPr>
          <p:spPr bwMode="auto">
            <a:xfrm>
              <a:off x="938" y="2500"/>
              <a:ext cx="8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e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81" name="Rectangle 81"/>
            <p:cNvSpPr>
              <a:spLocks noChangeArrowheads="1"/>
            </p:cNvSpPr>
            <p:nvPr/>
          </p:nvSpPr>
          <p:spPr bwMode="auto">
            <a:xfrm>
              <a:off x="1026" y="2500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n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82" name="Rectangle 82"/>
            <p:cNvSpPr>
              <a:spLocks noChangeArrowheads="1"/>
            </p:cNvSpPr>
            <p:nvPr/>
          </p:nvSpPr>
          <p:spPr bwMode="auto">
            <a:xfrm>
              <a:off x="1120" y="2500"/>
              <a:ext cx="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s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83" name="Rectangle 83"/>
            <p:cNvSpPr>
              <a:spLocks noChangeArrowheads="1"/>
            </p:cNvSpPr>
            <p:nvPr/>
          </p:nvSpPr>
          <p:spPr bwMode="auto">
            <a:xfrm>
              <a:off x="1201" y="2500"/>
              <a:ext cx="9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o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84" name="Rectangle 84"/>
            <p:cNvSpPr>
              <a:spLocks noChangeArrowheads="1"/>
            </p:cNvSpPr>
            <p:nvPr/>
          </p:nvSpPr>
          <p:spPr bwMode="auto">
            <a:xfrm>
              <a:off x="1293" y="2500"/>
              <a:ext cx="61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r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85" name="Rectangle 85"/>
            <p:cNvSpPr>
              <a:spLocks noChangeArrowheads="1"/>
            </p:cNvSpPr>
            <p:nvPr/>
          </p:nvSpPr>
          <p:spPr bwMode="auto">
            <a:xfrm>
              <a:off x="1400" y="2500"/>
              <a:ext cx="8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e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86" name="Rectangle 86"/>
            <p:cNvSpPr>
              <a:spLocks noChangeArrowheads="1"/>
            </p:cNvSpPr>
            <p:nvPr/>
          </p:nvSpPr>
          <p:spPr bwMode="auto">
            <a:xfrm>
              <a:off x="1488" y="2500"/>
              <a:ext cx="86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v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87" name="Rectangle 87"/>
            <p:cNvSpPr>
              <a:spLocks noChangeArrowheads="1"/>
            </p:cNvSpPr>
            <p:nvPr/>
          </p:nvSpPr>
          <p:spPr bwMode="auto">
            <a:xfrm>
              <a:off x="1574" y="2500"/>
              <a:ext cx="8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e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88" name="Rectangle 88"/>
            <p:cNvSpPr>
              <a:spLocks noChangeArrowheads="1"/>
            </p:cNvSpPr>
            <p:nvPr/>
          </p:nvSpPr>
          <p:spPr bwMode="auto">
            <a:xfrm>
              <a:off x="1662" y="2500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n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89" name="Rectangle 89"/>
            <p:cNvSpPr>
              <a:spLocks noChangeArrowheads="1"/>
            </p:cNvSpPr>
            <p:nvPr/>
          </p:nvSpPr>
          <p:spPr bwMode="auto">
            <a:xfrm>
              <a:off x="1754" y="2500"/>
              <a:ext cx="52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t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90" name="Rectangle 90"/>
            <p:cNvSpPr>
              <a:spLocks noChangeArrowheads="1"/>
            </p:cNvSpPr>
            <p:nvPr/>
          </p:nvSpPr>
          <p:spPr bwMode="auto">
            <a:xfrm>
              <a:off x="823" y="2704"/>
              <a:ext cx="94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h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91" name="Rectangle 91"/>
            <p:cNvSpPr>
              <a:spLocks noChangeArrowheads="1"/>
            </p:cNvSpPr>
            <p:nvPr/>
          </p:nvSpPr>
          <p:spPr bwMode="auto">
            <a:xfrm>
              <a:off x="920" y="2704"/>
              <a:ext cx="8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a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92" name="Rectangle 92"/>
            <p:cNvSpPr>
              <a:spLocks noChangeArrowheads="1"/>
            </p:cNvSpPr>
            <p:nvPr/>
          </p:nvSpPr>
          <p:spPr bwMode="auto">
            <a:xfrm>
              <a:off x="1007" y="2704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n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93" name="Rectangle 93"/>
            <p:cNvSpPr>
              <a:spLocks noChangeArrowheads="1"/>
            </p:cNvSpPr>
            <p:nvPr/>
          </p:nvSpPr>
          <p:spPr bwMode="auto">
            <a:xfrm>
              <a:off x="1100" y="2704"/>
              <a:ext cx="95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d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94" name="Rectangle 94"/>
            <p:cNvSpPr>
              <a:spLocks noChangeArrowheads="1"/>
            </p:cNvSpPr>
            <p:nvPr/>
          </p:nvSpPr>
          <p:spPr bwMode="auto">
            <a:xfrm>
              <a:off x="1191" y="2704"/>
              <a:ext cx="43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l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95" name="Rectangle 95"/>
            <p:cNvSpPr>
              <a:spLocks noChangeArrowheads="1"/>
            </p:cNvSpPr>
            <p:nvPr/>
          </p:nvSpPr>
          <p:spPr bwMode="auto">
            <a:xfrm>
              <a:off x="1234" y="2704"/>
              <a:ext cx="87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e</a:t>
              </a:r>
              <a:endParaRPr lang="en-US" sz="1400" b="1">
                <a:latin typeface="Arial" pitchFamily="34" charset="0"/>
              </a:endParaRPr>
            </a:p>
          </p:txBody>
        </p:sp>
        <p:sp>
          <p:nvSpPr>
            <p:cNvPr id="196" name="Rectangle 96"/>
            <p:cNvSpPr>
              <a:spLocks noChangeArrowheads="1"/>
            </p:cNvSpPr>
            <p:nvPr/>
          </p:nvSpPr>
          <p:spPr bwMode="auto">
            <a:xfrm>
              <a:off x="1321" y="2704"/>
              <a:ext cx="61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latin typeface="Nimbus Sans L" charset="0"/>
                </a:rPr>
                <a:t>r</a:t>
              </a:r>
              <a:endParaRPr lang="en-US" sz="1400" b="1">
                <a:latin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31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143000"/>
          </a:xfrm>
        </p:spPr>
        <p:txBody>
          <a:bodyPr/>
          <a:lstStyle/>
          <a:p>
            <a:pPr rtl="0" eaLnBrk="1" hangingPunct="1"/>
            <a:r>
              <a:rPr lang="en-US" sz="4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Components instead of processes</a:t>
            </a:r>
          </a:p>
        </p:txBody>
      </p:sp>
      <p:sp>
        <p:nvSpPr>
          <p:cNvPr id="104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Need an abstraction to group functionality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Replacing “processes” for this purpose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E.g.: individual functions of a networking protocol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One option: 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Components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Here: In the sense of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TinyOS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Typically fulfill only a single, well-defined function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Main difference to processes: 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Component does not have an execution 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Components access same address space, no protection against each other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NOT to be confused with component-based programming!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endParaRPr lang="en-US" sz="1600" kern="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Bef>
                <a:spcPct val="20000"/>
              </a:spcBef>
              <a:buClr>
                <a:schemeClr val="accent2"/>
              </a:buClr>
              <a:buSzPct val="125000"/>
              <a:buFont typeface="Wingdings" pitchFamily="2" charset="2"/>
              <a:buChar char="§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API to an event-based protocol stack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32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title"/>
          </p:nvPr>
        </p:nvSpPr>
        <p:spPr>
          <a:xfrm>
            <a:off x="412750" y="495300"/>
            <a:ext cx="8531225" cy="571500"/>
          </a:xfrm>
        </p:spPr>
        <p:txBody>
          <a:bodyPr/>
          <a:lstStyle/>
          <a:p>
            <a:r>
              <a:rPr lang="en-US" sz="36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Case study embedded OS: </a:t>
            </a:r>
            <a:r>
              <a:rPr lang="en-US" sz="36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TinyOS</a:t>
            </a:r>
            <a:r>
              <a:rPr lang="en-US" sz="3600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US" sz="3600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nesC</a:t>
            </a:r>
            <a:endParaRPr lang="en-US" sz="36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8"/>
          <p:cNvSpPr txBox="1">
            <a:spLocks noChangeArrowheads="1"/>
          </p:cNvSpPr>
          <p:nvPr/>
        </p:nvSpPr>
        <p:spPr bwMode="auto">
          <a:xfrm>
            <a:off x="423863" y="1524000"/>
            <a:ext cx="8488362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TinyOS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developed by UC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Berkely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as runtime environment for their “motes”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nesC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as adjunct “programming language”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Goal: Small memory footprint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Sacrifices made e.g. in ease of use, portability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Portability somewhat improved in newer version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Most important design aspects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Component-based system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Components interact by exchanging asynchronous events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Components form a program by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wiring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them together (akin to VHDL – hardware description language)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33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495300"/>
            <a:ext cx="8531225" cy="571500"/>
          </a:xfrm>
        </p:spPr>
        <p:txBody>
          <a:bodyPr/>
          <a:lstStyle/>
          <a:p>
            <a:r>
              <a:rPr lang="en-US" b="1" i="1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TinyOS</a:t>
            </a:r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components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3863" y="1362075"/>
            <a:ext cx="4041775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Components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Frame – state information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Tasks – normal execution program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Command handlers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Event handlers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Handlers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Must run to completion 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Form a component’s interface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Understand and emits commands &amp; events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Hierarchically arranged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Events pass upward from hardware to higher-level components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Commands are passed downward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29"/>
          <p:cNvGrpSpPr>
            <a:grpSpLocks/>
          </p:cNvGrpSpPr>
          <p:nvPr/>
        </p:nvGrpSpPr>
        <p:grpSpPr bwMode="auto">
          <a:xfrm>
            <a:off x="4543425" y="1606550"/>
            <a:ext cx="4295775" cy="3998913"/>
            <a:chOff x="2698" y="1165"/>
            <a:chExt cx="2706" cy="2519"/>
          </a:xfrm>
        </p:grpSpPr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>
              <a:off x="2836" y="2604"/>
              <a:ext cx="921" cy="403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4170" y="2592"/>
              <a:ext cx="1080" cy="427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4501" y="1827"/>
              <a:ext cx="754" cy="384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2796" y="1802"/>
              <a:ext cx="1267" cy="432"/>
            </a:xfrm>
            <a:prstGeom prst="rect">
              <a:avLst/>
            </a:prstGeom>
            <a:solidFill>
              <a:srgbClr val="F1F8F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8"/>
            <p:cNvSpPr>
              <a:spLocks noChangeArrowheads="1"/>
            </p:cNvSpPr>
            <p:nvPr/>
          </p:nvSpPr>
          <p:spPr bwMode="auto">
            <a:xfrm>
              <a:off x="2698" y="1740"/>
              <a:ext cx="2706" cy="139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de-DE" sz="2400" b="1"/>
                <a:t>TimerComponent</a:t>
              </a:r>
              <a:endParaRPr lang="en-US" sz="2400" b="1"/>
            </a:p>
          </p:txBody>
        </p:sp>
        <p:sp>
          <p:nvSpPr>
            <p:cNvPr id="17" name="AutoShape 9"/>
            <p:cNvSpPr>
              <a:spLocks noChangeArrowheads="1"/>
            </p:cNvSpPr>
            <p:nvPr/>
          </p:nvSpPr>
          <p:spPr bwMode="auto">
            <a:xfrm>
              <a:off x="4405" y="3129"/>
              <a:ext cx="240" cy="208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10"/>
            <p:cNvSpPr txBox="1">
              <a:spLocks noChangeArrowheads="1"/>
            </p:cNvSpPr>
            <p:nvPr/>
          </p:nvSpPr>
          <p:spPr bwMode="auto">
            <a:xfrm>
              <a:off x="3304" y="3453"/>
              <a:ext cx="6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de-DE" sz="1800"/>
                <a:t>setRate</a:t>
              </a:r>
              <a:endParaRPr lang="en-US" sz="1800"/>
            </a:p>
          </p:txBody>
        </p:sp>
        <p:sp>
          <p:nvSpPr>
            <p:cNvPr id="19" name="AutoShape 11"/>
            <p:cNvSpPr>
              <a:spLocks noChangeArrowheads="1"/>
            </p:cNvSpPr>
            <p:nvPr/>
          </p:nvSpPr>
          <p:spPr bwMode="auto">
            <a:xfrm rot="10800000">
              <a:off x="3215" y="1533"/>
              <a:ext cx="240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12"/>
            <p:cNvSpPr>
              <a:spLocks noChangeArrowheads="1"/>
            </p:cNvSpPr>
            <p:nvPr/>
          </p:nvSpPr>
          <p:spPr bwMode="auto">
            <a:xfrm rot="10800000">
              <a:off x="3664" y="1533"/>
              <a:ext cx="240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AutoShape 13"/>
            <p:cNvSpPr>
              <a:spLocks noChangeArrowheads="1"/>
            </p:cNvSpPr>
            <p:nvPr/>
          </p:nvSpPr>
          <p:spPr bwMode="auto">
            <a:xfrm rot="10800000">
              <a:off x="4126" y="1533"/>
              <a:ext cx="240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utoShape 14"/>
            <p:cNvSpPr>
              <a:spLocks noChangeArrowheads="1"/>
            </p:cNvSpPr>
            <p:nvPr/>
          </p:nvSpPr>
          <p:spPr bwMode="auto">
            <a:xfrm rot="10800000">
              <a:off x="3490" y="3129"/>
              <a:ext cx="240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4367" y="3452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de-DE" sz="1800"/>
                <a:t>fire</a:t>
              </a:r>
              <a:endParaRPr lang="en-US" sz="1800"/>
            </a:p>
          </p:txBody>
        </p:sp>
        <p:sp>
          <p:nvSpPr>
            <p:cNvPr id="24" name="AutoShape 16"/>
            <p:cNvSpPr>
              <a:spLocks noChangeArrowheads="1"/>
            </p:cNvSpPr>
            <p:nvPr/>
          </p:nvSpPr>
          <p:spPr bwMode="auto">
            <a:xfrm>
              <a:off x="4545" y="1533"/>
              <a:ext cx="240" cy="208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3185" y="1166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de-DE" sz="1800"/>
                <a:t>init</a:t>
              </a:r>
              <a:endParaRPr lang="en-US" sz="1800"/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3586" y="1166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de-DE" sz="1800"/>
                <a:t>start</a:t>
              </a:r>
              <a:endParaRPr lang="en-US" sz="1800"/>
            </a:p>
          </p:txBody>
        </p:sp>
        <p:sp>
          <p:nvSpPr>
            <p:cNvPr id="27" name="Text Box 19"/>
            <p:cNvSpPr txBox="1">
              <a:spLocks noChangeArrowheads="1"/>
            </p:cNvSpPr>
            <p:nvPr/>
          </p:nvSpPr>
          <p:spPr bwMode="auto">
            <a:xfrm>
              <a:off x="4052" y="1165"/>
              <a:ext cx="3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de-DE" sz="1800"/>
                <a:t>stop</a:t>
              </a:r>
              <a:endParaRPr lang="en-US" sz="1800"/>
            </a:p>
          </p:txBody>
        </p:sp>
        <p:sp>
          <p:nvSpPr>
            <p:cNvPr id="28" name="Text Box 20"/>
            <p:cNvSpPr txBox="1">
              <a:spLocks noChangeArrowheads="1"/>
            </p:cNvSpPr>
            <p:nvPr/>
          </p:nvSpPr>
          <p:spPr bwMode="auto">
            <a:xfrm>
              <a:off x="4467" y="1165"/>
              <a:ext cx="3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de-DE" sz="1800"/>
                <a:t>fired</a:t>
              </a:r>
              <a:endParaRPr lang="en-US" sz="1800"/>
            </a:p>
          </p:txBody>
        </p:sp>
        <p:sp>
          <p:nvSpPr>
            <p:cNvPr id="29" name="AutoShape 21"/>
            <p:cNvSpPr>
              <a:spLocks noChangeArrowheads="1"/>
            </p:cNvSpPr>
            <p:nvPr/>
          </p:nvSpPr>
          <p:spPr bwMode="auto">
            <a:xfrm rot="1379803">
              <a:off x="4216" y="2655"/>
              <a:ext cx="418" cy="302"/>
            </a:xfrm>
            <a:custGeom>
              <a:avLst/>
              <a:gdLst>
                <a:gd name="G0" fmla="+- -756448 0 0"/>
                <a:gd name="G1" fmla="+- 7834893 0 0"/>
                <a:gd name="G2" fmla="+- -756448 0 7834893"/>
                <a:gd name="G3" fmla="+- 10800 0 0"/>
                <a:gd name="G4" fmla="+- 0 0 -756448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8166 0 0"/>
                <a:gd name="G9" fmla="+- 0 0 7834893"/>
                <a:gd name="G10" fmla="+- 8166 0 2700"/>
                <a:gd name="G11" fmla="cos G10 -756448"/>
                <a:gd name="G12" fmla="sin G10 -756448"/>
                <a:gd name="G13" fmla="cos 13500 -756448"/>
                <a:gd name="G14" fmla="sin 13500 -756448"/>
                <a:gd name="G15" fmla="+- G11 10800 0"/>
                <a:gd name="G16" fmla="+- G12 10800 0"/>
                <a:gd name="G17" fmla="+- G13 10800 0"/>
                <a:gd name="G18" fmla="+- G14 10800 0"/>
                <a:gd name="G19" fmla="*/ 8166 1 2"/>
                <a:gd name="G20" fmla="+- G19 5400 0"/>
                <a:gd name="G21" fmla="cos G20 -756448"/>
                <a:gd name="G22" fmla="sin G20 -756448"/>
                <a:gd name="G23" fmla="+- G21 10800 0"/>
                <a:gd name="G24" fmla="+- G12 G23 G22"/>
                <a:gd name="G25" fmla="+- G22 G23 G11"/>
                <a:gd name="G26" fmla="cos 10800 -756448"/>
                <a:gd name="G27" fmla="sin 10800 -756448"/>
                <a:gd name="G28" fmla="cos 8166 -756448"/>
                <a:gd name="G29" fmla="sin 8166 -756448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7834893"/>
                <a:gd name="G36" fmla="sin G34 7834893"/>
                <a:gd name="G37" fmla="+/ 7834893 -756448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8166 G39"/>
                <a:gd name="G43" fmla="sin 816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4452 w 21600"/>
                <a:gd name="T5" fmla="*/ 2062 h 21600"/>
                <a:gd name="T6" fmla="*/ 6123 w 21600"/>
                <a:gd name="T7" fmla="*/ 19049 h 21600"/>
                <a:gd name="T8" fmla="*/ 6000 w 21600"/>
                <a:gd name="T9" fmla="*/ 4193 h 21600"/>
                <a:gd name="T10" fmla="*/ 24026 w 21600"/>
                <a:gd name="T11" fmla="*/ 8098 h 21600"/>
                <a:gd name="T12" fmla="*/ 20895 w 21600"/>
                <a:gd name="T13" fmla="*/ 12838 h 21600"/>
                <a:gd name="T14" fmla="*/ 16155 w 21600"/>
                <a:gd name="T15" fmla="*/ 970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800" y="9166"/>
                  </a:moveTo>
                  <a:cubicBezTo>
                    <a:pt x="18024" y="5364"/>
                    <a:pt x="14680" y="2634"/>
                    <a:pt x="10800" y="2634"/>
                  </a:cubicBezTo>
                  <a:cubicBezTo>
                    <a:pt x="6290" y="2634"/>
                    <a:pt x="2634" y="6290"/>
                    <a:pt x="2634" y="10800"/>
                  </a:cubicBezTo>
                  <a:cubicBezTo>
                    <a:pt x="2633" y="13740"/>
                    <a:pt x="4214" y="16453"/>
                    <a:pt x="6772" y="17903"/>
                  </a:cubicBezTo>
                  <a:lnTo>
                    <a:pt x="5473" y="20195"/>
                  </a:lnTo>
                  <a:cubicBezTo>
                    <a:pt x="2090" y="18277"/>
                    <a:pt x="0" y="14688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5931" y="-1"/>
                    <a:pt x="20354" y="3611"/>
                    <a:pt x="21381" y="8638"/>
                  </a:cubicBezTo>
                  <a:lnTo>
                    <a:pt x="24026" y="8098"/>
                  </a:lnTo>
                  <a:lnTo>
                    <a:pt x="20895" y="12838"/>
                  </a:lnTo>
                  <a:lnTo>
                    <a:pt x="16155" y="9706"/>
                  </a:lnTo>
                  <a:lnTo>
                    <a:pt x="18800" y="9166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Text Box 22"/>
            <p:cNvSpPr txBox="1">
              <a:spLocks noChangeArrowheads="1"/>
            </p:cNvSpPr>
            <p:nvPr/>
          </p:nvSpPr>
          <p:spPr bwMode="auto">
            <a:xfrm>
              <a:off x="4648" y="2623"/>
              <a:ext cx="60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de-DE" sz="1600"/>
                <a:t>Event</a:t>
              </a:r>
              <a:br>
                <a:rPr lang="de-DE" sz="1600"/>
              </a:br>
              <a:r>
                <a:rPr lang="de-DE" sz="1600"/>
                <a:t>handlers</a:t>
              </a:r>
              <a:endParaRPr lang="en-US" sz="1600"/>
            </a:p>
          </p:txBody>
        </p:sp>
        <p:sp>
          <p:nvSpPr>
            <p:cNvPr id="31" name="AutoShape 23"/>
            <p:cNvSpPr>
              <a:spLocks noChangeArrowheads="1"/>
            </p:cNvSpPr>
            <p:nvPr/>
          </p:nvSpPr>
          <p:spPr bwMode="auto">
            <a:xfrm rot="10340326" flipH="1">
              <a:off x="2891" y="1868"/>
              <a:ext cx="418" cy="302"/>
            </a:xfrm>
            <a:custGeom>
              <a:avLst/>
              <a:gdLst>
                <a:gd name="G0" fmla="+- -756448 0 0"/>
                <a:gd name="G1" fmla="+- 7834893 0 0"/>
                <a:gd name="G2" fmla="+- -756448 0 7834893"/>
                <a:gd name="G3" fmla="+- 10800 0 0"/>
                <a:gd name="G4" fmla="+- 0 0 -756448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8166 0 0"/>
                <a:gd name="G9" fmla="+- 0 0 7834893"/>
                <a:gd name="G10" fmla="+- 8166 0 2700"/>
                <a:gd name="G11" fmla="cos G10 -756448"/>
                <a:gd name="G12" fmla="sin G10 -756448"/>
                <a:gd name="G13" fmla="cos 13500 -756448"/>
                <a:gd name="G14" fmla="sin 13500 -756448"/>
                <a:gd name="G15" fmla="+- G11 10800 0"/>
                <a:gd name="G16" fmla="+- G12 10800 0"/>
                <a:gd name="G17" fmla="+- G13 10800 0"/>
                <a:gd name="G18" fmla="+- G14 10800 0"/>
                <a:gd name="G19" fmla="*/ 8166 1 2"/>
                <a:gd name="G20" fmla="+- G19 5400 0"/>
                <a:gd name="G21" fmla="cos G20 -756448"/>
                <a:gd name="G22" fmla="sin G20 -756448"/>
                <a:gd name="G23" fmla="+- G21 10800 0"/>
                <a:gd name="G24" fmla="+- G12 G23 G22"/>
                <a:gd name="G25" fmla="+- G22 G23 G11"/>
                <a:gd name="G26" fmla="cos 10800 -756448"/>
                <a:gd name="G27" fmla="sin 10800 -756448"/>
                <a:gd name="G28" fmla="cos 8166 -756448"/>
                <a:gd name="G29" fmla="sin 8166 -756448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7834893"/>
                <a:gd name="G36" fmla="sin G34 7834893"/>
                <a:gd name="G37" fmla="+/ 7834893 -756448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8166 G39"/>
                <a:gd name="G43" fmla="sin 8166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4452 w 21600"/>
                <a:gd name="T5" fmla="*/ 2062 h 21600"/>
                <a:gd name="T6" fmla="*/ 6123 w 21600"/>
                <a:gd name="T7" fmla="*/ 19049 h 21600"/>
                <a:gd name="T8" fmla="*/ 6000 w 21600"/>
                <a:gd name="T9" fmla="*/ 4193 h 21600"/>
                <a:gd name="T10" fmla="*/ 24026 w 21600"/>
                <a:gd name="T11" fmla="*/ 8098 h 21600"/>
                <a:gd name="T12" fmla="*/ 20895 w 21600"/>
                <a:gd name="T13" fmla="*/ 12838 h 21600"/>
                <a:gd name="T14" fmla="*/ 16155 w 21600"/>
                <a:gd name="T15" fmla="*/ 9706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800" y="9166"/>
                  </a:moveTo>
                  <a:cubicBezTo>
                    <a:pt x="18024" y="5364"/>
                    <a:pt x="14680" y="2634"/>
                    <a:pt x="10800" y="2634"/>
                  </a:cubicBezTo>
                  <a:cubicBezTo>
                    <a:pt x="6290" y="2634"/>
                    <a:pt x="2634" y="6290"/>
                    <a:pt x="2634" y="10800"/>
                  </a:cubicBezTo>
                  <a:cubicBezTo>
                    <a:pt x="2633" y="13740"/>
                    <a:pt x="4214" y="16453"/>
                    <a:pt x="6772" y="17903"/>
                  </a:cubicBezTo>
                  <a:lnTo>
                    <a:pt x="5473" y="20195"/>
                  </a:lnTo>
                  <a:cubicBezTo>
                    <a:pt x="2090" y="18277"/>
                    <a:pt x="0" y="14688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5931" y="-1"/>
                    <a:pt x="20354" y="3611"/>
                    <a:pt x="21381" y="8638"/>
                  </a:cubicBezTo>
                  <a:lnTo>
                    <a:pt x="24026" y="8098"/>
                  </a:lnTo>
                  <a:lnTo>
                    <a:pt x="20895" y="12838"/>
                  </a:lnTo>
                  <a:lnTo>
                    <a:pt x="16155" y="9706"/>
                  </a:lnTo>
                  <a:lnTo>
                    <a:pt x="18800" y="916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Text Box 24"/>
            <p:cNvSpPr txBox="1">
              <a:spLocks noChangeArrowheads="1"/>
            </p:cNvSpPr>
            <p:nvPr/>
          </p:nvSpPr>
          <p:spPr bwMode="auto">
            <a:xfrm>
              <a:off x="3342" y="1835"/>
              <a:ext cx="706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de-DE" sz="1600"/>
                <a:t>Command</a:t>
              </a:r>
              <a:br>
                <a:rPr lang="de-DE" sz="1600"/>
              </a:br>
              <a:r>
                <a:rPr lang="de-DE" sz="1600"/>
                <a:t>handlers</a:t>
              </a:r>
              <a:endParaRPr lang="en-US" sz="1600"/>
            </a:p>
          </p:txBody>
        </p:sp>
        <p:sp>
          <p:nvSpPr>
            <p:cNvPr id="33" name="AutoShape 25"/>
            <p:cNvSpPr>
              <a:spLocks noChangeArrowheads="1"/>
            </p:cNvSpPr>
            <p:nvPr/>
          </p:nvSpPr>
          <p:spPr bwMode="auto">
            <a:xfrm>
              <a:off x="4558" y="1856"/>
              <a:ext cx="230" cy="326"/>
            </a:xfrm>
            <a:prstGeom prst="flowChartMagneticDisk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26"/>
            <p:cNvSpPr txBox="1">
              <a:spLocks noChangeArrowheads="1"/>
            </p:cNvSpPr>
            <p:nvPr/>
          </p:nvSpPr>
          <p:spPr bwMode="auto">
            <a:xfrm>
              <a:off x="4759" y="1913"/>
              <a:ext cx="4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de-DE" sz="1600"/>
                <a:t>Frame</a:t>
              </a:r>
              <a:endParaRPr lang="en-US" sz="1600"/>
            </a:p>
          </p:txBody>
        </p:sp>
        <p:sp>
          <p:nvSpPr>
            <p:cNvPr id="35" name="AutoShape 27"/>
            <p:cNvSpPr>
              <a:spLocks noChangeArrowheads="1"/>
            </p:cNvSpPr>
            <p:nvPr/>
          </p:nvSpPr>
          <p:spPr bwMode="auto">
            <a:xfrm>
              <a:off x="2882" y="2664"/>
              <a:ext cx="389" cy="283"/>
            </a:xfrm>
            <a:prstGeom prst="flowChartMultidocumen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Text Box 28"/>
            <p:cNvSpPr txBox="1">
              <a:spLocks noChangeArrowheads="1"/>
            </p:cNvSpPr>
            <p:nvPr/>
          </p:nvSpPr>
          <p:spPr bwMode="auto">
            <a:xfrm>
              <a:off x="3289" y="2700"/>
              <a:ext cx="45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de-DE" sz="1600"/>
                <a:t>Tasks</a:t>
              </a:r>
              <a:endParaRPr lang="en-US" sz="16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34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/>
            <a:r>
              <a:rPr lang="en-US" sz="4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Handlers versus tasks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42900" y="1447800"/>
            <a:ext cx="8686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Command handlers and events must run to completion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Must not wait an indeterminate amount of time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Only a 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request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to perform some action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Tasks, on the other hand, can perform arbitrary, long computation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Also have to be run to completion since no non-cooperative multi-tasking is implemented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But can be interrupted by handlers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! No need for stack management, tasks are atomic with respect to each other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35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4975225" y="3248660"/>
            <a:ext cx="3444875" cy="2865467"/>
            <a:chOff x="3017" y="1383"/>
            <a:chExt cx="2170" cy="1952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3017" y="2165"/>
              <a:ext cx="2170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2000" b="1" dirty="0">
                  <a:latin typeface="Times New Roman" pitchFamily="18" charset="0"/>
                  <a:cs typeface="Times New Roman" pitchFamily="18" charset="0"/>
                </a:rPr>
                <a:t>TimerComponent</a:t>
              </a:r>
              <a:endParaRPr lang="en-US" sz="20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" name="Group 4"/>
            <p:cNvGrpSpPr>
              <a:grpSpLocks/>
            </p:cNvGrpSpPr>
            <p:nvPr/>
          </p:nvGrpSpPr>
          <p:grpSpPr bwMode="auto">
            <a:xfrm>
              <a:off x="3802" y="1383"/>
              <a:ext cx="1277" cy="786"/>
              <a:chOff x="2398" y="279"/>
              <a:chExt cx="1277" cy="786"/>
            </a:xfrm>
          </p:grpSpPr>
          <p:sp>
            <p:nvSpPr>
              <p:cNvPr id="23" name="AutoShape 5"/>
              <p:cNvSpPr>
                <a:spLocks noChangeArrowheads="1"/>
              </p:cNvSpPr>
              <p:nvPr/>
            </p:nvSpPr>
            <p:spPr bwMode="auto">
              <a:xfrm rot="10800000">
                <a:off x="2476" y="647"/>
                <a:ext cx="240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AutoShape 6"/>
              <p:cNvSpPr>
                <a:spLocks noChangeArrowheads="1"/>
              </p:cNvSpPr>
              <p:nvPr/>
            </p:nvSpPr>
            <p:spPr bwMode="auto">
              <a:xfrm rot="10800000">
                <a:off x="2938" y="647"/>
                <a:ext cx="240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AutoShape 7"/>
              <p:cNvSpPr>
                <a:spLocks noChangeArrowheads="1"/>
              </p:cNvSpPr>
              <p:nvPr/>
            </p:nvSpPr>
            <p:spPr bwMode="auto">
              <a:xfrm>
                <a:off x="3357" y="647"/>
                <a:ext cx="240" cy="208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Text Box 8"/>
              <p:cNvSpPr txBox="1">
                <a:spLocks noChangeArrowheads="1"/>
              </p:cNvSpPr>
              <p:nvPr/>
            </p:nvSpPr>
            <p:spPr bwMode="auto">
              <a:xfrm>
                <a:off x="2398" y="280"/>
                <a:ext cx="3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de-DE">
                    <a:latin typeface="Arial" pitchFamily="34" charset="0"/>
                  </a:rPr>
                  <a:t>start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7" name="Text Box 9"/>
              <p:cNvSpPr txBox="1">
                <a:spLocks noChangeArrowheads="1"/>
              </p:cNvSpPr>
              <p:nvPr/>
            </p:nvSpPr>
            <p:spPr bwMode="auto">
              <a:xfrm>
                <a:off x="2864" y="279"/>
                <a:ext cx="3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de-DE">
                    <a:latin typeface="Arial" pitchFamily="34" charset="0"/>
                  </a:rPr>
                  <a:t>stop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8" name="Text Box 10"/>
              <p:cNvSpPr txBox="1">
                <a:spLocks noChangeArrowheads="1"/>
              </p:cNvSpPr>
              <p:nvPr/>
            </p:nvSpPr>
            <p:spPr bwMode="auto">
              <a:xfrm>
                <a:off x="3279" y="279"/>
                <a:ext cx="39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de-DE">
                    <a:latin typeface="Arial" pitchFamily="34" charset="0"/>
                  </a:rPr>
                  <a:t>fired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>
                <a:off x="2453" y="859"/>
                <a:ext cx="1215" cy="20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i="1" dirty="0">
                    <a:latin typeface="Times New Roman" pitchFamily="18" charset="0"/>
                    <a:cs typeface="Times New Roman" pitchFamily="18" charset="0"/>
                  </a:rPr>
                  <a:t>Timer</a:t>
                </a:r>
                <a:endParaRPr lang="en-US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3151" y="1385"/>
              <a:ext cx="557" cy="782"/>
              <a:chOff x="1248" y="285"/>
              <a:chExt cx="557" cy="782"/>
            </a:xfrm>
          </p:grpSpPr>
          <p:sp>
            <p:nvSpPr>
              <p:cNvPr id="20" name="AutoShape 13"/>
              <p:cNvSpPr>
                <a:spLocks noChangeArrowheads="1"/>
              </p:cNvSpPr>
              <p:nvPr/>
            </p:nvSpPr>
            <p:spPr bwMode="auto">
              <a:xfrm rot="10800000">
                <a:off x="1408" y="652"/>
                <a:ext cx="240" cy="208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Text Box 14"/>
              <p:cNvSpPr txBox="1">
                <a:spLocks noChangeArrowheads="1"/>
              </p:cNvSpPr>
              <p:nvPr/>
            </p:nvSpPr>
            <p:spPr bwMode="auto">
              <a:xfrm>
                <a:off x="1378" y="285"/>
                <a:ext cx="30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/>
                <a:r>
                  <a:rPr lang="de-DE">
                    <a:latin typeface="Arial" pitchFamily="34" charset="0"/>
                  </a:rPr>
                  <a:t>init</a:t>
                </a: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2" name="Rectangle 15"/>
              <p:cNvSpPr>
                <a:spLocks noChangeArrowheads="1"/>
              </p:cNvSpPr>
              <p:nvPr/>
            </p:nvSpPr>
            <p:spPr bwMode="auto">
              <a:xfrm>
                <a:off x="1248" y="861"/>
                <a:ext cx="557" cy="20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i="1" dirty="0">
                    <a:latin typeface="Times New Roman" pitchFamily="18" charset="0"/>
                    <a:cs typeface="Times New Roman" pitchFamily="18" charset="0"/>
                  </a:rPr>
                  <a:t>StdCtrl</a:t>
                </a:r>
                <a:endParaRPr lang="en-US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3" name="Group 16"/>
            <p:cNvGrpSpPr>
              <a:grpSpLocks/>
            </p:cNvGrpSpPr>
            <p:nvPr/>
          </p:nvGrpSpPr>
          <p:grpSpPr bwMode="auto">
            <a:xfrm>
              <a:off x="3632" y="2550"/>
              <a:ext cx="941" cy="785"/>
              <a:chOff x="2010" y="1728"/>
              <a:chExt cx="941" cy="785"/>
            </a:xfrm>
          </p:grpSpPr>
          <p:grpSp>
            <p:nvGrpSpPr>
              <p:cNvPr id="14" name="Group 17"/>
              <p:cNvGrpSpPr>
                <a:grpSpLocks/>
              </p:cNvGrpSpPr>
              <p:nvPr/>
            </p:nvGrpSpPr>
            <p:grpSpPr bwMode="auto">
              <a:xfrm>
                <a:off x="2010" y="1934"/>
                <a:ext cx="941" cy="579"/>
                <a:chOff x="2013" y="1943"/>
                <a:chExt cx="941" cy="579"/>
              </a:xfrm>
            </p:grpSpPr>
            <p:sp>
              <p:nvSpPr>
                <p:cNvPr id="16" name="AutoShape 18"/>
                <p:cNvSpPr>
                  <a:spLocks noChangeArrowheads="1"/>
                </p:cNvSpPr>
                <p:nvPr/>
              </p:nvSpPr>
              <p:spPr bwMode="auto">
                <a:xfrm>
                  <a:off x="2669" y="1943"/>
                  <a:ext cx="240" cy="208"/>
                </a:xfrm>
                <a:prstGeom prst="triangle">
                  <a:avLst>
                    <a:gd name="adj" fmla="val 5000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013" y="2269"/>
                  <a:ext cx="544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de-DE" dirty="0">
                      <a:latin typeface="Times New Roman" pitchFamily="18" charset="0"/>
                      <a:cs typeface="Times New Roman" pitchFamily="18" charset="0"/>
                    </a:rPr>
                    <a:t>setRate</a:t>
                  </a:r>
                  <a:endParaRPr lang="en-US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8" name="AutoShape 20"/>
                <p:cNvSpPr>
                  <a:spLocks noChangeArrowheads="1"/>
                </p:cNvSpPr>
                <p:nvPr/>
              </p:nvSpPr>
              <p:spPr bwMode="auto">
                <a:xfrm rot="10800000">
                  <a:off x="2199" y="1944"/>
                  <a:ext cx="240" cy="20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636" y="2270"/>
                  <a:ext cx="318" cy="2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de-DE" dirty="0">
                      <a:latin typeface="Times New Roman" pitchFamily="18" charset="0"/>
                      <a:cs typeface="Times New Roman" pitchFamily="18" charset="0"/>
                    </a:rPr>
                    <a:t>fire</a:t>
                  </a:r>
                  <a:endParaRPr lang="en-US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5" name="Rectangle 22"/>
              <p:cNvSpPr>
                <a:spLocks noChangeArrowheads="1"/>
              </p:cNvSpPr>
              <p:nvPr/>
            </p:nvSpPr>
            <p:spPr bwMode="auto">
              <a:xfrm>
                <a:off x="2136" y="1728"/>
                <a:ext cx="774" cy="20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de-DE" i="1" dirty="0">
                    <a:latin typeface="Times New Roman" pitchFamily="18" charset="0"/>
                    <a:cs typeface="Times New Roman" pitchFamily="18" charset="0"/>
                  </a:rPr>
                  <a:t>Clock</a:t>
                </a:r>
                <a:endParaRPr lang="en-US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0" name="Rectangle 23"/>
          <p:cNvSpPr>
            <a:spLocks noGrp="1" noChangeArrowheads="1"/>
          </p:cNvSpPr>
          <p:nvPr>
            <p:ph type="title"/>
          </p:nvPr>
        </p:nvSpPr>
        <p:spPr>
          <a:xfrm>
            <a:off x="177800" y="228600"/>
            <a:ext cx="8966200" cy="1143000"/>
          </a:xfrm>
        </p:spPr>
        <p:txBody>
          <a:bodyPr/>
          <a:lstStyle/>
          <a:p>
            <a:pPr rtl="0" eaLnBrk="1" hangingPunct="1"/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Structuring commands/events into interfaces</a:t>
            </a:r>
          </a:p>
        </p:txBody>
      </p:sp>
      <p:sp>
        <p:nvSpPr>
          <p:cNvPr id="31" name="Rectangle 24"/>
          <p:cNvSpPr txBox="1">
            <a:spLocks noChangeArrowheads="1"/>
          </p:cNvSpPr>
          <p:nvPr/>
        </p:nvSpPr>
        <p:spPr bwMode="auto">
          <a:xfrm>
            <a:off x="457200" y="1371600"/>
            <a:ext cx="82296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Many commands/events can add up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nesC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solution: Structure corresponding commands/events into 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interface types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Example: Structure timer into three interfaces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StdCtrl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Timer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Clock</a:t>
            </a: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423863" y="4343400"/>
            <a:ext cx="4281487" cy="224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l">
              <a:spcBef>
                <a:spcPct val="20000"/>
              </a:spcBef>
              <a:buClr>
                <a:schemeClr val="bg2"/>
              </a:buClr>
              <a:buSzPct val="125000"/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Build configurations by wiring together corresponding interfaces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36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5229225" y="1371600"/>
            <a:ext cx="3606800" cy="4776787"/>
            <a:chOff x="1432" y="223"/>
            <a:chExt cx="2600" cy="3377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1432" y="640"/>
              <a:ext cx="2600" cy="2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b"/>
            <a:lstStyle/>
            <a:p>
              <a:pPr algn="l"/>
              <a:r>
                <a:rPr lang="de-DE" sz="1600" b="1">
                  <a:latin typeface="Arial" pitchFamily="34" charset="0"/>
                </a:rPr>
                <a:t>CompleteTimer</a:t>
              </a:r>
              <a:endParaRPr lang="en-US" sz="1600" b="1">
                <a:latin typeface="Arial" pitchFamily="34" charset="0"/>
              </a:endParaRPr>
            </a:p>
          </p:txBody>
        </p:sp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1584" y="1344"/>
              <a:ext cx="2170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b="1">
                  <a:latin typeface="Arial" pitchFamily="34" charset="0"/>
                </a:rPr>
                <a:t>TimerComponent</a:t>
              </a:r>
              <a:endParaRPr lang="en-US" sz="1600" b="1">
                <a:latin typeface="Arial" pitchFamily="34" charset="0"/>
              </a:endParaRPr>
            </a:p>
          </p:txBody>
        </p:sp>
        <p:sp>
          <p:nvSpPr>
            <p:cNvPr id="11" name="AutoShape 5"/>
            <p:cNvSpPr>
              <a:spLocks noChangeArrowheads="1"/>
            </p:cNvSpPr>
            <p:nvPr/>
          </p:nvSpPr>
          <p:spPr bwMode="auto">
            <a:xfrm rot="10800000">
              <a:off x="2447" y="930"/>
              <a:ext cx="240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AutoShape 6"/>
            <p:cNvSpPr>
              <a:spLocks noChangeArrowheads="1"/>
            </p:cNvSpPr>
            <p:nvPr/>
          </p:nvSpPr>
          <p:spPr bwMode="auto">
            <a:xfrm rot="10800000">
              <a:off x="2909" y="930"/>
              <a:ext cx="240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AutoShape 7"/>
            <p:cNvSpPr>
              <a:spLocks noChangeArrowheads="1"/>
            </p:cNvSpPr>
            <p:nvPr/>
          </p:nvSpPr>
          <p:spPr bwMode="auto">
            <a:xfrm>
              <a:off x="3328" y="930"/>
              <a:ext cx="240" cy="208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2424" y="1142"/>
              <a:ext cx="1215" cy="2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i="1">
                  <a:latin typeface="Arial" pitchFamily="34" charset="0"/>
                </a:rPr>
                <a:t>Timer</a:t>
              </a:r>
              <a:endParaRPr lang="en-US" sz="1600" i="1">
                <a:latin typeface="Arial" pitchFamily="34" charset="0"/>
              </a:endParaRPr>
            </a:p>
          </p:txBody>
        </p:sp>
        <p:sp>
          <p:nvSpPr>
            <p:cNvPr id="16" name="AutoShape 9"/>
            <p:cNvSpPr>
              <a:spLocks noChangeArrowheads="1"/>
            </p:cNvSpPr>
            <p:nvPr/>
          </p:nvSpPr>
          <p:spPr bwMode="auto">
            <a:xfrm rot="10800000">
              <a:off x="1878" y="931"/>
              <a:ext cx="240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1718" y="1140"/>
              <a:ext cx="557" cy="2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i="1">
                  <a:latin typeface="Arial" pitchFamily="34" charset="0"/>
                </a:rPr>
                <a:t>StdCtrl</a:t>
              </a:r>
              <a:endParaRPr lang="en-US" sz="1600" i="1">
                <a:latin typeface="Arial" pitchFamily="34" charset="0"/>
              </a:endParaRPr>
            </a:p>
          </p:txBody>
        </p:sp>
        <p:sp>
          <p:nvSpPr>
            <p:cNvPr id="18" name="AutoShape 11"/>
            <p:cNvSpPr>
              <a:spLocks noChangeArrowheads="1"/>
            </p:cNvSpPr>
            <p:nvPr/>
          </p:nvSpPr>
          <p:spPr bwMode="auto">
            <a:xfrm>
              <a:off x="3112" y="2480"/>
              <a:ext cx="240" cy="208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AutoShape 12"/>
            <p:cNvSpPr>
              <a:spLocks noChangeArrowheads="1"/>
            </p:cNvSpPr>
            <p:nvPr/>
          </p:nvSpPr>
          <p:spPr bwMode="auto">
            <a:xfrm rot="10800000">
              <a:off x="2657" y="2478"/>
              <a:ext cx="240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3"/>
            <p:cNvSpPr>
              <a:spLocks noChangeArrowheads="1"/>
            </p:cNvSpPr>
            <p:nvPr/>
          </p:nvSpPr>
          <p:spPr bwMode="auto">
            <a:xfrm>
              <a:off x="2597" y="2688"/>
              <a:ext cx="774" cy="2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i="1">
                  <a:latin typeface="Arial" pitchFamily="34" charset="0"/>
                </a:rPr>
                <a:t>Clock</a:t>
              </a:r>
              <a:endParaRPr lang="en-US" sz="1600" i="1">
                <a:latin typeface="Arial" pitchFamily="34" charset="0"/>
              </a:endParaRPr>
            </a:p>
          </p:txBody>
        </p:sp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2530" y="2894"/>
              <a:ext cx="900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b="1">
                  <a:latin typeface="Arial" pitchFamily="34" charset="0"/>
                </a:rPr>
                <a:t>HWClock</a:t>
              </a:r>
              <a:endParaRPr lang="en-US" sz="1600" b="1">
                <a:latin typeface="Arial" pitchFamily="34" charset="0"/>
              </a:endParaRPr>
            </a:p>
          </p:txBody>
        </p:sp>
        <p:sp>
          <p:nvSpPr>
            <p:cNvPr id="22" name="AutoShape 15"/>
            <p:cNvSpPr>
              <a:spLocks noChangeArrowheads="1"/>
            </p:cNvSpPr>
            <p:nvPr/>
          </p:nvSpPr>
          <p:spPr bwMode="auto">
            <a:xfrm>
              <a:off x="2816" y="1928"/>
              <a:ext cx="240" cy="208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AutoShape 16"/>
            <p:cNvSpPr>
              <a:spLocks noChangeArrowheads="1"/>
            </p:cNvSpPr>
            <p:nvPr/>
          </p:nvSpPr>
          <p:spPr bwMode="auto">
            <a:xfrm rot="10800000">
              <a:off x="2409" y="1934"/>
              <a:ext cx="240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7"/>
            <p:cNvSpPr>
              <a:spLocks noChangeArrowheads="1"/>
            </p:cNvSpPr>
            <p:nvPr/>
          </p:nvSpPr>
          <p:spPr bwMode="auto">
            <a:xfrm>
              <a:off x="2325" y="1728"/>
              <a:ext cx="774" cy="2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i="1">
                  <a:latin typeface="Arial" pitchFamily="34" charset="0"/>
                </a:rPr>
                <a:t>Clock</a:t>
              </a:r>
              <a:endParaRPr lang="en-US" sz="1600" i="1">
                <a:latin typeface="Arial" pitchFamily="34" charset="0"/>
              </a:endParaRPr>
            </a:p>
          </p:txBody>
        </p:sp>
        <p:cxnSp>
          <p:nvCxnSpPr>
            <p:cNvPr id="25" name="AutoShape 18"/>
            <p:cNvCxnSpPr>
              <a:cxnSpLocks noChangeShapeType="1"/>
              <a:stCxn id="23" idx="0"/>
              <a:endCxn id="19" idx="3"/>
            </p:cNvCxnSpPr>
            <p:nvPr/>
          </p:nvCxnSpPr>
          <p:spPr bwMode="auto">
            <a:xfrm>
              <a:off x="2529" y="2142"/>
              <a:ext cx="248" cy="3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26" name="AutoShape 19"/>
            <p:cNvCxnSpPr>
              <a:cxnSpLocks noChangeShapeType="1"/>
              <a:stCxn id="22" idx="3"/>
              <a:endCxn id="18" idx="0"/>
            </p:cNvCxnSpPr>
            <p:nvPr/>
          </p:nvCxnSpPr>
          <p:spPr bwMode="auto">
            <a:xfrm>
              <a:off x="2936" y="2136"/>
              <a:ext cx="296" cy="3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" name="AutoShape 20"/>
            <p:cNvSpPr>
              <a:spLocks noChangeArrowheads="1"/>
            </p:cNvSpPr>
            <p:nvPr/>
          </p:nvSpPr>
          <p:spPr bwMode="auto">
            <a:xfrm rot="10800000">
              <a:off x="2607" y="223"/>
              <a:ext cx="240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AutoShape 21"/>
            <p:cNvSpPr>
              <a:spLocks noChangeArrowheads="1"/>
            </p:cNvSpPr>
            <p:nvPr/>
          </p:nvSpPr>
          <p:spPr bwMode="auto">
            <a:xfrm rot="10800000">
              <a:off x="3069" y="223"/>
              <a:ext cx="240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AutoShape 22"/>
            <p:cNvSpPr>
              <a:spLocks noChangeArrowheads="1"/>
            </p:cNvSpPr>
            <p:nvPr/>
          </p:nvSpPr>
          <p:spPr bwMode="auto">
            <a:xfrm>
              <a:off x="3488" y="223"/>
              <a:ext cx="240" cy="208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2584" y="435"/>
              <a:ext cx="1215" cy="2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i="1">
                  <a:latin typeface="Arial" pitchFamily="34" charset="0"/>
                </a:rPr>
                <a:t>Timer</a:t>
              </a:r>
              <a:endParaRPr lang="en-US" sz="1600" i="1">
                <a:latin typeface="Arial" pitchFamily="34" charset="0"/>
              </a:endParaRPr>
            </a:p>
          </p:txBody>
        </p:sp>
        <p:sp>
          <p:nvSpPr>
            <p:cNvPr id="31" name="AutoShape 24"/>
            <p:cNvSpPr>
              <a:spLocks noChangeArrowheads="1"/>
            </p:cNvSpPr>
            <p:nvPr/>
          </p:nvSpPr>
          <p:spPr bwMode="auto">
            <a:xfrm rot="10800000">
              <a:off x="2038" y="224"/>
              <a:ext cx="240" cy="20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1878" y="433"/>
              <a:ext cx="557" cy="20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de-DE" sz="1600" i="1">
                  <a:latin typeface="Arial" pitchFamily="34" charset="0"/>
                </a:rPr>
                <a:t>StdCtrl</a:t>
              </a:r>
              <a:endParaRPr lang="en-US" sz="1600" i="1">
                <a:latin typeface="Arial" pitchFamily="34" charset="0"/>
              </a:endParaRPr>
            </a:p>
          </p:txBody>
        </p:sp>
        <p:cxnSp>
          <p:nvCxnSpPr>
            <p:cNvPr id="33" name="AutoShape 26"/>
            <p:cNvCxnSpPr>
              <a:cxnSpLocks noChangeShapeType="1"/>
              <a:stCxn id="32" idx="2"/>
              <a:endCxn id="16" idx="3"/>
            </p:cNvCxnSpPr>
            <p:nvPr/>
          </p:nvCxnSpPr>
          <p:spPr bwMode="auto">
            <a:xfrm flipH="1">
              <a:off x="1998" y="639"/>
              <a:ext cx="159" cy="2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4" name="AutoShape 27"/>
            <p:cNvCxnSpPr>
              <a:cxnSpLocks noChangeShapeType="1"/>
            </p:cNvCxnSpPr>
            <p:nvPr/>
          </p:nvCxnSpPr>
          <p:spPr bwMode="auto">
            <a:xfrm flipH="1">
              <a:off x="2555" y="634"/>
              <a:ext cx="159" cy="2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5" name="AutoShape 28"/>
            <p:cNvCxnSpPr>
              <a:cxnSpLocks noChangeShapeType="1"/>
            </p:cNvCxnSpPr>
            <p:nvPr/>
          </p:nvCxnSpPr>
          <p:spPr bwMode="auto">
            <a:xfrm flipH="1">
              <a:off x="3025" y="630"/>
              <a:ext cx="159" cy="2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6" name="AutoShape 29"/>
            <p:cNvCxnSpPr>
              <a:cxnSpLocks noChangeShapeType="1"/>
            </p:cNvCxnSpPr>
            <p:nvPr/>
          </p:nvCxnSpPr>
          <p:spPr bwMode="auto">
            <a:xfrm flipH="1">
              <a:off x="3443" y="639"/>
              <a:ext cx="159" cy="29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7" name="Rectangle 30"/>
          <p:cNvSpPr>
            <a:spLocks noGrp="1" noChangeArrowheads="1"/>
          </p:cNvSpPr>
          <p:nvPr>
            <p:ph type="title"/>
          </p:nvPr>
        </p:nvSpPr>
        <p:spPr>
          <a:xfrm>
            <a:off x="457200" y="368300"/>
            <a:ext cx="8229600" cy="838200"/>
          </a:xfrm>
        </p:spPr>
        <p:txBody>
          <a:bodyPr/>
          <a:lstStyle/>
          <a:p>
            <a:pPr rtl="0" eaLnBrk="1" hangingPunct="1"/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Building components out of simpler ones</a:t>
            </a:r>
          </a:p>
        </p:txBody>
      </p:sp>
      <p:sp>
        <p:nvSpPr>
          <p:cNvPr id="38" name="Rectangle 31"/>
          <p:cNvSpPr txBox="1">
            <a:spLocks noChangeArrowheads="1"/>
          </p:cNvSpPr>
          <p:nvPr/>
        </p:nvSpPr>
        <p:spPr bwMode="auto">
          <a:xfrm>
            <a:off x="469900" y="1600200"/>
            <a:ext cx="44831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Wire together components to form more complex components out of simpler ones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125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New interfaces for the complex component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37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406400"/>
            <a:ext cx="8509000" cy="723900"/>
          </a:xfrm>
        </p:spPr>
        <p:txBody>
          <a:bodyPr/>
          <a:lstStyle/>
          <a:p>
            <a:pPr rtl="0" eaLnBrk="1" hangingPunct="1"/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Defining modules and components in </a:t>
            </a:r>
            <a:r>
              <a:rPr lang="en-US" sz="3600" b="1" i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nesC</a:t>
            </a:r>
            <a:endParaRPr lang="en-US" sz="36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clip_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3825" y="1450975"/>
            <a:ext cx="5845175" cy="464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38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03200" y="228600"/>
            <a:ext cx="8978900" cy="1143000"/>
          </a:xfrm>
        </p:spPr>
        <p:txBody>
          <a:bodyPr/>
          <a:lstStyle/>
          <a:p>
            <a:pPr rtl="0" eaLnBrk="1" hangingPunct="1"/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Wiring components to form a configuration</a:t>
            </a:r>
          </a:p>
        </p:txBody>
      </p:sp>
      <p:pic>
        <p:nvPicPr>
          <p:cNvPr id="8" name="Picture 4" descr="clip_image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62113" y="1905000"/>
            <a:ext cx="57150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296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2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4200" b="1" i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82000" cy="3886200"/>
          </a:xfrm>
        </p:spPr>
        <p:txBody>
          <a:bodyPr/>
          <a:lstStyle/>
          <a:p>
            <a:pPr algn="just">
              <a:buClr>
                <a:srgbClr val="FB65E9"/>
              </a:buClr>
              <a:buFont typeface="Wingdings" pitchFamily="2" charset="2"/>
              <a:buChar char="Ø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B65E9"/>
              </a:buClr>
              <a:buFont typeface="Wingdings" pitchFamily="2" charset="2"/>
              <a:buChar char="Ø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B65E9"/>
              </a:buClr>
              <a:buFont typeface="Wingdings" pitchFamily="2" charset="2"/>
              <a:buChar char="Ø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B65E9"/>
              </a:buClr>
              <a:buFont typeface="Wingdings" pitchFamily="2" charset="2"/>
              <a:buChar char="Ø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B65E9"/>
              </a:buClr>
              <a:buFont typeface="Wingdings" pitchFamily="2" charset="2"/>
              <a:buChar char="Ø"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B65E9"/>
              </a:buClr>
              <a:buFont typeface="Wingdings" pitchFamily="2" charset="2"/>
              <a:buChar char="Ø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B65E9"/>
              </a:buClr>
              <a:buFont typeface="Wingdings" pitchFamily="2" charset="2"/>
              <a:buChar char="Ø"/>
            </a:pP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B65E9"/>
              </a:buClr>
              <a:buFont typeface="Wingdings" pitchFamily="2" charset="2"/>
              <a:buChar char="Ø"/>
            </a:pP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sz="16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just" eaLnBrk="1" hangingPunct="1"/>
            <a:endParaRPr lang="en-US" sz="16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just" eaLnBrk="1" hangingPunct="1"/>
            <a:endParaRPr lang="en-US" sz="16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just" eaLnBrk="1" hangingPunct="1"/>
            <a:endParaRPr lang="en-US" sz="16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 algn="just" eaLnBrk="1" hangingPunct="1"/>
            <a:endParaRPr lang="en-US" sz="16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21508" name="Picture 3" descr="last-slid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928813"/>
            <a:ext cx="6858000" cy="485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64CB4AD-2ABD-4A81-8E6F-2FE1D6BC47D8}" type="slidenum">
              <a:rPr lang="ar-SA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776"/>
            <a:ext cx="8229600" cy="1371600"/>
          </a:xfrm>
        </p:spPr>
        <p:txBody>
          <a:bodyPr/>
          <a:lstStyle/>
          <a:p>
            <a:r>
              <a:rPr lang="en-US" sz="4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Controller (</a:t>
            </a:r>
            <a:r>
              <a:rPr lang="en-US" altLang="zh-CN" sz="4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Processing Subsystem</a:t>
            </a:r>
            <a:r>
              <a:rPr lang="en-US" sz="4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0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724400"/>
          </a:xfrm>
        </p:spPr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Main options: 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Microcontroller – general purpose processor, optimized for embedded applications, low power consumption, sleep state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DSPs – optimized for signal processing tasks, not suitable here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FPGAs – may be good for testing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ASICs – only when peak performance is needed, no flexibility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Example microcontrollers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Texas Instruments MSP430</a:t>
            </a:r>
          </a:p>
          <a:p>
            <a:pPr lvl="2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16-bit RISC core, up to 4 MHz, versions with 2-10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kbytes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RAM, </a:t>
            </a:r>
            <a:br>
              <a:rPr lang="en-US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several DACs, RT clock, prices start at 0.49 US$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Atmel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ATMega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8-bit controller, larger memory than MSP430, slower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8001000" y="2565400"/>
            <a:ext cx="228600" cy="990600"/>
          </a:xfrm>
          <a:prstGeom prst="rightBrac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e 9"/>
          <p:cNvSpPr/>
          <p:nvPr/>
        </p:nvSpPr>
        <p:spPr>
          <a:xfrm>
            <a:off x="8001000" y="1828800"/>
            <a:ext cx="228600" cy="609600"/>
          </a:xfrm>
          <a:prstGeom prst="rightBrac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rot="5400000">
            <a:off x="8001000" y="1930400"/>
            <a:ext cx="1143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general purpose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5400000">
            <a:off x="8001000" y="2895600"/>
            <a:ext cx="1143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Single purpose</a:t>
            </a:r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38200"/>
          </a:xfrm>
        </p:spPr>
        <p:txBody>
          <a:bodyPr/>
          <a:lstStyle/>
          <a:p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Communication </a:t>
            </a:r>
            <a:r>
              <a:rPr lang="en-US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device 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Communication Subsystem</a:t>
            </a:r>
            <a:r>
              <a:rPr lang="en-US" sz="36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6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66900"/>
            <a:ext cx="8229600" cy="38862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Which transmission medium?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Electromagnetic at radio frequencies? 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Electromagnetic, light?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Ultrasound?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Radio transceivers transmit a bit- or byte stream as radio wave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Receive it, convert it back into bit-/byte stream</a:t>
            </a:r>
          </a:p>
        </p:txBody>
      </p:sp>
      <p:sp>
        <p:nvSpPr>
          <p:cNvPr id="364548" name="Text Box 4"/>
          <p:cNvSpPr txBox="1">
            <a:spLocks noChangeArrowheads="1"/>
          </p:cNvSpPr>
          <p:nvPr/>
        </p:nvSpPr>
        <p:spPr bwMode="auto">
          <a:xfrm>
            <a:off x="6858000" y="2406650"/>
            <a:ext cx="454025" cy="64135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dirty="0">
                <a:latin typeface="Wingdings" pitchFamily="2" charset="2"/>
              </a:rPr>
              <a:t>ü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7200" y="16875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2FD307-D0BC-4122-9983-4E4FE0ADDF86}" type="slidenum">
              <a:rPr lang="fa-IR"/>
              <a:pPr/>
              <a:t>6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rtl="0" eaLnBrk="1" hangingPunct="1"/>
            <a:r>
              <a:rPr lang="en-US" sz="40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Transceiver characteristics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33500"/>
            <a:ext cx="4040188" cy="4860925"/>
          </a:xfrm>
        </p:spPr>
        <p:txBody>
          <a:bodyPr/>
          <a:lstStyle/>
          <a:p>
            <a:pPr algn="l" rtl="0" eaLnBrk="1" hangingPunct="1">
              <a:buSzPct val="125000"/>
              <a:buFontTx/>
              <a:buChar char="•"/>
            </a:pP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Capabilities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Interface: bit, byte, packet level? 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Supported frequency range? </a:t>
            </a:r>
          </a:p>
          <a:p>
            <a:pPr lvl="2" algn="l" rtl="0" eaLnBrk="1" hangingPunct="1">
              <a:buSzPct val="125000"/>
              <a:buFontTx/>
              <a:buChar char="•"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Typically, somewhere in 433 MHz – 2.4 GHz, ISM band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Multiple channels? 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Data rates?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Range? </a:t>
            </a:r>
          </a:p>
          <a:p>
            <a:pPr lvl="1" algn="l" rtl="0" eaLnBrk="1" hangingPunct="1">
              <a:buSzPct val="125000"/>
              <a:buFontTx/>
              <a:buChar char="•"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1" hangingPunct="1">
              <a:buSzPct val="125000"/>
              <a:buFontTx/>
              <a:buChar char="•"/>
            </a:pPr>
            <a:r>
              <a:rPr lang="en-US" sz="18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Energy characteristics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Power consumption to send/receive data? 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Time and energy consumption to change between different states? 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Transmission power control?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Power efficiency (which percentage of consumed power is radiated?)</a:t>
            </a:r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1295400"/>
            <a:ext cx="4041775" cy="4759325"/>
          </a:xfrm>
        </p:spPr>
        <p:txBody>
          <a:bodyPr/>
          <a:lstStyle/>
          <a:p>
            <a:pPr algn="l" rtl="0" eaLnBrk="1" hangingPunct="1">
              <a:buSzPct val="125000"/>
              <a:buFontTx/>
              <a:buChar char="•"/>
            </a:pP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Radio performance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Modulation? (ASK, FSK, …?)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Noise figure? NF = SNR</a:t>
            </a:r>
            <a:r>
              <a:rPr lang="en-US" sz="18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/SNR</a:t>
            </a:r>
            <a:r>
              <a:rPr lang="en-US" sz="1800" baseline="-250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Gain? (signal amplification)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Receiver sensitivity? (minimum S to achieve a given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800" baseline="-250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/N</a:t>
            </a:r>
            <a:r>
              <a:rPr lang="en-US" sz="18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Blocking performance (achieved BER in presence of frequency-offset interferer)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Out of band emissions 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Carrier sensing &amp; RSSI characteristics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Frequency stability (e.g., towards temperature changes)</a:t>
            </a:r>
          </a:p>
          <a:p>
            <a:pPr lvl="1" algn="l" rtl="0" eaLnBrk="1" hangingPunct="1">
              <a:buSzPct val="125000"/>
              <a:buFontTx/>
              <a:buChar char="•"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Voltage range</a:t>
            </a:r>
          </a:p>
          <a:p>
            <a:pPr algn="l" rtl="0" eaLnBrk="1" hangingPunct="1">
              <a:buSzPct val="125000"/>
              <a:buFontTx/>
              <a:buChar char="•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Freeform 1054"/>
          <p:cNvSpPr>
            <a:spLocks noChangeArrowheads="1"/>
          </p:cNvSpPr>
          <p:nvPr/>
        </p:nvSpPr>
        <p:spPr bwMode="auto">
          <a:xfrm>
            <a:off x="-1195388" y="3441700"/>
            <a:ext cx="26988" cy="90488"/>
          </a:xfrm>
          <a:custGeom>
            <a:avLst/>
            <a:gdLst>
              <a:gd name="T0" fmla="*/ 0 w 43"/>
              <a:gd name="T1" fmla="*/ 0 h 144"/>
              <a:gd name="T2" fmla="*/ 0 w 43"/>
              <a:gd name="T3" fmla="*/ 14 h 144"/>
              <a:gd name="T4" fmla="*/ 15 w 43"/>
              <a:gd name="T5" fmla="*/ 43 h 144"/>
              <a:gd name="T6" fmla="*/ 15 w 43"/>
              <a:gd name="T7" fmla="*/ 72 h 144"/>
              <a:gd name="T8" fmla="*/ 43 w 43"/>
              <a:gd name="T9" fmla="*/ 144 h 1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3"/>
              <a:gd name="T16" fmla="*/ 0 h 144"/>
              <a:gd name="T17" fmla="*/ 43 w 43"/>
              <a:gd name="T18" fmla="*/ 144 h 1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3" h="144">
                <a:moveTo>
                  <a:pt x="0" y="0"/>
                </a:moveTo>
                <a:cubicBezTo>
                  <a:pt x="0" y="0"/>
                  <a:pt x="0" y="0"/>
                  <a:pt x="0" y="14"/>
                </a:cubicBezTo>
                <a:cubicBezTo>
                  <a:pt x="0" y="14"/>
                  <a:pt x="15" y="29"/>
                  <a:pt x="15" y="43"/>
                </a:cubicBezTo>
                <a:cubicBezTo>
                  <a:pt x="15" y="43"/>
                  <a:pt x="15" y="57"/>
                  <a:pt x="15" y="72"/>
                </a:cubicBezTo>
                <a:cubicBezTo>
                  <a:pt x="15" y="72"/>
                  <a:pt x="29" y="101"/>
                  <a:pt x="43" y="144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12750" y="495300"/>
            <a:ext cx="85312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Transceiver states</a:t>
            </a:r>
            <a:endParaRPr kumimoji="0" lang="en-US" sz="4400" b="1" i="1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23863" y="1362075"/>
            <a:ext cx="8488362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Transceivers can be put into different operational 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states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, typically: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Transmit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Receive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Idle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– ready to receive, but not doing so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Some functions in hardware can be switched off, reducing energy consumption a little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Sleep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– significant parts of the transceiver are switched off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Not able to immediately receive something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Recovery time 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and </a:t>
            </a:r>
            <a:r>
              <a:rPr kumimoji="0" lang="en-US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startup energy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to leave sleep state can be significant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Research issue: Wakeup receivers – can be woken via radio when in sleep state (seeming contradiction!)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12750" y="495300"/>
            <a:ext cx="8531225" cy="571500"/>
          </a:xfrm>
        </p:spPr>
        <p:txBody>
          <a:bodyPr/>
          <a:lstStyle/>
          <a:p>
            <a:r>
              <a:rPr lang="en-US" b="1" i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Wakeup receivers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23863" y="1371600"/>
            <a:ext cx="8488362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Major energy problem: </a:t>
            </a:r>
            <a:r>
              <a:rPr kumimoji="0" lang="en-US" sz="24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RECEIVING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Idling and being ready to receive consumes considerable amounts of power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When to switch on a receiver is not clear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Contention-based MAC protocols: Receiver is always on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TDMA-based MAC protocols: Synchronization overhead, inflexible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Desirable: Receiver that can (only) check for incoming messages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When signal detected, wake up main receiver for actual reception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Ideally: </a:t>
            </a:r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Wakeup receiver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can already process simple addresses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Not clear whether they can be actually built, however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7C19A49-C9E0-4CE7-918D-9C08AD5522FE}" type="slidenum">
              <a:rPr lang="ar-SA" smtClean="0"/>
              <a:pPr>
                <a:defRPr/>
              </a:pPr>
              <a:t>9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246812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7200" y="1219200"/>
            <a:ext cx="82296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16"/>
          <p:cNvSpPr>
            <a:spLocks noGrp="1"/>
          </p:cNvSpPr>
          <p:nvPr>
            <p:ph type="ftr" sz="quarter" idx="10"/>
          </p:nvPr>
        </p:nvSpPr>
        <p:spPr>
          <a:xfrm>
            <a:off x="457200" y="6272784"/>
            <a:ext cx="7543800" cy="457200"/>
          </a:xfrm>
        </p:spPr>
        <p:txBody>
          <a:bodyPr/>
          <a:lstStyle/>
          <a:p>
            <a:pPr algn="l">
              <a:defRPr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Mahdi 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Sadeghizadeh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Website: Sadeghizadeh.ir             Advanced Networks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60375" y="469900"/>
            <a:ext cx="8531225" cy="571500"/>
          </a:xfrm>
        </p:spPr>
        <p:txBody>
          <a:bodyPr/>
          <a:lstStyle/>
          <a:p>
            <a:r>
              <a:rPr lang="en-US" sz="4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Sensors (</a:t>
            </a:r>
            <a:r>
              <a:rPr lang="en-US" altLang="zh-CN" sz="4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Sensor Subsystem</a:t>
            </a:r>
            <a:r>
              <a:rPr lang="en-US" sz="4800" b="1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4800" b="1" i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23863" y="1349375"/>
            <a:ext cx="8488362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Main categories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Any energy radiated? Passive vs. active sensors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Sense of direction?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Omidirectional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Passive,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omnidirectional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Examples: light, thermometer, microphones, hygrometer, …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Passive, narrow-beam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Example: Camera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Active sensors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Example: Radar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Important parameter: Area of coverage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Which region is adequately covered by a given sensor?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1053"/>
          <p:cNvSpPr>
            <a:spLocks noChangeArrowheads="1"/>
          </p:cNvSpPr>
          <p:nvPr/>
        </p:nvSpPr>
        <p:spPr bwMode="auto">
          <a:xfrm>
            <a:off x="6654800" y="1371600"/>
            <a:ext cx="136525" cy="711200"/>
          </a:xfrm>
          <a:custGeom>
            <a:avLst/>
            <a:gdLst>
              <a:gd name="T0" fmla="*/ 115 w 216"/>
              <a:gd name="T1" fmla="*/ 130 h 1123"/>
              <a:gd name="T2" fmla="*/ 115 w 216"/>
              <a:gd name="T3" fmla="*/ 115 h 1123"/>
              <a:gd name="T4" fmla="*/ 115 w 216"/>
              <a:gd name="T5" fmla="*/ 101 h 1123"/>
              <a:gd name="T6" fmla="*/ 115 w 216"/>
              <a:gd name="T7" fmla="*/ 58 h 1123"/>
              <a:gd name="T8" fmla="*/ 130 w 216"/>
              <a:gd name="T9" fmla="*/ 29 h 1123"/>
              <a:gd name="T10" fmla="*/ 130 w 216"/>
              <a:gd name="T11" fmla="*/ 15 h 1123"/>
              <a:gd name="T12" fmla="*/ 115 w 216"/>
              <a:gd name="T13" fmla="*/ 0 h 1123"/>
              <a:gd name="T14" fmla="*/ 101 w 216"/>
              <a:gd name="T15" fmla="*/ 0 h 1123"/>
              <a:gd name="T16" fmla="*/ 87 w 216"/>
              <a:gd name="T17" fmla="*/ 0 h 1123"/>
              <a:gd name="T18" fmla="*/ 72 w 216"/>
              <a:gd name="T19" fmla="*/ 15 h 1123"/>
              <a:gd name="T20" fmla="*/ 58 w 216"/>
              <a:gd name="T21" fmla="*/ 29 h 1123"/>
              <a:gd name="T22" fmla="*/ 58 w 216"/>
              <a:gd name="T23" fmla="*/ 58 h 1123"/>
              <a:gd name="T24" fmla="*/ 43 w 216"/>
              <a:gd name="T25" fmla="*/ 87 h 1123"/>
              <a:gd name="T26" fmla="*/ 43 w 216"/>
              <a:gd name="T27" fmla="*/ 115 h 1123"/>
              <a:gd name="T28" fmla="*/ 43 w 216"/>
              <a:gd name="T29" fmla="*/ 144 h 1123"/>
              <a:gd name="T30" fmla="*/ 58 w 216"/>
              <a:gd name="T31" fmla="*/ 202 h 1123"/>
              <a:gd name="T32" fmla="*/ 72 w 216"/>
              <a:gd name="T33" fmla="*/ 288 h 1123"/>
              <a:gd name="T34" fmla="*/ 72 w 216"/>
              <a:gd name="T35" fmla="*/ 360 h 1123"/>
              <a:gd name="T36" fmla="*/ 58 w 216"/>
              <a:gd name="T37" fmla="*/ 432 h 1123"/>
              <a:gd name="T38" fmla="*/ 58 w 216"/>
              <a:gd name="T39" fmla="*/ 475 h 1123"/>
              <a:gd name="T40" fmla="*/ 43 w 216"/>
              <a:gd name="T41" fmla="*/ 519 h 1123"/>
              <a:gd name="T42" fmla="*/ 29 w 216"/>
              <a:gd name="T43" fmla="*/ 547 h 1123"/>
              <a:gd name="T44" fmla="*/ 0 w 216"/>
              <a:gd name="T45" fmla="*/ 576 h 1123"/>
              <a:gd name="T46" fmla="*/ 0 w 216"/>
              <a:gd name="T47" fmla="*/ 576 h 1123"/>
              <a:gd name="T48" fmla="*/ 15 w 216"/>
              <a:gd name="T49" fmla="*/ 576 h 1123"/>
              <a:gd name="T50" fmla="*/ 15 w 216"/>
              <a:gd name="T51" fmla="*/ 591 h 1123"/>
              <a:gd name="T52" fmla="*/ 29 w 216"/>
              <a:gd name="T53" fmla="*/ 619 h 1123"/>
              <a:gd name="T54" fmla="*/ 29 w 216"/>
              <a:gd name="T55" fmla="*/ 677 h 1123"/>
              <a:gd name="T56" fmla="*/ 29 w 216"/>
              <a:gd name="T57" fmla="*/ 763 h 1123"/>
              <a:gd name="T58" fmla="*/ 29 w 216"/>
              <a:gd name="T59" fmla="*/ 893 h 1123"/>
              <a:gd name="T60" fmla="*/ 29 w 216"/>
              <a:gd name="T61" fmla="*/ 994 h 1123"/>
              <a:gd name="T62" fmla="*/ 43 w 216"/>
              <a:gd name="T63" fmla="*/ 1037 h 1123"/>
              <a:gd name="T64" fmla="*/ 72 w 216"/>
              <a:gd name="T65" fmla="*/ 1066 h 1123"/>
              <a:gd name="T66" fmla="*/ 87 w 216"/>
              <a:gd name="T67" fmla="*/ 1095 h 1123"/>
              <a:gd name="T68" fmla="*/ 115 w 216"/>
              <a:gd name="T69" fmla="*/ 1109 h 1123"/>
              <a:gd name="T70" fmla="*/ 144 w 216"/>
              <a:gd name="T71" fmla="*/ 1123 h 1123"/>
              <a:gd name="T72" fmla="*/ 159 w 216"/>
              <a:gd name="T73" fmla="*/ 1123 h 1123"/>
              <a:gd name="T74" fmla="*/ 216 w 216"/>
              <a:gd name="T75" fmla="*/ 1123 h 112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216"/>
              <a:gd name="T115" fmla="*/ 0 h 1123"/>
              <a:gd name="T116" fmla="*/ 216 w 216"/>
              <a:gd name="T117" fmla="*/ 1123 h 112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216" h="1123">
                <a:moveTo>
                  <a:pt x="115" y="130"/>
                </a:moveTo>
                <a:cubicBezTo>
                  <a:pt x="115" y="130"/>
                  <a:pt x="115" y="115"/>
                  <a:pt x="115" y="115"/>
                </a:cubicBezTo>
                <a:cubicBezTo>
                  <a:pt x="115" y="115"/>
                  <a:pt x="115" y="101"/>
                  <a:pt x="115" y="101"/>
                </a:cubicBezTo>
                <a:cubicBezTo>
                  <a:pt x="115" y="87"/>
                  <a:pt x="115" y="72"/>
                  <a:pt x="115" y="58"/>
                </a:cubicBezTo>
                <a:cubicBezTo>
                  <a:pt x="115" y="43"/>
                  <a:pt x="130" y="29"/>
                  <a:pt x="130" y="29"/>
                </a:cubicBezTo>
                <a:cubicBezTo>
                  <a:pt x="130" y="29"/>
                  <a:pt x="130" y="15"/>
                  <a:pt x="130" y="15"/>
                </a:cubicBezTo>
                <a:cubicBezTo>
                  <a:pt x="130" y="15"/>
                  <a:pt x="115" y="0"/>
                  <a:pt x="115" y="0"/>
                </a:cubicBezTo>
                <a:cubicBezTo>
                  <a:pt x="115" y="0"/>
                  <a:pt x="101" y="0"/>
                  <a:pt x="101" y="0"/>
                </a:cubicBezTo>
                <a:cubicBezTo>
                  <a:pt x="101" y="0"/>
                  <a:pt x="87" y="0"/>
                  <a:pt x="87" y="0"/>
                </a:cubicBezTo>
                <a:cubicBezTo>
                  <a:pt x="87" y="0"/>
                  <a:pt x="72" y="15"/>
                  <a:pt x="72" y="15"/>
                </a:cubicBezTo>
                <a:cubicBezTo>
                  <a:pt x="72" y="15"/>
                  <a:pt x="58" y="29"/>
                  <a:pt x="58" y="29"/>
                </a:cubicBezTo>
                <a:cubicBezTo>
                  <a:pt x="58" y="29"/>
                  <a:pt x="58" y="43"/>
                  <a:pt x="58" y="58"/>
                </a:cubicBezTo>
                <a:cubicBezTo>
                  <a:pt x="58" y="58"/>
                  <a:pt x="43" y="72"/>
                  <a:pt x="43" y="87"/>
                </a:cubicBezTo>
                <a:cubicBezTo>
                  <a:pt x="43" y="87"/>
                  <a:pt x="43" y="101"/>
                  <a:pt x="43" y="115"/>
                </a:cubicBezTo>
                <a:cubicBezTo>
                  <a:pt x="43" y="115"/>
                  <a:pt x="43" y="130"/>
                  <a:pt x="43" y="144"/>
                </a:cubicBezTo>
                <a:cubicBezTo>
                  <a:pt x="43" y="144"/>
                  <a:pt x="58" y="159"/>
                  <a:pt x="58" y="202"/>
                </a:cubicBezTo>
                <a:cubicBezTo>
                  <a:pt x="58" y="245"/>
                  <a:pt x="72" y="259"/>
                  <a:pt x="72" y="288"/>
                </a:cubicBezTo>
                <a:cubicBezTo>
                  <a:pt x="72" y="317"/>
                  <a:pt x="72" y="331"/>
                  <a:pt x="72" y="360"/>
                </a:cubicBezTo>
                <a:cubicBezTo>
                  <a:pt x="72" y="389"/>
                  <a:pt x="58" y="403"/>
                  <a:pt x="58" y="432"/>
                </a:cubicBezTo>
                <a:cubicBezTo>
                  <a:pt x="58" y="447"/>
                  <a:pt x="58" y="461"/>
                  <a:pt x="58" y="475"/>
                </a:cubicBezTo>
                <a:cubicBezTo>
                  <a:pt x="58" y="490"/>
                  <a:pt x="43" y="504"/>
                  <a:pt x="43" y="519"/>
                </a:cubicBezTo>
                <a:cubicBezTo>
                  <a:pt x="43" y="519"/>
                  <a:pt x="29" y="533"/>
                  <a:pt x="29" y="547"/>
                </a:cubicBezTo>
                <a:cubicBezTo>
                  <a:pt x="15" y="562"/>
                  <a:pt x="0" y="576"/>
                  <a:pt x="0" y="576"/>
                </a:cubicBezTo>
                <a:cubicBezTo>
                  <a:pt x="0" y="576"/>
                  <a:pt x="0" y="576"/>
                  <a:pt x="0" y="576"/>
                </a:cubicBezTo>
                <a:cubicBezTo>
                  <a:pt x="0" y="576"/>
                  <a:pt x="15" y="576"/>
                  <a:pt x="15" y="576"/>
                </a:cubicBezTo>
                <a:cubicBezTo>
                  <a:pt x="15" y="576"/>
                  <a:pt x="15" y="591"/>
                  <a:pt x="15" y="591"/>
                </a:cubicBezTo>
                <a:cubicBezTo>
                  <a:pt x="15" y="591"/>
                  <a:pt x="29" y="605"/>
                  <a:pt x="29" y="619"/>
                </a:cubicBezTo>
                <a:cubicBezTo>
                  <a:pt x="29" y="634"/>
                  <a:pt x="29" y="648"/>
                  <a:pt x="29" y="677"/>
                </a:cubicBezTo>
                <a:cubicBezTo>
                  <a:pt x="29" y="706"/>
                  <a:pt x="29" y="720"/>
                  <a:pt x="29" y="763"/>
                </a:cubicBezTo>
                <a:cubicBezTo>
                  <a:pt x="29" y="807"/>
                  <a:pt x="29" y="835"/>
                  <a:pt x="29" y="893"/>
                </a:cubicBezTo>
                <a:cubicBezTo>
                  <a:pt x="29" y="936"/>
                  <a:pt x="29" y="965"/>
                  <a:pt x="29" y="994"/>
                </a:cubicBezTo>
                <a:cubicBezTo>
                  <a:pt x="29" y="1008"/>
                  <a:pt x="43" y="1023"/>
                  <a:pt x="43" y="1037"/>
                </a:cubicBezTo>
                <a:cubicBezTo>
                  <a:pt x="43" y="1037"/>
                  <a:pt x="58" y="1051"/>
                  <a:pt x="72" y="1066"/>
                </a:cubicBezTo>
                <a:cubicBezTo>
                  <a:pt x="72" y="1080"/>
                  <a:pt x="87" y="1095"/>
                  <a:pt x="87" y="1095"/>
                </a:cubicBezTo>
                <a:cubicBezTo>
                  <a:pt x="87" y="1095"/>
                  <a:pt x="101" y="1109"/>
                  <a:pt x="115" y="1109"/>
                </a:cubicBezTo>
                <a:cubicBezTo>
                  <a:pt x="115" y="1109"/>
                  <a:pt x="130" y="1123"/>
                  <a:pt x="144" y="1123"/>
                </a:cubicBezTo>
                <a:cubicBezTo>
                  <a:pt x="144" y="1123"/>
                  <a:pt x="159" y="1123"/>
                  <a:pt x="159" y="1123"/>
                </a:cubicBezTo>
                <a:cubicBezTo>
                  <a:pt x="159" y="1123"/>
                  <a:pt x="173" y="1123"/>
                  <a:pt x="216" y="1123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Freeform 1054"/>
          <p:cNvSpPr>
            <a:spLocks noChangeArrowheads="1"/>
          </p:cNvSpPr>
          <p:nvPr/>
        </p:nvSpPr>
        <p:spPr bwMode="auto">
          <a:xfrm>
            <a:off x="6900863" y="1508125"/>
            <a:ext cx="63500" cy="19050"/>
          </a:xfrm>
          <a:custGeom>
            <a:avLst/>
            <a:gdLst>
              <a:gd name="T0" fmla="*/ 101 w 101"/>
              <a:gd name="T1" fmla="*/ 15 h 29"/>
              <a:gd name="T2" fmla="*/ 101 w 101"/>
              <a:gd name="T3" fmla="*/ 15 h 29"/>
              <a:gd name="T4" fmla="*/ 101 w 101"/>
              <a:gd name="T5" fmla="*/ 15 h 29"/>
              <a:gd name="T6" fmla="*/ 86 w 101"/>
              <a:gd name="T7" fmla="*/ 0 h 29"/>
              <a:gd name="T8" fmla="*/ 72 w 101"/>
              <a:gd name="T9" fmla="*/ 0 h 29"/>
              <a:gd name="T10" fmla="*/ 29 w 101"/>
              <a:gd name="T11" fmla="*/ 15 h 29"/>
              <a:gd name="T12" fmla="*/ 0 w 101"/>
              <a:gd name="T13" fmla="*/ 29 h 29"/>
              <a:gd name="T14" fmla="*/ 0 w 101"/>
              <a:gd name="T15" fmla="*/ 29 h 29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01"/>
              <a:gd name="T25" fmla="*/ 0 h 29"/>
              <a:gd name="T26" fmla="*/ 101 w 101"/>
              <a:gd name="T27" fmla="*/ 29 h 29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01" h="29">
                <a:moveTo>
                  <a:pt x="101" y="15"/>
                </a:moveTo>
                <a:cubicBezTo>
                  <a:pt x="101" y="15"/>
                  <a:pt x="101" y="15"/>
                  <a:pt x="101" y="15"/>
                </a:cubicBezTo>
                <a:cubicBezTo>
                  <a:pt x="101" y="15"/>
                  <a:pt x="101" y="15"/>
                  <a:pt x="101" y="15"/>
                </a:cubicBezTo>
                <a:cubicBezTo>
                  <a:pt x="101" y="15"/>
                  <a:pt x="86" y="0"/>
                  <a:pt x="86" y="0"/>
                </a:cubicBezTo>
                <a:cubicBezTo>
                  <a:pt x="86" y="0"/>
                  <a:pt x="72" y="0"/>
                  <a:pt x="72" y="0"/>
                </a:cubicBezTo>
                <a:cubicBezTo>
                  <a:pt x="58" y="0"/>
                  <a:pt x="43" y="15"/>
                  <a:pt x="29" y="15"/>
                </a:cubicBezTo>
                <a:cubicBezTo>
                  <a:pt x="14" y="15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Freeform 1055"/>
          <p:cNvSpPr>
            <a:spLocks noChangeArrowheads="1"/>
          </p:cNvSpPr>
          <p:nvPr/>
        </p:nvSpPr>
        <p:spPr bwMode="auto">
          <a:xfrm>
            <a:off x="7073900" y="1471613"/>
            <a:ext cx="128588" cy="228600"/>
          </a:xfrm>
          <a:custGeom>
            <a:avLst/>
            <a:gdLst>
              <a:gd name="T0" fmla="*/ 86 w 201"/>
              <a:gd name="T1" fmla="*/ 0 h 360"/>
              <a:gd name="T2" fmla="*/ 86 w 201"/>
              <a:gd name="T3" fmla="*/ 0 h 360"/>
              <a:gd name="T4" fmla="*/ 86 w 201"/>
              <a:gd name="T5" fmla="*/ 14 h 360"/>
              <a:gd name="T6" fmla="*/ 86 w 201"/>
              <a:gd name="T7" fmla="*/ 43 h 360"/>
              <a:gd name="T8" fmla="*/ 72 w 201"/>
              <a:gd name="T9" fmla="*/ 72 h 360"/>
              <a:gd name="T10" fmla="*/ 57 w 201"/>
              <a:gd name="T11" fmla="*/ 144 h 360"/>
              <a:gd name="T12" fmla="*/ 43 w 201"/>
              <a:gd name="T13" fmla="*/ 244 h 360"/>
              <a:gd name="T14" fmla="*/ 28 w 201"/>
              <a:gd name="T15" fmla="*/ 302 h 360"/>
              <a:gd name="T16" fmla="*/ 28 w 201"/>
              <a:gd name="T17" fmla="*/ 345 h 360"/>
              <a:gd name="T18" fmla="*/ 14 w 201"/>
              <a:gd name="T19" fmla="*/ 360 h 360"/>
              <a:gd name="T20" fmla="*/ 0 w 201"/>
              <a:gd name="T21" fmla="*/ 360 h 360"/>
              <a:gd name="T22" fmla="*/ 0 w 201"/>
              <a:gd name="T23" fmla="*/ 360 h 360"/>
              <a:gd name="T24" fmla="*/ 0 w 201"/>
              <a:gd name="T25" fmla="*/ 360 h 360"/>
              <a:gd name="T26" fmla="*/ 0 w 201"/>
              <a:gd name="T27" fmla="*/ 302 h 360"/>
              <a:gd name="T28" fmla="*/ 14 w 201"/>
              <a:gd name="T29" fmla="*/ 230 h 360"/>
              <a:gd name="T30" fmla="*/ 43 w 201"/>
              <a:gd name="T31" fmla="*/ 158 h 360"/>
              <a:gd name="T32" fmla="*/ 72 w 201"/>
              <a:gd name="T33" fmla="*/ 86 h 360"/>
              <a:gd name="T34" fmla="*/ 100 w 201"/>
              <a:gd name="T35" fmla="*/ 57 h 360"/>
              <a:gd name="T36" fmla="*/ 129 w 201"/>
              <a:gd name="T37" fmla="*/ 28 h 360"/>
              <a:gd name="T38" fmla="*/ 158 w 201"/>
              <a:gd name="T39" fmla="*/ 14 h 360"/>
              <a:gd name="T40" fmla="*/ 172 w 201"/>
              <a:gd name="T41" fmla="*/ 14 h 360"/>
              <a:gd name="T42" fmla="*/ 187 w 201"/>
              <a:gd name="T43" fmla="*/ 14 h 360"/>
              <a:gd name="T44" fmla="*/ 201 w 201"/>
              <a:gd name="T45" fmla="*/ 28 h 360"/>
              <a:gd name="T46" fmla="*/ 187 w 201"/>
              <a:gd name="T47" fmla="*/ 57 h 360"/>
              <a:gd name="T48" fmla="*/ 172 w 201"/>
              <a:gd name="T49" fmla="*/ 86 h 360"/>
              <a:gd name="T50" fmla="*/ 144 w 201"/>
              <a:gd name="T51" fmla="*/ 115 h 360"/>
              <a:gd name="T52" fmla="*/ 115 w 201"/>
              <a:gd name="T53" fmla="*/ 129 h 360"/>
              <a:gd name="T54" fmla="*/ 100 w 201"/>
              <a:gd name="T55" fmla="*/ 158 h 360"/>
              <a:gd name="T56" fmla="*/ 100 w 201"/>
              <a:gd name="T57" fmla="*/ 172 h 360"/>
              <a:gd name="T58" fmla="*/ 115 w 201"/>
              <a:gd name="T59" fmla="*/ 172 h 36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201"/>
              <a:gd name="T91" fmla="*/ 0 h 360"/>
              <a:gd name="T92" fmla="*/ 201 w 201"/>
              <a:gd name="T93" fmla="*/ 360 h 360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201" h="360">
                <a:moveTo>
                  <a:pt x="86" y="0"/>
                </a:moveTo>
                <a:cubicBezTo>
                  <a:pt x="86" y="0"/>
                  <a:pt x="86" y="0"/>
                  <a:pt x="86" y="0"/>
                </a:cubicBezTo>
                <a:cubicBezTo>
                  <a:pt x="86" y="0"/>
                  <a:pt x="86" y="14"/>
                  <a:pt x="86" y="14"/>
                </a:cubicBezTo>
                <a:cubicBezTo>
                  <a:pt x="86" y="14"/>
                  <a:pt x="86" y="28"/>
                  <a:pt x="86" y="43"/>
                </a:cubicBezTo>
                <a:cubicBezTo>
                  <a:pt x="86" y="43"/>
                  <a:pt x="72" y="57"/>
                  <a:pt x="72" y="72"/>
                </a:cubicBezTo>
                <a:cubicBezTo>
                  <a:pt x="72" y="86"/>
                  <a:pt x="57" y="100"/>
                  <a:pt x="57" y="144"/>
                </a:cubicBezTo>
                <a:cubicBezTo>
                  <a:pt x="57" y="187"/>
                  <a:pt x="43" y="201"/>
                  <a:pt x="43" y="244"/>
                </a:cubicBezTo>
                <a:cubicBezTo>
                  <a:pt x="43" y="273"/>
                  <a:pt x="28" y="288"/>
                  <a:pt x="28" y="302"/>
                </a:cubicBezTo>
                <a:cubicBezTo>
                  <a:pt x="28" y="316"/>
                  <a:pt x="28" y="331"/>
                  <a:pt x="28" y="345"/>
                </a:cubicBezTo>
                <a:cubicBezTo>
                  <a:pt x="28" y="345"/>
                  <a:pt x="14" y="360"/>
                  <a:pt x="14" y="360"/>
                </a:cubicBezTo>
                <a:cubicBezTo>
                  <a:pt x="14" y="360"/>
                  <a:pt x="0" y="360"/>
                  <a:pt x="0" y="360"/>
                </a:cubicBezTo>
                <a:cubicBezTo>
                  <a:pt x="0" y="360"/>
                  <a:pt x="0" y="360"/>
                  <a:pt x="0" y="360"/>
                </a:cubicBezTo>
                <a:cubicBezTo>
                  <a:pt x="0" y="360"/>
                  <a:pt x="0" y="360"/>
                  <a:pt x="0" y="360"/>
                </a:cubicBezTo>
                <a:cubicBezTo>
                  <a:pt x="0" y="345"/>
                  <a:pt x="0" y="331"/>
                  <a:pt x="0" y="302"/>
                </a:cubicBezTo>
                <a:cubicBezTo>
                  <a:pt x="0" y="259"/>
                  <a:pt x="14" y="244"/>
                  <a:pt x="14" y="230"/>
                </a:cubicBezTo>
                <a:cubicBezTo>
                  <a:pt x="14" y="201"/>
                  <a:pt x="28" y="187"/>
                  <a:pt x="43" y="158"/>
                </a:cubicBezTo>
                <a:cubicBezTo>
                  <a:pt x="57" y="115"/>
                  <a:pt x="72" y="100"/>
                  <a:pt x="72" y="86"/>
                </a:cubicBezTo>
                <a:cubicBezTo>
                  <a:pt x="72" y="72"/>
                  <a:pt x="86" y="57"/>
                  <a:pt x="100" y="57"/>
                </a:cubicBezTo>
                <a:cubicBezTo>
                  <a:pt x="100" y="43"/>
                  <a:pt x="115" y="28"/>
                  <a:pt x="129" y="28"/>
                </a:cubicBezTo>
                <a:cubicBezTo>
                  <a:pt x="129" y="28"/>
                  <a:pt x="144" y="14"/>
                  <a:pt x="158" y="14"/>
                </a:cubicBezTo>
                <a:cubicBezTo>
                  <a:pt x="158" y="14"/>
                  <a:pt x="172" y="14"/>
                  <a:pt x="172" y="14"/>
                </a:cubicBezTo>
                <a:cubicBezTo>
                  <a:pt x="172" y="14"/>
                  <a:pt x="187" y="14"/>
                  <a:pt x="187" y="14"/>
                </a:cubicBezTo>
                <a:cubicBezTo>
                  <a:pt x="187" y="14"/>
                  <a:pt x="201" y="28"/>
                  <a:pt x="201" y="28"/>
                </a:cubicBezTo>
                <a:cubicBezTo>
                  <a:pt x="201" y="28"/>
                  <a:pt x="187" y="43"/>
                  <a:pt x="187" y="57"/>
                </a:cubicBezTo>
                <a:cubicBezTo>
                  <a:pt x="187" y="57"/>
                  <a:pt x="172" y="72"/>
                  <a:pt x="172" y="86"/>
                </a:cubicBezTo>
                <a:cubicBezTo>
                  <a:pt x="158" y="100"/>
                  <a:pt x="144" y="115"/>
                  <a:pt x="144" y="115"/>
                </a:cubicBezTo>
                <a:cubicBezTo>
                  <a:pt x="129" y="115"/>
                  <a:pt x="115" y="129"/>
                  <a:pt x="115" y="129"/>
                </a:cubicBezTo>
                <a:cubicBezTo>
                  <a:pt x="115" y="129"/>
                  <a:pt x="100" y="144"/>
                  <a:pt x="100" y="158"/>
                </a:cubicBezTo>
                <a:cubicBezTo>
                  <a:pt x="100" y="158"/>
                  <a:pt x="100" y="172"/>
                  <a:pt x="100" y="172"/>
                </a:cubicBezTo>
                <a:cubicBezTo>
                  <a:pt x="100" y="172"/>
                  <a:pt x="115" y="172"/>
                  <a:pt x="115" y="172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Freeform 1056"/>
          <p:cNvSpPr>
            <a:spLocks noChangeArrowheads="1"/>
          </p:cNvSpPr>
          <p:nvPr/>
        </p:nvSpPr>
        <p:spPr bwMode="auto">
          <a:xfrm>
            <a:off x="7256463" y="1481138"/>
            <a:ext cx="192087" cy="92075"/>
          </a:xfrm>
          <a:custGeom>
            <a:avLst/>
            <a:gdLst>
              <a:gd name="T0" fmla="*/ 28 w 302"/>
              <a:gd name="T1" fmla="*/ 130 h 144"/>
              <a:gd name="T2" fmla="*/ 28 w 302"/>
              <a:gd name="T3" fmla="*/ 130 h 144"/>
              <a:gd name="T4" fmla="*/ 43 w 302"/>
              <a:gd name="T5" fmla="*/ 115 h 144"/>
              <a:gd name="T6" fmla="*/ 43 w 302"/>
              <a:gd name="T7" fmla="*/ 101 h 144"/>
              <a:gd name="T8" fmla="*/ 43 w 302"/>
              <a:gd name="T9" fmla="*/ 86 h 144"/>
              <a:gd name="T10" fmla="*/ 43 w 302"/>
              <a:gd name="T11" fmla="*/ 72 h 144"/>
              <a:gd name="T12" fmla="*/ 43 w 302"/>
              <a:gd name="T13" fmla="*/ 58 h 144"/>
              <a:gd name="T14" fmla="*/ 28 w 302"/>
              <a:gd name="T15" fmla="*/ 58 h 144"/>
              <a:gd name="T16" fmla="*/ 14 w 302"/>
              <a:gd name="T17" fmla="*/ 72 h 144"/>
              <a:gd name="T18" fmla="*/ 0 w 302"/>
              <a:gd name="T19" fmla="*/ 101 h 144"/>
              <a:gd name="T20" fmla="*/ 0 w 302"/>
              <a:gd name="T21" fmla="*/ 115 h 144"/>
              <a:gd name="T22" fmla="*/ 0 w 302"/>
              <a:gd name="T23" fmla="*/ 130 h 144"/>
              <a:gd name="T24" fmla="*/ 14 w 302"/>
              <a:gd name="T25" fmla="*/ 144 h 144"/>
              <a:gd name="T26" fmla="*/ 43 w 302"/>
              <a:gd name="T27" fmla="*/ 130 h 144"/>
              <a:gd name="T28" fmla="*/ 57 w 302"/>
              <a:gd name="T29" fmla="*/ 115 h 144"/>
              <a:gd name="T30" fmla="*/ 72 w 302"/>
              <a:gd name="T31" fmla="*/ 86 h 144"/>
              <a:gd name="T32" fmla="*/ 86 w 302"/>
              <a:gd name="T33" fmla="*/ 58 h 144"/>
              <a:gd name="T34" fmla="*/ 100 w 302"/>
              <a:gd name="T35" fmla="*/ 43 h 144"/>
              <a:gd name="T36" fmla="*/ 115 w 302"/>
              <a:gd name="T37" fmla="*/ 43 h 144"/>
              <a:gd name="T38" fmla="*/ 115 w 302"/>
              <a:gd name="T39" fmla="*/ 72 h 144"/>
              <a:gd name="T40" fmla="*/ 129 w 302"/>
              <a:gd name="T41" fmla="*/ 101 h 144"/>
              <a:gd name="T42" fmla="*/ 158 w 302"/>
              <a:gd name="T43" fmla="*/ 115 h 144"/>
              <a:gd name="T44" fmla="*/ 172 w 302"/>
              <a:gd name="T45" fmla="*/ 115 h 144"/>
              <a:gd name="T46" fmla="*/ 201 w 302"/>
              <a:gd name="T47" fmla="*/ 115 h 144"/>
              <a:gd name="T48" fmla="*/ 230 w 302"/>
              <a:gd name="T49" fmla="*/ 101 h 144"/>
              <a:gd name="T50" fmla="*/ 259 w 302"/>
              <a:gd name="T51" fmla="*/ 72 h 144"/>
              <a:gd name="T52" fmla="*/ 288 w 302"/>
              <a:gd name="T53" fmla="*/ 43 h 144"/>
              <a:gd name="T54" fmla="*/ 302 w 302"/>
              <a:gd name="T55" fmla="*/ 14 h 144"/>
              <a:gd name="T56" fmla="*/ 302 w 302"/>
              <a:gd name="T57" fmla="*/ 0 h 144"/>
              <a:gd name="T58" fmla="*/ 288 w 302"/>
              <a:gd name="T59" fmla="*/ 0 h 144"/>
              <a:gd name="T60" fmla="*/ 273 w 302"/>
              <a:gd name="T61" fmla="*/ 0 h 144"/>
              <a:gd name="T62" fmla="*/ 259 w 302"/>
              <a:gd name="T63" fmla="*/ 14 h 144"/>
              <a:gd name="T64" fmla="*/ 230 w 302"/>
              <a:gd name="T65" fmla="*/ 14 h 144"/>
              <a:gd name="T66" fmla="*/ 230 w 302"/>
              <a:gd name="T67" fmla="*/ 29 h 144"/>
              <a:gd name="T68" fmla="*/ 259 w 302"/>
              <a:gd name="T69" fmla="*/ 43 h 144"/>
              <a:gd name="T70" fmla="*/ 273 w 302"/>
              <a:gd name="T71" fmla="*/ 72 h 144"/>
              <a:gd name="T72" fmla="*/ 288 w 302"/>
              <a:gd name="T73" fmla="*/ 101 h 144"/>
              <a:gd name="T74" fmla="*/ 273 w 302"/>
              <a:gd name="T75" fmla="*/ 115 h 144"/>
              <a:gd name="T76" fmla="*/ 259 w 302"/>
              <a:gd name="T77" fmla="*/ 130 h 144"/>
              <a:gd name="T78" fmla="*/ 244 w 302"/>
              <a:gd name="T79" fmla="*/ 130 h 144"/>
              <a:gd name="T80" fmla="*/ 230 w 302"/>
              <a:gd name="T81" fmla="*/ 130 h 144"/>
              <a:gd name="T82" fmla="*/ 216 w 302"/>
              <a:gd name="T83" fmla="*/ 115 h 14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302"/>
              <a:gd name="T127" fmla="*/ 0 h 144"/>
              <a:gd name="T128" fmla="*/ 302 w 302"/>
              <a:gd name="T129" fmla="*/ 144 h 144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302" h="144">
                <a:moveTo>
                  <a:pt x="28" y="130"/>
                </a:moveTo>
                <a:cubicBezTo>
                  <a:pt x="28" y="130"/>
                  <a:pt x="28" y="130"/>
                  <a:pt x="28" y="130"/>
                </a:cubicBezTo>
                <a:cubicBezTo>
                  <a:pt x="28" y="130"/>
                  <a:pt x="43" y="115"/>
                  <a:pt x="43" y="115"/>
                </a:cubicBezTo>
                <a:cubicBezTo>
                  <a:pt x="43" y="115"/>
                  <a:pt x="43" y="101"/>
                  <a:pt x="43" y="101"/>
                </a:cubicBezTo>
                <a:cubicBezTo>
                  <a:pt x="43" y="101"/>
                  <a:pt x="43" y="86"/>
                  <a:pt x="43" y="86"/>
                </a:cubicBezTo>
                <a:cubicBezTo>
                  <a:pt x="43" y="86"/>
                  <a:pt x="43" y="72"/>
                  <a:pt x="43" y="72"/>
                </a:cubicBezTo>
                <a:cubicBezTo>
                  <a:pt x="43" y="72"/>
                  <a:pt x="43" y="58"/>
                  <a:pt x="43" y="58"/>
                </a:cubicBezTo>
                <a:cubicBezTo>
                  <a:pt x="43" y="58"/>
                  <a:pt x="28" y="58"/>
                  <a:pt x="28" y="58"/>
                </a:cubicBezTo>
                <a:cubicBezTo>
                  <a:pt x="28" y="58"/>
                  <a:pt x="14" y="58"/>
                  <a:pt x="14" y="72"/>
                </a:cubicBezTo>
                <a:cubicBezTo>
                  <a:pt x="0" y="72"/>
                  <a:pt x="0" y="86"/>
                  <a:pt x="0" y="101"/>
                </a:cubicBezTo>
                <a:cubicBezTo>
                  <a:pt x="0" y="101"/>
                  <a:pt x="0" y="115"/>
                  <a:pt x="0" y="115"/>
                </a:cubicBezTo>
                <a:cubicBezTo>
                  <a:pt x="0" y="115"/>
                  <a:pt x="0" y="130"/>
                  <a:pt x="0" y="130"/>
                </a:cubicBezTo>
                <a:cubicBezTo>
                  <a:pt x="0" y="130"/>
                  <a:pt x="14" y="144"/>
                  <a:pt x="14" y="144"/>
                </a:cubicBezTo>
                <a:cubicBezTo>
                  <a:pt x="14" y="144"/>
                  <a:pt x="28" y="130"/>
                  <a:pt x="43" y="130"/>
                </a:cubicBezTo>
                <a:cubicBezTo>
                  <a:pt x="43" y="130"/>
                  <a:pt x="57" y="115"/>
                  <a:pt x="57" y="115"/>
                </a:cubicBezTo>
                <a:cubicBezTo>
                  <a:pt x="57" y="101"/>
                  <a:pt x="72" y="86"/>
                  <a:pt x="72" y="86"/>
                </a:cubicBezTo>
                <a:cubicBezTo>
                  <a:pt x="72" y="72"/>
                  <a:pt x="86" y="58"/>
                  <a:pt x="86" y="58"/>
                </a:cubicBezTo>
                <a:cubicBezTo>
                  <a:pt x="86" y="58"/>
                  <a:pt x="100" y="43"/>
                  <a:pt x="100" y="43"/>
                </a:cubicBezTo>
                <a:cubicBezTo>
                  <a:pt x="100" y="43"/>
                  <a:pt x="115" y="43"/>
                  <a:pt x="115" y="43"/>
                </a:cubicBezTo>
                <a:cubicBezTo>
                  <a:pt x="115" y="43"/>
                  <a:pt x="115" y="58"/>
                  <a:pt x="115" y="72"/>
                </a:cubicBezTo>
                <a:cubicBezTo>
                  <a:pt x="115" y="72"/>
                  <a:pt x="129" y="86"/>
                  <a:pt x="129" y="101"/>
                </a:cubicBezTo>
                <a:cubicBezTo>
                  <a:pt x="129" y="101"/>
                  <a:pt x="144" y="115"/>
                  <a:pt x="158" y="115"/>
                </a:cubicBezTo>
                <a:cubicBezTo>
                  <a:pt x="158" y="115"/>
                  <a:pt x="172" y="115"/>
                  <a:pt x="172" y="115"/>
                </a:cubicBezTo>
                <a:cubicBezTo>
                  <a:pt x="172" y="115"/>
                  <a:pt x="187" y="115"/>
                  <a:pt x="201" y="115"/>
                </a:cubicBezTo>
                <a:cubicBezTo>
                  <a:pt x="201" y="115"/>
                  <a:pt x="216" y="101"/>
                  <a:pt x="230" y="101"/>
                </a:cubicBezTo>
                <a:cubicBezTo>
                  <a:pt x="230" y="86"/>
                  <a:pt x="244" y="72"/>
                  <a:pt x="259" y="72"/>
                </a:cubicBezTo>
                <a:cubicBezTo>
                  <a:pt x="273" y="58"/>
                  <a:pt x="288" y="43"/>
                  <a:pt x="288" y="43"/>
                </a:cubicBezTo>
                <a:cubicBezTo>
                  <a:pt x="288" y="29"/>
                  <a:pt x="302" y="14"/>
                  <a:pt x="302" y="14"/>
                </a:cubicBezTo>
                <a:cubicBezTo>
                  <a:pt x="302" y="14"/>
                  <a:pt x="302" y="0"/>
                  <a:pt x="302" y="0"/>
                </a:cubicBezTo>
                <a:cubicBezTo>
                  <a:pt x="302" y="0"/>
                  <a:pt x="288" y="0"/>
                  <a:pt x="288" y="0"/>
                </a:cubicBezTo>
                <a:cubicBezTo>
                  <a:pt x="288" y="0"/>
                  <a:pt x="273" y="0"/>
                  <a:pt x="273" y="0"/>
                </a:cubicBezTo>
                <a:cubicBezTo>
                  <a:pt x="273" y="0"/>
                  <a:pt x="259" y="14"/>
                  <a:pt x="259" y="14"/>
                </a:cubicBezTo>
                <a:cubicBezTo>
                  <a:pt x="244" y="14"/>
                  <a:pt x="230" y="14"/>
                  <a:pt x="230" y="14"/>
                </a:cubicBezTo>
                <a:cubicBezTo>
                  <a:pt x="230" y="14"/>
                  <a:pt x="230" y="29"/>
                  <a:pt x="230" y="29"/>
                </a:cubicBezTo>
                <a:cubicBezTo>
                  <a:pt x="230" y="29"/>
                  <a:pt x="244" y="29"/>
                  <a:pt x="259" y="43"/>
                </a:cubicBezTo>
                <a:cubicBezTo>
                  <a:pt x="259" y="43"/>
                  <a:pt x="273" y="58"/>
                  <a:pt x="273" y="72"/>
                </a:cubicBezTo>
                <a:cubicBezTo>
                  <a:pt x="273" y="72"/>
                  <a:pt x="288" y="86"/>
                  <a:pt x="288" y="101"/>
                </a:cubicBezTo>
                <a:cubicBezTo>
                  <a:pt x="288" y="101"/>
                  <a:pt x="273" y="115"/>
                  <a:pt x="273" y="115"/>
                </a:cubicBezTo>
                <a:cubicBezTo>
                  <a:pt x="273" y="115"/>
                  <a:pt x="259" y="130"/>
                  <a:pt x="259" y="130"/>
                </a:cubicBezTo>
                <a:cubicBezTo>
                  <a:pt x="244" y="130"/>
                  <a:pt x="244" y="130"/>
                  <a:pt x="244" y="130"/>
                </a:cubicBezTo>
                <a:cubicBezTo>
                  <a:pt x="244" y="130"/>
                  <a:pt x="230" y="130"/>
                  <a:pt x="230" y="130"/>
                </a:cubicBezTo>
                <a:cubicBezTo>
                  <a:pt x="230" y="130"/>
                  <a:pt x="216" y="115"/>
                  <a:pt x="216" y="115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1057"/>
          <p:cNvSpPr>
            <a:spLocks noChangeArrowheads="1"/>
          </p:cNvSpPr>
          <p:nvPr/>
        </p:nvSpPr>
        <p:spPr bwMode="auto">
          <a:xfrm>
            <a:off x="7485063" y="1481138"/>
            <a:ext cx="63500" cy="92075"/>
          </a:xfrm>
          <a:custGeom>
            <a:avLst/>
            <a:gdLst>
              <a:gd name="T0" fmla="*/ 72 w 100"/>
              <a:gd name="T1" fmla="*/ 14 h 144"/>
              <a:gd name="T2" fmla="*/ 72 w 100"/>
              <a:gd name="T3" fmla="*/ 0 h 144"/>
              <a:gd name="T4" fmla="*/ 57 w 100"/>
              <a:gd name="T5" fmla="*/ 0 h 144"/>
              <a:gd name="T6" fmla="*/ 43 w 100"/>
              <a:gd name="T7" fmla="*/ 14 h 144"/>
              <a:gd name="T8" fmla="*/ 14 w 100"/>
              <a:gd name="T9" fmla="*/ 14 h 144"/>
              <a:gd name="T10" fmla="*/ 14 w 100"/>
              <a:gd name="T11" fmla="*/ 14 h 144"/>
              <a:gd name="T12" fmla="*/ 28 w 100"/>
              <a:gd name="T13" fmla="*/ 29 h 144"/>
              <a:gd name="T14" fmla="*/ 57 w 100"/>
              <a:gd name="T15" fmla="*/ 29 h 144"/>
              <a:gd name="T16" fmla="*/ 72 w 100"/>
              <a:gd name="T17" fmla="*/ 43 h 144"/>
              <a:gd name="T18" fmla="*/ 86 w 100"/>
              <a:gd name="T19" fmla="*/ 58 h 144"/>
              <a:gd name="T20" fmla="*/ 100 w 100"/>
              <a:gd name="T21" fmla="*/ 86 h 144"/>
              <a:gd name="T22" fmla="*/ 86 w 100"/>
              <a:gd name="T23" fmla="*/ 115 h 144"/>
              <a:gd name="T24" fmla="*/ 72 w 100"/>
              <a:gd name="T25" fmla="*/ 130 h 144"/>
              <a:gd name="T26" fmla="*/ 57 w 100"/>
              <a:gd name="T27" fmla="*/ 130 h 144"/>
              <a:gd name="T28" fmla="*/ 28 w 100"/>
              <a:gd name="T29" fmla="*/ 144 h 144"/>
              <a:gd name="T30" fmla="*/ 14 w 100"/>
              <a:gd name="T31" fmla="*/ 144 h 144"/>
              <a:gd name="T32" fmla="*/ 0 w 100"/>
              <a:gd name="T33" fmla="*/ 144 h 14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0"/>
              <a:gd name="T52" fmla="*/ 0 h 144"/>
              <a:gd name="T53" fmla="*/ 100 w 100"/>
              <a:gd name="T54" fmla="*/ 144 h 144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0" h="144">
                <a:moveTo>
                  <a:pt x="72" y="14"/>
                </a:moveTo>
                <a:cubicBezTo>
                  <a:pt x="72" y="14"/>
                  <a:pt x="72" y="0"/>
                  <a:pt x="72" y="0"/>
                </a:cubicBezTo>
                <a:cubicBezTo>
                  <a:pt x="72" y="0"/>
                  <a:pt x="57" y="0"/>
                  <a:pt x="57" y="0"/>
                </a:cubicBezTo>
                <a:cubicBezTo>
                  <a:pt x="57" y="0"/>
                  <a:pt x="43" y="14"/>
                  <a:pt x="43" y="14"/>
                </a:cubicBezTo>
                <a:cubicBezTo>
                  <a:pt x="28" y="14"/>
                  <a:pt x="14" y="14"/>
                  <a:pt x="14" y="14"/>
                </a:cubicBezTo>
                <a:cubicBezTo>
                  <a:pt x="14" y="14"/>
                  <a:pt x="14" y="14"/>
                  <a:pt x="14" y="14"/>
                </a:cubicBezTo>
                <a:cubicBezTo>
                  <a:pt x="14" y="14"/>
                  <a:pt x="14" y="29"/>
                  <a:pt x="28" y="29"/>
                </a:cubicBezTo>
                <a:cubicBezTo>
                  <a:pt x="28" y="29"/>
                  <a:pt x="43" y="29"/>
                  <a:pt x="57" y="29"/>
                </a:cubicBezTo>
                <a:cubicBezTo>
                  <a:pt x="57" y="29"/>
                  <a:pt x="72" y="43"/>
                  <a:pt x="72" y="43"/>
                </a:cubicBezTo>
                <a:cubicBezTo>
                  <a:pt x="72" y="43"/>
                  <a:pt x="86" y="58"/>
                  <a:pt x="86" y="58"/>
                </a:cubicBezTo>
                <a:cubicBezTo>
                  <a:pt x="86" y="58"/>
                  <a:pt x="100" y="72"/>
                  <a:pt x="100" y="86"/>
                </a:cubicBezTo>
                <a:cubicBezTo>
                  <a:pt x="100" y="86"/>
                  <a:pt x="86" y="101"/>
                  <a:pt x="86" y="115"/>
                </a:cubicBezTo>
                <a:cubicBezTo>
                  <a:pt x="86" y="115"/>
                  <a:pt x="72" y="130"/>
                  <a:pt x="72" y="130"/>
                </a:cubicBezTo>
                <a:cubicBezTo>
                  <a:pt x="72" y="130"/>
                  <a:pt x="57" y="130"/>
                  <a:pt x="57" y="130"/>
                </a:cubicBezTo>
                <a:cubicBezTo>
                  <a:pt x="43" y="130"/>
                  <a:pt x="28" y="144"/>
                  <a:pt x="28" y="144"/>
                </a:cubicBezTo>
                <a:cubicBezTo>
                  <a:pt x="28" y="144"/>
                  <a:pt x="14" y="144"/>
                  <a:pt x="14" y="144"/>
                </a:cubicBezTo>
                <a:cubicBezTo>
                  <a:pt x="14" y="144"/>
                  <a:pt x="0" y="144"/>
                  <a:pt x="0" y="144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Freeform 1058"/>
          <p:cNvSpPr>
            <a:spLocks noChangeArrowheads="1"/>
          </p:cNvSpPr>
          <p:nvPr/>
        </p:nvSpPr>
        <p:spPr bwMode="auto">
          <a:xfrm>
            <a:off x="7621588" y="1500188"/>
            <a:ext cx="17462" cy="73025"/>
          </a:xfrm>
          <a:custGeom>
            <a:avLst/>
            <a:gdLst>
              <a:gd name="T0" fmla="*/ 14 w 28"/>
              <a:gd name="T1" fmla="*/ 43 h 115"/>
              <a:gd name="T2" fmla="*/ 14 w 28"/>
              <a:gd name="T3" fmla="*/ 29 h 115"/>
              <a:gd name="T4" fmla="*/ 14 w 28"/>
              <a:gd name="T5" fmla="*/ 14 h 115"/>
              <a:gd name="T6" fmla="*/ 0 w 28"/>
              <a:gd name="T7" fmla="*/ 0 h 115"/>
              <a:gd name="T8" fmla="*/ 0 w 28"/>
              <a:gd name="T9" fmla="*/ 0 h 115"/>
              <a:gd name="T10" fmla="*/ 0 w 28"/>
              <a:gd name="T11" fmla="*/ 29 h 115"/>
              <a:gd name="T12" fmla="*/ 0 w 28"/>
              <a:gd name="T13" fmla="*/ 57 h 115"/>
              <a:gd name="T14" fmla="*/ 0 w 28"/>
              <a:gd name="T15" fmla="*/ 72 h 115"/>
              <a:gd name="T16" fmla="*/ 0 w 28"/>
              <a:gd name="T17" fmla="*/ 86 h 115"/>
              <a:gd name="T18" fmla="*/ 28 w 28"/>
              <a:gd name="T19" fmla="*/ 115 h 11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8"/>
              <a:gd name="T31" fmla="*/ 0 h 115"/>
              <a:gd name="T32" fmla="*/ 28 w 28"/>
              <a:gd name="T33" fmla="*/ 115 h 115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8" h="115">
                <a:moveTo>
                  <a:pt x="14" y="43"/>
                </a:moveTo>
                <a:cubicBezTo>
                  <a:pt x="14" y="43"/>
                  <a:pt x="14" y="29"/>
                  <a:pt x="14" y="29"/>
                </a:cubicBezTo>
                <a:cubicBezTo>
                  <a:pt x="14" y="29"/>
                  <a:pt x="14" y="14"/>
                  <a:pt x="14" y="14"/>
                </a:cubicBezTo>
                <a:cubicBezTo>
                  <a:pt x="14" y="14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14"/>
                  <a:pt x="0" y="29"/>
                </a:cubicBezTo>
                <a:cubicBezTo>
                  <a:pt x="0" y="29"/>
                  <a:pt x="0" y="43"/>
                  <a:pt x="0" y="57"/>
                </a:cubicBezTo>
                <a:cubicBezTo>
                  <a:pt x="0" y="57"/>
                  <a:pt x="0" y="72"/>
                  <a:pt x="0" y="72"/>
                </a:cubicBezTo>
                <a:cubicBezTo>
                  <a:pt x="0" y="72"/>
                  <a:pt x="0" y="86"/>
                  <a:pt x="0" y="86"/>
                </a:cubicBezTo>
                <a:cubicBezTo>
                  <a:pt x="0" y="86"/>
                  <a:pt x="14" y="101"/>
                  <a:pt x="28" y="115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Freeform 1059"/>
          <p:cNvSpPr>
            <a:spLocks noChangeArrowheads="1"/>
          </p:cNvSpPr>
          <p:nvPr/>
        </p:nvSpPr>
        <p:spPr bwMode="auto">
          <a:xfrm>
            <a:off x="7639050" y="1417638"/>
            <a:ext cx="9525" cy="36512"/>
          </a:xfrm>
          <a:custGeom>
            <a:avLst/>
            <a:gdLst>
              <a:gd name="T0" fmla="*/ 0 w 15"/>
              <a:gd name="T1" fmla="*/ 29 h 58"/>
              <a:gd name="T2" fmla="*/ 0 w 15"/>
              <a:gd name="T3" fmla="*/ 15 h 58"/>
              <a:gd name="T4" fmla="*/ 0 w 15"/>
              <a:gd name="T5" fmla="*/ 0 h 58"/>
              <a:gd name="T6" fmla="*/ 0 w 15"/>
              <a:gd name="T7" fmla="*/ 15 h 58"/>
              <a:gd name="T8" fmla="*/ 15 w 15"/>
              <a:gd name="T9" fmla="*/ 58 h 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5"/>
              <a:gd name="T16" fmla="*/ 0 h 58"/>
              <a:gd name="T17" fmla="*/ 15 w 15"/>
              <a:gd name="T18" fmla="*/ 58 h 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5" h="58">
                <a:moveTo>
                  <a:pt x="0" y="29"/>
                </a:moveTo>
                <a:cubicBezTo>
                  <a:pt x="0" y="29"/>
                  <a:pt x="0" y="15"/>
                  <a:pt x="0" y="15"/>
                </a:cubicBezTo>
                <a:cubicBezTo>
                  <a:pt x="0" y="15"/>
                  <a:pt x="0" y="0"/>
                  <a:pt x="0" y="0"/>
                </a:cubicBezTo>
                <a:cubicBezTo>
                  <a:pt x="0" y="0"/>
                  <a:pt x="0" y="0"/>
                  <a:pt x="0" y="15"/>
                </a:cubicBezTo>
                <a:cubicBezTo>
                  <a:pt x="0" y="29"/>
                  <a:pt x="15" y="43"/>
                  <a:pt x="15" y="58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Freeform 1060"/>
          <p:cNvSpPr>
            <a:spLocks noChangeArrowheads="1"/>
          </p:cNvSpPr>
          <p:nvPr/>
        </p:nvSpPr>
        <p:spPr bwMode="auto">
          <a:xfrm>
            <a:off x="7685088" y="1490663"/>
            <a:ext cx="119062" cy="82550"/>
          </a:xfrm>
          <a:custGeom>
            <a:avLst/>
            <a:gdLst>
              <a:gd name="T0" fmla="*/ 0 w 188"/>
              <a:gd name="T1" fmla="*/ 15 h 130"/>
              <a:gd name="T2" fmla="*/ 0 w 188"/>
              <a:gd name="T3" fmla="*/ 0 h 130"/>
              <a:gd name="T4" fmla="*/ 15 w 188"/>
              <a:gd name="T5" fmla="*/ 15 h 130"/>
              <a:gd name="T6" fmla="*/ 15 w 188"/>
              <a:gd name="T7" fmla="*/ 44 h 130"/>
              <a:gd name="T8" fmla="*/ 29 w 188"/>
              <a:gd name="T9" fmla="*/ 72 h 130"/>
              <a:gd name="T10" fmla="*/ 44 w 188"/>
              <a:gd name="T11" fmla="*/ 87 h 130"/>
              <a:gd name="T12" fmla="*/ 44 w 188"/>
              <a:gd name="T13" fmla="*/ 101 h 130"/>
              <a:gd name="T14" fmla="*/ 58 w 188"/>
              <a:gd name="T15" fmla="*/ 116 h 130"/>
              <a:gd name="T16" fmla="*/ 58 w 188"/>
              <a:gd name="T17" fmla="*/ 130 h 130"/>
              <a:gd name="T18" fmla="*/ 72 w 188"/>
              <a:gd name="T19" fmla="*/ 116 h 130"/>
              <a:gd name="T20" fmla="*/ 101 w 188"/>
              <a:gd name="T21" fmla="*/ 87 h 130"/>
              <a:gd name="T22" fmla="*/ 130 w 188"/>
              <a:gd name="T23" fmla="*/ 44 h 130"/>
              <a:gd name="T24" fmla="*/ 188 w 188"/>
              <a:gd name="T25" fmla="*/ 0 h 13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88"/>
              <a:gd name="T40" fmla="*/ 0 h 130"/>
              <a:gd name="T41" fmla="*/ 188 w 188"/>
              <a:gd name="T42" fmla="*/ 130 h 130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88" h="130">
                <a:moveTo>
                  <a:pt x="0" y="15"/>
                </a:moveTo>
                <a:cubicBezTo>
                  <a:pt x="0" y="15"/>
                  <a:pt x="0" y="0"/>
                  <a:pt x="0" y="0"/>
                </a:cubicBezTo>
                <a:cubicBezTo>
                  <a:pt x="0" y="0"/>
                  <a:pt x="15" y="0"/>
                  <a:pt x="15" y="15"/>
                </a:cubicBezTo>
                <a:cubicBezTo>
                  <a:pt x="15" y="15"/>
                  <a:pt x="15" y="29"/>
                  <a:pt x="15" y="44"/>
                </a:cubicBezTo>
                <a:cubicBezTo>
                  <a:pt x="15" y="44"/>
                  <a:pt x="29" y="58"/>
                  <a:pt x="29" y="72"/>
                </a:cubicBezTo>
                <a:cubicBezTo>
                  <a:pt x="29" y="72"/>
                  <a:pt x="44" y="87"/>
                  <a:pt x="44" y="87"/>
                </a:cubicBezTo>
                <a:cubicBezTo>
                  <a:pt x="44" y="87"/>
                  <a:pt x="44" y="101"/>
                  <a:pt x="44" y="101"/>
                </a:cubicBezTo>
                <a:cubicBezTo>
                  <a:pt x="44" y="101"/>
                  <a:pt x="58" y="116"/>
                  <a:pt x="58" y="116"/>
                </a:cubicBezTo>
                <a:cubicBezTo>
                  <a:pt x="58" y="116"/>
                  <a:pt x="58" y="130"/>
                  <a:pt x="58" y="130"/>
                </a:cubicBezTo>
                <a:cubicBezTo>
                  <a:pt x="58" y="130"/>
                  <a:pt x="72" y="116"/>
                  <a:pt x="72" y="116"/>
                </a:cubicBezTo>
                <a:cubicBezTo>
                  <a:pt x="72" y="116"/>
                  <a:pt x="87" y="101"/>
                  <a:pt x="101" y="87"/>
                </a:cubicBezTo>
                <a:cubicBezTo>
                  <a:pt x="101" y="58"/>
                  <a:pt x="116" y="44"/>
                  <a:pt x="130" y="44"/>
                </a:cubicBezTo>
                <a:cubicBezTo>
                  <a:pt x="130" y="29"/>
                  <a:pt x="144" y="15"/>
                  <a:pt x="188" y="0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Freeform 1061"/>
          <p:cNvSpPr>
            <a:spLocks noChangeArrowheads="1"/>
          </p:cNvSpPr>
          <p:nvPr/>
        </p:nvSpPr>
        <p:spPr bwMode="auto">
          <a:xfrm>
            <a:off x="7831138" y="1517650"/>
            <a:ext cx="128587" cy="109538"/>
          </a:xfrm>
          <a:custGeom>
            <a:avLst/>
            <a:gdLst>
              <a:gd name="T0" fmla="*/ 0 w 201"/>
              <a:gd name="T1" fmla="*/ 28 h 172"/>
              <a:gd name="T2" fmla="*/ 0 w 201"/>
              <a:gd name="T3" fmla="*/ 28 h 172"/>
              <a:gd name="T4" fmla="*/ 14 w 201"/>
              <a:gd name="T5" fmla="*/ 43 h 172"/>
              <a:gd name="T6" fmla="*/ 43 w 201"/>
              <a:gd name="T7" fmla="*/ 43 h 172"/>
              <a:gd name="T8" fmla="*/ 72 w 201"/>
              <a:gd name="T9" fmla="*/ 43 h 172"/>
              <a:gd name="T10" fmla="*/ 101 w 201"/>
              <a:gd name="T11" fmla="*/ 43 h 172"/>
              <a:gd name="T12" fmla="*/ 129 w 201"/>
              <a:gd name="T13" fmla="*/ 43 h 172"/>
              <a:gd name="T14" fmla="*/ 158 w 201"/>
              <a:gd name="T15" fmla="*/ 28 h 172"/>
              <a:gd name="T16" fmla="*/ 173 w 201"/>
              <a:gd name="T17" fmla="*/ 14 h 172"/>
              <a:gd name="T18" fmla="*/ 173 w 201"/>
              <a:gd name="T19" fmla="*/ 0 h 172"/>
              <a:gd name="T20" fmla="*/ 173 w 201"/>
              <a:gd name="T21" fmla="*/ 0 h 172"/>
              <a:gd name="T22" fmla="*/ 158 w 201"/>
              <a:gd name="T23" fmla="*/ 0 h 172"/>
              <a:gd name="T24" fmla="*/ 129 w 201"/>
              <a:gd name="T25" fmla="*/ 14 h 172"/>
              <a:gd name="T26" fmla="*/ 72 w 201"/>
              <a:gd name="T27" fmla="*/ 43 h 172"/>
              <a:gd name="T28" fmla="*/ 43 w 201"/>
              <a:gd name="T29" fmla="*/ 72 h 172"/>
              <a:gd name="T30" fmla="*/ 43 w 201"/>
              <a:gd name="T31" fmla="*/ 100 h 172"/>
              <a:gd name="T32" fmla="*/ 57 w 201"/>
              <a:gd name="T33" fmla="*/ 115 h 172"/>
              <a:gd name="T34" fmla="*/ 101 w 201"/>
              <a:gd name="T35" fmla="*/ 144 h 172"/>
              <a:gd name="T36" fmla="*/ 144 w 201"/>
              <a:gd name="T37" fmla="*/ 158 h 172"/>
              <a:gd name="T38" fmla="*/ 173 w 201"/>
              <a:gd name="T39" fmla="*/ 172 h 172"/>
              <a:gd name="T40" fmla="*/ 201 w 201"/>
              <a:gd name="T41" fmla="*/ 172 h 17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201"/>
              <a:gd name="T64" fmla="*/ 0 h 172"/>
              <a:gd name="T65" fmla="*/ 201 w 201"/>
              <a:gd name="T66" fmla="*/ 172 h 17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201" h="172">
                <a:moveTo>
                  <a:pt x="0" y="28"/>
                </a:move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14" y="43"/>
                  <a:pt x="14" y="43"/>
                </a:cubicBezTo>
                <a:cubicBezTo>
                  <a:pt x="14" y="43"/>
                  <a:pt x="29" y="43"/>
                  <a:pt x="43" y="43"/>
                </a:cubicBezTo>
                <a:cubicBezTo>
                  <a:pt x="43" y="43"/>
                  <a:pt x="57" y="43"/>
                  <a:pt x="72" y="43"/>
                </a:cubicBezTo>
                <a:cubicBezTo>
                  <a:pt x="72" y="43"/>
                  <a:pt x="86" y="43"/>
                  <a:pt x="101" y="43"/>
                </a:cubicBezTo>
                <a:cubicBezTo>
                  <a:pt x="101" y="43"/>
                  <a:pt x="115" y="43"/>
                  <a:pt x="129" y="43"/>
                </a:cubicBezTo>
                <a:cubicBezTo>
                  <a:pt x="129" y="43"/>
                  <a:pt x="144" y="28"/>
                  <a:pt x="158" y="28"/>
                </a:cubicBezTo>
                <a:cubicBezTo>
                  <a:pt x="158" y="28"/>
                  <a:pt x="173" y="14"/>
                  <a:pt x="173" y="14"/>
                </a:cubicBezTo>
                <a:cubicBezTo>
                  <a:pt x="173" y="0"/>
                  <a:pt x="173" y="0"/>
                  <a:pt x="173" y="0"/>
                </a:cubicBezTo>
                <a:cubicBezTo>
                  <a:pt x="173" y="0"/>
                  <a:pt x="173" y="0"/>
                  <a:pt x="173" y="0"/>
                </a:cubicBezTo>
                <a:cubicBezTo>
                  <a:pt x="173" y="0"/>
                  <a:pt x="158" y="0"/>
                  <a:pt x="158" y="0"/>
                </a:cubicBezTo>
                <a:cubicBezTo>
                  <a:pt x="158" y="0"/>
                  <a:pt x="144" y="0"/>
                  <a:pt x="129" y="14"/>
                </a:cubicBezTo>
                <a:cubicBezTo>
                  <a:pt x="101" y="14"/>
                  <a:pt x="86" y="28"/>
                  <a:pt x="72" y="43"/>
                </a:cubicBezTo>
                <a:cubicBezTo>
                  <a:pt x="57" y="43"/>
                  <a:pt x="43" y="57"/>
                  <a:pt x="43" y="72"/>
                </a:cubicBezTo>
                <a:cubicBezTo>
                  <a:pt x="43" y="72"/>
                  <a:pt x="43" y="86"/>
                  <a:pt x="43" y="100"/>
                </a:cubicBezTo>
                <a:cubicBezTo>
                  <a:pt x="43" y="100"/>
                  <a:pt x="57" y="115"/>
                  <a:pt x="57" y="115"/>
                </a:cubicBezTo>
                <a:cubicBezTo>
                  <a:pt x="57" y="115"/>
                  <a:pt x="72" y="129"/>
                  <a:pt x="101" y="144"/>
                </a:cubicBezTo>
                <a:cubicBezTo>
                  <a:pt x="115" y="144"/>
                  <a:pt x="129" y="158"/>
                  <a:pt x="144" y="158"/>
                </a:cubicBezTo>
                <a:cubicBezTo>
                  <a:pt x="144" y="158"/>
                  <a:pt x="158" y="172"/>
                  <a:pt x="173" y="172"/>
                </a:cubicBezTo>
                <a:cubicBezTo>
                  <a:pt x="173" y="172"/>
                  <a:pt x="187" y="172"/>
                  <a:pt x="201" y="172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Freeform 1062"/>
          <p:cNvSpPr>
            <a:spLocks noChangeArrowheads="1"/>
          </p:cNvSpPr>
          <p:nvPr/>
        </p:nvSpPr>
        <p:spPr bwMode="auto">
          <a:xfrm>
            <a:off x="6864350" y="1992313"/>
            <a:ext cx="109538" cy="9525"/>
          </a:xfrm>
          <a:custGeom>
            <a:avLst/>
            <a:gdLst>
              <a:gd name="T0" fmla="*/ 173 w 173"/>
              <a:gd name="T1" fmla="*/ 15 h 15"/>
              <a:gd name="T2" fmla="*/ 159 w 173"/>
              <a:gd name="T3" fmla="*/ 0 h 15"/>
              <a:gd name="T4" fmla="*/ 144 w 173"/>
              <a:gd name="T5" fmla="*/ 0 h 15"/>
              <a:gd name="T6" fmla="*/ 130 w 173"/>
              <a:gd name="T7" fmla="*/ 0 h 15"/>
              <a:gd name="T8" fmla="*/ 116 w 173"/>
              <a:gd name="T9" fmla="*/ 0 h 15"/>
              <a:gd name="T10" fmla="*/ 87 w 173"/>
              <a:gd name="T11" fmla="*/ 0 h 15"/>
              <a:gd name="T12" fmla="*/ 58 w 173"/>
              <a:gd name="T13" fmla="*/ 0 h 15"/>
              <a:gd name="T14" fmla="*/ 29 w 173"/>
              <a:gd name="T15" fmla="*/ 0 h 15"/>
              <a:gd name="T16" fmla="*/ 0 w 173"/>
              <a:gd name="T17" fmla="*/ 0 h 15"/>
              <a:gd name="T18" fmla="*/ 0 w 173"/>
              <a:gd name="T19" fmla="*/ 0 h 15"/>
              <a:gd name="T20" fmla="*/ 0 w 173"/>
              <a:gd name="T21" fmla="*/ 15 h 15"/>
              <a:gd name="T22" fmla="*/ 0 w 173"/>
              <a:gd name="T23" fmla="*/ 15 h 15"/>
              <a:gd name="T24" fmla="*/ 29 w 173"/>
              <a:gd name="T25" fmla="*/ 15 h 1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73"/>
              <a:gd name="T40" fmla="*/ 0 h 15"/>
              <a:gd name="T41" fmla="*/ 173 w 173"/>
              <a:gd name="T42" fmla="*/ 15 h 15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73" h="15">
                <a:moveTo>
                  <a:pt x="173" y="15"/>
                </a:moveTo>
                <a:cubicBezTo>
                  <a:pt x="173" y="15"/>
                  <a:pt x="159" y="0"/>
                  <a:pt x="159" y="0"/>
                </a:cubicBezTo>
                <a:cubicBezTo>
                  <a:pt x="159" y="0"/>
                  <a:pt x="144" y="0"/>
                  <a:pt x="144" y="0"/>
                </a:cubicBezTo>
                <a:cubicBezTo>
                  <a:pt x="144" y="0"/>
                  <a:pt x="130" y="0"/>
                  <a:pt x="130" y="0"/>
                </a:cubicBezTo>
                <a:cubicBezTo>
                  <a:pt x="130" y="0"/>
                  <a:pt x="116" y="0"/>
                  <a:pt x="116" y="0"/>
                </a:cubicBezTo>
                <a:cubicBezTo>
                  <a:pt x="101" y="0"/>
                  <a:pt x="87" y="0"/>
                  <a:pt x="87" y="0"/>
                </a:cubicBezTo>
                <a:cubicBezTo>
                  <a:pt x="72" y="0"/>
                  <a:pt x="58" y="0"/>
                  <a:pt x="58" y="0"/>
                </a:cubicBezTo>
                <a:cubicBezTo>
                  <a:pt x="44" y="0"/>
                  <a:pt x="29" y="0"/>
                  <a:pt x="29" y="0"/>
                </a:cubicBezTo>
                <a:cubicBezTo>
                  <a:pt x="15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5" y="15"/>
                  <a:pt x="29" y="15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Freeform 1063"/>
          <p:cNvSpPr>
            <a:spLocks noChangeArrowheads="1"/>
          </p:cNvSpPr>
          <p:nvPr/>
        </p:nvSpPr>
        <p:spPr bwMode="auto">
          <a:xfrm>
            <a:off x="7083425" y="1955800"/>
            <a:ext cx="392113" cy="92075"/>
          </a:xfrm>
          <a:custGeom>
            <a:avLst/>
            <a:gdLst>
              <a:gd name="T0" fmla="*/ 86 w 619"/>
              <a:gd name="T1" fmla="*/ 86 h 144"/>
              <a:gd name="T2" fmla="*/ 86 w 619"/>
              <a:gd name="T3" fmla="*/ 86 h 144"/>
              <a:gd name="T4" fmla="*/ 101 w 619"/>
              <a:gd name="T5" fmla="*/ 72 h 144"/>
              <a:gd name="T6" fmla="*/ 101 w 619"/>
              <a:gd name="T7" fmla="*/ 57 h 144"/>
              <a:gd name="T8" fmla="*/ 101 w 619"/>
              <a:gd name="T9" fmla="*/ 43 h 144"/>
              <a:gd name="T10" fmla="*/ 86 w 619"/>
              <a:gd name="T11" fmla="*/ 29 h 144"/>
              <a:gd name="T12" fmla="*/ 72 w 619"/>
              <a:gd name="T13" fmla="*/ 14 h 144"/>
              <a:gd name="T14" fmla="*/ 43 w 619"/>
              <a:gd name="T15" fmla="*/ 14 h 144"/>
              <a:gd name="T16" fmla="*/ 14 w 619"/>
              <a:gd name="T17" fmla="*/ 29 h 144"/>
              <a:gd name="T18" fmla="*/ 0 w 619"/>
              <a:gd name="T19" fmla="*/ 57 h 144"/>
              <a:gd name="T20" fmla="*/ 0 w 619"/>
              <a:gd name="T21" fmla="*/ 86 h 144"/>
              <a:gd name="T22" fmla="*/ 0 w 619"/>
              <a:gd name="T23" fmla="*/ 115 h 144"/>
              <a:gd name="T24" fmla="*/ 0 w 619"/>
              <a:gd name="T25" fmla="*/ 129 h 144"/>
              <a:gd name="T26" fmla="*/ 14 w 619"/>
              <a:gd name="T27" fmla="*/ 144 h 144"/>
              <a:gd name="T28" fmla="*/ 43 w 619"/>
              <a:gd name="T29" fmla="*/ 129 h 144"/>
              <a:gd name="T30" fmla="*/ 86 w 619"/>
              <a:gd name="T31" fmla="*/ 115 h 144"/>
              <a:gd name="T32" fmla="*/ 115 w 619"/>
              <a:gd name="T33" fmla="*/ 72 h 144"/>
              <a:gd name="T34" fmla="*/ 130 w 619"/>
              <a:gd name="T35" fmla="*/ 43 h 144"/>
              <a:gd name="T36" fmla="*/ 130 w 619"/>
              <a:gd name="T37" fmla="*/ 29 h 144"/>
              <a:gd name="T38" fmla="*/ 144 w 619"/>
              <a:gd name="T39" fmla="*/ 14 h 144"/>
              <a:gd name="T40" fmla="*/ 144 w 619"/>
              <a:gd name="T41" fmla="*/ 29 h 144"/>
              <a:gd name="T42" fmla="*/ 144 w 619"/>
              <a:gd name="T43" fmla="*/ 57 h 144"/>
              <a:gd name="T44" fmla="*/ 158 w 619"/>
              <a:gd name="T45" fmla="*/ 86 h 144"/>
              <a:gd name="T46" fmla="*/ 158 w 619"/>
              <a:gd name="T47" fmla="*/ 101 h 144"/>
              <a:gd name="T48" fmla="*/ 187 w 619"/>
              <a:gd name="T49" fmla="*/ 101 h 144"/>
              <a:gd name="T50" fmla="*/ 216 w 619"/>
              <a:gd name="T51" fmla="*/ 115 h 144"/>
              <a:gd name="T52" fmla="*/ 245 w 619"/>
              <a:gd name="T53" fmla="*/ 115 h 144"/>
              <a:gd name="T54" fmla="*/ 288 w 619"/>
              <a:gd name="T55" fmla="*/ 101 h 144"/>
              <a:gd name="T56" fmla="*/ 331 w 619"/>
              <a:gd name="T57" fmla="*/ 86 h 144"/>
              <a:gd name="T58" fmla="*/ 360 w 619"/>
              <a:gd name="T59" fmla="*/ 72 h 144"/>
              <a:gd name="T60" fmla="*/ 389 w 619"/>
              <a:gd name="T61" fmla="*/ 43 h 144"/>
              <a:gd name="T62" fmla="*/ 418 w 619"/>
              <a:gd name="T63" fmla="*/ 29 h 144"/>
              <a:gd name="T64" fmla="*/ 432 w 619"/>
              <a:gd name="T65" fmla="*/ 14 h 144"/>
              <a:gd name="T66" fmla="*/ 432 w 619"/>
              <a:gd name="T67" fmla="*/ 0 h 144"/>
              <a:gd name="T68" fmla="*/ 418 w 619"/>
              <a:gd name="T69" fmla="*/ 0 h 144"/>
              <a:gd name="T70" fmla="*/ 389 w 619"/>
              <a:gd name="T71" fmla="*/ 0 h 144"/>
              <a:gd name="T72" fmla="*/ 360 w 619"/>
              <a:gd name="T73" fmla="*/ 29 h 144"/>
              <a:gd name="T74" fmla="*/ 331 w 619"/>
              <a:gd name="T75" fmla="*/ 57 h 144"/>
              <a:gd name="T76" fmla="*/ 317 w 619"/>
              <a:gd name="T77" fmla="*/ 86 h 144"/>
              <a:gd name="T78" fmla="*/ 317 w 619"/>
              <a:gd name="T79" fmla="*/ 101 h 144"/>
              <a:gd name="T80" fmla="*/ 346 w 619"/>
              <a:gd name="T81" fmla="*/ 115 h 144"/>
              <a:gd name="T82" fmla="*/ 374 w 619"/>
              <a:gd name="T83" fmla="*/ 129 h 144"/>
              <a:gd name="T84" fmla="*/ 418 w 619"/>
              <a:gd name="T85" fmla="*/ 129 h 144"/>
              <a:gd name="T86" fmla="*/ 446 w 619"/>
              <a:gd name="T87" fmla="*/ 129 h 144"/>
              <a:gd name="T88" fmla="*/ 490 w 619"/>
              <a:gd name="T89" fmla="*/ 115 h 144"/>
              <a:gd name="T90" fmla="*/ 518 w 619"/>
              <a:gd name="T91" fmla="*/ 86 h 144"/>
              <a:gd name="T92" fmla="*/ 547 w 619"/>
              <a:gd name="T93" fmla="*/ 57 h 144"/>
              <a:gd name="T94" fmla="*/ 562 w 619"/>
              <a:gd name="T95" fmla="*/ 43 h 144"/>
              <a:gd name="T96" fmla="*/ 562 w 619"/>
              <a:gd name="T97" fmla="*/ 29 h 144"/>
              <a:gd name="T98" fmla="*/ 576 w 619"/>
              <a:gd name="T99" fmla="*/ 14 h 144"/>
              <a:gd name="T100" fmla="*/ 576 w 619"/>
              <a:gd name="T101" fmla="*/ 0 h 144"/>
              <a:gd name="T102" fmla="*/ 576 w 619"/>
              <a:gd name="T103" fmla="*/ 0 h 144"/>
              <a:gd name="T104" fmla="*/ 590 w 619"/>
              <a:gd name="T105" fmla="*/ 0 h 144"/>
              <a:gd name="T106" fmla="*/ 576 w 619"/>
              <a:gd name="T107" fmla="*/ 29 h 144"/>
              <a:gd name="T108" fmla="*/ 562 w 619"/>
              <a:gd name="T109" fmla="*/ 57 h 144"/>
              <a:gd name="T110" fmla="*/ 562 w 619"/>
              <a:gd name="T111" fmla="*/ 86 h 144"/>
              <a:gd name="T112" fmla="*/ 562 w 619"/>
              <a:gd name="T113" fmla="*/ 115 h 144"/>
              <a:gd name="T114" fmla="*/ 562 w 619"/>
              <a:gd name="T115" fmla="*/ 129 h 144"/>
              <a:gd name="T116" fmla="*/ 576 w 619"/>
              <a:gd name="T117" fmla="*/ 129 h 144"/>
              <a:gd name="T118" fmla="*/ 590 w 619"/>
              <a:gd name="T119" fmla="*/ 129 h 144"/>
              <a:gd name="T120" fmla="*/ 605 w 619"/>
              <a:gd name="T121" fmla="*/ 115 h 144"/>
              <a:gd name="T122" fmla="*/ 619 w 619"/>
              <a:gd name="T123" fmla="*/ 101 h 14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19"/>
              <a:gd name="T187" fmla="*/ 0 h 144"/>
              <a:gd name="T188" fmla="*/ 619 w 619"/>
              <a:gd name="T189" fmla="*/ 144 h 144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19" h="144">
                <a:moveTo>
                  <a:pt x="86" y="86"/>
                </a:moveTo>
                <a:cubicBezTo>
                  <a:pt x="86" y="86"/>
                  <a:pt x="86" y="86"/>
                  <a:pt x="86" y="86"/>
                </a:cubicBezTo>
                <a:cubicBezTo>
                  <a:pt x="86" y="86"/>
                  <a:pt x="101" y="72"/>
                  <a:pt x="101" y="72"/>
                </a:cubicBezTo>
                <a:cubicBezTo>
                  <a:pt x="101" y="72"/>
                  <a:pt x="101" y="57"/>
                  <a:pt x="101" y="57"/>
                </a:cubicBezTo>
                <a:cubicBezTo>
                  <a:pt x="101" y="57"/>
                  <a:pt x="101" y="43"/>
                  <a:pt x="101" y="43"/>
                </a:cubicBezTo>
                <a:cubicBezTo>
                  <a:pt x="101" y="43"/>
                  <a:pt x="86" y="29"/>
                  <a:pt x="86" y="29"/>
                </a:cubicBezTo>
                <a:cubicBezTo>
                  <a:pt x="86" y="29"/>
                  <a:pt x="72" y="14"/>
                  <a:pt x="72" y="14"/>
                </a:cubicBezTo>
                <a:cubicBezTo>
                  <a:pt x="58" y="14"/>
                  <a:pt x="43" y="14"/>
                  <a:pt x="43" y="14"/>
                </a:cubicBezTo>
                <a:cubicBezTo>
                  <a:pt x="29" y="14"/>
                  <a:pt x="14" y="29"/>
                  <a:pt x="14" y="29"/>
                </a:cubicBezTo>
                <a:cubicBezTo>
                  <a:pt x="14" y="29"/>
                  <a:pt x="0" y="43"/>
                  <a:pt x="0" y="57"/>
                </a:cubicBezTo>
                <a:cubicBezTo>
                  <a:pt x="0" y="57"/>
                  <a:pt x="0" y="72"/>
                  <a:pt x="0" y="86"/>
                </a:cubicBezTo>
                <a:cubicBezTo>
                  <a:pt x="0" y="86"/>
                  <a:pt x="0" y="101"/>
                  <a:pt x="0" y="115"/>
                </a:cubicBezTo>
                <a:cubicBezTo>
                  <a:pt x="0" y="115"/>
                  <a:pt x="0" y="129"/>
                  <a:pt x="0" y="129"/>
                </a:cubicBezTo>
                <a:cubicBezTo>
                  <a:pt x="0" y="129"/>
                  <a:pt x="14" y="144"/>
                  <a:pt x="14" y="144"/>
                </a:cubicBezTo>
                <a:cubicBezTo>
                  <a:pt x="14" y="144"/>
                  <a:pt x="29" y="129"/>
                  <a:pt x="43" y="129"/>
                </a:cubicBezTo>
                <a:cubicBezTo>
                  <a:pt x="58" y="129"/>
                  <a:pt x="72" y="115"/>
                  <a:pt x="86" y="115"/>
                </a:cubicBezTo>
                <a:cubicBezTo>
                  <a:pt x="86" y="101"/>
                  <a:pt x="101" y="86"/>
                  <a:pt x="115" y="72"/>
                </a:cubicBezTo>
                <a:cubicBezTo>
                  <a:pt x="115" y="57"/>
                  <a:pt x="130" y="43"/>
                  <a:pt x="130" y="43"/>
                </a:cubicBezTo>
                <a:cubicBezTo>
                  <a:pt x="130" y="43"/>
                  <a:pt x="130" y="29"/>
                  <a:pt x="130" y="29"/>
                </a:cubicBezTo>
                <a:cubicBezTo>
                  <a:pt x="130" y="14"/>
                  <a:pt x="144" y="14"/>
                  <a:pt x="144" y="14"/>
                </a:cubicBezTo>
                <a:cubicBezTo>
                  <a:pt x="144" y="14"/>
                  <a:pt x="144" y="29"/>
                  <a:pt x="144" y="29"/>
                </a:cubicBezTo>
                <a:cubicBezTo>
                  <a:pt x="144" y="29"/>
                  <a:pt x="144" y="43"/>
                  <a:pt x="144" y="57"/>
                </a:cubicBezTo>
                <a:cubicBezTo>
                  <a:pt x="144" y="57"/>
                  <a:pt x="158" y="72"/>
                  <a:pt x="158" y="86"/>
                </a:cubicBezTo>
                <a:cubicBezTo>
                  <a:pt x="158" y="86"/>
                  <a:pt x="158" y="101"/>
                  <a:pt x="158" y="101"/>
                </a:cubicBezTo>
                <a:cubicBezTo>
                  <a:pt x="158" y="101"/>
                  <a:pt x="173" y="101"/>
                  <a:pt x="187" y="101"/>
                </a:cubicBezTo>
                <a:cubicBezTo>
                  <a:pt x="187" y="101"/>
                  <a:pt x="202" y="115"/>
                  <a:pt x="216" y="115"/>
                </a:cubicBezTo>
                <a:cubicBezTo>
                  <a:pt x="216" y="115"/>
                  <a:pt x="230" y="115"/>
                  <a:pt x="245" y="115"/>
                </a:cubicBezTo>
                <a:cubicBezTo>
                  <a:pt x="245" y="115"/>
                  <a:pt x="259" y="101"/>
                  <a:pt x="288" y="101"/>
                </a:cubicBezTo>
                <a:cubicBezTo>
                  <a:pt x="302" y="101"/>
                  <a:pt x="317" y="86"/>
                  <a:pt x="331" y="86"/>
                </a:cubicBezTo>
                <a:cubicBezTo>
                  <a:pt x="331" y="86"/>
                  <a:pt x="346" y="72"/>
                  <a:pt x="360" y="72"/>
                </a:cubicBezTo>
                <a:cubicBezTo>
                  <a:pt x="360" y="57"/>
                  <a:pt x="374" y="43"/>
                  <a:pt x="389" y="43"/>
                </a:cubicBezTo>
                <a:cubicBezTo>
                  <a:pt x="389" y="43"/>
                  <a:pt x="403" y="29"/>
                  <a:pt x="418" y="29"/>
                </a:cubicBezTo>
                <a:cubicBezTo>
                  <a:pt x="418" y="29"/>
                  <a:pt x="432" y="14"/>
                  <a:pt x="432" y="14"/>
                </a:cubicBezTo>
                <a:cubicBezTo>
                  <a:pt x="432" y="14"/>
                  <a:pt x="432" y="0"/>
                  <a:pt x="432" y="0"/>
                </a:cubicBezTo>
                <a:cubicBezTo>
                  <a:pt x="432" y="0"/>
                  <a:pt x="418" y="0"/>
                  <a:pt x="418" y="0"/>
                </a:cubicBezTo>
                <a:cubicBezTo>
                  <a:pt x="403" y="0"/>
                  <a:pt x="389" y="0"/>
                  <a:pt x="389" y="0"/>
                </a:cubicBezTo>
                <a:cubicBezTo>
                  <a:pt x="374" y="0"/>
                  <a:pt x="360" y="14"/>
                  <a:pt x="360" y="29"/>
                </a:cubicBezTo>
                <a:cubicBezTo>
                  <a:pt x="346" y="29"/>
                  <a:pt x="331" y="43"/>
                  <a:pt x="331" y="57"/>
                </a:cubicBezTo>
                <a:cubicBezTo>
                  <a:pt x="317" y="57"/>
                  <a:pt x="317" y="72"/>
                  <a:pt x="317" y="86"/>
                </a:cubicBezTo>
                <a:cubicBezTo>
                  <a:pt x="317" y="86"/>
                  <a:pt x="317" y="101"/>
                  <a:pt x="317" y="101"/>
                </a:cubicBezTo>
                <a:cubicBezTo>
                  <a:pt x="317" y="101"/>
                  <a:pt x="331" y="115"/>
                  <a:pt x="346" y="115"/>
                </a:cubicBezTo>
                <a:cubicBezTo>
                  <a:pt x="346" y="115"/>
                  <a:pt x="360" y="129"/>
                  <a:pt x="374" y="129"/>
                </a:cubicBezTo>
                <a:cubicBezTo>
                  <a:pt x="389" y="129"/>
                  <a:pt x="403" y="129"/>
                  <a:pt x="418" y="129"/>
                </a:cubicBezTo>
                <a:cubicBezTo>
                  <a:pt x="418" y="129"/>
                  <a:pt x="432" y="129"/>
                  <a:pt x="446" y="129"/>
                </a:cubicBezTo>
                <a:cubicBezTo>
                  <a:pt x="461" y="129"/>
                  <a:pt x="475" y="115"/>
                  <a:pt x="490" y="115"/>
                </a:cubicBezTo>
                <a:cubicBezTo>
                  <a:pt x="490" y="101"/>
                  <a:pt x="504" y="86"/>
                  <a:pt x="518" y="86"/>
                </a:cubicBezTo>
                <a:cubicBezTo>
                  <a:pt x="518" y="72"/>
                  <a:pt x="533" y="57"/>
                  <a:pt x="547" y="57"/>
                </a:cubicBezTo>
                <a:cubicBezTo>
                  <a:pt x="547" y="57"/>
                  <a:pt x="562" y="43"/>
                  <a:pt x="562" y="43"/>
                </a:cubicBezTo>
                <a:cubicBezTo>
                  <a:pt x="562" y="29"/>
                  <a:pt x="562" y="29"/>
                  <a:pt x="562" y="29"/>
                </a:cubicBezTo>
                <a:cubicBezTo>
                  <a:pt x="562" y="29"/>
                  <a:pt x="576" y="14"/>
                  <a:pt x="576" y="14"/>
                </a:cubicBezTo>
                <a:cubicBezTo>
                  <a:pt x="576" y="14"/>
                  <a:pt x="576" y="0"/>
                  <a:pt x="576" y="0"/>
                </a:cubicBezTo>
                <a:cubicBezTo>
                  <a:pt x="576" y="0"/>
                  <a:pt x="576" y="0"/>
                  <a:pt x="576" y="0"/>
                </a:cubicBezTo>
                <a:cubicBezTo>
                  <a:pt x="576" y="0"/>
                  <a:pt x="590" y="0"/>
                  <a:pt x="590" y="0"/>
                </a:cubicBezTo>
                <a:cubicBezTo>
                  <a:pt x="590" y="0"/>
                  <a:pt x="576" y="14"/>
                  <a:pt x="576" y="29"/>
                </a:cubicBezTo>
                <a:cubicBezTo>
                  <a:pt x="576" y="29"/>
                  <a:pt x="562" y="43"/>
                  <a:pt x="562" y="57"/>
                </a:cubicBezTo>
                <a:cubicBezTo>
                  <a:pt x="562" y="72"/>
                  <a:pt x="562" y="86"/>
                  <a:pt x="562" y="86"/>
                </a:cubicBezTo>
                <a:cubicBezTo>
                  <a:pt x="562" y="86"/>
                  <a:pt x="562" y="101"/>
                  <a:pt x="562" y="115"/>
                </a:cubicBezTo>
                <a:cubicBezTo>
                  <a:pt x="562" y="115"/>
                  <a:pt x="562" y="129"/>
                  <a:pt x="562" y="129"/>
                </a:cubicBezTo>
                <a:cubicBezTo>
                  <a:pt x="562" y="129"/>
                  <a:pt x="576" y="129"/>
                  <a:pt x="576" y="129"/>
                </a:cubicBezTo>
                <a:cubicBezTo>
                  <a:pt x="576" y="129"/>
                  <a:pt x="590" y="129"/>
                  <a:pt x="590" y="129"/>
                </a:cubicBezTo>
                <a:cubicBezTo>
                  <a:pt x="590" y="129"/>
                  <a:pt x="605" y="115"/>
                  <a:pt x="605" y="115"/>
                </a:cubicBezTo>
                <a:cubicBezTo>
                  <a:pt x="605" y="115"/>
                  <a:pt x="619" y="101"/>
                  <a:pt x="619" y="101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Freeform 1064"/>
          <p:cNvSpPr>
            <a:spLocks noChangeArrowheads="1"/>
          </p:cNvSpPr>
          <p:nvPr/>
        </p:nvSpPr>
        <p:spPr bwMode="auto">
          <a:xfrm>
            <a:off x="7421563" y="1982788"/>
            <a:ext cx="136525" cy="0"/>
          </a:xfrm>
          <a:custGeom>
            <a:avLst/>
            <a:gdLst>
              <a:gd name="T0" fmla="*/ 14 w 216"/>
              <a:gd name="T1" fmla="*/ 0 h 21600"/>
              <a:gd name="T2" fmla="*/ 0 w 216"/>
              <a:gd name="T3" fmla="*/ 0 h 21600"/>
              <a:gd name="T4" fmla="*/ 0 w 216"/>
              <a:gd name="T5" fmla="*/ 0 h 21600"/>
              <a:gd name="T6" fmla="*/ 29 w 216"/>
              <a:gd name="T7" fmla="*/ 0 h 21600"/>
              <a:gd name="T8" fmla="*/ 72 w 216"/>
              <a:gd name="T9" fmla="*/ 0 h 21600"/>
              <a:gd name="T10" fmla="*/ 115 w 216"/>
              <a:gd name="T11" fmla="*/ 0 h 21600"/>
              <a:gd name="T12" fmla="*/ 144 w 216"/>
              <a:gd name="T13" fmla="*/ 0 h 21600"/>
              <a:gd name="T14" fmla="*/ 216 w 216"/>
              <a:gd name="T15" fmla="*/ 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6"/>
              <a:gd name="T25" fmla="*/ 0 h 21600"/>
              <a:gd name="T26" fmla="*/ 216 w 216"/>
              <a:gd name="T27" fmla="*/ 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" h="21600">
                <a:moveTo>
                  <a:pt x="14" y="0"/>
                </a:moveTo>
                <a:cubicBezTo>
                  <a:pt x="14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14" y="0"/>
                  <a:pt x="29" y="0"/>
                </a:cubicBezTo>
                <a:cubicBezTo>
                  <a:pt x="29" y="0"/>
                  <a:pt x="43" y="0"/>
                  <a:pt x="72" y="0"/>
                </a:cubicBezTo>
                <a:cubicBezTo>
                  <a:pt x="86" y="0"/>
                  <a:pt x="101" y="0"/>
                  <a:pt x="115" y="0"/>
                </a:cubicBezTo>
                <a:cubicBezTo>
                  <a:pt x="115" y="0"/>
                  <a:pt x="129" y="0"/>
                  <a:pt x="144" y="0"/>
                </a:cubicBezTo>
                <a:cubicBezTo>
                  <a:pt x="144" y="0"/>
                  <a:pt x="173" y="0"/>
                  <a:pt x="216" y="0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Freeform 1065"/>
          <p:cNvSpPr>
            <a:spLocks noChangeArrowheads="1"/>
          </p:cNvSpPr>
          <p:nvPr/>
        </p:nvSpPr>
        <p:spPr bwMode="auto">
          <a:xfrm>
            <a:off x="7558088" y="1965325"/>
            <a:ext cx="0" cy="44450"/>
          </a:xfrm>
          <a:custGeom>
            <a:avLst/>
            <a:gdLst>
              <a:gd name="T0" fmla="*/ 0 w 21600"/>
              <a:gd name="T1" fmla="*/ 0 h 72"/>
              <a:gd name="T2" fmla="*/ 0 w 21600"/>
              <a:gd name="T3" fmla="*/ 0 h 72"/>
              <a:gd name="T4" fmla="*/ 0 w 21600"/>
              <a:gd name="T5" fmla="*/ 15 h 72"/>
              <a:gd name="T6" fmla="*/ 0 w 21600"/>
              <a:gd name="T7" fmla="*/ 43 h 72"/>
              <a:gd name="T8" fmla="*/ 0 w 21600"/>
              <a:gd name="T9" fmla="*/ 58 h 72"/>
              <a:gd name="T10" fmla="*/ 0 w 21600"/>
              <a:gd name="T11" fmla="*/ 72 h 72"/>
              <a:gd name="T12" fmla="*/ 0 w 21600"/>
              <a:gd name="T13" fmla="*/ 72 h 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1600"/>
              <a:gd name="T22" fmla="*/ 0 h 72"/>
              <a:gd name="T23" fmla="*/ 0 w 21600"/>
              <a:gd name="T24" fmla="*/ 72 h 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72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15"/>
                  <a:pt x="0" y="15"/>
                </a:cubicBezTo>
                <a:cubicBezTo>
                  <a:pt x="0" y="15"/>
                  <a:pt x="0" y="29"/>
                  <a:pt x="0" y="43"/>
                </a:cubicBezTo>
                <a:cubicBezTo>
                  <a:pt x="0" y="43"/>
                  <a:pt x="0" y="58"/>
                  <a:pt x="0" y="58"/>
                </a:cubicBezTo>
                <a:cubicBezTo>
                  <a:pt x="0" y="58"/>
                  <a:pt x="0" y="72"/>
                  <a:pt x="0" y="72"/>
                </a:cubicBezTo>
                <a:cubicBezTo>
                  <a:pt x="0" y="72"/>
                  <a:pt x="0" y="72"/>
                  <a:pt x="0" y="72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Freeform 1066"/>
          <p:cNvSpPr>
            <a:spLocks noChangeArrowheads="1"/>
          </p:cNvSpPr>
          <p:nvPr/>
        </p:nvSpPr>
        <p:spPr bwMode="auto">
          <a:xfrm>
            <a:off x="7577138" y="1900238"/>
            <a:ext cx="17462" cy="46037"/>
          </a:xfrm>
          <a:custGeom>
            <a:avLst/>
            <a:gdLst>
              <a:gd name="T0" fmla="*/ 0 w 28"/>
              <a:gd name="T1" fmla="*/ 72 h 72"/>
              <a:gd name="T2" fmla="*/ 0 w 28"/>
              <a:gd name="T3" fmla="*/ 58 h 72"/>
              <a:gd name="T4" fmla="*/ 0 w 28"/>
              <a:gd name="T5" fmla="*/ 44 h 72"/>
              <a:gd name="T6" fmla="*/ 14 w 28"/>
              <a:gd name="T7" fmla="*/ 15 h 72"/>
              <a:gd name="T8" fmla="*/ 14 w 28"/>
              <a:gd name="T9" fmla="*/ 0 h 72"/>
              <a:gd name="T10" fmla="*/ 14 w 28"/>
              <a:gd name="T11" fmla="*/ 29 h 72"/>
              <a:gd name="T12" fmla="*/ 28 w 28"/>
              <a:gd name="T13" fmla="*/ 72 h 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8"/>
              <a:gd name="T22" fmla="*/ 0 h 72"/>
              <a:gd name="T23" fmla="*/ 28 w 28"/>
              <a:gd name="T24" fmla="*/ 72 h 7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8" h="72">
                <a:moveTo>
                  <a:pt x="0" y="72"/>
                </a:moveTo>
                <a:cubicBezTo>
                  <a:pt x="0" y="72"/>
                  <a:pt x="0" y="58"/>
                  <a:pt x="0" y="58"/>
                </a:cubicBezTo>
                <a:cubicBezTo>
                  <a:pt x="0" y="58"/>
                  <a:pt x="0" y="44"/>
                  <a:pt x="0" y="44"/>
                </a:cubicBezTo>
                <a:cubicBezTo>
                  <a:pt x="0" y="29"/>
                  <a:pt x="14" y="15"/>
                  <a:pt x="14" y="15"/>
                </a:cubicBezTo>
                <a:cubicBezTo>
                  <a:pt x="14" y="0"/>
                  <a:pt x="14" y="0"/>
                  <a:pt x="14" y="0"/>
                </a:cubicBezTo>
                <a:cubicBezTo>
                  <a:pt x="14" y="0"/>
                  <a:pt x="14" y="15"/>
                  <a:pt x="14" y="29"/>
                </a:cubicBezTo>
                <a:cubicBezTo>
                  <a:pt x="14" y="29"/>
                  <a:pt x="14" y="44"/>
                  <a:pt x="28" y="72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Freeform 1067"/>
          <p:cNvSpPr>
            <a:spLocks noChangeArrowheads="1"/>
          </p:cNvSpPr>
          <p:nvPr/>
        </p:nvSpPr>
        <p:spPr bwMode="auto">
          <a:xfrm>
            <a:off x="7612063" y="1965325"/>
            <a:ext cx="138112" cy="63500"/>
          </a:xfrm>
          <a:custGeom>
            <a:avLst/>
            <a:gdLst>
              <a:gd name="T0" fmla="*/ 0 w 216"/>
              <a:gd name="T1" fmla="*/ 0 h 101"/>
              <a:gd name="T2" fmla="*/ 0 w 216"/>
              <a:gd name="T3" fmla="*/ 0 h 101"/>
              <a:gd name="T4" fmla="*/ 15 w 216"/>
              <a:gd name="T5" fmla="*/ 0 h 101"/>
              <a:gd name="T6" fmla="*/ 15 w 216"/>
              <a:gd name="T7" fmla="*/ 15 h 101"/>
              <a:gd name="T8" fmla="*/ 29 w 216"/>
              <a:gd name="T9" fmla="*/ 43 h 101"/>
              <a:gd name="T10" fmla="*/ 43 w 216"/>
              <a:gd name="T11" fmla="*/ 58 h 101"/>
              <a:gd name="T12" fmla="*/ 43 w 216"/>
              <a:gd name="T13" fmla="*/ 72 h 101"/>
              <a:gd name="T14" fmla="*/ 43 w 216"/>
              <a:gd name="T15" fmla="*/ 87 h 101"/>
              <a:gd name="T16" fmla="*/ 58 w 216"/>
              <a:gd name="T17" fmla="*/ 101 h 101"/>
              <a:gd name="T18" fmla="*/ 72 w 216"/>
              <a:gd name="T19" fmla="*/ 87 h 101"/>
              <a:gd name="T20" fmla="*/ 87 w 216"/>
              <a:gd name="T21" fmla="*/ 72 h 101"/>
              <a:gd name="T22" fmla="*/ 115 w 216"/>
              <a:gd name="T23" fmla="*/ 58 h 101"/>
              <a:gd name="T24" fmla="*/ 159 w 216"/>
              <a:gd name="T25" fmla="*/ 29 h 101"/>
              <a:gd name="T26" fmla="*/ 216 w 216"/>
              <a:gd name="T27" fmla="*/ 29 h 10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16"/>
              <a:gd name="T43" fmla="*/ 0 h 101"/>
              <a:gd name="T44" fmla="*/ 216 w 216"/>
              <a:gd name="T45" fmla="*/ 101 h 101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6" h="10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15" y="0"/>
                  <a:pt x="15" y="0"/>
                </a:cubicBezTo>
                <a:cubicBezTo>
                  <a:pt x="15" y="0"/>
                  <a:pt x="15" y="15"/>
                  <a:pt x="15" y="15"/>
                </a:cubicBezTo>
                <a:cubicBezTo>
                  <a:pt x="15" y="15"/>
                  <a:pt x="29" y="29"/>
                  <a:pt x="29" y="43"/>
                </a:cubicBezTo>
                <a:cubicBezTo>
                  <a:pt x="29" y="43"/>
                  <a:pt x="43" y="58"/>
                  <a:pt x="43" y="58"/>
                </a:cubicBezTo>
                <a:cubicBezTo>
                  <a:pt x="43" y="58"/>
                  <a:pt x="43" y="72"/>
                  <a:pt x="43" y="72"/>
                </a:cubicBezTo>
                <a:cubicBezTo>
                  <a:pt x="43" y="72"/>
                  <a:pt x="43" y="87"/>
                  <a:pt x="43" y="87"/>
                </a:cubicBezTo>
                <a:cubicBezTo>
                  <a:pt x="43" y="87"/>
                  <a:pt x="58" y="101"/>
                  <a:pt x="58" y="101"/>
                </a:cubicBezTo>
                <a:cubicBezTo>
                  <a:pt x="58" y="101"/>
                  <a:pt x="72" y="87"/>
                  <a:pt x="72" y="87"/>
                </a:cubicBezTo>
                <a:cubicBezTo>
                  <a:pt x="72" y="87"/>
                  <a:pt x="87" y="72"/>
                  <a:pt x="87" y="72"/>
                </a:cubicBezTo>
                <a:cubicBezTo>
                  <a:pt x="87" y="72"/>
                  <a:pt x="101" y="58"/>
                  <a:pt x="115" y="58"/>
                </a:cubicBezTo>
                <a:cubicBezTo>
                  <a:pt x="130" y="43"/>
                  <a:pt x="144" y="29"/>
                  <a:pt x="159" y="29"/>
                </a:cubicBezTo>
                <a:cubicBezTo>
                  <a:pt x="159" y="29"/>
                  <a:pt x="173" y="29"/>
                  <a:pt x="216" y="29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Freeform 1068"/>
          <p:cNvSpPr>
            <a:spLocks noChangeArrowheads="1"/>
          </p:cNvSpPr>
          <p:nvPr/>
        </p:nvSpPr>
        <p:spPr bwMode="auto">
          <a:xfrm>
            <a:off x="7759700" y="1982788"/>
            <a:ext cx="127000" cy="82550"/>
          </a:xfrm>
          <a:custGeom>
            <a:avLst/>
            <a:gdLst>
              <a:gd name="T0" fmla="*/ 0 w 201"/>
              <a:gd name="T1" fmla="*/ 29 h 130"/>
              <a:gd name="T2" fmla="*/ 0 w 201"/>
              <a:gd name="T3" fmla="*/ 29 h 130"/>
              <a:gd name="T4" fmla="*/ 28 w 201"/>
              <a:gd name="T5" fmla="*/ 43 h 130"/>
              <a:gd name="T6" fmla="*/ 57 w 201"/>
              <a:gd name="T7" fmla="*/ 43 h 130"/>
              <a:gd name="T8" fmla="*/ 86 w 201"/>
              <a:gd name="T9" fmla="*/ 43 h 130"/>
              <a:gd name="T10" fmla="*/ 115 w 201"/>
              <a:gd name="T11" fmla="*/ 43 h 130"/>
              <a:gd name="T12" fmla="*/ 129 w 201"/>
              <a:gd name="T13" fmla="*/ 43 h 130"/>
              <a:gd name="T14" fmla="*/ 144 w 201"/>
              <a:gd name="T15" fmla="*/ 29 h 130"/>
              <a:gd name="T16" fmla="*/ 158 w 201"/>
              <a:gd name="T17" fmla="*/ 14 h 130"/>
              <a:gd name="T18" fmla="*/ 158 w 201"/>
              <a:gd name="T19" fmla="*/ 14 h 130"/>
              <a:gd name="T20" fmla="*/ 144 w 201"/>
              <a:gd name="T21" fmla="*/ 0 h 130"/>
              <a:gd name="T22" fmla="*/ 115 w 201"/>
              <a:gd name="T23" fmla="*/ 0 h 130"/>
              <a:gd name="T24" fmla="*/ 86 w 201"/>
              <a:gd name="T25" fmla="*/ 0 h 130"/>
              <a:gd name="T26" fmla="*/ 57 w 201"/>
              <a:gd name="T27" fmla="*/ 29 h 130"/>
              <a:gd name="T28" fmla="*/ 28 w 201"/>
              <a:gd name="T29" fmla="*/ 58 h 130"/>
              <a:gd name="T30" fmla="*/ 28 w 201"/>
              <a:gd name="T31" fmla="*/ 86 h 130"/>
              <a:gd name="T32" fmla="*/ 57 w 201"/>
              <a:gd name="T33" fmla="*/ 101 h 130"/>
              <a:gd name="T34" fmla="*/ 86 w 201"/>
              <a:gd name="T35" fmla="*/ 115 h 130"/>
              <a:gd name="T36" fmla="*/ 129 w 201"/>
              <a:gd name="T37" fmla="*/ 130 h 130"/>
              <a:gd name="T38" fmla="*/ 201 w 201"/>
              <a:gd name="T39" fmla="*/ 130 h 13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01"/>
              <a:gd name="T61" fmla="*/ 0 h 130"/>
              <a:gd name="T62" fmla="*/ 201 w 201"/>
              <a:gd name="T63" fmla="*/ 130 h 13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01" h="130">
                <a:moveTo>
                  <a:pt x="0" y="29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14" y="43"/>
                  <a:pt x="28" y="43"/>
                </a:cubicBezTo>
                <a:cubicBezTo>
                  <a:pt x="28" y="43"/>
                  <a:pt x="43" y="43"/>
                  <a:pt x="57" y="43"/>
                </a:cubicBezTo>
                <a:cubicBezTo>
                  <a:pt x="57" y="43"/>
                  <a:pt x="72" y="43"/>
                  <a:pt x="86" y="43"/>
                </a:cubicBezTo>
                <a:cubicBezTo>
                  <a:pt x="86" y="43"/>
                  <a:pt x="100" y="43"/>
                  <a:pt x="115" y="43"/>
                </a:cubicBezTo>
                <a:cubicBezTo>
                  <a:pt x="115" y="43"/>
                  <a:pt x="129" y="43"/>
                  <a:pt x="129" y="43"/>
                </a:cubicBezTo>
                <a:cubicBezTo>
                  <a:pt x="129" y="43"/>
                  <a:pt x="144" y="29"/>
                  <a:pt x="144" y="29"/>
                </a:cubicBezTo>
                <a:cubicBezTo>
                  <a:pt x="144" y="29"/>
                  <a:pt x="158" y="14"/>
                  <a:pt x="158" y="14"/>
                </a:cubicBezTo>
                <a:cubicBezTo>
                  <a:pt x="158" y="14"/>
                  <a:pt x="158" y="14"/>
                  <a:pt x="158" y="14"/>
                </a:cubicBezTo>
                <a:cubicBezTo>
                  <a:pt x="158" y="14"/>
                  <a:pt x="144" y="0"/>
                  <a:pt x="144" y="0"/>
                </a:cubicBezTo>
                <a:cubicBezTo>
                  <a:pt x="129" y="0"/>
                  <a:pt x="115" y="0"/>
                  <a:pt x="115" y="0"/>
                </a:cubicBezTo>
                <a:cubicBezTo>
                  <a:pt x="100" y="0"/>
                  <a:pt x="86" y="0"/>
                  <a:pt x="86" y="0"/>
                </a:cubicBezTo>
                <a:cubicBezTo>
                  <a:pt x="72" y="0"/>
                  <a:pt x="57" y="14"/>
                  <a:pt x="57" y="29"/>
                </a:cubicBezTo>
                <a:cubicBezTo>
                  <a:pt x="43" y="29"/>
                  <a:pt x="28" y="43"/>
                  <a:pt x="28" y="58"/>
                </a:cubicBezTo>
                <a:cubicBezTo>
                  <a:pt x="28" y="58"/>
                  <a:pt x="28" y="72"/>
                  <a:pt x="28" y="86"/>
                </a:cubicBezTo>
                <a:cubicBezTo>
                  <a:pt x="28" y="86"/>
                  <a:pt x="43" y="101"/>
                  <a:pt x="57" y="101"/>
                </a:cubicBezTo>
                <a:cubicBezTo>
                  <a:pt x="57" y="101"/>
                  <a:pt x="72" y="115"/>
                  <a:pt x="86" y="115"/>
                </a:cubicBezTo>
                <a:cubicBezTo>
                  <a:pt x="100" y="115"/>
                  <a:pt x="115" y="130"/>
                  <a:pt x="129" y="130"/>
                </a:cubicBezTo>
                <a:cubicBezTo>
                  <a:pt x="129" y="130"/>
                  <a:pt x="158" y="130"/>
                  <a:pt x="201" y="130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Freeform 1069"/>
          <p:cNvSpPr>
            <a:spLocks noChangeArrowheads="1"/>
          </p:cNvSpPr>
          <p:nvPr/>
        </p:nvSpPr>
        <p:spPr bwMode="auto">
          <a:xfrm>
            <a:off x="6654800" y="2339975"/>
            <a:ext cx="127000" cy="720725"/>
          </a:xfrm>
          <a:custGeom>
            <a:avLst/>
            <a:gdLst>
              <a:gd name="T0" fmla="*/ 202 w 202"/>
              <a:gd name="T1" fmla="*/ 28 h 1137"/>
              <a:gd name="T2" fmla="*/ 187 w 202"/>
              <a:gd name="T3" fmla="*/ 28 h 1137"/>
              <a:gd name="T4" fmla="*/ 173 w 202"/>
              <a:gd name="T5" fmla="*/ 14 h 1137"/>
              <a:gd name="T6" fmla="*/ 159 w 202"/>
              <a:gd name="T7" fmla="*/ 0 h 1137"/>
              <a:gd name="T8" fmla="*/ 144 w 202"/>
              <a:gd name="T9" fmla="*/ 0 h 1137"/>
              <a:gd name="T10" fmla="*/ 130 w 202"/>
              <a:gd name="T11" fmla="*/ 0 h 1137"/>
              <a:gd name="T12" fmla="*/ 115 w 202"/>
              <a:gd name="T13" fmla="*/ 0 h 1137"/>
              <a:gd name="T14" fmla="*/ 101 w 202"/>
              <a:gd name="T15" fmla="*/ 0 h 1137"/>
              <a:gd name="T16" fmla="*/ 101 w 202"/>
              <a:gd name="T17" fmla="*/ 28 h 1137"/>
              <a:gd name="T18" fmla="*/ 101 w 202"/>
              <a:gd name="T19" fmla="*/ 57 h 1137"/>
              <a:gd name="T20" fmla="*/ 101 w 202"/>
              <a:gd name="T21" fmla="*/ 100 h 1137"/>
              <a:gd name="T22" fmla="*/ 115 w 202"/>
              <a:gd name="T23" fmla="*/ 158 h 1137"/>
              <a:gd name="T24" fmla="*/ 130 w 202"/>
              <a:gd name="T25" fmla="*/ 230 h 1137"/>
              <a:gd name="T26" fmla="*/ 144 w 202"/>
              <a:gd name="T27" fmla="*/ 302 h 1137"/>
              <a:gd name="T28" fmla="*/ 130 w 202"/>
              <a:gd name="T29" fmla="*/ 331 h 1137"/>
              <a:gd name="T30" fmla="*/ 115 w 202"/>
              <a:gd name="T31" fmla="*/ 374 h 1137"/>
              <a:gd name="T32" fmla="*/ 101 w 202"/>
              <a:gd name="T33" fmla="*/ 446 h 1137"/>
              <a:gd name="T34" fmla="*/ 72 w 202"/>
              <a:gd name="T35" fmla="*/ 475 h 1137"/>
              <a:gd name="T36" fmla="*/ 58 w 202"/>
              <a:gd name="T37" fmla="*/ 489 h 1137"/>
              <a:gd name="T38" fmla="*/ 29 w 202"/>
              <a:gd name="T39" fmla="*/ 504 h 1137"/>
              <a:gd name="T40" fmla="*/ 0 w 202"/>
              <a:gd name="T41" fmla="*/ 518 h 1137"/>
              <a:gd name="T42" fmla="*/ 0 w 202"/>
              <a:gd name="T43" fmla="*/ 518 h 1137"/>
              <a:gd name="T44" fmla="*/ 15 w 202"/>
              <a:gd name="T45" fmla="*/ 518 h 1137"/>
              <a:gd name="T46" fmla="*/ 29 w 202"/>
              <a:gd name="T47" fmla="*/ 547 h 1137"/>
              <a:gd name="T48" fmla="*/ 29 w 202"/>
              <a:gd name="T49" fmla="*/ 576 h 1137"/>
              <a:gd name="T50" fmla="*/ 29 w 202"/>
              <a:gd name="T51" fmla="*/ 604 h 1137"/>
              <a:gd name="T52" fmla="*/ 29 w 202"/>
              <a:gd name="T53" fmla="*/ 633 h 1137"/>
              <a:gd name="T54" fmla="*/ 29 w 202"/>
              <a:gd name="T55" fmla="*/ 691 h 1137"/>
              <a:gd name="T56" fmla="*/ 15 w 202"/>
              <a:gd name="T57" fmla="*/ 777 h 1137"/>
              <a:gd name="T58" fmla="*/ 0 w 202"/>
              <a:gd name="T59" fmla="*/ 878 h 1137"/>
              <a:gd name="T60" fmla="*/ 0 w 202"/>
              <a:gd name="T61" fmla="*/ 950 h 1137"/>
              <a:gd name="T62" fmla="*/ 0 w 202"/>
              <a:gd name="T63" fmla="*/ 993 h 1137"/>
              <a:gd name="T64" fmla="*/ 15 w 202"/>
              <a:gd name="T65" fmla="*/ 1022 h 1137"/>
              <a:gd name="T66" fmla="*/ 15 w 202"/>
              <a:gd name="T67" fmla="*/ 1065 h 1137"/>
              <a:gd name="T68" fmla="*/ 43 w 202"/>
              <a:gd name="T69" fmla="*/ 1094 h 1137"/>
              <a:gd name="T70" fmla="*/ 72 w 202"/>
              <a:gd name="T71" fmla="*/ 1123 h 1137"/>
              <a:gd name="T72" fmla="*/ 115 w 202"/>
              <a:gd name="T73" fmla="*/ 1137 h 1137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02"/>
              <a:gd name="T112" fmla="*/ 0 h 1137"/>
              <a:gd name="T113" fmla="*/ 202 w 202"/>
              <a:gd name="T114" fmla="*/ 1137 h 1137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02" h="1137">
                <a:moveTo>
                  <a:pt x="202" y="28"/>
                </a:moveTo>
                <a:cubicBezTo>
                  <a:pt x="202" y="28"/>
                  <a:pt x="187" y="28"/>
                  <a:pt x="187" y="28"/>
                </a:cubicBezTo>
                <a:cubicBezTo>
                  <a:pt x="187" y="28"/>
                  <a:pt x="173" y="14"/>
                  <a:pt x="173" y="14"/>
                </a:cubicBezTo>
                <a:cubicBezTo>
                  <a:pt x="173" y="14"/>
                  <a:pt x="159" y="0"/>
                  <a:pt x="159" y="0"/>
                </a:cubicBezTo>
                <a:cubicBezTo>
                  <a:pt x="159" y="0"/>
                  <a:pt x="144" y="0"/>
                  <a:pt x="144" y="0"/>
                </a:cubicBezTo>
                <a:cubicBezTo>
                  <a:pt x="144" y="0"/>
                  <a:pt x="130" y="0"/>
                  <a:pt x="130" y="0"/>
                </a:cubicBezTo>
                <a:cubicBezTo>
                  <a:pt x="130" y="0"/>
                  <a:pt x="115" y="0"/>
                  <a:pt x="115" y="0"/>
                </a:cubicBezTo>
                <a:cubicBezTo>
                  <a:pt x="115" y="0"/>
                  <a:pt x="101" y="0"/>
                  <a:pt x="101" y="0"/>
                </a:cubicBezTo>
                <a:cubicBezTo>
                  <a:pt x="101" y="0"/>
                  <a:pt x="101" y="14"/>
                  <a:pt x="101" y="28"/>
                </a:cubicBezTo>
                <a:cubicBezTo>
                  <a:pt x="101" y="28"/>
                  <a:pt x="101" y="43"/>
                  <a:pt x="101" y="57"/>
                </a:cubicBezTo>
                <a:cubicBezTo>
                  <a:pt x="101" y="72"/>
                  <a:pt x="101" y="86"/>
                  <a:pt x="101" y="100"/>
                </a:cubicBezTo>
                <a:cubicBezTo>
                  <a:pt x="101" y="115"/>
                  <a:pt x="115" y="129"/>
                  <a:pt x="115" y="158"/>
                </a:cubicBezTo>
                <a:cubicBezTo>
                  <a:pt x="115" y="172"/>
                  <a:pt x="130" y="187"/>
                  <a:pt x="130" y="230"/>
                </a:cubicBezTo>
                <a:cubicBezTo>
                  <a:pt x="130" y="273"/>
                  <a:pt x="144" y="288"/>
                  <a:pt x="144" y="302"/>
                </a:cubicBezTo>
                <a:cubicBezTo>
                  <a:pt x="144" y="302"/>
                  <a:pt x="130" y="316"/>
                  <a:pt x="130" y="331"/>
                </a:cubicBezTo>
                <a:cubicBezTo>
                  <a:pt x="130" y="331"/>
                  <a:pt x="115" y="345"/>
                  <a:pt x="115" y="374"/>
                </a:cubicBezTo>
                <a:cubicBezTo>
                  <a:pt x="115" y="403"/>
                  <a:pt x="101" y="417"/>
                  <a:pt x="101" y="446"/>
                </a:cubicBezTo>
                <a:cubicBezTo>
                  <a:pt x="87" y="460"/>
                  <a:pt x="72" y="475"/>
                  <a:pt x="72" y="475"/>
                </a:cubicBezTo>
                <a:cubicBezTo>
                  <a:pt x="72" y="475"/>
                  <a:pt x="58" y="489"/>
                  <a:pt x="58" y="489"/>
                </a:cubicBezTo>
                <a:cubicBezTo>
                  <a:pt x="43" y="489"/>
                  <a:pt x="29" y="504"/>
                  <a:pt x="29" y="504"/>
                </a:cubicBezTo>
                <a:cubicBezTo>
                  <a:pt x="15" y="504"/>
                  <a:pt x="0" y="518"/>
                  <a:pt x="0" y="518"/>
                </a:cubicBezTo>
                <a:cubicBezTo>
                  <a:pt x="0" y="518"/>
                  <a:pt x="0" y="518"/>
                  <a:pt x="0" y="518"/>
                </a:cubicBezTo>
                <a:cubicBezTo>
                  <a:pt x="0" y="518"/>
                  <a:pt x="15" y="518"/>
                  <a:pt x="15" y="518"/>
                </a:cubicBezTo>
                <a:cubicBezTo>
                  <a:pt x="15" y="518"/>
                  <a:pt x="29" y="532"/>
                  <a:pt x="29" y="547"/>
                </a:cubicBezTo>
                <a:cubicBezTo>
                  <a:pt x="29" y="547"/>
                  <a:pt x="29" y="561"/>
                  <a:pt x="29" y="576"/>
                </a:cubicBezTo>
                <a:cubicBezTo>
                  <a:pt x="29" y="576"/>
                  <a:pt x="29" y="590"/>
                  <a:pt x="29" y="604"/>
                </a:cubicBezTo>
                <a:cubicBezTo>
                  <a:pt x="29" y="604"/>
                  <a:pt x="29" y="619"/>
                  <a:pt x="29" y="633"/>
                </a:cubicBezTo>
                <a:cubicBezTo>
                  <a:pt x="29" y="648"/>
                  <a:pt x="29" y="662"/>
                  <a:pt x="29" y="691"/>
                </a:cubicBezTo>
                <a:cubicBezTo>
                  <a:pt x="29" y="720"/>
                  <a:pt x="15" y="734"/>
                  <a:pt x="15" y="777"/>
                </a:cubicBezTo>
                <a:cubicBezTo>
                  <a:pt x="15" y="820"/>
                  <a:pt x="0" y="835"/>
                  <a:pt x="0" y="878"/>
                </a:cubicBezTo>
                <a:cubicBezTo>
                  <a:pt x="0" y="907"/>
                  <a:pt x="0" y="921"/>
                  <a:pt x="0" y="950"/>
                </a:cubicBezTo>
                <a:cubicBezTo>
                  <a:pt x="0" y="964"/>
                  <a:pt x="0" y="979"/>
                  <a:pt x="0" y="993"/>
                </a:cubicBezTo>
                <a:cubicBezTo>
                  <a:pt x="0" y="993"/>
                  <a:pt x="15" y="1008"/>
                  <a:pt x="15" y="1022"/>
                </a:cubicBezTo>
                <a:cubicBezTo>
                  <a:pt x="15" y="1036"/>
                  <a:pt x="15" y="1051"/>
                  <a:pt x="15" y="1065"/>
                </a:cubicBezTo>
                <a:cubicBezTo>
                  <a:pt x="15" y="1065"/>
                  <a:pt x="29" y="1080"/>
                  <a:pt x="43" y="1094"/>
                </a:cubicBezTo>
                <a:cubicBezTo>
                  <a:pt x="43" y="1094"/>
                  <a:pt x="58" y="1108"/>
                  <a:pt x="72" y="1123"/>
                </a:cubicBezTo>
                <a:cubicBezTo>
                  <a:pt x="72" y="1123"/>
                  <a:pt x="87" y="1137"/>
                  <a:pt x="115" y="1137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Freeform 1070"/>
          <p:cNvSpPr>
            <a:spLocks noChangeArrowheads="1"/>
          </p:cNvSpPr>
          <p:nvPr/>
        </p:nvSpPr>
        <p:spPr bwMode="auto">
          <a:xfrm>
            <a:off x="6873875" y="2486025"/>
            <a:ext cx="63500" cy="17463"/>
          </a:xfrm>
          <a:custGeom>
            <a:avLst/>
            <a:gdLst>
              <a:gd name="T0" fmla="*/ 86 w 101"/>
              <a:gd name="T1" fmla="*/ 29 h 29"/>
              <a:gd name="T2" fmla="*/ 86 w 101"/>
              <a:gd name="T3" fmla="*/ 29 h 29"/>
              <a:gd name="T4" fmla="*/ 86 w 101"/>
              <a:gd name="T5" fmla="*/ 29 h 29"/>
              <a:gd name="T6" fmla="*/ 72 w 101"/>
              <a:gd name="T7" fmla="*/ 29 h 29"/>
              <a:gd name="T8" fmla="*/ 57 w 101"/>
              <a:gd name="T9" fmla="*/ 29 h 29"/>
              <a:gd name="T10" fmla="*/ 29 w 101"/>
              <a:gd name="T11" fmla="*/ 29 h 29"/>
              <a:gd name="T12" fmla="*/ 14 w 101"/>
              <a:gd name="T13" fmla="*/ 29 h 29"/>
              <a:gd name="T14" fmla="*/ 43 w 101"/>
              <a:gd name="T15" fmla="*/ 29 h 29"/>
              <a:gd name="T16" fmla="*/ 72 w 101"/>
              <a:gd name="T17" fmla="*/ 29 h 29"/>
              <a:gd name="T18" fmla="*/ 86 w 101"/>
              <a:gd name="T19" fmla="*/ 14 h 29"/>
              <a:gd name="T20" fmla="*/ 101 w 101"/>
              <a:gd name="T21" fmla="*/ 14 h 29"/>
              <a:gd name="T22" fmla="*/ 101 w 101"/>
              <a:gd name="T23" fmla="*/ 14 h 29"/>
              <a:gd name="T24" fmla="*/ 86 w 101"/>
              <a:gd name="T25" fmla="*/ 14 h 29"/>
              <a:gd name="T26" fmla="*/ 57 w 101"/>
              <a:gd name="T27" fmla="*/ 14 h 29"/>
              <a:gd name="T28" fmla="*/ 43 w 101"/>
              <a:gd name="T29" fmla="*/ 14 h 29"/>
              <a:gd name="T30" fmla="*/ 0 w 101"/>
              <a:gd name="T31" fmla="*/ 0 h 2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1"/>
              <a:gd name="T49" fmla="*/ 0 h 29"/>
              <a:gd name="T50" fmla="*/ 101 w 101"/>
              <a:gd name="T51" fmla="*/ 29 h 2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1" h="29">
                <a:moveTo>
                  <a:pt x="86" y="29"/>
                </a:moveTo>
                <a:cubicBezTo>
                  <a:pt x="86" y="29"/>
                  <a:pt x="86" y="29"/>
                  <a:pt x="86" y="29"/>
                </a:cubicBezTo>
                <a:cubicBezTo>
                  <a:pt x="86" y="29"/>
                  <a:pt x="86" y="29"/>
                  <a:pt x="86" y="29"/>
                </a:cubicBezTo>
                <a:cubicBezTo>
                  <a:pt x="86" y="29"/>
                  <a:pt x="72" y="29"/>
                  <a:pt x="72" y="29"/>
                </a:cubicBezTo>
                <a:cubicBezTo>
                  <a:pt x="72" y="29"/>
                  <a:pt x="57" y="29"/>
                  <a:pt x="57" y="29"/>
                </a:cubicBezTo>
                <a:cubicBezTo>
                  <a:pt x="43" y="29"/>
                  <a:pt x="29" y="29"/>
                  <a:pt x="29" y="29"/>
                </a:cubicBezTo>
                <a:cubicBezTo>
                  <a:pt x="14" y="29"/>
                  <a:pt x="14" y="29"/>
                  <a:pt x="14" y="29"/>
                </a:cubicBezTo>
                <a:cubicBezTo>
                  <a:pt x="14" y="29"/>
                  <a:pt x="29" y="29"/>
                  <a:pt x="43" y="29"/>
                </a:cubicBezTo>
                <a:cubicBezTo>
                  <a:pt x="43" y="29"/>
                  <a:pt x="57" y="29"/>
                  <a:pt x="72" y="29"/>
                </a:cubicBezTo>
                <a:cubicBezTo>
                  <a:pt x="72" y="29"/>
                  <a:pt x="86" y="14"/>
                  <a:pt x="86" y="14"/>
                </a:cubicBezTo>
                <a:cubicBezTo>
                  <a:pt x="86" y="14"/>
                  <a:pt x="101" y="14"/>
                  <a:pt x="101" y="14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1" y="14"/>
                  <a:pt x="86" y="14"/>
                  <a:pt x="86" y="14"/>
                </a:cubicBezTo>
                <a:cubicBezTo>
                  <a:pt x="72" y="14"/>
                  <a:pt x="57" y="14"/>
                  <a:pt x="57" y="14"/>
                </a:cubicBezTo>
                <a:cubicBezTo>
                  <a:pt x="57" y="14"/>
                  <a:pt x="43" y="14"/>
                  <a:pt x="43" y="14"/>
                </a:cubicBezTo>
                <a:cubicBezTo>
                  <a:pt x="29" y="14"/>
                  <a:pt x="14" y="0"/>
                  <a:pt x="0" y="0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Freeform 1071"/>
          <p:cNvSpPr>
            <a:spLocks noChangeArrowheads="1"/>
          </p:cNvSpPr>
          <p:nvPr/>
        </p:nvSpPr>
        <p:spPr bwMode="auto">
          <a:xfrm>
            <a:off x="7037388" y="2393950"/>
            <a:ext cx="109537" cy="100013"/>
          </a:xfrm>
          <a:custGeom>
            <a:avLst/>
            <a:gdLst>
              <a:gd name="T0" fmla="*/ 101 w 173"/>
              <a:gd name="T1" fmla="*/ 14 h 158"/>
              <a:gd name="T2" fmla="*/ 86 w 173"/>
              <a:gd name="T3" fmla="*/ 0 h 158"/>
              <a:gd name="T4" fmla="*/ 72 w 173"/>
              <a:gd name="T5" fmla="*/ 0 h 158"/>
              <a:gd name="T6" fmla="*/ 58 w 173"/>
              <a:gd name="T7" fmla="*/ 14 h 158"/>
              <a:gd name="T8" fmla="*/ 29 w 173"/>
              <a:gd name="T9" fmla="*/ 43 h 158"/>
              <a:gd name="T10" fmla="*/ 0 w 173"/>
              <a:gd name="T11" fmla="*/ 72 h 158"/>
              <a:gd name="T12" fmla="*/ 0 w 173"/>
              <a:gd name="T13" fmla="*/ 101 h 158"/>
              <a:gd name="T14" fmla="*/ 0 w 173"/>
              <a:gd name="T15" fmla="*/ 130 h 158"/>
              <a:gd name="T16" fmla="*/ 14 w 173"/>
              <a:gd name="T17" fmla="*/ 144 h 158"/>
              <a:gd name="T18" fmla="*/ 43 w 173"/>
              <a:gd name="T19" fmla="*/ 158 h 158"/>
              <a:gd name="T20" fmla="*/ 86 w 173"/>
              <a:gd name="T21" fmla="*/ 144 h 158"/>
              <a:gd name="T22" fmla="*/ 130 w 173"/>
              <a:gd name="T23" fmla="*/ 130 h 158"/>
              <a:gd name="T24" fmla="*/ 158 w 173"/>
              <a:gd name="T25" fmla="*/ 101 h 158"/>
              <a:gd name="T26" fmla="*/ 173 w 173"/>
              <a:gd name="T27" fmla="*/ 72 h 158"/>
              <a:gd name="T28" fmla="*/ 173 w 173"/>
              <a:gd name="T29" fmla="*/ 43 h 158"/>
              <a:gd name="T30" fmla="*/ 158 w 173"/>
              <a:gd name="T31" fmla="*/ 14 h 158"/>
              <a:gd name="T32" fmla="*/ 144 w 173"/>
              <a:gd name="T33" fmla="*/ 0 h 158"/>
              <a:gd name="T34" fmla="*/ 115 w 173"/>
              <a:gd name="T35" fmla="*/ 0 h 158"/>
              <a:gd name="T36" fmla="*/ 86 w 173"/>
              <a:gd name="T37" fmla="*/ 0 h 158"/>
              <a:gd name="T38" fmla="*/ 72 w 173"/>
              <a:gd name="T39" fmla="*/ 14 h 158"/>
              <a:gd name="T40" fmla="*/ 58 w 173"/>
              <a:gd name="T41" fmla="*/ 72 h 15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173"/>
              <a:gd name="T64" fmla="*/ 0 h 158"/>
              <a:gd name="T65" fmla="*/ 173 w 173"/>
              <a:gd name="T66" fmla="*/ 158 h 158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173" h="158">
                <a:moveTo>
                  <a:pt x="101" y="14"/>
                </a:moveTo>
                <a:cubicBezTo>
                  <a:pt x="101" y="14"/>
                  <a:pt x="86" y="0"/>
                  <a:pt x="86" y="0"/>
                </a:cubicBezTo>
                <a:cubicBezTo>
                  <a:pt x="86" y="0"/>
                  <a:pt x="72" y="0"/>
                  <a:pt x="72" y="0"/>
                </a:cubicBezTo>
                <a:cubicBezTo>
                  <a:pt x="72" y="0"/>
                  <a:pt x="58" y="14"/>
                  <a:pt x="58" y="14"/>
                </a:cubicBezTo>
                <a:cubicBezTo>
                  <a:pt x="43" y="14"/>
                  <a:pt x="29" y="29"/>
                  <a:pt x="29" y="43"/>
                </a:cubicBezTo>
                <a:cubicBezTo>
                  <a:pt x="14" y="43"/>
                  <a:pt x="0" y="58"/>
                  <a:pt x="0" y="72"/>
                </a:cubicBezTo>
                <a:cubicBezTo>
                  <a:pt x="0" y="72"/>
                  <a:pt x="0" y="86"/>
                  <a:pt x="0" y="101"/>
                </a:cubicBezTo>
                <a:cubicBezTo>
                  <a:pt x="0" y="101"/>
                  <a:pt x="0" y="115"/>
                  <a:pt x="0" y="130"/>
                </a:cubicBezTo>
                <a:cubicBezTo>
                  <a:pt x="0" y="130"/>
                  <a:pt x="14" y="144"/>
                  <a:pt x="14" y="144"/>
                </a:cubicBezTo>
                <a:cubicBezTo>
                  <a:pt x="14" y="144"/>
                  <a:pt x="29" y="158"/>
                  <a:pt x="43" y="158"/>
                </a:cubicBezTo>
                <a:cubicBezTo>
                  <a:pt x="43" y="158"/>
                  <a:pt x="58" y="144"/>
                  <a:pt x="86" y="144"/>
                </a:cubicBezTo>
                <a:cubicBezTo>
                  <a:pt x="101" y="144"/>
                  <a:pt x="115" y="130"/>
                  <a:pt x="130" y="130"/>
                </a:cubicBezTo>
                <a:cubicBezTo>
                  <a:pt x="130" y="130"/>
                  <a:pt x="144" y="115"/>
                  <a:pt x="158" y="101"/>
                </a:cubicBezTo>
                <a:cubicBezTo>
                  <a:pt x="158" y="86"/>
                  <a:pt x="173" y="72"/>
                  <a:pt x="173" y="72"/>
                </a:cubicBezTo>
                <a:cubicBezTo>
                  <a:pt x="173" y="58"/>
                  <a:pt x="173" y="43"/>
                  <a:pt x="173" y="43"/>
                </a:cubicBezTo>
                <a:cubicBezTo>
                  <a:pt x="173" y="29"/>
                  <a:pt x="158" y="14"/>
                  <a:pt x="158" y="14"/>
                </a:cubicBezTo>
                <a:cubicBezTo>
                  <a:pt x="158" y="0"/>
                  <a:pt x="144" y="0"/>
                  <a:pt x="144" y="0"/>
                </a:cubicBezTo>
                <a:cubicBezTo>
                  <a:pt x="130" y="0"/>
                  <a:pt x="115" y="0"/>
                  <a:pt x="115" y="0"/>
                </a:cubicBezTo>
                <a:cubicBezTo>
                  <a:pt x="101" y="0"/>
                  <a:pt x="86" y="0"/>
                  <a:pt x="86" y="0"/>
                </a:cubicBezTo>
                <a:cubicBezTo>
                  <a:pt x="72" y="0"/>
                  <a:pt x="72" y="0"/>
                  <a:pt x="72" y="14"/>
                </a:cubicBezTo>
                <a:cubicBezTo>
                  <a:pt x="72" y="14"/>
                  <a:pt x="58" y="29"/>
                  <a:pt x="58" y="72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Freeform 1072"/>
          <p:cNvSpPr>
            <a:spLocks noChangeArrowheads="1"/>
          </p:cNvSpPr>
          <p:nvPr/>
        </p:nvSpPr>
        <p:spPr bwMode="auto">
          <a:xfrm>
            <a:off x="7192963" y="2439988"/>
            <a:ext cx="146050" cy="73025"/>
          </a:xfrm>
          <a:custGeom>
            <a:avLst/>
            <a:gdLst>
              <a:gd name="T0" fmla="*/ 29 w 230"/>
              <a:gd name="T1" fmla="*/ 14 h 115"/>
              <a:gd name="T2" fmla="*/ 29 w 230"/>
              <a:gd name="T3" fmla="*/ 14 h 115"/>
              <a:gd name="T4" fmla="*/ 29 w 230"/>
              <a:gd name="T5" fmla="*/ 43 h 115"/>
              <a:gd name="T6" fmla="*/ 14 w 230"/>
              <a:gd name="T7" fmla="*/ 72 h 115"/>
              <a:gd name="T8" fmla="*/ 14 w 230"/>
              <a:gd name="T9" fmla="*/ 101 h 115"/>
              <a:gd name="T10" fmla="*/ 0 w 230"/>
              <a:gd name="T11" fmla="*/ 115 h 115"/>
              <a:gd name="T12" fmla="*/ 0 w 230"/>
              <a:gd name="T13" fmla="*/ 115 h 115"/>
              <a:gd name="T14" fmla="*/ 0 w 230"/>
              <a:gd name="T15" fmla="*/ 101 h 115"/>
              <a:gd name="T16" fmla="*/ 29 w 230"/>
              <a:gd name="T17" fmla="*/ 58 h 115"/>
              <a:gd name="T18" fmla="*/ 43 w 230"/>
              <a:gd name="T19" fmla="*/ 29 h 115"/>
              <a:gd name="T20" fmla="*/ 57 w 230"/>
              <a:gd name="T21" fmla="*/ 0 h 115"/>
              <a:gd name="T22" fmla="*/ 72 w 230"/>
              <a:gd name="T23" fmla="*/ 0 h 115"/>
              <a:gd name="T24" fmla="*/ 86 w 230"/>
              <a:gd name="T25" fmla="*/ 0 h 115"/>
              <a:gd name="T26" fmla="*/ 101 w 230"/>
              <a:gd name="T27" fmla="*/ 14 h 115"/>
              <a:gd name="T28" fmla="*/ 101 w 230"/>
              <a:gd name="T29" fmla="*/ 29 h 115"/>
              <a:gd name="T30" fmla="*/ 101 w 230"/>
              <a:gd name="T31" fmla="*/ 43 h 115"/>
              <a:gd name="T32" fmla="*/ 86 w 230"/>
              <a:gd name="T33" fmla="*/ 58 h 115"/>
              <a:gd name="T34" fmla="*/ 86 w 230"/>
              <a:gd name="T35" fmla="*/ 58 h 115"/>
              <a:gd name="T36" fmla="*/ 115 w 230"/>
              <a:gd name="T37" fmla="*/ 29 h 115"/>
              <a:gd name="T38" fmla="*/ 144 w 230"/>
              <a:gd name="T39" fmla="*/ 0 h 115"/>
              <a:gd name="T40" fmla="*/ 158 w 230"/>
              <a:gd name="T41" fmla="*/ 0 h 115"/>
              <a:gd name="T42" fmla="*/ 173 w 230"/>
              <a:gd name="T43" fmla="*/ 0 h 115"/>
              <a:gd name="T44" fmla="*/ 187 w 230"/>
              <a:gd name="T45" fmla="*/ 29 h 115"/>
              <a:gd name="T46" fmla="*/ 187 w 230"/>
              <a:gd name="T47" fmla="*/ 43 h 115"/>
              <a:gd name="T48" fmla="*/ 201 w 230"/>
              <a:gd name="T49" fmla="*/ 72 h 115"/>
              <a:gd name="T50" fmla="*/ 201 w 230"/>
              <a:gd name="T51" fmla="*/ 86 h 115"/>
              <a:gd name="T52" fmla="*/ 230 w 230"/>
              <a:gd name="T53" fmla="*/ 101 h 11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30"/>
              <a:gd name="T82" fmla="*/ 0 h 115"/>
              <a:gd name="T83" fmla="*/ 230 w 230"/>
              <a:gd name="T84" fmla="*/ 115 h 11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30" h="115">
                <a:moveTo>
                  <a:pt x="29" y="14"/>
                </a:moveTo>
                <a:cubicBezTo>
                  <a:pt x="29" y="14"/>
                  <a:pt x="29" y="14"/>
                  <a:pt x="29" y="14"/>
                </a:cubicBezTo>
                <a:cubicBezTo>
                  <a:pt x="29" y="14"/>
                  <a:pt x="29" y="29"/>
                  <a:pt x="29" y="43"/>
                </a:cubicBezTo>
                <a:cubicBezTo>
                  <a:pt x="29" y="43"/>
                  <a:pt x="14" y="58"/>
                  <a:pt x="14" y="72"/>
                </a:cubicBezTo>
                <a:cubicBezTo>
                  <a:pt x="14" y="72"/>
                  <a:pt x="14" y="86"/>
                  <a:pt x="14" y="101"/>
                </a:cubicBezTo>
                <a:cubicBezTo>
                  <a:pt x="14" y="101"/>
                  <a:pt x="0" y="115"/>
                  <a:pt x="0" y="115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15"/>
                  <a:pt x="0" y="101"/>
                  <a:pt x="0" y="101"/>
                </a:cubicBezTo>
                <a:cubicBezTo>
                  <a:pt x="0" y="86"/>
                  <a:pt x="14" y="72"/>
                  <a:pt x="29" y="58"/>
                </a:cubicBezTo>
                <a:cubicBezTo>
                  <a:pt x="29" y="43"/>
                  <a:pt x="43" y="29"/>
                  <a:pt x="43" y="29"/>
                </a:cubicBezTo>
                <a:cubicBezTo>
                  <a:pt x="43" y="14"/>
                  <a:pt x="57" y="0"/>
                  <a:pt x="57" y="0"/>
                </a:cubicBezTo>
                <a:cubicBezTo>
                  <a:pt x="57" y="0"/>
                  <a:pt x="72" y="0"/>
                  <a:pt x="72" y="0"/>
                </a:cubicBezTo>
                <a:cubicBezTo>
                  <a:pt x="72" y="0"/>
                  <a:pt x="86" y="0"/>
                  <a:pt x="86" y="0"/>
                </a:cubicBezTo>
                <a:cubicBezTo>
                  <a:pt x="86" y="0"/>
                  <a:pt x="101" y="14"/>
                  <a:pt x="101" y="14"/>
                </a:cubicBezTo>
                <a:cubicBezTo>
                  <a:pt x="101" y="14"/>
                  <a:pt x="101" y="29"/>
                  <a:pt x="101" y="29"/>
                </a:cubicBezTo>
                <a:cubicBezTo>
                  <a:pt x="101" y="29"/>
                  <a:pt x="101" y="43"/>
                  <a:pt x="101" y="43"/>
                </a:cubicBezTo>
                <a:cubicBezTo>
                  <a:pt x="101" y="43"/>
                  <a:pt x="86" y="58"/>
                  <a:pt x="86" y="58"/>
                </a:cubicBezTo>
                <a:cubicBezTo>
                  <a:pt x="86" y="58"/>
                  <a:pt x="86" y="58"/>
                  <a:pt x="86" y="58"/>
                </a:cubicBezTo>
                <a:cubicBezTo>
                  <a:pt x="86" y="43"/>
                  <a:pt x="101" y="29"/>
                  <a:pt x="115" y="29"/>
                </a:cubicBezTo>
                <a:cubicBezTo>
                  <a:pt x="115" y="14"/>
                  <a:pt x="129" y="0"/>
                  <a:pt x="144" y="0"/>
                </a:cubicBezTo>
                <a:cubicBezTo>
                  <a:pt x="144" y="0"/>
                  <a:pt x="158" y="0"/>
                  <a:pt x="158" y="0"/>
                </a:cubicBezTo>
                <a:cubicBezTo>
                  <a:pt x="158" y="0"/>
                  <a:pt x="173" y="0"/>
                  <a:pt x="173" y="0"/>
                </a:cubicBezTo>
                <a:cubicBezTo>
                  <a:pt x="173" y="0"/>
                  <a:pt x="187" y="14"/>
                  <a:pt x="187" y="29"/>
                </a:cubicBezTo>
                <a:cubicBezTo>
                  <a:pt x="187" y="29"/>
                  <a:pt x="187" y="43"/>
                  <a:pt x="187" y="43"/>
                </a:cubicBezTo>
                <a:cubicBezTo>
                  <a:pt x="187" y="43"/>
                  <a:pt x="201" y="58"/>
                  <a:pt x="201" y="72"/>
                </a:cubicBezTo>
                <a:cubicBezTo>
                  <a:pt x="201" y="72"/>
                  <a:pt x="201" y="86"/>
                  <a:pt x="201" y="86"/>
                </a:cubicBezTo>
                <a:cubicBezTo>
                  <a:pt x="201" y="86"/>
                  <a:pt x="216" y="101"/>
                  <a:pt x="230" y="101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Freeform 1073"/>
          <p:cNvSpPr>
            <a:spLocks noChangeArrowheads="1"/>
          </p:cNvSpPr>
          <p:nvPr/>
        </p:nvSpPr>
        <p:spPr bwMode="auto">
          <a:xfrm>
            <a:off x="7402513" y="2447925"/>
            <a:ext cx="9525" cy="46038"/>
          </a:xfrm>
          <a:custGeom>
            <a:avLst/>
            <a:gdLst>
              <a:gd name="T0" fmla="*/ 0 w 14"/>
              <a:gd name="T1" fmla="*/ 29 h 72"/>
              <a:gd name="T2" fmla="*/ 0 w 14"/>
              <a:gd name="T3" fmla="*/ 15 h 72"/>
              <a:gd name="T4" fmla="*/ 0 w 14"/>
              <a:gd name="T5" fmla="*/ 0 h 72"/>
              <a:gd name="T6" fmla="*/ 0 w 14"/>
              <a:gd name="T7" fmla="*/ 0 h 72"/>
              <a:gd name="T8" fmla="*/ 0 w 14"/>
              <a:gd name="T9" fmla="*/ 15 h 72"/>
              <a:gd name="T10" fmla="*/ 0 w 14"/>
              <a:gd name="T11" fmla="*/ 29 h 72"/>
              <a:gd name="T12" fmla="*/ 0 w 14"/>
              <a:gd name="T13" fmla="*/ 44 h 72"/>
              <a:gd name="T14" fmla="*/ 0 w 14"/>
              <a:gd name="T15" fmla="*/ 44 h 72"/>
              <a:gd name="T16" fmla="*/ 0 w 14"/>
              <a:gd name="T17" fmla="*/ 44 h 72"/>
              <a:gd name="T18" fmla="*/ 14 w 14"/>
              <a:gd name="T19" fmla="*/ 72 h 7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"/>
              <a:gd name="T31" fmla="*/ 0 h 72"/>
              <a:gd name="T32" fmla="*/ 14 w 14"/>
              <a:gd name="T33" fmla="*/ 72 h 7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" h="72">
                <a:moveTo>
                  <a:pt x="0" y="29"/>
                </a:moveTo>
                <a:cubicBezTo>
                  <a:pt x="0" y="29"/>
                  <a:pt x="0" y="15"/>
                  <a:pt x="0" y="15"/>
                </a:cubicBezTo>
                <a:cubicBezTo>
                  <a:pt x="0" y="15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15"/>
                  <a:pt x="0" y="15"/>
                </a:cubicBezTo>
                <a:cubicBezTo>
                  <a:pt x="0" y="15"/>
                  <a:pt x="0" y="29"/>
                  <a:pt x="0" y="29"/>
                </a:cubicBezTo>
                <a:cubicBezTo>
                  <a:pt x="0" y="29"/>
                  <a:pt x="0" y="44"/>
                  <a:pt x="0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44"/>
                  <a:pt x="0" y="58"/>
                  <a:pt x="14" y="72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1074"/>
          <p:cNvSpPr>
            <a:spLocks noChangeArrowheads="1"/>
          </p:cNvSpPr>
          <p:nvPr/>
        </p:nvSpPr>
        <p:spPr bwMode="auto">
          <a:xfrm>
            <a:off x="7402513" y="2466975"/>
            <a:ext cx="9525" cy="55563"/>
          </a:xfrm>
          <a:custGeom>
            <a:avLst/>
            <a:gdLst>
              <a:gd name="T0" fmla="*/ 14 w 14"/>
              <a:gd name="T1" fmla="*/ 0 h 87"/>
              <a:gd name="T2" fmla="*/ 14 w 14"/>
              <a:gd name="T3" fmla="*/ 0 h 87"/>
              <a:gd name="T4" fmla="*/ 14 w 14"/>
              <a:gd name="T5" fmla="*/ 29 h 87"/>
              <a:gd name="T6" fmla="*/ 0 w 14"/>
              <a:gd name="T7" fmla="*/ 58 h 87"/>
              <a:gd name="T8" fmla="*/ 0 w 14"/>
              <a:gd name="T9" fmla="*/ 72 h 87"/>
              <a:gd name="T10" fmla="*/ 0 w 14"/>
              <a:gd name="T11" fmla="*/ 87 h 87"/>
              <a:gd name="T12" fmla="*/ 0 w 14"/>
              <a:gd name="T13" fmla="*/ 87 h 87"/>
              <a:gd name="T14" fmla="*/ 0 w 14"/>
              <a:gd name="T15" fmla="*/ 87 h 87"/>
              <a:gd name="T16" fmla="*/ 0 w 14"/>
              <a:gd name="T17" fmla="*/ 72 h 8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"/>
              <a:gd name="T28" fmla="*/ 0 h 87"/>
              <a:gd name="T29" fmla="*/ 14 w 14"/>
              <a:gd name="T30" fmla="*/ 87 h 8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" h="87">
                <a:moveTo>
                  <a:pt x="14" y="0"/>
                </a:moveTo>
                <a:cubicBezTo>
                  <a:pt x="14" y="0"/>
                  <a:pt x="14" y="0"/>
                  <a:pt x="14" y="0"/>
                </a:cubicBezTo>
                <a:cubicBezTo>
                  <a:pt x="14" y="0"/>
                  <a:pt x="14" y="15"/>
                  <a:pt x="14" y="29"/>
                </a:cubicBezTo>
                <a:cubicBezTo>
                  <a:pt x="14" y="29"/>
                  <a:pt x="0" y="43"/>
                  <a:pt x="0" y="58"/>
                </a:cubicBezTo>
                <a:cubicBezTo>
                  <a:pt x="0" y="58"/>
                  <a:pt x="0" y="72"/>
                  <a:pt x="0" y="72"/>
                </a:cubicBezTo>
                <a:cubicBezTo>
                  <a:pt x="0" y="72"/>
                  <a:pt x="0" y="87"/>
                  <a:pt x="0" y="8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87"/>
                  <a:pt x="0" y="87"/>
                  <a:pt x="0" y="72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Freeform 1075"/>
          <p:cNvSpPr>
            <a:spLocks noChangeArrowheads="1"/>
          </p:cNvSpPr>
          <p:nvPr/>
        </p:nvSpPr>
        <p:spPr bwMode="auto">
          <a:xfrm>
            <a:off x="7394575" y="2366963"/>
            <a:ext cx="26988" cy="17462"/>
          </a:xfrm>
          <a:custGeom>
            <a:avLst/>
            <a:gdLst>
              <a:gd name="T0" fmla="*/ 0 w 43"/>
              <a:gd name="T1" fmla="*/ 29 h 29"/>
              <a:gd name="T2" fmla="*/ 0 w 43"/>
              <a:gd name="T3" fmla="*/ 14 h 29"/>
              <a:gd name="T4" fmla="*/ 0 w 43"/>
              <a:gd name="T5" fmla="*/ 0 h 29"/>
              <a:gd name="T6" fmla="*/ 0 w 43"/>
              <a:gd name="T7" fmla="*/ 0 h 29"/>
              <a:gd name="T8" fmla="*/ 14 w 43"/>
              <a:gd name="T9" fmla="*/ 0 h 29"/>
              <a:gd name="T10" fmla="*/ 43 w 43"/>
              <a:gd name="T11" fmla="*/ 0 h 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3"/>
              <a:gd name="T19" fmla="*/ 0 h 29"/>
              <a:gd name="T20" fmla="*/ 43 w 43"/>
              <a:gd name="T21" fmla="*/ 29 h 2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3" h="29">
                <a:moveTo>
                  <a:pt x="0" y="29"/>
                </a:moveTo>
                <a:cubicBezTo>
                  <a:pt x="0" y="29"/>
                  <a:pt x="0" y="14"/>
                  <a:pt x="0" y="14"/>
                </a:cubicBezTo>
                <a:cubicBezTo>
                  <a:pt x="0" y="14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14" y="0"/>
                  <a:pt x="14" y="0"/>
                </a:cubicBezTo>
                <a:cubicBezTo>
                  <a:pt x="14" y="0"/>
                  <a:pt x="28" y="0"/>
                  <a:pt x="43" y="0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Freeform 1076"/>
          <p:cNvSpPr>
            <a:spLocks noChangeArrowheads="1"/>
          </p:cNvSpPr>
          <p:nvPr/>
        </p:nvSpPr>
        <p:spPr bwMode="auto">
          <a:xfrm>
            <a:off x="7494588" y="2320925"/>
            <a:ext cx="153987" cy="201613"/>
          </a:xfrm>
          <a:custGeom>
            <a:avLst/>
            <a:gdLst>
              <a:gd name="T0" fmla="*/ 158 w 245"/>
              <a:gd name="T1" fmla="*/ 43 h 317"/>
              <a:gd name="T2" fmla="*/ 158 w 245"/>
              <a:gd name="T3" fmla="*/ 29 h 317"/>
              <a:gd name="T4" fmla="*/ 158 w 245"/>
              <a:gd name="T5" fmla="*/ 14 h 317"/>
              <a:gd name="T6" fmla="*/ 158 w 245"/>
              <a:gd name="T7" fmla="*/ 0 h 317"/>
              <a:gd name="T8" fmla="*/ 144 w 245"/>
              <a:gd name="T9" fmla="*/ 0 h 317"/>
              <a:gd name="T10" fmla="*/ 144 w 245"/>
              <a:gd name="T11" fmla="*/ 29 h 317"/>
              <a:gd name="T12" fmla="*/ 144 w 245"/>
              <a:gd name="T13" fmla="*/ 72 h 317"/>
              <a:gd name="T14" fmla="*/ 144 w 245"/>
              <a:gd name="T15" fmla="*/ 144 h 317"/>
              <a:gd name="T16" fmla="*/ 144 w 245"/>
              <a:gd name="T17" fmla="*/ 216 h 317"/>
              <a:gd name="T18" fmla="*/ 144 w 245"/>
              <a:gd name="T19" fmla="*/ 259 h 317"/>
              <a:gd name="T20" fmla="*/ 144 w 245"/>
              <a:gd name="T21" fmla="*/ 273 h 317"/>
              <a:gd name="T22" fmla="*/ 130 w 245"/>
              <a:gd name="T23" fmla="*/ 273 h 317"/>
              <a:gd name="T24" fmla="*/ 130 w 245"/>
              <a:gd name="T25" fmla="*/ 259 h 317"/>
              <a:gd name="T26" fmla="*/ 115 w 245"/>
              <a:gd name="T27" fmla="*/ 245 h 317"/>
              <a:gd name="T28" fmla="*/ 101 w 245"/>
              <a:gd name="T29" fmla="*/ 245 h 317"/>
              <a:gd name="T30" fmla="*/ 72 w 245"/>
              <a:gd name="T31" fmla="*/ 245 h 317"/>
              <a:gd name="T32" fmla="*/ 43 w 245"/>
              <a:gd name="T33" fmla="*/ 259 h 317"/>
              <a:gd name="T34" fmla="*/ 14 w 245"/>
              <a:gd name="T35" fmla="*/ 259 h 317"/>
              <a:gd name="T36" fmla="*/ 0 w 245"/>
              <a:gd name="T37" fmla="*/ 288 h 317"/>
              <a:gd name="T38" fmla="*/ 0 w 245"/>
              <a:gd name="T39" fmla="*/ 302 h 317"/>
              <a:gd name="T40" fmla="*/ 29 w 245"/>
              <a:gd name="T41" fmla="*/ 317 h 317"/>
              <a:gd name="T42" fmla="*/ 58 w 245"/>
              <a:gd name="T43" fmla="*/ 317 h 317"/>
              <a:gd name="T44" fmla="*/ 115 w 245"/>
              <a:gd name="T45" fmla="*/ 317 h 317"/>
              <a:gd name="T46" fmla="*/ 158 w 245"/>
              <a:gd name="T47" fmla="*/ 302 h 317"/>
              <a:gd name="T48" fmla="*/ 187 w 245"/>
              <a:gd name="T49" fmla="*/ 288 h 317"/>
              <a:gd name="T50" fmla="*/ 245 w 245"/>
              <a:gd name="T51" fmla="*/ 259 h 31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45"/>
              <a:gd name="T79" fmla="*/ 0 h 317"/>
              <a:gd name="T80" fmla="*/ 245 w 245"/>
              <a:gd name="T81" fmla="*/ 317 h 317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45" h="317">
                <a:moveTo>
                  <a:pt x="158" y="43"/>
                </a:moveTo>
                <a:cubicBezTo>
                  <a:pt x="158" y="43"/>
                  <a:pt x="158" y="29"/>
                  <a:pt x="158" y="29"/>
                </a:cubicBezTo>
                <a:cubicBezTo>
                  <a:pt x="158" y="29"/>
                  <a:pt x="158" y="14"/>
                  <a:pt x="158" y="14"/>
                </a:cubicBezTo>
                <a:cubicBezTo>
                  <a:pt x="158" y="14"/>
                  <a:pt x="158" y="0"/>
                  <a:pt x="158" y="0"/>
                </a:cubicBezTo>
                <a:cubicBezTo>
                  <a:pt x="158" y="0"/>
                  <a:pt x="144" y="0"/>
                  <a:pt x="144" y="0"/>
                </a:cubicBezTo>
                <a:cubicBezTo>
                  <a:pt x="144" y="0"/>
                  <a:pt x="144" y="14"/>
                  <a:pt x="144" y="29"/>
                </a:cubicBezTo>
                <a:cubicBezTo>
                  <a:pt x="144" y="29"/>
                  <a:pt x="144" y="43"/>
                  <a:pt x="144" y="72"/>
                </a:cubicBezTo>
                <a:cubicBezTo>
                  <a:pt x="144" y="101"/>
                  <a:pt x="144" y="115"/>
                  <a:pt x="144" y="144"/>
                </a:cubicBezTo>
                <a:cubicBezTo>
                  <a:pt x="144" y="173"/>
                  <a:pt x="144" y="187"/>
                  <a:pt x="144" y="216"/>
                </a:cubicBezTo>
                <a:cubicBezTo>
                  <a:pt x="144" y="230"/>
                  <a:pt x="144" y="245"/>
                  <a:pt x="144" y="259"/>
                </a:cubicBezTo>
                <a:cubicBezTo>
                  <a:pt x="144" y="259"/>
                  <a:pt x="144" y="273"/>
                  <a:pt x="144" y="273"/>
                </a:cubicBezTo>
                <a:cubicBezTo>
                  <a:pt x="144" y="273"/>
                  <a:pt x="130" y="273"/>
                  <a:pt x="130" y="273"/>
                </a:cubicBezTo>
                <a:cubicBezTo>
                  <a:pt x="130" y="273"/>
                  <a:pt x="130" y="259"/>
                  <a:pt x="130" y="259"/>
                </a:cubicBezTo>
                <a:cubicBezTo>
                  <a:pt x="130" y="259"/>
                  <a:pt x="115" y="245"/>
                  <a:pt x="115" y="245"/>
                </a:cubicBezTo>
                <a:cubicBezTo>
                  <a:pt x="115" y="245"/>
                  <a:pt x="101" y="245"/>
                  <a:pt x="101" y="245"/>
                </a:cubicBezTo>
                <a:cubicBezTo>
                  <a:pt x="86" y="245"/>
                  <a:pt x="72" y="245"/>
                  <a:pt x="72" y="245"/>
                </a:cubicBezTo>
                <a:cubicBezTo>
                  <a:pt x="58" y="245"/>
                  <a:pt x="43" y="259"/>
                  <a:pt x="43" y="259"/>
                </a:cubicBezTo>
                <a:cubicBezTo>
                  <a:pt x="29" y="259"/>
                  <a:pt x="14" y="259"/>
                  <a:pt x="14" y="259"/>
                </a:cubicBezTo>
                <a:cubicBezTo>
                  <a:pt x="14" y="259"/>
                  <a:pt x="0" y="273"/>
                  <a:pt x="0" y="288"/>
                </a:cubicBezTo>
                <a:cubicBezTo>
                  <a:pt x="0" y="288"/>
                  <a:pt x="0" y="302"/>
                  <a:pt x="0" y="302"/>
                </a:cubicBezTo>
                <a:cubicBezTo>
                  <a:pt x="0" y="302"/>
                  <a:pt x="14" y="317"/>
                  <a:pt x="29" y="317"/>
                </a:cubicBezTo>
                <a:cubicBezTo>
                  <a:pt x="29" y="317"/>
                  <a:pt x="43" y="317"/>
                  <a:pt x="58" y="317"/>
                </a:cubicBezTo>
                <a:cubicBezTo>
                  <a:pt x="72" y="317"/>
                  <a:pt x="86" y="317"/>
                  <a:pt x="115" y="317"/>
                </a:cubicBezTo>
                <a:cubicBezTo>
                  <a:pt x="130" y="317"/>
                  <a:pt x="144" y="302"/>
                  <a:pt x="158" y="302"/>
                </a:cubicBezTo>
                <a:cubicBezTo>
                  <a:pt x="158" y="302"/>
                  <a:pt x="173" y="288"/>
                  <a:pt x="187" y="288"/>
                </a:cubicBezTo>
                <a:cubicBezTo>
                  <a:pt x="187" y="273"/>
                  <a:pt x="202" y="259"/>
                  <a:pt x="245" y="259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Freeform 1077"/>
          <p:cNvSpPr>
            <a:spLocks noChangeArrowheads="1"/>
          </p:cNvSpPr>
          <p:nvPr/>
        </p:nvSpPr>
        <p:spPr bwMode="auto">
          <a:xfrm>
            <a:off x="7658100" y="2430463"/>
            <a:ext cx="19050" cy="55562"/>
          </a:xfrm>
          <a:custGeom>
            <a:avLst/>
            <a:gdLst>
              <a:gd name="T0" fmla="*/ 29 w 29"/>
              <a:gd name="T1" fmla="*/ 14 h 86"/>
              <a:gd name="T2" fmla="*/ 29 w 29"/>
              <a:gd name="T3" fmla="*/ 0 h 86"/>
              <a:gd name="T4" fmla="*/ 29 w 29"/>
              <a:gd name="T5" fmla="*/ 0 h 86"/>
              <a:gd name="T6" fmla="*/ 29 w 29"/>
              <a:gd name="T7" fmla="*/ 14 h 86"/>
              <a:gd name="T8" fmla="*/ 15 w 29"/>
              <a:gd name="T9" fmla="*/ 43 h 86"/>
              <a:gd name="T10" fmla="*/ 15 w 29"/>
              <a:gd name="T11" fmla="*/ 72 h 86"/>
              <a:gd name="T12" fmla="*/ 15 w 29"/>
              <a:gd name="T13" fmla="*/ 86 h 86"/>
              <a:gd name="T14" fmla="*/ 0 w 29"/>
              <a:gd name="T15" fmla="*/ 86 h 86"/>
              <a:gd name="T16" fmla="*/ 0 w 29"/>
              <a:gd name="T17" fmla="*/ 86 h 8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9"/>
              <a:gd name="T28" fmla="*/ 0 h 86"/>
              <a:gd name="T29" fmla="*/ 29 w 29"/>
              <a:gd name="T30" fmla="*/ 86 h 8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9" h="86">
                <a:moveTo>
                  <a:pt x="29" y="14"/>
                </a:moveTo>
                <a:cubicBezTo>
                  <a:pt x="29" y="14"/>
                  <a:pt x="29" y="0"/>
                  <a:pt x="29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9" y="0"/>
                  <a:pt x="29" y="14"/>
                  <a:pt x="29" y="14"/>
                </a:cubicBezTo>
                <a:cubicBezTo>
                  <a:pt x="29" y="14"/>
                  <a:pt x="15" y="28"/>
                  <a:pt x="15" y="43"/>
                </a:cubicBezTo>
                <a:cubicBezTo>
                  <a:pt x="15" y="43"/>
                  <a:pt x="15" y="57"/>
                  <a:pt x="15" y="72"/>
                </a:cubicBezTo>
                <a:cubicBezTo>
                  <a:pt x="15" y="72"/>
                  <a:pt x="15" y="86"/>
                  <a:pt x="15" y="86"/>
                </a:cubicBezTo>
                <a:cubicBezTo>
                  <a:pt x="15" y="86"/>
                  <a:pt x="0" y="86"/>
                  <a:pt x="0" y="86"/>
                </a:cubicBezTo>
                <a:cubicBezTo>
                  <a:pt x="0" y="86"/>
                  <a:pt x="0" y="86"/>
                  <a:pt x="0" y="86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Freeform 1078"/>
          <p:cNvSpPr>
            <a:spLocks noChangeArrowheads="1"/>
          </p:cNvSpPr>
          <p:nvPr/>
        </p:nvSpPr>
        <p:spPr bwMode="auto">
          <a:xfrm>
            <a:off x="7677150" y="2366963"/>
            <a:ext cx="7938" cy="17462"/>
          </a:xfrm>
          <a:custGeom>
            <a:avLst/>
            <a:gdLst>
              <a:gd name="T0" fmla="*/ 14 w 14"/>
              <a:gd name="T1" fmla="*/ 29 h 29"/>
              <a:gd name="T2" fmla="*/ 14 w 14"/>
              <a:gd name="T3" fmla="*/ 14 h 29"/>
              <a:gd name="T4" fmla="*/ 0 w 14"/>
              <a:gd name="T5" fmla="*/ 14 h 29"/>
              <a:gd name="T6" fmla="*/ 0 w 14"/>
              <a:gd name="T7" fmla="*/ 14 h 29"/>
              <a:gd name="T8" fmla="*/ 0 w 14"/>
              <a:gd name="T9" fmla="*/ 0 h 29"/>
              <a:gd name="T10" fmla="*/ 0 w 14"/>
              <a:gd name="T11" fmla="*/ 0 h 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4"/>
              <a:gd name="T19" fmla="*/ 0 h 29"/>
              <a:gd name="T20" fmla="*/ 14 w 14"/>
              <a:gd name="T21" fmla="*/ 29 h 2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4" h="29">
                <a:moveTo>
                  <a:pt x="14" y="29"/>
                </a:moveTo>
                <a:cubicBezTo>
                  <a:pt x="14" y="29"/>
                  <a:pt x="14" y="14"/>
                  <a:pt x="14" y="14"/>
                </a:cubicBezTo>
                <a:cubicBezTo>
                  <a:pt x="14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Freeform 1079"/>
          <p:cNvSpPr>
            <a:spLocks noChangeArrowheads="1"/>
          </p:cNvSpPr>
          <p:nvPr/>
        </p:nvSpPr>
        <p:spPr bwMode="auto">
          <a:xfrm>
            <a:off x="7759700" y="2413000"/>
            <a:ext cx="71438" cy="90488"/>
          </a:xfrm>
          <a:custGeom>
            <a:avLst/>
            <a:gdLst>
              <a:gd name="T0" fmla="*/ 0 w 115"/>
              <a:gd name="T1" fmla="*/ 43 h 144"/>
              <a:gd name="T2" fmla="*/ 0 w 115"/>
              <a:gd name="T3" fmla="*/ 43 h 144"/>
              <a:gd name="T4" fmla="*/ 0 w 115"/>
              <a:gd name="T5" fmla="*/ 57 h 144"/>
              <a:gd name="T6" fmla="*/ 14 w 115"/>
              <a:gd name="T7" fmla="*/ 86 h 144"/>
              <a:gd name="T8" fmla="*/ 14 w 115"/>
              <a:gd name="T9" fmla="*/ 115 h 144"/>
              <a:gd name="T10" fmla="*/ 0 w 115"/>
              <a:gd name="T11" fmla="*/ 144 h 144"/>
              <a:gd name="T12" fmla="*/ 0 w 115"/>
              <a:gd name="T13" fmla="*/ 144 h 144"/>
              <a:gd name="T14" fmla="*/ 0 w 115"/>
              <a:gd name="T15" fmla="*/ 129 h 144"/>
              <a:gd name="T16" fmla="*/ 14 w 115"/>
              <a:gd name="T17" fmla="*/ 101 h 144"/>
              <a:gd name="T18" fmla="*/ 28 w 115"/>
              <a:gd name="T19" fmla="*/ 72 h 144"/>
              <a:gd name="T20" fmla="*/ 57 w 115"/>
              <a:gd name="T21" fmla="*/ 43 h 144"/>
              <a:gd name="T22" fmla="*/ 115 w 115"/>
              <a:gd name="T23" fmla="*/ 0 h 14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15"/>
              <a:gd name="T37" fmla="*/ 0 h 144"/>
              <a:gd name="T38" fmla="*/ 115 w 115"/>
              <a:gd name="T39" fmla="*/ 144 h 14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15" h="144">
                <a:moveTo>
                  <a:pt x="0" y="43"/>
                </a:moveTo>
                <a:cubicBezTo>
                  <a:pt x="0" y="43"/>
                  <a:pt x="0" y="43"/>
                  <a:pt x="0" y="43"/>
                </a:cubicBezTo>
                <a:cubicBezTo>
                  <a:pt x="0" y="43"/>
                  <a:pt x="0" y="57"/>
                  <a:pt x="0" y="57"/>
                </a:cubicBezTo>
                <a:cubicBezTo>
                  <a:pt x="0" y="57"/>
                  <a:pt x="14" y="72"/>
                  <a:pt x="14" y="86"/>
                </a:cubicBezTo>
                <a:cubicBezTo>
                  <a:pt x="14" y="86"/>
                  <a:pt x="14" y="101"/>
                  <a:pt x="14" y="115"/>
                </a:cubicBezTo>
                <a:cubicBezTo>
                  <a:pt x="14" y="115"/>
                  <a:pt x="0" y="129"/>
                  <a:pt x="0" y="144"/>
                </a:cubicBezTo>
                <a:cubicBezTo>
                  <a:pt x="0" y="144"/>
                  <a:pt x="0" y="144"/>
                  <a:pt x="0" y="144"/>
                </a:cubicBezTo>
                <a:cubicBezTo>
                  <a:pt x="0" y="144"/>
                  <a:pt x="0" y="129"/>
                  <a:pt x="0" y="129"/>
                </a:cubicBezTo>
                <a:cubicBezTo>
                  <a:pt x="0" y="115"/>
                  <a:pt x="0" y="101"/>
                  <a:pt x="14" y="101"/>
                </a:cubicBezTo>
                <a:cubicBezTo>
                  <a:pt x="14" y="86"/>
                  <a:pt x="28" y="72"/>
                  <a:pt x="28" y="72"/>
                </a:cubicBezTo>
                <a:cubicBezTo>
                  <a:pt x="28" y="57"/>
                  <a:pt x="43" y="43"/>
                  <a:pt x="57" y="43"/>
                </a:cubicBezTo>
                <a:cubicBezTo>
                  <a:pt x="72" y="29"/>
                  <a:pt x="86" y="14"/>
                  <a:pt x="115" y="0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Freeform 1080"/>
          <p:cNvSpPr>
            <a:spLocks noChangeArrowheads="1"/>
          </p:cNvSpPr>
          <p:nvPr/>
        </p:nvSpPr>
        <p:spPr bwMode="auto">
          <a:xfrm>
            <a:off x="7840663" y="2430463"/>
            <a:ext cx="136525" cy="82550"/>
          </a:xfrm>
          <a:custGeom>
            <a:avLst/>
            <a:gdLst>
              <a:gd name="T0" fmla="*/ 15 w 216"/>
              <a:gd name="T1" fmla="*/ 43 h 129"/>
              <a:gd name="T2" fmla="*/ 0 w 216"/>
              <a:gd name="T3" fmla="*/ 43 h 129"/>
              <a:gd name="T4" fmla="*/ 0 w 216"/>
              <a:gd name="T5" fmla="*/ 43 h 129"/>
              <a:gd name="T6" fmla="*/ 15 w 216"/>
              <a:gd name="T7" fmla="*/ 57 h 129"/>
              <a:gd name="T8" fmla="*/ 43 w 216"/>
              <a:gd name="T9" fmla="*/ 43 h 129"/>
              <a:gd name="T10" fmla="*/ 87 w 216"/>
              <a:gd name="T11" fmla="*/ 43 h 129"/>
              <a:gd name="T12" fmla="*/ 115 w 216"/>
              <a:gd name="T13" fmla="*/ 28 h 129"/>
              <a:gd name="T14" fmla="*/ 130 w 216"/>
              <a:gd name="T15" fmla="*/ 14 h 129"/>
              <a:gd name="T16" fmla="*/ 130 w 216"/>
              <a:gd name="T17" fmla="*/ 0 h 129"/>
              <a:gd name="T18" fmla="*/ 115 w 216"/>
              <a:gd name="T19" fmla="*/ 0 h 129"/>
              <a:gd name="T20" fmla="*/ 101 w 216"/>
              <a:gd name="T21" fmla="*/ 0 h 129"/>
              <a:gd name="T22" fmla="*/ 58 w 216"/>
              <a:gd name="T23" fmla="*/ 28 h 129"/>
              <a:gd name="T24" fmla="*/ 29 w 216"/>
              <a:gd name="T25" fmla="*/ 43 h 129"/>
              <a:gd name="T26" fmla="*/ 29 w 216"/>
              <a:gd name="T27" fmla="*/ 72 h 129"/>
              <a:gd name="T28" fmla="*/ 29 w 216"/>
              <a:gd name="T29" fmla="*/ 86 h 129"/>
              <a:gd name="T30" fmla="*/ 29 w 216"/>
              <a:gd name="T31" fmla="*/ 100 h 129"/>
              <a:gd name="T32" fmla="*/ 58 w 216"/>
              <a:gd name="T33" fmla="*/ 115 h 129"/>
              <a:gd name="T34" fmla="*/ 87 w 216"/>
              <a:gd name="T35" fmla="*/ 129 h 129"/>
              <a:gd name="T36" fmla="*/ 216 w 216"/>
              <a:gd name="T37" fmla="*/ 115 h 129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16"/>
              <a:gd name="T58" fmla="*/ 0 h 129"/>
              <a:gd name="T59" fmla="*/ 216 w 216"/>
              <a:gd name="T60" fmla="*/ 129 h 129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16" h="129">
                <a:moveTo>
                  <a:pt x="15" y="43"/>
                </a:moveTo>
                <a:cubicBezTo>
                  <a:pt x="15" y="43"/>
                  <a:pt x="0" y="43"/>
                  <a:pt x="0" y="43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3"/>
                  <a:pt x="15" y="57"/>
                  <a:pt x="15" y="57"/>
                </a:cubicBezTo>
                <a:cubicBezTo>
                  <a:pt x="15" y="57"/>
                  <a:pt x="29" y="43"/>
                  <a:pt x="43" y="43"/>
                </a:cubicBezTo>
                <a:cubicBezTo>
                  <a:pt x="58" y="43"/>
                  <a:pt x="72" y="43"/>
                  <a:pt x="87" y="43"/>
                </a:cubicBezTo>
                <a:cubicBezTo>
                  <a:pt x="87" y="43"/>
                  <a:pt x="101" y="28"/>
                  <a:pt x="115" y="28"/>
                </a:cubicBezTo>
                <a:cubicBezTo>
                  <a:pt x="115" y="28"/>
                  <a:pt x="130" y="14"/>
                  <a:pt x="130" y="14"/>
                </a:cubicBezTo>
                <a:cubicBezTo>
                  <a:pt x="130" y="14"/>
                  <a:pt x="130" y="0"/>
                  <a:pt x="130" y="0"/>
                </a:cubicBezTo>
                <a:cubicBezTo>
                  <a:pt x="130" y="0"/>
                  <a:pt x="115" y="0"/>
                  <a:pt x="115" y="0"/>
                </a:cubicBezTo>
                <a:cubicBezTo>
                  <a:pt x="115" y="0"/>
                  <a:pt x="101" y="0"/>
                  <a:pt x="101" y="0"/>
                </a:cubicBezTo>
                <a:cubicBezTo>
                  <a:pt x="87" y="0"/>
                  <a:pt x="72" y="14"/>
                  <a:pt x="58" y="28"/>
                </a:cubicBezTo>
                <a:cubicBezTo>
                  <a:pt x="43" y="28"/>
                  <a:pt x="29" y="43"/>
                  <a:pt x="29" y="43"/>
                </a:cubicBezTo>
                <a:cubicBezTo>
                  <a:pt x="29" y="43"/>
                  <a:pt x="29" y="57"/>
                  <a:pt x="29" y="72"/>
                </a:cubicBezTo>
                <a:cubicBezTo>
                  <a:pt x="29" y="72"/>
                  <a:pt x="29" y="86"/>
                  <a:pt x="29" y="86"/>
                </a:cubicBezTo>
                <a:cubicBezTo>
                  <a:pt x="29" y="86"/>
                  <a:pt x="29" y="100"/>
                  <a:pt x="29" y="100"/>
                </a:cubicBezTo>
                <a:cubicBezTo>
                  <a:pt x="29" y="100"/>
                  <a:pt x="43" y="115"/>
                  <a:pt x="58" y="115"/>
                </a:cubicBezTo>
                <a:cubicBezTo>
                  <a:pt x="58" y="115"/>
                  <a:pt x="72" y="129"/>
                  <a:pt x="87" y="129"/>
                </a:cubicBezTo>
                <a:cubicBezTo>
                  <a:pt x="87" y="129"/>
                  <a:pt x="130" y="115"/>
                  <a:pt x="216" y="115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Freeform 1081"/>
          <p:cNvSpPr>
            <a:spLocks noChangeArrowheads="1"/>
          </p:cNvSpPr>
          <p:nvPr/>
        </p:nvSpPr>
        <p:spPr bwMode="auto">
          <a:xfrm>
            <a:off x="8042275" y="2393950"/>
            <a:ext cx="219075" cy="92075"/>
          </a:xfrm>
          <a:custGeom>
            <a:avLst/>
            <a:gdLst>
              <a:gd name="T0" fmla="*/ 130 w 346"/>
              <a:gd name="T1" fmla="*/ 43 h 144"/>
              <a:gd name="T2" fmla="*/ 115 w 346"/>
              <a:gd name="T3" fmla="*/ 43 h 144"/>
              <a:gd name="T4" fmla="*/ 101 w 346"/>
              <a:gd name="T5" fmla="*/ 29 h 144"/>
              <a:gd name="T6" fmla="*/ 86 w 346"/>
              <a:gd name="T7" fmla="*/ 29 h 144"/>
              <a:gd name="T8" fmla="*/ 58 w 346"/>
              <a:gd name="T9" fmla="*/ 43 h 144"/>
              <a:gd name="T10" fmla="*/ 29 w 346"/>
              <a:gd name="T11" fmla="*/ 58 h 144"/>
              <a:gd name="T12" fmla="*/ 0 w 346"/>
              <a:gd name="T13" fmla="*/ 72 h 144"/>
              <a:gd name="T14" fmla="*/ 0 w 346"/>
              <a:gd name="T15" fmla="*/ 101 h 144"/>
              <a:gd name="T16" fmla="*/ 0 w 346"/>
              <a:gd name="T17" fmla="*/ 115 h 144"/>
              <a:gd name="T18" fmla="*/ 29 w 346"/>
              <a:gd name="T19" fmla="*/ 130 h 144"/>
              <a:gd name="T20" fmla="*/ 58 w 346"/>
              <a:gd name="T21" fmla="*/ 144 h 144"/>
              <a:gd name="T22" fmla="*/ 101 w 346"/>
              <a:gd name="T23" fmla="*/ 144 h 144"/>
              <a:gd name="T24" fmla="*/ 144 w 346"/>
              <a:gd name="T25" fmla="*/ 130 h 144"/>
              <a:gd name="T26" fmla="*/ 187 w 346"/>
              <a:gd name="T27" fmla="*/ 115 h 144"/>
              <a:gd name="T28" fmla="*/ 216 w 346"/>
              <a:gd name="T29" fmla="*/ 101 h 144"/>
              <a:gd name="T30" fmla="*/ 245 w 346"/>
              <a:gd name="T31" fmla="*/ 72 h 144"/>
              <a:gd name="T32" fmla="*/ 274 w 346"/>
              <a:gd name="T33" fmla="*/ 58 h 144"/>
              <a:gd name="T34" fmla="*/ 288 w 346"/>
              <a:gd name="T35" fmla="*/ 29 h 144"/>
              <a:gd name="T36" fmla="*/ 302 w 346"/>
              <a:gd name="T37" fmla="*/ 14 h 144"/>
              <a:gd name="T38" fmla="*/ 317 w 346"/>
              <a:gd name="T39" fmla="*/ 0 h 144"/>
              <a:gd name="T40" fmla="*/ 331 w 346"/>
              <a:gd name="T41" fmla="*/ 0 h 144"/>
              <a:gd name="T42" fmla="*/ 317 w 346"/>
              <a:gd name="T43" fmla="*/ 14 h 144"/>
              <a:gd name="T44" fmla="*/ 317 w 346"/>
              <a:gd name="T45" fmla="*/ 29 h 144"/>
              <a:gd name="T46" fmla="*/ 302 w 346"/>
              <a:gd name="T47" fmla="*/ 58 h 144"/>
              <a:gd name="T48" fmla="*/ 288 w 346"/>
              <a:gd name="T49" fmla="*/ 86 h 144"/>
              <a:gd name="T50" fmla="*/ 288 w 346"/>
              <a:gd name="T51" fmla="*/ 101 h 144"/>
              <a:gd name="T52" fmla="*/ 288 w 346"/>
              <a:gd name="T53" fmla="*/ 115 h 144"/>
              <a:gd name="T54" fmla="*/ 288 w 346"/>
              <a:gd name="T55" fmla="*/ 130 h 144"/>
              <a:gd name="T56" fmla="*/ 302 w 346"/>
              <a:gd name="T57" fmla="*/ 130 h 144"/>
              <a:gd name="T58" fmla="*/ 317 w 346"/>
              <a:gd name="T59" fmla="*/ 130 h 144"/>
              <a:gd name="T60" fmla="*/ 317 w 346"/>
              <a:gd name="T61" fmla="*/ 130 h 144"/>
              <a:gd name="T62" fmla="*/ 331 w 346"/>
              <a:gd name="T63" fmla="*/ 130 h 144"/>
              <a:gd name="T64" fmla="*/ 346 w 346"/>
              <a:gd name="T65" fmla="*/ 115 h 144"/>
              <a:gd name="T66" fmla="*/ 346 w 346"/>
              <a:gd name="T67" fmla="*/ 86 h 14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46"/>
              <a:gd name="T103" fmla="*/ 0 h 144"/>
              <a:gd name="T104" fmla="*/ 346 w 346"/>
              <a:gd name="T105" fmla="*/ 144 h 144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46" h="144">
                <a:moveTo>
                  <a:pt x="130" y="43"/>
                </a:moveTo>
                <a:cubicBezTo>
                  <a:pt x="130" y="43"/>
                  <a:pt x="115" y="43"/>
                  <a:pt x="115" y="43"/>
                </a:cubicBezTo>
                <a:cubicBezTo>
                  <a:pt x="115" y="43"/>
                  <a:pt x="101" y="29"/>
                  <a:pt x="101" y="29"/>
                </a:cubicBezTo>
                <a:cubicBezTo>
                  <a:pt x="101" y="29"/>
                  <a:pt x="86" y="29"/>
                  <a:pt x="86" y="29"/>
                </a:cubicBezTo>
                <a:cubicBezTo>
                  <a:pt x="86" y="29"/>
                  <a:pt x="72" y="43"/>
                  <a:pt x="58" y="43"/>
                </a:cubicBezTo>
                <a:cubicBezTo>
                  <a:pt x="43" y="43"/>
                  <a:pt x="29" y="58"/>
                  <a:pt x="29" y="58"/>
                </a:cubicBezTo>
                <a:cubicBezTo>
                  <a:pt x="14" y="58"/>
                  <a:pt x="0" y="72"/>
                  <a:pt x="0" y="72"/>
                </a:cubicBezTo>
                <a:cubicBezTo>
                  <a:pt x="0" y="72"/>
                  <a:pt x="0" y="86"/>
                  <a:pt x="0" y="101"/>
                </a:cubicBezTo>
                <a:cubicBezTo>
                  <a:pt x="0" y="101"/>
                  <a:pt x="0" y="115"/>
                  <a:pt x="0" y="115"/>
                </a:cubicBezTo>
                <a:cubicBezTo>
                  <a:pt x="0" y="115"/>
                  <a:pt x="14" y="130"/>
                  <a:pt x="29" y="130"/>
                </a:cubicBezTo>
                <a:cubicBezTo>
                  <a:pt x="29" y="130"/>
                  <a:pt x="43" y="144"/>
                  <a:pt x="58" y="144"/>
                </a:cubicBezTo>
                <a:cubicBezTo>
                  <a:pt x="72" y="144"/>
                  <a:pt x="86" y="144"/>
                  <a:pt x="101" y="144"/>
                </a:cubicBezTo>
                <a:cubicBezTo>
                  <a:pt x="115" y="144"/>
                  <a:pt x="130" y="130"/>
                  <a:pt x="144" y="130"/>
                </a:cubicBezTo>
                <a:cubicBezTo>
                  <a:pt x="158" y="130"/>
                  <a:pt x="173" y="115"/>
                  <a:pt x="187" y="115"/>
                </a:cubicBezTo>
                <a:cubicBezTo>
                  <a:pt x="187" y="115"/>
                  <a:pt x="202" y="101"/>
                  <a:pt x="216" y="101"/>
                </a:cubicBezTo>
                <a:cubicBezTo>
                  <a:pt x="230" y="86"/>
                  <a:pt x="245" y="72"/>
                  <a:pt x="245" y="72"/>
                </a:cubicBezTo>
                <a:cubicBezTo>
                  <a:pt x="245" y="72"/>
                  <a:pt x="259" y="58"/>
                  <a:pt x="274" y="58"/>
                </a:cubicBezTo>
                <a:cubicBezTo>
                  <a:pt x="274" y="43"/>
                  <a:pt x="288" y="29"/>
                  <a:pt x="288" y="29"/>
                </a:cubicBezTo>
                <a:cubicBezTo>
                  <a:pt x="288" y="29"/>
                  <a:pt x="302" y="14"/>
                  <a:pt x="302" y="14"/>
                </a:cubicBezTo>
                <a:cubicBezTo>
                  <a:pt x="302" y="14"/>
                  <a:pt x="317" y="0"/>
                  <a:pt x="317" y="0"/>
                </a:cubicBezTo>
                <a:cubicBezTo>
                  <a:pt x="317" y="0"/>
                  <a:pt x="331" y="0"/>
                  <a:pt x="331" y="0"/>
                </a:cubicBezTo>
                <a:cubicBezTo>
                  <a:pt x="331" y="0"/>
                  <a:pt x="317" y="14"/>
                  <a:pt x="317" y="14"/>
                </a:cubicBezTo>
                <a:cubicBezTo>
                  <a:pt x="317" y="14"/>
                  <a:pt x="317" y="29"/>
                  <a:pt x="317" y="29"/>
                </a:cubicBezTo>
                <a:cubicBezTo>
                  <a:pt x="317" y="29"/>
                  <a:pt x="302" y="43"/>
                  <a:pt x="302" y="58"/>
                </a:cubicBezTo>
                <a:cubicBezTo>
                  <a:pt x="302" y="58"/>
                  <a:pt x="288" y="72"/>
                  <a:pt x="288" y="86"/>
                </a:cubicBezTo>
                <a:cubicBezTo>
                  <a:pt x="288" y="86"/>
                  <a:pt x="288" y="101"/>
                  <a:pt x="288" y="101"/>
                </a:cubicBezTo>
                <a:cubicBezTo>
                  <a:pt x="288" y="101"/>
                  <a:pt x="288" y="115"/>
                  <a:pt x="288" y="115"/>
                </a:cubicBezTo>
                <a:cubicBezTo>
                  <a:pt x="288" y="115"/>
                  <a:pt x="288" y="130"/>
                  <a:pt x="288" y="130"/>
                </a:cubicBezTo>
                <a:cubicBezTo>
                  <a:pt x="288" y="130"/>
                  <a:pt x="302" y="130"/>
                  <a:pt x="302" y="130"/>
                </a:cubicBezTo>
                <a:cubicBezTo>
                  <a:pt x="302" y="130"/>
                  <a:pt x="317" y="130"/>
                  <a:pt x="317" y="130"/>
                </a:cubicBezTo>
                <a:cubicBezTo>
                  <a:pt x="317" y="130"/>
                  <a:pt x="317" y="130"/>
                  <a:pt x="317" y="130"/>
                </a:cubicBezTo>
                <a:cubicBezTo>
                  <a:pt x="317" y="130"/>
                  <a:pt x="331" y="130"/>
                  <a:pt x="331" y="130"/>
                </a:cubicBezTo>
                <a:cubicBezTo>
                  <a:pt x="331" y="130"/>
                  <a:pt x="346" y="115"/>
                  <a:pt x="346" y="115"/>
                </a:cubicBezTo>
                <a:cubicBezTo>
                  <a:pt x="346" y="115"/>
                  <a:pt x="346" y="101"/>
                  <a:pt x="346" y="86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Freeform 1082"/>
          <p:cNvSpPr>
            <a:spLocks noChangeArrowheads="1"/>
          </p:cNvSpPr>
          <p:nvPr/>
        </p:nvSpPr>
        <p:spPr bwMode="auto">
          <a:xfrm>
            <a:off x="8205788" y="2420938"/>
            <a:ext cx="92075" cy="9525"/>
          </a:xfrm>
          <a:custGeom>
            <a:avLst/>
            <a:gdLst>
              <a:gd name="T0" fmla="*/ 0 w 144"/>
              <a:gd name="T1" fmla="*/ 15 h 15"/>
              <a:gd name="T2" fmla="*/ 0 w 144"/>
              <a:gd name="T3" fmla="*/ 15 h 15"/>
              <a:gd name="T4" fmla="*/ 29 w 144"/>
              <a:gd name="T5" fmla="*/ 0 h 15"/>
              <a:gd name="T6" fmla="*/ 58 w 144"/>
              <a:gd name="T7" fmla="*/ 0 h 15"/>
              <a:gd name="T8" fmla="*/ 144 w 144"/>
              <a:gd name="T9" fmla="*/ 0 h 1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4"/>
              <a:gd name="T16" fmla="*/ 0 h 15"/>
              <a:gd name="T17" fmla="*/ 144 w 144"/>
              <a:gd name="T18" fmla="*/ 15 h 1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4" h="15"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5" y="0"/>
                  <a:pt x="29" y="0"/>
                </a:cubicBezTo>
                <a:cubicBezTo>
                  <a:pt x="29" y="0"/>
                  <a:pt x="43" y="0"/>
                  <a:pt x="58" y="0"/>
                </a:cubicBezTo>
                <a:cubicBezTo>
                  <a:pt x="58" y="0"/>
                  <a:pt x="87" y="0"/>
                  <a:pt x="144" y="0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Freeform 1083"/>
          <p:cNvSpPr>
            <a:spLocks noChangeArrowheads="1"/>
          </p:cNvSpPr>
          <p:nvPr/>
        </p:nvSpPr>
        <p:spPr bwMode="auto">
          <a:xfrm>
            <a:off x="8324850" y="2403475"/>
            <a:ext cx="9525" cy="82550"/>
          </a:xfrm>
          <a:custGeom>
            <a:avLst/>
            <a:gdLst>
              <a:gd name="T0" fmla="*/ 15 w 15"/>
              <a:gd name="T1" fmla="*/ 0 h 130"/>
              <a:gd name="T2" fmla="*/ 15 w 15"/>
              <a:gd name="T3" fmla="*/ 0 h 130"/>
              <a:gd name="T4" fmla="*/ 15 w 15"/>
              <a:gd name="T5" fmla="*/ 29 h 130"/>
              <a:gd name="T6" fmla="*/ 15 w 15"/>
              <a:gd name="T7" fmla="*/ 44 h 130"/>
              <a:gd name="T8" fmla="*/ 0 w 15"/>
              <a:gd name="T9" fmla="*/ 72 h 130"/>
              <a:gd name="T10" fmla="*/ 0 w 15"/>
              <a:gd name="T11" fmla="*/ 87 h 130"/>
              <a:gd name="T12" fmla="*/ 15 w 15"/>
              <a:gd name="T13" fmla="*/ 130 h 13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130"/>
              <a:gd name="T23" fmla="*/ 15 w 15"/>
              <a:gd name="T24" fmla="*/ 130 h 13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130">
                <a:moveTo>
                  <a:pt x="15" y="0"/>
                </a:moveTo>
                <a:cubicBezTo>
                  <a:pt x="15" y="0"/>
                  <a:pt x="15" y="0"/>
                  <a:pt x="15" y="0"/>
                </a:cubicBezTo>
                <a:cubicBezTo>
                  <a:pt x="15" y="0"/>
                  <a:pt x="15" y="15"/>
                  <a:pt x="15" y="29"/>
                </a:cubicBezTo>
                <a:cubicBezTo>
                  <a:pt x="15" y="29"/>
                  <a:pt x="15" y="44"/>
                  <a:pt x="15" y="44"/>
                </a:cubicBezTo>
                <a:cubicBezTo>
                  <a:pt x="15" y="44"/>
                  <a:pt x="0" y="58"/>
                  <a:pt x="0" y="72"/>
                </a:cubicBezTo>
                <a:cubicBezTo>
                  <a:pt x="0" y="72"/>
                  <a:pt x="0" y="87"/>
                  <a:pt x="0" y="87"/>
                </a:cubicBezTo>
                <a:cubicBezTo>
                  <a:pt x="0" y="87"/>
                  <a:pt x="0" y="101"/>
                  <a:pt x="15" y="130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Freeform 1084"/>
          <p:cNvSpPr>
            <a:spLocks noChangeArrowheads="1"/>
          </p:cNvSpPr>
          <p:nvPr/>
        </p:nvSpPr>
        <p:spPr bwMode="auto">
          <a:xfrm>
            <a:off x="8351838" y="2347913"/>
            <a:ext cx="9525" cy="26987"/>
          </a:xfrm>
          <a:custGeom>
            <a:avLst/>
            <a:gdLst>
              <a:gd name="T0" fmla="*/ 0 w 14"/>
              <a:gd name="T1" fmla="*/ 43 h 43"/>
              <a:gd name="T2" fmla="*/ 0 w 14"/>
              <a:gd name="T3" fmla="*/ 29 h 43"/>
              <a:gd name="T4" fmla="*/ 14 w 14"/>
              <a:gd name="T5" fmla="*/ 14 h 43"/>
              <a:gd name="T6" fmla="*/ 14 w 14"/>
              <a:gd name="T7" fmla="*/ 0 h 43"/>
              <a:gd name="T8" fmla="*/ 0 w 14"/>
              <a:gd name="T9" fmla="*/ 0 h 43"/>
              <a:gd name="T10" fmla="*/ 0 w 14"/>
              <a:gd name="T11" fmla="*/ 0 h 43"/>
              <a:gd name="T12" fmla="*/ 0 w 14"/>
              <a:gd name="T13" fmla="*/ 0 h 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"/>
              <a:gd name="T22" fmla="*/ 0 h 43"/>
              <a:gd name="T23" fmla="*/ 14 w 14"/>
              <a:gd name="T24" fmla="*/ 43 h 4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" h="43">
                <a:moveTo>
                  <a:pt x="0" y="43"/>
                </a:moveTo>
                <a:cubicBezTo>
                  <a:pt x="0" y="43"/>
                  <a:pt x="0" y="29"/>
                  <a:pt x="0" y="29"/>
                </a:cubicBezTo>
                <a:cubicBezTo>
                  <a:pt x="0" y="29"/>
                  <a:pt x="14" y="14"/>
                  <a:pt x="14" y="14"/>
                </a:cubicBezTo>
                <a:cubicBezTo>
                  <a:pt x="14" y="14"/>
                  <a:pt x="14" y="0"/>
                  <a:pt x="14" y="0"/>
                </a:cubicBezTo>
                <a:cubicBezTo>
                  <a:pt x="14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Freeform 1085"/>
          <p:cNvSpPr>
            <a:spLocks noChangeArrowheads="1"/>
          </p:cNvSpPr>
          <p:nvPr/>
        </p:nvSpPr>
        <p:spPr bwMode="auto">
          <a:xfrm>
            <a:off x="8388350" y="2430463"/>
            <a:ext cx="92075" cy="63500"/>
          </a:xfrm>
          <a:custGeom>
            <a:avLst/>
            <a:gdLst>
              <a:gd name="T0" fmla="*/ 72 w 144"/>
              <a:gd name="T1" fmla="*/ 14 h 100"/>
              <a:gd name="T2" fmla="*/ 58 w 144"/>
              <a:gd name="T3" fmla="*/ 14 h 100"/>
              <a:gd name="T4" fmla="*/ 43 w 144"/>
              <a:gd name="T5" fmla="*/ 14 h 100"/>
              <a:gd name="T6" fmla="*/ 29 w 144"/>
              <a:gd name="T7" fmla="*/ 28 h 100"/>
              <a:gd name="T8" fmla="*/ 0 w 144"/>
              <a:gd name="T9" fmla="*/ 43 h 100"/>
              <a:gd name="T10" fmla="*/ 0 w 144"/>
              <a:gd name="T11" fmla="*/ 57 h 100"/>
              <a:gd name="T12" fmla="*/ 0 w 144"/>
              <a:gd name="T13" fmla="*/ 72 h 100"/>
              <a:gd name="T14" fmla="*/ 29 w 144"/>
              <a:gd name="T15" fmla="*/ 86 h 100"/>
              <a:gd name="T16" fmla="*/ 58 w 144"/>
              <a:gd name="T17" fmla="*/ 100 h 100"/>
              <a:gd name="T18" fmla="*/ 87 w 144"/>
              <a:gd name="T19" fmla="*/ 86 h 100"/>
              <a:gd name="T20" fmla="*/ 130 w 144"/>
              <a:gd name="T21" fmla="*/ 72 h 100"/>
              <a:gd name="T22" fmla="*/ 144 w 144"/>
              <a:gd name="T23" fmla="*/ 57 h 100"/>
              <a:gd name="T24" fmla="*/ 144 w 144"/>
              <a:gd name="T25" fmla="*/ 43 h 100"/>
              <a:gd name="T26" fmla="*/ 130 w 144"/>
              <a:gd name="T27" fmla="*/ 43 h 100"/>
              <a:gd name="T28" fmla="*/ 101 w 144"/>
              <a:gd name="T29" fmla="*/ 28 h 100"/>
              <a:gd name="T30" fmla="*/ 58 w 144"/>
              <a:gd name="T31" fmla="*/ 0 h 10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44"/>
              <a:gd name="T49" fmla="*/ 0 h 100"/>
              <a:gd name="T50" fmla="*/ 144 w 144"/>
              <a:gd name="T51" fmla="*/ 100 h 10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44" h="100">
                <a:moveTo>
                  <a:pt x="72" y="14"/>
                </a:moveTo>
                <a:cubicBezTo>
                  <a:pt x="72" y="14"/>
                  <a:pt x="58" y="14"/>
                  <a:pt x="58" y="14"/>
                </a:cubicBezTo>
                <a:cubicBezTo>
                  <a:pt x="58" y="14"/>
                  <a:pt x="43" y="14"/>
                  <a:pt x="43" y="14"/>
                </a:cubicBezTo>
                <a:cubicBezTo>
                  <a:pt x="43" y="14"/>
                  <a:pt x="29" y="28"/>
                  <a:pt x="29" y="28"/>
                </a:cubicBezTo>
                <a:cubicBezTo>
                  <a:pt x="15" y="28"/>
                  <a:pt x="0" y="43"/>
                  <a:pt x="0" y="43"/>
                </a:cubicBezTo>
                <a:cubicBezTo>
                  <a:pt x="0" y="43"/>
                  <a:pt x="0" y="57"/>
                  <a:pt x="0" y="57"/>
                </a:cubicBezTo>
                <a:cubicBezTo>
                  <a:pt x="0" y="57"/>
                  <a:pt x="0" y="72"/>
                  <a:pt x="0" y="72"/>
                </a:cubicBezTo>
                <a:cubicBezTo>
                  <a:pt x="0" y="72"/>
                  <a:pt x="15" y="86"/>
                  <a:pt x="29" y="86"/>
                </a:cubicBezTo>
                <a:cubicBezTo>
                  <a:pt x="29" y="86"/>
                  <a:pt x="43" y="100"/>
                  <a:pt x="58" y="100"/>
                </a:cubicBezTo>
                <a:cubicBezTo>
                  <a:pt x="58" y="100"/>
                  <a:pt x="72" y="86"/>
                  <a:pt x="87" y="86"/>
                </a:cubicBezTo>
                <a:cubicBezTo>
                  <a:pt x="101" y="86"/>
                  <a:pt x="115" y="72"/>
                  <a:pt x="130" y="72"/>
                </a:cubicBezTo>
                <a:cubicBezTo>
                  <a:pt x="130" y="72"/>
                  <a:pt x="144" y="57"/>
                  <a:pt x="144" y="57"/>
                </a:cubicBezTo>
                <a:cubicBezTo>
                  <a:pt x="144" y="57"/>
                  <a:pt x="144" y="43"/>
                  <a:pt x="144" y="43"/>
                </a:cubicBezTo>
                <a:cubicBezTo>
                  <a:pt x="144" y="43"/>
                  <a:pt x="130" y="43"/>
                  <a:pt x="130" y="43"/>
                </a:cubicBezTo>
                <a:cubicBezTo>
                  <a:pt x="115" y="43"/>
                  <a:pt x="101" y="28"/>
                  <a:pt x="101" y="28"/>
                </a:cubicBezTo>
                <a:cubicBezTo>
                  <a:pt x="101" y="28"/>
                  <a:pt x="87" y="14"/>
                  <a:pt x="58" y="0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Freeform 1086"/>
          <p:cNvSpPr>
            <a:spLocks noChangeArrowheads="1"/>
          </p:cNvSpPr>
          <p:nvPr/>
        </p:nvSpPr>
        <p:spPr bwMode="auto">
          <a:xfrm>
            <a:off x="8534400" y="2303463"/>
            <a:ext cx="301625" cy="200025"/>
          </a:xfrm>
          <a:custGeom>
            <a:avLst/>
            <a:gdLst>
              <a:gd name="T0" fmla="*/ 14 w 475"/>
              <a:gd name="T1" fmla="*/ 202 h 317"/>
              <a:gd name="T2" fmla="*/ 14 w 475"/>
              <a:gd name="T3" fmla="*/ 245 h 317"/>
              <a:gd name="T4" fmla="*/ 14 w 475"/>
              <a:gd name="T5" fmla="*/ 274 h 317"/>
              <a:gd name="T6" fmla="*/ 14 w 475"/>
              <a:gd name="T7" fmla="*/ 302 h 317"/>
              <a:gd name="T8" fmla="*/ 0 w 475"/>
              <a:gd name="T9" fmla="*/ 302 h 317"/>
              <a:gd name="T10" fmla="*/ 28 w 475"/>
              <a:gd name="T11" fmla="*/ 245 h 317"/>
              <a:gd name="T12" fmla="*/ 57 w 475"/>
              <a:gd name="T13" fmla="*/ 187 h 317"/>
              <a:gd name="T14" fmla="*/ 86 w 475"/>
              <a:gd name="T15" fmla="*/ 187 h 317"/>
              <a:gd name="T16" fmla="*/ 115 w 475"/>
              <a:gd name="T17" fmla="*/ 245 h 317"/>
              <a:gd name="T18" fmla="*/ 129 w 475"/>
              <a:gd name="T19" fmla="*/ 288 h 317"/>
              <a:gd name="T20" fmla="*/ 172 w 475"/>
              <a:gd name="T21" fmla="*/ 317 h 317"/>
              <a:gd name="T22" fmla="*/ 230 w 475"/>
              <a:gd name="T23" fmla="*/ 288 h 317"/>
              <a:gd name="T24" fmla="*/ 288 w 475"/>
              <a:gd name="T25" fmla="*/ 259 h 317"/>
              <a:gd name="T26" fmla="*/ 316 w 475"/>
              <a:gd name="T27" fmla="*/ 230 h 317"/>
              <a:gd name="T28" fmla="*/ 302 w 475"/>
              <a:gd name="T29" fmla="*/ 187 h 317"/>
              <a:gd name="T30" fmla="*/ 259 w 475"/>
              <a:gd name="T31" fmla="*/ 187 h 317"/>
              <a:gd name="T32" fmla="*/ 230 w 475"/>
              <a:gd name="T33" fmla="*/ 245 h 317"/>
              <a:gd name="T34" fmla="*/ 230 w 475"/>
              <a:gd name="T35" fmla="*/ 274 h 317"/>
              <a:gd name="T36" fmla="*/ 273 w 475"/>
              <a:gd name="T37" fmla="*/ 288 h 317"/>
              <a:gd name="T38" fmla="*/ 302 w 475"/>
              <a:gd name="T39" fmla="*/ 259 h 317"/>
              <a:gd name="T40" fmla="*/ 331 w 475"/>
              <a:gd name="T41" fmla="*/ 216 h 317"/>
              <a:gd name="T42" fmla="*/ 331 w 475"/>
              <a:gd name="T43" fmla="*/ 245 h 317"/>
              <a:gd name="T44" fmla="*/ 360 w 475"/>
              <a:gd name="T45" fmla="*/ 274 h 317"/>
              <a:gd name="T46" fmla="*/ 388 w 475"/>
              <a:gd name="T47" fmla="*/ 245 h 317"/>
              <a:gd name="T48" fmla="*/ 417 w 475"/>
              <a:gd name="T49" fmla="*/ 202 h 317"/>
              <a:gd name="T50" fmla="*/ 432 w 475"/>
              <a:gd name="T51" fmla="*/ 115 h 317"/>
              <a:gd name="T52" fmla="*/ 460 w 475"/>
              <a:gd name="T53" fmla="*/ 58 h 317"/>
              <a:gd name="T54" fmla="*/ 460 w 475"/>
              <a:gd name="T55" fmla="*/ 0 h 317"/>
              <a:gd name="T56" fmla="*/ 460 w 475"/>
              <a:gd name="T57" fmla="*/ 0 h 317"/>
              <a:gd name="T58" fmla="*/ 460 w 475"/>
              <a:gd name="T59" fmla="*/ 115 h 317"/>
              <a:gd name="T60" fmla="*/ 460 w 475"/>
              <a:gd name="T61" fmla="*/ 216 h 317"/>
              <a:gd name="T62" fmla="*/ 446 w 475"/>
              <a:gd name="T63" fmla="*/ 259 h 317"/>
              <a:gd name="T64" fmla="*/ 475 w 475"/>
              <a:gd name="T65" fmla="*/ 317 h 317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475"/>
              <a:gd name="T100" fmla="*/ 0 h 317"/>
              <a:gd name="T101" fmla="*/ 475 w 475"/>
              <a:gd name="T102" fmla="*/ 317 h 317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475" h="317">
                <a:moveTo>
                  <a:pt x="14" y="202"/>
                </a:moveTo>
                <a:cubicBezTo>
                  <a:pt x="14" y="202"/>
                  <a:pt x="14" y="202"/>
                  <a:pt x="14" y="202"/>
                </a:cubicBezTo>
                <a:cubicBezTo>
                  <a:pt x="14" y="202"/>
                  <a:pt x="14" y="216"/>
                  <a:pt x="14" y="216"/>
                </a:cubicBezTo>
                <a:cubicBezTo>
                  <a:pt x="14" y="216"/>
                  <a:pt x="14" y="230"/>
                  <a:pt x="14" y="245"/>
                </a:cubicBezTo>
                <a:cubicBezTo>
                  <a:pt x="14" y="245"/>
                  <a:pt x="14" y="259"/>
                  <a:pt x="14" y="259"/>
                </a:cubicBezTo>
                <a:cubicBezTo>
                  <a:pt x="14" y="259"/>
                  <a:pt x="14" y="274"/>
                  <a:pt x="14" y="274"/>
                </a:cubicBezTo>
                <a:cubicBezTo>
                  <a:pt x="14" y="274"/>
                  <a:pt x="14" y="288"/>
                  <a:pt x="14" y="288"/>
                </a:cubicBezTo>
                <a:cubicBezTo>
                  <a:pt x="14" y="288"/>
                  <a:pt x="14" y="302"/>
                  <a:pt x="14" y="302"/>
                </a:cubicBezTo>
                <a:cubicBezTo>
                  <a:pt x="14" y="302"/>
                  <a:pt x="0" y="317"/>
                  <a:pt x="0" y="317"/>
                </a:cubicBezTo>
                <a:cubicBezTo>
                  <a:pt x="0" y="317"/>
                  <a:pt x="0" y="302"/>
                  <a:pt x="0" y="302"/>
                </a:cubicBezTo>
                <a:cubicBezTo>
                  <a:pt x="0" y="302"/>
                  <a:pt x="0" y="288"/>
                  <a:pt x="0" y="288"/>
                </a:cubicBezTo>
                <a:cubicBezTo>
                  <a:pt x="0" y="274"/>
                  <a:pt x="14" y="259"/>
                  <a:pt x="28" y="245"/>
                </a:cubicBezTo>
                <a:cubicBezTo>
                  <a:pt x="28" y="230"/>
                  <a:pt x="43" y="216"/>
                  <a:pt x="43" y="216"/>
                </a:cubicBezTo>
                <a:cubicBezTo>
                  <a:pt x="43" y="202"/>
                  <a:pt x="57" y="187"/>
                  <a:pt x="57" y="187"/>
                </a:cubicBezTo>
                <a:cubicBezTo>
                  <a:pt x="57" y="187"/>
                  <a:pt x="72" y="187"/>
                  <a:pt x="72" y="187"/>
                </a:cubicBezTo>
                <a:cubicBezTo>
                  <a:pt x="72" y="187"/>
                  <a:pt x="86" y="187"/>
                  <a:pt x="86" y="187"/>
                </a:cubicBezTo>
                <a:cubicBezTo>
                  <a:pt x="86" y="187"/>
                  <a:pt x="100" y="202"/>
                  <a:pt x="100" y="216"/>
                </a:cubicBezTo>
                <a:cubicBezTo>
                  <a:pt x="100" y="216"/>
                  <a:pt x="115" y="230"/>
                  <a:pt x="115" y="245"/>
                </a:cubicBezTo>
                <a:cubicBezTo>
                  <a:pt x="115" y="245"/>
                  <a:pt x="115" y="259"/>
                  <a:pt x="115" y="274"/>
                </a:cubicBezTo>
                <a:cubicBezTo>
                  <a:pt x="115" y="274"/>
                  <a:pt x="129" y="288"/>
                  <a:pt x="129" y="288"/>
                </a:cubicBezTo>
                <a:cubicBezTo>
                  <a:pt x="129" y="288"/>
                  <a:pt x="144" y="302"/>
                  <a:pt x="158" y="302"/>
                </a:cubicBezTo>
                <a:cubicBezTo>
                  <a:pt x="158" y="302"/>
                  <a:pt x="172" y="317"/>
                  <a:pt x="172" y="317"/>
                </a:cubicBezTo>
                <a:cubicBezTo>
                  <a:pt x="172" y="317"/>
                  <a:pt x="187" y="302"/>
                  <a:pt x="201" y="302"/>
                </a:cubicBezTo>
                <a:cubicBezTo>
                  <a:pt x="201" y="302"/>
                  <a:pt x="216" y="288"/>
                  <a:pt x="230" y="288"/>
                </a:cubicBezTo>
                <a:cubicBezTo>
                  <a:pt x="230" y="288"/>
                  <a:pt x="244" y="274"/>
                  <a:pt x="259" y="274"/>
                </a:cubicBezTo>
                <a:cubicBezTo>
                  <a:pt x="259" y="274"/>
                  <a:pt x="273" y="259"/>
                  <a:pt x="288" y="259"/>
                </a:cubicBezTo>
                <a:cubicBezTo>
                  <a:pt x="288" y="259"/>
                  <a:pt x="302" y="245"/>
                  <a:pt x="302" y="245"/>
                </a:cubicBezTo>
                <a:cubicBezTo>
                  <a:pt x="302" y="245"/>
                  <a:pt x="316" y="230"/>
                  <a:pt x="316" y="230"/>
                </a:cubicBezTo>
                <a:cubicBezTo>
                  <a:pt x="316" y="230"/>
                  <a:pt x="316" y="216"/>
                  <a:pt x="316" y="216"/>
                </a:cubicBezTo>
                <a:cubicBezTo>
                  <a:pt x="316" y="202"/>
                  <a:pt x="302" y="187"/>
                  <a:pt x="302" y="187"/>
                </a:cubicBezTo>
                <a:cubicBezTo>
                  <a:pt x="302" y="187"/>
                  <a:pt x="288" y="187"/>
                  <a:pt x="288" y="187"/>
                </a:cubicBezTo>
                <a:cubicBezTo>
                  <a:pt x="273" y="187"/>
                  <a:pt x="259" y="187"/>
                  <a:pt x="259" y="187"/>
                </a:cubicBezTo>
                <a:cubicBezTo>
                  <a:pt x="259" y="187"/>
                  <a:pt x="244" y="202"/>
                  <a:pt x="244" y="216"/>
                </a:cubicBezTo>
                <a:cubicBezTo>
                  <a:pt x="244" y="216"/>
                  <a:pt x="230" y="230"/>
                  <a:pt x="230" y="245"/>
                </a:cubicBezTo>
                <a:cubicBezTo>
                  <a:pt x="230" y="245"/>
                  <a:pt x="230" y="259"/>
                  <a:pt x="230" y="259"/>
                </a:cubicBezTo>
                <a:cubicBezTo>
                  <a:pt x="230" y="259"/>
                  <a:pt x="230" y="274"/>
                  <a:pt x="230" y="274"/>
                </a:cubicBezTo>
                <a:cubicBezTo>
                  <a:pt x="230" y="274"/>
                  <a:pt x="244" y="288"/>
                  <a:pt x="244" y="288"/>
                </a:cubicBezTo>
                <a:cubicBezTo>
                  <a:pt x="244" y="288"/>
                  <a:pt x="259" y="288"/>
                  <a:pt x="273" y="288"/>
                </a:cubicBezTo>
                <a:cubicBezTo>
                  <a:pt x="273" y="288"/>
                  <a:pt x="288" y="274"/>
                  <a:pt x="288" y="274"/>
                </a:cubicBezTo>
                <a:cubicBezTo>
                  <a:pt x="288" y="274"/>
                  <a:pt x="302" y="259"/>
                  <a:pt x="302" y="259"/>
                </a:cubicBezTo>
                <a:cubicBezTo>
                  <a:pt x="302" y="245"/>
                  <a:pt x="316" y="230"/>
                  <a:pt x="316" y="230"/>
                </a:cubicBezTo>
                <a:cubicBezTo>
                  <a:pt x="316" y="216"/>
                  <a:pt x="331" y="216"/>
                  <a:pt x="331" y="216"/>
                </a:cubicBezTo>
                <a:cubicBezTo>
                  <a:pt x="331" y="216"/>
                  <a:pt x="331" y="230"/>
                  <a:pt x="331" y="230"/>
                </a:cubicBezTo>
                <a:cubicBezTo>
                  <a:pt x="331" y="230"/>
                  <a:pt x="331" y="245"/>
                  <a:pt x="331" y="245"/>
                </a:cubicBezTo>
                <a:cubicBezTo>
                  <a:pt x="331" y="245"/>
                  <a:pt x="345" y="259"/>
                  <a:pt x="345" y="259"/>
                </a:cubicBezTo>
                <a:cubicBezTo>
                  <a:pt x="345" y="259"/>
                  <a:pt x="360" y="274"/>
                  <a:pt x="360" y="274"/>
                </a:cubicBezTo>
                <a:cubicBezTo>
                  <a:pt x="360" y="274"/>
                  <a:pt x="374" y="259"/>
                  <a:pt x="374" y="259"/>
                </a:cubicBezTo>
                <a:cubicBezTo>
                  <a:pt x="374" y="259"/>
                  <a:pt x="388" y="245"/>
                  <a:pt x="388" y="245"/>
                </a:cubicBezTo>
                <a:cubicBezTo>
                  <a:pt x="388" y="245"/>
                  <a:pt x="403" y="230"/>
                  <a:pt x="403" y="230"/>
                </a:cubicBezTo>
                <a:cubicBezTo>
                  <a:pt x="403" y="216"/>
                  <a:pt x="417" y="202"/>
                  <a:pt x="417" y="202"/>
                </a:cubicBezTo>
                <a:cubicBezTo>
                  <a:pt x="417" y="187"/>
                  <a:pt x="432" y="173"/>
                  <a:pt x="432" y="158"/>
                </a:cubicBezTo>
                <a:cubicBezTo>
                  <a:pt x="432" y="144"/>
                  <a:pt x="432" y="130"/>
                  <a:pt x="432" y="115"/>
                </a:cubicBezTo>
                <a:cubicBezTo>
                  <a:pt x="432" y="101"/>
                  <a:pt x="446" y="86"/>
                  <a:pt x="446" y="86"/>
                </a:cubicBezTo>
                <a:cubicBezTo>
                  <a:pt x="446" y="72"/>
                  <a:pt x="460" y="58"/>
                  <a:pt x="460" y="58"/>
                </a:cubicBezTo>
                <a:cubicBezTo>
                  <a:pt x="460" y="43"/>
                  <a:pt x="460" y="29"/>
                  <a:pt x="460" y="29"/>
                </a:cubicBezTo>
                <a:cubicBezTo>
                  <a:pt x="460" y="14"/>
                  <a:pt x="460" y="0"/>
                  <a:pt x="460" y="0"/>
                </a:cubicBezTo>
                <a:cubicBezTo>
                  <a:pt x="460" y="0"/>
                  <a:pt x="460" y="0"/>
                  <a:pt x="460" y="0"/>
                </a:cubicBezTo>
                <a:cubicBezTo>
                  <a:pt x="460" y="0"/>
                  <a:pt x="460" y="0"/>
                  <a:pt x="460" y="0"/>
                </a:cubicBezTo>
                <a:cubicBezTo>
                  <a:pt x="460" y="0"/>
                  <a:pt x="460" y="14"/>
                  <a:pt x="460" y="58"/>
                </a:cubicBezTo>
                <a:cubicBezTo>
                  <a:pt x="460" y="86"/>
                  <a:pt x="460" y="101"/>
                  <a:pt x="460" y="115"/>
                </a:cubicBezTo>
                <a:cubicBezTo>
                  <a:pt x="460" y="130"/>
                  <a:pt x="460" y="144"/>
                  <a:pt x="460" y="158"/>
                </a:cubicBezTo>
                <a:cubicBezTo>
                  <a:pt x="460" y="173"/>
                  <a:pt x="460" y="187"/>
                  <a:pt x="460" y="216"/>
                </a:cubicBezTo>
                <a:cubicBezTo>
                  <a:pt x="460" y="230"/>
                  <a:pt x="446" y="245"/>
                  <a:pt x="446" y="245"/>
                </a:cubicBezTo>
                <a:cubicBezTo>
                  <a:pt x="446" y="245"/>
                  <a:pt x="446" y="245"/>
                  <a:pt x="446" y="259"/>
                </a:cubicBezTo>
                <a:cubicBezTo>
                  <a:pt x="446" y="259"/>
                  <a:pt x="460" y="274"/>
                  <a:pt x="460" y="274"/>
                </a:cubicBezTo>
                <a:cubicBezTo>
                  <a:pt x="460" y="274"/>
                  <a:pt x="460" y="288"/>
                  <a:pt x="475" y="317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Freeform 1087"/>
          <p:cNvSpPr>
            <a:spLocks noChangeArrowheads="1"/>
          </p:cNvSpPr>
          <p:nvPr/>
        </p:nvSpPr>
        <p:spPr bwMode="auto">
          <a:xfrm>
            <a:off x="6846888" y="2968625"/>
            <a:ext cx="61912" cy="9525"/>
          </a:xfrm>
          <a:custGeom>
            <a:avLst/>
            <a:gdLst>
              <a:gd name="T0" fmla="*/ 86 w 100"/>
              <a:gd name="T1" fmla="*/ 0 h 15"/>
              <a:gd name="T2" fmla="*/ 72 w 100"/>
              <a:gd name="T3" fmla="*/ 0 h 15"/>
              <a:gd name="T4" fmla="*/ 57 w 100"/>
              <a:gd name="T5" fmla="*/ 0 h 15"/>
              <a:gd name="T6" fmla="*/ 28 w 100"/>
              <a:gd name="T7" fmla="*/ 0 h 15"/>
              <a:gd name="T8" fmla="*/ 0 w 100"/>
              <a:gd name="T9" fmla="*/ 0 h 15"/>
              <a:gd name="T10" fmla="*/ 0 w 100"/>
              <a:gd name="T11" fmla="*/ 0 h 15"/>
              <a:gd name="T12" fmla="*/ 14 w 100"/>
              <a:gd name="T13" fmla="*/ 15 h 15"/>
              <a:gd name="T14" fmla="*/ 43 w 100"/>
              <a:gd name="T15" fmla="*/ 15 h 15"/>
              <a:gd name="T16" fmla="*/ 72 w 100"/>
              <a:gd name="T17" fmla="*/ 0 h 15"/>
              <a:gd name="T18" fmla="*/ 86 w 100"/>
              <a:gd name="T19" fmla="*/ 0 h 15"/>
              <a:gd name="T20" fmla="*/ 100 w 100"/>
              <a:gd name="T21" fmla="*/ 0 h 15"/>
              <a:gd name="T22" fmla="*/ 100 w 100"/>
              <a:gd name="T23" fmla="*/ 0 h 15"/>
              <a:gd name="T24" fmla="*/ 72 w 100"/>
              <a:gd name="T25" fmla="*/ 0 h 15"/>
              <a:gd name="T26" fmla="*/ 57 w 100"/>
              <a:gd name="T27" fmla="*/ 0 h 15"/>
              <a:gd name="T28" fmla="*/ 28 w 100"/>
              <a:gd name="T29" fmla="*/ 0 h 15"/>
              <a:gd name="T30" fmla="*/ 14 w 100"/>
              <a:gd name="T31" fmla="*/ 0 h 15"/>
              <a:gd name="T32" fmla="*/ 14 w 100"/>
              <a:gd name="T33" fmla="*/ 0 h 15"/>
              <a:gd name="T34" fmla="*/ 28 w 100"/>
              <a:gd name="T35" fmla="*/ 15 h 1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00"/>
              <a:gd name="T55" fmla="*/ 0 h 15"/>
              <a:gd name="T56" fmla="*/ 100 w 100"/>
              <a:gd name="T57" fmla="*/ 15 h 15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00" h="15">
                <a:moveTo>
                  <a:pt x="86" y="0"/>
                </a:moveTo>
                <a:cubicBezTo>
                  <a:pt x="86" y="0"/>
                  <a:pt x="72" y="0"/>
                  <a:pt x="72" y="0"/>
                </a:cubicBezTo>
                <a:cubicBezTo>
                  <a:pt x="72" y="0"/>
                  <a:pt x="57" y="0"/>
                  <a:pt x="57" y="0"/>
                </a:cubicBezTo>
                <a:cubicBezTo>
                  <a:pt x="43" y="0"/>
                  <a:pt x="28" y="0"/>
                  <a:pt x="28" y="0"/>
                </a:cubicBezTo>
                <a:cubicBezTo>
                  <a:pt x="14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15"/>
                  <a:pt x="14" y="15"/>
                </a:cubicBezTo>
                <a:cubicBezTo>
                  <a:pt x="14" y="15"/>
                  <a:pt x="28" y="15"/>
                  <a:pt x="43" y="15"/>
                </a:cubicBezTo>
                <a:cubicBezTo>
                  <a:pt x="43" y="15"/>
                  <a:pt x="57" y="0"/>
                  <a:pt x="72" y="0"/>
                </a:cubicBezTo>
                <a:cubicBezTo>
                  <a:pt x="72" y="0"/>
                  <a:pt x="86" y="0"/>
                  <a:pt x="86" y="0"/>
                </a:cubicBezTo>
                <a:cubicBezTo>
                  <a:pt x="86" y="0"/>
                  <a:pt x="100" y="0"/>
                  <a:pt x="100" y="0"/>
                </a:cubicBezTo>
                <a:cubicBezTo>
                  <a:pt x="100" y="0"/>
                  <a:pt x="100" y="0"/>
                  <a:pt x="100" y="0"/>
                </a:cubicBezTo>
                <a:cubicBezTo>
                  <a:pt x="86" y="0"/>
                  <a:pt x="72" y="0"/>
                  <a:pt x="72" y="0"/>
                </a:cubicBezTo>
                <a:cubicBezTo>
                  <a:pt x="72" y="0"/>
                  <a:pt x="57" y="0"/>
                  <a:pt x="57" y="0"/>
                </a:cubicBezTo>
                <a:cubicBezTo>
                  <a:pt x="43" y="0"/>
                  <a:pt x="28" y="0"/>
                  <a:pt x="28" y="0"/>
                </a:cubicBezTo>
                <a:cubicBezTo>
                  <a:pt x="28" y="0"/>
                  <a:pt x="14" y="0"/>
                  <a:pt x="14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4" y="0"/>
                  <a:pt x="28" y="15"/>
                  <a:pt x="28" y="15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Freeform 1088"/>
          <p:cNvSpPr>
            <a:spLocks noChangeArrowheads="1"/>
          </p:cNvSpPr>
          <p:nvPr/>
        </p:nvSpPr>
        <p:spPr bwMode="auto">
          <a:xfrm>
            <a:off x="7046913" y="2786063"/>
            <a:ext cx="165100" cy="182562"/>
          </a:xfrm>
          <a:custGeom>
            <a:avLst/>
            <a:gdLst>
              <a:gd name="T0" fmla="*/ 130 w 260"/>
              <a:gd name="T1" fmla="*/ 15 h 288"/>
              <a:gd name="T2" fmla="*/ 130 w 260"/>
              <a:gd name="T3" fmla="*/ 0 h 288"/>
              <a:gd name="T4" fmla="*/ 130 w 260"/>
              <a:gd name="T5" fmla="*/ 0 h 288"/>
              <a:gd name="T6" fmla="*/ 130 w 260"/>
              <a:gd name="T7" fmla="*/ 29 h 288"/>
              <a:gd name="T8" fmla="*/ 130 w 260"/>
              <a:gd name="T9" fmla="*/ 72 h 288"/>
              <a:gd name="T10" fmla="*/ 130 w 260"/>
              <a:gd name="T11" fmla="*/ 130 h 288"/>
              <a:gd name="T12" fmla="*/ 130 w 260"/>
              <a:gd name="T13" fmla="*/ 187 h 288"/>
              <a:gd name="T14" fmla="*/ 130 w 260"/>
              <a:gd name="T15" fmla="*/ 231 h 288"/>
              <a:gd name="T16" fmla="*/ 144 w 260"/>
              <a:gd name="T17" fmla="*/ 245 h 288"/>
              <a:gd name="T18" fmla="*/ 144 w 260"/>
              <a:gd name="T19" fmla="*/ 259 h 288"/>
              <a:gd name="T20" fmla="*/ 130 w 260"/>
              <a:gd name="T21" fmla="*/ 274 h 288"/>
              <a:gd name="T22" fmla="*/ 130 w 260"/>
              <a:gd name="T23" fmla="*/ 259 h 288"/>
              <a:gd name="T24" fmla="*/ 116 w 260"/>
              <a:gd name="T25" fmla="*/ 245 h 288"/>
              <a:gd name="T26" fmla="*/ 101 w 260"/>
              <a:gd name="T27" fmla="*/ 216 h 288"/>
              <a:gd name="T28" fmla="*/ 87 w 260"/>
              <a:gd name="T29" fmla="*/ 202 h 288"/>
              <a:gd name="T30" fmla="*/ 58 w 260"/>
              <a:gd name="T31" fmla="*/ 202 h 288"/>
              <a:gd name="T32" fmla="*/ 29 w 260"/>
              <a:gd name="T33" fmla="*/ 216 h 288"/>
              <a:gd name="T34" fmla="*/ 0 w 260"/>
              <a:gd name="T35" fmla="*/ 231 h 288"/>
              <a:gd name="T36" fmla="*/ 0 w 260"/>
              <a:gd name="T37" fmla="*/ 259 h 288"/>
              <a:gd name="T38" fmla="*/ 0 w 260"/>
              <a:gd name="T39" fmla="*/ 274 h 288"/>
              <a:gd name="T40" fmla="*/ 29 w 260"/>
              <a:gd name="T41" fmla="*/ 288 h 288"/>
              <a:gd name="T42" fmla="*/ 72 w 260"/>
              <a:gd name="T43" fmla="*/ 274 h 288"/>
              <a:gd name="T44" fmla="*/ 130 w 260"/>
              <a:gd name="T45" fmla="*/ 259 h 288"/>
              <a:gd name="T46" fmla="*/ 260 w 260"/>
              <a:gd name="T47" fmla="*/ 231 h 28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60"/>
              <a:gd name="T73" fmla="*/ 0 h 288"/>
              <a:gd name="T74" fmla="*/ 260 w 260"/>
              <a:gd name="T75" fmla="*/ 288 h 288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60" h="288">
                <a:moveTo>
                  <a:pt x="130" y="15"/>
                </a:moveTo>
                <a:cubicBezTo>
                  <a:pt x="130" y="15"/>
                  <a:pt x="130" y="0"/>
                  <a:pt x="130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30" y="0"/>
                  <a:pt x="130" y="15"/>
                  <a:pt x="130" y="29"/>
                </a:cubicBezTo>
                <a:cubicBezTo>
                  <a:pt x="130" y="43"/>
                  <a:pt x="130" y="58"/>
                  <a:pt x="130" y="72"/>
                </a:cubicBezTo>
                <a:cubicBezTo>
                  <a:pt x="130" y="87"/>
                  <a:pt x="130" y="101"/>
                  <a:pt x="130" y="130"/>
                </a:cubicBezTo>
                <a:cubicBezTo>
                  <a:pt x="130" y="159"/>
                  <a:pt x="130" y="173"/>
                  <a:pt x="130" y="187"/>
                </a:cubicBezTo>
                <a:cubicBezTo>
                  <a:pt x="130" y="202"/>
                  <a:pt x="130" y="216"/>
                  <a:pt x="130" y="231"/>
                </a:cubicBezTo>
                <a:cubicBezTo>
                  <a:pt x="130" y="231"/>
                  <a:pt x="144" y="245"/>
                  <a:pt x="144" y="245"/>
                </a:cubicBezTo>
                <a:cubicBezTo>
                  <a:pt x="144" y="245"/>
                  <a:pt x="144" y="259"/>
                  <a:pt x="144" y="259"/>
                </a:cubicBezTo>
                <a:cubicBezTo>
                  <a:pt x="144" y="259"/>
                  <a:pt x="130" y="274"/>
                  <a:pt x="130" y="274"/>
                </a:cubicBezTo>
                <a:cubicBezTo>
                  <a:pt x="130" y="274"/>
                  <a:pt x="130" y="259"/>
                  <a:pt x="130" y="259"/>
                </a:cubicBezTo>
                <a:cubicBezTo>
                  <a:pt x="130" y="259"/>
                  <a:pt x="116" y="245"/>
                  <a:pt x="116" y="245"/>
                </a:cubicBezTo>
                <a:cubicBezTo>
                  <a:pt x="116" y="231"/>
                  <a:pt x="101" y="216"/>
                  <a:pt x="101" y="216"/>
                </a:cubicBezTo>
                <a:cubicBezTo>
                  <a:pt x="101" y="202"/>
                  <a:pt x="87" y="202"/>
                  <a:pt x="87" y="202"/>
                </a:cubicBezTo>
                <a:cubicBezTo>
                  <a:pt x="72" y="202"/>
                  <a:pt x="58" y="202"/>
                  <a:pt x="58" y="202"/>
                </a:cubicBezTo>
                <a:cubicBezTo>
                  <a:pt x="44" y="202"/>
                  <a:pt x="29" y="202"/>
                  <a:pt x="29" y="216"/>
                </a:cubicBezTo>
                <a:cubicBezTo>
                  <a:pt x="15" y="216"/>
                  <a:pt x="0" y="231"/>
                  <a:pt x="0" y="231"/>
                </a:cubicBezTo>
                <a:cubicBezTo>
                  <a:pt x="0" y="231"/>
                  <a:pt x="0" y="245"/>
                  <a:pt x="0" y="259"/>
                </a:cubicBezTo>
                <a:cubicBezTo>
                  <a:pt x="0" y="259"/>
                  <a:pt x="0" y="274"/>
                  <a:pt x="0" y="274"/>
                </a:cubicBezTo>
                <a:cubicBezTo>
                  <a:pt x="0" y="274"/>
                  <a:pt x="15" y="288"/>
                  <a:pt x="29" y="288"/>
                </a:cubicBezTo>
                <a:cubicBezTo>
                  <a:pt x="29" y="288"/>
                  <a:pt x="44" y="274"/>
                  <a:pt x="72" y="274"/>
                </a:cubicBezTo>
                <a:cubicBezTo>
                  <a:pt x="87" y="274"/>
                  <a:pt x="101" y="259"/>
                  <a:pt x="130" y="259"/>
                </a:cubicBezTo>
                <a:cubicBezTo>
                  <a:pt x="144" y="259"/>
                  <a:pt x="173" y="245"/>
                  <a:pt x="260" y="231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Freeform 1089"/>
          <p:cNvSpPr>
            <a:spLocks noChangeArrowheads="1"/>
          </p:cNvSpPr>
          <p:nvPr/>
        </p:nvSpPr>
        <p:spPr bwMode="auto">
          <a:xfrm>
            <a:off x="7229475" y="2887663"/>
            <a:ext cx="17463" cy="63500"/>
          </a:xfrm>
          <a:custGeom>
            <a:avLst/>
            <a:gdLst>
              <a:gd name="T0" fmla="*/ 29 w 29"/>
              <a:gd name="T1" fmla="*/ 14 h 100"/>
              <a:gd name="T2" fmla="*/ 29 w 29"/>
              <a:gd name="T3" fmla="*/ 0 h 100"/>
              <a:gd name="T4" fmla="*/ 29 w 29"/>
              <a:gd name="T5" fmla="*/ 0 h 100"/>
              <a:gd name="T6" fmla="*/ 15 w 29"/>
              <a:gd name="T7" fmla="*/ 14 h 100"/>
              <a:gd name="T8" fmla="*/ 15 w 29"/>
              <a:gd name="T9" fmla="*/ 43 h 100"/>
              <a:gd name="T10" fmla="*/ 15 w 29"/>
              <a:gd name="T11" fmla="*/ 57 h 100"/>
              <a:gd name="T12" fmla="*/ 0 w 29"/>
              <a:gd name="T13" fmla="*/ 100 h 1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9"/>
              <a:gd name="T22" fmla="*/ 0 h 100"/>
              <a:gd name="T23" fmla="*/ 29 w 29"/>
              <a:gd name="T24" fmla="*/ 100 h 1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9" h="100">
                <a:moveTo>
                  <a:pt x="29" y="14"/>
                </a:moveTo>
                <a:cubicBezTo>
                  <a:pt x="29" y="14"/>
                  <a:pt x="29" y="0"/>
                  <a:pt x="29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9" y="0"/>
                  <a:pt x="15" y="14"/>
                  <a:pt x="15" y="14"/>
                </a:cubicBezTo>
                <a:cubicBezTo>
                  <a:pt x="15" y="14"/>
                  <a:pt x="15" y="28"/>
                  <a:pt x="15" y="43"/>
                </a:cubicBezTo>
                <a:cubicBezTo>
                  <a:pt x="15" y="43"/>
                  <a:pt x="15" y="57"/>
                  <a:pt x="15" y="57"/>
                </a:cubicBezTo>
                <a:cubicBezTo>
                  <a:pt x="15" y="57"/>
                  <a:pt x="0" y="72"/>
                  <a:pt x="0" y="100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Freeform 1090"/>
          <p:cNvSpPr>
            <a:spLocks noChangeArrowheads="1"/>
          </p:cNvSpPr>
          <p:nvPr/>
        </p:nvSpPr>
        <p:spPr bwMode="auto">
          <a:xfrm>
            <a:off x="7246938" y="2795588"/>
            <a:ext cx="9525" cy="36512"/>
          </a:xfrm>
          <a:custGeom>
            <a:avLst/>
            <a:gdLst>
              <a:gd name="T0" fmla="*/ 0 w 15"/>
              <a:gd name="T1" fmla="*/ 57 h 57"/>
              <a:gd name="T2" fmla="*/ 0 w 15"/>
              <a:gd name="T3" fmla="*/ 43 h 57"/>
              <a:gd name="T4" fmla="*/ 0 w 15"/>
              <a:gd name="T5" fmla="*/ 28 h 57"/>
              <a:gd name="T6" fmla="*/ 0 w 15"/>
              <a:gd name="T7" fmla="*/ 14 h 57"/>
              <a:gd name="T8" fmla="*/ 0 w 15"/>
              <a:gd name="T9" fmla="*/ 0 h 57"/>
              <a:gd name="T10" fmla="*/ 15 w 15"/>
              <a:gd name="T11" fmla="*/ 0 h 57"/>
              <a:gd name="T12" fmla="*/ 15 w 15"/>
              <a:gd name="T13" fmla="*/ 28 h 5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57"/>
              <a:gd name="T23" fmla="*/ 15 w 15"/>
              <a:gd name="T24" fmla="*/ 57 h 5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57">
                <a:moveTo>
                  <a:pt x="0" y="57"/>
                </a:moveTo>
                <a:cubicBezTo>
                  <a:pt x="0" y="57"/>
                  <a:pt x="0" y="43"/>
                  <a:pt x="0" y="43"/>
                </a:cubicBezTo>
                <a:cubicBezTo>
                  <a:pt x="0" y="43"/>
                  <a:pt x="0" y="28"/>
                  <a:pt x="0" y="28"/>
                </a:cubicBezTo>
                <a:cubicBezTo>
                  <a:pt x="0" y="28"/>
                  <a:pt x="0" y="14"/>
                  <a:pt x="0" y="14"/>
                </a:cubicBezTo>
                <a:cubicBezTo>
                  <a:pt x="0" y="14"/>
                  <a:pt x="0" y="0"/>
                  <a:pt x="0" y="0"/>
                </a:cubicBezTo>
                <a:cubicBezTo>
                  <a:pt x="0" y="0"/>
                  <a:pt x="15" y="0"/>
                  <a:pt x="15" y="0"/>
                </a:cubicBezTo>
                <a:cubicBezTo>
                  <a:pt x="15" y="0"/>
                  <a:pt x="15" y="14"/>
                  <a:pt x="15" y="28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Freeform 1091"/>
          <p:cNvSpPr>
            <a:spLocks noChangeArrowheads="1"/>
          </p:cNvSpPr>
          <p:nvPr/>
        </p:nvSpPr>
        <p:spPr bwMode="auto">
          <a:xfrm>
            <a:off x="7283450" y="2895600"/>
            <a:ext cx="101600" cy="73025"/>
          </a:xfrm>
          <a:custGeom>
            <a:avLst/>
            <a:gdLst>
              <a:gd name="T0" fmla="*/ 0 w 158"/>
              <a:gd name="T1" fmla="*/ 29 h 115"/>
              <a:gd name="T2" fmla="*/ 0 w 158"/>
              <a:gd name="T3" fmla="*/ 29 h 115"/>
              <a:gd name="T4" fmla="*/ 0 w 158"/>
              <a:gd name="T5" fmla="*/ 58 h 115"/>
              <a:gd name="T6" fmla="*/ 0 w 158"/>
              <a:gd name="T7" fmla="*/ 86 h 115"/>
              <a:gd name="T8" fmla="*/ 0 w 158"/>
              <a:gd name="T9" fmla="*/ 101 h 115"/>
              <a:gd name="T10" fmla="*/ 0 w 158"/>
              <a:gd name="T11" fmla="*/ 115 h 115"/>
              <a:gd name="T12" fmla="*/ 14 w 158"/>
              <a:gd name="T13" fmla="*/ 101 h 115"/>
              <a:gd name="T14" fmla="*/ 14 w 158"/>
              <a:gd name="T15" fmla="*/ 86 h 115"/>
              <a:gd name="T16" fmla="*/ 43 w 158"/>
              <a:gd name="T17" fmla="*/ 58 h 115"/>
              <a:gd name="T18" fmla="*/ 57 w 158"/>
              <a:gd name="T19" fmla="*/ 29 h 115"/>
              <a:gd name="T20" fmla="*/ 86 w 158"/>
              <a:gd name="T21" fmla="*/ 0 h 115"/>
              <a:gd name="T22" fmla="*/ 158 w 158"/>
              <a:gd name="T23" fmla="*/ 14 h 11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58"/>
              <a:gd name="T37" fmla="*/ 0 h 115"/>
              <a:gd name="T38" fmla="*/ 158 w 158"/>
              <a:gd name="T39" fmla="*/ 115 h 11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58" h="115">
                <a:moveTo>
                  <a:pt x="0" y="29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43"/>
                  <a:pt x="0" y="58"/>
                </a:cubicBezTo>
                <a:cubicBezTo>
                  <a:pt x="0" y="58"/>
                  <a:pt x="0" y="72"/>
                  <a:pt x="0" y="86"/>
                </a:cubicBezTo>
                <a:cubicBezTo>
                  <a:pt x="0" y="86"/>
                  <a:pt x="0" y="101"/>
                  <a:pt x="0" y="101"/>
                </a:cubicBezTo>
                <a:cubicBezTo>
                  <a:pt x="0" y="101"/>
                  <a:pt x="0" y="115"/>
                  <a:pt x="0" y="115"/>
                </a:cubicBezTo>
                <a:cubicBezTo>
                  <a:pt x="0" y="115"/>
                  <a:pt x="14" y="101"/>
                  <a:pt x="14" y="101"/>
                </a:cubicBezTo>
                <a:cubicBezTo>
                  <a:pt x="14" y="101"/>
                  <a:pt x="14" y="86"/>
                  <a:pt x="14" y="86"/>
                </a:cubicBezTo>
                <a:cubicBezTo>
                  <a:pt x="14" y="72"/>
                  <a:pt x="29" y="58"/>
                  <a:pt x="43" y="58"/>
                </a:cubicBezTo>
                <a:cubicBezTo>
                  <a:pt x="43" y="43"/>
                  <a:pt x="57" y="29"/>
                  <a:pt x="57" y="29"/>
                </a:cubicBezTo>
                <a:cubicBezTo>
                  <a:pt x="57" y="14"/>
                  <a:pt x="72" y="0"/>
                  <a:pt x="86" y="0"/>
                </a:cubicBezTo>
                <a:cubicBezTo>
                  <a:pt x="101" y="0"/>
                  <a:pt x="115" y="0"/>
                  <a:pt x="158" y="14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Freeform 1092"/>
          <p:cNvSpPr>
            <a:spLocks noChangeArrowheads="1"/>
          </p:cNvSpPr>
          <p:nvPr/>
        </p:nvSpPr>
        <p:spPr bwMode="auto">
          <a:xfrm>
            <a:off x="7375525" y="2878138"/>
            <a:ext cx="236538" cy="109537"/>
          </a:xfrm>
          <a:custGeom>
            <a:avLst/>
            <a:gdLst>
              <a:gd name="T0" fmla="*/ 0 w 374"/>
              <a:gd name="T1" fmla="*/ 101 h 173"/>
              <a:gd name="T2" fmla="*/ 0 w 374"/>
              <a:gd name="T3" fmla="*/ 101 h 173"/>
              <a:gd name="T4" fmla="*/ 29 w 374"/>
              <a:gd name="T5" fmla="*/ 101 h 173"/>
              <a:gd name="T6" fmla="*/ 57 w 374"/>
              <a:gd name="T7" fmla="*/ 115 h 173"/>
              <a:gd name="T8" fmla="*/ 86 w 374"/>
              <a:gd name="T9" fmla="*/ 101 h 173"/>
              <a:gd name="T10" fmla="*/ 129 w 374"/>
              <a:gd name="T11" fmla="*/ 87 h 173"/>
              <a:gd name="T12" fmla="*/ 144 w 374"/>
              <a:gd name="T13" fmla="*/ 72 h 173"/>
              <a:gd name="T14" fmla="*/ 144 w 374"/>
              <a:gd name="T15" fmla="*/ 58 h 173"/>
              <a:gd name="T16" fmla="*/ 129 w 374"/>
              <a:gd name="T17" fmla="*/ 58 h 173"/>
              <a:gd name="T18" fmla="*/ 115 w 374"/>
              <a:gd name="T19" fmla="*/ 58 h 173"/>
              <a:gd name="T20" fmla="*/ 72 w 374"/>
              <a:gd name="T21" fmla="*/ 72 h 173"/>
              <a:gd name="T22" fmla="*/ 43 w 374"/>
              <a:gd name="T23" fmla="*/ 87 h 173"/>
              <a:gd name="T24" fmla="*/ 29 w 374"/>
              <a:gd name="T25" fmla="*/ 115 h 173"/>
              <a:gd name="T26" fmla="*/ 29 w 374"/>
              <a:gd name="T27" fmla="*/ 130 h 173"/>
              <a:gd name="T28" fmla="*/ 29 w 374"/>
              <a:gd name="T29" fmla="*/ 144 h 173"/>
              <a:gd name="T30" fmla="*/ 57 w 374"/>
              <a:gd name="T31" fmla="*/ 159 h 173"/>
              <a:gd name="T32" fmla="*/ 101 w 374"/>
              <a:gd name="T33" fmla="*/ 173 h 173"/>
              <a:gd name="T34" fmla="*/ 129 w 374"/>
              <a:gd name="T35" fmla="*/ 159 h 173"/>
              <a:gd name="T36" fmla="*/ 158 w 374"/>
              <a:gd name="T37" fmla="*/ 159 h 173"/>
              <a:gd name="T38" fmla="*/ 201 w 374"/>
              <a:gd name="T39" fmla="*/ 144 h 173"/>
              <a:gd name="T40" fmla="*/ 230 w 374"/>
              <a:gd name="T41" fmla="*/ 130 h 173"/>
              <a:gd name="T42" fmla="*/ 259 w 374"/>
              <a:gd name="T43" fmla="*/ 115 h 173"/>
              <a:gd name="T44" fmla="*/ 288 w 374"/>
              <a:gd name="T45" fmla="*/ 101 h 173"/>
              <a:gd name="T46" fmla="*/ 317 w 374"/>
              <a:gd name="T47" fmla="*/ 101 h 173"/>
              <a:gd name="T48" fmla="*/ 331 w 374"/>
              <a:gd name="T49" fmla="*/ 87 h 173"/>
              <a:gd name="T50" fmla="*/ 345 w 374"/>
              <a:gd name="T51" fmla="*/ 72 h 173"/>
              <a:gd name="T52" fmla="*/ 345 w 374"/>
              <a:gd name="T53" fmla="*/ 58 h 173"/>
              <a:gd name="T54" fmla="*/ 360 w 374"/>
              <a:gd name="T55" fmla="*/ 43 h 173"/>
              <a:gd name="T56" fmla="*/ 360 w 374"/>
              <a:gd name="T57" fmla="*/ 29 h 173"/>
              <a:gd name="T58" fmla="*/ 360 w 374"/>
              <a:gd name="T59" fmla="*/ 15 h 173"/>
              <a:gd name="T60" fmla="*/ 345 w 374"/>
              <a:gd name="T61" fmla="*/ 0 h 173"/>
              <a:gd name="T62" fmla="*/ 331 w 374"/>
              <a:gd name="T63" fmla="*/ 0 h 173"/>
              <a:gd name="T64" fmla="*/ 302 w 374"/>
              <a:gd name="T65" fmla="*/ 0 h 173"/>
              <a:gd name="T66" fmla="*/ 273 w 374"/>
              <a:gd name="T67" fmla="*/ 29 h 173"/>
              <a:gd name="T68" fmla="*/ 245 w 374"/>
              <a:gd name="T69" fmla="*/ 58 h 173"/>
              <a:gd name="T70" fmla="*/ 245 w 374"/>
              <a:gd name="T71" fmla="*/ 87 h 173"/>
              <a:gd name="T72" fmla="*/ 245 w 374"/>
              <a:gd name="T73" fmla="*/ 115 h 173"/>
              <a:gd name="T74" fmla="*/ 245 w 374"/>
              <a:gd name="T75" fmla="*/ 130 h 173"/>
              <a:gd name="T76" fmla="*/ 273 w 374"/>
              <a:gd name="T77" fmla="*/ 144 h 173"/>
              <a:gd name="T78" fmla="*/ 302 w 374"/>
              <a:gd name="T79" fmla="*/ 144 h 173"/>
              <a:gd name="T80" fmla="*/ 317 w 374"/>
              <a:gd name="T81" fmla="*/ 144 h 173"/>
              <a:gd name="T82" fmla="*/ 345 w 374"/>
              <a:gd name="T83" fmla="*/ 144 h 173"/>
              <a:gd name="T84" fmla="*/ 374 w 374"/>
              <a:gd name="T85" fmla="*/ 130 h 17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74"/>
              <a:gd name="T130" fmla="*/ 0 h 173"/>
              <a:gd name="T131" fmla="*/ 374 w 374"/>
              <a:gd name="T132" fmla="*/ 173 h 173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74" h="173">
                <a:moveTo>
                  <a:pt x="0" y="101"/>
                </a:moveTo>
                <a:cubicBezTo>
                  <a:pt x="0" y="101"/>
                  <a:pt x="0" y="101"/>
                  <a:pt x="0" y="101"/>
                </a:cubicBezTo>
                <a:cubicBezTo>
                  <a:pt x="0" y="101"/>
                  <a:pt x="14" y="101"/>
                  <a:pt x="29" y="101"/>
                </a:cubicBezTo>
                <a:cubicBezTo>
                  <a:pt x="29" y="101"/>
                  <a:pt x="43" y="115"/>
                  <a:pt x="57" y="115"/>
                </a:cubicBezTo>
                <a:cubicBezTo>
                  <a:pt x="57" y="115"/>
                  <a:pt x="72" y="101"/>
                  <a:pt x="86" y="101"/>
                </a:cubicBezTo>
                <a:cubicBezTo>
                  <a:pt x="101" y="101"/>
                  <a:pt x="115" y="87"/>
                  <a:pt x="129" y="87"/>
                </a:cubicBezTo>
                <a:cubicBezTo>
                  <a:pt x="129" y="87"/>
                  <a:pt x="144" y="72"/>
                  <a:pt x="144" y="72"/>
                </a:cubicBezTo>
                <a:cubicBezTo>
                  <a:pt x="144" y="72"/>
                  <a:pt x="144" y="58"/>
                  <a:pt x="144" y="58"/>
                </a:cubicBezTo>
                <a:cubicBezTo>
                  <a:pt x="144" y="58"/>
                  <a:pt x="129" y="58"/>
                  <a:pt x="129" y="58"/>
                </a:cubicBezTo>
                <a:cubicBezTo>
                  <a:pt x="129" y="58"/>
                  <a:pt x="115" y="58"/>
                  <a:pt x="115" y="58"/>
                </a:cubicBezTo>
                <a:cubicBezTo>
                  <a:pt x="101" y="58"/>
                  <a:pt x="86" y="72"/>
                  <a:pt x="72" y="72"/>
                </a:cubicBezTo>
                <a:cubicBezTo>
                  <a:pt x="57" y="72"/>
                  <a:pt x="43" y="87"/>
                  <a:pt x="43" y="87"/>
                </a:cubicBezTo>
                <a:cubicBezTo>
                  <a:pt x="43" y="87"/>
                  <a:pt x="29" y="101"/>
                  <a:pt x="29" y="115"/>
                </a:cubicBezTo>
                <a:cubicBezTo>
                  <a:pt x="29" y="115"/>
                  <a:pt x="29" y="130"/>
                  <a:pt x="29" y="130"/>
                </a:cubicBezTo>
                <a:cubicBezTo>
                  <a:pt x="29" y="130"/>
                  <a:pt x="29" y="144"/>
                  <a:pt x="29" y="144"/>
                </a:cubicBezTo>
                <a:cubicBezTo>
                  <a:pt x="29" y="144"/>
                  <a:pt x="43" y="159"/>
                  <a:pt x="57" y="159"/>
                </a:cubicBezTo>
                <a:cubicBezTo>
                  <a:pt x="72" y="159"/>
                  <a:pt x="86" y="173"/>
                  <a:pt x="101" y="173"/>
                </a:cubicBezTo>
                <a:cubicBezTo>
                  <a:pt x="101" y="173"/>
                  <a:pt x="115" y="159"/>
                  <a:pt x="129" y="159"/>
                </a:cubicBezTo>
                <a:cubicBezTo>
                  <a:pt x="129" y="159"/>
                  <a:pt x="144" y="159"/>
                  <a:pt x="158" y="159"/>
                </a:cubicBezTo>
                <a:cubicBezTo>
                  <a:pt x="173" y="159"/>
                  <a:pt x="187" y="144"/>
                  <a:pt x="201" y="144"/>
                </a:cubicBezTo>
                <a:cubicBezTo>
                  <a:pt x="201" y="144"/>
                  <a:pt x="216" y="130"/>
                  <a:pt x="230" y="130"/>
                </a:cubicBezTo>
                <a:cubicBezTo>
                  <a:pt x="230" y="130"/>
                  <a:pt x="245" y="115"/>
                  <a:pt x="259" y="115"/>
                </a:cubicBezTo>
                <a:cubicBezTo>
                  <a:pt x="259" y="115"/>
                  <a:pt x="273" y="101"/>
                  <a:pt x="288" y="101"/>
                </a:cubicBezTo>
                <a:cubicBezTo>
                  <a:pt x="288" y="101"/>
                  <a:pt x="302" y="101"/>
                  <a:pt x="317" y="101"/>
                </a:cubicBezTo>
                <a:cubicBezTo>
                  <a:pt x="317" y="101"/>
                  <a:pt x="331" y="87"/>
                  <a:pt x="331" y="87"/>
                </a:cubicBezTo>
                <a:cubicBezTo>
                  <a:pt x="331" y="87"/>
                  <a:pt x="345" y="72"/>
                  <a:pt x="345" y="72"/>
                </a:cubicBezTo>
                <a:cubicBezTo>
                  <a:pt x="345" y="72"/>
                  <a:pt x="345" y="58"/>
                  <a:pt x="345" y="58"/>
                </a:cubicBezTo>
                <a:cubicBezTo>
                  <a:pt x="345" y="58"/>
                  <a:pt x="360" y="43"/>
                  <a:pt x="360" y="43"/>
                </a:cubicBezTo>
                <a:cubicBezTo>
                  <a:pt x="360" y="43"/>
                  <a:pt x="360" y="29"/>
                  <a:pt x="360" y="29"/>
                </a:cubicBezTo>
                <a:cubicBezTo>
                  <a:pt x="360" y="29"/>
                  <a:pt x="360" y="15"/>
                  <a:pt x="360" y="15"/>
                </a:cubicBezTo>
                <a:cubicBezTo>
                  <a:pt x="360" y="15"/>
                  <a:pt x="345" y="0"/>
                  <a:pt x="345" y="0"/>
                </a:cubicBezTo>
                <a:cubicBezTo>
                  <a:pt x="345" y="0"/>
                  <a:pt x="331" y="0"/>
                  <a:pt x="331" y="0"/>
                </a:cubicBezTo>
                <a:cubicBezTo>
                  <a:pt x="317" y="0"/>
                  <a:pt x="302" y="0"/>
                  <a:pt x="302" y="0"/>
                </a:cubicBezTo>
                <a:cubicBezTo>
                  <a:pt x="288" y="0"/>
                  <a:pt x="273" y="15"/>
                  <a:pt x="273" y="29"/>
                </a:cubicBezTo>
                <a:cubicBezTo>
                  <a:pt x="259" y="29"/>
                  <a:pt x="245" y="43"/>
                  <a:pt x="245" y="58"/>
                </a:cubicBezTo>
                <a:cubicBezTo>
                  <a:pt x="245" y="58"/>
                  <a:pt x="245" y="72"/>
                  <a:pt x="245" y="87"/>
                </a:cubicBezTo>
                <a:cubicBezTo>
                  <a:pt x="245" y="87"/>
                  <a:pt x="245" y="101"/>
                  <a:pt x="245" y="115"/>
                </a:cubicBezTo>
                <a:cubicBezTo>
                  <a:pt x="245" y="115"/>
                  <a:pt x="245" y="130"/>
                  <a:pt x="245" y="130"/>
                </a:cubicBezTo>
                <a:cubicBezTo>
                  <a:pt x="245" y="130"/>
                  <a:pt x="259" y="144"/>
                  <a:pt x="273" y="144"/>
                </a:cubicBezTo>
                <a:cubicBezTo>
                  <a:pt x="273" y="144"/>
                  <a:pt x="288" y="144"/>
                  <a:pt x="302" y="144"/>
                </a:cubicBezTo>
                <a:cubicBezTo>
                  <a:pt x="302" y="144"/>
                  <a:pt x="317" y="144"/>
                  <a:pt x="317" y="144"/>
                </a:cubicBezTo>
                <a:cubicBezTo>
                  <a:pt x="317" y="144"/>
                  <a:pt x="331" y="144"/>
                  <a:pt x="345" y="144"/>
                </a:cubicBezTo>
                <a:cubicBezTo>
                  <a:pt x="345" y="144"/>
                  <a:pt x="360" y="130"/>
                  <a:pt x="374" y="130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" name="Freeform 1093"/>
          <p:cNvSpPr>
            <a:spLocks noChangeArrowheads="1"/>
          </p:cNvSpPr>
          <p:nvPr/>
        </p:nvSpPr>
        <p:spPr bwMode="auto">
          <a:xfrm>
            <a:off x="7694613" y="2887663"/>
            <a:ext cx="55562" cy="73025"/>
          </a:xfrm>
          <a:custGeom>
            <a:avLst/>
            <a:gdLst>
              <a:gd name="T0" fmla="*/ 43 w 86"/>
              <a:gd name="T1" fmla="*/ 14 h 115"/>
              <a:gd name="T2" fmla="*/ 43 w 86"/>
              <a:gd name="T3" fmla="*/ 0 h 115"/>
              <a:gd name="T4" fmla="*/ 43 w 86"/>
              <a:gd name="T5" fmla="*/ 0 h 115"/>
              <a:gd name="T6" fmla="*/ 29 w 86"/>
              <a:gd name="T7" fmla="*/ 28 h 115"/>
              <a:gd name="T8" fmla="*/ 14 w 86"/>
              <a:gd name="T9" fmla="*/ 57 h 115"/>
              <a:gd name="T10" fmla="*/ 0 w 86"/>
              <a:gd name="T11" fmla="*/ 86 h 115"/>
              <a:gd name="T12" fmla="*/ 0 w 86"/>
              <a:gd name="T13" fmla="*/ 100 h 115"/>
              <a:gd name="T14" fmla="*/ 0 w 86"/>
              <a:gd name="T15" fmla="*/ 115 h 115"/>
              <a:gd name="T16" fmla="*/ 29 w 86"/>
              <a:gd name="T17" fmla="*/ 115 h 115"/>
              <a:gd name="T18" fmla="*/ 57 w 86"/>
              <a:gd name="T19" fmla="*/ 100 h 115"/>
              <a:gd name="T20" fmla="*/ 72 w 86"/>
              <a:gd name="T21" fmla="*/ 86 h 115"/>
              <a:gd name="T22" fmla="*/ 86 w 86"/>
              <a:gd name="T23" fmla="*/ 57 h 11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86"/>
              <a:gd name="T37" fmla="*/ 0 h 115"/>
              <a:gd name="T38" fmla="*/ 86 w 86"/>
              <a:gd name="T39" fmla="*/ 115 h 11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86" h="115">
                <a:moveTo>
                  <a:pt x="43" y="14"/>
                </a:moveTo>
                <a:cubicBezTo>
                  <a:pt x="43" y="14"/>
                  <a:pt x="43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0"/>
                  <a:pt x="29" y="14"/>
                  <a:pt x="29" y="28"/>
                </a:cubicBezTo>
                <a:cubicBezTo>
                  <a:pt x="29" y="28"/>
                  <a:pt x="14" y="43"/>
                  <a:pt x="14" y="57"/>
                </a:cubicBezTo>
                <a:cubicBezTo>
                  <a:pt x="0" y="72"/>
                  <a:pt x="0" y="86"/>
                  <a:pt x="0" y="86"/>
                </a:cubicBezTo>
                <a:cubicBezTo>
                  <a:pt x="0" y="86"/>
                  <a:pt x="0" y="100"/>
                  <a:pt x="0" y="100"/>
                </a:cubicBezTo>
                <a:cubicBezTo>
                  <a:pt x="0" y="100"/>
                  <a:pt x="0" y="115"/>
                  <a:pt x="0" y="115"/>
                </a:cubicBezTo>
                <a:cubicBezTo>
                  <a:pt x="0" y="115"/>
                  <a:pt x="14" y="115"/>
                  <a:pt x="29" y="115"/>
                </a:cubicBezTo>
                <a:cubicBezTo>
                  <a:pt x="29" y="115"/>
                  <a:pt x="43" y="100"/>
                  <a:pt x="57" y="100"/>
                </a:cubicBezTo>
                <a:cubicBezTo>
                  <a:pt x="57" y="100"/>
                  <a:pt x="72" y="86"/>
                  <a:pt x="72" y="86"/>
                </a:cubicBezTo>
                <a:cubicBezTo>
                  <a:pt x="72" y="86"/>
                  <a:pt x="72" y="72"/>
                  <a:pt x="86" y="57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" name="Freeform 1094"/>
          <p:cNvSpPr>
            <a:spLocks noChangeArrowheads="1"/>
          </p:cNvSpPr>
          <p:nvPr/>
        </p:nvSpPr>
        <p:spPr bwMode="auto">
          <a:xfrm>
            <a:off x="7677150" y="2887663"/>
            <a:ext cx="127000" cy="80962"/>
          </a:xfrm>
          <a:custGeom>
            <a:avLst/>
            <a:gdLst>
              <a:gd name="T0" fmla="*/ 29 w 202"/>
              <a:gd name="T1" fmla="*/ 43 h 129"/>
              <a:gd name="T2" fmla="*/ 14 w 202"/>
              <a:gd name="T3" fmla="*/ 43 h 129"/>
              <a:gd name="T4" fmla="*/ 0 w 202"/>
              <a:gd name="T5" fmla="*/ 43 h 129"/>
              <a:gd name="T6" fmla="*/ 0 w 202"/>
              <a:gd name="T7" fmla="*/ 28 h 129"/>
              <a:gd name="T8" fmla="*/ 0 w 202"/>
              <a:gd name="T9" fmla="*/ 28 h 129"/>
              <a:gd name="T10" fmla="*/ 43 w 202"/>
              <a:gd name="T11" fmla="*/ 14 h 129"/>
              <a:gd name="T12" fmla="*/ 101 w 202"/>
              <a:gd name="T13" fmla="*/ 14 h 129"/>
              <a:gd name="T14" fmla="*/ 130 w 202"/>
              <a:gd name="T15" fmla="*/ 14 h 129"/>
              <a:gd name="T16" fmla="*/ 158 w 202"/>
              <a:gd name="T17" fmla="*/ 14 h 129"/>
              <a:gd name="T18" fmla="*/ 173 w 202"/>
              <a:gd name="T19" fmla="*/ 0 h 129"/>
              <a:gd name="T20" fmla="*/ 187 w 202"/>
              <a:gd name="T21" fmla="*/ 0 h 129"/>
              <a:gd name="T22" fmla="*/ 187 w 202"/>
              <a:gd name="T23" fmla="*/ 28 h 129"/>
              <a:gd name="T24" fmla="*/ 202 w 202"/>
              <a:gd name="T25" fmla="*/ 43 h 129"/>
              <a:gd name="T26" fmla="*/ 187 w 202"/>
              <a:gd name="T27" fmla="*/ 72 h 129"/>
              <a:gd name="T28" fmla="*/ 187 w 202"/>
              <a:gd name="T29" fmla="*/ 100 h 129"/>
              <a:gd name="T30" fmla="*/ 173 w 202"/>
              <a:gd name="T31" fmla="*/ 100 h 129"/>
              <a:gd name="T32" fmla="*/ 187 w 202"/>
              <a:gd name="T33" fmla="*/ 129 h 1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02"/>
              <a:gd name="T52" fmla="*/ 0 h 129"/>
              <a:gd name="T53" fmla="*/ 202 w 202"/>
              <a:gd name="T54" fmla="*/ 129 h 12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02" h="129">
                <a:moveTo>
                  <a:pt x="29" y="43"/>
                </a:moveTo>
                <a:cubicBezTo>
                  <a:pt x="29" y="43"/>
                  <a:pt x="14" y="43"/>
                  <a:pt x="14" y="43"/>
                </a:cubicBezTo>
                <a:cubicBezTo>
                  <a:pt x="14" y="43"/>
                  <a:pt x="0" y="43"/>
                  <a:pt x="0" y="43"/>
                </a:cubicBezTo>
                <a:cubicBezTo>
                  <a:pt x="0" y="43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14" y="14"/>
                  <a:pt x="43" y="14"/>
                </a:cubicBezTo>
                <a:cubicBezTo>
                  <a:pt x="72" y="14"/>
                  <a:pt x="86" y="14"/>
                  <a:pt x="101" y="14"/>
                </a:cubicBezTo>
                <a:cubicBezTo>
                  <a:pt x="101" y="14"/>
                  <a:pt x="115" y="14"/>
                  <a:pt x="130" y="14"/>
                </a:cubicBezTo>
                <a:cubicBezTo>
                  <a:pt x="130" y="14"/>
                  <a:pt x="144" y="14"/>
                  <a:pt x="158" y="14"/>
                </a:cubicBezTo>
                <a:cubicBezTo>
                  <a:pt x="158" y="14"/>
                  <a:pt x="173" y="0"/>
                  <a:pt x="173" y="0"/>
                </a:cubicBezTo>
                <a:cubicBezTo>
                  <a:pt x="173" y="0"/>
                  <a:pt x="187" y="0"/>
                  <a:pt x="187" y="0"/>
                </a:cubicBezTo>
                <a:cubicBezTo>
                  <a:pt x="187" y="0"/>
                  <a:pt x="187" y="14"/>
                  <a:pt x="187" y="28"/>
                </a:cubicBezTo>
                <a:cubicBezTo>
                  <a:pt x="187" y="28"/>
                  <a:pt x="202" y="43"/>
                  <a:pt x="202" y="43"/>
                </a:cubicBezTo>
                <a:cubicBezTo>
                  <a:pt x="202" y="43"/>
                  <a:pt x="187" y="57"/>
                  <a:pt x="187" y="72"/>
                </a:cubicBezTo>
                <a:cubicBezTo>
                  <a:pt x="187" y="72"/>
                  <a:pt x="187" y="86"/>
                  <a:pt x="187" y="100"/>
                </a:cubicBezTo>
                <a:cubicBezTo>
                  <a:pt x="187" y="100"/>
                  <a:pt x="173" y="100"/>
                  <a:pt x="173" y="100"/>
                </a:cubicBezTo>
                <a:cubicBezTo>
                  <a:pt x="173" y="100"/>
                  <a:pt x="173" y="100"/>
                  <a:pt x="187" y="129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Freeform 1095"/>
          <p:cNvSpPr>
            <a:spLocks noChangeArrowheads="1"/>
          </p:cNvSpPr>
          <p:nvPr/>
        </p:nvSpPr>
        <p:spPr bwMode="auto">
          <a:xfrm>
            <a:off x="7821613" y="2805113"/>
            <a:ext cx="9525" cy="36512"/>
          </a:xfrm>
          <a:custGeom>
            <a:avLst/>
            <a:gdLst>
              <a:gd name="T0" fmla="*/ 15 w 15"/>
              <a:gd name="T1" fmla="*/ 29 h 58"/>
              <a:gd name="T2" fmla="*/ 15 w 15"/>
              <a:gd name="T3" fmla="*/ 14 h 58"/>
              <a:gd name="T4" fmla="*/ 15 w 15"/>
              <a:gd name="T5" fmla="*/ 0 h 58"/>
              <a:gd name="T6" fmla="*/ 15 w 15"/>
              <a:gd name="T7" fmla="*/ 0 h 58"/>
              <a:gd name="T8" fmla="*/ 0 w 15"/>
              <a:gd name="T9" fmla="*/ 14 h 58"/>
              <a:gd name="T10" fmla="*/ 0 w 15"/>
              <a:gd name="T11" fmla="*/ 14 h 58"/>
              <a:gd name="T12" fmla="*/ 0 w 15"/>
              <a:gd name="T13" fmla="*/ 58 h 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"/>
              <a:gd name="T22" fmla="*/ 0 h 58"/>
              <a:gd name="T23" fmla="*/ 15 w 15"/>
              <a:gd name="T24" fmla="*/ 58 h 5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" h="58">
                <a:moveTo>
                  <a:pt x="15" y="29"/>
                </a:moveTo>
                <a:cubicBezTo>
                  <a:pt x="15" y="29"/>
                  <a:pt x="15" y="14"/>
                  <a:pt x="15" y="14"/>
                </a:cubicBezTo>
                <a:cubicBezTo>
                  <a:pt x="15" y="14"/>
                  <a:pt x="15" y="0"/>
                  <a:pt x="15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5" y="0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29"/>
                  <a:pt x="0" y="58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Freeform 1096"/>
          <p:cNvSpPr>
            <a:spLocks noChangeArrowheads="1"/>
          </p:cNvSpPr>
          <p:nvPr/>
        </p:nvSpPr>
        <p:spPr bwMode="auto">
          <a:xfrm>
            <a:off x="7859713" y="2914650"/>
            <a:ext cx="73025" cy="53975"/>
          </a:xfrm>
          <a:custGeom>
            <a:avLst/>
            <a:gdLst>
              <a:gd name="T0" fmla="*/ 43 w 115"/>
              <a:gd name="T1" fmla="*/ 0 h 86"/>
              <a:gd name="T2" fmla="*/ 29 w 115"/>
              <a:gd name="T3" fmla="*/ 0 h 86"/>
              <a:gd name="T4" fmla="*/ 14 w 115"/>
              <a:gd name="T5" fmla="*/ 14 h 86"/>
              <a:gd name="T6" fmla="*/ 0 w 115"/>
              <a:gd name="T7" fmla="*/ 43 h 86"/>
              <a:gd name="T8" fmla="*/ 0 w 115"/>
              <a:gd name="T9" fmla="*/ 72 h 86"/>
              <a:gd name="T10" fmla="*/ 0 w 115"/>
              <a:gd name="T11" fmla="*/ 86 h 86"/>
              <a:gd name="T12" fmla="*/ 29 w 115"/>
              <a:gd name="T13" fmla="*/ 86 h 86"/>
              <a:gd name="T14" fmla="*/ 58 w 115"/>
              <a:gd name="T15" fmla="*/ 86 h 86"/>
              <a:gd name="T16" fmla="*/ 86 w 115"/>
              <a:gd name="T17" fmla="*/ 72 h 86"/>
              <a:gd name="T18" fmla="*/ 101 w 115"/>
              <a:gd name="T19" fmla="*/ 57 h 86"/>
              <a:gd name="T20" fmla="*/ 115 w 115"/>
              <a:gd name="T21" fmla="*/ 43 h 86"/>
              <a:gd name="T22" fmla="*/ 115 w 115"/>
              <a:gd name="T23" fmla="*/ 14 h 86"/>
              <a:gd name="T24" fmla="*/ 101 w 115"/>
              <a:gd name="T25" fmla="*/ 14 h 86"/>
              <a:gd name="T26" fmla="*/ 72 w 115"/>
              <a:gd name="T27" fmla="*/ 14 h 86"/>
              <a:gd name="T28" fmla="*/ 58 w 115"/>
              <a:gd name="T29" fmla="*/ 0 h 86"/>
              <a:gd name="T30" fmla="*/ 29 w 115"/>
              <a:gd name="T31" fmla="*/ 0 h 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15"/>
              <a:gd name="T49" fmla="*/ 0 h 86"/>
              <a:gd name="T50" fmla="*/ 115 w 115"/>
              <a:gd name="T51" fmla="*/ 86 h 8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15" h="86">
                <a:moveTo>
                  <a:pt x="43" y="0"/>
                </a:moveTo>
                <a:cubicBezTo>
                  <a:pt x="43" y="0"/>
                  <a:pt x="29" y="0"/>
                  <a:pt x="29" y="0"/>
                </a:cubicBezTo>
                <a:cubicBezTo>
                  <a:pt x="29" y="0"/>
                  <a:pt x="14" y="0"/>
                  <a:pt x="14" y="14"/>
                </a:cubicBezTo>
                <a:cubicBezTo>
                  <a:pt x="0" y="14"/>
                  <a:pt x="0" y="29"/>
                  <a:pt x="0" y="43"/>
                </a:cubicBezTo>
                <a:cubicBezTo>
                  <a:pt x="0" y="43"/>
                  <a:pt x="0" y="57"/>
                  <a:pt x="0" y="72"/>
                </a:cubicBezTo>
                <a:cubicBezTo>
                  <a:pt x="0" y="72"/>
                  <a:pt x="0" y="86"/>
                  <a:pt x="0" y="86"/>
                </a:cubicBezTo>
                <a:cubicBezTo>
                  <a:pt x="0" y="86"/>
                  <a:pt x="14" y="86"/>
                  <a:pt x="29" y="86"/>
                </a:cubicBezTo>
                <a:cubicBezTo>
                  <a:pt x="29" y="86"/>
                  <a:pt x="43" y="86"/>
                  <a:pt x="58" y="86"/>
                </a:cubicBezTo>
                <a:cubicBezTo>
                  <a:pt x="58" y="86"/>
                  <a:pt x="72" y="72"/>
                  <a:pt x="86" y="72"/>
                </a:cubicBezTo>
                <a:cubicBezTo>
                  <a:pt x="86" y="72"/>
                  <a:pt x="101" y="57"/>
                  <a:pt x="101" y="57"/>
                </a:cubicBezTo>
                <a:cubicBezTo>
                  <a:pt x="101" y="57"/>
                  <a:pt x="115" y="43"/>
                  <a:pt x="115" y="43"/>
                </a:cubicBezTo>
                <a:cubicBezTo>
                  <a:pt x="115" y="29"/>
                  <a:pt x="115" y="14"/>
                  <a:pt x="115" y="14"/>
                </a:cubicBezTo>
                <a:cubicBezTo>
                  <a:pt x="115" y="14"/>
                  <a:pt x="101" y="14"/>
                  <a:pt x="101" y="14"/>
                </a:cubicBezTo>
                <a:cubicBezTo>
                  <a:pt x="86" y="14"/>
                  <a:pt x="72" y="14"/>
                  <a:pt x="72" y="14"/>
                </a:cubicBezTo>
                <a:cubicBezTo>
                  <a:pt x="72" y="14"/>
                  <a:pt x="58" y="0"/>
                  <a:pt x="58" y="0"/>
                </a:cubicBezTo>
                <a:cubicBezTo>
                  <a:pt x="43" y="0"/>
                  <a:pt x="29" y="0"/>
                  <a:pt x="29" y="0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" name="Freeform 1097"/>
          <p:cNvSpPr>
            <a:spLocks noChangeArrowheads="1"/>
          </p:cNvSpPr>
          <p:nvPr/>
        </p:nvSpPr>
        <p:spPr bwMode="auto">
          <a:xfrm>
            <a:off x="7969250" y="2905125"/>
            <a:ext cx="136525" cy="73025"/>
          </a:xfrm>
          <a:custGeom>
            <a:avLst/>
            <a:gdLst>
              <a:gd name="T0" fmla="*/ 14 w 216"/>
              <a:gd name="T1" fmla="*/ 0 h 116"/>
              <a:gd name="T2" fmla="*/ 14 w 216"/>
              <a:gd name="T3" fmla="*/ 0 h 116"/>
              <a:gd name="T4" fmla="*/ 29 w 216"/>
              <a:gd name="T5" fmla="*/ 0 h 116"/>
              <a:gd name="T6" fmla="*/ 29 w 216"/>
              <a:gd name="T7" fmla="*/ 29 h 116"/>
              <a:gd name="T8" fmla="*/ 29 w 216"/>
              <a:gd name="T9" fmla="*/ 58 h 116"/>
              <a:gd name="T10" fmla="*/ 29 w 216"/>
              <a:gd name="T11" fmla="*/ 87 h 116"/>
              <a:gd name="T12" fmla="*/ 14 w 216"/>
              <a:gd name="T13" fmla="*/ 101 h 116"/>
              <a:gd name="T14" fmla="*/ 0 w 216"/>
              <a:gd name="T15" fmla="*/ 116 h 116"/>
              <a:gd name="T16" fmla="*/ 0 w 216"/>
              <a:gd name="T17" fmla="*/ 116 h 116"/>
              <a:gd name="T18" fmla="*/ 0 w 216"/>
              <a:gd name="T19" fmla="*/ 101 h 116"/>
              <a:gd name="T20" fmla="*/ 29 w 216"/>
              <a:gd name="T21" fmla="*/ 72 h 116"/>
              <a:gd name="T22" fmla="*/ 57 w 216"/>
              <a:gd name="T23" fmla="*/ 44 h 116"/>
              <a:gd name="T24" fmla="*/ 86 w 216"/>
              <a:gd name="T25" fmla="*/ 15 h 116"/>
              <a:gd name="T26" fmla="*/ 101 w 216"/>
              <a:gd name="T27" fmla="*/ 0 h 116"/>
              <a:gd name="T28" fmla="*/ 115 w 216"/>
              <a:gd name="T29" fmla="*/ 0 h 116"/>
              <a:gd name="T30" fmla="*/ 129 w 216"/>
              <a:gd name="T31" fmla="*/ 0 h 116"/>
              <a:gd name="T32" fmla="*/ 144 w 216"/>
              <a:gd name="T33" fmla="*/ 29 h 116"/>
              <a:gd name="T34" fmla="*/ 144 w 216"/>
              <a:gd name="T35" fmla="*/ 44 h 116"/>
              <a:gd name="T36" fmla="*/ 144 w 216"/>
              <a:gd name="T37" fmla="*/ 72 h 116"/>
              <a:gd name="T38" fmla="*/ 144 w 216"/>
              <a:gd name="T39" fmla="*/ 87 h 116"/>
              <a:gd name="T40" fmla="*/ 144 w 216"/>
              <a:gd name="T41" fmla="*/ 101 h 116"/>
              <a:gd name="T42" fmla="*/ 144 w 216"/>
              <a:gd name="T43" fmla="*/ 116 h 116"/>
              <a:gd name="T44" fmla="*/ 173 w 216"/>
              <a:gd name="T45" fmla="*/ 116 h 116"/>
              <a:gd name="T46" fmla="*/ 187 w 216"/>
              <a:gd name="T47" fmla="*/ 116 h 116"/>
              <a:gd name="T48" fmla="*/ 216 w 216"/>
              <a:gd name="T49" fmla="*/ 116 h 11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216"/>
              <a:gd name="T76" fmla="*/ 0 h 116"/>
              <a:gd name="T77" fmla="*/ 216 w 216"/>
              <a:gd name="T78" fmla="*/ 116 h 11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216" h="116">
                <a:moveTo>
                  <a:pt x="14" y="0"/>
                </a:moveTo>
                <a:cubicBezTo>
                  <a:pt x="14" y="0"/>
                  <a:pt x="14" y="0"/>
                  <a:pt x="14" y="0"/>
                </a:cubicBezTo>
                <a:cubicBezTo>
                  <a:pt x="14" y="0"/>
                  <a:pt x="29" y="0"/>
                  <a:pt x="29" y="0"/>
                </a:cubicBezTo>
                <a:cubicBezTo>
                  <a:pt x="29" y="0"/>
                  <a:pt x="29" y="15"/>
                  <a:pt x="29" y="29"/>
                </a:cubicBezTo>
                <a:cubicBezTo>
                  <a:pt x="29" y="29"/>
                  <a:pt x="29" y="44"/>
                  <a:pt x="29" y="58"/>
                </a:cubicBezTo>
                <a:cubicBezTo>
                  <a:pt x="29" y="58"/>
                  <a:pt x="29" y="72"/>
                  <a:pt x="29" y="87"/>
                </a:cubicBezTo>
                <a:cubicBezTo>
                  <a:pt x="29" y="87"/>
                  <a:pt x="14" y="101"/>
                  <a:pt x="14" y="101"/>
                </a:cubicBezTo>
                <a:cubicBezTo>
                  <a:pt x="14" y="101"/>
                  <a:pt x="0" y="116"/>
                  <a:pt x="0" y="116"/>
                </a:cubicBezTo>
                <a:cubicBezTo>
                  <a:pt x="0" y="116"/>
                  <a:pt x="0" y="116"/>
                  <a:pt x="0" y="116"/>
                </a:cubicBezTo>
                <a:cubicBezTo>
                  <a:pt x="0" y="116"/>
                  <a:pt x="0" y="101"/>
                  <a:pt x="0" y="101"/>
                </a:cubicBezTo>
                <a:cubicBezTo>
                  <a:pt x="0" y="87"/>
                  <a:pt x="14" y="72"/>
                  <a:pt x="29" y="72"/>
                </a:cubicBezTo>
                <a:cubicBezTo>
                  <a:pt x="29" y="58"/>
                  <a:pt x="43" y="44"/>
                  <a:pt x="57" y="44"/>
                </a:cubicBezTo>
                <a:cubicBezTo>
                  <a:pt x="57" y="29"/>
                  <a:pt x="72" y="15"/>
                  <a:pt x="86" y="15"/>
                </a:cubicBezTo>
                <a:cubicBezTo>
                  <a:pt x="86" y="0"/>
                  <a:pt x="101" y="0"/>
                  <a:pt x="101" y="0"/>
                </a:cubicBezTo>
                <a:cubicBezTo>
                  <a:pt x="101" y="0"/>
                  <a:pt x="115" y="0"/>
                  <a:pt x="115" y="0"/>
                </a:cubicBezTo>
                <a:cubicBezTo>
                  <a:pt x="115" y="0"/>
                  <a:pt x="129" y="0"/>
                  <a:pt x="129" y="0"/>
                </a:cubicBezTo>
                <a:cubicBezTo>
                  <a:pt x="129" y="0"/>
                  <a:pt x="144" y="15"/>
                  <a:pt x="144" y="29"/>
                </a:cubicBezTo>
                <a:cubicBezTo>
                  <a:pt x="144" y="29"/>
                  <a:pt x="144" y="44"/>
                  <a:pt x="144" y="44"/>
                </a:cubicBezTo>
                <a:cubicBezTo>
                  <a:pt x="144" y="44"/>
                  <a:pt x="144" y="58"/>
                  <a:pt x="144" y="72"/>
                </a:cubicBezTo>
                <a:cubicBezTo>
                  <a:pt x="144" y="72"/>
                  <a:pt x="144" y="87"/>
                  <a:pt x="144" y="87"/>
                </a:cubicBezTo>
                <a:cubicBezTo>
                  <a:pt x="144" y="87"/>
                  <a:pt x="144" y="101"/>
                  <a:pt x="144" y="101"/>
                </a:cubicBezTo>
                <a:cubicBezTo>
                  <a:pt x="144" y="101"/>
                  <a:pt x="144" y="116"/>
                  <a:pt x="144" y="116"/>
                </a:cubicBezTo>
                <a:cubicBezTo>
                  <a:pt x="144" y="116"/>
                  <a:pt x="158" y="116"/>
                  <a:pt x="173" y="116"/>
                </a:cubicBezTo>
                <a:cubicBezTo>
                  <a:pt x="173" y="116"/>
                  <a:pt x="187" y="116"/>
                  <a:pt x="187" y="116"/>
                </a:cubicBezTo>
                <a:cubicBezTo>
                  <a:pt x="187" y="116"/>
                  <a:pt x="201" y="116"/>
                  <a:pt x="216" y="116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Freeform 1098"/>
          <p:cNvSpPr>
            <a:spLocks noChangeArrowheads="1"/>
          </p:cNvSpPr>
          <p:nvPr/>
        </p:nvSpPr>
        <p:spPr bwMode="auto">
          <a:xfrm>
            <a:off x="8124825" y="2759075"/>
            <a:ext cx="217488" cy="209550"/>
          </a:xfrm>
          <a:custGeom>
            <a:avLst/>
            <a:gdLst>
              <a:gd name="T0" fmla="*/ 72 w 345"/>
              <a:gd name="T1" fmla="*/ 317 h 331"/>
              <a:gd name="T2" fmla="*/ 72 w 345"/>
              <a:gd name="T3" fmla="*/ 302 h 331"/>
              <a:gd name="T4" fmla="*/ 86 w 345"/>
              <a:gd name="T5" fmla="*/ 288 h 331"/>
              <a:gd name="T6" fmla="*/ 100 w 345"/>
              <a:gd name="T7" fmla="*/ 259 h 331"/>
              <a:gd name="T8" fmla="*/ 86 w 345"/>
              <a:gd name="T9" fmla="*/ 245 h 331"/>
              <a:gd name="T10" fmla="*/ 72 w 345"/>
              <a:gd name="T11" fmla="*/ 230 h 331"/>
              <a:gd name="T12" fmla="*/ 57 w 345"/>
              <a:gd name="T13" fmla="*/ 216 h 331"/>
              <a:gd name="T14" fmla="*/ 28 w 345"/>
              <a:gd name="T15" fmla="*/ 216 h 331"/>
              <a:gd name="T16" fmla="*/ 0 w 345"/>
              <a:gd name="T17" fmla="*/ 230 h 331"/>
              <a:gd name="T18" fmla="*/ 0 w 345"/>
              <a:gd name="T19" fmla="*/ 259 h 331"/>
              <a:gd name="T20" fmla="*/ 0 w 345"/>
              <a:gd name="T21" fmla="*/ 274 h 331"/>
              <a:gd name="T22" fmla="*/ 0 w 345"/>
              <a:gd name="T23" fmla="*/ 302 h 331"/>
              <a:gd name="T24" fmla="*/ 0 w 345"/>
              <a:gd name="T25" fmla="*/ 317 h 331"/>
              <a:gd name="T26" fmla="*/ 14 w 345"/>
              <a:gd name="T27" fmla="*/ 331 h 331"/>
              <a:gd name="T28" fmla="*/ 43 w 345"/>
              <a:gd name="T29" fmla="*/ 317 h 331"/>
              <a:gd name="T30" fmla="*/ 72 w 345"/>
              <a:gd name="T31" fmla="*/ 302 h 331"/>
              <a:gd name="T32" fmla="*/ 86 w 345"/>
              <a:gd name="T33" fmla="*/ 288 h 331"/>
              <a:gd name="T34" fmla="*/ 100 w 345"/>
              <a:gd name="T35" fmla="*/ 259 h 331"/>
              <a:gd name="T36" fmla="*/ 115 w 345"/>
              <a:gd name="T37" fmla="*/ 230 h 331"/>
              <a:gd name="T38" fmla="*/ 115 w 345"/>
              <a:gd name="T39" fmla="*/ 230 h 331"/>
              <a:gd name="T40" fmla="*/ 129 w 345"/>
              <a:gd name="T41" fmla="*/ 259 h 331"/>
              <a:gd name="T42" fmla="*/ 129 w 345"/>
              <a:gd name="T43" fmla="*/ 274 h 331"/>
              <a:gd name="T44" fmla="*/ 129 w 345"/>
              <a:gd name="T45" fmla="*/ 288 h 331"/>
              <a:gd name="T46" fmla="*/ 158 w 345"/>
              <a:gd name="T47" fmla="*/ 288 h 331"/>
              <a:gd name="T48" fmla="*/ 187 w 345"/>
              <a:gd name="T49" fmla="*/ 274 h 331"/>
              <a:gd name="T50" fmla="*/ 230 w 345"/>
              <a:gd name="T51" fmla="*/ 259 h 331"/>
              <a:gd name="T52" fmla="*/ 259 w 345"/>
              <a:gd name="T53" fmla="*/ 230 h 331"/>
              <a:gd name="T54" fmla="*/ 288 w 345"/>
              <a:gd name="T55" fmla="*/ 187 h 331"/>
              <a:gd name="T56" fmla="*/ 302 w 345"/>
              <a:gd name="T57" fmla="*/ 144 h 331"/>
              <a:gd name="T58" fmla="*/ 316 w 345"/>
              <a:gd name="T59" fmla="*/ 115 h 331"/>
              <a:gd name="T60" fmla="*/ 331 w 345"/>
              <a:gd name="T61" fmla="*/ 72 h 331"/>
              <a:gd name="T62" fmla="*/ 345 w 345"/>
              <a:gd name="T63" fmla="*/ 43 h 331"/>
              <a:gd name="T64" fmla="*/ 345 w 345"/>
              <a:gd name="T65" fmla="*/ 29 h 331"/>
              <a:gd name="T66" fmla="*/ 345 w 345"/>
              <a:gd name="T67" fmla="*/ 14 h 331"/>
              <a:gd name="T68" fmla="*/ 345 w 345"/>
              <a:gd name="T69" fmla="*/ 0 h 331"/>
              <a:gd name="T70" fmla="*/ 345 w 345"/>
              <a:gd name="T71" fmla="*/ 14 h 331"/>
              <a:gd name="T72" fmla="*/ 331 w 345"/>
              <a:gd name="T73" fmla="*/ 43 h 331"/>
              <a:gd name="T74" fmla="*/ 331 w 345"/>
              <a:gd name="T75" fmla="*/ 86 h 331"/>
              <a:gd name="T76" fmla="*/ 316 w 345"/>
              <a:gd name="T77" fmla="*/ 158 h 331"/>
              <a:gd name="T78" fmla="*/ 316 w 345"/>
              <a:gd name="T79" fmla="*/ 216 h 331"/>
              <a:gd name="T80" fmla="*/ 316 w 345"/>
              <a:gd name="T81" fmla="*/ 259 h 331"/>
              <a:gd name="T82" fmla="*/ 316 w 345"/>
              <a:gd name="T83" fmla="*/ 288 h 331"/>
              <a:gd name="T84" fmla="*/ 316 w 345"/>
              <a:gd name="T85" fmla="*/ 302 h 331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45"/>
              <a:gd name="T130" fmla="*/ 0 h 331"/>
              <a:gd name="T131" fmla="*/ 345 w 345"/>
              <a:gd name="T132" fmla="*/ 331 h 331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45" h="331">
                <a:moveTo>
                  <a:pt x="72" y="317"/>
                </a:moveTo>
                <a:cubicBezTo>
                  <a:pt x="72" y="317"/>
                  <a:pt x="72" y="302"/>
                  <a:pt x="72" y="302"/>
                </a:cubicBezTo>
                <a:cubicBezTo>
                  <a:pt x="72" y="302"/>
                  <a:pt x="86" y="288"/>
                  <a:pt x="86" y="288"/>
                </a:cubicBezTo>
                <a:cubicBezTo>
                  <a:pt x="86" y="274"/>
                  <a:pt x="100" y="259"/>
                  <a:pt x="100" y="259"/>
                </a:cubicBezTo>
                <a:cubicBezTo>
                  <a:pt x="100" y="259"/>
                  <a:pt x="86" y="245"/>
                  <a:pt x="86" y="245"/>
                </a:cubicBezTo>
                <a:cubicBezTo>
                  <a:pt x="86" y="245"/>
                  <a:pt x="72" y="230"/>
                  <a:pt x="72" y="230"/>
                </a:cubicBezTo>
                <a:cubicBezTo>
                  <a:pt x="72" y="230"/>
                  <a:pt x="57" y="216"/>
                  <a:pt x="57" y="216"/>
                </a:cubicBezTo>
                <a:cubicBezTo>
                  <a:pt x="43" y="216"/>
                  <a:pt x="28" y="216"/>
                  <a:pt x="28" y="216"/>
                </a:cubicBezTo>
                <a:cubicBezTo>
                  <a:pt x="14" y="216"/>
                  <a:pt x="0" y="230"/>
                  <a:pt x="0" y="230"/>
                </a:cubicBezTo>
                <a:cubicBezTo>
                  <a:pt x="0" y="230"/>
                  <a:pt x="0" y="245"/>
                  <a:pt x="0" y="259"/>
                </a:cubicBezTo>
                <a:cubicBezTo>
                  <a:pt x="0" y="259"/>
                  <a:pt x="0" y="274"/>
                  <a:pt x="0" y="274"/>
                </a:cubicBezTo>
                <a:cubicBezTo>
                  <a:pt x="0" y="274"/>
                  <a:pt x="0" y="288"/>
                  <a:pt x="0" y="302"/>
                </a:cubicBezTo>
                <a:cubicBezTo>
                  <a:pt x="0" y="302"/>
                  <a:pt x="0" y="317"/>
                  <a:pt x="0" y="317"/>
                </a:cubicBezTo>
                <a:cubicBezTo>
                  <a:pt x="0" y="317"/>
                  <a:pt x="14" y="331"/>
                  <a:pt x="14" y="331"/>
                </a:cubicBezTo>
                <a:cubicBezTo>
                  <a:pt x="14" y="331"/>
                  <a:pt x="28" y="317"/>
                  <a:pt x="43" y="317"/>
                </a:cubicBezTo>
                <a:cubicBezTo>
                  <a:pt x="43" y="317"/>
                  <a:pt x="57" y="302"/>
                  <a:pt x="72" y="302"/>
                </a:cubicBezTo>
                <a:cubicBezTo>
                  <a:pt x="72" y="302"/>
                  <a:pt x="86" y="288"/>
                  <a:pt x="86" y="288"/>
                </a:cubicBezTo>
                <a:cubicBezTo>
                  <a:pt x="86" y="274"/>
                  <a:pt x="100" y="259"/>
                  <a:pt x="100" y="259"/>
                </a:cubicBezTo>
                <a:cubicBezTo>
                  <a:pt x="100" y="245"/>
                  <a:pt x="115" y="230"/>
                  <a:pt x="115" y="230"/>
                </a:cubicBezTo>
                <a:cubicBezTo>
                  <a:pt x="115" y="230"/>
                  <a:pt x="115" y="230"/>
                  <a:pt x="115" y="230"/>
                </a:cubicBezTo>
                <a:cubicBezTo>
                  <a:pt x="115" y="230"/>
                  <a:pt x="129" y="245"/>
                  <a:pt x="129" y="259"/>
                </a:cubicBezTo>
                <a:cubicBezTo>
                  <a:pt x="129" y="259"/>
                  <a:pt x="129" y="274"/>
                  <a:pt x="129" y="274"/>
                </a:cubicBezTo>
                <a:cubicBezTo>
                  <a:pt x="129" y="274"/>
                  <a:pt x="129" y="288"/>
                  <a:pt x="129" y="288"/>
                </a:cubicBezTo>
                <a:cubicBezTo>
                  <a:pt x="129" y="288"/>
                  <a:pt x="144" y="288"/>
                  <a:pt x="158" y="288"/>
                </a:cubicBezTo>
                <a:cubicBezTo>
                  <a:pt x="158" y="288"/>
                  <a:pt x="172" y="274"/>
                  <a:pt x="187" y="274"/>
                </a:cubicBezTo>
                <a:cubicBezTo>
                  <a:pt x="201" y="274"/>
                  <a:pt x="216" y="259"/>
                  <a:pt x="230" y="259"/>
                </a:cubicBezTo>
                <a:cubicBezTo>
                  <a:pt x="230" y="259"/>
                  <a:pt x="244" y="245"/>
                  <a:pt x="259" y="230"/>
                </a:cubicBezTo>
                <a:cubicBezTo>
                  <a:pt x="259" y="216"/>
                  <a:pt x="273" y="202"/>
                  <a:pt x="288" y="187"/>
                </a:cubicBezTo>
                <a:cubicBezTo>
                  <a:pt x="288" y="173"/>
                  <a:pt x="302" y="158"/>
                  <a:pt x="302" y="144"/>
                </a:cubicBezTo>
                <a:cubicBezTo>
                  <a:pt x="302" y="130"/>
                  <a:pt x="316" y="115"/>
                  <a:pt x="316" y="115"/>
                </a:cubicBezTo>
                <a:cubicBezTo>
                  <a:pt x="316" y="101"/>
                  <a:pt x="331" y="86"/>
                  <a:pt x="331" y="72"/>
                </a:cubicBezTo>
                <a:cubicBezTo>
                  <a:pt x="331" y="58"/>
                  <a:pt x="345" y="43"/>
                  <a:pt x="345" y="43"/>
                </a:cubicBezTo>
                <a:cubicBezTo>
                  <a:pt x="345" y="43"/>
                  <a:pt x="345" y="29"/>
                  <a:pt x="345" y="29"/>
                </a:cubicBezTo>
                <a:cubicBezTo>
                  <a:pt x="345" y="29"/>
                  <a:pt x="345" y="14"/>
                  <a:pt x="345" y="14"/>
                </a:cubicBezTo>
                <a:cubicBezTo>
                  <a:pt x="345" y="14"/>
                  <a:pt x="345" y="0"/>
                  <a:pt x="345" y="0"/>
                </a:cubicBezTo>
                <a:cubicBezTo>
                  <a:pt x="345" y="0"/>
                  <a:pt x="345" y="0"/>
                  <a:pt x="345" y="14"/>
                </a:cubicBezTo>
                <a:cubicBezTo>
                  <a:pt x="345" y="14"/>
                  <a:pt x="331" y="29"/>
                  <a:pt x="331" y="43"/>
                </a:cubicBezTo>
                <a:cubicBezTo>
                  <a:pt x="331" y="43"/>
                  <a:pt x="331" y="58"/>
                  <a:pt x="331" y="86"/>
                </a:cubicBezTo>
                <a:cubicBezTo>
                  <a:pt x="331" y="115"/>
                  <a:pt x="316" y="130"/>
                  <a:pt x="316" y="158"/>
                </a:cubicBezTo>
                <a:cubicBezTo>
                  <a:pt x="316" y="187"/>
                  <a:pt x="316" y="202"/>
                  <a:pt x="316" y="216"/>
                </a:cubicBezTo>
                <a:cubicBezTo>
                  <a:pt x="316" y="230"/>
                  <a:pt x="316" y="245"/>
                  <a:pt x="316" y="259"/>
                </a:cubicBezTo>
                <a:cubicBezTo>
                  <a:pt x="316" y="274"/>
                  <a:pt x="316" y="288"/>
                  <a:pt x="316" y="288"/>
                </a:cubicBezTo>
                <a:cubicBezTo>
                  <a:pt x="316" y="288"/>
                  <a:pt x="316" y="302"/>
                  <a:pt x="316" y="302"/>
                </a:cubicBezTo>
              </a:path>
            </a:pathLst>
          </a:custGeom>
          <a:noFill/>
          <a:ln w="19050" cap="rnd" cmpd="sng">
            <a:solidFill>
              <a:srgbClr val="0000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6172200" y="1752600"/>
            <a:ext cx="381000" cy="22860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029200" y="2362200"/>
            <a:ext cx="1524000" cy="304800"/>
          </a:xfrm>
          <a:prstGeom prst="straightConnector1">
            <a:avLst/>
          </a:prstGeom>
          <a:ln w="38100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 cmpd="sng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13089</TotalTime>
  <Words>2729</Words>
  <Application>Microsoft PowerPoint</Application>
  <PresentationFormat>On-screen Show (4:3)</PresentationFormat>
  <Paragraphs>696</Paragraphs>
  <Slides>39</Slides>
  <Notes>38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Pixel</vt:lpstr>
      <vt:lpstr>Single Node Architecture</vt:lpstr>
      <vt:lpstr>Slide 2</vt:lpstr>
      <vt:lpstr>Sensor node architecture</vt:lpstr>
      <vt:lpstr>Controller (Processing Subsystem)</vt:lpstr>
      <vt:lpstr>Communication device (Communication Subsystem)</vt:lpstr>
      <vt:lpstr>Transceiver characteristics</vt:lpstr>
      <vt:lpstr>Slide 7</vt:lpstr>
      <vt:lpstr>Wakeup receivers</vt:lpstr>
      <vt:lpstr>Sensors (Sensor Subsystem)</vt:lpstr>
      <vt:lpstr>Energy supply of mobile/sensor nodes</vt:lpstr>
      <vt:lpstr>Battery examples</vt:lpstr>
      <vt:lpstr>Energy scavenging</vt:lpstr>
      <vt:lpstr>Energy scavenging – overview </vt:lpstr>
      <vt:lpstr>Energy consumption</vt:lpstr>
      <vt:lpstr>Multiple power consumption modes</vt:lpstr>
      <vt:lpstr>Some energy consumption figures</vt:lpstr>
      <vt:lpstr>Switching between modes</vt:lpstr>
      <vt:lpstr>Alternative: Dynamic voltage scaling</vt:lpstr>
      <vt:lpstr>Memory power consumption</vt:lpstr>
      <vt:lpstr>Transmitter power/energy consumption for n bits</vt:lpstr>
      <vt:lpstr>Receiver power/energy consumption for n bits</vt:lpstr>
      <vt:lpstr>Some transceiver numbers </vt:lpstr>
      <vt:lpstr>Controlling transceivers</vt:lpstr>
      <vt:lpstr>Computation vs. communication energy cost</vt:lpstr>
      <vt:lpstr>Operating system challenges in WSN</vt:lpstr>
      <vt:lpstr>WSN: Open Source Tools</vt:lpstr>
      <vt:lpstr>Operating system challenges in WSN</vt:lpstr>
      <vt:lpstr>Main issue: How to support concurrency</vt:lpstr>
      <vt:lpstr>Traditional concurrency: Processes</vt:lpstr>
      <vt:lpstr>Event-based concurrency</vt:lpstr>
      <vt:lpstr>Components instead of processes</vt:lpstr>
      <vt:lpstr>Case study embedded OS: TinyOS &amp; nesC</vt:lpstr>
      <vt:lpstr>TinyOS components</vt:lpstr>
      <vt:lpstr>Handlers versus tasks</vt:lpstr>
      <vt:lpstr>Structuring commands/events into interfaces</vt:lpstr>
      <vt:lpstr>Building components out of simpler ones</vt:lpstr>
      <vt:lpstr>Defining modules and components in nesC</vt:lpstr>
      <vt:lpstr>Wiring components to form a configuration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Homa</dc:creator>
  <cp:lastModifiedBy>Mahdi</cp:lastModifiedBy>
  <cp:revision>1533</cp:revision>
  <cp:lastPrinted>1601-01-01T00:00:00Z</cp:lastPrinted>
  <dcterms:created xsi:type="dcterms:W3CDTF">1601-01-01T00:00:00Z</dcterms:created>
  <dcterms:modified xsi:type="dcterms:W3CDTF">2014-05-05T10:50:22Z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