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56" r:id="rId2"/>
    <p:sldId id="257" r:id="rId3"/>
    <p:sldId id="258" r:id="rId4"/>
    <p:sldId id="259" r:id="rId5"/>
    <p:sldId id="269" r:id="rId6"/>
    <p:sldId id="260" r:id="rId7"/>
    <p:sldId id="261" r:id="rId8"/>
    <p:sldId id="263" r:id="rId9"/>
    <p:sldId id="267" r:id="rId10"/>
    <p:sldId id="266" r:id="rId11"/>
    <p:sldId id="264" r:id="rId12"/>
    <p:sldId id="265"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95E57C-C733-43B1-B6D4-884C55B3022E}" type="datetimeFigureOut">
              <a:rPr lang="fa-IR" smtClean="0"/>
              <a:t>24/03/1442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EE2DB46-9491-475B-8886-2EED2954A0E4}" type="slidenum">
              <a:rPr lang="fa-IR" smtClean="0"/>
              <a:t>‹#›</a:t>
            </a:fld>
            <a:endParaRPr lang="fa-IR"/>
          </a:p>
        </p:txBody>
      </p:sp>
    </p:spTree>
    <p:extLst>
      <p:ext uri="{BB962C8B-B14F-4D97-AF65-F5344CB8AC3E}">
        <p14:creationId xmlns:p14="http://schemas.microsoft.com/office/powerpoint/2010/main" val="7639760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EE2DB46-9491-475B-8886-2EED2954A0E4}" type="slidenum">
              <a:rPr lang="fa-IR" smtClean="0"/>
              <a:t>2</a:t>
            </a:fld>
            <a:endParaRPr lang="fa-IR"/>
          </a:p>
        </p:txBody>
      </p:sp>
    </p:spTree>
    <p:extLst>
      <p:ext uri="{BB962C8B-B14F-4D97-AF65-F5344CB8AC3E}">
        <p14:creationId xmlns:p14="http://schemas.microsoft.com/office/powerpoint/2010/main" val="164791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EE2DB46-9491-475B-8886-2EED2954A0E4}" type="slidenum">
              <a:rPr lang="fa-IR" smtClean="0"/>
              <a:t>10</a:t>
            </a:fld>
            <a:endParaRPr lang="fa-IR"/>
          </a:p>
        </p:txBody>
      </p:sp>
    </p:spTree>
    <p:extLst>
      <p:ext uri="{BB962C8B-B14F-4D97-AF65-F5344CB8AC3E}">
        <p14:creationId xmlns:p14="http://schemas.microsoft.com/office/powerpoint/2010/main" val="232216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317351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E5712-3786-4FB2-A7C8-B63BCD43D1DF}" type="datetimeFigureOut">
              <a:rPr lang="fa-IR" smtClean="0"/>
              <a:t>24/03/1442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409109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113083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3620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56254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621612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323578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26260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15385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180523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290936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4E5712-3786-4FB2-A7C8-B63BCD43D1DF}" type="datetimeFigureOut">
              <a:rPr lang="fa-IR" smtClean="0"/>
              <a:t>24/03/1442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24780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4E5712-3786-4FB2-A7C8-B63BCD43D1DF}" type="datetimeFigureOut">
              <a:rPr lang="fa-IR" smtClean="0"/>
              <a:t>24/03/1442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243099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18380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369786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F4E5712-3786-4FB2-A7C8-B63BCD43D1DF}" type="datetimeFigureOut">
              <a:rPr lang="fa-IR" smtClean="0"/>
              <a:t>24/03/1442</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33796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E5712-3786-4FB2-A7C8-B63BCD43D1DF}" type="datetimeFigureOut">
              <a:rPr lang="fa-IR" smtClean="0"/>
              <a:t>24/03/1442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5912432-E951-494E-91A4-C9D532793696}" type="slidenum">
              <a:rPr lang="fa-IR" smtClean="0"/>
              <a:t>‹#›</a:t>
            </a:fld>
            <a:endParaRPr lang="fa-IR"/>
          </a:p>
        </p:txBody>
      </p:sp>
    </p:spTree>
    <p:extLst>
      <p:ext uri="{BB962C8B-B14F-4D97-AF65-F5344CB8AC3E}">
        <p14:creationId xmlns:p14="http://schemas.microsoft.com/office/powerpoint/2010/main" val="71834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4E5712-3786-4FB2-A7C8-B63BCD43D1DF}" type="datetimeFigureOut">
              <a:rPr lang="fa-IR" smtClean="0"/>
              <a:t>24/03/1442</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912432-E951-494E-91A4-C9D532793696}" type="slidenum">
              <a:rPr lang="fa-IR" smtClean="0"/>
              <a:t>‹#›</a:t>
            </a:fld>
            <a:endParaRPr lang="fa-IR"/>
          </a:p>
        </p:txBody>
      </p:sp>
    </p:spTree>
    <p:extLst>
      <p:ext uri="{BB962C8B-B14F-4D97-AF65-F5344CB8AC3E}">
        <p14:creationId xmlns:p14="http://schemas.microsoft.com/office/powerpoint/2010/main" val="10937492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fa.m.wikipedia.org/wiki/%D8%B3%DB%8C%D9%85%E2%80%8C%D9%BE%DB%8C%DA%86_%D8%AA%D8%B3%D9%84%D8%A7" TargetMode="External"/><Relationship Id="rId3" Type="http://schemas.openxmlformats.org/officeDocument/2006/relationships/image" Target="../media/image22.jpg"/><Relationship Id="rId7" Type="http://schemas.openxmlformats.org/officeDocument/2006/relationships/hyperlink" Target="https://fa.m.wikipedia.org/wiki/%D8%A8%D8%A7%D8%B1%D9%87%D8%A7%DB%8C_%D8%A7%D9%84%DA%A9%D8%AA%D8%B1%DB%8C%DA%A9%DB%8C"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s://fa.m.wikipedia.org/wiki/%D9%85%D8%A7%DB%8C%DA%A9%D9%84_%D9%81%D8%A7%D8%B1%D8%A7%D8%AF%DB%8C" TargetMode="External"/><Relationship Id="rId11" Type="http://schemas.openxmlformats.org/officeDocument/2006/relationships/hyperlink" Target="https://fa.m.wikipedia.org/wiki/%D9%82%D9%81%D8%B3_%D9%81%D8%A7%D8%B1%D8%A7%D8%AF%DB%8C#cite_note-2" TargetMode="External"/><Relationship Id="rId5" Type="http://schemas.openxmlformats.org/officeDocument/2006/relationships/hyperlink" Target="https://fa.m.wikipedia.org/wiki/%D8%B1%D8%B3%D8%A7%D9%86%D8%A7%DB%8C_%D8%A7%D9%84%DA%A9%D8%AA%D8%B1%DB%8C%DA%A9%DB%8C" TargetMode="External"/><Relationship Id="rId10" Type="http://schemas.openxmlformats.org/officeDocument/2006/relationships/hyperlink" Target="https://fa.m.wikipedia.org/wiki/%D9%82%D9%81%D8%B3_%D9%81%D8%A7%D8%B1%D8%A7%D8%AF%DB%8C#cite_note-1" TargetMode="External"/><Relationship Id="rId4" Type="http://schemas.openxmlformats.org/officeDocument/2006/relationships/hyperlink" Target="https://fa.m.wikipedia.org/wiki/%D9%81%D9%84%D8%B2" TargetMode="External"/><Relationship Id="rId9" Type="http://schemas.openxmlformats.org/officeDocument/2006/relationships/hyperlink" Target="https://fa.m.wikipedia.org/wiki/%D9%85%D9%88%D9%84%D8%AF_%D9%88%D8%A7%D9%86_%D8%AF%D9%88_%DA%AF%D8%B1%D8%A7%D9%8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fa.m.wikipedia.org/wiki/%D9%85%D9%88%D9%84%D8%AF_%D9%88%D8%A7%D9%86_%D8%AF%D9%88_%DA%AF%D8%B1%D8%A7%D9%81" TargetMode="External"/><Relationship Id="rId13" Type="http://schemas.openxmlformats.org/officeDocument/2006/relationships/hyperlink" Target="https://fa.m.wikipedia.org/wiki/%D9%82%D9%81%D8%B3_%D9%81%D8%A7%D8%B1%D8%A7%D8%AF%DB%8C#cite_note-4" TargetMode="External"/><Relationship Id="rId3" Type="http://schemas.openxmlformats.org/officeDocument/2006/relationships/hyperlink" Target="https://fa.m.wikipedia.org/wiki/%D9%81%D9%84%D8%B2" TargetMode="External"/><Relationship Id="rId7" Type="http://schemas.openxmlformats.org/officeDocument/2006/relationships/hyperlink" Target="https://fa.m.wikipedia.org/wiki/%D8%B3%DB%8C%D9%85%E2%80%8C%D9%BE%DB%8C%DA%86_%D8%AA%D8%B3%D9%84%D8%A7" TargetMode="External"/><Relationship Id="rId12" Type="http://schemas.openxmlformats.org/officeDocument/2006/relationships/hyperlink" Target="https://fa.m.wikipedia.org/wiki/%D8%A7%D9%84%D9%82%D8%A7%DB%8C_%D8%A7%D9%84%DA%A9%D8%AA%D8%B1%D9%88%D8%A7%D8%B3%D8%AA%D8%A7%D8%AA%DB%8C%DA%A9%DB%8C" TargetMode="External"/><Relationship Id="rId17" Type="http://schemas.openxmlformats.org/officeDocument/2006/relationships/hyperlink" Target="https://fa.m.wikipedia.org/wiki/%D9%82%D9%81%D8%B3_%D9%81%D8%A7%D8%B1%D8%A7%D8%AF%DB%8C#cite_note-6" TargetMode="External"/><Relationship Id="rId2" Type="http://schemas.openxmlformats.org/officeDocument/2006/relationships/image" Target="../media/image15.jpg"/><Relationship Id="rId16" Type="http://schemas.openxmlformats.org/officeDocument/2006/relationships/hyperlink" Target="https://fa.m.wikipedia.org/wiki/%D8%AA%D8%A7%D8%A8%D8%B4_%D8%A7%D9%84%DA%A9%D8%AA%D8%B1%D9%88%D9%85%D8%BA%D9%86%D8%A7%D8%B7%DB%8C%D8%B3%DB%8C" TargetMode="External"/><Relationship Id="rId1" Type="http://schemas.openxmlformats.org/officeDocument/2006/relationships/slideLayout" Target="../slideLayouts/slideLayout7.xml"/><Relationship Id="rId6" Type="http://schemas.openxmlformats.org/officeDocument/2006/relationships/hyperlink" Target="https://fa.m.wikipedia.org/wiki/%D8%A8%D8%A7%D8%B1%D9%87%D8%A7%DB%8C_%D8%A7%D9%84%DA%A9%D8%AA%D8%B1%DB%8C%DA%A9%DB%8C" TargetMode="External"/><Relationship Id="rId11" Type="http://schemas.openxmlformats.org/officeDocument/2006/relationships/hyperlink" Target="https://fa.m.wikipedia.org/wiki/%D8%A8%D8%A7%D8%B1_%D8%A7%D9%84%DA%A9%D8%AA%D8%B1%DB%8C%DA%A9%DB%8C" TargetMode="External"/><Relationship Id="rId5" Type="http://schemas.openxmlformats.org/officeDocument/2006/relationships/hyperlink" Target="https://fa.m.wikipedia.org/wiki/%D9%85%D8%A7%DB%8C%DA%A9%D9%84_%D9%81%D8%A7%D8%B1%D8%A7%D8%AF%DB%8C" TargetMode="External"/><Relationship Id="rId15" Type="http://schemas.openxmlformats.org/officeDocument/2006/relationships/hyperlink" Target="https://fa.m.wikipedia.org/wiki/%D8%A7%D9%85%D9%88%D8%A7%D8%AC_%D8%B1%D8%A7%D8%AF%DB%8C%D9%88%DB%8C%DB%8C" TargetMode="External"/><Relationship Id="rId10" Type="http://schemas.openxmlformats.org/officeDocument/2006/relationships/hyperlink" Target="https://fa.m.wikipedia.org/wiki/%D9%82%D9%81%D8%B3_%D9%81%D8%A7%D8%B1%D8%A7%D8%AF%DB%8C#cite_note-2" TargetMode="External"/><Relationship Id="rId4" Type="http://schemas.openxmlformats.org/officeDocument/2006/relationships/hyperlink" Target="https://fa.m.wikipedia.org/wiki/%D8%B1%D8%B3%D8%A7%D9%86%D8%A7%DB%8C_%D8%A7%D9%84%DA%A9%D8%AA%D8%B1%DB%8C%DA%A9%DB%8C" TargetMode="External"/><Relationship Id="rId9" Type="http://schemas.openxmlformats.org/officeDocument/2006/relationships/hyperlink" Target="https://fa.m.wikipedia.org/wiki/%D9%82%D9%81%D8%B3_%D9%81%D8%A7%D8%B1%D8%A7%D8%AF%DB%8C#cite_note-1" TargetMode="External"/><Relationship Id="rId14" Type="http://schemas.openxmlformats.org/officeDocument/2006/relationships/hyperlink" Target="https://fa.m.wikipedia.org/wiki/%D9%82%D9%81%D8%B3_%D9%81%D8%A7%D8%B1%D8%A7%D8%AF%DB%8C#cite_note-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342900"/>
            <a:ext cx="2971800" cy="523220"/>
          </a:xfrm>
          <a:prstGeom prst="rect">
            <a:avLst/>
          </a:prstGeom>
          <a:noFill/>
        </p:spPr>
        <p:txBody>
          <a:bodyPr wrap="square" rtlCol="1">
            <a:spAutoFit/>
          </a:bodyPr>
          <a:lstStyle/>
          <a:p>
            <a:r>
              <a:rPr lang="fa-IR" sz="2800" dirty="0" smtClean="0">
                <a:cs typeface="B Nazanin" panose="00000400000000000000" pitchFamily="2" charset="-78"/>
              </a:rPr>
              <a:t>به نام خدا</a:t>
            </a:r>
            <a:endParaRPr lang="fa-IR" sz="2800" dirty="0">
              <a:cs typeface="B Nazanin" panose="00000400000000000000" pitchFamily="2" charset="-78"/>
            </a:endParaRPr>
          </a:p>
        </p:txBody>
      </p:sp>
      <p:sp>
        <p:nvSpPr>
          <p:cNvPr id="3" name="TextBox 2"/>
          <p:cNvSpPr txBox="1"/>
          <p:nvPr/>
        </p:nvSpPr>
        <p:spPr>
          <a:xfrm>
            <a:off x="2095500" y="1600200"/>
            <a:ext cx="7708900" cy="2062103"/>
          </a:xfrm>
          <a:prstGeom prst="rect">
            <a:avLst/>
          </a:prstGeom>
          <a:noFill/>
        </p:spPr>
        <p:txBody>
          <a:bodyPr wrap="square" rtlCol="1">
            <a:spAutoFit/>
          </a:bodyPr>
          <a:lstStyle/>
          <a:p>
            <a:r>
              <a:rPr lang="fa-IR" sz="4400" dirty="0" smtClean="0">
                <a:cs typeface="B Jadid" panose="00000700000000000000" pitchFamily="2" charset="-78"/>
              </a:rPr>
              <a:t>گروه 5 فیزیک کلاس 804</a:t>
            </a:r>
          </a:p>
          <a:p>
            <a:r>
              <a:rPr lang="fa-IR" sz="2800" dirty="0" smtClean="0">
                <a:cs typeface="B Jadid" panose="00000700000000000000" pitchFamily="2" charset="-78"/>
              </a:rPr>
              <a:t>امیر محمد تابش(جمع آوری اطلاعات)</a:t>
            </a:r>
          </a:p>
          <a:p>
            <a:r>
              <a:rPr lang="fa-IR" sz="2800" dirty="0" smtClean="0">
                <a:cs typeface="B Jadid" panose="00000700000000000000" pitchFamily="2" charset="-78"/>
              </a:rPr>
              <a:t>محمد حسین سلی بیگ(ارایه و جمع آوری اطلاعات)</a:t>
            </a:r>
          </a:p>
          <a:p>
            <a:r>
              <a:rPr lang="fa-IR" sz="2800" dirty="0" smtClean="0">
                <a:cs typeface="B Jadid" panose="00000700000000000000" pitchFamily="2" charset="-78"/>
              </a:rPr>
              <a:t>محمد صدرا قادری(پاور پوینت و جمع آوری اطلاعات)</a:t>
            </a:r>
            <a:endParaRPr lang="fa-IR" sz="2800" dirty="0">
              <a:cs typeface="B Jadid" panose="00000700000000000000" pitchFamily="2" charset="-78"/>
            </a:endParaRPr>
          </a:p>
        </p:txBody>
      </p:sp>
      <p:sp>
        <p:nvSpPr>
          <p:cNvPr id="4" name="TextBox 3"/>
          <p:cNvSpPr txBox="1"/>
          <p:nvPr/>
        </p:nvSpPr>
        <p:spPr>
          <a:xfrm>
            <a:off x="2273300" y="3949700"/>
            <a:ext cx="9105900" cy="1569660"/>
          </a:xfrm>
          <a:prstGeom prst="rect">
            <a:avLst/>
          </a:prstGeom>
          <a:noFill/>
        </p:spPr>
        <p:txBody>
          <a:bodyPr wrap="square" rtlCol="1">
            <a:spAutoFit/>
          </a:bodyPr>
          <a:lstStyle/>
          <a:p>
            <a:r>
              <a:rPr lang="fa-IR" sz="3200" dirty="0" smtClean="0">
                <a:cs typeface="B Jadid" panose="00000700000000000000" pitchFamily="2" charset="-78"/>
              </a:rPr>
              <a:t>موضوعات ارایه:1-روش های بار دار شدن اجسام</a:t>
            </a:r>
          </a:p>
          <a:p>
            <a:r>
              <a:rPr lang="fa-IR" sz="3200" dirty="0" smtClean="0">
                <a:cs typeface="B Jadid" panose="00000700000000000000" pitchFamily="2" charset="-78"/>
              </a:rPr>
              <a:t>                        2- تخلیه الکتریکی</a:t>
            </a:r>
          </a:p>
          <a:p>
            <a:r>
              <a:rPr lang="fa-IR" sz="3200" dirty="0">
                <a:cs typeface="B Jadid" panose="00000700000000000000" pitchFamily="2" charset="-78"/>
              </a:rPr>
              <a:t> </a:t>
            </a:r>
            <a:r>
              <a:rPr lang="fa-IR" sz="3200" dirty="0" smtClean="0">
                <a:cs typeface="B Jadid" panose="00000700000000000000" pitchFamily="2" charset="-78"/>
              </a:rPr>
              <a:t>                       3- تجمع بار الکتریکی روی سطح فلزات</a:t>
            </a:r>
            <a:endParaRPr lang="fa-IR" sz="3200" dirty="0">
              <a:cs typeface="B Jadid" panose="00000700000000000000" pitchFamily="2" charset="-78"/>
            </a:endParaRPr>
          </a:p>
        </p:txBody>
      </p:sp>
    </p:spTree>
    <p:extLst>
      <p:ext uri="{BB962C8B-B14F-4D97-AF65-F5344CB8AC3E}">
        <p14:creationId xmlns:p14="http://schemas.microsoft.com/office/powerpoint/2010/main" val="316059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2" y="552450"/>
            <a:ext cx="4344033" cy="4356100"/>
          </a:xfrm>
          <a:prstGeom prst="rect">
            <a:avLst/>
          </a:prstGeom>
        </p:spPr>
      </p:pic>
      <p:sp>
        <p:nvSpPr>
          <p:cNvPr id="4" name="Rectangle 2"/>
          <p:cNvSpPr>
            <a:spLocks noChangeArrowheads="1"/>
          </p:cNvSpPr>
          <p:nvPr/>
        </p:nvSpPr>
        <p:spPr bwMode="auto">
          <a:xfrm>
            <a:off x="5115487" y="1388011"/>
            <a:ext cx="66695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2000" b="0" i="0" u="none" strike="noStrike" cap="none" normalizeH="0" baseline="0" dirty="0" smtClean="0">
                <a:ln>
                  <a:noFill/>
                </a:ln>
                <a:effectLst/>
                <a:latin typeface="Sakkal Majalla" panose="02000000000000000000" pitchFamily="2" charset="-78"/>
                <a:ea typeface="Times New Roman" panose="02020503050405090304" pitchFamily="18" charset="0"/>
                <a:cs typeface="B Nazanin" panose="00000400000000000000" pitchFamily="2" charset="-78"/>
              </a:rPr>
              <a:t>تصور کنید یک ظرف رسانا (مانند قابلمه مسی) را به جریان برق وصل کرده ایم. طبق قانون گاوس بار الکتریکی منفی روی سطح خارجی قابلمه پخش می شود و داخل قابلمه نمی رود. چرا الکترون ها روی سطح داخلی تجمع نمی شوند؟ از کجا می فهمند کدام سطح ، سطح داخلی است که از آن دوری می کنند!!!؟ </a:t>
            </a:r>
            <a:endParaRPr kumimoji="0" lang="fa-IR" altLang="fa-IR" sz="4800" b="0" i="0" u="none" strike="noStrike" cap="none" normalizeH="0" baseline="0" dirty="0" smtClean="0">
              <a:ln>
                <a:noFill/>
              </a:ln>
              <a:effectLst/>
              <a:latin typeface="Arial" panose="020B0604020202090204" pitchFamily="34" charset="0"/>
              <a:cs typeface="B Nazanin" panose="00000400000000000000" pitchFamily="2" charset="-78"/>
            </a:endParaRPr>
          </a:p>
        </p:txBody>
      </p:sp>
      <p:sp>
        <p:nvSpPr>
          <p:cNvPr id="5" name="Rectangle 3"/>
          <p:cNvSpPr>
            <a:spLocks noChangeArrowheads="1"/>
          </p:cNvSpPr>
          <p:nvPr/>
        </p:nvSpPr>
        <p:spPr bwMode="auto">
          <a:xfrm>
            <a:off x="0" y="64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6" name="Rectangle 5"/>
          <p:cNvSpPr/>
          <p:nvPr/>
        </p:nvSpPr>
        <p:spPr>
          <a:xfrm>
            <a:off x="5499100" y="3087343"/>
            <a:ext cx="6096000" cy="1631216"/>
          </a:xfrm>
          <a:prstGeom prst="rect">
            <a:avLst/>
          </a:prstGeom>
        </p:spPr>
        <p:txBody>
          <a:bodyPr>
            <a:spAutoFit/>
          </a:bodyPr>
          <a:lstStyle/>
          <a:p>
            <a:r>
              <a:rPr lang="fa-IR" sz="2000" dirty="0" smtClean="0">
                <a:effectLst/>
                <a:latin typeface="Helvetica" panose="020B0604020202090204" pitchFamily="34" charset="0"/>
                <a:ea typeface="Times New Roman" panose="02020503050405090304" pitchFamily="18" charset="0"/>
                <a:cs typeface="B Nazanin" panose="00000400000000000000" pitchFamily="2" charset="-78"/>
              </a:rPr>
              <a:t>الکترون ها دافعه یکدیگر را حس می کنند و سعی می کنند تا حد امکان از همدیگر دور شوند. این باعث میشه الکترون ها بیشتر جاهایی قرار بگیرند که فلز حالت محدب داشته باشد.</a:t>
            </a:r>
            <a:r>
              <a:rPr lang="fa-IR" sz="2000" dirty="0" smtClean="0">
                <a:effectLst/>
                <a:ea typeface="Times New Roman" panose="02020503050405090304" pitchFamily="18" charset="0"/>
                <a:cs typeface="B Nazanin" panose="00000400000000000000" pitchFamily="2" charset="-78"/>
              </a:rPr>
              <a:t/>
            </a:r>
            <a:br>
              <a:rPr lang="fa-IR" sz="2000" dirty="0" smtClean="0">
                <a:effectLst/>
                <a:ea typeface="Times New Roman" panose="02020503050405090304" pitchFamily="18" charset="0"/>
                <a:cs typeface="B Nazanin" panose="00000400000000000000" pitchFamily="2" charset="-78"/>
              </a:rPr>
            </a:br>
            <a:r>
              <a:rPr lang="fa-IR" sz="2000" dirty="0" smtClean="0">
                <a:effectLst/>
                <a:latin typeface="Helvetica" panose="020B0604020202090204" pitchFamily="34" charset="0"/>
                <a:ea typeface="Times New Roman" panose="02020503050405090304" pitchFamily="18" charset="0"/>
                <a:cs typeface="B Nazanin" panose="00000400000000000000" pitchFamily="2" charset="-78"/>
              </a:rPr>
              <a:t>البته می دانید که اگر به سطح داخلی قابلمه هم دست بزنید برق شما را می گیرد.</a:t>
            </a:r>
            <a:endParaRPr lang="fa-IR" sz="4800" dirty="0">
              <a:cs typeface="B Nazanin" panose="00000400000000000000" pitchFamily="2" charset="-78"/>
            </a:endParaRPr>
          </a:p>
        </p:txBody>
      </p:sp>
    </p:spTree>
    <p:extLst>
      <p:ext uri="{BB962C8B-B14F-4D97-AF65-F5344CB8AC3E}">
        <p14:creationId xmlns:p14="http://schemas.microsoft.com/office/powerpoint/2010/main" val="21152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9100" y="520700"/>
            <a:ext cx="6807200" cy="646331"/>
          </a:xfrm>
          <a:prstGeom prst="rect">
            <a:avLst/>
          </a:prstGeom>
          <a:noFill/>
        </p:spPr>
        <p:txBody>
          <a:bodyPr wrap="square" rtlCol="1">
            <a:spAutoFit/>
          </a:bodyPr>
          <a:lstStyle/>
          <a:p>
            <a:r>
              <a:rPr lang="fa-IR" sz="3600" dirty="0" smtClean="0">
                <a:cs typeface="B Jadid" panose="00000700000000000000" pitchFamily="2" charset="-78"/>
              </a:rPr>
              <a:t>قفس فارادی</a:t>
            </a:r>
            <a:endParaRPr lang="fa-IR" sz="3600" dirty="0">
              <a:cs typeface="B Jadid"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3462327"/>
            <a:ext cx="4018820" cy="301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520700"/>
            <a:ext cx="2794000" cy="2451100"/>
          </a:xfrm>
          <a:prstGeom prst="rect">
            <a:avLst/>
          </a:prstGeom>
        </p:spPr>
      </p:pic>
      <p:sp>
        <p:nvSpPr>
          <p:cNvPr id="7" name="TextBox 6"/>
          <p:cNvSpPr txBox="1"/>
          <p:nvPr/>
        </p:nvSpPr>
        <p:spPr>
          <a:xfrm>
            <a:off x="5943600" y="1549400"/>
            <a:ext cx="5740400" cy="3477875"/>
          </a:xfrm>
          <a:prstGeom prst="rect">
            <a:avLst/>
          </a:prstGeom>
          <a:noFill/>
        </p:spPr>
        <p:txBody>
          <a:bodyPr wrap="square" rtlCol="1">
            <a:spAutoFit/>
          </a:bodyPr>
          <a:lstStyle/>
          <a:p>
            <a:pPr algn="just"/>
            <a:r>
              <a:rPr lang="fa-IR" sz="2000" dirty="0" smtClean="0">
                <a:cs typeface="B Nazanin" panose="00000400000000000000" pitchFamily="2" charset="-78"/>
              </a:rPr>
              <a:t> فردی</a:t>
            </a:r>
            <a:r>
              <a:rPr lang="fa-IR" sz="2000" b="1" dirty="0" smtClean="0">
                <a:effectLst/>
                <a:latin typeface="Times New Roman" panose="02020503050405090304" pitchFamily="18" charset="0"/>
                <a:ea typeface="Times New Roman" panose="02020503050405090304" pitchFamily="18" charset="0"/>
                <a:cs typeface="B Nazanin" panose="00000400000000000000" pitchFamily="2" charset="-78"/>
              </a:rPr>
              <a:t>قفس فارادی</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یک قفس یا فضای بستهٔ ساخته‌شده از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4" tooltip="فلز"/>
              </a:rPr>
              <a:t>فلز</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یا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5" tooltip="رسانای الکتریکی"/>
              </a:rPr>
              <a:t>رسانای الکتریکی</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دیگر است. در سال 1836 میلادی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6" tooltip="مایکل فارادی"/>
              </a:rPr>
              <a:t>مایکل فارادی</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در آزمایشی فردی را در یک قفس رسانای بزرگ قرار داد و آن را تا حدی شارژ کرد که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7" tooltip="بارهای الکتریکی"/>
              </a:rPr>
              <a:t>بارهای الکتریکی</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به صورت جرقه از گوشه‌های آن جریان پیدا کردند. در هنگام نمایش کارکرد این قفس، معمولاً از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8" tooltip="سیم‌پیچ تسلا"/>
              </a:rPr>
              <a:t>سیم‌پیچ تسلا</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یا </a:t>
            </a:r>
            <a:r>
              <a:rPr lang="fa-IR" sz="2000"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9" tooltip="مولد وان دو گراف"/>
              </a:rPr>
              <a:t>مولد وان دو گراف</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در کنار آن استفاده می‌شود و نشان می‌دهند که با وجود جرقه‌هایی که بین قفس و مولد یا سیم‌پیچ زده می‌شود، فرد درون قفس هیچ آسیبی نمی‌بیند.</a:t>
            </a:r>
            <a:r>
              <a:rPr lang="fa-IR" sz="2000"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0"/>
              </a:rPr>
              <a:t>[۱]</a:t>
            </a:r>
            <a:r>
              <a:rPr lang="fa-IR" sz="2000" dirty="0" smtClean="0">
                <a:effectLst/>
                <a:latin typeface="Times New Roman" panose="02020503050405090304" pitchFamily="18" charset="0"/>
                <a:ea typeface="Times New Roman" panose="02020503050405090304" pitchFamily="18" charset="0"/>
                <a:cs typeface="B Nazanin" panose="00000400000000000000" pitchFamily="2" charset="-78"/>
              </a:rPr>
              <a:t> برای حفظ امنیت افرادی که در خارج از قفس قرار دارند قفس را به زمین متصل می‌کنند، ولی این کار برای حفظ امنیت فرد درون قفس ضرورتی ندارد.</a:t>
            </a:r>
            <a:r>
              <a:rPr lang="fa-IR" sz="2000"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1"/>
              </a:rPr>
              <a:t>[۲]</a:t>
            </a:r>
            <a:endParaRPr lang="en-US" sz="20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r>
              <a:rPr lang="fa-IR" sz="2000" dirty="0" smtClean="0">
                <a:cs typeface="B Nazanin" panose="00000400000000000000" pitchFamily="2" charset="-78"/>
              </a:rPr>
              <a:t> </a:t>
            </a:r>
            <a:endParaRPr lang="fa-IR" sz="2000" dirty="0">
              <a:cs typeface="B Nazanin" panose="00000400000000000000" pitchFamily="2" charset="-78"/>
            </a:endParaRPr>
          </a:p>
        </p:txBody>
      </p:sp>
    </p:spTree>
    <p:extLst>
      <p:ext uri="{BB962C8B-B14F-4D97-AF65-F5344CB8AC3E}">
        <p14:creationId xmlns:p14="http://schemas.microsoft.com/office/powerpoint/2010/main" val="51400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83" y="165100"/>
            <a:ext cx="3817233" cy="4803352"/>
          </a:xfrm>
          <a:prstGeom prst="rect">
            <a:avLst/>
          </a:prstGeom>
        </p:spPr>
      </p:pic>
      <p:sp>
        <p:nvSpPr>
          <p:cNvPr id="4" name="TextBox 3"/>
          <p:cNvSpPr txBox="1"/>
          <p:nvPr/>
        </p:nvSpPr>
        <p:spPr>
          <a:xfrm>
            <a:off x="4486716" y="165100"/>
            <a:ext cx="5851084" cy="2585323"/>
          </a:xfrm>
          <a:prstGeom prst="rect">
            <a:avLst/>
          </a:prstGeom>
          <a:noFill/>
        </p:spPr>
        <p:txBody>
          <a:bodyPr wrap="square" rtlCol="1">
            <a:spAutoFit/>
          </a:bodyPr>
          <a:lstStyle/>
          <a:p>
            <a:pPr algn="just"/>
            <a:r>
              <a:rPr lang="fa-IR" b="1" dirty="0" smtClean="0">
                <a:effectLst/>
                <a:latin typeface="Times New Roman" panose="02020503050405090304" pitchFamily="18" charset="0"/>
                <a:ea typeface="Times New Roman" panose="02020503050405090304" pitchFamily="18" charset="0"/>
                <a:cs typeface="B Nazanin" panose="00000400000000000000" pitchFamily="2" charset="-78"/>
              </a:rPr>
              <a:t>قفس فارادی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یک قفس یا فضای بستهٔ ساخته‌شده از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3" tooltip="فلز"/>
              </a:rPr>
              <a:t>فلز</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یا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4" tooltip="رسانای الکتریکی"/>
              </a:rPr>
              <a:t>رسانای الکتریکی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دیگر است. در سال 1836 میلادی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5" tooltip="مایکل فارادی"/>
              </a:rPr>
              <a:t>مایکل فارادی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در آزمایشی فردی را در یک قفس رسانای بزرگ قرار داد و آن را تا حدی شارژ کرد که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6" tooltip="بارهای الکتریکی"/>
              </a:rPr>
              <a:t>بارهای الکتریکی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به صورت جرقه از گوشه‌های آن جریان پیدا کردند. در هنگام نمایش کارکرد این قفس، معمولاً از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7" tooltip="سیم‌پیچ تسلا"/>
              </a:rPr>
              <a:t>سیم‌پیچ تسلا</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یا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8" tooltip="مولد وان دو گراف"/>
              </a:rPr>
              <a:t>مولد وان دو گراف</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در کنار آن استفاده می‌شود و نشان می‌دهند که با وجود جرقه‌هایی که بین قفس و مولد یا سیم‌پیچ زده می‌شود، فرد درون قفس هیچ آسیبی نمی‌بیند.</a:t>
            </a:r>
            <a:r>
              <a:rPr lang="fa-IR"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9"/>
              </a:rPr>
              <a:t>[۱]</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برای حفظ امنیت افرادی که در خارج از قفس قرار دارند قفس را به زمین متصل می‌کنند، ولی این کار برای حفظ امنیت فرد درون قفس ضرورتی ندارد.</a:t>
            </a:r>
            <a:r>
              <a:rPr lang="fa-IR"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0"/>
              </a:rPr>
              <a:t>[۲]</a:t>
            </a:r>
            <a:endParaRPr lang="en-US" dirty="0">
              <a:effectLst/>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5" name="TextBox 4"/>
          <p:cNvSpPr txBox="1"/>
          <p:nvPr/>
        </p:nvSpPr>
        <p:spPr>
          <a:xfrm>
            <a:off x="4216400" y="2984500"/>
            <a:ext cx="7454900" cy="3416320"/>
          </a:xfrm>
          <a:prstGeom prst="rect">
            <a:avLst/>
          </a:prstGeom>
          <a:noFill/>
        </p:spPr>
        <p:txBody>
          <a:bodyPr wrap="square" rtlCol="1">
            <a:spAutoFit/>
          </a:bodyPr>
          <a:lstStyle/>
          <a:p>
            <a:pPr algn="just"/>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هنگامی که یک جسم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1" tooltip="بار الکتریکی"/>
              </a:rPr>
              <a:t>باردار</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درون قفس فارادی قرار داده می‌شود، باری روی بدنهٔ قفس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2" tooltip="القای الکترواستاتیکی"/>
              </a:rPr>
              <a:t>القا</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می‌کند که دارای پلاریتهٔ مخالف اما هم‌اندازهٔ بار درون قفس است. با اتصال قفس به یک دستگاه اندازه‌گیری الکتریکی می‌توان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1" tooltip="بار الکتریکی"/>
              </a:rPr>
              <a:t>بار الکتریکی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درون آن را اندازه گرفت، از این رو قفس فارادی یکی از راه‌های اندازه‌گیری بارهای الکتریکی ساکن است. البته پیش از انجام این کار باید قفس را به زمین متصل کرد تا بارهای الکتریکی روی آن تخلیه شود و سپس پیش از قراردادن جسم باردار درون آن، باید آن را از زمین جدا نمود. در عمل برای جلوگیری از تداخل میدان‌های ناشی از بارهای خارجی لازم است قفس اصلی در درون یک قفس فاردهٔ دیگر قرار بگیرد. در این آزمایش اگر ژرفای قفس اصلی خیلی بیشتر از پهنای آن باشد، بدون نیاز به بستن در قفس می‌توان به نتایج نسبتاً دقیقی دست یافت.</a:t>
            </a:r>
            <a:r>
              <a:rPr lang="fa-IR"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3"/>
              </a:rPr>
              <a:t>[۴]</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از مزیت‌های این روش اندازه‌گیری این است که می‌تواند بار کل یک جسم رسانا یا نارسانا را اندازه بگیرد. محدودیت آن نیز این است که قفس باید تواند کل جسم مورد آزمایش را در بر بگیرد.</a:t>
            </a:r>
            <a:r>
              <a:rPr lang="fa-IR"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4"/>
              </a:rPr>
              <a:t>[۵]</a:t>
            </a:r>
            <a:endParaRPr lang="en-US"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gn="just"/>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قفس فارادی در برابر نفوذ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5" tooltip="امواج رادیویی"/>
              </a:rPr>
              <a:t>امواج رادیویی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و </a:t>
            </a:r>
            <a:r>
              <a:rPr lang="fa-IR" u="sng"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6" tooltip="تابش الکترومغناطیسی"/>
              </a:rPr>
              <a:t>تابش الکترومغناطیسی</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نیز مقاوم است و این امواج نمی‌توانند به داخل آن نفوذ کنند.</a:t>
            </a:r>
            <a:r>
              <a:rPr lang="fa-IR" u="sng" baseline="30000" dirty="0" smtClean="0">
                <a:solidFill>
                  <a:srgbClr val="0000FF"/>
                </a:solidFill>
                <a:effectLst/>
                <a:latin typeface="Times New Roman" panose="02020503050405090304" pitchFamily="18" charset="0"/>
                <a:ea typeface="Times New Roman" panose="02020503050405090304" pitchFamily="18" charset="0"/>
                <a:cs typeface="B Nazanin" panose="00000400000000000000" pitchFamily="2" charset="-78"/>
                <a:hlinkClick r:id="rId17"/>
              </a:rPr>
              <a:t>[۶]</a:t>
            </a:r>
            <a:endParaRPr lang="en-US" dirty="0">
              <a:effectLst/>
              <a:latin typeface="Times New Roman" panose="02020503050405090304" pitchFamily="18" charset="0"/>
              <a:ea typeface="Times New Roman" panose="02020503050405090304" pitchFamily="18" charset="0"/>
              <a:cs typeface="B Nazanin" panose="00000400000000000000" pitchFamily="2" charset="-78"/>
            </a:endParaRPr>
          </a:p>
        </p:txBody>
      </p:sp>
    </p:spTree>
    <p:extLst>
      <p:ext uri="{BB962C8B-B14F-4D97-AF65-F5344CB8AC3E}">
        <p14:creationId xmlns:p14="http://schemas.microsoft.com/office/powerpoint/2010/main" val="15658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482600"/>
            <a:ext cx="6845300" cy="1077218"/>
          </a:xfrm>
          <a:prstGeom prst="rect">
            <a:avLst/>
          </a:prstGeom>
          <a:noFill/>
        </p:spPr>
        <p:txBody>
          <a:bodyPr wrap="square" rtlCol="1">
            <a:spAutoFit/>
          </a:bodyPr>
          <a:lstStyle/>
          <a:p>
            <a:r>
              <a:rPr lang="fa-IR" sz="3200" dirty="0" smtClean="0">
                <a:cs typeface="B Jadid" panose="00000700000000000000" pitchFamily="2" charset="-78"/>
              </a:rPr>
              <a:t>روش های باردار شدن اجسام</a:t>
            </a:r>
          </a:p>
          <a:p>
            <a:r>
              <a:rPr lang="fa-IR" sz="3200" dirty="0" smtClean="0">
                <a:cs typeface="B Jadid" panose="00000700000000000000" pitchFamily="2" charset="-78"/>
              </a:rPr>
              <a:t>1-مالش</a:t>
            </a:r>
            <a:endParaRPr lang="fa-IR" sz="3200" dirty="0">
              <a:cs typeface="B Jadid" panose="00000700000000000000" pitchFamily="2" charset="-78"/>
            </a:endParaRPr>
          </a:p>
        </p:txBody>
      </p:sp>
      <p:sp>
        <p:nvSpPr>
          <p:cNvPr id="3" name="TextBox 2"/>
          <p:cNvSpPr txBox="1"/>
          <p:nvPr/>
        </p:nvSpPr>
        <p:spPr>
          <a:xfrm>
            <a:off x="8674100" y="2806700"/>
            <a:ext cx="3017519" cy="2554545"/>
          </a:xfrm>
          <a:prstGeom prst="rect">
            <a:avLst/>
          </a:prstGeom>
          <a:noFill/>
        </p:spPr>
        <p:txBody>
          <a:bodyPr wrap="square" rtlCol="1">
            <a:spAutoFit/>
          </a:bodyPr>
          <a:lstStyle/>
          <a:p>
            <a:r>
              <a:rPr lang="fa-IR" sz="2000" dirty="0" smtClean="0">
                <a:cs typeface="B Nazanin" panose="00000400000000000000" pitchFamily="2" charset="-78"/>
              </a:rPr>
              <a:t>هرگاه جسم دارای بار الکتریکی را به جسمی مالش دهیم(رسانا یا نا رسانا)</a:t>
            </a:r>
          </a:p>
          <a:p>
            <a:pPr algn="just"/>
            <a:r>
              <a:rPr lang="fa-IR" sz="2000" dirty="0" smtClean="0">
                <a:cs typeface="B Nazanin" panose="00000400000000000000" pitchFamily="2" charset="-78"/>
              </a:rPr>
              <a:t>بین آنها انتقال بار الکتریکی صورت میگیرد به طوری که یکی از این دو جسم الکترون از دست میدهد و دیگری به هکان تعداد الکترون میگیرد</a:t>
            </a:r>
          </a:p>
          <a:p>
            <a:endParaRPr lang="fa-IR" sz="2000" dirty="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174" y="2267750"/>
            <a:ext cx="4073525" cy="36324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4" y="2526633"/>
            <a:ext cx="3810000" cy="3114675"/>
          </a:xfrm>
          <a:prstGeom prst="rect">
            <a:avLst/>
          </a:prstGeom>
        </p:spPr>
      </p:pic>
    </p:spTree>
    <p:extLst>
      <p:ext uri="{BB962C8B-B14F-4D97-AF65-F5344CB8AC3E}">
        <p14:creationId xmlns:p14="http://schemas.microsoft.com/office/powerpoint/2010/main" val="2095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6700" y="749300"/>
            <a:ext cx="3467100" cy="584775"/>
          </a:xfrm>
          <a:prstGeom prst="rect">
            <a:avLst/>
          </a:prstGeom>
          <a:noFill/>
        </p:spPr>
        <p:txBody>
          <a:bodyPr wrap="square" rtlCol="1">
            <a:spAutoFit/>
          </a:bodyPr>
          <a:lstStyle/>
          <a:p>
            <a:r>
              <a:rPr lang="fa-IR" sz="3200" dirty="0" smtClean="0">
                <a:cs typeface="B Jadid" panose="00000700000000000000" pitchFamily="2" charset="-78"/>
              </a:rPr>
              <a:t>2-تماس</a:t>
            </a:r>
            <a:endParaRPr lang="fa-IR" sz="3200" dirty="0">
              <a:cs typeface="B Jadid"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318" y="622300"/>
            <a:ext cx="6436160" cy="5270500"/>
          </a:xfrm>
          <a:prstGeom prst="rect">
            <a:avLst/>
          </a:prstGeom>
        </p:spPr>
      </p:pic>
      <p:sp>
        <p:nvSpPr>
          <p:cNvPr id="5" name="TextBox 4"/>
          <p:cNvSpPr txBox="1"/>
          <p:nvPr/>
        </p:nvSpPr>
        <p:spPr>
          <a:xfrm>
            <a:off x="8369300" y="1676400"/>
            <a:ext cx="3225800" cy="2308324"/>
          </a:xfrm>
          <a:prstGeom prst="rect">
            <a:avLst/>
          </a:prstGeom>
          <a:noFill/>
        </p:spPr>
        <p:txBody>
          <a:bodyPr wrap="square" rtlCol="1">
            <a:spAutoFit/>
          </a:bodyPr>
          <a:lstStyle/>
          <a:p>
            <a:pPr algn="just"/>
            <a:r>
              <a:rPr lang="fa-IR" sz="2400" dirty="0" smtClean="0">
                <a:cs typeface="B Nazanin" panose="00000400000000000000" pitchFamily="2" charset="-78"/>
              </a:rPr>
              <a:t>اگر جسم دارای بار الکتریکی رابه جسم رسانایی تماس دهیم بار الکتریکی از جسم به جسم رسانا انتقال پیدا میکند ولی اگر جسم نا رسانا باشد بار الکتریکی فقط در محل تماس باقی میماند </a:t>
            </a:r>
            <a:endParaRPr lang="fa-IR" sz="2400" dirty="0">
              <a:cs typeface="B Nazanin" panose="00000400000000000000" pitchFamily="2" charset="-78"/>
            </a:endParaRPr>
          </a:p>
        </p:txBody>
      </p:sp>
    </p:spTree>
    <p:extLst>
      <p:ext uri="{BB962C8B-B14F-4D97-AF65-F5344CB8AC3E}">
        <p14:creationId xmlns:p14="http://schemas.microsoft.com/office/powerpoint/2010/main" val="66474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7600" y="431800"/>
            <a:ext cx="3683000" cy="707886"/>
          </a:xfrm>
          <a:prstGeom prst="rect">
            <a:avLst/>
          </a:prstGeom>
          <a:noFill/>
        </p:spPr>
        <p:txBody>
          <a:bodyPr wrap="square" rtlCol="1">
            <a:spAutoFit/>
          </a:bodyPr>
          <a:lstStyle/>
          <a:p>
            <a:r>
              <a:rPr lang="fa-IR" sz="4000" dirty="0" smtClean="0">
                <a:cs typeface="B Jadid" panose="00000700000000000000" pitchFamily="2" charset="-78"/>
              </a:rPr>
              <a:t>3-القا</a:t>
            </a:r>
            <a:endParaRPr lang="fa-IR" sz="4000" dirty="0">
              <a:cs typeface="B Jadid" panose="00000700000000000000" pitchFamily="2" charset="-78"/>
            </a:endParaRPr>
          </a:p>
        </p:txBody>
      </p:sp>
      <p:sp>
        <p:nvSpPr>
          <p:cNvPr id="3" name="TextBox 2"/>
          <p:cNvSpPr txBox="1"/>
          <p:nvPr/>
        </p:nvSpPr>
        <p:spPr>
          <a:xfrm>
            <a:off x="8496300" y="1244600"/>
            <a:ext cx="3200400" cy="1569660"/>
          </a:xfrm>
          <a:prstGeom prst="rect">
            <a:avLst/>
          </a:prstGeom>
          <a:noFill/>
        </p:spPr>
        <p:txBody>
          <a:bodyPr wrap="square" rtlCol="1">
            <a:spAutoFit/>
          </a:bodyPr>
          <a:lstStyle/>
          <a:p>
            <a:r>
              <a:rPr lang="fa-IR" sz="2400" dirty="0" smtClean="0">
                <a:cs typeface="B Nazanin" panose="00000400000000000000" pitchFamily="2" charset="-78"/>
              </a:rPr>
              <a:t>به ایجاد بار الکتریکی در یک جسم به دلیل مجاورت با یک جسم دارای بار الکتریکی بدون تماس القا میگوییم</a:t>
            </a:r>
            <a:endParaRPr lang="fa-IR" sz="2400"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987" y="2814260"/>
            <a:ext cx="7791450" cy="37052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 y="277812"/>
            <a:ext cx="3648075" cy="3305175"/>
          </a:xfrm>
          <a:prstGeom prst="rect">
            <a:avLst/>
          </a:prstGeom>
        </p:spPr>
      </p:pic>
    </p:spTree>
    <p:extLst>
      <p:ext uri="{BB962C8B-B14F-4D97-AF65-F5344CB8AC3E}">
        <p14:creationId xmlns:p14="http://schemas.microsoft.com/office/powerpoint/2010/main" val="347155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4200" y="1133104"/>
            <a:ext cx="9906000" cy="4733604"/>
          </a:xfrm>
          <a:prstGeom prst="rect">
            <a:avLst/>
          </a:prstGeom>
        </p:spPr>
        <p:txBody>
          <a:bodyPr wrap="square">
            <a:spAutoFit/>
          </a:bodyPr>
          <a:lstStyle/>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مثالهایی از ایجاد بار الکتریکی در یک جسم :</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 اگر یک شانه یا میله پلاستیکی را با موی سر یا پارچه پشمی مالش دهیم , بین آنها انتقال بار الکتریکی صورت می گیرد ,‌به طوری که شانه یا پارچه پشمی الکترون از دست می دهد و دارای بار مثبت و شانه و میله پلاستیکی همان الکترونها را دریافت کرده و دارای بار منفی می شوند.</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 </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 اگر میله شیشه ای با پارچه ابریشمی مالش داده شود , میله شیشه ای دارای بار مثبت و پارچه دارای بار منفی می شود.</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 </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nSpc>
                <a:spcPct val="180000"/>
              </a:lnSpc>
              <a:spcBef>
                <a:spcPts val="1200"/>
              </a:spcBef>
              <a:spcAft>
                <a:spcPts val="1200"/>
              </a:spcAft>
            </a:pPr>
            <a:r>
              <a:rPr lang="fa-IR" sz="1600" dirty="0" smtClean="0">
                <a:effectLst/>
                <a:latin typeface="Times New Roman" panose="02020503050405090304" pitchFamily="18" charset="0"/>
                <a:ea typeface="Times New Roman" panose="02020503050405090304" pitchFamily="18" charset="0"/>
                <a:cs typeface="B Nazanin" panose="00000400000000000000" pitchFamily="2" charset="-78"/>
              </a:rPr>
              <a:t>- اگر میله پلاستیکی با بار منفی را به یک کره رسانا , تماس دهیم , آن کره , دارای بار منفی خواهد شد.</a:t>
            </a:r>
            <a:endParaRPr lang="en-US" sz="2800" dirty="0">
              <a:effectLst/>
              <a:latin typeface="Times New Roman" panose="02020503050405090304" pitchFamily="18" charset="0"/>
              <a:ea typeface="Times New Roman" panose="0202050305040509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9" y="4462085"/>
            <a:ext cx="4248151" cy="2097722"/>
          </a:xfrm>
          <a:prstGeom prst="rect">
            <a:avLst/>
          </a:prstGeom>
        </p:spPr>
      </p:pic>
      <p:sp>
        <p:nvSpPr>
          <p:cNvPr id="5" name="Rectangle 4"/>
          <p:cNvSpPr/>
          <p:nvPr/>
        </p:nvSpPr>
        <p:spPr>
          <a:xfrm>
            <a:off x="1143000" y="440005"/>
            <a:ext cx="6807200" cy="867930"/>
          </a:xfrm>
          <a:prstGeom prst="rect">
            <a:avLst/>
          </a:prstGeom>
        </p:spPr>
        <p:txBody>
          <a:bodyPr wrap="square">
            <a:spAutoFit/>
          </a:bodyPr>
          <a:lstStyle/>
          <a:p>
            <a:pPr>
              <a:lnSpc>
                <a:spcPct val="180000"/>
              </a:lnSpc>
              <a:spcBef>
                <a:spcPts val="1200"/>
              </a:spcBef>
              <a:spcAft>
                <a:spcPts val="1200"/>
              </a:spcAft>
            </a:pPr>
            <a:r>
              <a:rPr lang="fa-IR" sz="1400" b="1" dirty="0" smtClean="0">
                <a:solidFill>
                  <a:schemeClr val="accent1"/>
                </a:solidFill>
                <a:effectLst/>
                <a:latin typeface="Times New Roman" panose="02020503050405090304" pitchFamily="18" charset="0"/>
                <a:ea typeface="Times New Roman" panose="02020503050405090304" pitchFamily="18" charset="0"/>
                <a:cs typeface="B Nazanin" panose="00000400000000000000" pitchFamily="2" charset="-78"/>
              </a:rPr>
              <a:t>نكته : در تماس يك جسم داراي بار با يك جسم رساناي بدون بار ( خنثي ) , نوع بار جسم رسانا همان نوع بار جسم باردار خواهد شد.</a:t>
            </a:r>
            <a:endParaRPr lang="en-US" sz="2400" b="1" dirty="0">
              <a:solidFill>
                <a:schemeClr val="accent1"/>
              </a:solidFill>
              <a:effectLst/>
              <a:latin typeface="Times New Roman" panose="02020503050405090304" pitchFamily="18" charset="0"/>
              <a:ea typeface="Times New Roman" panose="02020503050405090304" pitchFamily="18" charset="0"/>
              <a:cs typeface="B Nazanin" panose="00000400000000000000" pitchFamily="2" charset="-78"/>
            </a:endParaRPr>
          </a:p>
        </p:txBody>
      </p:sp>
    </p:spTree>
    <p:extLst>
      <p:ext uri="{BB962C8B-B14F-4D97-AF65-F5344CB8AC3E}">
        <p14:creationId xmlns:p14="http://schemas.microsoft.com/office/powerpoint/2010/main" val="64124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900" y="558800"/>
            <a:ext cx="4699000" cy="646331"/>
          </a:xfrm>
          <a:prstGeom prst="rect">
            <a:avLst/>
          </a:prstGeom>
          <a:noFill/>
        </p:spPr>
        <p:txBody>
          <a:bodyPr wrap="square" rtlCol="1">
            <a:spAutoFit/>
          </a:bodyPr>
          <a:lstStyle/>
          <a:p>
            <a:r>
              <a:rPr lang="fa-IR" sz="3600" dirty="0" smtClean="0">
                <a:cs typeface="B Jadid" panose="00000700000000000000" pitchFamily="2" charset="-78"/>
              </a:rPr>
              <a:t>تخلیه الکتریکی</a:t>
            </a:r>
            <a:endParaRPr lang="fa-IR" sz="3600" dirty="0">
              <a:cs typeface="B Jadid" panose="000007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55" y="370312"/>
            <a:ext cx="2820329" cy="34613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899" y="2736850"/>
            <a:ext cx="3438525" cy="371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424" y="2654300"/>
            <a:ext cx="6207760" cy="3879850"/>
          </a:xfrm>
          <a:prstGeom prst="rect">
            <a:avLst/>
          </a:prstGeom>
        </p:spPr>
      </p:pic>
    </p:spTree>
    <p:extLst>
      <p:ext uri="{BB962C8B-B14F-4D97-AF65-F5344CB8AC3E}">
        <p14:creationId xmlns:p14="http://schemas.microsoft.com/office/powerpoint/2010/main" val="227401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9900" y="381000"/>
            <a:ext cx="5549900" cy="646331"/>
          </a:xfrm>
          <a:prstGeom prst="rect">
            <a:avLst/>
          </a:prstGeom>
          <a:noFill/>
        </p:spPr>
        <p:txBody>
          <a:bodyPr wrap="square" rtlCol="1">
            <a:spAutoFit/>
          </a:bodyPr>
          <a:lstStyle/>
          <a:p>
            <a:r>
              <a:rPr lang="fa-IR" sz="3600" dirty="0" smtClean="0">
                <a:cs typeface="B Jadid" panose="00000700000000000000" pitchFamily="2" charset="-78"/>
              </a:rPr>
              <a:t>تخلیه الکتریکی صاعقه </a:t>
            </a:r>
            <a:endParaRPr lang="fa-IR" sz="3600" dirty="0">
              <a:cs typeface="B Jadid"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54500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5" y="1582229"/>
            <a:ext cx="5816600" cy="3693541"/>
          </a:xfrm>
          <a:prstGeom prst="rect">
            <a:avLst/>
          </a:prstGeom>
        </p:spPr>
      </p:pic>
    </p:spTree>
    <p:extLst>
      <p:ext uri="{BB962C8B-B14F-4D97-AF65-F5344CB8AC3E}">
        <p14:creationId xmlns:p14="http://schemas.microsoft.com/office/powerpoint/2010/main" val="9495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3" y="254000"/>
            <a:ext cx="4057650" cy="6096000"/>
          </a:xfrm>
          <a:prstGeom prst="rect">
            <a:avLst/>
          </a:prstGeom>
        </p:spPr>
      </p:pic>
      <p:sp>
        <p:nvSpPr>
          <p:cNvPr id="3" name="Rectangle 2"/>
          <p:cNvSpPr/>
          <p:nvPr/>
        </p:nvSpPr>
        <p:spPr>
          <a:xfrm>
            <a:off x="4352925" y="520700"/>
            <a:ext cx="6096000" cy="2069156"/>
          </a:xfrm>
          <a:prstGeom prst="rect">
            <a:avLst/>
          </a:prstGeom>
        </p:spPr>
        <p:txBody>
          <a:bodyPr>
            <a:spAutoFit/>
          </a:bodyPr>
          <a:lstStyle/>
          <a:p>
            <a:pPr algn="just">
              <a:lnSpc>
                <a:spcPts val="1650"/>
              </a:lnSpc>
            </a:pP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دو الکترود کروي را به باتري اي از خازن ها وصل مي کنيم و به کمک يک ماشين ويمچورست شروع به پر کردن خازن ها مي کنيم. در فرآيند پر کردن خازن اختلاف پتاسيل الکتريکي بين الکترود ها افزايش مي يابد و شدت ميدان الکتريکي در گاز نيز زياد مي شود.</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gn="just">
              <a:lnSpc>
                <a:spcPts val="1650"/>
              </a:lnSpc>
            </a:pP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تا وقتي که شدت ميدان الکتريکي زياد نيست تغييري در گاز مشاهده نمي شود ولي در ميدان الکتريکي به قدر کافي زياد در حدود 3 ولت بين الکترودها جرقه الکتريکي ظاهر مي شود که به صورت خط شکسته بسيار روشن خيره کننده اي دو الکترود را به هم وصل مي کند در نزديکي جرقه، گاز تا دماي بالايي گرم و ناگهان منبسط مي شود که موج هاي صوتي توليد مي کند.</a:t>
            </a:r>
            <a:endParaRPr lang="en-US" sz="2800" dirty="0">
              <a:effectLst/>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4" name="Rectangle 3"/>
          <p:cNvSpPr/>
          <p:nvPr/>
        </p:nvSpPr>
        <p:spPr>
          <a:xfrm>
            <a:off x="5359400" y="2678756"/>
            <a:ext cx="6096000" cy="2403222"/>
          </a:xfrm>
          <a:prstGeom prst="rect">
            <a:avLst/>
          </a:prstGeom>
        </p:spPr>
        <p:txBody>
          <a:bodyPr>
            <a:spAutoFit/>
          </a:bodyPr>
          <a:lstStyle/>
          <a:p>
            <a:pPr algn="just">
              <a:lnSpc>
                <a:spcPts val="1650"/>
              </a:lnSpc>
            </a:pPr>
            <a:r>
              <a:rPr lang="fa-IR" b="1" dirty="0" smtClean="0">
                <a:effectLst/>
                <a:latin typeface="Times New Roman" panose="02020503050405090304" pitchFamily="18" charset="0"/>
                <a:ea typeface="Times New Roman" panose="02020503050405090304" pitchFamily="18" charset="0"/>
                <a:cs typeface="B Nazanin" panose="00000400000000000000" pitchFamily="2" charset="-78"/>
              </a:rPr>
              <a:t>مشخصات تخليه جرقه اي</a:t>
            </a:r>
            <a:endPar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endParaRPr>
          </a:p>
          <a:p>
            <a:pPr algn="just"/>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وقتي که تخليه جرقه اي جرقه زني گاز ظاهر مي شود گاز به طور ناگهاني (جهشي) خواص دي الکتريکي اش را از دست مي دهد و رساناي خوب مي شود شدت ميداني که در آن جرقه زني گاز مشاهده مي شود، براي گاز هاي مختلف مقادير متفاوت دارد و به حالت آن ها، فشار و دما وابسته است. براي ولتاژ معين بين الکترودها هر چه فاصله بين الکترودها بيشتر باشد شدت ميدان کمتر است. بنابر اين هر چه فاصله بين الکترودها بيشتر باشد براي جرقه زني گاز ولتاژ بيشتري بايد بين آن ها برقرار باشد. اين ولتاژ به </a:t>
            </a:r>
            <a:r>
              <a:rPr lang="fa-IR" b="1" dirty="0" smtClean="0">
                <a:effectLst/>
                <a:latin typeface="Times New Roman" panose="02020503050405090304" pitchFamily="18" charset="0"/>
                <a:ea typeface="Times New Roman" panose="02020503050405090304" pitchFamily="18" charset="0"/>
                <a:cs typeface="B Nazanin" panose="00000400000000000000" pitchFamily="2" charset="-78"/>
              </a:rPr>
              <a:t>ولتاژ جرقه زني</a:t>
            </a:r>
            <a:r>
              <a:rPr lang="fa-IR" dirty="0" smtClean="0">
                <a:effectLst/>
                <a:latin typeface="Times New Roman" panose="02020503050405090304" pitchFamily="18" charset="0"/>
                <a:ea typeface="Times New Roman" panose="02020503050405090304" pitchFamily="18" charset="0"/>
                <a:cs typeface="B Nazanin" panose="00000400000000000000" pitchFamily="2" charset="-78"/>
              </a:rPr>
              <a:t> معروف است.</a:t>
            </a:r>
            <a:r>
              <a:rPr lang="en-US" sz="2800" dirty="0" smtClean="0">
                <a:effectLst/>
                <a:latin typeface="Times New Roman" panose="02020503050405090304" pitchFamily="18" charset="0"/>
                <a:ea typeface="Times New Roman" panose="02020503050405090304" pitchFamily="18" charset="0"/>
                <a:cs typeface="B Nazanin" panose="00000400000000000000" pitchFamily="2" charset="-78"/>
              </a:rPr>
              <a:t> </a:t>
            </a:r>
            <a:endParaRPr lang="fa-IR" dirty="0">
              <a:cs typeface="B Nazanin" panose="00000400000000000000" pitchFamily="2" charset="-78"/>
            </a:endParaRPr>
          </a:p>
        </p:txBody>
      </p:sp>
    </p:spTree>
    <p:extLst>
      <p:ext uri="{BB962C8B-B14F-4D97-AF65-F5344CB8AC3E}">
        <p14:creationId xmlns:p14="http://schemas.microsoft.com/office/powerpoint/2010/main" val="392540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72200" y="1481004"/>
            <a:ext cx="4978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effectLst/>
                <a:latin typeface="Tahoma" panose="020B0604030504040204" pitchFamily="34" charset="0"/>
                <a:ea typeface="Times New Roman" panose="02020503050405090304" pitchFamily="18" charset="0"/>
                <a:cs typeface="B Nazanin" panose="00000400000000000000" pitchFamily="2" charset="-78"/>
              </a:rPr>
              <a:t>ولت سنج جرقه اي</a:t>
            </a:r>
            <a:endParaRPr kumimoji="0" lang="en-US" altLang="fa-IR" sz="2800" b="0" i="0" u="none" strike="noStrike" cap="none" normalizeH="0" baseline="0" dirty="0" smtClean="0">
              <a:ln>
                <a:noFill/>
              </a:ln>
              <a:effectLst/>
              <a:ea typeface="Times New Roman" panose="02020503050405090304" pitchFamily="18"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smtClean="0">
                <a:ln>
                  <a:noFill/>
                </a:ln>
                <a:effectLst/>
                <a:latin typeface="Tahoma" panose="020B0604030504040204" pitchFamily="34" charset="0"/>
                <a:ea typeface="Times New Roman" panose="02020503050405090304" pitchFamily="18" charset="0"/>
                <a:cs typeface="B Nazanin" panose="00000400000000000000" pitchFamily="2" charset="-78"/>
              </a:rPr>
              <a:t>اگر بستگي ولتاژ جرقه زني با فاصله الکترودهايي با شکل معين را بدانيم، مي توانيم ولتاژ نامعلوم را از روي ماکزيمم طول جرقه اندازه بگيريم. اين اصل در ساختمان ولت سنج جرقه اي مورد استفاده قرار مي گيرد، که وسيله مناسبي براي ارزيابي تقريبي ولتاژهاي بالاست مثلا در دستگاه اشعه ايکس.</a:t>
            </a:r>
            <a:endParaRPr kumimoji="0" lang="en-US" altLang="fa-IR" sz="2800" b="0" i="0" u="none" strike="noStrike" cap="none" normalizeH="0" baseline="0" dirty="0" smtClean="0">
              <a:ln>
                <a:noFill/>
              </a:ln>
              <a:effectLst/>
              <a:ea typeface="Times New Roman" panose="02020503050405090304" pitchFamily="18" charset="0"/>
              <a:cs typeface="B Nazanin" panose="00000400000000000000"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fa-IR" sz="4000" b="0" i="0" u="none" strike="noStrike" cap="none" normalizeH="0" baseline="0" dirty="0" smtClean="0">
              <a:ln>
                <a:noFill/>
              </a:ln>
              <a:effectLst/>
              <a:latin typeface="Arial" panose="020B0604020202090204" pitchFamily="34" charset="0"/>
              <a:cs typeface="B Nazanin" panose="00000400000000000000" pitchFamily="2" charset="-78"/>
            </a:endParaRPr>
          </a:p>
        </p:txBody>
      </p:sp>
      <p:sp>
        <p:nvSpPr>
          <p:cNvPr id="3" name="Rectangle 3"/>
          <p:cNvSpPr>
            <a:spLocks noChangeArrowheads="1"/>
          </p:cNvSpPr>
          <p:nvPr/>
        </p:nvSpPr>
        <p:spPr bwMode="auto">
          <a:xfrm>
            <a:off x="3098800" y="3850884"/>
            <a:ext cx="8460588"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rgbClr val="008080"/>
                </a:solidFill>
                <a:effectLst/>
                <a:latin typeface="Tahoma" panose="020B0604030504040204" pitchFamily="34" charset="0"/>
                <a:ea typeface="Times New Roman" panose="02020503050405090304" pitchFamily="18" charset="0"/>
                <a:cs typeface="B Nazanin" panose="00000400000000000000" pitchFamily="2" charset="-78"/>
              </a:rPr>
              <a:t>جرقه زني با يونش برخوردي</a:t>
            </a:r>
            <a:endParaRPr kumimoji="0" lang="en-US" altLang="fa-IR" sz="2800" b="0" i="0" u="none" strike="noStrike" cap="none" normalizeH="0" baseline="0" dirty="0" smtClean="0">
              <a:ln>
                <a:noFill/>
              </a:ln>
              <a:solidFill>
                <a:schemeClr val="tx1"/>
              </a:solidFill>
              <a:effectLst/>
              <a:ea typeface="Times New Roman" panose="02020503050405090304" pitchFamily="18" charset="0"/>
              <a:cs typeface="B Nazanin" panose="00000400000000000000"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smtClean="0">
                <a:ln>
                  <a:noFill/>
                </a:ln>
                <a:solidFill>
                  <a:srgbClr val="333333"/>
                </a:solidFill>
                <a:effectLst/>
                <a:latin typeface="Tahoma" panose="020B0604030504040204" pitchFamily="34" charset="0"/>
                <a:ea typeface="Times New Roman" panose="02020503050405090304" pitchFamily="18" charset="0"/>
                <a:cs typeface="B Nazanin" panose="00000400000000000000" pitchFamily="2" charset="-78"/>
              </a:rPr>
              <a:t>در گاز هميشه چند تايي يون و الکترون وجود دارند که به طور تصادفي تشکيل شده اند. ولي تعدادشان معمولا آن قدر کم است که گاز در عمل الکتريسته را هدايت نمي کند. براي مقادير به نسبت کوچک، شدت ميدان الکتريکي که براي بررسي رسانش القايي در گاز ها به کار مي رود، برخورد بين يون هاي متحرک در ميدان الکتريکي و مولکول هاي خنثي گاز منشا برخورد الاستيک بين گلوله هاست.</a:t>
            </a:r>
            <a:endParaRPr kumimoji="0" lang="en-US" altLang="fa-IR" sz="2800" b="0" i="0" u="none" strike="noStrike" cap="none" normalizeH="0" baseline="0" dirty="0" smtClean="0">
              <a:ln>
                <a:noFill/>
              </a:ln>
              <a:solidFill>
                <a:schemeClr val="tx1"/>
              </a:solidFill>
              <a:effectLst/>
              <a:ea typeface="Times New Roman" panose="02020503050405090304" pitchFamily="18" charset="0"/>
              <a:cs typeface="B Nazanin" panose="00000400000000000000"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smtClean="0">
                <a:ln>
                  <a:noFill/>
                </a:ln>
                <a:solidFill>
                  <a:srgbClr val="333333"/>
                </a:solidFill>
                <a:effectLst/>
                <a:latin typeface="Tahoma" panose="020B0604030504040204" pitchFamily="34" charset="0"/>
                <a:ea typeface="Times New Roman" panose="02020503050405090304" pitchFamily="18" charset="0"/>
                <a:cs typeface="B Nazanin" panose="00000400000000000000" pitchFamily="2" charset="-78"/>
              </a:rPr>
              <a:t>در هر برخورد ذره متحرک بخشي از انرژيش را به ذره ساکن مي دهد. هر دو ذره پس از برخورد با جهش از هم دور مي شون. و در آن ها تغيير داخلي روي نمي دهد. ولي اگر شدت ميدان الکتريکي بيشتر باشد انرژي جنبشي در برخورد متوالي در يون جمع شود و ممکن است مقداري را به دست آورد که براي يوني کردن يک مولکول خنثي در برخورد کافي باشد. در نتيجه الکترون منفي و يون مثبت جديدي تشکيل مي شوند.</a:t>
            </a:r>
            <a:endParaRPr kumimoji="0" lang="fa-IR" altLang="fa-IR" sz="4000" b="0" i="0" u="none" strike="noStrike" cap="none" normalizeH="0" baseline="0" dirty="0" smtClean="0">
              <a:ln>
                <a:noFill/>
              </a:ln>
              <a:solidFill>
                <a:schemeClr val="tx1"/>
              </a:solidFill>
              <a:effectLst/>
              <a:latin typeface="Arial" panose="020B0604020202090204" pitchFamily="34" charset="0"/>
              <a:cs typeface="B Nazanin" panose="00000400000000000000" pitchFamily="2" charset="-78"/>
            </a:endParaRPr>
          </a:p>
        </p:txBody>
      </p:sp>
      <p:pic>
        <p:nvPicPr>
          <p:cNvPr id="5" name="Picture 4" descr="تخليه الکتريکي"/>
          <p:cNvPicPr/>
          <p:nvPr/>
        </p:nvPicPr>
        <p:blipFill>
          <a:blip r:embed="rId2">
            <a:extLst>
              <a:ext uri="{28A0092B-C50C-407E-A947-70E740481C1C}">
                <a14:useLocalDpi xmlns:a14="http://schemas.microsoft.com/office/drawing/2010/main" val="0"/>
              </a:ext>
            </a:extLst>
          </a:blip>
          <a:srcRect/>
          <a:stretch>
            <a:fillRect/>
          </a:stretch>
        </p:blipFill>
        <p:spPr bwMode="auto">
          <a:xfrm>
            <a:off x="742950" y="450850"/>
            <a:ext cx="2749550" cy="2381250"/>
          </a:xfrm>
          <a:prstGeom prst="rect">
            <a:avLst/>
          </a:prstGeom>
          <a:noFill/>
          <a:ln>
            <a:noFill/>
          </a:ln>
        </p:spPr>
      </p:pic>
      <p:pic>
        <p:nvPicPr>
          <p:cNvPr id="6" name="Picture 5" descr="تخليه الکتريکي"/>
          <p:cNvPicPr/>
          <p:nvPr/>
        </p:nvPicPr>
        <p:blipFill>
          <a:blip r:embed="rId3">
            <a:extLst>
              <a:ext uri="{28A0092B-C50C-407E-A947-70E740481C1C}">
                <a14:useLocalDpi xmlns:a14="http://schemas.microsoft.com/office/drawing/2010/main" val="0"/>
              </a:ext>
            </a:extLst>
          </a:blip>
          <a:srcRect/>
          <a:stretch>
            <a:fillRect/>
          </a:stretch>
        </p:blipFill>
        <p:spPr bwMode="auto">
          <a:xfrm>
            <a:off x="742950" y="3295650"/>
            <a:ext cx="2076450" cy="1974850"/>
          </a:xfrm>
          <a:prstGeom prst="rect">
            <a:avLst/>
          </a:prstGeom>
          <a:noFill/>
          <a:ln>
            <a:noFill/>
          </a:ln>
        </p:spPr>
      </p:pic>
    </p:spTree>
    <p:extLst>
      <p:ext uri="{BB962C8B-B14F-4D97-AF65-F5344CB8AC3E}">
        <p14:creationId xmlns:p14="http://schemas.microsoft.com/office/powerpoint/2010/main" val="2734088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128</TotalTime>
  <Words>1275</Words>
  <Application>Microsoft Office PowerPoint</Application>
  <PresentationFormat>Widescreen</PresentationFormat>
  <Paragraphs>44</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B Jadid</vt:lpstr>
      <vt:lpstr>B Nazanin</vt:lpstr>
      <vt:lpstr>Calibri</vt:lpstr>
      <vt:lpstr>Century Gothic</vt:lpstr>
      <vt:lpstr>Helvetica</vt:lpstr>
      <vt:lpstr>Sakkal Majalla</vt:lpstr>
      <vt:lpstr>Tahoma</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DearUser</dc:creator>
  <cp:lastModifiedBy>Windows User</cp:lastModifiedBy>
  <cp:revision>12</cp:revision>
  <dcterms:created xsi:type="dcterms:W3CDTF">2020-07-11T14:01:45Z</dcterms:created>
  <dcterms:modified xsi:type="dcterms:W3CDTF">2020-11-09T12:23:53Z</dcterms:modified>
</cp:coreProperties>
</file>