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5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61" r:id="rId11"/>
    <p:sldId id="271" r:id="rId12"/>
    <p:sldId id="262" r:id="rId13"/>
    <p:sldId id="273" r:id="rId14"/>
    <p:sldId id="272" r:id="rId15"/>
    <p:sldId id="285" r:id="rId16"/>
    <p:sldId id="263" r:id="rId17"/>
    <p:sldId id="266" r:id="rId18"/>
    <p:sldId id="280" r:id="rId19"/>
    <p:sldId id="281" r:id="rId20"/>
    <p:sldId id="278" r:id="rId21"/>
    <p:sldId id="279" r:id="rId22"/>
    <p:sldId id="284" r:id="rId23"/>
    <p:sldId id="282" r:id="rId2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EF8943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712" autoAdjust="0"/>
  </p:normalViewPr>
  <p:slideViewPr>
    <p:cSldViewPr snapToGrid="0">
      <p:cViewPr varScale="1">
        <p:scale>
          <a:sx n="84" d="100"/>
          <a:sy n="84" d="100"/>
        </p:scale>
        <p:origin x="56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371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78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4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76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460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6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36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777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54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63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82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7B9D-0681-4998-9152-0F9350000062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AFF4-8446-4123-B52F-7851ACE0AD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932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1.wdp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1.wdp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1.jpeg"/><Relationship Id="rId5" Type="http://schemas.openxmlformats.org/officeDocument/2006/relationships/image" Target="../media/image33.jpeg"/><Relationship Id="rId10" Type="http://schemas.openxmlformats.org/officeDocument/2006/relationships/image" Target="../media/image40.jpeg"/><Relationship Id="rId4" Type="http://schemas.openxmlformats.org/officeDocument/2006/relationships/image" Target="../media/image38.pn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10983" r="20466" b="18449"/>
          <a:stretch/>
        </p:blipFill>
        <p:spPr>
          <a:xfrm>
            <a:off x="2754636" y="874088"/>
            <a:ext cx="7070502" cy="39409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Flowchart: Terminator 4"/>
          <p:cNvSpPr/>
          <p:nvPr/>
        </p:nvSpPr>
        <p:spPr>
          <a:xfrm rot="18518434">
            <a:off x="3798077" y="3566683"/>
            <a:ext cx="438207" cy="97441"/>
          </a:xfrm>
          <a:prstGeom prst="flowChartTermina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 rot="18518434">
            <a:off x="3729633" y="3544876"/>
            <a:ext cx="331958" cy="78841"/>
          </a:xfrm>
          <a:prstGeom prst="flowChartTermina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4529386">
            <a:off x="3524126" y="3688528"/>
            <a:ext cx="331958" cy="78841"/>
          </a:xfrm>
          <a:prstGeom prst="flowChartTermina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3927833">
            <a:off x="3524127" y="3523354"/>
            <a:ext cx="331958" cy="78841"/>
          </a:xfrm>
          <a:prstGeom prst="flowChartTermina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19995059">
            <a:off x="3804459" y="3359518"/>
            <a:ext cx="177800" cy="158750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rot="19995059">
            <a:off x="3438666" y="3478064"/>
            <a:ext cx="177800" cy="158750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/>
          <p:cNvSpPr/>
          <p:nvPr/>
        </p:nvSpPr>
        <p:spPr>
          <a:xfrm rot="6760803">
            <a:off x="4159952" y="3340832"/>
            <a:ext cx="177800" cy="158750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rot="6760803">
            <a:off x="3903729" y="3315715"/>
            <a:ext cx="266334" cy="158750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6760803" flipV="1">
            <a:off x="3420689" y="3200314"/>
            <a:ext cx="266334" cy="268039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 rot="10800000" flipV="1">
            <a:off x="3606939" y="3194383"/>
            <a:ext cx="266334" cy="268039"/>
          </a:xfrm>
          <a:prstGeom prst="lightningBolt">
            <a:avLst/>
          </a:prstGeom>
          <a:solidFill>
            <a:srgbClr val="108C06"/>
          </a:solidFill>
          <a:ln>
            <a:solidFill>
              <a:srgbClr val="108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2526" y="658179"/>
            <a:ext cx="1053228" cy="247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0706" r="72261" b="47589"/>
          <a:stretch/>
        </p:blipFill>
        <p:spPr>
          <a:xfrm>
            <a:off x="4036896" y="718328"/>
            <a:ext cx="691662" cy="2356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36000" y="495300"/>
            <a:ext cx="3556000" cy="749300"/>
          </a:xfrm>
          <a:prstGeom prst="rect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359" y="5408068"/>
            <a:ext cx="3556000" cy="749300"/>
          </a:xfrm>
          <a:prstGeom prst="rect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7180" y="5408068"/>
            <a:ext cx="2732204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ln w="0"/>
                <a:solidFill>
                  <a:srgbClr val="FC71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تکتم اسماعیلی فر.مژده حسین پور</a:t>
            </a:r>
            <a:endParaRPr lang="en-US" dirty="0">
              <a:ln w="0"/>
              <a:solidFill>
                <a:srgbClr val="FC710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2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71" r="12214" b="2423"/>
          <a:stretch/>
        </p:blipFill>
        <p:spPr>
          <a:xfrm>
            <a:off x="-919591" y="-840484"/>
            <a:ext cx="11999764" cy="847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7144885" y="2472008"/>
            <a:ext cx="592347" cy="747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Rectangle 33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6745422" y="352784"/>
            <a:ext cx="37767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حوزه ی توزیع خوراک آماده </a:t>
            </a:r>
          </a:p>
          <a:p>
            <a:endParaRPr lang="fa-IR" sz="2800" dirty="0"/>
          </a:p>
        </p:txBody>
      </p:sp>
      <p:sp>
        <p:nvSpPr>
          <p:cNvPr id="37" name="Oval 36"/>
          <p:cNvSpPr/>
          <p:nvPr/>
        </p:nvSpPr>
        <p:spPr>
          <a:xfrm>
            <a:off x="1605040" y="2279737"/>
            <a:ext cx="1064289" cy="132509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38" name="Oval 37"/>
          <p:cNvSpPr/>
          <p:nvPr/>
        </p:nvSpPr>
        <p:spPr>
          <a:xfrm>
            <a:off x="4191033" y="4461390"/>
            <a:ext cx="1113722" cy="131534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39" name="Oval 38"/>
          <p:cNvSpPr/>
          <p:nvPr/>
        </p:nvSpPr>
        <p:spPr>
          <a:xfrm>
            <a:off x="3236436" y="2076837"/>
            <a:ext cx="1349612" cy="160318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40" name="Oval 39"/>
          <p:cNvSpPr/>
          <p:nvPr/>
        </p:nvSpPr>
        <p:spPr>
          <a:xfrm>
            <a:off x="5064636" y="2159482"/>
            <a:ext cx="1058573" cy="133199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41" name="Oval 40"/>
          <p:cNvSpPr/>
          <p:nvPr/>
        </p:nvSpPr>
        <p:spPr>
          <a:xfrm>
            <a:off x="4455807" y="88435"/>
            <a:ext cx="1049157" cy="123983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941535" y="2738430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409278" y="2632640"/>
            <a:ext cx="1097617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4949037" y="1462182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Straight Connector 45"/>
          <p:cNvCxnSpPr/>
          <p:nvPr/>
        </p:nvCxnSpPr>
        <p:spPr>
          <a:xfrm flipH="1">
            <a:off x="5020579" y="3494453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8" idx="0"/>
          </p:cNvCxnSpPr>
          <p:nvPr/>
        </p:nvCxnSpPr>
        <p:spPr>
          <a:xfrm flipH="1">
            <a:off x="4747894" y="1383356"/>
            <a:ext cx="22432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8" idx="1"/>
          </p:cNvCxnSpPr>
          <p:nvPr/>
        </p:nvCxnSpPr>
        <p:spPr>
          <a:xfrm>
            <a:off x="4059476" y="3680018"/>
            <a:ext cx="294658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</p:cNvCxnSpPr>
          <p:nvPr/>
        </p:nvCxnSpPr>
        <p:spPr>
          <a:xfrm>
            <a:off x="2137185" y="3604827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8" idx="2"/>
          </p:cNvCxnSpPr>
          <p:nvPr/>
        </p:nvCxnSpPr>
        <p:spPr>
          <a:xfrm>
            <a:off x="640811" y="3598162"/>
            <a:ext cx="3550222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438079" y="1582973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253788" y="1060011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302001" y="1208504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066078" y="1589290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Oval 54"/>
          <p:cNvSpPr/>
          <p:nvPr/>
        </p:nvSpPr>
        <p:spPr>
          <a:xfrm>
            <a:off x="61835" y="2331294"/>
            <a:ext cx="1033859" cy="127353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57" name="TextBox 56"/>
          <p:cNvSpPr txBox="1"/>
          <p:nvPr/>
        </p:nvSpPr>
        <p:spPr>
          <a:xfrm>
            <a:off x="7010400" y="4766541"/>
            <a:ext cx="43745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نکته: فضای </a:t>
            </a:r>
            <a:r>
              <a:rPr lang="fa-IR" dirty="0"/>
              <a:t>توزیع باید با سکو های پخت ،فضای سلف سرویس و پارک ترولی های گرم به صورت مستقیم ارتباط داشته باشد و با فضای آماده سازی سالاد ، کباب پزی ها و انبار ظروف تمیز رابطه مناسبی داشته باشد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6425" y="1328274"/>
            <a:ext cx="5541250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غذا پس از پخت در سالن پخت به فضای توزیع منتقل می شود.</a:t>
            </a:r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sz="2000" b="1" dirty="0" smtClean="0"/>
              <a:t>گروه های مختلف دریافت کننده غذا:</a:t>
            </a:r>
          </a:p>
          <a:p>
            <a:pPr>
              <a:buClr>
                <a:schemeClr val="accent2"/>
              </a:buClr>
            </a:pPr>
            <a:endParaRPr lang="fa-IR" b="1" dirty="0"/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بیماران بستری و همراهان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پرسنل بیمارستان 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پزشکان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endParaRPr lang="fa-IR" b="1" dirty="0" smtClean="0"/>
          </a:p>
          <a:p>
            <a:endParaRPr lang="fa-IR" b="1" dirty="0" smtClean="0"/>
          </a:p>
          <a:p>
            <a:endParaRPr lang="fa-IR" dirty="0" smtClean="0"/>
          </a:p>
          <a:p>
            <a:r>
              <a:rPr lang="fa-IR" dirty="0" smtClean="0"/>
              <a:t>  </a:t>
            </a:r>
            <a:endParaRPr lang="fa-IR" dirty="0"/>
          </a:p>
        </p:txBody>
      </p:sp>
      <p:sp>
        <p:nvSpPr>
          <p:cNvPr id="58" name="Oval 57"/>
          <p:cNvSpPr/>
          <p:nvPr/>
        </p:nvSpPr>
        <p:spPr>
          <a:xfrm>
            <a:off x="5029134" y="2123741"/>
            <a:ext cx="1143173" cy="1364756"/>
          </a:xfrm>
          <a:prstGeom prst="ellipse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293721" y="2649561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57" grpId="0"/>
      <p:bldP spid="3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404937"/>
            <a:ext cx="5622925" cy="3786964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31" y="1404937"/>
            <a:ext cx="5257281" cy="3786964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8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-966" r="13936" b="26091"/>
          <a:stretch/>
        </p:blipFill>
        <p:spPr>
          <a:xfrm>
            <a:off x="-376623" y="-338924"/>
            <a:ext cx="12723781" cy="701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788343" y="455506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حوزه ی شستشوی ظروف</a:t>
            </a:r>
            <a:endParaRPr lang="fa-I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21801" y="1175181"/>
            <a:ext cx="486331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همه ظروف در آشپزخانه اصلی شسته می شوند </a:t>
            </a:r>
          </a:p>
          <a:p>
            <a:endParaRPr lang="fa-IR" dirty="0"/>
          </a:p>
          <a:p>
            <a:r>
              <a:rPr lang="fa-IR" sz="2000" b="1" dirty="0" smtClean="0"/>
              <a:t>ریز فضا ها :</a:t>
            </a:r>
          </a:p>
          <a:p>
            <a:pPr>
              <a:buClr>
                <a:srgbClr val="ED7D31"/>
              </a:buClr>
            </a:pPr>
            <a:endParaRPr lang="fa-IR" dirty="0" smtClean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دیگ شویی</a:t>
            </a:r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ظرف شویی</a:t>
            </a:r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انبار ظروف تمیز</a:t>
            </a:r>
          </a:p>
          <a:p>
            <a:pPr>
              <a:buClr>
                <a:srgbClr val="ED7D31"/>
              </a:buClr>
            </a:pPr>
            <a:r>
              <a:rPr lang="fa-IR" dirty="0"/>
              <a:t> </a:t>
            </a:r>
            <a:endParaRPr lang="fa-IR" dirty="0" smtClean="0"/>
          </a:p>
          <a:p>
            <a:r>
              <a:rPr lang="fa-IR" sz="2000" dirty="0" smtClean="0"/>
              <a:t>تجهیزات: </a:t>
            </a:r>
          </a:p>
          <a:p>
            <a:r>
              <a:rPr lang="fa-IR" dirty="0" smtClean="0"/>
              <a:t>ترولی در بسته برای حمل زباله، چرخ های حمل ظروف تمیز،میز کار با لگن شستشو، ماشین ظرف شویی 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1605040" y="2279737"/>
            <a:ext cx="1064289" cy="132509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6" name="Oval 5"/>
          <p:cNvSpPr/>
          <p:nvPr/>
        </p:nvSpPr>
        <p:spPr>
          <a:xfrm>
            <a:off x="4191033" y="4461390"/>
            <a:ext cx="1113722" cy="131534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7" name="Oval 6"/>
          <p:cNvSpPr/>
          <p:nvPr/>
        </p:nvSpPr>
        <p:spPr>
          <a:xfrm>
            <a:off x="3236436" y="2076837"/>
            <a:ext cx="1349612" cy="160318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8" name="Oval 7"/>
          <p:cNvSpPr/>
          <p:nvPr/>
        </p:nvSpPr>
        <p:spPr>
          <a:xfrm>
            <a:off x="5080291" y="2162460"/>
            <a:ext cx="1058573" cy="133199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9" name="Oval 8"/>
          <p:cNvSpPr/>
          <p:nvPr/>
        </p:nvSpPr>
        <p:spPr>
          <a:xfrm>
            <a:off x="4455807" y="88435"/>
            <a:ext cx="991771" cy="123983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941535" y="2738430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409278" y="2632640"/>
            <a:ext cx="1097617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293721" y="2649561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4949037" y="1462182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H="1">
            <a:off x="5020579" y="3494453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4747894" y="1383356"/>
            <a:ext cx="22432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1"/>
          </p:cNvCxnSpPr>
          <p:nvPr/>
        </p:nvCxnSpPr>
        <p:spPr>
          <a:xfrm>
            <a:off x="4059476" y="3680018"/>
            <a:ext cx="294658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>
            <a:off x="2137185" y="3604827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2"/>
          </p:cNvCxnSpPr>
          <p:nvPr/>
        </p:nvCxnSpPr>
        <p:spPr>
          <a:xfrm>
            <a:off x="640811" y="3598162"/>
            <a:ext cx="3550222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438079" y="1582973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253788" y="1060011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302001" y="1208504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066078" y="1589290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al 22"/>
          <p:cNvSpPr/>
          <p:nvPr/>
        </p:nvSpPr>
        <p:spPr>
          <a:xfrm>
            <a:off x="61835" y="2331294"/>
            <a:ext cx="1033859" cy="127353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25" name="TextBox 24"/>
          <p:cNvSpPr txBox="1"/>
          <p:nvPr/>
        </p:nvSpPr>
        <p:spPr>
          <a:xfrm>
            <a:off x="6433382" y="4708805"/>
            <a:ext cx="52577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نکته : رابطه این حوزه یا بخش های دیگر باید طوری که ورود ظروف آلوده ازسالن غذا خوری و چرخ های ظروف آلوده از بخش ها و انتقال ظروف تمیز به انبار ظرف های تمیز آسان باشد.</a:t>
            </a:r>
            <a:endParaRPr lang="fa-IR" dirty="0"/>
          </a:p>
        </p:txBody>
      </p:sp>
      <p:sp>
        <p:nvSpPr>
          <p:cNvPr id="26" name="Oval 25"/>
          <p:cNvSpPr/>
          <p:nvPr/>
        </p:nvSpPr>
        <p:spPr>
          <a:xfrm>
            <a:off x="4430580" y="63395"/>
            <a:ext cx="1042224" cy="1289918"/>
          </a:xfrm>
          <a:prstGeom prst="ellipse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5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1" y="1409700"/>
            <a:ext cx="4724400" cy="3543300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1409701"/>
            <a:ext cx="5267796" cy="3543300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6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4721"/>
          <a:stretch/>
        </p:blipFill>
        <p:spPr>
          <a:xfrm>
            <a:off x="-1006921" y="0"/>
            <a:ext cx="11996239" cy="703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1848345" y="2646808"/>
            <a:ext cx="1064289" cy="132509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4434338" y="4828461"/>
            <a:ext cx="1113722" cy="131534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479741" y="2443908"/>
            <a:ext cx="1349612" cy="160318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6" name="Oval 5"/>
          <p:cNvSpPr/>
          <p:nvPr/>
        </p:nvSpPr>
        <p:spPr>
          <a:xfrm>
            <a:off x="5323596" y="2529531"/>
            <a:ext cx="1058573" cy="133199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7" name="Oval 6"/>
          <p:cNvSpPr/>
          <p:nvPr/>
        </p:nvSpPr>
        <p:spPr>
          <a:xfrm>
            <a:off x="4699112" y="455506"/>
            <a:ext cx="991771" cy="123983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652583" y="2999711"/>
            <a:ext cx="1097617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537026" y="3016632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5192342" y="1829253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263884" y="3861524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" idx="0"/>
          </p:cNvCxnSpPr>
          <p:nvPr/>
        </p:nvCxnSpPr>
        <p:spPr>
          <a:xfrm flipH="1">
            <a:off x="4991199" y="1750427"/>
            <a:ext cx="22432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1"/>
          </p:cNvCxnSpPr>
          <p:nvPr/>
        </p:nvCxnSpPr>
        <p:spPr>
          <a:xfrm>
            <a:off x="4302781" y="4047089"/>
            <a:ext cx="294658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4"/>
          </p:cNvCxnSpPr>
          <p:nvPr/>
        </p:nvCxnSpPr>
        <p:spPr>
          <a:xfrm>
            <a:off x="2380490" y="3971898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" idx="2"/>
          </p:cNvCxnSpPr>
          <p:nvPr/>
        </p:nvCxnSpPr>
        <p:spPr>
          <a:xfrm>
            <a:off x="884116" y="3965233"/>
            <a:ext cx="3550222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681384" y="1950044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497093" y="1427082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545306" y="1575575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309383" y="1956361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val 20"/>
          <p:cNvSpPr/>
          <p:nvPr/>
        </p:nvSpPr>
        <p:spPr>
          <a:xfrm>
            <a:off x="305140" y="2698365"/>
            <a:ext cx="1033859" cy="127353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1157645" y="3078173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6788343" y="455506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حوزه ی پشتیبانی و پرسنل</a:t>
            </a:r>
            <a:endParaRPr lang="fa-IR" sz="2800" dirty="0"/>
          </a:p>
        </p:txBody>
      </p:sp>
      <p:sp>
        <p:nvSpPr>
          <p:cNvPr id="23" name="Rectangle 22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4434337" y="4794498"/>
            <a:ext cx="1113724" cy="1383272"/>
          </a:xfrm>
          <a:prstGeom prst="ellipse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TextBox 25"/>
          <p:cNvSpPr txBox="1"/>
          <p:nvPr/>
        </p:nvSpPr>
        <p:spPr>
          <a:xfrm>
            <a:off x="8826234" y="1285245"/>
            <a:ext cx="2933880" cy="40934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 smtClean="0"/>
              <a:t>فضا ها:</a:t>
            </a:r>
          </a:p>
          <a:p>
            <a:endParaRPr lang="fa-IR" sz="2000" b="1" dirty="0" smtClean="0"/>
          </a:p>
          <a:p>
            <a:pPr marL="342900" indent="-34290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/>
              <a:t>ا</a:t>
            </a:r>
            <a:r>
              <a:rPr lang="fa-IR" b="1" dirty="0" smtClean="0"/>
              <a:t>تاق برای سرپرست بخش</a:t>
            </a:r>
          </a:p>
          <a:p>
            <a:pPr marL="342900" indent="-34290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 smtClean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اتاق متخصص تغذیه</a:t>
            </a:r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 smtClean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رختکن و دوش مردانه و زنانه</a:t>
            </a:r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b="1" dirty="0"/>
              <a:t>سرویس بهداشتی مردانه و زنانه</a:t>
            </a:r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 smtClean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/>
          </a:p>
          <a:p>
            <a:pPr marL="285750" indent="-285750">
              <a:buClr>
                <a:srgbClr val="ED7D31"/>
              </a:buClr>
              <a:buFont typeface="Arial" panose="020B0604020202090204" pitchFamily="34" charset="0"/>
              <a:buChar char="•"/>
            </a:pPr>
            <a:endParaRPr lang="fa-IR" b="1" dirty="0" smtClean="0"/>
          </a:p>
          <a:p>
            <a:pPr>
              <a:buClr>
                <a:srgbClr val="ED7D31"/>
              </a:buClr>
            </a:pPr>
            <a:endParaRPr lang="fa-IR" b="1" dirty="0" smtClean="0"/>
          </a:p>
          <a:p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33498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4701" y="340201"/>
            <a:ext cx="4626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عوامل مؤثر در برنامه فیزیکی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81482" y="4174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" t="8041" r="15418" b="-4676"/>
          <a:stretch/>
        </p:blipFill>
        <p:spPr>
          <a:xfrm>
            <a:off x="5049012" y="863421"/>
            <a:ext cx="2210007" cy="135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5819" r="13567" b="5287"/>
          <a:stretch/>
        </p:blipFill>
        <p:spPr>
          <a:xfrm rot="206940">
            <a:off x="9202888" y="923564"/>
            <a:ext cx="2042445" cy="142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86" t="26810" r="22409"/>
          <a:stretch/>
        </p:blipFill>
        <p:spPr>
          <a:xfrm>
            <a:off x="3941367" y="637711"/>
            <a:ext cx="540803" cy="182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 flipH="1">
            <a:off x="3930148" y="1192393"/>
            <a:ext cx="109004" cy="4953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0391920">
            <a:off x="7504454" y="1405403"/>
            <a:ext cx="1437241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Connector 16"/>
          <p:cNvCxnSpPr/>
          <p:nvPr/>
        </p:nvCxnSpPr>
        <p:spPr>
          <a:xfrm flipH="1">
            <a:off x="4925190" y="1547933"/>
            <a:ext cx="12699" cy="4801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25162" y="1787989"/>
            <a:ext cx="4254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850763" y="2390448"/>
            <a:ext cx="7906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هر تخت</a:t>
            </a:r>
            <a:endParaRPr lang="fa-IR" dirty="0"/>
          </a:p>
        </p:txBody>
      </p:sp>
      <p:sp>
        <p:nvSpPr>
          <p:cNvPr id="23" name="TextBox 22"/>
          <p:cNvSpPr txBox="1"/>
          <p:nvPr/>
        </p:nvSpPr>
        <p:spPr>
          <a:xfrm>
            <a:off x="5864347" y="2390448"/>
            <a:ext cx="9012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دو پرسنل</a:t>
            </a:r>
            <a:endParaRPr lang="fa-IR" dirty="0"/>
          </a:p>
        </p:txBody>
      </p:sp>
      <p:sp>
        <p:nvSpPr>
          <p:cNvPr id="24" name="TextBox 23"/>
          <p:cNvSpPr txBox="1"/>
          <p:nvPr/>
        </p:nvSpPr>
        <p:spPr>
          <a:xfrm>
            <a:off x="3812286" y="2392447"/>
            <a:ext cx="9476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یک همراه</a:t>
            </a:r>
            <a:endParaRPr lang="fa-IR" dirty="0"/>
          </a:p>
        </p:txBody>
      </p:sp>
      <p:sp>
        <p:nvSpPr>
          <p:cNvPr id="25" name="TextBox 24"/>
          <p:cNvSpPr txBox="1"/>
          <p:nvPr/>
        </p:nvSpPr>
        <p:spPr>
          <a:xfrm>
            <a:off x="2230567" y="1557921"/>
            <a:ext cx="8643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چهار نفر</a:t>
            </a:r>
            <a:endParaRPr lang="fa-I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8318" r="19849"/>
          <a:stretch/>
        </p:blipFill>
        <p:spPr>
          <a:xfrm rot="324367">
            <a:off x="10332326" y="3278379"/>
            <a:ext cx="1447208" cy="120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8318" r="19849"/>
          <a:stretch/>
        </p:blipFill>
        <p:spPr>
          <a:xfrm rot="324367">
            <a:off x="8596078" y="3278378"/>
            <a:ext cx="1447208" cy="120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8318" r="19849"/>
          <a:stretch/>
        </p:blipFill>
        <p:spPr>
          <a:xfrm rot="324367">
            <a:off x="9533529" y="3278379"/>
            <a:ext cx="1447208" cy="120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6972937" y="5663917"/>
            <a:ext cx="158896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سطح اشغال همه </a:t>
            </a:r>
          </a:p>
          <a:p>
            <a:r>
              <a:rPr lang="fa-IR" dirty="0" smtClean="0"/>
              <a:t>تجهیزات آشپزخانه</a:t>
            </a:r>
          </a:p>
          <a:p>
            <a:endParaRPr lang="fa-IR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0391920">
            <a:off x="4420956" y="3715375"/>
            <a:ext cx="1859593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1585189" y="3851306"/>
            <a:ext cx="16209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یک شعله اجاق گاز</a:t>
            </a:r>
            <a:endParaRPr lang="fa-I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20" y="4762965"/>
            <a:ext cx="3207840" cy="180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7380468" y="3881453"/>
            <a:ext cx="1087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هر چهل نفر</a:t>
            </a:r>
            <a:endParaRPr lang="fa-IR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0391920">
            <a:off x="4359591" y="5560541"/>
            <a:ext cx="1982321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923149" y="5754668"/>
            <a:ext cx="22829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25% مساحت کل آشپزخانه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404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5595" y="744827"/>
            <a:ext cx="1586247" cy="14960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847859" y="2444839"/>
            <a:ext cx="2152919" cy="19039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1718563" y="4219841"/>
            <a:ext cx="2655195" cy="2566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8856373" y="1661375"/>
            <a:ext cx="2631583" cy="26015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5938119" y="2837331"/>
            <a:ext cx="14670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آشپزخانه مرکزی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9619768" y="2777475"/>
            <a:ext cx="11047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انبار مرکزی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2125975" y="1292043"/>
            <a:ext cx="1369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پاویون پزشکان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4" y="3147674"/>
            <a:ext cx="1947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سالن غذا خوری پرسنل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2390465" y="5250846"/>
            <a:ext cx="15311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بخش های بستری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4876" r="45959" b="49614"/>
          <a:stretch/>
        </p:blipFill>
        <p:spPr>
          <a:xfrm rot="10444328">
            <a:off x="3186832" y="2720736"/>
            <a:ext cx="2350653" cy="717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4876" r="45959" b="49614"/>
          <a:stretch/>
        </p:blipFill>
        <p:spPr>
          <a:xfrm rot="12096332">
            <a:off x="3671598" y="1820182"/>
            <a:ext cx="2176648" cy="631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34876" r="45959" b="49614"/>
          <a:stretch/>
        </p:blipFill>
        <p:spPr>
          <a:xfrm rot="8654967">
            <a:off x="3863692" y="3710328"/>
            <a:ext cx="2022928" cy="637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4876" r="45959" b="49614"/>
          <a:stretch/>
        </p:blipFill>
        <p:spPr>
          <a:xfrm rot="10444328">
            <a:off x="7659327" y="2732022"/>
            <a:ext cx="1899736" cy="5799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49273" y="1762897"/>
            <a:ext cx="2444759" cy="24569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روابط برون بخشی </a:t>
            </a:r>
            <a:endParaRPr lang="fa-IR" sz="2800" dirty="0"/>
          </a:p>
        </p:txBody>
      </p:sp>
      <p:sp>
        <p:nvSpPr>
          <p:cNvPr id="25" name="Rectangle 24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5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9590814" y="4682536"/>
            <a:ext cx="13692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fa-IR" dirty="0" smtClean="0"/>
              <a:t>پاویون پزشکان</a:t>
            </a:r>
            <a:endParaRPr lang="fa-IR" dirty="0"/>
          </a:p>
        </p:txBody>
      </p:sp>
      <p:sp>
        <p:nvSpPr>
          <p:cNvPr id="70" name="TextBox 69"/>
          <p:cNvSpPr txBox="1"/>
          <p:nvPr/>
        </p:nvSpPr>
        <p:spPr>
          <a:xfrm>
            <a:off x="9145334" y="2991486"/>
            <a:ext cx="213194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  بخش های بستری</a:t>
            </a:r>
          </a:p>
          <a:p>
            <a:r>
              <a:rPr lang="fa-IR" dirty="0" smtClean="0"/>
              <a:t>(بیماران و همراهان)</a:t>
            </a:r>
            <a:endParaRPr lang="fa-IR" dirty="0"/>
          </a:p>
        </p:txBody>
      </p:sp>
      <p:sp>
        <p:nvSpPr>
          <p:cNvPr id="69" name="TextBox 68"/>
          <p:cNvSpPr txBox="1"/>
          <p:nvPr/>
        </p:nvSpPr>
        <p:spPr>
          <a:xfrm>
            <a:off x="9468790" y="1543291"/>
            <a:ext cx="158562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سالن غذا خوری پرسنل بیمارستان</a:t>
            </a:r>
            <a:endParaRPr lang="fa-IR" dirty="0"/>
          </a:p>
        </p:txBody>
      </p:sp>
      <p:sp>
        <p:nvSpPr>
          <p:cNvPr id="2" name="Oval 1"/>
          <p:cNvSpPr/>
          <p:nvPr/>
        </p:nvSpPr>
        <p:spPr>
          <a:xfrm>
            <a:off x="218364" y="2725570"/>
            <a:ext cx="1137261" cy="110942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3" name="Oval 2"/>
          <p:cNvSpPr/>
          <p:nvPr/>
        </p:nvSpPr>
        <p:spPr>
          <a:xfrm>
            <a:off x="2178833" y="2513498"/>
            <a:ext cx="1490705" cy="15336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5629095" y="4694043"/>
            <a:ext cx="1559944" cy="152235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4221293" y="2265882"/>
            <a:ext cx="1890345" cy="18554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6" name="Oval 5"/>
          <p:cNvSpPr/>
          <p:nvPr/>
        </p:nvSpPr>
        <p:spPr>
          <a:xfrm>
            <a:off x="6733251" y="2348576"/>
            <a:ext cx="1482698" cy="154162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7" name="Oval 6"/>
          <p:cNvSpPr/>
          <p:nvPr/>
        </p:nvSpPr>
        <p:spPr>
          <a:xfrm>
            <a:off x="5674312" y="266700"/>
            <a:ext cx="1469510" cy="143496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1331418" y="2920965"/>
            <a:ext cx="1143073" cy="71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3355982" y="2930854"/>
            <a:ext cx="1270359" cy="79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5902961" y="2896084"/>
            <a:ext cx="1099752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687732">
            <a:off x="6510403" y="1668293"/>
            <a:ext cx="1161486" cy="6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Connector 15"/>
          <p:cNvCxnSpPr>
            <a:stCxn id="6" idx="4"/>
          </p:cNvCxnSpPr>
          <p:nvPr/>
        </p:nvCxnSpPr>
        <p:spPr>
          <a:xfrm flipH="1">
            <a:off x="6908619" y="3890196"/>
            <a:ext cx="565981" cy="8917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" idx="0"/>
          </p:cNvCxnSpPr>
          <p:nvPr/>
        </p:nvCxnSpPr>
        <p:spPr>
          <a:xfrm flipH="1">
            <a:off x="6409067" y="1701663"/>
            <a:ext cx="33644" cy="299238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</p:cNvCxnSpPr>
          <p:nvPr/>
        </p:nvCxnSpPr>
        <p:spPr>
          <a:xfrm>
            <a:off x="5166466" y="4121370"/>
            <a:ext cx="735185" cy="74583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92500" y="3890196"/>
            <a:ext cx="2181812" cy="124060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28700" y="3834994"/>
            <a:ext cx="4582812" cy="14863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3427817" y="1734190"/>
            <a:ext cx="1224255" cy="50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4411284" y="1105284"/>
            <a:ext cx="1081752" cy="56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5695584" y="1431201"/>
            <a:ext cx="607983" cy="67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5459790" y="1812183"/>
            <a:ext cx="607983" cy="67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روابط درون بخشی </a:t>
            </a:r>
            <a:endParaRPr lang="fa-IR" sz="2800" dirty="0"/>
          </a:p>
        </p:txBody>
      </p:sp>
      <p:sp>
        <p:nvSpPr>
          <p:cNvPr id="61" name="Rectangle 60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9468790" y="1250686"/>
            <a:ext cx="1606550" cy="1218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4" name="Oval 63"/>
          <p:cNvSpPr/>
          <p:nvPr/>
        </p:nvSpPr>
        <p:spPr>
          <a:xfrm>
            <a:off x="9607550" y="4196539"/>
            <a:ext cx="1308100" cy="1341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5" name="Oval 64"/>
          <p:cNvSpPr/>
          <p:nvPr/>
        </p:nvSpPr>
        <p:spPr>
          <a:xfrm>
            <a:off x="9468790" y="2675619"/>
            <a:ext cx="1808488" cy="1341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9581009">
            <a:off x="8205010" y="2063704"/>
            <a:ext cx="1437241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12917">
            <a:off x="8235049" y="2886635"/>
            <a:ext cx="1363699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265074">
            <a:off x="8035857" y="3696047"/>
            <a:ext cx="1444463" cy="6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8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5267" y="192315"/>
            <a:ext cx="1517626" cy="5892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56494" y="4714846"/>
            <a:ext cx="1248551" cy="13860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سرویس بهداشتی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750" y="3880766"/>
            <a:ext cx="3535573" cy="2322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غذاخوری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46750" y="157801"/>
            <a:ext cx="3560880" cy="3639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پخت و پز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56494" y="1635748"/>
            <a:ext cx="2763693" cy="902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آماده سازی گوشت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6494" y="192315"/>
            <a:ext cx="2775599" cy="13868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48359" y="2553463"/>
            <a:ext cx="2771828" cy="1228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تاسیسات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56120" y="4743216"/>
            <a:ext cx="1464067" cy="13860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حمام و رختکن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4753" y="3824868"/>
            <a:ext cx="1547826" cy="2406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 پارک ماشین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0800000" flipH="1">
            <a:off x="9261234" y="5477028"/>
            <a:ext cx="192386" cy="72430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6200000">
            <a:off x="9497904" y="5979464"/>
            <a:ext cx="1018818" cy="738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6200000">
            <a:off x="4677876" y="5980516"/>
            <a:ext cx="1018818" cy="73825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840155" y="2590979"/>
            <a:ext cx="1612424" cy="1136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 جمع آوری زباله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904753" y="5477028"/>
            <a:ext cx="15478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10962" r="19942" b="15053"/>
          <a:stretch/>
        </p:blipFill>
        <p:spPr>
          <a:xfrm>
            <a:off x="1760030" y="307742"/>
            <a:ext cx="1493570" cy="817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20663" r="31881" b="29859"/>
          <a:stretch/>
        </p:blipFill>
        <p:spPr>
          <a:xfrm>
            <a:off x="193077" y="566248"/>
            <a:ext cx="1754670" cy="1316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484" r="15525" b="7700"/>
          <a:stretch/>
        </p:blipFill>
        <p:spPr>
          <a:xfrm>
            <a:off x="1933609" y="3191002"/>
            <a:ext cx="1290338" cy="757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1176" r="28259" b="12079"/>
          <a:stretch/>
        </p:blipFill>
        <p:spPr>
          <a:xfrm>
            <a:off x="6001334" y="252989"/>
            <a:ext cx="1163806" cy="927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540" r="27561" b="18650"/>
          <a:stretch/>
        </p:blipFill>
        <p:spPr>
          <a:xfrm>
            <a:off x="7729382" y="1606114"/>
            <a:ext cx="990805" cy="921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540" r="27561" b="18650"/>
          <a:stretch/>
        </p:blipFill>
        <p:spPr>
          <a:xfrm>
            <a:off x="3291518" y="1567549"/>
            <a:ext cx="990805" cy="9215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20663" r="31881" b="29859"/>
          <a:stretch/>
        </p:blipFill>
        <p:spPr>
          <a:xfrm>
            <a:off x="76981" y="2028327"/>
            <a:ext cx="1754670" cy="1316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8247" r="27674" b="4646"/>
          <a:stretch/>
        </p:blipFill>
        <p:spPr>
          <a:xfrm>
            <a:off x="954316" y="5162975"/>
            <a:ext cx="1011227" cy="850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6279" r="16592" b="3828"/>
          <a:stretch/>
        </p:blipFill>
        <p:spPr>
          <a:xfrm>
            <a:off x="1933609" y="5143938"/>
            <a:ext cx="1290338" cy="7328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7294" r="23530" b="8453"/>
          <a:stretch/>
        </p:blipFill>
        <p:spPr>
          <a:xfrm>
            <a:off x="3217993" y="5004897"/>
            <a:ext cx="1029011" cy="805907"/>
          </a:xfrm>
          <a:prstGeom prst="rect">
            <a:avLst/>
          </a:prstGeom>
        </p:spPr>
      </p:pic>
      <p:sp>
        <p:nvSpPr>
          <p:cNvPr id="74" name="Freeform 73"/>
          <p:cNvSpPr/>
          <p:nvPr/>
        </p:nvSpPr>
        <p:spPr>
          <a:xfrm>
            <a:off x="5418029" y="1089212"/>
            <a:ext cx="3389795" cy="3330211"/>
          </a:xfrm>
          <a:custGeom>
            <a:avLst/>
            <a:gdLst>
              <a:gd name="connsiteX0" fmla="*/ 3389795 w 3389795"/>
              <a:gd name="connsiteY0" fmla="*/ 3065929 h 3330211"/>
              <a:gd name="connsiteX1" fmla="*/ 216289 w 3389795"/>
              <a:gd name="connsiteY1" fmla="*/ 3025588 h 3330211"/>
              <a:gd name="connsiteX2" fmla="*/ 539018 w 3389795"/>
              <a:gd name="connsiteY2" fmla="*/ 0 h 333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9795" h="3330211">
                <a:moveTo>
                  <a:pt x="3389795" y="3065929"/>
                </a:moveTo>
                <a:cubicBezTo>
                  <a:pt x="2040606" y="3301252"/>
                  <a:pt x="691418" y="3536576"/>
                  <a:pt x="216289" y="3025588"/>
                </a:cubicBezTo>
                <a:cubicBezTo>
                  <a:pt x="-258840" y="2514600"/>
                  <a:pt x="140089" y="1257300"/>
                  <a:pt x="539018" y="0"/>
                </a:cubicBez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11565170">
            <a:off x="4222376" y="443753"/>
            <a:ext cx="1667436" cy="1223682"/>
          </a:xfrm>
          <a:custGeom>
            <a:avLst/>
            <a:gdLst>
              <a:gd name="connsiteX0" fmla="*/ 1667436 w 1667436"/>
              <a:gd name="connsiteY0" fmla="*/ 0 h 1223682"/>
              <a:gd name="connsiteX1" fmla="*/ 0 w 1667436"/>
              <a:gd name="connsiteY1" fmla="*/ 1223682 h 1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7436" h="1223682">
                <a:moveTo>
                  <a:pt x="1667436" y="0"/>
                </a:moveTo>
                <a:cubicBezTo>
                  <a:pt x="993962" y="515470"/>
                  <a:pt x="320488" y="1030941"/>
                  <a:pt x="0" y="1223682"/>
                </a:cubicBez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815353" y="1358153"/>
            <a:ext cx="1371600" cy="403412"/>
          </a:xfrm>
          <a:custGeom>
            <a:avLst/>
            <a:gdLst>
              <a:gd name="connsiteX0" fmla="*/ 1371600 w 1371600"/>
              <a:gd name="connsiteY0" fmla="*/ 403412 h 403412"/>
              <a:gd name="connsiteX1" fmla="*/ 0 w 1371600"/>
              <a:gd name="connsiteY1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600" h="403412">
                <a:moveTo>
                  <a:pt x="1371600" y="403412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721224" y="2232212"/>
            <a:ext cx="1680882" cy="618564"/>
          </a:xfrm>
          <a:custGeom>
            <a:avLst/>
            <a:gdLst>
              <a:gd name="connsiteX0" fmla="*/ 1680882 w 1680882"/>
              <a:gd name="connsiteY0" fmla="*/ 0 h 618564"/>
              <a:gd name="connsiteX1" fmla="*/ 0 w 1680882"/>
              <a:gd name="connsiteY1" fmla="*/ 618564 h 6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0882" h="618564">
                <a:moveTo>
                  <a:pt x="1680882" y="0"/>
                </a:moveTo>
                <a:lnTo>
                  <a:pt x="0" y="618564"/>
                </a:ln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398494" y="3294529"/>
            <a:ext cx="591671" cy="349624"/>
          </a:xfrm>
          <a:custGeom>
            <a:avLst/>
            <a:gdLst>
              <a:gd name="connsiteX0" fmla="*/ 0 w 591671"/>
              <a:gd name="connsiteY0" fmla="*/ 0 h 349624"/>
              <a:gd name="connsiteX1" fmla="*/ 591671 w 591671"/>
              <a:gd name="connsiteY1" fmla="*/ 349624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1671" h="349624">
                <a:moveTo>
                  <a:pt x="0" y="0"/>
                </a:moveTo>
                <a:lnTo>
                  <a:pt x="591671" y="349624"/>
                </a:ln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595282" y="3966882"/>
            <a:ext cx="13447" cy="927847"/>
          </a:xfrm>
          <a:custGeom>
            <a:avLst/>
            <a:gdLst>
              <a:gd name="connsiteX0" fmla="*/ 0 w 13447"/>
              <a:gd name="connsiteY0" fmla="*/ 0 h 927847"/>
              <a:gd name="connsiteX1" fmla="*/ 13447 w 13447"/>
              <a:gd name="connsiteY1" fmla="*/ 927847 h 92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47" h="927847">
                <a:moveTo>
                  <a:pt x="0" y="0"/>
                </a:moveTo>
                <a:lnTo>
                  <a:pt x="13447" y="927847"/>
                </a:ln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477871" y="3684494"/>
            <a:ext cx="4450976" cy="1667435"/>
          </a:xfrm>
          <a:custGeom>
            <a:avLst/>
            <a:gdLst>
              <a:gd name="connsiteX0" fmla="*/ 0 w 4450976"/>
              <a:gd name="connsiteY0" fmla="*/ 1667435 h 1667435"/>
              <a:gd name="connsiteX1" fmla="*/ 4450976 w 4450976"/>
              <a:gd name="connsiteY1" fmla="*/ 0 h 16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0976" h="1667435">
                <a:moveTo>
                  <a:pt x="0" y="1667435"/>
                </a:moveTo>
                <a:lnTo>
                  <a:pt x="4450976" y="0"/>
                </a:ln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861300" y="453756"/>
            <a:ext cx="26201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/>
              <a:t>بیمارستان کمالی</a:t>
            </a:r>
            <a:endParaRPr lang="fa-IR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6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1021" y="192315"/>
            <a:ext cx="1517626" cy="5892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56494" y="4714846"/>
            <a:ext cx="1248551" cy="13860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سرویس بهداشتی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50" y="3880766"/>
            <a:ext cx="3535573" cy="23228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غذاخوری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6749" y="157801"/>
            <a:ext cx="3535573" cy="3639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پخت و پز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98041" y="1621563"/>
            <a:ext cx="2763693" cy="902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آماده سازی گوشت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6494" y="192315"/>
            <a:ext cx="2775599" cy="13868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48359" y="2553463"/>
            <a:ext cx="2771828" cy="1228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تاسیسات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56120" y="4743216"/>
            <a:ext cx="1464067" cy="13860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حمام و رختکن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04753" y="3824868"/>
            <a:ext cx="1547826" cy="2406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 پارک ماشین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 flipH="1">
            <a:off x="9261234" y="5477028"/>
            <a:ext cx="192386" cy="72430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40155" y="2590979"/>
            <a:ext cx="1612424" cy="1136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 جمع آوری زباله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904753" y="5477028"/>
            <a:ext cx="15478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ghtning Bolt 64"/>
          <p:cNvSpPr/>
          <p:nvPr/>
        </p:nvSpPr>
        <p:spPr>
          <a:xfrm>
            <a:off x="6241124" y="2800591"/>
            <a:ext cx="598163" cy="80682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28983" y="1129552"/>
            <a:ext cx="3817900" cy="3613664"/>
          </a:xfrm>
          <a:custGeom>
            <a:avLst/>
            <a:gdLst>
              <a:gd name="connsiteX0" fmla="*/ 3832628 w 3832628"/>
              <a:gd name="connsiteY0" fmla="*/ 3558895 h 3660743"/>
              <a:gd name="connsiteX1" fmla="*/ 2918228 w 3832628"/>
              <a:gd name="connsiteY1" fmla="*/ 3545448 h 3660743"/>
              <a:gd name="connsiteX2" fmla="*/ 2716522 w 3832628"/>
              <a:gd name="connsiteY2" fmla="*/ 3142037 h 3660743"/>
              <a:gd name="connsiteX3" fmla="*/ 2138298 w 3832628"/>
              <a:gd name="connsiteY3" fmla="*/ 3451319 h 3660743"/>
              <a:gd name="connsiteX4" fmla="*/ 1129769 w 3832628"/>
              <a:gd name="connsiteY4" fmla="*/ 3653025 h 3660743"/>
              <a:gd name="connsiteX5" fmla="*/ 470863 w 3832628"/>
              <a:gd name="connsiteY5" fmla="*/ 3182378 h 3660743"/>
              <a:gd name="connsiteX6" fmla="*/ 766698 w 3832628"/>
              <a:gd name="connsiteY6" fmla="*/ 2348660 h 3660743"/>
              <a:gd name="connsiteX7" fmla="*/ 403628 w 3832628"/>
              <a:gd name="connsiteY7" fmla="*/ 1756990 h 3660743"/>
              <a:gd name="connsiteX8" fmla="*/ 672569 w 3832628"/>
              <a:gd name="connsiteY8" fmla="*/ 1286342 h 3660743"/>
              <a:gd name="connsiteX9" fmla="*/ 216 w 3832628"/>
              <a:gd name="connsiteY9" fmla="*/ 654331 h 3660743"/>
              <a:gd name="connsiteX10" fmla="*/ 753251 w 3832628"/>
              <a:gd name="connsiteY10" fmla="*/ 49213 h 3660743"/>
              <a:gd name="connsiteX11" fmla="*/ 1371816 w 3832628"/>
              <a:gd name="connsiteY11" fmla="*/ 76107 h 36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2628" h="3660743">
                <a:moveTo>
                  <a:pt x="3832628" y="3558895"/>
                </a:moveTo>
                <a:cubicBezTo>
                  <a:pt x="3468437" y="3586909"/>
                  <a:pt x="3104246" y="3614924"/>
                  <a:pt x="2918228" y="3545448"/>
                </a:cubicBezTo>
                <a:cubicBezTo>
                  <a:pt x="2732210" y="3475972"/>
                  <a:pt x="2846510" y="3157725"/>
                  <a:pt x="2716522" y="3142037"/>
                </a:cubicBezTo>
                <a:cubicBezTo>
                  <a:pt x="2586534" y="3126349"/>
                  <a:pt x="2402757" y="3366154"/>
                  <a:pt x="2138298" y="3451319"/>
                </a:cubicBezTo>
                <a:cubicBezTo>
                  <a:pt x="1873839" y="3536484"/>
                  <a:pt x="1407675" y="3697848"/>
                  <a:pt x="1129769" y="3653025"/>
                </a:cubicBezTo>
                <a:cubicBezTo>
                  <a:pt x="851863" y="3608202"/>
                  <a:pt x="531375" y="3399772"/>
                  <a:pt x="470863" y="3182378"/>
                </a:cubicBezTo>
                <a:cubicBezTo>
                  <a:pt x="410351" y="2964984"/>
                  <a:pt x="777904" y="2586225"/>
                  <a:pt x="766698" y="2348660"/>
                </a:cubicBezTo>
                <a:cubicBezTo>
                  <a:pt x="755492" y="2111095"/>
                  <a:pt x="419316" y="1934043"/>
                  <a:pt x="403628" y="1756990"/>
                </a:cubicBezTo>
                <a:cubicBezTo>
                  <a:pt x="387940" y="1579937"/>
                  <a:pt x="739804" y="1470118"/>
                  <a:pt x="672569" y="1286342"/>
                </a:cubicBezTo>
                <a:cubicBezTo>
                  <a:pt x="605334" y="1102566"/>
                  <a:pt x="-13231" y="860519"/>
                  <a:pt x="216" y="654331"/>
                </a:cubicBezTo>
                <a:cubicBezTo>
                  <a:pt x="13663" y="448143"/>
                  <a:pt x="524651" y="145584"/>
                  <a:pt x="753251" y="49213"/>
                </a:cubicBezTo>
                <a:cubicBezTo>
                  <a:pt x="981851" y="-47158"/>
                  <a:pt x="1223898" y="17836"/>
                  <a:pt x="1371816" y="76107"/>
                </a:cubicBezTo>
              </a:path>
            </a:pathLst>
          </a:custGeom>
          <a:noFill/>
          <a:ln w="76200">
            <a:solidFill>
              <a:srgbClr val="FC71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xplosion 2 66"/>
          <p:cNvSpPr/>
          <p:nvPr/>
        </p:nvSpPr>
        <p:spPr>
          <a:xfrm>
            <a:off x="8949617" y="3204002"/>
            <a:ext cx="520092" cy="506852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304365" y="578224"/>
            <a:ext cx="4643994" cy="14119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492157" y="1473953"/>
            <a:ext cx="864522" cy="8885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پخت و پز رژیمی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469709" y="1453568"/>
            <a:ext cx="902047" cy="1039866"/>
          </a:xfrm>
          <a:prstGeom prst="line">
            <a:avLst/>
          </a:prstGeom>
          <a:ln w="76200">
            <a:solidFill>
              <a:srgbClr val="FC7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569076" y="1143388"/>
            <a:ext cx="1396395" cy="1219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 نظر گرفتن ریل برای حمل ترولی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683866" y="1114710"/>
            <a:ext cx="1281606" cy="1378724"/>
          </a:xfrm>
          <a:prstGeom prst="line">
            <a:avLst/>
          </a:prstGeom>
          <a:ln w="76200">
            <a:solidFill>
              <a:srgbClr val="FC7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تحلیل فضاها</a:t>
            </a:r>
            <a:endParaRPr lang="fa-IR" sz="2800" dirty="0"/>
          </a:p>
        </p:txBody>
      </p:sp>
      <p:sp>
        <p:nvSpPr>
          <p:cNvPr id="27" name="Rectangle 26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88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8318" r="19849"/>
          <a:stretch/>
        </p:blipFill>
        <p:spPr>
          <a:xfrm>
            <a:off x="6127525" y="3908853"/>
            <a:ext cx="2736142" cy="228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5663" y="455506"/>
            <a:ext cx="5719245" cy="551890"/>
          </a:xfrm>
        </p:spPr>
        <p:txBody>
          <a:bodyPr>
            <a:noAutofit/>
          </a:bodyPr>
          <a:lstStyle/>
          <a:p>
            <a:r>
              <a:rPr lang="fa-IR" sz="3600" b="1" dirty="0" smtClean="0"/>
              <a:t>تعریف و عملکرد بخش آشپزخانه</a:t>
            </a:r>
            <a:endParaRPr lang="fa-I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217" y="1494973"/>
            <a:ext cx="11174135" cy="525086"/>
          </a:xfrm>
        </p:spPr>
        <p:txBody>
          <a:bodyPr/>
          <a:lstStyle/>
          <a:p>
            <a:r>
              <a:rPr lang="fa-IR" dirty="0" smtClean="0"/>
              <a:t>تامین کلیه اقلام خوردنی و نوشیدنی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0" t="7647" r="28758" b="-420"/>
          <a:stretch/>
        </p:blipFill>
        <p:spPr>
          <a:xfrm>
            <a:off x="204328" y="4332831"/>
            <a:ext cx="2731460" cy="213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" t="8041" r="15418" b="-4676"/>
          <a:stretch/>
        </p:blipFill>
        <p:spPr>
          <a:xfrm>
            <a:off x="2770401" y="4240188"/>
            <a:ext cx="3484768" cy="232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5819" r="13567" b="5287"/>
          <a:stretch/>
        </p:blipFill>
        <p:spPr>
          <a:xfrm rot="206940">
            <a:off x="9049052" y="3811664"/>
            <a:ext cx="3245281" cy="247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955834" y="2756079"/>
            <a:ext cx="13131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بیماران بستری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7495596" y="2812362"/>
            <a:ext cx="850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همراهان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4512785" y="2830009"/>
            <a:ext cx="1532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پرسنل بیمارستان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0" y="2830009"/>
            <a:ext cx="366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دانشجویان (در صورت آموزشی بودن)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94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020817" y="6393301"/>
            <a:ext cx="1749543" cy="4602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ورودی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1905" y="4362688"/>
            <a:ext cx="3382308" cy="198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67831" y="5377196"/>
            <a:ext cx="1280796" cy="9266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 مواد غذایی و سردخانه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14358" y="2833706"/>
            <a:ext cx="3188789" cy="14965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غذا خوری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143059" y="2087851"/>
            <a:ext cx="3099797" cy="7078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r>
              <a:rPr lang="fa-IR" dirty="0" smtClean="0"/>
              <a:t>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618360" y="1383351"/>
            <a:ext cx="811889" cy="6277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رختکن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58007" y="1383351"/>
            <a:ext cx="633797" cy="4890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66553" y="1384033"/>
            <a:ext cx="938386" cy="8448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92900" y="2316850"/>
            <a:ext cx="1404346" cy="3872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کارشناس تغذیه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4358" y="4378157"/>
            <a:ext cx="3129368" cy="9567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55218" y="2769364"/>
            <a:ext cx="1618738" cy="151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 تجهیزات آشپزخانه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5600" y="1530026"/>
            <a:ext cx="907459" cy="44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سرویس بهداشتی و حمام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264587" y="4404983"/>
            <a:ext cx="2971800" cy="1056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آماده سازی و پخت و پز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8232778" y="6454093"/>
            <a:ext cx="84253" cy="35983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0800000">
            <a:off x="11247281" y="2019576"/>
            <a:ext cx="765839" cy="554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6200000">
            <a:off x="9249092" y="6434153"/>
            <a:ext cx="491525" cy="356168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863638" y="4891210"/>
            <a:ext cx="2549644" cy="1749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پخت و پز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03101" y="4015994"/>
            <a:ext cx="4338402" cy="7779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01581" y="3099721"/>
            <a:ext cx="934443" cy="8487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آسانسور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6217" y="3966153"/>
            <a:ext cx="1014518" cy="7779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کارشناس تغذیه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51399" y="4858131"/>
            <a:ext cx="1441685" cy="16955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 تجهیزات آشپزخانه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63162" y="1257747"/>
            <a:ext cx="2549644" cy="1749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غذاخوری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29868" y="3070053"/>
            <a:ext cx="1815454" cy="8487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سرویس بهدشتی و حمام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401929" y="3086811"/>
            <a:ext cx="1447619" cy="8151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480127" y="4901654"/>
            <a:ext cx="1174706" cy="9603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انبارمواد غذایی و سردخانه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1176" r="28259" b="12079"/>
          <a:stretch/>
        </p:blipFill>
        <p:spPr>
          <a:xfrm>
            <a:off x="10849314" y="5356847"/>
            <a:ext cx="1163806" cy="9270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540" r="27561" b="18650"/>
          <a:stretch/>
        </p:blipFill>
        <p:spPr>
          <a:xfrm>
            <a:off x="6596007" y="4630639"/>
            <a:ext cx="990805" cy="9215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10962" r="19942" b="15053"/>
          <a:stretch/>
        </p:blipFill>
        <p:spPr>
          <a:xfrm>
            <a:off x="9672939" y="4482459"/>
            <a:ext cx="1493570" cy="8175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20663" r="31881" b="29859"/>
          <a:stretch/>
        </p:blipFill>
        <p:spPr>
          <a:xfrm>
            <a:off x="7586812" y="5243836"/>
            <a:ext cx="1294178" cy="9707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8247" r="27674" b="4646"/>
          <a:stretch/>
        </p:blipFill>
        <p:spPr>
          <a:xfrm>
            <a:off x="8055507" y="3495664"/>
            <a:ext cx="1011227" cy="8508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6279" r="16592" b="3828"/>
          <a:stretch/>
        </p:blipFill>
        <p:spPr>
          <a:xfrm>
            <a:off x="10053211" y="3652058"/>
            <a:ext cx="1290338" cy="7328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7294" r="23530" b="8453"/>
          <a:stretch/>
        </p:blipFill>
        <p:spPr>
          <a:xfrm>
            <a:off x="10346811" y="2863998"/>
            <a:ext cx="903708" cy="70777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بیمارستان قائم</a:t>
            </a:r>
            <a:endParaRPr lang="fa-IR" sz="2800" dirty="0"/>
          </a:p>
        </p:txBody>
      </p:sp>
      <p:sp>
        <p:nvSpPr>
          <p:cNvPr id="48" name="Rectangle 47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32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07370" y="6272278"/>
            <a:ext cx="1749543" cy="4602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ورودی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38458" y="4241665"/>
            <a:ext cx="3382308" cy="198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54384" y="5256173"/>
            <a:ext cx="1280796" cy="9266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 مواد غذایی و سردخانه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00911" y="2712683"/>
            <a:ext cx="3188789" cy="14965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غذا خوری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129612" y="1966828"/>
            <a:ext cx="3099797" cy="7078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r>
              <a:rPr lang="fa-IR" dirty="0" smtClean="0"/>
              <a:t>ر</a:t>
            </a: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راهرو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604913" y="1262328"/>
            <a:ext cx="850009" cy="63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رختکن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44560" y="1262328"/>
            <a:ext cx="633797" cy="4890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53106" y="1263010"/>
            <a:ext cx="938386" cy="8448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70095" y="2195827"/>
            <a:ext cx="913704" cy="3872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کارشناس تغذیه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00911" y="4257134"/>
            <a:ext cx="3129368" cy="9567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41771" y="2648341"/>
            <a:ext cx="1618738" cy="151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انبار تجهیزات آشپزخانه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2153" y="1409003"/>
            <a:ext cx="907459" cy="44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سرویس بهداشتی و حمام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25802" y="4254099"/>
            <a:ext cx="3537397" cy="1056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سالن آماده سازی و پخت و پز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8219331" y="6333070"/>
            <a:ext cx="84253" cy="35983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0800000">
            <a:off x="11233834" y="1898553"/>
            <a:ext cx="765839" cy="554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67508" r="43850" b="-476"/>
          <a:stretch/>
        </p:blipFill>
        <p:spPr>
          <a:xfrm rot="16200000">
            <a:off x="9235645" y="6313130"/>
            <a:ext cx="491525" cy="3561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9803606" y="5686425"/>
            <a:ext cx="121750" cy="15922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901319" y="5509260"/>
            <a:ext cx="218041" cy="33639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503191" y="3098920"/>
            <a:ext cx="1457739" cy="12987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پخت و پز رژیمی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366252" y="2877714"/>
            <a:ext cx="1601317" cy="1713479"/>
          </a:xfrm>
          <a:prstGeom prst="line">
            <a:avLst/>
          </a:prstGeom>
          <a:ln w="76200">
            <a:solidFill>
              <a:srgbClr val="FC7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919756" y="3098920"/>
            <a:ext cx="1457739" cy="12987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 نظر گرفتن ریل برای حمل ترولی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295970" y="4132875"/>
            <a:ext cx="105390" cy="21453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377323" y="3631044"/>
            <a:ext cx="542433" cy="71637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46372" y="2405313"/>
            <a:ext cx="121750" cy="15922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044085" y="2228148"/>
            <a:ext cx="218041" cy="33639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529829" y="6272278"/>
            <a:ext cx="1439694" cy="4602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محل جمع آوری زباله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Explosion 2 32"/>
          <p:cNvSpPr/>
          <p:nvPr/>
        </p:nvSpPr>
        <p:spPr>
          <a:xfrm>
            <a:off x="6172362" y="6225627"/>
            <a:ext cx="520092" cy="506852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تحلیل فضاها</a:t>
            </a:r>
            <a:endParaRPr lang="fa-IR" sz="2800" dirty="0"/>
          </a:p>
        </p:txBody>
      </p:sp>
      <p:sp>
        <p:nvSpPr>
          <p:cNvPr id="31" name="Rectangle 30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1176" r="28259" b="12079"/>
          <a:stretch/>
        </p:blipFill>
        <p:spPr>
          <a:xfrm>
            <a:off x="10849314" y="5356847"/>
            <a:ext cx="1163806" cy="9270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540" r="27561" b="18650"/>
          <a:stretch/>
        </p:blipFill>
        <p:spPr>
          <a:xfrm>
            <a:off x="6596007" y="4630639"/>
            <a:ext cx="990805" cy="9215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20663" r="31881" b="29859"/>
          <a:stretch/>
        </p:blipFill>
        <p:spPr>
          <a:xfrm>
            <a:off x="7586812" y="5243836"/>
            <a:ext cx="1294178" cy="9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700" y="1092200"/>
            <a:ext cx="10426700" cy="6284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درب های ورودی به آشپزخانه بایستی به صورت بادبزنی بوده و از پادری ضد عفونی کننده استفاده شود.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فضای داخل سالن پخت باید ازتهویه و نور کافی برخوردار بوده و کلیه تجهیزات لازم برای پخت و پز حداکثر 25 درصد از مساحت سالن را اشغال نماید.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دیوارهای آشپزخانه باید صاف،غیرقابل نفوذ و بادوام و به راحتی قابل شست و شو  باشد.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محل قرارگیری آشپزخانه باید درطبقه همکف یا زیر زمین باشد.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حدفاصل سقف و دیوار نباید زاویه دار باشد  زیرا نظافت آن مشکل بوده و موجب جمع شدن مواد آلوده می گردد. بهتر است دیوار در محل اتصال به سقف، قوس دار باشد.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بهترین روکش دیوارها،کاشی لعاب دار و به رنگ سفید جهت تشخیص زود هنگام آلودگی است.</a:t>
            </a: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000" b="1" dirty="0" smtClean="0">
                <a:ln w="0"/>
                <a:solidFill>
                  <a:schemeClr val="tx1"/>
                </a:solidFill>
              </a:rPr>
              <a:t>پیشنهاد می گردد سقف تا کف حداقل 5 متر ارتفاع داشته باشد.</a:t>
            </a:r>
          </a:p>
          <a:p>
            <a:pPr algn="r">
              <a:buClr>
                <a:srgbClr val="ED7D31"/>
              </a:buClr>
            </a:pPr>
            <a:endParaRPr lang="fa-IR" sz="2000" b="1" dirty="0">
              <a:ln w="0"/>
              <a:solidFill>
                <a:schemeClr val="tx1"/>
              </a:solidFill>
            </a:endParaRP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400" b="1" dirty="0" smtClean="0">
                <a:ln w="0"/>
                <a:solidFill>
                  <a:schemeClr val="tx1"/>
                </a:solidFill>
              </a:rPr>
              <a:t>تهویه </a:t>
            </a:r>
            <a:r>
              <a:rPr lang="fa-IR" sz="2000" b="1" dirty="0" smtClean="0">
                <a:ln w="0"/>
                <a:solidFill>
                  <a:schemeClr val="tx1"/>
                </a:solidFill>
              </a:rPr>
              <a:t>: باید در بالای هر وسیله پخت از یک هود و یا در بالای چند وسیله یک هود مشترک قرار داده شود.</a:t>
            </a:r>
          </a:p>
          <a:p>
            <a:pPr algn="r">
              <a:buClr>
                <a:srgbClr val="ED7D31"/>
              </a:buClr>
            </a:pPr>
            <a:endParaRPr lang="fa-IR" sz="2000" b="1" dirty="0">
              <a:ln w="0"/>
              <a:solidFill>
                <a:schemeClr val="tx1"/>
              </a:solidFill>
            </a:endParaRPr>
          </a:p>
          <a:p>
            <a:pPr marL="342900" indent="-342900" algn="r">
              <a:buClr>
                <a:srgbClr val="ED7D31"/>
              </a:buClr>
              <a:buFont typeface="Arial" panose="020B0604020202090204" pitchFamily="34" charset="0"/>
              <a:buChar char="•"/>
            </a:pPr>
            <a:r>
              <a:rPr lang="fa-IR" sz="2400" b="1" dirty="0" smtClean="0">
                <a:ln w="0"/>
                <a:solidFill>
                  <a:schemeClr val="tx1"/>
                </a:solidFill>
              </a:rPr>
              <a:t>نور</a:t>
            </a:r>
            <a:r>
              <a:rPr lang="fa-IR" sz="2000" b="1" dirty="0" smtClean="0">
                <a:ln w="0"/>
                <a:solidFill>
                  <a:schemeClr val="tx1"/>
                </a:solidFill>
              </a:rPr>
              <a:t>:از نور طبیعی و غیرمستقیم درآشپزخانه استفاده شود.</a:t>
            </a:r>
          </a:p>
          <a:p>
            <a:pPr algn="r"/>
            <a:endParaRPr lang="fa-IR" sz="2000" b="1" dirty="0" smtClean="0">
              <a:ln w="0"/>
              <a:solidFill>
                <a:schemeClr val="tx1"/>
              </a:solidFill>
            </a:endParaRPr>
          </a:p>
          <a:p>
            <a:pPr algn="r"/>
            <a:endParaRPr lang="en-US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شرایط ساختمانی آشپزخانه</a:t>
            </a:r>
            <a:endParaRPr lang="fa-IR" sz="2800" dirty="0"/>
          </a:p>
        </p:txBody>
      </p:sp>
      <p:sp>
        <p:nvSpPr>
          <p:cNvPr id="5" name="Rectangle 4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88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0" y="2146300"/>
            <a:ext cx="5308600" cy="295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>
                <a:srgbClr val="FC7108"/>
              </a:buClr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مفاهیم پایه در طراحی بیمارستان-تالیف علیرضا شامقلی/حامدیکی تا</a:t>
            </a:r>
          </a:p>
          <a:p>
            <a:pPr algn="r">
              <a:buClr>
                <a:srgbClr val="FC7108"/>
              </a:buClr>
            </a:pPr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buClr>
                <a:srgbClr val="FC7108"/>
              </a:buClr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اطلاعات معماری نویفرت</a:t>
            </a:r>
          </a:p>
          <a:p>
            <a:pPr algn="r">
              <a:buClr>
                <a:srgbClr val="FC7108"/>
              </a:buClr>
            </a:pPr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buClr>
                <a:srgbClr val="FC7108"/>
              </a:buClr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بیمارستان کمالی استان البرز</a:t>
            </a:r>
          </a:p>
          <a:p>
            <a:pPr algn="r">
              <a:buClr>
                <a:srgbClr val="FC7108"/>
              </a:buClr>
            </a:pPr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buClr>
                <a:srgbClr val="FC7108"/>
              </a:buClr>
            </a:pPr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بیمارستان قائم استان البرز</a:t>
            </a:r>
          </a:p>
          <a:p>
            <a:pPr algn="r">
              <a:buClr>
                <a:srgbClr val="FC7108"/>
              </a:buClr>
            </a:pPr>
            <a:endParaRPr lang="fa-I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buClr>
                <a:srgbClr val="FC7108"/>
              </a:buClr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918700" y="2514600"/>
            <a:ext cx="88900" cy="114300"/>
          </a:xfrm>
          <a:prstGeom prst="flowChartConnec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9906000" y="3028950"/>
            <a:ext cx="88900" cy="114300"/>
          </a:xfrm>
          <a:prstGeom prst="flowChartConnec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906000" y="3625850"/>
            <a:ext cx="88900" cy="114300"/>
          </a:xfrm>
          <a:prstGeom prst="flowChartConnec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906000" y="4241800"/>
            <a:ext cx="88900" cy="114300"/>
          </a:xfrm>
          <a:prstGeom prst="flowChartConnector">
            <a:avLst/>
          </a:prstGeom>
          <a:solidFill>
            <a:srgbClr val="FC7108"/>
          </a:solidFill>
          <a:ln>
            <a:solidFill>
              <a:srgbClr val="FC7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8342" y="378301"/>
            <a:ext cx="3693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منابع</a:t>
            </a:r>
            <a:endParaRPr lang="fa-IR" sz="2800" dirty="0"/>
          </a:p>
        </p:txBody>
      </p:sp>
      <p:sp>
        <p:nvSpPr>
          <p:cNvPr id="10" name="Rectangle 9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25327" y="455506"/>
            <a:ext cx="1674254" cy="6954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مدیر بیمارستان 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3836496" y="1324830"/>
            <a:ext cx="3251916" cy="7276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واحد تغذیه (کارشناس خدمات تغذیه – کارشناس تغذیه و رژیم درمانی )</a:t>
            </a:r>
            <a:endParaRPr lang="fa-IR" dirty="0"/>
          </a:p>
        </p:txBody>
      </p:sp>
      <p:sp>
        <p:nvSpPr>
          <p:cNvPr id="8" name="Rounded Rectangle 7"/>
          <p:cNvSpPr/>
          <p:nvPr/>
        </p:nvSpPr>
        <p:spPr>
          <a:xfrm>
            <a:off x="3782833" y="2421685"/>
            <a:ext cx="3457978" cy="682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مسئول آشپزخانه / ناظر بیمارستان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951016" y="3894162"/>
            <a:ext cx="1893195" cy="656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آمارگیر مواد غذایی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6898982" y="3866244"/>
            <a:ext cx="1893195" cy="671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انبار دار مواد غذایی</a:t>
            </a:r>
            <a:endParaRPr lang="fa-IR" dirty="0"/>
          </a:p>
        </p:txBody>
      </p:sp>
      <p:sp>
        <p:nvSpPr>
          <p:cNvPr id="11" name="Rounded Rectangle 10"/>
          <p:cNvSpPr/>
          <p:nvPr/>
        </p:nvSpPr>
        <p:spPr>
          <a:xfrm>
            <a:off x="4846948" y="3881275"/>
            <a:ext cx="1893195" cy="656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مسئول خرید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2794914" y="3894163"/>
            <a:ext cx="1893195" cy="656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سرآشپز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299430" y="3881275"/>
            <a:ext cx="1893195" cy="656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سرپرست توزیع غذا</a:t>
            </a:r>
            <a:endParaRPr lang="fa-IR" dirty="0"/>
          </a:p>
        </p:txBody>
      </p:sp>
      <p:sp>
        <p:nvSpPr>
          <p:cNvPr id="14" name="Rounded Rectangle 13"/>
          <p:cNvSpPr/>
          <p:nvPr/>
        </p:nvSpPr>
        <p:spPr>
          <a:xfrm>
            <a:off x="112887" y="5796866"/>
            <a:ext cx="1685931" cy="5044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توزیع کنندگان غذا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1847781" y="5785210"/>
            <a:ext cx="1442435" cy="5044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خدمات آشپزخانه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3422365" y="5785209"/>
            <a:ext cx="1202962" cy="5044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کمک آشپز</a:t>
            </a:r>
            <a:endParaRPr lang="fa-IR" dirty="0"/>
          </a:p>
        </p:txBody>
      </p:sp>
      <p:sp>
        <p:nvSpPr>
          <p:cNvPr id="17" name="Rounded Rectangle 16"/>
          <p:cNvSpPr/>
          <p:nvPr/>
        </p:nvSpPr>
        <p:spPr>
          <a:xfrm>
            <a:off x="4947565" y="5770182"/>
            <a:ext cx="1176003" cy="5044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آشپز</a:t>
            </a:r>
            <a:endParaRPr lang="fa-IR" dirty="0"/>
          </a:p>
        </p:txBody>
      </p:sp>
      <p:cxnSp>
        <p:nvCxnSpPr>
          <p:cNvPr id="19" name="Straight Arrow Connector 18"/>
          <p:cNvCxnSpPr>
            <a:stCxn id="4" idx="2"/>
            <a:endCxn id="5" idx="0"/>
          </p:cNvCxnSpPr>
          <p:nvPr/>
        </p:nvCxnSpPr>
        <p:spPr>
          <a:xfrm>
            <a:off x="5462454" y="1150966"/>
            <a:ext cx="0" cy="173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1822" y="2166250"/>
            <a:ext cx="0" cy="173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46027" y="3404758"/>
            <a:ext cx="8569990" cy="1288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>
            <a:stCxn id="8" idx="2"/>
          </p:cNvCxnSpPr>
          <p:nvPr/>
        </p:nvCxnSpPr>
        <p:spPr>
          <a:xfrm>
            <a:off x="5511822" y="3104265"/>
            <a:ext cx="23744" cy="78989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1" name="Straight Connector 60"/>
          <p:cNvCxnSpPr>
            <a:stCxn id="12" idx="0"/>
          </p:cNvCxnSpPr>
          <p:nvPr/>
        </p:nvCxnSpPr>
        <p:spPr>
          <a:xfrm flipH="1" flipV="1">
            <a:off x="3741511" y="3417647"/>
            <a:ext cx="1" cy="4765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>
            <a:stCxn id="13" idx="0"/>
          </p:cNvCxnSpPr>
          <p:nvPr/>
        </p:nvCxnSpPr>
        <p:spPr>
          <a:xfrm flipH="1" flipV="1">
            <a:off x="1246027" y="3398315"/>
            <a:ext cx="1" cy="4829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10" idx="0"/>
          </p:cNvCxnSpPr>
          <p:nvPr/>
        </p:nvCxnSpPr>
        <p:spPr>
          <a:xfrm flipV="1">
            <a:off x="7845580" y="3404758"/>
            <a:ext cx="23744" cy="46148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9801309" y="3450968"/>
            <a:ext cx="23744" cy="4765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568998" y="5207813"/>
            <a:ext cx="2966568" cy="2575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Connector 70"/>
          <p:cNvCxnSpPr>
            <a:stCxn id="12" idx="2"/>
          </p:cNvCxnSpPr>
          <p:nvPr/>
        </p:nvCxnSpPr>
        <p:spPr>
          <a:xfrm flipH="1">
            <a:off x="3741511" y="4550988"/>
            <a:ext cx="1" cy="6941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Straight Connector 73"/>
          <p:cNvCxnSpPr>
            <a:stCxn id="17" idx="0"/>
          </p:cNvCxnSpPr>
          <p:nvPr/>
        </p:nvCxnSpPr>
        <p:spPr>
          <a:xfrm flipH="1" flipV="1">
            <a:off x="5535566" y="5233568"/>
            <a:ext cx="1" cy="53661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/>
          <p:cNvCxnSpPr>
            <a:stCxn id="16" idx="0"/>
          </p:cNvCxnSpPr>
          <p:nvPr/>
        </p:nvCxnSpPr>
        <p:spPr>
          <a:xfrm flipV="1">
            <a:off x="4023846" y="5207813"/>
            <a:ext cx="0" cy="5773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/>
          <p:cNvCxnSpPr>
            <a:stCxn id="15" idx="0"/>
          </p:cNvCxnSpPr>
          <p:nvPr/>
        </p:nvCxnSpPr>
        <p:spPr>
          <a:xfrm flipH="1" flipV="1">
            <a:off x="2568998" y="5245125"/>
            <a:ext cx="1" cy="54008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Connector 80"/>
          <p:cNvCxnSpPr>
            <a:stCxn id="14" idx="0"/>
          </p:cNvCxnSpPr>
          <p:nvPr/>
        </p:nvCxnSpPr>
        <p:spPr>
          <a:xfrm flipH="1" flipV="1">
            <a:off x="955852" y="4577669"/>
            <a:ext cx="1" cy="121919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7" name="Rectangle 86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TextBox 87"/>
          <p:cNvSpPr txBox="1"/>
          <p:nvPr/>
        </p:nvSpPr>
        <p:spPr>
          <a:xfrm>
            <a:off x="7457896" y="433340"/>
            <a:ext cx="30235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/>
              <a:t>نمودار تشکیلاتی واحد تغذیه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26408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-966" r="13936" b="26091"/>
          <a:stretch/>
        </p:blipFill>
        <p:spPr>
          <a:xfrm>
            <a:off x="3824308" y="4397890"/>
            <a:ext cx="4741081" cy="261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5" t="4256" r="10575"/>
          <a:stretch/>
        </p:blipFill>
        <p:spPr>
          <a:xfrm>
            <a:off x="8341589" y="1890409"/>
            <a:ext cx="3586471" cy="232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22241"/>
          <a:stretch/>
        </p:blipFill>
        <p:spPr>
          <a:xfrm>
            <a:off x="4581270" y="1862143"/>
            <a:ext cx="3227159" cy="267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71" r="12214" b="2423"/>
          <a:stretch/>
        </p:blipFill>
        <p:spPr>
          <a:xfrm>
            <a:off x="8448876" y="4450569"/>
            <a:ext cx="3554206" cy="223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8965" r="23919" b="13254"/>
          <a:stretch/>
        </p:blipFill>
        <p:spPr>
          <a:xfrm>
            <a:off x="360175" y="1618229"/>
            <a:ext cx="4004670" cy="289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294116" y="446485"/>
            <a:ext cx="418736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/>
              <a:t>فضاهای فیزیکی آشپزخانه مرکزی</a:t>
            </a:r>
            <a:endParaRPr lang="fa-I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88300" y="1612776"/>
            <a:ext cx="24753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1-حوزه ی دریافت مواد اولیه 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5429937" y="1612776"/>
            <a:ext cx="17283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2-حوزه آماده سازی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1853667" y="1612776"/>
            <a:ext cx="15856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3-حوزه پخت و پز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9129365" y="4213224"/>
            <a:ext cx="23342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4-حوزه توزیع خوراک آماده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333" y="4213224"/>
            <a:ext cx="21595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5-حوزه شستشوی ظروف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1548295" y="4213224"/>
            <a:ext cx="21964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6-حوزه پشتیبانی و پرسنل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4721"/>
          <a:stretch/>
        </p:blipFill>
        <p:spPr>
          <a:xfrm>
            <a:off x="1005401" y="4864919"/>
            <a:ext cx="2868199" cy="199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2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5" t="4256" r="10575"/>
          <a:stretch/>
        </p:blipFill>
        <p:spPr>
          <a:xfrm>
            <a:off x="-2433478" y="-256168"/>
            <a:ext cx="11195174" cy="725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20972" y="316973"/>
            <a:ext cx="4460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/>
              <a:t>حوزه دریافت مواد اولیه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1719" y="4535770"/>
            <a:ext cx="40877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نکته : ورودی و مسیر مناسب(رمپ) برای دسترسی ماشین رو از انبار مرکزی به آشپزخانه باید تعبیه شود.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ounded Rectangle 31"/>
          <p:cNvSpPr/>
          <p:nvPr/>
        </p:nvSpPr>
        <p:spPr>
          <a:xfrm>
            <a:off x="7144885" y="2472008"/>
            <a:ext cx="592347" cy="747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Oval 87"/>
          <p:cNvSpPr/>
          <p:nvPr/>
        </p:nvSpPr>
        <p:spPr>
          <a:xfrm>
            <a:off x="1605040" y="2279737"/>
            <a:ext cx="1064289" cy="132509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89" name="Oval 88"/>
          <p:cNvSpPr/>
          <p:nvPr/>
        </p:nvSpPr>
        <p:spPr>
          <a:xfrm>
            <a:off x="4191032" y="4461390"/>
            <a:ext cx="1256545" cy="1315347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90" name="Oval 89"/>
          <p:cNvSpPr/>
          <p:nvPr/>
        </p:nvSpPr>
        <p:spPr>
          <a:xfrm>
            <a:off x="3236436" y="2076837"/>
            <a:ext cx="1349612" cy="160318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91" name="Oval 90"/>
          <p:cNvSpPr/>
          <p:nvPr/>
        </p:nvSpPr>
        <p:spPr>
          <a:xfrm>
            <a:off x="5080291" y="2162460"/>
            <a:ext cx="1058573" cy="133199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92" name="Oval 91"/>
          <p:cNvSpPr/>
          <p:nvPr/>
        </p:nvSpPr>
        <p:spPr>
          <a:xfrm>
            <a:off x="4525647" y="88435"/>
            <a:ext cx="979317" cy="123983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941535" y="2738430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409278" y="2632640"/>
            <a:ext cx="1097617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293721" y="2649561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4949037" y="1462182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7" name="Straight Connector 96"/>
          <p:cNvCxnSpPr/>
          <p:nvPr/>
        </p:nvCxnSpPr>
        <p:spPr>
          <a:xfrm flipH="1">
            <a:off x="5020579" y="3494453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89" idx="0"/>
          </p:cNvCxnSpPr>
          <p:nvPr/>
        </p:nvCxnSpPr>
        <p:spPr>
          <a:xfrm flipH="1">
            <a:off x="4819305" y="1383356"/>
            <a:ext cx="15291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89" idx="1"/>
          </p:cNvCxnSpPr>
          <p:nvPr/>
        </p:nvCxnSpPr>
        <p:spPr>
          <a:xfrm>
            <a:off x="4059476" y="3680018"/>
            <a:ext cx="315573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8" idx="4"/>
          </p:cNvCxnSpPr>
          <p:nvPr/>
        </p:nvCxnSpPr>
        <p:spPr>
          <a:xfrm>
            <a:off x="2137185" y="3604827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89" idx="2"/>
          </p:cNvCxnSpPr>
          <p:nvPr/>
        </p:nvCxnSpPr>
        <p:spPr>
          <a:xfrm>
            <a:off x="640811" y="3598162"/>
            <a:ext cx="3550221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438079" y="1582973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253788" y="1060011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302001" y="1208504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066078" y="1589290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Oval 105"/>
          <p:cNvSpPr/>
          <p:nvPr/>
        </p:nvSpPr>
        <p:spPr>
          <a:xfrm>
            <a:off x="61835" y="2331294"/>
            <a:ext cx="1033859" cy="127353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14" name="Oval 13"/>
          <p:cNvSpPr/>
          <p:nvPr/>
        </p:nvSpPr>
        <p:spPr>
          <a:xfrm>
            <a:off x="40078" y="2331294"/>
            <a:ext cx="1090221" cy="1295352"/>
          </a:xfrm>
          <a:prstGeom prst="ellipse">
            <a:avLst/>
          </a:prstGeom>
          <a:noFill/>
          <a:ln w="88900" cmpd="sng">
            <a:solidFill>
              <a:srgbClr val="DB6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5985268" y="-685800"/>
            <a:ext cx="923532" cy="220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TextBox 58"/>
          <p:cNvSpPr txBox="1"/>
          <p:nvPr/>
        </p:nvSpPr>
        <p:spPr>
          <a:xfrm>
            <a:off x="5029134" y="851547"/>
            <a:ext cx="6982404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مواد اولیه مورد نیاز این بخش به دو صورت روزانه(گوشت،مرغ، سبزی، لبنیات و ...)و فصلی(برنج وحبوبات و..)از انبار مرکزی بیمارستان وارد می شود.</a:t>
            </a:r>
          </a:p>
          <a:p>
            <a:r>
              <a:rPr lang="fa-IR" sz="2400" b="1" dirty="0" smtClean="0"/>
              <a:t>ریزفضاها:</a:t>
            </a:r>
          </a:p>
          <a:p>
            <a:pPr>
              <a:buClr>
                <a:srgbClr val="EF8943"/>
              </a:buClr>
            </a:pPr>
            <a:endParaRPr lang="fa-IR" dirty="0" smtClean="0"/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انبار خشک            ==.&gt;&gt;  دمای معمولی</a:t>
            </a: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/>
              <a:t>سردخانه </a:t>
            </a:r>
            <a:r>
              <a:rPr lang="fa-IR" dirty="0" smtClean="0"/>
              <a:t>لبنیات       </a:t>
            </a:r>
            <a:r>
              <a:rPr lang="fa-IR" dirty="0">
                <a:sym typeface="Wingdings" panose="05000000000000000000" pitchFamily="2" charset="2"/>
              </a:rPr>
              <a:t>==&gt;&gt;  4+ درجه سانتی </a:t>
            </a:r>
            <a:r>
              <a:rPr lang="fa-IR" dirty="0" smtClean="0">
                <a:sym typeface="Wingdings" panose="05000000000000000000" pitchFamily="2" charset="2"/>
              </a:rPr>
              <a:t>گراد</a:t>
            </a: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 smtClean="0">
                <a:sym typeface="Wingdings" panose="05000000000000000000" pitchFamily="2" charset="2"/>
              </a:rPr>
              <a:t>سردخانه گوشت منجمد==&gt;&gt;</a:t>
            </a:r>
            <a:r>
              <a:rPr lang="fa-IR" dirty="0">
                <a:sym typeface="Wingdings" panose="05000000000000000000" pitchFamily="2" charset="2"/>
              </a:rPr>
              <a:t>18- درجه سانتی </a:t>
            </a:r>
            <a:r>
              <a:rPr lang="fa-IR" dirty="0" smtClean="0">
                <a:sym typeface="Wingdings" panose="05000000000000000000" pitchFamily="2" charset="2"/>
              </a:rPr>
              <a:t>گراد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 smtClean="0">
                <a:sym typeface="Wingdings" panose="05000000000000000000" pitchFamily="2" charset="2"/>
              </a:rPr>
              <a:t>سردخانه </a:t>
            </a:r>
            <a:r>
              <a:rPr lang="fa-IR" dirty="0">
                <a:sym typeface="Wingdings" panose="05000000000000000000" pitchFamily="2" charset="2"/>
              </a:rPr>
              <a:t>گوشت تازه ==&gt;&gt; </a:t>
            </a:r>
            <a:r>
              <a:rPr lang="fa-IR" dirty="0" smtClean="0">
                <a:sym typeface="Wingdings" panose="05000000000000000000" pitchFamily="2" charset="2"/>
              </a:rPr>
              <a:t>1+ درجه سانتی گراد</a:t>
            </a: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 smtClean="0">
                <a:sym typeface="Wingdings" panose="05000000000000000000" pitchFamily="2" charset="2"/>
              </a:rPr>
              <a:t>سردخانه </a:t>
            </a:r>
            <a:r>
              <a:rPr lang="fa-IR" dirty="0">
                <a:sym typeface="Wingdings" panose="05000000000000000000" pitchFamily="2" charset="2"/>
              </a:rPr>
              <a:t>عمومی     ==&gt;&gt; 4+ درجه سانتی </a:t>
            </a:r>
            <a:r>
              <a:rPr lang="fa-IR" dirty="0" smtClean="0">
                <a:sym typeface="Wingdings" panose="05000000000000000000" pitchFamily="2" charset="2"/>
              </a:rPr>
              <a:t>گراد</a:t>
            </a: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r>
              <a:rPr lang="fa-IR" dirty="0" smtClean="0">
                <a:sym typeface="Wingdings" panose="05000000000000000000" pitchFamily="2" charset="2"/>
              </a:rPr>
              <a:t>سرد خانه زباله      ==&gt;&gt; 7+ درجه سانتی گراد</a:t>
            </a:r>
          </a:p>
          <a:p>
            <a:pPr>
              <a:buClr>
                <a:srgbClr val="EF8943"/>
              </a:buClr>
            </a:pPr>
            <a:r>
              <a:rPr lang="fa-IR" sz="2000" dirty="0" smtClean="0">
                <a:sym typeface="Wingdings" panose="05000000000000000000" pitchFamily="2" charset="2"/>
              </a:rPr>
              <a:t>تجهیزات : ترازوی باسکولی، ترازو برای مقادیر کم ، دما سنج، ترولی</a:t>
            </a:r>
            <a:endParaRPr lang="fa-IR" sz="2000" dirty="0">
              <a:sym typeface="Wingdings" panose="05000000000000000000" pitchFamily="2" charset="2"/>
            </a:endParaRPr>
          </a:p>
          <a:p>
            <a:pPr>
              <a:buClr>
                <a:srgbClr val="EF8943"/>
              </a:buClr>
            </a:pPr>
            <a:endParaRPr lang="fa-IR" dirty="0" smtClean="0">
              <a:sym typeface="Wingdings" panose="05000000000000000000" pitchFamily="2" charset="2"/>
            </a:endParaRPr>
          </a:p>
          <a:p>
            <a:pPr marL="285750" indent="-285750">
              <a:buClr>
                <a:srgbClr val="EF8943"/>
              </a:buClr>
              <a:buFont typeface="Arial" panose="020B0604020202090204" pitchFamily="34" charset="0"/>
              <a:buChar char="•"/>
            </a:pPr>
            <a:endParaRPr lang="fa-IR" dirty="0">
              <a:sym typeface="Wingdings" panose="05000000000000000000" pitchFamily="2" charset="2"/>
            </a:endParaRP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79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8" grpId="0" animBg="1"/>
      <p:bldP spid="89" grpId="0" animBg="1"/>
      <p:bldP spid="90" grpId="0" animBg="1"/>
      <p:bldP spid="91" grpId="0" animBg="1"/>
      <p:bldP spid="92" grpId="0" animBg="1"/>
      <p:bldP spid="106" grpId="0" animBg="1"/>
      <p:bldP spid="14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22241"/>
          <a:stretch/>
        </p:blipFill>
        <p:spPr>
          <a:xfrm>
            <a:off x="-1284713" y="-289568"/>
            <a:ext cx="12730007" cy="793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025616" y="455506"/>
            <a:ext cx="22669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/>
              <a:t>حوزه آماده سازی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9011" y="1241240"/>
            <a:ext cx="4435893" cy="33239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مواد اولیه دریافت شده از انبار آشپزخانه قبل از ورود به</a:t>
            </a:r>
          </a:p>
          <a:p>
            <a:r>
              <a:rPr lang="fa-IR" dirty="0" smtClean="0"/>
              <a:t>حوزه ی پخت و پز در این حوزه آماده می شوند.</a:t>
            </a:r>
          </a:p>
          <a:p>
            <a:endParaRPr lang="fa-IR" dirty="0" smtClean="0"/>
          </a:p>
          <a:p>
            <a:r>
              <a:rPr lang="fa-IR" sz="2400" b="1" dirty="0" smtClean="0"/>
              <a:t>ریز فضاها:</a:t>
            </a:r>
          </a:p>
          <a:p>
            <a:endParaRPr lang="fa-IR" sz="2400" b="1" dirty="0" smtClean="0"/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آماده سازی گوشت ، مرغ ، ماهی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آماده سازی میوه و دسر</a:t>
            </a:r>
            <a:endParaRPr lang="fa-IR" dirty="0"/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آماده سازی سبزی و سالاد</a:t>
            </a:r>
            <a:endParaRPr lang="fa-IR" dirty="0"/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dirty="0" smtClean="0"/>
              <a:t>آماده سازی برنج و حبوبات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endParaRPr lang="fa-IR" dirty="0" smtClean="0"/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8236100" y="4167018"/>
            <a:ext cx="33661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نکته:مواد اولیه هر روز از انبار و سرد خانه ها به محل آماده سازی مواد به وسیله چرخ های مربوطه منتقل می شود.</a:t>
            </a:r>
          </a:p>
          <a:p>
            <a:r>
              <a:rPr lang="fa-IR" dirty="0" smtClean="0"/>
              <a:t>بهترین محل قرارگیری حوزه آماده سازی ،بین انبارها و فضای پخت می باشد.</a:t>
            </a:r>
            <a:endParaRPr lang="fa-IR" dirty="0"/>
          </a:p>
        </p:txBody>
      </p:sp>
      <p:sp>
        <p:nvSpPr>
          <p:cNvPr id="35" name="Rectangle 34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1605040" y="2279737"/>
            <a:ext cx="1064289" cy="132509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39" name="Oval 38"/>
          <p:cNvSpPr/>
          <p:nvPr/>
        </p:nvSpPr>
        <p:spPr>
          <a:xfrm>
            <a:off x="4191033" y="4461390"/>
            <a:ext cx="1113722" cy="131534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40" name="Oval 39"/>
          <p:cNvSpPr/>
          <p:nvPr/>
        </p:nvSpPr>
        <p:spPr>
          <a:xfrm>
            <a:off x="3236436" y="2076837"/>
            <a:ext cx="1349612" cy="160318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41" name="Oval 40"/>
          <p:cNvSpPr/>
          <p:nvPr/>
        </p:nvSpPr>
        <p:spPr>
          <a:xfrm>
            <a:off x="5080291" y="2162460"/>
            <a:ext cx="1058573" cy="133199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42" name="Oval 41"/>
          <p:cNvSpPr/>
          <p:nvPr/>
        </p:nvSpPr>
        <p:spPr>
          <a:xfrm>
            <a:off x="4455807" y="88435"/>
            <a:ext cx="1049157" cy="123983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941535" y="2738430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409278" y="2632640"/>
            <a:ext cx="1097617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293721" y="2649561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4949037" y="1462182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7" name="Straight Connector 46"/>
          <p:cNvCxnSpPr/>
          <p:nvPr/>
        </p:nvCxnSpPr>
        <p:spPr>
          <a:xfrm flipH="1">
            <a:off x="5020579" y="3494453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9" idx="0"/>
          </p:cNvCxnSpPr>
          <p:nvPr/>
        </p:nvCxnSpPr>
        <p:spPr>
          <a:xfrm flipH="1">
            <a:off x="4747894" y="1383356"/>
            <a:ext cx="22432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9" idx="1"/>
          </p:cNvCxnSpPr>
          <p:nvPr/>
        </p:nvCxnSpPr>
        <p:spPr>
          <a:xfrm>
            <a:off x="4059476" y="3680018"/>
            <a:ext cx="294658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4"/>
          </p:cNvCxnSpPr>
          <p:nvPr/>
        </p:nvCxnSpPr>
        <p:spPr>
          <a:xfrm>
            <a:off x="2137185" y="3604827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9" idx="2"/>
          </p:cNvCxnSpPr>
          <p:nvPr/>
        </p:nvCxnSpPr>
        <p:spPr>
          <a:xfrm>
            <a:off x="640811" y="3598162"/>
            <a:ext cx="3550222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438079" y="1582973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253788" y="1060011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302001" y="1208504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066078" y="1589290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55"/>
          <p:cNvSpPr/>
          <p:nvPr/>
        </p:nvSpPr>
        <p:spPr>
          <a:xfrm>
            <a:off x="61835" y="2331294"/>
            <a:ext cx="1033859" cy="127353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57" name="Oval 56"/>
          <p:cNvSpPr/>
          <p:nvPr/>
        </p:nvSpPr>
        <p:spPr>
          <a:xfrm>
            <a:off x="1562008" y="2267000"/>
            <a:ext cx="1127106" cy="1360307"/>
          </a:xfrm>
          <a:prstGeom prst="ellipse">
            <a:avLst/>
          </a:prstGeom>
          <a:noFill/>
          <a:ln w="76200">
            <a:solidFill>
              <a:srgbClr val="EF8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5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8" grpId="0" animBg="1"/>
      <p:bldP spid="39" grpId="0" animBg="1"/>
      <p:bldP spid="40" grpId="0" animBg="1"/>
      <p:bldP spid="41" grpId="0" animBg="1"/>
      <p:bldP spid="42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178575"/>
            <a:ext cx="4239352" cy="2847975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3372791"/>
            <a:ext cx="4239352" cy="2847809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75" y="3372791"/>
            <a:ext cx="4286250" cy="2857500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75" y="178575"/>
            <a:ext cx="4286250" cy="2847975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4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1" t="8965" r="23919" b="13254"/>
          <a:stretch/>
        </p:blipFill>
        <p:spPr>
          <a:xfrm>
            <a:off x="-1454121" y="-2556880"/>
            <a:ext cx="12949399" cy="1034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1605040" y="2279737"/>
            <a:ext cx="1064289" cy="132509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آماده سازی</a:t>
            </a:r>
            <a:endParaRPr lang="fa-IR" dirty="0"/>
          </a:p>
        </p:txBody>
      </p:sp>
      <p:sp>
        <p:nvSpPr>
          <p:cNvPr id="3" name="Oval 2"/>
          <p:cNvSpPr/>
          <p:nvPr/>
        </p:nvSpPr>
        <p:spPr>
          <a:xfrm>
            <a:off x="4191033" y="4461390"/>
            <a:ext cx="1113722" cy="1315347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پشتیبانی و پرسنل</a:t>
            </a: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3236436" y="2076837"/>
            <a:ext cx="1349612" cy="1603181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حوزه ی پخت و پز</a:t>
            </a:r>
          </a:p>
        </p:txBody>
      </p:sp>
      <p:sp>
        <p:nvSpPr>
          <p:cNvPr id="5" name="Oval 4"/>
          <p:cNvSpPr/>
          <p:nvPr/>
        </p:nvSpPr>
        <p:spPr>
          <a:xfrm>
            <a:off x="5080291" y="2162460"/>
            <a:ext cx="1058573" cy="1331993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توزیع خوراک آماده</a:t>
            </a:r>
            <a:endParaRPr lang="fa-IR" dirty="0"/>
          </a:p>
        </p:txBody>
      </p:sp>
      <p:sp>
        <p:nvSpPr>
          <p:cNvPr id="6" name="Oval 5"/>
          <p:cNvSpPr/>
          <p:nvPr/>
        </p:nvSpPr>
        <p:spPr>
          <a:xfrm>
            <a:off x="4455807" y="88435"/>
            <a:ext cx="1049157" cy="1239839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شستشوی ظروف</a:t>
            </a: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5105">
            <a:off x="941535" y="2738430"/>
            <a:ext cx="987641" cy="62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37515">
            <a:off x="4293721" y="2649561"/>
            <a:ext cx="950209" cy="5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13953342">
            <a:off x="4949037" y="1462182"/>
            <a:ext cx="1016266" cy="55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/>
          <p:nvPr/>
        </p:nvCxnSpPr>
        <p:spPr>
          <a:xfrm flipH="1">
            <a:off x="5020579" y="3494453"/>
            <a:ext cx="426999" cy="11199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" idx="0"/>
          </p:cNvCxnSpPr>
          <p:nvPr/>
        </p:nvCxnSpPr>
        <p:spPr>
          <a:xfrm flipH="1">
            <a:off x="4747894" y="1383356"/>
            <a:ext cx="224328" cy="30780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" idx="1"/>
          </p:cNvCxnSpPr>
          <p:nvPr/>
        </p:nvCxnSpPr>
        <p:spPr>
          <a:xfrm>
            <a:off x="4059476" y="3680018"/>
            <a:ext cx="294658" cy="974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4"/>
          </p:cNvCxnSpPr>
          <p:nvPr/>
        </p:nvCxnSpPr>
        <p:spPr>
          <a:xfrm>
            <a:off x="2137185" y="3604827"/>
            <a:ext cx="2053848" cy="1305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3" idx="2"/>
          </p:cNvCxnSpPr>
          <p:nvPr/>
        </p:nvCxnSpPr>
        <p:spPr>
          <a:xfrm>
            <a:off x="640811" y="3598162"/>
            <a:ext cx="3550222" cy="15209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8648809">
            <a:off x="2438079" y="1582973"/>
            <a:ext cx="1047038" cy="4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29385" r="44369" b="45252"/>
          <a:stretch/>
        </p:blipFill>
        <p:spPr>
          <a:xfrm rot="19523486">
            <a:off x="3253788" y="1060011"/>
            <a:ext cx="925162" cy="4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17638833">
            <a:off x="4302001" y="1208504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69" t="29384" r="44369" b="43438"/>
          <a:stretch/>
        </p:blipFill>
        <p:spPr>
          <a:xfrm rot="6822578">
            <a:off x="4066078" y="1589290"/>
            <a:ext cx="525310" cy="58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/>
          <p:cNvSpPr/>
          <p:nvPr/>
        </p:nvSpPr>
        <p:spPr>
          <a:xfrm>
            <a:off x="61835" y="2331294"/>
            <a:ext cx="1033859" cy="127353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حوزه دریافت مواد اولیه</a:t>
            </a:r>
            <a:endParaRPr lang="fa-IR" dirty="0"/>
          </a:p>
        </p:txBody>
      </p:sp>
      <p:sp>
        <p:nvSpPr>
          <p:cNvPr id="22" name="TextBox 21"/>
          <p:cNvSpPr txBox="1"/>
          <p:nvPr/>
        </p:nvSpPr>
        <p:spPr>
          <a:xfrm>
            <a:off x="8248433" y="455506"/>
            <a:ext cx="204415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/>
              <a:t>حوزه پخت و پز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81481" y="455506"/>
            <a:ext cx="1710518" cy="446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3221836" y="2076837"/>
            <a:ext cx="1392002" cy="1632238"/>
          </a:xfrm>
          <a:prstGeom prst="ellipse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9385" r="44369" b="45252"/>
          <a:stretch/>
        </p:blipFill>
        <p:spPr>
          <a:xfrm rot="21300743">
            <a:off x="2342802" y="2575991"/>
            <a:ext cx="978721" cy="6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7214386" y="1464954"/>
            <a:ext cx="3892249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سالن پخت ، بزرگترین حوزه بخش آشپزخانه مرکزی است.</a:t>
            </a:r>
          </a:p>
          <a:p>
            <a:endParaRPr lang="fa-IR" b="1" dirty="0"/>
          </a:p>
          <a:p>
            <a:r>
              <a:rPr lang="fa-IR" sz="2400" b="1" dirty="0" smtClean="0"/>
              <a:t>ریزفضاها:</a:t>
            </a:r>
          </a:p>
          <a:p>
            <a:endParaRPr lang="fa-IR" b="1" dirty="0"/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سکوی پخت برنج ، خورشت ،آش ،سوپ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سکوی سرخ کن ها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دمکن ها و گرم خانه ها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کباب پزی</a:t>
            </a:r>
          </a:p>
          <a:p>
            <a:pPr marL="285750" indent="-285750">
              <a:buClr>
                <a:schemeClr val="accent2"/>
              </a:buClr>
              <a:buFont typeface="Arial" panose="020B0604020202090204" pitchFamily="34" charset="0"/>
              <a:buChar char="•"/>
            </a:pPr>
            <a:r>
              <a:rPr lang="fa-IR" b="1" dirty="0" smtClean="0"/>
              <a:t>اتاق تهیه غذای رژیمی</a:t>
            </a:r>
            <a:endParaRPr lang="fa-I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14386" y="5000384"/>
            <a:ext cx="38863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نکته:اتاق تهیه غذا های رژیمی باید به همه تجهیزات آشپزخانه در مقیاس کوچکتر مجهز 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71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0" grpId="0" animBg="1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6" y="1430335"/>
            <a:ext cx="5279412" cy="3954463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1" y="1430336"/>
            <a:ext cx="5240866" cy="3954463"/>
          </a:xfrm>
          <a:prstGeom prst="rect">
            <a:avLst/>
          </a:prstGeom>
          <a:ln w="127000" cap="sq">
            <a:solidFill>
              <a:srgbClr val="ED7D3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1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1131</Words>
  <Application>Microsoft Office PowerPoint</Application>
  <PresentationFormat>Widescreen</PresentationFormat>
  <Paragraphs>242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تعریف و عملکرد بخش آشپزخانه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toktam esmaeilifar</dc:creator>
  <cp:lastModifiedBy>oxygen_pc</cp:lastModifiedBy>
  <cp:revision>93</cp:revision>
  <dcterms:created xsi:type="dcterms:W3CDTF">2015-10-10T15:30:03Z</dcterms:created>
  <dcterms:modified xsi:type="dcterms:W3CDTF">2015-10-21T16:32:42Z</dcterms:modified>
</cp:coreProperties>
</file>