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68" r:id="rId3"/>
    <p:sldId id="271" r:id="rId4"/>
    <p:sldId id="272" r:id="rId5"/>
    <p:sldId id="273" r:id="rId6"/>
    <p:sldId id="274" r:id="rId7"/>
    <p:sldId id="275" r:id="rId8"/>
    <p:sldId id="276" r:id="rId9"/>
    <p:sldId id="288" r:id="rId10"/>
    <p:sldId id="277" r:id="rId11"/>
    <p:sldId id="278" r:id="rId12"/>
    <p:sldId id="279" r:id="rId13"/>
    <p:sldId id="281" r:id="rId14"/>
    <p:sldId id="282" r:id="rId15"/>
    <p:sldId id="285" r:id="rId16"/>
    <p:sldId id="289" r:id="rId17"/>
    <p:sldId id="286" r:id="rId18"/>
    <p:sldId id="287" r:id="rId19"/>
    <p:sldId id="29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00"/>
    <a:srgbClr val="140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9" autoAdjust="0"/>
    <p:restoredTop sz="86477" autoAdjust="0"/>
  </p:normalViewPr>
  <p:slideViewPr>
    <p:cSldViewPr>
      <p:cViewPr>
        <p:scale>
          <a:sx n="80" d="100"/>
          <a:sy n="80" d="100"/>
        </p:scale>
        <p:origin x="-852" y="-72"/>
      </p:cViewPr>
      <p:guideLst>
        <p:guide orient="horz" pos="2160"/>
        <p:guide pos="2880"/>
      </p:guideLst>
    </p:cSldViewPr>
  </p:slideViewPr>
  <p:outlineViewPr>
    <p:cViewPr>
      <p:scale>
        <a:sx n="33" d="100"/>
        <a:sy n="33" d="100"/>
      </p:scale>
      <p:origin x="0" y="37566"/>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F32952E-1F53-4DE6-8D83-204EEFA6FED5}" type="datetimeFigureOut">
              <a:rPr lang="en-US" smtClean="0"/>
              <a:pPr/>
              <a:t>12/13/2015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B0244A5-22BB-4A18-A73C-AD698E3A7B6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32952E-1F53-4DE6-8D83-204EEFA6FED5}" type="datetimeFigureOut">
              <a:rPr lang="en-US" smtClean="0"/>
              <a:pPr/>
              <a:t>12/13/2015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B0244A5-22BB-4A18-A73C-AD698E3A7B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32952E-1F53-4DE6-8D83-204EEFA6FED5}" type="datetimeFigureOut">
              <a:rPr lang="en-US" smtClean="0"/>
              <a:pPr/>
              <a:t>12/13/2015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B0244A5-22BB-4A18-A73C-AD698E3A7B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F32952E-1F53-4DE6-8D83-204EEFA6FED5}" type="datetimeFigureOut">
              <a:rPr lang="en-US" smtClean="0"/>
              <a:pPr/>
              <a:t>12/13/2015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B0244A5-22BB-4A18-A73C-AD698E3A7B6A}"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F32952E-1F53-4DE6-8D83-204EEFA6FED5}" type="datetimeFigureOut">
              <a:rPr lang="en-US" smtClean="0"/>
              <a:pPr/>
              <a:t>12/13/2015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B0244A5-22BB-4A18-A73C-AD698E3A7B6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F32952E-1F53-4DE6-8D83-204EEFA6FED5}" type="datetimeFigureOut">
              <a:rPr lang="en-US" smtClean="0"/>
              <a:pPr/>
              <a:t>12/13/2015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B0244A5-22BB-4A18-A73C-AD698E3A7B6A}"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F32952E-1F53-4DE6-8D83-204EEFA6FED5}" type="datetimeFigureOut">
              <a:rPr lang="en-US" smtClean="0"/>
              <a:pPr/>
              <a:t>12/13/2015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B0244A5-22BB-4A18-A73C-AD698E3A7B6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F32952E-1F53-4DE6-8D83-204EEFA6FED5}" type="datetimeFigureOut">
              <a:rPr lang="en-US" smtClean="0"/>
              <a:pPr/>
              <a:t>12/13/2015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B0244A5-22BB-4A18-A73C-AD698E3A7B6A}"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F32952E-1F53-4DE6-8D83-204EEFA6FED5}" type="datetimeFigureOut">
              <a:rPr lang="en-US" smtClean="0"/>
              <a:pPr/>
              <a:t>12/13/2015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B0244A5-22BB-4A18-A73C-AD698E3A7B6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F32952E-1F53-4DE6-8D83-204EEFA6FED5}" type="datetimeFigureOut">
              <a:rPr lang="en-US" smtClean="0"/>
              <a:pPr/>
              <a:t>12/13/2015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B0244A5-22BB-4A18-A73C-AD698E3A7B6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F32952E-1F53-4DE6-8D83-204EEFA6FED5}" type="datetimeFigureOut">
              <a:rPr lang="en-US" smtClean="0"/>
              <a:pPr/>
              <a:t>12/13/2015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B0244A5-22BB-4A18-A73C-AD698E3A7B6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F32952E-1F53-4DE6-8D83-204EEFA6FED5}" type="datetimeFigureOut">
              <a:rPr lang="en-US" smtClean="0"/>
              <a:pPr/>
              <a:t>12/13/2015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B0244A5-22BB-4A18-A73C-AD698E3A7B6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963488"/>
            <a:ext cx="8077200" cy="3312368"/>
          </a:xfrm>
        </p:spPr>
        <p:txBody>
          <a:bodyPr>
            <a:normAutofit/>
          </a:bodyPr>
          <a:lstStyle/>
          <a:p>
            <a:pPr algn="ctr"/>
            <a:r>
              <a:rPr lang="en-GB" sz="4000" dirty="0" smtClean="0">
                <a:solidFill>
                  <a:srgbClr val="0070C0"/>
                </a:solidFill>
                <a:effectLst/>
                <a:latin typeface="Times New Roman" pitchFamily="18" charset="0"/>
                <a:cs typeface="Times New Roman" pitchFamily="18" charset="0"/>
              </a:rPr>
              <a:t>MATERIALS DEVELOPMENT 2</a:t>
            </a:r>
            <a:endParaRPr lang="en-US" sz="4000" dirty="0">
              <a:solidFill>
                <a:srgbClr val="0070C0"/>
              </a:solidFill>
              <a:effectLst/>
              <a:latin typeface="Times New Roman" pitchFamily="18" charset="0"/>
              <a:cs typeface="Times New Roman" pitchFamily="18" charset="0"/>
            </a:endParaRPr>
          </a:p>
        </p:txBody>
      </p:sp>
      <p:sp>
        <p:nvSpPr>
          <p:cNvPr id="4" name="Rectangle 3"/>
          <p:cNvSpPr/>
          <p:nvPr/>
        </p:nvSpPr>
        <p:spPr>
          <a:xfrm>
            <a:off x="611560" y="3666076"/>
            <a:ext cx="4572000" cy="707886"/>
          </a:xfrm>
          <a:prstGeom prst="rect">
            <a:avLst/>
          </a:prstGeom>
        </p:spPr>
        <p:txBody>
          <a:bodyPr>
            <a:spAutoFit/>
          </a:bodyPr>
          <a:lstStyle/>
          <a:p>
            <a:r>
              <a:rPr lang="en-US" sz="2000" dirty="0">
                <a:latin typeface="Times New Roman" pitchFamily="18" charset="0"/>
                <a:cs typeface="Times New Roman" pitchFamily="18" charset="0"/>
              </a:rPr>
              <a:t>Mohammad </a:t>
            </a:r>
            <a:r>
              <a:rPr lang="en-US" sz="2000" dirty="0" err="1">
                <a:latin typeface="Times New Roman" pitchFamily="18" charset="0"/>
                <a:cs typeface="Times New Roman" pitchFamily="18" charset="0"/>
              </a:rPr>
              <a:t>Alipour</a:t>
            </a: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Islamic Azad University, Ahvaz Branch</a:t>
            </a:r>
            <a:endParaRPr lang="en-GB"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Low">
              <a:lnSpc>
                <a:spcPct val="150000"/>
              </a:lnSpc>
              <a:buNone/>
            </a:pPr>
            <a:r>
              <a:rPr lang="en-US" sz="2000" dirty="0" smtClean="0">
                <a:latin typeface="Times New Roman" pitchFamily="18" charset="0"/>
                <a:cs typeface="Times New Roman" pitchFamily="18" charset="0"/>
              </a:rPr>
              <a:t>A writing </a:t>
            </a:r>
            <a:r>
              <a:rPr lang="en-US" sz="2000" dirty="0" smtClean="0">
                <a:latin typeface="Times New Roman" pitchFamily="18" charset="0"/>
                <a:cs typeface="Times New Roman" pitchFamily="18" charset="0"/>
              </a:rPr>
              <a:t>schedule can now be developed with dates </a:t>
            </a:r>
            <a:r>
              <a:rPr lang="en-US" sz="2000" dirty="0" smtClean="0">
                <a:latin typeface="Times New Roman" pitchFamily="18" charset="0"/>
                <a:cs typeface="Times New Roman" pitchFamily="18" charset="0"/>
              </a:rPr>
              <a:t>assigned for </a:t>
            </a:r>
            <a:r>
              <a:rPr lang="en-US" sz="2000" dirty="0" smtClean="0">
                <a:latin typeface="Times New Roman" pitchFamily="18" charset="0"/>
                <a:cs typeface="Times New Roman" pitchFamily="18" charset="0"/>
              </a:rPr>
              <a:t>the different stages in the process. Even </a:t>
            </a:r>
            <a:r>
              <a:rPr lang="en-US" sz="2000" dirty="0" smtClean="0">
                <a:latin typeface="Times New Roman" pitchFamily="18" charset="0"/>
                <a:cs typeface="Times New Roman" pitchFamily="18" charset="0"/>
              </a:rPr>
              <a:t>though </a:t>
            </a:r>
            <a:r>
              <a:rPr lang="en-US" sz="2000" dirty="0" smtClean="0">
                <a:latin typeface="Times New Roman" pitchFamily="18" charset="0"/>
                <a:cs typeface="Times New Roman" pitchFamily="18" charset="0"/>
              </a:rPr>
              <a:t>aspects of the writing process are often critical, as noted, for practical planning purposes the different stages in the writing process need to be represented within a tentative time frame. </a:t>
            </a:r>
          </a:p>
          <a:p>
            <a:pPr algn="justLow">
              <a:lnSpc>
                <a:spcPct val="150000"/>
              </a:lnSpc>
            </a:pPr>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ctr"/>
            <a:r>
              <a:rPr lang="en-US" sz="3000" dirty="0">
                <a:solidFill>
                  <a:srgbClr val="00B0F0"/>
                </a:solidFill>
                <a:effectLst/>
                <a:latin typeface="Times New Roman" pitchFamily="18" charset="0"/>
                <a:cs typeface="Times New Roman" pitchFamily="18" charset="0"/>
              </a:rPr>
              <a:t>Planning the writing schedule</a:t>
            </a:r>
            <a:endParaRPr lang="en-US" sz="3000" dirty="0">
              <a:solidFill>
                <a:srgbClr val="00B0F0"/>
              </a:solidFill>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justLow">
              <a:lnSpc>
                <a:spcPct val="150000"/>
              </a:lnSpc>
              <a:buNone/>
            </a:pPr>
            <a:r>
              <a:rPr lang="en-US" sz="2000" dirty="0">
                <a:latin typeface="Times New Roman" pitchFamily="18" charset="0"/>
                <a:cs typeface="Times New Roman" pitchFamily="18" charset="0"/>
              </a:rPr>
              <a:t>P</a:t>
            </a:r>
            <a:r>
              <a:rPr lang="en-US" sz="2000" dirty="0" smtClean="0">
                <a:latin typeface="Times New Roman" pitchFamily="18" charset="0"/>
                <a:cs typeface="Times New Roman" pitchFamily="18" charset="0"/>
              </a:rPr>
              <a:t>iloting </a:t>
            </a:r>
            <a:r>
              <a:rPr lang="en-US" sz="2000" dirty="0" smtClean="0">
                <a:latin typeface="Times New Roman" pitchFamily="18" charset="0"/>
                <a:cs typeface="Times New Roman" pitchFamily="18" charset="0"/>
              </a:rPr>
              <a:t>involves trying out materials with a representative group of learners and teachers before they are made available for wider use in order to identify problems or faults in them that can be identified before they are used more </a:t>
            </a:r>
            <a:r>
              <a:rPr lang="en-US" sz="2000" dirty="0" smtClean="0">
                <a:latin typeface="Times New Roman" pitchFamily="18" charset="0"/>
                <a:cs typeface="Times New Roman" pitchFamily="18" charset="0"/>
              </a:rPr>
              <a:t>widely.</a:t>
            </a:r>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ctr"/>
            <a:r>
              <a:rPr lang="en-US" sz="3000" dirty="0">
                <a:solidFill>
                  <a:srgbClr val="00B0F0"/>
                </a:solidFill>
                <a:effectLst/>
                <a:latin typeface="Times New Roman" pitchFamily="18" charset="0"/>
                <a:cs typeface="Times New Roman" pitchFamily="18" charset="0"/>
              </a:rPr>
              <a:t>Piloting the materials</a:t>
            </a:r>
            <a:endParaRPr lang="en-US" sz="3000" dirty="0">
              <a:solidFill>
                <a:srgbClr val="00B0F0"/>
              </a:solidFill>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29600" cy="4525963"/>
          </a:xfrm>
        </p:spPr>
        <p:txBody>
          <a:bodyPr>
            <a:normAutofit lnSpcReduction="10000"/>
          </a:bodyPr>
          <a:lstStyle/>
          <a:p>
            <a:pPr algn="justLow">
              <a:lnSpc>
                <a:spcPct val="150000"/>
              </a:lnSpc>
              <a:buNone/>
            </a:pPr>
            <a:r>
              <a:rPr lang="en-US" sz="2000" dirty="0" smtClean="0">
                <a:latin typeface="Times New Roman" pitchFamily="18" charset="0"/>
                <a:cs typeface="Times New Roman" pitchFamily="18" charset="0"/>
              </a:rPr>
              <a:t> Piloting seeks to find answers to questions such as these</a:t>
            </a:r>
            <a:r>
              <a:rPr lang="en-US" sz="2000" dirty="0" smtClean="0">
                <a:latin typeface="Times New Roman" pitchFamily="18" charset="0"/>
                <a:cs typeface="Times New Roman" pitchFamily="18" charset="0"/>
              </a:rPr>
              <a:t>:</a:t>
            </a:r>
          </a:p>
          <a:p>
            <a:pPr algn="justLow">
              <a:lnSpc>
                <a:spcPct val="150000"/>
              </a:lnSpc>
              <a:buNone/>
            </a:pPr>
            <a:endParaRPr lang="en-US" sz="2000" dirty="0" smtClean="0">
              <a:latin typeface="Times New Roman" pitchFamily="18" charset="0"/>
              <a:cs typeface="Times New Roman" pitchFamily="18" charset="0"/>
            </a:endParaRPr>
          </a:p>
          <a:p>
            <a:pPr marL="109728" lvl="0" indent="0" algn="justLow">
              <a:lnSpc>
                <a:spcPct val="150000"/>
              </a:lnSpc>
              <a:buNone/>
            </a:pPr>
            <a:r>
              <a:rPr lang="en-US" sz="2000" dirty="0" smtClean="0">
                <a:latin typeface="Times New Roman" pitchFamily="18" charset="0"/>
                <a:cs typeface="Times New Roman" pitchFamily="18" charset="0"/>
              </a:rPr>
              <a:t>Are the materials comprehensible and the instructions clear?</a:t>
            </a:r>
          </a:p>
          <a:p>
            <a:pPr marL="109728" lvl="0" indent="0" algn="justLow">
              <a:lnSpc>
                <a:spcPct val="150000"/>
              </a:lnSpc>
              <a:buNone/>
            </a:pPr>
            <a:r>
              <a:rPr lang="en-US" sz="2000" dirty="0" smtClean="0">
                <a:latin typeface="Times New Roman" pitchFamily="18" charset="0"/>
                <a:cs typeface="Times New Roman" pitchFamily="18" charset="0"/>
              </a:rPr>
              <a:t>Do they contain any editorial or content errors?</a:t>
            </a:r>
          </a:p>
          <a:p>
            <a:pPr marL="109728" lvl="0" indent="0" algn="justLow">
              <a:lnSpc>
                <a:spcPct val="150000"/>
              </a:lnSpc>
              <a:buNone/>
            </a:pPr>
            <a:r>
              <a:rPr lang="en-US" sz="2000" dirty="0" smtClean="0">
                <a:latin typeface="Times New Roman" pitchFamily="18" charset="0"/>
                <a:cs typeface="Times New Roman" pitchFamily="18" charset="0"/>
              </a:rPr>
              <a:t>Is the pacing of the materials appropriate?</a:t>
            </a:r>
          </a:p>
          <a:p>
            <a:pPr marL="109728" lvl="0" indent="0" algn="justLow">
              <a:lnSpc>
                <a:spcPct val="150000"/>
              </a:lnSpc>
              <a:buNone/>
            </a:pPr>
            <a:r>
              <a:rPr lang="en-US" sz="2000" dirty="0" smtClean="0">
                <a:latin typeface="Times New Roman" pitchFamily="18" charset="0"/>
                <a:cs typeface="Times New Roman" pitchFamily="18" charset="0"/>
              </a:rPr>
              <a:t>Do the materials do what they are supposed to do?</a:t>
            </a:r>
          </a:p>
          <a:p>
            <a:pPr marL="109728" lvl="0" indent="0" algn="justLow">
              <a:lnSpc>
                <a:spcPct val="150000"/>
              </a:lnSpc>
              <a:buNone/>
            </a:pPr>
            <a:r>
              <a:rPr lang="en-US" sz="2000" dirty="0" smtClean="0">
                <a:latin typeface="Times New Roman" pitchFamily="18" charset="0"/>
                <a:cs typeface="Times New Roman" pitchFamily="18" charset="0"/>
              </a:rPr>
              <a:t>Do they address learners’ needs?</a:t>
            </a:r>
          </a:p>
          <a:p>
            <a:pPr marL="109728" lvl="0" indent="0" algn="justLow">
              <a:lnSpc>
                <a:spcPct val="150000"/>
              </a:lnSpc>
              <a:buNone/>
            </a:pPr>
            <a:r>
              <a:rPr lang="en-US" sz="2000" dirty="0" smtClean="0">
                <a:latin typeface="Times New Roman" pitchFamily="18" charset="0"/>
                <a:cs typeface="Times New Roman" pitchFamily="18" charset="0"/>
              </a:rPr>
              <a:t>Is there sufficient quantity of practice </a:t>
            </a:r>
            <a:r>
              <a:rPr lang="en-US" sz="2000" dirty="0" smtClean="0">
                <a:latin typeface="Times New Roman" pitchFamily="18" charset="0"/>
                <a:cs typeface="Times New Roman" pitchFamily="18" charset="0"/>
              </a:rPr>
              <a:t>materials?</a:t>
            </a:r>
            <a:endParaRPr lang="en-US" sz="2000" dirty="0" smtClean="0">
              <a:latin typeface="Times New Roman" pitchFamily="18" charset="0"/>
              <a:cs typeface="Times New Roman" pitchFamily="18" charset="0"/>
            </a:endParaRPr>
          </a:p>
          <a:p>
            <a:pPr marL="109728" lvl="0" indent="0" algn="justLow">
              <a:lnSpc>
                <a:spcPct val="150000"/>
              </a:lnSpc>
              <a:buNone/>
            </a:pPr>
            <a:r>
              <a:rPr lang="en-US" sz="2000" dirty="0" smtClean="0">
                <a:latin typeface="Times New Roman" pitchFamily="18" charset="0"/>
                <a:cs typeface="Times New Roman" pitchFamily="18" charset="0"/>
              </a:rPr>
              <a:t>Are the materials sufficiently interesting and engaging?</a:t>
            </a:r>
          </a:p>
          <a:p>
            <a:pPr algn="justLow">
              <a:lnSpc>
                <a:spcPct val="150000"/>
              </a:lnSpc>
            </a:pPr>
            <a:endParaRPr lang="en-US" sz="20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29600" cy="4525963"/>
          </a:xfrm>
        </p:spPr>
        <p:txBody>
          <a:bodyPr>
            <a:noAutofit/>
          </a:bodyPr>
          <a:lstStyle/>
          <a:p>
            <a:pPr algn="justLow"/>
            <a:r>
              <a:rPr lang="en-US" sz="2000" dirty="0" smtClean="0">
                <a:latin typeface="Times New Roman" pitchFamily="18" charset="0"/>
                <a:cs typeface="Times New Roman" pitchFamily="18" charset="0"/>
              </a:rPr>
              <a:t>The intention is to have a group of teachers and students work through the materials in conditions as close as possible to those under which the final version of the materials will be used.</a:t>
            </a:r>
          </a:p>
          <a:p>
            <a:pPr algn="justLow"/>
            <a:endParaRPr lang="en-US" sz="2000" dirty="0" smtClean="0">
              <a:latin typeface="Times New Roman" pitchFamily="18" charset="0"/>
              <a:cs typeface="Times New Roman" pitchFamily="18" charset="0"/>
            </a:endParaRPr>
          </a:p>
          <a:p>
            <a:pPr algn="justLow"/>
            <a:r>
              <a:rPr lang="en-US" sz="2000" dirty="0" smtClean="0">
                <a:latin typeface="Times New Roman" pitchFamily="18" charset="0"/>
                <a:cs typeface="Times New Roman" pitchFamily="18" charset="0"/>
              </a:rPr>
              <a:t> However, it is often not impossible to pilot materials a near-final form, because art and design may await finalization of the manuscript. </a:t>
            </a:r>
          </a:p>
          <a:p>
            <a:pPr algn="justLow"/>
            <a:endParaRPr lang="en-US" sz="2000" dirty="0" smtClean="0">
              <a:latin typeface="Times New Roman" pitchFamily="18" charset="0"/>
              <a:cs typeface="Times New Roman" pitchFamily="18" charset="0"/>
            </a:endParaRPr>
          </a:p>
          <a:p>
            <a:pPr algn="justLow"/>
            <a:r>
              <a:rPr lang="en-US" sz="2000" dirty="0" smtClean="0">
                <a:latin typeface="Times New Roman" pitchFamily="18" charset="0"/>
                <a:cs typeface="Times New Roman" pitchFamily="18" charset="0"/>
              </a:rPr>
              <a:t>A practical solution is to have sections of the materials piloted by different teachers rather than have a few teachers try out all of the materials. This can speed up the piloting process and enable more teachers to participate. </a:t>
            </a:r>
          </a:p>
          <a:p>
            <a:pPr algn="justLow"/>
            <a:endParaRPr lang="en-US" sz="2000" dirty="0" smtClean="0">
              <a:latin typeface="Times New Roman" pitchFamily="18" charset="0"/>
              <a:cs typeface="Times New Roman" pitchFamily="18" charset="0"/>
            </a:endParaRPr>
          </a:p>
          <a:p>
            <a:pPr algn="justLow"/>
            <a:r>
              <a:rPr lang="en-US" sz="2000" dirty="0" smtClean="0">
                <a:latin typeface="Times New Roman" pitchFamily="18" charset="0"/>
                <a:cs typeface="Times New Roman" pitchFamily="18" charset="0"/>
              </a:rPr>
              <a:t>Following the piloting, both students and teachers complete a review sheet or questionnaire and may also be interviewed to find out what they think about the materials. </a:t>
            </a:r>
          </a:p>
          <a:p>
            <a:pPr algn="justLow"/>
            <a:endParaRPr lang="en-US" sz="2000" dirty="0" smtClean="0">
              <a:latin typeface="Times New Roman" pitchFamily="18" charset="0"/>
              <a:cs typeface="Times New Roman" pitchFamily="18" charset="0"/>
            </a:endParaRPr>
          </a:p>
          <a:p>
            <a:pPr algn="justLow"/>
            <a:r>
              <a:rPr lang="en-US" sz="2000" dirty="0" smtClean="0">
                <a:latin typeface="Times New Roman" pitchFamily="18" charset="0"/>
                <a:cs typeface="Times New Roman" pitchFamily="18" charset="0"/>
              </a:rPr>
              <a:t>Any problems identified can be addressed at this stage. In some cases, this may involve a substantial rewriting of the materials.</a:t>
            </a:r>
          </a:p>
          <a:p>
            <a:pPr algn="justLow"/>
            <a:endParaRPr lang="en-US" sz="20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justLow">
              <a:lnSpc>
                <a:spcPct val="150000"/>
              </a:lnSpc>
              <a:buNone/>
            </a:pPr>
            <a:r>
              <a:rPr lang="en-US" sz="2000" dirty="0">
                <a:latin typeface="Times New Roman" pitchFamily="18" charset="0"/>
                <a:cs typeface="Times New Roman" pitchFamily="18" charset="0"/>
              </a:rPr>
              <a:t>D</a:t>
            </a:r>
            <a:r>
              <a:rPr lang="en-US" sz="2000" dirty="0" smtClean="0">
                <a:latin typeface="Times New Roman" pitchFamily="18" charset="0"/>
                <a:cs typeface="Times New Roman" pitchFamily="18" charset="0"/>
              </a:rPr>
              <a:t>esign </a:t>
            </a:r>
            <a:r>
              <a:rPr lang="en-US" sz="2000" dirty="0" smtClean="0">
                <a:latin typeface="Times New Roman" pitchFamily="18" charset="0"/>
                <a:cs typeface="Times New Roman" pitchFamily="18" charset="0"/>
              </a:rPr>
              <a:t>issues refer to the layout of text and art on each page. An effective design is a major factor in the reception and usability of materials. Will art and illustrations be added to the manuscript and who will be responsible for these? </a:t>
            </a:r>
            <a:endParaRPr lang="en-US" sz="2000" dirty="0" smtClean="0">
              <a:latin typeface="Times New Roman" pitchFamily="18" charset="0"/>
              <a:cs typeface="Times New Roman" pitchFamily="18" charset="0"/>
            </a:endParaRPr>
          </a:p>
          <a:p>
            <a:pPr marL="109728" indent="0" algn="justLow">
              <a:lnSpc>
                <a:spcPct val="150000"/>
              </a:lnSpc>
              <a:buNone/>
            </a:pPr>
            <a:r>
              <a:rPr lang="en-US" sz="2000" dirty="0" smtClean="0">
                <a:latin typeface="Times New Roman" pitchFamily="18" charset="0"/>
                <a:cs typeface="Times New Roman" pitchFamily="18" charset="0"/>
              </a:rPr>
              <a:t>Production </a:t>
            </a:r>
            <a:r>
              <a:rPr lang="en-US" sz="2000" dirty="0" smtClean="0">
                <a:latin typeface="Times New Roman" pitchFamily="18" charset="0"/>
                <a:cs typeface="Times New Roman" pitchFamily="18" charset="0"/>
              </a:rPr>
              <a:t>issues relate to the printing of the materials. Will the materials be printed from the writers’ files, reset, photocopied, laser printed, or sent to a commercial printer?</a:t>
            </a:r>
          </a:p>
          <a:p>
            <a:pPr algn="justLow">
              <a:lnSpc>
                <a:spcPct val="150000"/>
              </a:lnSpc>
              <a:buNone/>
            </a:pPr>
            <a:r>
              <a:rPr lang="en-US" sz="2000" dirty="0" smtClean="0">
                <a:latin typeface="Times New Roman" pitchFamily="18" charset="0"/>
                <a:cs typeface="Times New Roman" pitchFamily="18" charset="0"/>
              </a:rPr>
              <a:t>	</a:t>
            </a:r>
          </a:p>
          <a:p>
            <a:pPr algn="justLow">
              <a:lnSpc>
                <a:spcPct val="150000"/>
              </a:lnSpc>
            </a:pPr>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ctr"/>
            <a:r>
              <a:rPr lang="en-US" sz="3000" dirty="0">
                <a:solidFill>
                  <a:srgbClr val="00B0F0"/>
                </a:solidFill>
                <a:effectLst/>
                <a:latin typeface="Times New Roman" pitchFamily="18" charset="0"/>
                <a:cs typeface="Times New Roman" pitchFamily="18" charset="0"/>
              </a:rPr>
              <a:t>Design and production</a:t>
            </a:r>
            <a:endParaRPr lang="en-US" sz="3000" dirty="0">
              <a:solidFill>
                <a:srgbClr val="00B0F0"/>
              </a:solidFill>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08720"/>
            <a:ext cx="8229600" cy="4525963"/>
          </a:xfrm>
        </p:spPr>
        <p:txBody>
          <a:bodyPr>
            <a:noAutofit/>
          </a:bodyPr>
          <a:lstStyle/>
          <a:p>
            <a:pPr marL="109728" indent="0" algn="justLow">
              <a:lnSpc>
                <a:spcPct val="150000"/>
              </a:lnSpc>
              <a:buNone/>
            </a:pPr>
            <a:r>
              <a:rPr lang="en-US" sz="2000" dirty="0" smtClean="0">
                <a:latin typeface="Times New Roman" pitchFamily="18" charset="0"/>
                <a:cs typeface="Times New Roman" pitchFamily="18" charset="0"/>
              </a:rPr>
              <a:t>No </a:t>
            </a:r>
            <a:r>
              <a:rPr lang="en-US" sz="2000" dirty="0" smtClean="0">
                <a:latin typeface="Times New Roman" pitchFamily="18" charset="0"/>
                <a:cs typeface="Times New Roman" pitchFamily="18" charset="0"/>
              </a:rPr>
              <a:t>matter what form of materials teachers make use of, whether they teach from textbook, instructional materials, or teacher-prepared materials, the materials present plans for teaching. </a:t>
            </a:r>
          </a:p>
          <a:p>
            <a:pPr algn="justLow">
              <a:lnSpc>
                <a:spcPct val="150000"/>
              </a:lnSpc>
            </a:pPr>
            <a:endParaRPr lang="en-US" sz="2000" dirty="0" smtClean="0">
              <a:latin typeface="Times New Roman" pitchFamily="18" charset="0"/>
              <a:cs typeface="Times New Roman" pitchFamily="18" charset="0"/>
            </a:endParaRPr>
          </a:p>
          <a:p>
            <a:pPr marL="109728" indent="0" algn="justLow">
              <a:lnSpc>
                <a:spcPct val="150000"/>
              </a:lnSpc>
              <a:buNone/>
            </a:pPr>
            <a:r>
              <a:rPr lang="en-US" sz="2000" dirty="0" smtClean="0">
                <a:latin typeface="Times New Roman" pitchFamily="18" charset="0"/>
                <a:cs typeface="Times New Roman" pitchFamily="18" charset="0"/>
              </a:rPr>
              <a:t>They do not represent the process of teaching itself. As teachers use </a:t>
            </a:r>
            <a:r>
              <a:rPr lang="en-US" sz="2000" dirty="0" smtClean="0">
                <a:latin typeface="Times New Roman" pitchFamily="18" charset="0"/>
                <a:cs typeface="Times New Roman" pitchFamily="18" charset="0"/>
              </a:rPr>
              <a:t>materials, they </a:t>
            </a:r>
            <a:r>
              <a:rPr lang="en-US" sz="2000" dirty="0" smtClean="0">
                <a:latin typeface="Times New Roman" pitchFamily="18" charset="0"/>
                <a:cs typeface="Times New Roman" pitchFamily="18" charset="0"/>
              </a:rPr>
              <a:t>adapt and transform them to suit the needs of particular groups of learners and their own teaching styles. </a:t>
            </a:r>
          </a:p>
          <a:p>
            <a:pPr algn="justLow"/>
            <a:endParaRPr lang="en-US" sz="2000" dirty="0" smtClean="0">
              <a:latin typeface="Times New Roman" pitchFamily="18" charset="0"/>
              <a:cs typeface="Times New Roman" pitchFamily="18" charset="0"/>
            </a:endParaRPr>
          </a:p>
        </p:txBody>
      </p:sp>
      <p:sp>
        <p:nvSpPr>
          <p:cNvPr id="2" name="Title 1"/>
          <p:cNvSpPr>
            <a:spLocks noGrp="1"/>
          </p:cNvSpPr>
          <p:nvPr>
            <p:ph type="title"/>
          </p:nvPr>
        </p:nvSpPr>
        <p:spPr>
          <a:xfrm>
            <a:off x="467544" y="-99392"/>
            <a:ext cx="8229600" cy="1143000"/>
          </a:xfrm>
        </p:spPr>
        <p:txBody>
          <a:bodyPr>
            <a:normAutofit fontScale="90000"/>
          </a:bodyPr>
          <a:lstStyle/>
          <a:p>
            <a:pPr algn="ctr"/>
            <a:r>
              <a:rPr lang="en-US" sz="3000" b="1" dirty="0" smtClean="0">
                <a:solidFill>
                  <a:srgbClr val="00B0F0"/>
                </a:solidFill>
                <a:effectLst/>
                <a:latin typeface="Times New Roman" pitchFamily="18" charset="0"/>
                <a:cs typeface="Times New Roman" pitchFamily="18" charset="0"/>
              </a:rPr>
              <a:t/>
            </a:r>
            <a:br>
              <a:rPr lang="en-US" sz="3000" b="1" dirty="0" smtClean="0">
                <a:solidFill>
                  <a:srgbClr val="00B0F0"/>
                </a:solidFill>
                <a:effectLst/>
                <a:latin typeface="Times New Roman" pitchFamily="18" charset="0"/>
                <a:cs typeface="Times New Roman" pitchFamily="18" charset="0"/>
              </a:rPr>
            </a:br>
            <a:r>
              <a:rPr lang="en-US" sz="3300" b="1" dirty="0" smtClean="0">
                <a:solidFill>
                  <a:srgbClr val="00B0F0"/>
                </a:solidFill>
                <a:effectLst/>
                <a:latin typeface="Times New Roman" pitchFamily="18" charset="0"/>
                <a:cs typeface="Times New Roman" pitchFamily="18" charset="0"/>
              </a:rPr>
              <a:t>Monitoring </a:t>
            </a:r>
            <a:r>
              <a:rPr lang="en-US" sz="3300" b="1" dirty="0" smtClean="0">
                <a:solidFill>
                  <a:srgbClr val="00B0F0"/>
                </a:solidFill>
                <a:effectLst/>
                <a:latin typeface="Times New Roman" pitchFamily="18" charset="0"/>
                <a:cs typeface="Times New Roman" pitchFamily="18" charset="0"/>
              </a:rPr>
              <a:t>the use of materials</a:t>
            </a:r>
            <a:r>
              <a:rPr lang="en-US" sz="3000" dirty="0" smtClean="0">
                <a:solidFill>
                  <a:srgbClr val="00B0F0"/>
                </a:solidFill>
                <a:effectLst/>
                <a:latin typeface="Times New Roman" pitchFamily="18" charset="0"/>
                <a:cs typeface="Times New Roman" pitchFamily="18" charset="0"/>
              </a:rPr>
              <a:t/>
            </a:r>
            <a:br>
              <a:rPr lang="en-US" sz="3000" dirty="0" smtClean="0">
                <a:solidFill>
                  <a:srgbClr val="00B0F0"/>
                </a:solidFill>
                <a:effectLst/>
                <a:latin typeface="Times New Roman" pitchFamily="18" charset="0"/>
                <a:cs typeface="Times New Roman" pitchFamily="18" charset="0"/>
              </a:rPr>
            </a:br>
            <a:endParaRPr lang="en-US" sz="3000" dirty="0">
              <a:solidFill>
                <a:srgbClr val="00B0F0"/>
              </a:solidFill>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548680"/>
            <a:ext cx="8229600" cy="4525963"/>
          </a:xfrm>
        </p:spPr>
        <p:txBody>
          <a:bodyPr>
            <a:normAutofit/>
          </a:bodyPr>
          <a:lstStyle/>
          <a:p>
            <a:pPr marL="109728" indent="0" algn="justLow">
              <a:lnSpc>
                <a:spcPct val="150000"/>
              </a:lnSpc>
              <a:buNone/>
            </a:pPr>
            <a:r>
              <a:rPr lang="en-US" sz="2000" dirty="0">
                <a:latin typeface="Times New Roman" pitchFamily="18" charset="0"/>
                <a:cs typeface="Times New Roman" pitchFamily="18" charset="0"/>
              </a:rPr>
              <a:t>These processes of transformation are at the heart of teaching and enable good teachers to create effective lessons out of the resources </a:t>
            </a: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make use of. </a:t>
            </a:r>
          </a:p>
          <a:p>
            <a:pPr algn="justLow">
              <a:lnSpc>
                <a:spcPct val="150000"/>
              </a:lnSpc>
            </a:pPr>
            <a:endParaRPr lang="en-US" sz="2000" dirty="0">
              <a:latin typeface="Times New Roman" pitchFamily="18" charset="0"/>
              <a:cs typeface="Times New Roman" pitchFamily="18" charset="0"/>
            </a:endParaRPr>
          </a:p>
          <a:p>
            <a:pPr marL="109728" indent="0" algn="justLow">
              <a:lnSpc>
                <a:spcPct val="150000"/>
              </a:lnSpc>
              <a:buNone/>
            </a:pPr>
            <a:r>
              <a:rPr lang="en-US" sz="2000" dirty="0">
                <a:latin typeface="Times New Roman" pitchFamily="18" charset="0"/>
                <a:cs typeface="Times New Roman" pitchFamily="18" charset="0"/>
              </a:rPr>
              <a:t>It is useful, therefore, to collect information on how teachers use </a:t>
            </a:r>
            <a:r>
              <a:rPr lang="en-US" sz="2000" dirty="0" smtClean="0">
                <a:latin typeface="Times New Roman" pitchFamily="18" charset="0"/>
                <a:cs typeface="Times New Roman" pitchFamily="18" charset="0"/>
              </a:rPr>
              <a:t>course books </a:t>
            </a:r>
            <a:r>
              <a:rPr lang="en-US" sz="2000" dirty="0">
                <a:latin typeface="Times New Roman" pitchFamily="18" charset="0"/>
                <a:cs typeface="Times New Roman" pitchFamily="18" charset="0"/>
              </a:rPr>
              <a:t>and other teaching materials in their teaching. </a:t>
            </a:r>
          </a:p>
          <a:p>
            <a:endParaRPr lang="en-GB" dirty="0"/>
          </a:p>
        </p:txBody>
      </p:sp>
    </p:spTree>
    <p:extLst>
      <p:ext uri="{BB962C8B-B14F-4D97-AF65-F5344CB8AC3E}">
        <p14:creationId xmlns:p14="http://schemas.microsoft.com/office/powerpoint/2010/main" val="82190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229600" cy="4525963"/>
          </a:xfrm>
        </p:spPr>
        <p:txBody>
          <a:bodyPr>
            <a:normAutofit/>
          </a:bodyPr>
          <a:lstStyle/>
          <a:p>
            <a:pPr algn="justLow">
              <a:lnSpc>
                <a:spcPct val="150000"/>
              </a:lnSpc>
              <a:buNone/>
            </a:pPr>
            <a:r>
              <a:rPr lang="en-US" sz="2000" dirty="0" smtClean="0">
                <a:latin typeface="Times New Roman" pitchFamily="18" charset="0"/>
                <a:cs typeface="Times New Roman" pitchFamily="18" charset="0"/>
              </a:rPr>
              <a:t>The information collected can serve the following purposes:</a:t>
            </a:r>
          </a:p>
          <a:p>
            <a:pPr marL="109728" lvl="0" indent="0" algn="justLow">
              <a:lnSpc>
                <a:spcPct val="150000"/>
              </a:lnSpc>
              <a:buNone/>
            </a:pPr>
            <a:r>
              <a:rPr lang="en-US" sz="2000" dirty="0" smtClean="0">
                <a:latin typeface="Times New Roman" pitchFamily="18" charset="0"/>
                <a:cs typeface="Times New Roman" pitchFamily="18" charset="0"/>
              </a:rPr>
              <a:t>To document effective ways of using materials</a:t>
            </a:r>
          </a:p>
          <a:p>
            <a:pPr marL="109728" lvl="0" indent="0" algn="justLow">
              <a:lnSpc>
                <a:spcPct val="150000"/>
              </a:lnSpc>
              <a:buNone/>
            </a:pPr>
            <a:r>
              <a:rPr lang="en-US" sz="2000" dirty="0" smtClean="0">
                <a:latin typeface="Times New Roman" pitchFamily="18" charset="0"/>
                <a:cs typeface="Times New Roman" pitchFamily="18" charset="0"/>
              </a:rPr>
              <a:t>To provide feedback on how materials work</a:t>
            </a:r>
          </a:p>
          <a:p>
            <a:pPr marL="109728" lvl="0" indent="0" algn="justLow">
              <a:lnSpc>
                <a:spcPct val="150000"/>
              </a:lnSpc>
              <a:buNone/>
            </a:pPr>
            <a:r>
              <a:rPr lang="en-US" sz="2000" dirty="0" smtClean="0">
                <a:latin typeface="Times New Roman" pitchFamily="18" charset="0"/>
                <a:cs typeface="Times New Roman" pitchFamily="18" charset="0"/>
              </a:rPr>
              <a:t>To keep a record of additions, deletions, and supplementary materials</a:t>
            </a:r>
          </a:p>
          <a:p>
            <a:pPr marL="109728" lvl="0" indent="0" algn="justLow">
              <a:lnSpc>
                <a:spcPct val="150000"/>
              </a:lnSpc>
              <a:buNone/>
            </a:pPr>
            <a:r>
              <a:rPr lang="en-US" sz="2000" dirty="0" smtClean="0">
                <a:latin typeface="Times New Roman" pitchFamily="18" charset="0"/>
                <a:cs typeface="Times New Roman" pitchFamily="18" charset="0"/>
              </a:rPr>
              <a:t>Teachers may have used with the materials</a:t>
            </a:r>
          </a:p>
          <a:p>
            <a:pPr marL="109728" lvl="0" indent="0" algn="justLow">
              <a:lnSpc>
                <a:spcPct val="150000"/>
              </a:lnSpc>
              <a:buNone/>
            </a:pPr>
            <a:r>
              <a:rPr lang="en-US" sz="2000" dirty="0" smtClean="0">
                <a:latin typeface="Times New Roman" pitchFamily="18" charset="0"/>
                <a:cs typeface="Times New Roman" pitchFamily="18" charset="0"/>
              </a:rPr>
              <a:t>To assist other teachers in using the materials</a:t>
            </a:r>
          </a:p>
          <a:p>
            <a:pPr algn="justLow">
              <a:lnSpc>
                <a:spcPct val="150000"/>
              </a:lnSpc>
            </a:pPr>
            <a:endParaRPr lang="en-US" sz="20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109728" lvl="0" indent="0" algn="justLow">
              <a:lnSpc>
                <a:spcPct val="150000"/>
              </a:lnSpc>
              <a:buNone/>
            </a:pPr>
            <a:r>
              <a:rPr lang="en-US" sz="2000" i="1" dirty="0" smtClean="0">
                <a:latin typeface="Times New Roman" pitchFamily="18" charset="0"/>
                <a:cs typeface="Times New Roman" pitchFamily="18" charset="0"/>
              </a:rPr>
              <a:t>Observation</a:t>
            </a:r>
            <a:r>
              <a:rPr lang="en-US" sz="2000" dirty="0" smtClean="0">
                <a:latin typeface="Times New Roman" pitchFamily="18" charset="0"/>
                <a:cs typeface="Times New Roman" pitchFamily="18" charset="0"/>
              </a:rPr>
              <a:t>: classroom visits to see how teachers use materials and to find out how materials influence the quality of teaching and interaction that occurs in a </a:t>
            </a:r>
            <a:r>
              <a:rPr lang="en-US" sz="2000" dirty="0" smtClean="0">
                <a:latin typeface="Times New Roman" pitchFamily="18" charset="0"/>
                <a:cs typeface="Times New Roman" pitchFamily="18" charset="0"/>
              </a:rPr>
              <a:t>lesson.</a:t>
            </a:r>
            <a:endParaRPr lang="en-US" sz="2000" dirty="0" smtClean="0">
              <a:latin typeface="Times New Roman" pitchFamily="18" charset="0"/>
              <a:cs typeface="Times New Roman" pitchFamily="18" charset="0"/>
            </a:endParaRPr>
          </a:p>
          <a:p>
            <a:pPr marL="109728" lvl="0" indent="0" algn="justLow">
              <a:lnSpc>
                <a:spcPct val="150000"/>
              </a:lnSpc>
              <a:buNone/>
            </a:pPr>
            <a:r>
              <a:rPr lang="en-US" sz="2000" i="1" dirty="0" smtClean="0">
                <a:latin typeface="Times New Roman" pitchFamily="18" charset="0"/>
                <a:cs typeface="Times New Roman" pitchFamily="18" charset="0"/>
              </a:rPr>
              <a:t>Feedback sessions</a:t>
            </a:r>
            <a:r>
              <a:rPr lang="en-US" sz="2000" dirty="0" smtClean="0">
                <a:latin typeface="Times New Roman" pitchFamily="18" charset="0"/>
                <a:cs typeface="Times New Roman" pitchFamily="18" charset="0"/>
              </a:rPr>
              <a:t>: group meetings in which teachers discuss their experience with </a:t>
            </a:r>
            <a:r>
              <a:rPr lang="en-US" sz="2000" dirty="0" smtClean="0">
                <a:latin typeface="Times New Roman" pitchFamily="18" charset="0"/>
                <a:cs typeface="Times New Roman" pitchFamily="18" charset="0"/>
              </a:rPr>
              <a:t>materials.</a:t>
            </a:r>
            <a:endParaRPr lang="en-US" sz="2000" dirty="0" smtClean="0">
              <a:latin typeface="Times New Roman" pitchFamily="18" charset="0"/>
              <a:cs typeface="Times New Roman" pitchFamily="18" charset="0"/>
            </a:endParaRPr>
          </a:p>
          <a:p>
            <a:pPr marL="109728" lvl="0" indent="0" algn="justLow">
              <a:lnSpc>
                <a:spcPct val="150000"/>
              </a:lnSpc>
              <a:buNone/>
            </a:pPr>
            <a:r>
              <a:rPr lang="en-US" sz="2000" i="1" dirty="0" smtClean="0">
                <a:latin typeface="Times New Roman" pitchFamily="18" charset="0"/>
                <a:cs typeface="Times New Roman" pitchFamily="18" charset="0"/>
              </a:rPr>
              <a:t>Written reports</a:t>
            </a:r>
            <a:r>
              <a:rPr lang="en-US" sz="2000" dirty="0" smtClean="0">
                <a:latin typeface="Times New Roman" pitchFamily="18" charset="0"/>
                <a:cs typeface="Times New Roman" pitchFamily="18" charset="0"/>
              </a:rPr>
              <a:t>: the use of reflection sheets or other forms of written feedback in which teachers make brief notes about what worked well and what did not work well, or give suggestions on using the </a:t>
            </a:r>
            <a:r>
              <a:rPr lang="en-US" sz="2000" dirty="0" smtClean="0">
                <a:latin typeface="Times New Roman" pitchFamily="18" charset="0"/>
                <a:cs typeface="Times New Roman" pitchFamily="18" charset="0"/>
              </a:rPr>
              <a:t>materials.</a:t>
            </a:r>
            <a:endParaRPr lang="en-US" sz="2000" dirty="0" smtClean="0">
              <a:latin typeface="Times New Roman" pitchFamily="18" charset="0"/>
              <a:cs typeface="Times New Roman" pitchFamily="18" charset="0"/>
            </a:endParaRPr>
          </a:p>
          <a:p>
            <a:pPr algn="justLow">
              <a:buNone/>
            </a:pPr>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ctr"/>
            <a:r>
              <a:rPr lang="en-US" sz="3000" dirty="0">
                <a:solidFill>
                  <a:srgbClr val="00B0F0"/>
                </a:solidFill>
                <a:effectLst/>
                <a:latin typeface="Times New Roman" pitchFamily="18" charset="0"/>
                <a:cs typeface="Times New Roman" pitchFamily="18" charset="0"/>
              </a:rPr>
              <a:t>Monitoring may take the following forms</a:t>
            </a:r>
            <a:endParaRPr lang="en-US" sz="3000" dirty="0">
              <a:solidFill>
                <a:srgbClr val="00B0F0"/>
              </a:solidFill>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764704"/>
            <a:ext cx="8229600" cy="4525963"/>
          </a:xfrm>
        </p:spPr>
        <p:txBody>
          <a:bodyPr/>
          <a:lstStyle/>
          <a:p>
            <a:pPr marL="109728" lvl="0" indent="0" algn="justLow">
              <a:lnSpc>
                <a:spcPct val="150000"/>
              </a:lnSpc>
              <a:buNone/>
            </a:pPr>
            <a:r>
              <a:rPr lang="en-US" sz="2000" i="1" dirty="0">
                <a:latin typeface="Times New Roman" pitchFamily="18" charset="0"/>
                <a:cs typeface="Times New Roman" pitchFamily="18" charset="0"/>
              </a:rPr>
              <a:t>Review</a:t>
            </a:r>
            <a:r>
              <a:rPr lang="en-US" sz="2000" dirty="0">
                <a:latin typeface="Times New Roman" pitchFamily="18" charset="0"/>
                <a:cs typeface="Times New Roman" pitchFamily="18" charset="0"/>
              </a:rPr>
              <a:t>: written reviews by a teacher or a group of teachers on their experiences with a set materials and what they liked or disliked about </a:t>
            </a:r>
            <a:r>
              <a:rPr lang="en-US" sz="2000" smtClean="0">
                <a:latin typeface="Times New Roman" pitchFamily="18" charset="0"/>
                <a:cs typeface="Times New Roman" pitchFamily="18" charset="0"/>
              </a:rPr>
              <a:t>them.</a:t>
            </a:r>
          </a:p>
          <a:p>
            <a:pPr marL="109728" lvl="0" indent="0" algn="justLow">
              <a:lnSpc>
                <a:spcPct val="150000"/>
              </a:lnSpc>
              <a:buNone/>
            </a:pPr>
            <a:endParaRPr lang="en-US" sz="2000" dirty="0">
              <a:latin typeface="Times New Roman" pitchFamily="18" charset="0"/>
              <a:cs typeface="Times New Roman" pitchFamily="18" charset="0"/>
            </a:endParaRPr>
          </a:p>
          <a:p>
            <a:pPr marL="109728" lvl="0" indent="0" algn="justLow">
              <a:lnSpc>
                <a:spcPct val="150000"/>
              </a:lnSpc>
              <a:buNone/>
            </a:pPr>
            <a:r>
              <a:rPr lang="en-US" sz="2000" i="1" dirty="0">
                <a:latin typeface="Times New Roman" pitchFamily="18" charset="0"/>
                <a:cs typeface="Times New Roman" pitchFamily="18" charset="0"/>
              </a:rPr>
              <a:t>Students’ review</a:t>
            </a:r>
            <a:r>
              <a:rPr lang="en-US" sz="2000" dirty="0">
                <a:latin typeface="Times New Roman" pitchFamily="18" charset="0"/>
                <a:cs typeface="Times New Roman" pitchFamily="18" charset="0"/>
              </a:rPr>
              <a:t>: comments from students on their experience with the </a:t>
            </a:r>
            <a:r>
              <a:rPr lang="en-US" sz="2000" dirty="0" smtClean="0">
                <a:latin typeface="Times New Roman" pitchFamily="18" charset="0"/>
                <a:cs typeface="Times New Roman" pitchFamily="18" charset="0"/>
              </a:rPr>
              <a:t>materials.</a:t>
            </a:r>
            <a:endParaRPr lang="en-US" sz="2000" dirty="0">
              <a:latin typeface="Times New Roman" pitchFamily="18" charset="0"/>
              <a:cs typeface="Times New Roman" pitchFamily="18" charset="0"/>
            </a:endParaRPr>
          </a:p>
          <a:p>
            <a:endParaRPr lang="en-GB" dirty="0"/>
          </a:p>
        </p:txBody>
      </p:sp>
    </p:spTree>
    <p:extLst>
      <p:ext uri="{BB962C8B-B14F-4D97-AF65-F5344CB8AC3E}">
        <p14:creationId xmlns:p14="http://schemas.microsoft.com/office/powerpoint/2010/main" val="126581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08720"/>
            <a:ext cx="8229600" cy="4525963"/>
          </a:xfrm>
        </p:spPr>
        <p:txBody>
          <a:bodyPr>
            <a:normAutofit/>
          </a:bodyPr>
          <a:lstStyle/>
          <a:p>
            <a:pPr marL="109728" indent="0" algn="just">
              <a:lnSpc>
                <a:spcPct val="150000"/>
              </a:lnSpc>
              <a:buNone/>
            </a:pPr>
            <a:r>
              <a:rPr lang="en-US" sz="2000" dirty="0" smtClean="0">
                <a:latin typeface="Times New Roman" pitchFamily="18" charset="0"/>
                <a:cs typeface="Times New Roman" pitchFamily="18" charset="0"/>
              </a:rPr>
              <a:t>One </a:t>
            </a:r>
            <a:r>
              <a:rPr lang="en-US" sz="2000" dirty="0">
                <a:latin typeface="Times New Roman" pitchFamily="18" charset="0"/>
                <a:cs typeface="Times New Roman" pitchFamily="18" charset="0"/>
              </a:rPr>
              <a:t>of the most difficult decisions in writing is deciding on the types of exercises that will be used. </a:t>
            </a:r>
            <a:endParaRPr lang="en-US" sz="2000" dirty="0" smtClean="0">
              <a:latin typeface="Times New Roman" pitchFamily="18" charset="0"/>
              <a:cs typeface="Times New Roman" pitchFamily="18" charset="0"/>
            </a:endParaRPr>
          </a:p>
          <a:p>
            <a:pPr marL="109728" indent="0" algn="just">
              <a:lnSpc>
                <a:spcPct val="150000"/>
              </a:lnSpc>
              <a:buNone/>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issue is how to create exercises that engage </a:t>
            </a:r>
            <a:r>
              <a:rPr lang="en-US" sz="2000" dirty="0" smtClean="0">
                <a:latin typeface="Times New Roman" pitchFamily="18" charset="0"/>
                <a:cs typeface="Times New Roman" pitchFamily="18" charset="0"/>
              </a:rPr>
              <a:t>learners </a:t>
            </a:r>
            <a:r>
              <a:rPr lang="en-US" sz="2000" dirty="0">
                <a:latin typeface="Times New Roman" pitchFamily="18" charset="0"/>
                <a:cs typeface="Times New Roman" pitchFamily="18" charset="0"/>
              </a:rPr>
              <a:t>in the use of skills and processes related to specific language teaching objectives. </a:t>
            </a:r>
            <a:endParaRPr lang="en-US" sz="2000" dirty="0" smtClean="0">
              <a:latin typeface="Times New Roman" pitchFamily="18" charset="0"/>
              <a:cs typeface="Times New Roman" pitchFamily="18" charset="0"/>
            </a:endParaRPr>
          </a:p>
          <a:p>
            <a:pPr marL="109728" indent="0" algn="just">
              <a:lnSpc>
                <a:spcPct val="150000"/>
              </a:lnSpc>
              <a:buNone/>
            </a:pPr>
            <a:r>
              <a:rPr lang="en-US" sz="2000" dirty="0" smtClean="0">
                <a:latin typeface="Times New Roman" pitchFamily="18" charset="0"/>
                <a:cs typeface="Times New Roman" pitchFamily="18" charset="0"/>
              </a:rPr>
              <a:t>A </a:t>
            </a:r>
            <a:r>
              <a:rPr lang="en-US" sz="2000" dirty="0">
                <a:latin typeface="Times New Roman" pitchFamily="18" charset="0"/>
                <a:cs typeface="Times New Roman" pitchFamily="18" charset="0"/>
              </a:rPr>
              <a:t>review of the exercise types used in current commercial textbooks is a </a:t>
            </a:r>
            <a:r>
              <a:rPr lang="en-US" sz="2000" dirty="0" smtClean="0">
                <a:latin typeface="Times New Roman" pitchFamily="18" charset="0"/>
                <a:cs typeface="Times New Roman" pitchFamily="18" charset="0"/>
              </a:rPr>
              <a:t>good </a:t>
            </a:r>
            <a:r>
              <a:rPr lang="en-US" sz="2000" dirty="0">
                <a:latin typeface="Times New Roman" pitchFamily="18" charset="0"/>
                <a:cs typeface="Times New Roman" pitchFamily="18" charset="0"/>
              </a:rPr>
              <a:t>starting point.  </a:t>
            </a:r>
          </a:p>
          <a:p>
            <a:pPr algn="justLow"/>
            <a:endParaRPr lang="en-US"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706090"/>
          </a:xfrm>
        </p:spPr>
        <p:txBody>
          <a:bodyPr>
            <a:noAutofit/>
          </a:bodyPr>
          <a:lstStyle/>
          <a:p>
            <a:pPr algn="ctr"/>
            <a:r>
              <a:rPr lang="en-US" sz="3000" b="1" dirty="0" smtClean="0">
                <a:solidFill>
                  <a:srgbClr val="00B0F0"/>
                </a:solidFill>
                <a:effectLst/>
                <a:latin typeface="Times New Roman" pitchFamily="18" charset="0"/>
                <a:cs typeface="Times New Roman" pitchFamily="18" charset="0"/>
              </a:rPr>
              <a:t>Selecting exercise types </a:t>
            </a:r>
            <a:r>
              <a:rPr lang="en-US" sz="3000" dirty="0" smtClean="0">
                <a:solidFill>
                  <a:srgbClr val="00B0F0"/>
                </a:solidFill>
                <a:effectLst/>
                <a:latin typeface="Times New Roman" pitchFamily="18" charset="0"/>
                <a:cs typeface="Times New Roman" pitchFamily="18" charset="0"/>
              </a:rPr>
              <a:t/>
            </a:r>
            <a:br>
              <a:rPr lang="en-US" sz="3000" dirty="0" smtClean="0">
                <a:solidFill>
                  <a:srgbClr val="00B0F0"/>
                </a:solidFill>
                <a:effectLst/>
                <a:latin typeface="Times New Roman" pitchFamily="18" charset="0"/>
                <a:cs typeface="Times New Roman" pitchFamily="18" charset="0"/>
              </a:rPr>
            </a:br>
            <a:endParaRPr lang="en-US" sz="3000" dirty="0">
              <a:solidFill>
                <a:srgbClr val="00B0F0"/>
              </a:solidFill>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09728" indent="0" algn="just">
              <a:lnSpc>
                <a:spcPct val="150000"/>
              </a:lnSpc>
              <a:buNone/>
            </a:pPr>
            <a:r>
              <a:rPr lang="en-US" sz="2000" dirty="0" smtClean="0">
                <a:latin typeface="Times New Roman" pitchFamily="18" charset="0"/>
                <a:cs typeface="Times New Roman" pitchFamily="18" charset="0"/>
              </a:rPr>
              <a:t>Materials </a:t>
            </a:r>
            <a:r>
              <a:rPr lang="en-US" sz="2000" dirty="0" smtClean="0">
                <a:latin typeface="Times New Roman" pitchFamily="18" charset="0"/>
                <a:cs typeface="Times New Roman" pitchFamily="18" charset="0"/>
              </a:rPr>
              <a:t>writing projects are of different </a:t>
            </a:r>
            <a:r>
              <a:rPr lang="en-US" sz="2000" dirty="0" smtClean="0">
                <a:latin typeface="Times New Roman" pitchFamily="18" charset="0"/>
                <a:cs typeface="Times New Roman" pitchFamily="18" charset="0"/>
              </a:rPr>
              <a:t>scopes </a:t>
            </a:r>
            <a:r>
              <a:rPr lang="en-US" sz="2000" dirty="0" smtClean="0">
                <a:latin typeface="Times New Roman" pitchFamily="18" charset="0"/>
                <a:cs typeface="Times New Roman" pitchFamily="18" charset="0"/>
              </a:rPr>
              <a:t>and </a:t>
            </a:r>
            <a:r>
              <a:rPr lang="en-US" sz="2000" dirty="0" smtClean="0">
                <a:latin typeface="Times New Roman" pitchFamily="18" charset="0"/>
                <a:cs typeface="Times New Roman" pitchFamily="18" charset="0"/>
              </a:rPr>
              <a:t>dimensions. </a:t>
            </a:r>
            <a:r>
              <a:rPr lang="en-US" sz="2000" dirty="0" smtClean="0">
                <a:latin typeface="Times New Roman" pitchFamily="18" charset="0"/>
                <a:cs typeface="Times New Roman" pitchFamily="18" charset="0"/>
              </a:rPr>
              <a:t>Some may be the responsibility of an individual teacher; others may be assigned to a team of writers. </a:t>
            </a:r>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fontScale="90000"/>
          </a:bodyPr>
          <a:lstStyle/>
          <a:p>
            <a:pPr algn="ctr"/>
            <a:r>
              <a:rPr lang="en-US" sz="3300" dirty="0">
                <a:solidFill>
                  <a:srgbClr val="0070C0"/>
                </a:solidFill>
                <a:effectLst/>
                <a:latin typeface="Times New Roman" pitchFamily="18" charset="0"/>
                <a:cs typeface="Times New Roman" pitchFamily="18" charset="0"/>
              </a:rPr>
              <a:t>Managing a materials writing project</a:t>
            </a:r>
            <a:r>
              <a:rPr lang="en-US" dirty="0"/>
              <a:t/>
            </a:r>
            <a:br>
              <a:rPr lang="en-US" dirty="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29600" cy="5184576"/>
          </a:xfrm>
        </p:spPr>
        <p:txBody>
          <a:bodyPr>
            <a:normAutofit/>
          </a:bodyPr>
          <a:lstStyle/>
          <a:p>
            <a:pPr algn="justLow">
              <a:lnSpc>
                <a:spcPct val="150000"/>
              </a:lnSpc>
              <a:buNone/>
            </a:pPr>
            <a:r>
              <a:rPr lang="en-US" sz="2000" dirty="0" smtClean="0">
                <a:latin typeface="Times New Roman" pitchFamily="18" charset="0"/>
                <a:cs typeface="Times New Roman" pitchFamily="18" charset="0"/>
              </a:rPr>
              <a:t>The management of a team-based writing project involves addressing the following issues:</a:t>
            </a:r>
          </a:p>
          <a:p>
            <a:pPr marL="109728" indent="0" algn="justLow">
              <a:lnSpc>
                <a:spcPct val="150000"/>
              </a:lnSpc>
              <a:buNone/>
            </a:pPr>
            <a:r>
              <a:rPr lang="en-US" sz="2000" i="1" dirty="0" smtClean="0">
                <a:latin typeface="Times New Roman" pitchFamily="18" charset="0"/>
                <a:cs typeface="Times New Roman" pitchFamily="18" charset="0"/>
              </a:rPr>
              <a:t>Selecting the project team</a:t>
            </a:r>
            <a:r>
              <a:rPr lang="en-US" sz="2000" dirty="0" smtClean="0">
                <a:latin typeface="Times New Roman" pitchFamily="18" charset="0"/>
                <a:cs typeface="Times New Roman" pitchFamily="18" charset="0"/>
              </a:rPr>
              <a:t>: how many people will take part in the project and what will their roles and responsibilities be? In a small in-house project there may be two or three writers sharing responsibilities for all aspects of the project, however, the following people might be </a:t>
            </a:r>
            <a:r>
              <a:rPr lang="en-US" sz="2000" dirty="0" smtClean="0">
                <a:latin typeface="Times New Roman" pitchFamily="18" charset="0"/>
                <a:cs typeface="Times New Roman" pitchFamily="18" charset="0"/>
              </a:rPr>
              <a:t>involved:</a:t>
            </a:r>
          </a:p>
          <a:p>
            <a:pPr marL="109728" indent="0" algn="justLow">
              <a:lnSpc>
                <a:spcPct val="150000"/>
              </a:lnSpc>
              <a:buNone/>
            </a:pPr>
            <a:r>
              <a:rPr lang="en-US" sz="2000" i="1" dirty="0" smtClean="0">
                <a:latin typeface="Times New Roman" pitchFamily="18" charset="0"/>
                <a:cs typeface="Times New Roman" pitchFamily="18" charset="0"/>
              </a:rPr>
              <a:t>Project </a:t>
            </a:r>
            <a:r>
              <a:rPr lang="en-US" sz="2000" i="1" dirty="0">
                <a:latin typeface="Times New Roman" pitchFamily="18" charset="0"/>
                <a:cs typeface="Times New Roman" pitchFamily="18" charset="0"/>
              </a:rPr>
              <a:t>director</a:t>
            </a:r>
            <a:r>
              <a:rPr lang="en-US" sz="2000" dirty="0">
                <a:latin typeface="Times New Roman" pitchFamily="18" charset="0"/>
                <a:cs typeface="Times New Roman" pitchFamily="18" charset="0"/>
              </a:rPr>
              <a:t>: responsible for overall management of the project, for setting goals and ensuring that targets are met, and for liaising with all parties </a:t>
            </a:r>
            <a:r>
              <a:rPr lang="en-US" sz="2000" dirty="0" smtClean="0">
                <a:latin typeface="Times New Roman" pitchFamily="18" charset="0"/>
                <a:cs typeface="Times New Roman" pitchFamily="18" charset="0"/>
              </a:rPr>
              <a:t>involved.</a:t>
            </a:r>
            <a:endParaRPr lang="en-US" sz="2000" dirty="0">
              <a:latin typeface="Times New Roman" pitchFamily="18" charset="0"/>
              <a:cs typeface="Times New Roman" pitchFamily="18" charset="0"/>
            </a:endParaRPr>
          </a:p>
          <a:p>
            <a:pPr marL="109728" lvl="0" indent="0" algn="justLow">
              <a:lnSpc>
                <a:spcPct val="170000"/>
              </a:lnSpc>
              <a:buNone/>
            </a:pPr>
            <a:r>
              <a:rPr lang="en-US" sz="2000" i="1" dirty="0">
                <a:latin typeface="Times New Roman" pitchFamily="18" charset="0"/>
                <a:cs typeface="Times New Roman" pitchFamily="18" charset="0"/>
              </a:rPr>
              <a:t>Writers</a:t>
            </a:r>
            <a:r>
              <a:rPr lang="en-US" sz="2000" dirty="0">
                <a:latin typeface="Times New Roman" pitchFamily="18" charset="0"/>
                <a:cs typeface="Times New Roman" pitchFamily="18" charset="0"/>
              </a:rPr>
              <a:t>: those responsible for writing all components of the </a:t>
            </a:r>
            <a:r>
              <a:rPr lang="en-US" sz="2000" dirty="0" smtClean="0">
                <a:latin typeface="Times New Roman" pitchFamily="18" charset="0"/>
                <a:cs typeface="Times New Roman" pitchFamily="18" charset="0"/>
              </a:rPr>
              <a:t>course.</a:t>
            </a:r>
            <a:endParaRPr lang="en-US" sz="2000" dirty="0">
              <a:latin typeface="Times New Roman" pitchFamily="18" charset="0"/>
              <a:cs typeface="Times New Roman" pitchFamily="18" charset="0"/>
            </a:endParaRPr>
          </a:p>
          <a:p>
            <a:pPr marL="109728" indent="0" algn="justLow">
              <a:lnSpc>
                <a:spcPct val="150000"/>
              </a:lnSpc>
              <a:buNone/>
            </a:pPr>
            <a:endParaRPr lang="en-US"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229600" cy="4525963"/>
          </a:xfrm>
        </p:spPr>
        <p:txBody>
          <a:bodyPr>
            <a:noAutofit/>
          </a:bodyPr>
          <a:lstStyle/>
          <a:p>
            <a:pPr lvl="0" algn="justLow">
              <a:lnSpc>
                <a:spcPct val="170000"/>
              </a:lnSpc>
            </a:pPr>
            <a:r>
              <a:rPr lang="en-US" sz="2000" i="1" dirty="0" smtClean="0">
                <a:latin typeface="Times New Roman" pitchFamily="18" charset="0"/>
                <a:cs typeface="Times New Roman" pitchFamily="18" charset="0"/>
              </a:rPr>
              <a:t>Media </a:t>
            </a:r>
            <a:r>
              <a:rPr lang="en-US" sz="2000" i="1" dirty="0" smtClean="0">
                <a:latin typeface="Times New Roman" pitchFamily="18" charset="0"/>
                <a:cs typeface="Times New Roman" pitchFamily="18" charset="0"/>
              </a:rPr>
              <a:t>specialist</a:t>
            </a:r>
            <a:r>
              <a:rPr lang="en-US" sz="2000" dirty="0" smtClean="0">
                <a:latin typeface="Times New Roman" pitchFamily="18" charset="0"/>
                <a:cs typeface="Times New Roman" pitchFamily="18" charset="0"/>
              </a:rPr>
              <a:t>: a person who can help with such aspects of audiovisual materials and computer </a:t>
            </a:r>
            <a:r>
              <a:rPr lang="en-US" sz="2000" dirty="0" err="1" smtClean="0">
                <a:latin typeface="Times New Roman" pitchFamily="18" charset="0"/>
                <a:cs typeface="Times New Roman" pitchFamily="18" charset="0"/>
              </a:rPr>
              <a:t>softwares</a:t>
            </a:r>
            <a:r>
              <a:rPr lang="en-US"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lvl="0" algn="justLow">
              <a:lnSpc>
                <a:spcPct val="170000"/>
              </a:lnSpc>
            </a:pPr>
            <a:r>
              <a:rPr lang="en-US" sz="2000" i="1" dirty="0" smtClean="0">
                <a:latin typeface="Times New Roman" pitchFamily="18" charset="0"/>
                <a:cs typeface="Times New Roman" pitchFamily="18" charset="0"/>
              </a:rPr>
              <a:t>Editor</a:t>
            </a:r>
            <a:r>
              <a:rPr lang="en-US" sz="2000" dirty="0" smtClean="0">
                <a:latin typeface="Times New Roman" pitchFamily="18" charset="0"/>
                <a:cs typeface="Times New Roman" pitchFamily="18" charset="0"/>
              </a:rPr>
              <a:t>: a person who reviews everything the writers have produced and prepares the final version of the materials for publication or </a:t>
            </a:r>
            <a:r>
              <a:rPr lang="en-US" sz="2000" dirty="0" smtClean="0">
                <a:latin typeface="Times New Roman" pitchFamily="18" charset="0"/>
                <a:cs typeface="Times New Roman" pitchFamily="18" charset="0"/>
              </a:rPr>
              <a:t>duplication.</a:t>
            </a:r>
            <a:endParaRPr lang="en-US" sz="2000" dirty="0" smtClean="0">
              <a:latin typeface="Times New Roman" pitchFamily="18" charset="0"/>
              <a:cs typeface="Times New Roman" pitchFamily="18" charset="0"/>
            </a:endParaRPr>
          </a:p>
          <a:p>
            <a:pPr lvl="0" algn="justLow">
              <a:lnSpc>
                <a:spcPct val="170000"/>
              </a:lnSpc>
            </a:pPr>
            <a:r>
              <a:rPr lang="en-US" sz="2000" i="1" dirty="0" smtClean="0">
                <a:latin typeface="Times New Roman" pitchFamily="18" charset="0"/>
                <a:cs typeface="Times New Roman" pitchFamily="18" charset="0"/>
              </a:rPr>
              <a:t>Illustrator</a:t>
            </a:r>
            <a:r>
              <a:rPr lang="en-US" sz="2000" dirty="0" smtClean="0">
                <a:latin typeface="Times New Roman" pitchFamily="18" charset="0"/>
                <a:cs typeface="Times New Roman" pitchFamily="18" charset="0"/>
              </a:rPr>
              <a:t>: someone responsible for preparing </a:t>
            </a:r>
            <a:r>
              <a:rPr lang="en-US" sz="2000" dirty="0" smtClean="0">
                <a:latin typeface="Times New Roman" pitchFamily="18" charset="0"/>
                <a:cs typeface="Times New Roman" pitchFamily="18" charset="0"/>
              </a:rPr>
              <a:t>illustrations.</a:t>
            </a:r>
            <a:endParaRPr lang="en-US" sz="2000" dirty="0" smtClean="0">
              <a:latin typeface="Times New Roman" pitchFamily="18" charset="0"/>
              <a:cs typeface="Times New Roman" pitchFamily="18" charset="0"/>
            </a:endParaRPr>
          </a:p>
          <a:p>
            <a:pPr lvl="0" algn="justLow">
              <a:lnSpc>
                <a:spcPct val="170000"/>
              </a:lnSpc>
            </a:pPr>
            <a:r>
              <a:rPr lang="en-US" sz="2000" i="1" dirty="0" smtClean="0">
                <a:latin typeface="Times New Roman" pitchFamily="18" charset="0"/>
                <a:cs typeface="Times New Roman" pitchFamily="18" charset="0"/>
              </a:rPr>
              <a:t>Designer</a:t>
            </a:r>
            <a:r>
              <a:rPr lang="en-US" sz="2000" dirty="0" smtClean="0">
                <a:latin typeface="Times New Roman" pitchFamily="18" charset="0"/>
                <a:cs typeface="Times New Roman" pitchFamily="18" charset="0"/>
              </a:rPr>
              <a:t>: a person who is responsible for the layout, </a:t>
            </a:r>
            <a:r>
              <a:rPr lang="en-US" sz="2000" dirty="0" smtClean="0">
                <a:latin typeface="Times New Roman" pitchFamily="18" charset="0"/>
                <a:cs typeface="Times New Roman" pitchFamily="18" charset="0"/>
              </a:rPr>
              <a:t>type, </a:t>
            </a:r>
            <a:r>
              <a:rPr lang="en-US" sz="2000" dirty="0" smtClean="0">
                <a:latin typeface="Times New Roman" pitchFamily="18" charset="0"/>
                <a:cs typeface="Times New Roman" pitchFamily="18" charset="0"/>
              </a:rPr>
              <a:t>style, graphics, and the overall format of the </a:t>
            </a:r>
            <a:r>
              <a:rPr lang="en-US" sz="2000" dirty="0" smtClean="0">
                <a:latin typeface="Times New Roman" pitchFamily="18" charset="0"/>
                <a:cs typeface="Times New Roman" pitchFamily="18" charset="0"/>
              </a:rPr>
              <a:t>materials.</a:t>
            </a:r>
            <a:endParaRPr lang="en-US" sz="2000" dirty="0" smtClean="0">
              <a:latin typeface="Times New Roman" pitchFamily="18" charset="0"/>
              <a:cs typeface="Times New Roman" pitchFamily="18" charset="0"/>
            </a:endParaRPr>
          </a:p>
          <a:p>
            <a:pPr algn="justLow">
              <a:lnSpc>
                <a:spcPct val="170000"/>
              </a:lnSpc>
            </a:pPr>
            <a:endParaRPr lang="en-US"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Low">
              <a:lnSpc>
                <a:spcPct val="150000"/>
              </a:lnSpc>
              <a:buNone/>
            </a:pPr>
            <a:r>
              <a:rPr lang="en-US" sz="2000" dirty="0" smtClean="0">
                <a:latin typeface="Times New Roman" pitchFamily="18" charset="0"/>
                <a:cs typeface="Times New Roman" pitchFamily="18" charset="0"/>
              </a:rPr>
              <a:t>A </a:t>
            </a:r>
            <a:r>
              <a:rPr lang="en-US" sz="2000" dirty="0" smtClean="0">
                <a:latin typeface="Times New Roman" pitchFamily="18" charset="0"/>
                <a:cs typeface="Times New Roman" pitchFamily="18" charset="0"/>
              </a:rPr>
              <a:t>materials project always goes through several different stages of development. Typical stages might include:</a:t>
            </a:r>
          </a:p>
          <a:p>
            <a:pPr marL="109728" lvl="0" indent="0" algn="justLow">
              <a:lnSpc>
                <a:spcPct val="150000"/>
              </a:lnSpc>
              <a:buNone/>
            </a:pPr>
            <a:r>
              <a:rPr lang="en-US" sz="2000" dirty="0" smtClean="0">
                <a:latin typeface="Times New Roman" pitchFamily="18" charset="0"/>
                <a:cs typeface="Times New Roman" pitchFamily="18" charset="0"/>
              </a:rPr>
              <a:t>First draft</a:t>
            </a:r>
          </a:p>
          <a:p>
            <a:pPr marL="109728" lvl="0" indent="0" algn="justLow">
              <a:lnSpc>
                <a:spcPct val="150000"/>
              </a:lnSpc>
              <a:buNone/>
            </a:pPr>
            <a:r>
              <a:rPr lang="en-US" sz="2000" dirty="0" smtClean="0">
                <a:latin typeface="Times New Roman" pitchFamily="18" charset="0"/>
                <a:cs typeface="Times New Roman" pitchFamily="18" charset="0"/>
              </a:rPr>
              <a:t>Comments on </a:t>
            </a:r>
            <a:r>
              <a:rPr lang="en-US" sz="2000" dirty="0" smtClean="0">
                <a:latin typeface="Times New Roman" pitchFamily="18" charset="0"/>
                <a:cs typeface="Times New Roman" pitchFamily="18" charset="0"/>
              </a:rPr>
              <a:t>the first </a:t>
            </a:r>
            <a:r>
              <a:rPr lang="en-US" sz="2000" dirty="0" smtClean="0">
                <a:latin typeface="Times New Roman" pitchFamily="18" charset="0"/>
                <a:cs typeface="Times New Roman" pitchFamily="18" charset="0"/>
              </a:rPr>
              <a:t>draft</a:t>
            </a:r>
          </a:p>
          <a:p>
            <a:pPr marL="109728" lvl="0" indent="0" algn="justLow">
              <a:lnSpc>
                <a:spcPct val="150000"/>
              </a:lnSpc>
              <a:buNone/>
            </a:pPr>
            <a:r>
              <a:rPr lang="en-US" sz="2000" dirty="0" smtClean="0">
                <a:latin typeface="Times New Roman" pitchFamily="18" charset="0"/>
                <a:cs typeface="Times New Roman" pitchFamily="18" charset="0"/>
              </a:rPr>
              <a:t>Second draft</a:t>
            </a:r>
          </a:p>
          <a:p>
            <a:pPr marL="109728" lvl="0" indent="0" algn="justLow">
              <a:lnSpc>
                <a:spcPct val="150000"/>
              </a:lnSpc>
              <a:buNone/>
            </a:pPr>
            <a:r>
              <a:rPr lang="en-US" sz="2000" dirty="0" smtClean="0">
                <a:latin typeface="Times New Roman" pitchFamily="18" charset="0"/>
                <a:cs typeface="Times New Roman" pitchFamily="18" charset="0"/>
              </a:rPr>
              <a:t>Further comments</a:t>
            </a:r>
          </a:p>
          <a:p>
            <a:pPr marL="109728" lvl="0" indent="0" algn="justLow">
              <a:lnSpc>
                <a:spcPct val="150000"/>
              </a:lnSpc>
              <a:buNone/>
            </a:pPr>
            <a:r>
              <a:rPr lang="en-US" sz="2000" dirty="0" smtClean="0">
                <a:latin typeface="Times New Roman" pitchFamily="18" charset="0"/>
                <a:cs typeface="Times New Roman" pitchFamily="18" charset="0"/>
              </a:rPr>
              <a:t>Tryout of the materials </a:t>
            </a:r>
          </a:p>
          <a:p>
            <a:pPr marL="109728" indent="0" algn="justLow">
              <a:lnSpc>
                <a:spcPct val="150000"/>
              </a:lnSpc>
              <a:buNone/>
            </a:pPr>
            <a:r>
              <a:rPr lang="en-US" sz="2000" dirty="0" smtClean="0">
                <a:latin typeface="Times New Roman" pitchFamily="18" charset="0"/>
                <a:cs typeface="Times New Roman" pitchFamily="18" charset="0"/>
              </a:rPr>
              <a:t>Final revision of materials</a:t>
            </a:r>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ctr"/>
            <a:r>
              <a:rPr lang="en-US" sz="3000" dirty="0">
                <a:solidFill>
                  <a:srgbClr val="00B0F0"/>
                </a:solidFill>
                <a:effectLst/>
                <a:latin typeface="Times New Roman" pitchFamily="18" charset="0"/>
                <a:cs typeface="Times New Roman" pitchFamily="18" charset="0"/>
              </a:rPr>
              <a:t>Planning the number of stages involved</a:t>
            </a:r>
            <a:endParaRPr lang="en-US" sz="3000" dirty="0">
              <a:solidFill>
                <a:srgbClr val="00B0F0"/>
              </a:solidFill>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229600" cy="4525963"/>
          </a:xfrm>
        </p:spPr>
        <p:txBody>
          <a:bodyPr>
            <a:normAutofit/>
          </a:bodyPr>
          <a:lstStyle/>
          <a:p>
            <a:pPr marL="109728" indent="0" algn="justLow">
              <a:lnSpc>
                <a:spcPct val="150000"/>
              </a:lnSpc>
              <a:buNone/>
            </a:pPr>
            <a:r>
              <a:rPr lang="en-US" sz="2000" dirty="0" smtClean="0">
                <a:latin typeface="Times New Roman" pitchFamily="18" charset="0"/>
                <a:cs typeface="Times New Roman" pitchFamily="18" charset="0"/>
              </a:rPr>
              <a:t>These processes are not necessarily linear. Carey and </a:t>
            </a:r>
            <a:r>
              <a:rPr lang="en-US" sz="2000" dirty="0" smtClean="0">
                <a:latin typeface="Times New Roman" pitchFamily="18" charset="0"/>
                <a:cs typeface="Times New Roman" pitchFamily="18" charset="0"/>
              </a:rPr>
              <a:t>Briggs (1977) </a:t>
            </a:r>
            <a:r>
              <a:rPr lang="en-US" sz="2000" dirty="0" smtClean="0">
                <a:latin typeface="Times New Roman" pitchFamily="18" charset="0"/>
                <a:cs typeface="Times New Roman" pitchFamily="18" charset="0"/>
              </a:rPr>
              <a:t>comment: “Many activities occur simultaneously, and one often works one part of a product through a phase of design and then cycles back and begins the same phase again with another part of the product.”</a:t>
            </a:r>
          </a:p>
          <a:p>
            <a:pPr algn="justLow">
              <a:lnSpc>
                <a:spcPct val="150000"/>
              </a:lnSpc>
              <a:buNone/>
            </a:pP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268760"/>
            <a:ext cx="8784976" cy="5040560"/>
          </a:xfrm>
        </p:spPr>
        <p:txBody>
          <a:bodyPr>
            <a:normAutofit/>
          </a:bodyPr>
          <a:lstStyle/>
          <a:p>
            <a:pPr marL="109728" indent="0" algn="justLow">
              <a:lnSpc>
                <a:spcPct val="150000"/>
              </a:lnSpc>
              <a:buNone/>
            </a:pPr>
            <a:r>
              <a:rPr lang="en-US" sz="2000" dirty="0" smtClean="0">
                <a:latin typeface="Times New Roman" pitchFamily="18" charset="0"/>
                <a:cs typeface="Times New Roman" pitchFamily="18" charset="0"/>
              </a:rPr>
              <a:t>A </a:t>
            </a:r>
            <a:r>
              <a:rPr lang="en-US" sz="2000" dirty="0" smtClean="0">
                <a:latin typeface="Times New Roman" pitchFamily="18" charset="0"/>
                <a:cs typeface="Times New Roman" pitchFamily="18" charset="0"/>
              </a:rPr>
              <a:t>crucial source of input to the developmental process is critical feedback on materials as they are written. </a:t>
            </a:r>
          </a:p>
          <a:p>
            <a:pPr algn="justLow">
              <a:lnSpc>
                <a:spcPct val="150000"/>
              </a:lnSpc>
            </a:pPr>
            <a:endParaRPr lang="en-US" sz="2000" dirty="0" smtClean="0">
              <a:latin typeface="Times New Roman" pitchFamily="18" charset="0"/>
              <a:cs typeface="Times New Roman" pitchFamily="18" charset="0"/>
            </a:endParaRPr>
          </a:p>
          <a:p>
            <a:pPr marL="109728" indent="0" algn="justLow">
              <a:lnSpc>
                <a:spcPct val="150000"/>
              </a:lnSpc>
              <a:buNone/>
            </a:pPr>
            <a:r>
              <a:rPr lang="en-US" sz="2000" dirty="0" smtClean="0">
                <a:latin typeface="Times New Roman" pitchFamily="18" charset="0"/>
                <a:cs typeface="Times New Roman" pitchFamily="18" charset="0"/>
              </a:rPr>
              <a:t>A key person is someone who can cast a critical eye over the materials as they are drafted and provide constructive feedback on them. People involved in a materials </a:t>
            </a:r>
            <a:r>
              <a:rPr lang="en-US" sz="2000" dirty="0" smtClean="0">
                <a:latin typeface="Times New Roman" pitchFamily="18" charset="0"/>
                <a:cs typeface="Times New Roman" pitchFamily="18" charset="0"/>
              </a:rPr>
              <a:t>writing </a:t>
            </a:r>
            <a:r>
              <a:rPr lang="en-US" sz="2000" dirty="0" smtClean="0">
                <a:latin typeface="Times New Roman" pitchFamily="18" charset="0"/>
                <a:cs typeface="Times New Roman" pitchFamily="18" charset="0"/>
              </a:rPr>
              <a:t>project should be open to feedback and suggestions and be prepared to undertake extensive revisions of materials if necessary.</a:t>
            </a:r>
          </a:p>
          <a:p>
            <a:pPr algn="justLow">
              <a:lnSpc>
                <a:spcPct val="150000"/>
              </a:lnSpc>
            </a:pPr>
            <a:endParaRPr lang="en-US" sz="2000" dirty="0" smtClean="0">
              <a:latin typeface="Times New Roman" pitchFamily="18" charset="0"/>
              <a:cs typeface="Times New Roman" pitchFamily="18" charset="0"/>
            </a:endParaRPr>
          </a:p>
          <a:p>
            <a:pPr marL="109728" indent="0" algn="justLow">
              <a:lnSpc>
                <a:spcPct val="150000"/>
              </a:lnSpc>
              <a:buNone/>
            </a:pPr>
            <a:r>
              <a:rPr lang="en-US" sz="2000" dirty="0" smtClean="0">
                <a:latin typeface="Times New Roman" pitchFamily="18" charset="0"/>
                <a:cs typeface="Times New Roman" pitchFamily="18" charset="0"/>
              </a:rPr>
              <a:t>Things </a:t>
            </a:r>
            <a:r>
              <a:rPr lang="en-US" sz="2000" dirty="0" smtClean="0">
                <a:latin typeface="Times New Roman" pitchFamily="18" charset="0"/>
                <a:cs typeface="Times New Roman" pitchFamily="18" charset="0"/>
              </a:rPr>
              <a:t>that seem perfectly obvious to the writer may not strike another person in the same way.</a:t>
            </a:r>
          </a:p>
          <a:p>
            <a:pPr algn="justLow"/>
            <a:endParaRPr lang="en-US" sz="2000" dirty="0" smtClean="0">
              <a:latin typeface="Times New Roman" pitchFamily="18" charset="0"/>
              <a:cs typeface="Times New Roman" pitchFamily="18" charset="0"/>
            </a:endParaRPr>
          </a:p>
          <a:p>
            <a:pPr algn="justLow"/>
            <a:endParaRPr lang="en-US" sz="2000" dirty="0">
              <a:latin typeface="Times New Roman" pitchFamily="18" charset="0"/>
              <a:cs typeface="Times New Roman" pitchFamily="18" charset="0"/>
            </a:endParaRPr>
          </a:p>
        </p:txBody>
      </p:sp>
      <p:sp>
        <p:nvSpPr>
          <p:cNvPr id="2" name="Title 1"/>
          <p:cNvSpPr>
            <a:spLocks noGrp="1"/>
          </p:cNvSpPr>
          <p:nvPr>
            <p:ph type="title"/>
          </p:nvPr>
        </p:nvSpPr>
        <p:spPr>
          <a:xfrm>
            <a:off x="467544" y="-99392"/>
            <a:ext cx="8229600" cy="1143000"/>
          </a:xfrm>
        </p:spPr>
        <p:txBody>
          <a:bodyPr>
            <a:normAutofit/>
          </a:bodyPr>
          <a:lstStyle/>
          <a:p>
            <a:pPr algn="ctr"/>
            <a:r>
              <a:rPr lang="en-US" sz="3000" dirty="0">
                <a:solidFill>
                  <a:srgbClr val="00B0F0"/>
                </a:solidFill>
                <a:effectLst/>
                <a:latin typeface="Times New Roman" pitchFamily="18" charset="0"/>
                <a:cs typeface="Times New Roman" pitchFamily="18" charset="0"/>
              </a:rPr>
              <a:t>Identifying </a:t>
            </a:r>
            <a:r>
              <a:rPr lang="en-US" sz="3000" dirty="0" smtClean="0">
                <a:solidFill>
                  <a:srgbClr val="00B0F0"/>
                </a:solidFill>
                <a:effectLst/>
                <a:latin typeface="Times New Roman" pitchFamily="18" charset="0"/>
                <a:cs typeface="Times New Roman" pitchFamily="18" charset="0"/>
              </a:rPr>
              <a:t>reviewers</a:t>
            </a:r>
            <a:endParaRPr lang="en-US" sz="3000" dirty="0">
              <a:solidFill>
                <a:srgbClr val="00B0F0"/>
              </a:solidFill>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620688"/>
            <a:ext cx="8229600" cy="4525963"/>
          </a:xfrm>
        </p:spPr>
        <p:txBody>
          <a:bodyPr>
            <a:normAutofit/>
          </a:bodyPr>
          <a:lstStyle/>
          <a:p>
            <a:pPr marL="109728" indent="0" algn="justLow">
              <a:lnSpc>
                <a:spcPct val="150000"/>
              </a:lnSpc>
              <a:buNone/>
            </a:pP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commercial projects, this role is undertaken by editors and reviewers.</a:t>
            </a:r>
          </a:p>
          <a:p>
            <a:pPr algn="justLow">
              <a:lnSpc>
                <a:spcPct val="150000"/>
              </a:lnSpc>
            </a:pPr>
            <a:endParaRPr lang="en-US" sz="2000" dirty="0">
              <a:latin typeface="Times New Roman" pitchFamily="18" charset="0"/>
              <a:cs typeface="Times New Roman" pitchFamily="18" charset="0"/>
            </a:endParaRPr>
          </a:p>
          <a:p>
            <a:pPr marL="109728" indent="0" algn="justLow">
              <a:lnSpc>
                <a:spcPct val="150000"/>
              </a:lnSpc>
              <a:buNone/>
            </a:pP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institutional projects, this responsibility needs to be assigned to a member of the project team. It is also useful to involve the participation of classroom teachers in the process to review materials as they are written. </a:t>
            </a:r>
          </a:p>
          <a:p>
            <a:pPr algn="justLow">
              <a:lnSpc>
                <a:spcPct val="150000"/>
              </a:lnSpc>
            </a:pPr>
            <a:endParaRPr lang="en-US" sz="2000" dirty="0">
              <a:latin typeface="Times New Roman" pitchFamily="18" charset="0"/>
              <a:cs typeface="Times New Roman" pitchFamily="18" charset="0"/>
            </a:endParaRPr>
          </a:p>
          <a:p>
            <a:pPr marL="109728" indent="0" algn="justLow">
              <a:lnSpc>
                <a:spcPct val="150000"/>
              </a:lnSpc>
              <a:buNone/>
            </a:pPr>
            <a:r>
              <a:rPr lang="en-US" sz="2000" dirty="0">
                <a:latin typeface="Times New Roman" pitchFamily="18" charset="0"/>
                <a:cs typeface="Times New Roman" pitchFamily="18" charset="0"/>
              </a:rPr>
              <a:t>Focus groups can also be set up consisting of five or six experienced teachers who meet to discuss </a:t>
            </a:r>
            <a:r>
              <a:rPr lang="en-US" sz="2000" dirty="0" smtClean="0">
                <a:latin typeface="Times New Roman" pitchFamily="18" charset="0"/>
                <a:cs typeface="Times New Roman" pitchFamily="18" charset="0"/>
              </a:rPr>
              <a:t>the materials </a:t>
            </a:r>
            <a:r>
              <a:rPr lang="en-US" sz="2000" dirty="0">
                <a:latin typeface="Times New Roman" pitchFamily="18" charset="0"/>
                <a:cs typeface="Times New Roman" pitchFamily="18" charset="0"/>
              </a:rPr>
              <a:t>in progress and give suggestions for improving them.</a:t>
            </a:r>
          </a:p>
          <a:p>
            <a:pPr>
              <a:lnSpc>
                <a:spcPct val="150000"/>
              </a:lnSpc>
            </a:pPr>
            <a:endParaRPr lang="en-GB" sz="2000" dirty="0"/>
          </a:p>
        </p:txBody>
      </p:sp>
    </p:spTree>
    <p:extLst>
      <p:ext uri="{BB962C8B-B14F-4D97-AF65-F5344CB8AC3E}">
        <p14:creationId xmlns:p14="http://schemas.microsoft.com/office/powerpoint/2010/main" val="11424487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175</TotalTime>
  <Words>1260</Words>
  <Application>Microsoft Office PowerPoint</Application>
  <PresentationFormat>On-screen Show (4:3)</PresentationFormat>
  <Paragraphs>83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MATERIALS DEVELOPMENT 2</vt:lpstr>
      <vt:lpstr>Selecting exercise types  </vt:lpstr>
      <vt:lpstr>Managing a materials writing project </vt:lpstr>
      <vt:lpstr>PowerPoint Presentation</vt:lpstr>
      <vt:lpstr>PowerPoint Presentation</vt:lpstr>
      <vt:lpstr>Planning the number of stages involved</vt:lpstr>
      <vt:lpstr>PowerPoint Presentation</vt:lpstr>
      <vt:lpstr>Identifying reviewers</vt:lpstr>
      <vt:lpstr>PowerPoint Presentation</vt:lpstr>
      <vt:lpstr>Planning the writing schedule</vt:lpstr>
      <vt:lpstr>Piloting the materials</vt:lpstr>
      <vt:lpstr>PowerPoint Presentation</vt:lpstr>
      <vt:lpstr>PowerPoint Presentation</vt:lpstr>
      <vt:lpstr>Design and production</vt:lpstr>
      <vt:lpstr> Monitoring the use of materials </vt:lpstr>
      <vt:lpstr>PowerPoint Presentation</vt:lpstr>
      <vt:lpstr>PowerPoint Presentation</vt:lpstr>
      <vt:lpstr>Monitoring may take the following forms</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Instructional materials</dc:title>
  <dc:creator>mehdi</dc:creator>
  <cp:lastModifiedBy>Asus Pc</cp:lastModifiedBy>
  <cp:revision>59</cp:revision>
  <dcterms:created xsi:type="dcterms:W3CDTF">2015-11-05T10:23:49Z</dcterms:created>
  <dcterms:modified xsi:type="dcterms:W3CDTF">2015-12-13T11:47:24Z</dcterms:modified>
</cp:coreProperties>
</file>