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 id="308" r:id="rId6"/>
    <p:sldId id="261" r:id="rId7"/>
    <p:sldId id="309" r:id="rId8"/>
    <p:sldId id="310" r:id="rId9"/>
    <p:sldId id="262" r:id="rId10"/>
    <p:sldId id="311" r:id="rId11"/>
    <p:sldId id="263" r:id="rId12"/>
    <p:sldId id="264" r:id="rId13"/>
    <p:sldId id="265" r:id="rId14"/>
    <p:sldId id="313" r:id="rId15"/>
    <p:sldId id="314" r:id="rId16"/>
    <p:sldId id="268" r:id="rId17"/>
    <p:sldId id="267" r:id="rId18"/>
    <p:sldId id="315" r:id="rId19"/>
    <p:sldId id="269" r:id="rId20"/>
    <p:sldId id="270" r:id="rId21"/>
    <p:sldId id="271" r:id="rId22"/>
    <p:sldId id="272" r:id="rId23"/>
    <p:sldId id="273" r:id="rId24"/>
    <p:sldId id="274" r:id="rId25"/>
    <p:sldId id="316" r:id="rId26"/>
    <p:sldId id="317" r:id="rId27"/>
    <p:sldId id="318" r:id="rId28"/>
    <p:sldId id="275" r:id="rId29"/>
    <p:sldId id="276" r:id="rId30"/>
    <p:sldId id="277" r:id="rId31"/>
    <p:sldId id="278" r:id="rId32"/>
    <p:sldId id="279" r:id="rId33"/>
    <p:sldId id="319" r:id="rId34"/>
    <p:sldId id="280" r:id="rId35"/>
    <p:sldId id="320" r:id="rId36"/>
    <p:sldId id="321" r:id="rId37"/>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996600"/>
    <a:srgbClr val="FFE1FE"/>
    <a:srgbClr val="000099"/>
    <a:srgbClr val="009900"/>
    <a:srgbClr val="CC3399"/>
    <a:srgbClr val="008000"/>
    <a:srgbClr val="00FFFF"/>
    <a:srgbClr val="66FF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85" autoAdjust="0"/>
    <p:restoredTop sz="94660"/>
  </p:normalViewPr>
  <p:slideViewPr>
    <p:cSldViewPr snapToGrid="0">
      <p:cViewPr varScale="1">
        <p:scale>
          <a:sx n="103" d="100"/>
          <a:sy n="103" d="100"/>
        </p:scale>
        <p:origin x="-84" y="-2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B2AC229-3F45-40CB-8873-B715C0C8E105}" type="datetimeFigureOut">
              <a:rPr lang="fa-IR" smtClean="0"/>
              <a:t>1436/11/15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2BFE57-E7C8-46C9-A196-CA0FDCD7DC2A}" type="slidenum">
              <a:rPr lang="fa-IR" smtClean="0"/>
              <a:t>‹#›</a:t>
            </a:fld>
            <a:endParaRPr lang="fa-IR"/>
          </a:p>
        </p:txBody>
      </p:sp>
    </p:spTree>
    <p:extLst>
      <p:ext uri="{BB962C8B-B14F-4D97-AF65-F5344CB8AC3E}">
        <p14:creationId xmlns:p14="http://schemas.microsoft.com/office/powerpoint/2010/main" val="301608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B2AC229-3F45-40CB-8873-B715C0C8E105}" type="datetimeFigureOut">
              <a:rPr lang="fa-IR" smtClean="0"/>
              <a:t>1436/11/15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2BFE57-E7C8-46C9-A196-CA0FDCD7DC2A}" type="slidenum">
              <a:rPr lang="fa-IR" smtClean="0"/>
              <a:t>‹#›</a:t>
            </a:fld>
            <a:endParaRPr lang="fa-IR"/>
          </a:p>
        </p:txBody>
      </p:sp>
    </p:spTree>
    <p:extLst>
      <p:ext uri="{BB962C8B-B14F-4D97-AF65-F5344CB8AC3E}">
        <p14:creationId xmlns:p14="http://schemas.microsoft.com/office/powerpoint/2010/main" val="56472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B2AC229-3F45-40CB-8873-B715C0C8E105}" type="datetimeFigureOut">
              <a:rPr lang="fa-IR" smtClean="0"/>
              <a:t>1436/11/15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2BFE57-E7C8-46C9-A196-CA0FDCD7DC2A}" type="slidenum">
              <a:rPr lang="fa-IR" smtClean="0"/>
              <a:t>‹#›</a:t>
            </a:fld>
            <a:endParaRPr lang="fa-IR"/>
          </a:p>
        </p:txBody>
      </p:sp>
    </p:spTree>
    <p:extLst>
      <p:ext uri="{BB962C8B-B14F-4D97-AF65-F5344CB8AC3E}">
        <p14:creationId xmlns:p14="http://schemas.microsoft.com/office/powerpoint/2010/main" val="285388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B2AC229-3F45-40CB-8873-B715C0C8E105}" type="datetimeFigureOut">
              <a:rPr lang="fa-IR" smtClean="0"/>
              <a:t>1436/11/15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2BFE57-E7C8-46C9-A196-CA0FDCD7DC2A}" type="slidenum">
              <a:rPr lang="fa-IR" smtClean="0"/>
              <a:t>‹#›</a:t>
            </a:fld>
            <a:endParaRPr lang="fa-IR"/>
          </a:p>
        </p:txBody>
      </p:sp>
    </p:spTree>
    <p:extLst>
      <p:ext uri="{BB962C8B-B14F-4D97-AF65-F5344CB8AC3E}">
        <p14:creationId xmlns:p14="http://schemas.microsoft.com/office/powerpoint/2010/main" val="348382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2AC229-3F45-40CB-8873-B715C0C8E105}" type="datetimeFigureOut">
              <a:rPr lang="fa-IR" smtClean="0"/>
              <a:t>1436/11/15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F2BFE57-E7C8-46C9-A196-CA0FDCD7DC2A}" type="slidenum">
              <a:rPr lang="fa-IR" smtClean="0"/>
              <a:t>‹#›</a:t>
            </a:fld>
            <a:endParaRPr lang="fa-IR"/>
          </a:p>
        </p:txBody>
      </p:sp>
    </p:spTree>
    <p:extLst>
      <p:ext uri="{BB962C8B-B14F-4D97-AF65-F5344CB8AC3E}">
        <p14:creationId xmlns:p14="http://schemas.microsoft.com/office/powerpoint/2010/main" val="3735828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B2AC229-3F45-40CB-8873-B715C0C8E105}" type="datetimeFigureOut">
              <a:rPr lang="fa-IR" smtClean="0"/>
              <a:t>1436/11/15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F2BFE57-E7C8-46C9-A196-CA0FDCD7DC2A}" type="slidenum">
              <a:rPr lang="fa-IR" smtClean="0"/>
              <a:t>‹#›</a:t>
            </a:fld>
            <a:endParaRPr lang="fa-IR"/>
          </a:p>
        </p:txBody>
      </p:sp>
    </p:spTree>
    <p:extLst>
      <p:ext uri="{BB962C8B-B14F-4D97-AF65-F5344CB8AC3E}">
        <p14:creationId xmlns:p14="http://schemas.microsoft.com/office/powerpoint/2010/main" val="3449014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B2AC229-3F45-40CB-8873-B715C0C8E105}" type="datetimeFigureOut">
              <a:rPr lang="fa-IR" smtClean="0"/>
              <a:t>1436/11/15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F2BFE57-E7C8-46C9-A196-CA0FDCD7DC2A}" type="slidenum">
              <a:rPr lang="fa-IR" smtClean="0"/>
              <a:t>‹#›</a:t>
            </a:fld>
            <a:endParaRPr lang="fa-IR"/>
          </a:p>
        </p:txBody>
      </p:sp>
    </p:spTree>
    <p:extLst>
      <p:ext uri="{BB962C8B-B14F-4D97-AF65-F5344CB8AC3E}">
        <p14:creationId xmlns:p14="http://schemas.microsoft.com/office/powerpoint/2010/main" val="2506355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B2AC229-3F45-40CB-8873-B715C0C8E105}" type="datetimeFigureOut">
              <a:rPr lang="fa-IR" smtClean="0"/>
              <a:t>1436/11/15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F2BFE57-E7C8-46C9-A196-CA0FDCD7DC2A}" type="slidenum">
              <a:rPr lang="fa-IR" smtClean="0"/>
              <a:t>‹#›</a:t>
            </a:fld>
            <a:endParaRPr lang="fa-IR"/>
          </a:p>
        </p:txBody>
      </p:sp>
    </p:spTree>
    <p:extLst>
      <p:ext uri="{BB962C8B-B14F-4D97-AF65-F5344CB8AC3E}">
        <p14:creationId xmlns:p14="http://schemas.microsoft.com/office/powerpoint/2010/main" val="299807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AC229-3F45-40CB-8873-B715C0C8E105}" type="datetimeFigureOut">
              <a:rPr lang="fa-IR" smtClean="0"/>
              <a:t>1436/11/15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F2BFE57-E7C8-46C9-A196-CA0FDCD7DC2A}" type="slidenum">
              <a:rPr lang="fa-IR" smtClean="0"/>
              <a:t>‹#›</a:t>
            </a:fld>
            <a:endParaRPr lang="fa-IR"/>
          </a:p>
        </p:txBody>
      </p:sp>
    </p:spTree>
    <p:extLst>
      <p:ext uri="{BB962C8B-B14F-4D97-AF65-F5344CB8AC3E}">
        <p14:creationId xmlns:p14="http://schemas.microsoft.com/office/powerpoint/2010/main" val="412621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AC229-3F45-40CB-8873-B715C0C8E105}" type="datetimeFigureOut">
              <a:rPr lang="fa-IR" smtClean="0"/>
              <a:t>1436/11/15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F2BFE57-E7C8-46C9-A196-CA0FDCD7DC2A}" type="slidenum">
              <a:rPr lang="fa-IR" smtClean="0"/>
              <a:t>‹#›</a:t>
            </a:fld>
            <a:endParaRPr lang="fa-IR"/>
          </a:p>
        </p:txBody>
      </p:sp>
    </p:spTree>
    <p:extLst>
      <p:ext uri="{BB962C8B-B14F-4D97-AF65-F5344CB8AC3E}">
        <p14:creationId xmlns:p14="http://schemas.microsoft.com/office/powerpoint/2010/main" val="173546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2AC229-3F45-40CB-8873-B715C0C8E105}" type="datetimeFigureOut">
              <a:rPr lang="fa-IR" smtClean="0"/>
              <a:t>1436/11/15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F2BFE57-E7C8-46C9-A196-CA0FDCD7DC2A}" type="slidenum">
              <a:rPr lang="fa-IR" smtClean="0"/>
              <a:t>‹#›</a:t>
            </a:fld>
            <a:endParaRPr lang="fa-IR"/>
          </a:p>
        </p:txBody>
      </p:sp>
    </p:spTree>
    <p:extLst>
      <p:ext uri="{BB962C8B-B14F-4D97-AF65-F5344CB8AC3E}">
        <p14:creationId xmlns:p14="http://schemas.microsoft.com/office/powerpoint/2010/main" val="148079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B2AC229-3F45-40CB-8873-B715C0C8E105}" type="datetimeFigureOut">
              <a:rPr lang="fa-IR" smtClean="0"/>
              <a:t>1436/11/15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F2BFE57-E7C8-46C9-A196-CA0FDCD7DC2A}" type="slidenum">
              <a:rPr lang="fa-IR" smtClean="0"/>
              <a:t>‹#›</a:t>
            </a:fld>
            <a:endParaRPr lang="fa-IR"/>
          </a:p>
        </p:txBody>
      </p:sp>
    </p:spTree>
    <p:extLst>
      <p:ext uri="{BB962C8B-B14F-4D97-AF65-F5344CB8AC3E}">
        <p14:creationId xmlns:p14="http://schemas.microsoft.com/office/powerpoint/2010/main" val="1035866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uments and Settings\Mojtaba\Desktop\زمینه پاور پوینت\abstract-border-flower-powerpoint-templates-1024x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290618" y="2733964"/>
            <a:ext cx="7592291" cy="1782618"/>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98446" y="728260"/>
            <a:ext cx="11987408" cy="5293757"/>
          </a:xfrm>
          <a:prstGeom prst="rect">
            <a:avLst/>
          </a:prstGeom>
          <a:noFill/>
        </p:spPr>
        <p:txBody>
          <a:bodyPr wrap="square" rtlCol="1">
            <a:spAutoFit/>
            <a:scene3d>
              <a:camera prst="obliqueBottomLeft"/>
              <a:lightRig rig="threePt" dir="t"/>
            </a:scene3d>
            <a:sp3d extrusionH="57150">
              <a:bevelT w="69850" h="69850" prst="divot"/>
            </a:sp3d>
          </a:bodyPr>
          <a:lstStyle/>
          <a:p>
            <a:pPr algn="ctr"/>
            <a:endParaRPr lang="fa-IR" sz="1400" dirty="0" smtClean="0">
              <a:cs typeface="B Titr" panose="00000700000000000000" pitchFamily="2" charset="-78"/>
            </a:endParaRPr>
          </a:p>
          <a:p>
            <a:pPr algn="just"/>
            <a:r>
              <a:rPr lang="fa-IR" sz="5400" dirty="0" smtClean="0">
                <a:cs typeface="B Titr" panose="00000700000000000000" pitchFamily="2" charset="-78"/>
              </a:rPr>
              <a:t>     یاد </a:t>
            </a:r>
            <a:r>
              <a:rPr lang="fa-IR" sz="5400" dirty="0" smtClean="0">
                <a:cs typeface="B Titr" panose="00000700000000000000" pitchFamily="2" charset="-78"/>
              </a:rPr>
              <a:t>و خاطره </a:t>
            </a:r>
            <a:r>
              <a:rPr lang="fa-IR" sz="5400" dirty="0" smtClean="0">
                <a:solidFill>
                  <a:srgbClr val="FF0000"/>
                </a:solidFill>
                <a:cs typeface="B Titr" panose="00000700000000000000" pitchFamily="2" charset="-78"/>
              </a:rPr>
              <a:t>شهیدان</a:t>
            </a:r>
          </a:p>
          <a:p>
            <a:pPr algn="ctr"/>
            <a:r>
              <a:rPr lang="fa-IR" sz="5400" dirty="0" smtClean="0">
                <a:cs typeface="B Titr" panose="00000700000000000000" pitchFamily="2" charset="-78"/>
              </a:rPr>
              <a:t> </a:t>
            </a:r>
            <a:endParaRPr lang="fa-IR" sz="5400" dirty="0" smtClean="0">
              <a:cs typeface="B Titr" panose="00000700000000000000" pitchFamily="2" charset="-78"/>
            </a:endParaRPr>
          </a:p>
          <a:p>
            <a:pPr algn="ctr"/>
            <a:endParaRPr lang="fa-IR" sz="900" dirty="0">
              <a:cs typeface="B Titr" panose="00000700000000000000" pitchFamily="2" charset="-78"/>
            </a:endParaRPr>
          </a:p>
          <a:p>
            <a:pPr algn="ctr"/>
            <a:r>
              <a:rPr lang="fa-IR" sz="11500" dirty="0" smtClean="0">
                <a:solidFill>
                  <a:srgbClr val="7030A0"/>
                </a:solidFill>
                <a:cs typeface="B Titr" panose="00000700000000000000" pitchFamily="2" charset="-78"/>
              </a:rPr>
              <a:t>رجائی و باهنر</a:t>
            </a:r>
          </a:p>
          <a:p>
            <a:pPr algn="ctr"/>
            <a:endParaRPr lang="fa-IR" sz="2000" dirty="0" smtClean="0">
              <a:cs typeface="B Titr" panose="00000700000000000000" pitchFamily="2" charset="-78"/>
            </a:endParaRPr>
          </a:p>
          <a:p>
            <a:pPr algn="l"/>
            <a:r>
              <a:rPr lang="fa-IR" sz="6600" dirty="0" smtClean="0">
                <a:cs typeface="B Titr" panose="00000700000000000000" pitchFamily="2" charset="-78"/>
              </a:rPr>
              <a:t> را گرامی می داریم</a:t>
            </a:r>
            <a:r>
              <a:rPr lang="fa-IR" sz="2800" dirty="0" smtClean="0">
                <a:cs typeface="B Titr" panose="00000700000000000000" pitchFamily="2" charset="-78"/>
              </a:rPr>
              <a:t>.</a:t>
            </a:r>
            <a:endParaRPr lang="fa-IR" sz="6600" dirty="0" smtClean="0">
              <a:solidFill>
                <a:srgbClr val="7030A0"/>
              </a:solidFill>
              <a:cs typeface="B Titr" panose="00000700000000000000" pitchFamily="2" charset="-78"/>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99850">
            <a:off x="9990139" y="2540000"/>
            <a:ext cx="1616504" cy="238543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2951"/>
          <a:stretch/>
        </p:blipFill>
        <p:spPr bwMode="auto">
          <a:xfrm>
            <a:off x="314025" y="2494990"/>
            <a:ext cx="1857972" cy="247545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8702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4503"/>
            <a:ext cx="12192000" cy="200055"/>
          </a:xfrm>
          <a:prstGeom prst="rect">
            <a:avLst/>
          </a:prstGeom>
          <a:noFill/>
        </p:spPr>
        <p:txBody>
          <a:bodyPr wrap="square" rtlCol="1">
            <a:spAutoFit/>
          </a:bodyPr>
          <a:lstStyle/>
          <a:p>
            <a:pPr algn="just"/>
            <a:r>
              <a:rPr lang="fa-IR" sz="700" dirty="0" smtClean="0">
                <a:solidFill>
                  <a:schemeClr val="bg1"/>
                </a:solidFill>
                <a:latin typeface="Tahoma" panose="020B0604030504040204" pitchFamily="34" charset="0"/>
                <a:ea typeface="Tahoma" panose="020B0604030504040204" pitchFamily="34" charset="0"/>
                <a:cs typeface="Tahoma" panose="020B0604030504040204" pitchFamily="34" charset="0"/>
              </a:rPr>
              <a:t>آقاى </a:t>
            </a:r>
            <a:r>
              <a:rPr lang="fa-IR" sz="700" dirty="0">
                <a:solidFill>
                  <a:schemeClr val="bg1"/>
                </a:solidFill>
                <a:latin typeface="Tahoma" panose="020B0604030504040204" pitchFamily="34" charset="0"/>
                <a:ea typeface="Tahoma" panose="020B0604030504040204" pitchFamily="34" charset="0"/>
                <a:cs typeface="Tahoma" panose="020B0604030504040204" pitchFamily="34" charset="0"/>
              </a:rPr>
              <a:t>رجايى، آقاى باهنر ... اين طور نبود كه رياست در آنها تأثير كرده باشد، آنها در رياست تأثير كرده بودند؛ يعنى، آنها رياست را آورده بودند زير چنگ خودشان، رياست آنها را نبرده بود تحت لواى خودش. و اين يك درسى است كه انسان بايد از اينها ياد بگيرد.(صحيفه امام، ج‏20، ص: 125) </a:t>
            </a:r>
          </a:p>
        </p:txBody>
      </p:sp>
      <p:sp>
        <p:nvSpPr>
          <p:cNvPr id="3" name="Flowchart: Alternate Process 2"/>
          <p:cNvSpPr/>
          <p:nvPr/>
        </p:nvSpPr>
        <p:spPr>
          <a:xfrm>
            <a:off x="8709891" y="518632"/>
            <a:ext cx="3379813" cy="977659"/>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102296" y="518632"/>
            <a:ext cx="11987408" cy="6109365"/>
          </a:xfrm>
          <a:prstGeom prst="rect">
            <a:avLst/>
          </a:prstGeom>
          <a:noFill/>
          <a:ln>
            <a:solidFill>
              <a:schemeClr val="tx1"/>
            </a:solidFill>
          </a:ln>
          <a:effectLst/>
          <a:scene3d>
            <a:camera prst="orthographicFront"/>
            <a:lightRig rig="chilly" dir="t">
              <a:rot lat="0" lon="0" rev="18480000"/>
            </a:lightRig>
          </a:scene3d>
          <a:sp3d prstMaterial="clear">
            <a:bevelT h="63500"/>
          </a:sp3d>
        </p:spPr>
        <p:txBody>
          <a:bodyPr wrap="square" rtlCol="1">
            <a:spAutoFit/>
            <a:scene3d>
              <a:camera prst="orthographicFront"/>
              <a:lightRig rig="threePt" dir="t"/>
            </a:scene3d>
            <a:sp3d/>
          </a:bodyPr>
          <a:lstStyle/>
          <a:p>
            <a:r>
              <a:rPr lang="fa-IR" sz="4800" dirty="0" smtClean="0">
                <a:cs typeface="B Titr" panose="00000700000000000000" pitchFamily="2" charset="-78"/>
              </a:rPr>
              <a:t>امام </a:t>
            </a:r>
            <a:r>
              <a:rPr lang="fa-IR" sz="4800" dirty="0">
                <a:cs typeface="B Titr" panose="00000700000000000000" pitchFamily="2" charset="-78"/>
              </a:rPr>
              <a:t>خمینی</a:t>
            </a:r>
            <a:r>
              <a:rPr lang="fa-IR" sz="2400" dirty="0">
                <a:cs typeface="B Titr" panose="00000700000000000000" pitchFamily="2" charset="-78"/>
              </a:rPr>
              <a:t>(ره</a:t>
            </a:r>
            <a:r>
              <a:rPr lang="fa-IR" sz="2400" dirty="0" smtClean="0">
                <a:cs typeface="B Titr" panose="00000700000000000000" pitchFamily="2" charset="-78"/>
              </a:rPr>
              <a:t>) </a:t>
            </a:r>
            <a:r>
              <a:rPr lang="fa-IR" sz="4800" dirty="0" smtClean="0">
                <a:cs typeface="B Titr" panose="00000700000000000000" pitchFamily="2" charset="-78"/>
              </a:rPr>
              <a:t>:</a:t>
            </a:r>
          </a:p>
          <a:p>
            <a:pPr algn="ctr"/>
            <a:endParaRPr lang="fa-IR" sz="1400" dirty="0">
              <a:cs typeface="B Titr" panose="00000700000000000000" pitchFamily="2" charset="-78"/>
            </a:endParaRPr>
          </a:p>
          <a:p>
            <a:pPr algn="ctr"/>
            <a:r>
              <a:rPr lang="fa-IR" sz="6000" dirty="0" smtClean="0">
                <a:solidFill>
                  <a:srgbClr val="FFC000"/>
                </a:solidFill>
                <a:cs typeface="B Titr" panose="00000700000000000000" pitchFamily="2" charset="-78"/>
              </a:rPr>
              <a:t>اين</a:t>
            </a:r>
            <a:r>
              <a:rPr lang="fa-IR" sz="8000" dirty="0" smtClean="0">
                <a:cs typeface="B Titr" panose="00000700000000000000" pitchFamily="2" charset="-78"/>
              </a:rPr>
              <a:t> </a:t>
            </a:r>
            <a:r>
              <a:rPr lang="fa-IR" sz="7200" dirty="0" smtClean="0">
                <a:solidFill>
                  <a:srgbClr val="0070C0"/>
                </a:solidFill>
                <a:cs typeface="B Titr" panose="00000700000000000000" pitchFamily="2" charset="-78"/>
              </a:rPr>
              <a:t>(</a:t>
            </a:r>
            <a:r>
              <a:rPr lang="fa-IR" sz="7200" dirty="0">
                <a:solidFill>
                  <a:srgbClr val="0070C0"/>
                </a:solidFill>
                <a:cs typeface="B Titr" panose="00000700000000000000" pitchFamily="2" charset="-78"/>
              </a:rPr>
              <a:t>تأثیر نپذیرفتن از مقام</a:t>
            </a:r>
            <a:r>
              <a:rPr lang="fa-IR" sz="7200" dirty="0" smtClean="0">
                <a:solidFill>
                  <a:srgbClr val="0070C0"/>
                </a:solidFill>
                <a:cs typeface="B Titr" panose="00000700000000000000" pitchFamily="2" charset="-78"/>
              </a:rPr>
              <a:t>)</a:t>
            </a:r>
          </a:p>
          <a:p>
            <a:pPr algn="ctr"/>
            <a:r>
              <a:rPr lang="fa-IR" sz="3600" dirty="0" smtClean="0">
                <a:solidFill>
                  <a:srgbClr val="0070C0"/>
                </a:solidFill>
                <a:cs typeface="B Titr" panose="00000700000000000000" pitchFamily="2" charset="-78"/>
              </a:rPr>
              <a:t> </a:t>
            </a:r>
            <a:endParaRPr lang="fa-IR" sz="5400" dirty="0" smtClean="0">
              <a:solidFill>
                <a:srgbClr val="0070C0"/>
              </a:solidFill>
              <a:cs typeface="B Titr" panose="00000700000000000000" pitchFamily="2" charset="-78"/>
            </a:endParaRPr>
          </a:p>
          <a:p>
            <a:pPr algn="ctr"/>
            <a:r>
              <a:rPr lang="fa-IR" sz="11500" dirty="0" smtClean="0">
                <a:ln w="19050">
                  <a:solidFill>
                    <a:schemeClr val="tx1"/>
                  </a:solidFill>
                </a:ln>
                <a:solidFill>
                  <a:srgbClr val="FFC000"/>
                </a:solidFill>
                <a:cs typeface="B Titr" panose="00000700000000000000" pitchFamily="2" charset="-78"/>
              </a:rPr>
              <a:t>يك </a:t>
            </a:r>
            <a:r>
              <a:rPr lang="fa-IR" sz="11500" dirty="0">
                <a:ln w="19050">
                  <a:solidFill>
                    <a:schemeClr val="tx1"/>
                  </a:solidFill>
                </a:ln>
                <a:solidFill>
                  <a:srgbClr val="FFC000"/>
                </a:solidFill>
                <a:cs typeface="B Titr" panose="00000700000000000000" pitchFamily="2" charset="-78"/>
              </a:rPr>
              <a:t>درسى است </a:t>
            </a:r>
            <a:endParaRPr lang="fa-IR" sz="11500" dirty="0" smtClean="0">
              <a:ln w="19050">
                <a:solidFill>
                  <a:schemeClr val="tx1"/>
                </a:solidFill>
              </a:ln>
              <a:solidFill>
                <a:srgbClr val="FFC000"/>
              </a:solidFill>
              <a:cs typeface="B Titr" panose="00000700000000000000" pitchFamily="2" charset="-78"/>
            </a:endParaRPr>
          </a:p>
          <a:p>
            <a:pPr algn="ctr"/>
            <a:endParaRPr lang="fa-IR" sz="4400" dirty="0" smtClean="0">
              <a:solidFill>
                <a:srgbClr val="FFC000"/>
              </a:solidFill>
              <a:cs typeface="B Titr" panose="00000700000000000000" pitchFamily="2" charset="-78"/>
            </a:endParaRPr>
          </a:p>
          <a:p>
            <a:pPr algn="ctr"/>
            <a:r>
              <a:rPr lang="fa-IR" sz="5400" dirty="0" smtClean="0">
                <a:solidFill>
                  <a:srgbClr val="000099"/>
                </a:solidFill>
                <a:cs typeface="B Titr" panose="00000700000000000000" pitchFamily="2" charset="-78"/>
              </a:rPr>
              <a:t>كه </a:t>
            </a:r>
            <a:r>
              <a:rPr lang="fa-IR" sz="5400" dirty="0">
                <a:solidFill>
                  <a:srgbClr val="000099"/>
                </a:solidFill>
                <a:cs typeface="B Titr" panose="00000700000000000000" pitchFamily="2" charset="-78"/>
              </a:rPr>
              <a:t>انسان بايد </a:t>
            </a:r>
            <a:r>
              <a:rPr lang="fa-IR" sz="5400" dirty="0" smtClean="0">
                <a:solidFill>
                  <a:srgbClr val="000099"/>
                </a:solidFill>
                <a:cs typeface="B Titr" panose="00000700000000000000" pitchFamily="2" charset="-78"/>
              </a:rPr>
              <a:t>از </a:t>
            </a:r>
            <a:r>
              <a:rPr lang="fa-IR" sz="5400" dirty="0" smtClean="0">
                <a:solidFill>
                  <a:srgbClr val="000099"/>
                </a:solidFill>
                <a:cs typeface="B Titr" panose="00000700000000000000" pitchFamily="2" charset="-78"/>
              </a:rPr>
              <a:t>اين </a:t>
            </a:r>
            <a:r>
              <a:rPr lang="fa-IR" sz="5400" dirty="0" smtClean="0">
                <a:solidFill>
                  <a:srgbClr val="000099"/>
                </a:solidFill>
                <a:cs typeface="B Titr" panose="00000700000000000000" pitchFamily="2" charset="-78"/>
              </a:rPr>
              <a:t>ها</a:t>
            </a:r>
            <a:r>
              <a:rPr lang="fa-IR" sz="3600" dirty="0" smtClean="0">
                <a:solidFill>
                  <a:srgbClr val="C00000"/>
                </a:solidFill>
                <a:cs typeface="B Titr" panose="00000700000000000000" pitchFamily="2" charset="-78"/>
              </a:rPr>
              <a:t>(شهید </a:t>
            </a:r>
            <a:r>
              <a:rPr lang="fa-IR" sz="3600" dirty="0">
                <a:solidFill>
                  <a:srgbClr val="C00000"/>
                </a:solidFill>
                <a:cs typeface="B Titr" panose="00000700000000000000" pitchFamily="2" charset="-78"/>
              </a:rPr>
              <a:t>رجائی و باهنر)</a:t>
            </a:r>
            <a:r>
              <a:rPr lang="fa-IR" sz="5400" dirty="0">
                <a:solidFill>
                  <a:srgbClr val="C00000"/>
                </a:solidFill>
                <a:cs typeface="B Titr" panose="00000700000000000000" pitchFamily="2" charset="-78"/>
              </a:rPr>
              <a:t> </a:t>
            </a:r>
            <a:r>
              <a:rPr lang="fa-IR" sz="5400" dirty="0" smtClean="0">
                <a:solidFill>
                  <a:srgbClr val="000099"/>
                </a:solidFill>
                <a:cs typeface="B Titr" panose="00000700000000000000" pitchFamily="2" charset="-78"/>
              </a:rPr>
              <a:t>ياد </a:t>
            </a:r>
            <a:r>
              <a:rPr lang="fa-IR" sz="5400" dirty="0">
                <a:solidFill>
                  <a:srgbClr val="000099"/>
                </a:solidFill>
                <a:cs typeface="B Titr" panose="00000700000000000000" pitchFamily="2" charset="-78"/>
              </a:rPr>
              <a:t>بگيرد.</a:t>
            </a:r>
            <a:endParaRPr lang="fa-IR" sz="5400" dirty="0" smtClean="0">
              <a:solidFill>
                <a:srgbClr val="000099"/>
              </a:solidFill>
              <a:cs typeface="B Titr" panose="00000700000000000000" pitchFamily="2" charset="-78"/>
            </a:endParaRPr>
          </a:p>
        </p:txBody>
      </p:sp>
    </p:spTree>
    <p:extLst>
      <p:ext uri="{BB962C8B-B14F-4D97-AF65-F5344CB8AC3E}">
        <p14:creationId xmlns:p14="http://schemas.microsoft.com/office/powerpoint/2010/main" val="1131680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4503"/>
            <a:ext cx="12192000" cy="246221"/>
          </a:xfrm>
          <a:prstGeom prst="rect">
            <a:avLst/>
          </a:prstGeom>
          <a:noFill/>
        </p:spPr>
        <p:txBody>
          <a:bodyPr wrap="square" rtlCol="1">
            <a:spAutoFit/>
          </a:bodyPr>
          <a:lstStyle/>
          <a:p>
            <a:pPr algn="just"/>
            <a:r>
              <a:rPr lang="fa-IR" sz="1000" dirty="0" smtClean="0">
                <a:latin typeface="Tahoma" panose="020B0604030504040204" pitchFamily="34" charset="0"/>
                <a:ea typeface="Tahoma" panose="020B0604030504040204" pitchFamily="34" charset="0"/>
                <a:cs typeface="Tahoma" panose="020B0604030504040204" pitchFamily="34" charset="0"/>
              </a:rPr>
              <a:t>امام </a:t>
            </a:r>
            <a:r>
              <a:rPr lang="fa-IR" sz="1000" dirty="0">
                <a:latin typeface="Tahoma" panose="020B0604030504040204" pitchFamily="34" charset="0"/>
                <a:ea typeface="Tahoma" panose="020B0604030504040204" pitchFamily="34" charset="0"/>
                <a:cs typeface="Tahoma" panose="020B0604030504040204" pitchFamily="34" charset="0"/>
              </a:rPr>
              <a:t>خمینی(ره): آنها (شهداء) رسيدند به مطلوب خودشان و از اين جهت، به آنها و به خانواده‏هاى آنها و ملت اسلامى تبريك عرض مى‏كنم كه چنين شهدايى تقديم مى‏كنند.( صحيفه امام، ج‏15، ص139) </a:t>
            </a:r>
          </a:p>
        </p:txBody>
      </p:sp>
      <p:sp>
        <p:nvSpPr>
          <p:cNvPr id="3" name="Rounded Rectangle 2"/>
          <p:cNvSpPr/>
          <p:nvPr/>
        </p:nvSpPr>
        <p:spPr>
          <a:xfrm>
            <a:off x="8599055" y="925032"/>
            <a:ext cx="3501087" cy="9037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endParaRPr>
          </a:p>
        </p:txBody>
      </p:sp>
      <p:sp>
        <p:nvSpPr>
          <p:cNvPr id="5" name="Round Same Side Corner Rectangle 4"/>
          <p:cNvSpPr/>
          <p:nvPr/>
        </p:nvSpPr>
        <p:spPr>
          <a:xfrm>
            <a:off x="720436" y="2540000"/>
            <a:ext cx="8164946" cy="1071418"/>
          </a:xfrm>
          <a:prstGeom prst="round2Same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925032"/>
            <a:ext cx="11987408" cy="532453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1">
            <a:spAutoFit/>
            <a:scene3d>
              <a:camera prst="obliqueBottomLeft"/>
              <a:lightRig rig="threePt" dir="t"/>
            </a:scene3d>
            <a:sp3d extrusionH="57150">
              <a:bevelT w="69850" h="69850" prst="divot"/>
            </a:sp3d>
          </a:bodyPr>
          <a:lstStyle/>
          <a:p>
            <a:r>
              <a:rPr lang="fa-IR" sz="4800" dirty="0" smtClean="0">
                <a:cs typeface="B Titr" panose="00000700000000000000" pitchFamily="2" charset="-78"/>
              </a:rPr>
              <a:t>امام خمینی</a:t>
            </a:r>
            <a:r>
              <a:rPr lang="fa-IR" sz="2800" dirty="0" smtClean="0">
                <a:cs typeface="B Titr" panose="00000700000000000000" pitchFamily="2" charset="-78"/>
              </a:rPr>
              <a:t>(ره) </a:t>
            </a:r>
            <a:r>
              <a:rPr lang="fa-IR" sz="4800" dirty="0" smtClean="0">
                <a:cs typeface="B Titr" panose="00000700000000000000" pitchFamily="2" charset="-78"/>
              </a:rPr>
              <a:t>:</a:t>
            </a:r>
          </a:p>
          <a:p>
            <a:pPr algn="ctr"/>
            <a:endParaRPr lang="fa-IR" sz="4000" dirty="0">
              <a:cs typeface="B Titr" panose="00000700000000000000" pitchFamily="2" charset="-78"/>
            </a:endParaRPr>
          </a:p>
          <a:p>
            <a:pPr algn="ctr"/>
            <a:r>
              <a:rPr lang="fa-IR" sz="8800" dirty="0" smtClean="0">
                <a:solidFill>
                  <a:srgbClr val="FF0000"/>
                </a:solidFill>
                <a:cs typeface="B Titr" panose="00000700000000000000" pitchFamily="2" charset="-78"/>
              </a:rPr>
              <a:t>شهداء </a:t>
            </a:r>
            <a:r>
              <a:rPr lang="fa-IR" sz="7200" dirty="0" smtClean="0">
                <a:solidFill>
                  <a:schemeClr val="accent6">
                    <a:lumMod val="50000"/>
                  </a:schemeClr>
                </a:solidFill>
                <a:cs typeface="B Titr" panose="00000700000000000000" pitchFamily="2" charset="-78"/>
              </a:rPr>
              <a:t>(</a:t>
            </a:r>
            <a:r>
              <a:rPr lang="fa-IR" sz="7200" dirty="0">
                <a:solidFill>
                  <a:schemeClr val="accent6">
                    <a:lumMod val="50000"/>
                  </a:schemeClr>
                </a:solidFill>
                <a:cs typeface="B Titr" panose="00000700000000000000" pitchFamily="2" charset="-78"/>
              </a:rPr>
              <a:t>شهید رجائی</a:t>
            </a:r>
            <a:r>
              <a:rPr lang="fa-IR" sz="6000" dirty="0">
                <a:solidFill>
                  <a:schemeClr val="accent6">
                    <a:lumMod val="50000"/>
                  </a:schemeClr>
                </a:solidFill>
                <a:cs typeface="B Titr" panose="00000700000000000000" pitchFamily="2" charset="-78"/>
              </a:rPr>
              <a:t>،</a:t>
            </a:r>
            <a:r>
              <a:rPr lang="fa-IR" sz="7200" dirty="0">
                <a:solidFill>
                  <a:schemeClr val="accent6">
                    <a:lumMod val="50000"/>
                  </a:schemeClr>
                </a:solidFill>
                <a:cs typeface="B Titr" panose="00000700000000000000" pitchFamily="2" charset="-78"/>
              </a:rPr>
              <a:t> باهنر</a:t>
            </a:r>
            <a:r>
              <a:rPr lang="fa-IR" sz="6000" dirty="0">
                <a:solidFill>
                  <a:schemeClr val="accent6">
                    <a:lumMod val="50000"/>
                  </a:schemeClr>
                </a:solidFill>
                <a:cs typeface="B Titr" panose="00000700000000000000" pitchFamily="2" charset="-78"/>
              </a:rPr>
              <a:t>، ...</a:t>
            </a:r>
            <a:r>
              <a:rPr lang="fa-IR" sz="7200" dirty="0">
                <a:solidFill>
                  <a:schemeClr val="accent6">
                    <a:lumMod val="50000"/>
                  </a:schemeClr>
                </a:solidFill>
                <a:cs typeface="B Titr" panose="00000700000000000000" pitchFamily="2" charset="-78"/>
              </a:rPr>
              <a:t>) </a:t>
            </a:r>
            <a:endParaRPr lang="fa-IR" sz="6000" dirty="0">
              <a:solidFill>
                <a:schemeClr val="accent6">
                  <a:lumMod val="50000"/>
                </a:schemeClr>
              </a:solidFill>
              <a:cs typeface="B Titr" panose="00000700000000000000" pitchFamily="2" charset="-78"/>
            </a:endParaRPr>
          </a:p>
          <a:p>
            <a:pPr algn="ctr"/>
            <a:endParaRPr lang="fa-IR" sz="1600" dirty="0" smtClean="0">
              <a:cs typeface="B Titr" panose="00000700000000000000" pitchFamily="2" charset="-78"/>
            </a:endParaRPr>
          </a:p>
          <a:p>
            <a:pPr algn="ctr"/>
            <a:endParaRPr lang="fa-IR" sz="6000" dirty="0" smtClean="0">
              <a:cs typeface="B Titr" panose="00000700000000000000" pitchFamily="2" charset="-78"/>
            </a:endParaRPr>
          </a:p>
          <a:p>
            <a:pPr algn="ctr"/>
            <a:r>
              <a:rPr lang="fa-IR" sz="8800" dirty="0" smtClean="0">
                <a:cs typeface="B Titr" panose="00000700000000000000" pitchFamily="2" charset="-78"/>
              </a:rPr>
              <a:t>به </a:t>
            </a:r>
            <a:r>
              <a:rPr lang="fa-IR" sz="8800" dirty="0" smtClean="0">
                <a:cs typeface="B Titr" panose="00000700000000000000" pitchFamily="2" charset="-78"/>
              </a:rPr>
              <a:t>مطلوب خود رسیدند</a:t>
            </a:r>
            <a:r>
              <a:rPr lang="fa-IR" sz="7200" dirty="0" smtClean="0">
                <a:cs typeface="B Titr" panose="00000700000000000000" pitchFamily="2" charset="-78"/>
              </a:rPr>
              <a:t>.</a:t>
            </a:r>
            <a:endParaRPr lang="fa-IR" sz="7200" dirty="0" smtClean="0">
              <a:solidFill>
                <a:srgbClr val="7030A0"/>
              </a:solidFill>
              <a:cs typeface="B Titr" panose="00000700000000000000" pitchFamily="2" charset="-78"/>
            </a:endParaRPr>
          </a:p>
        </p:txBody>
      </p:sp>
    </p:spTree>
    <p:extLst>
      <p:ext uri="{BB962C8B-B14F-4D97-AF65-F5344CB8AC3E}">
        <p14:creationId xmlns:p14="http://schemas.microsoft.com/office/powerpoint/2010/main" val="1493349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104503"/>
            <a:ext cx="12192000" cy="230832"/>
          </a:xfrm>
          <a:prstGeom prst="rect">
            <a:avLst/>
          </a:prstGeom>
          <a:noFill/>
        </p:spPr>
        <p:txBody>
          <a:bodyPr wrap="square" rtlCol="1">
            <a:spAutoFit/>
          </a:bodyPr>
          <a:lstStyle/>
          <a:p>
            <a:pPr algn="just"/>
            <a:r>
              <a:rPr lang="fa-IR" sz="900" dirty="0" smtClean="0">
                <a:latin typeface="Tahoma" panose="020B0604030504040204" pitchFamily="34" charset="0"/>
                <a:ea typeface="Tahoma" panose="020B0604030504040204" pitchFamily="34" charset="0"/>
                <a:cs typeface="Tahoma" panose="020B0604030504040204" pitchFamily="34" charset="0"/>
              </a:rPr>
              <a:t>امام </a:t>
            </a:r>
            <a:r>
              <a:rPr lang="fa-IR" sz="900" dirty="0">
                <a:latin typeface="Tahoma" panose="020B0604030504040204" pitchFamily="34" charset="0"/>
                <a:ea typeface="Tahoma" panose="020B0604030504040204" pitchFamily="34" charset="0"/>
                <a:cs typeface="Tahoma" panose="020B0604030504040204" pitchFamily="34" charset="0"/>
              </a:rPr>
              <a:t>خمینی(ره): ائمه ما- عليهم السلام- آنها همه عمر خودشان را صرف كردند تا اسلام را حفظ كنند و ما هم تمام عمرمان را بايد صرف كنيم تا اسلام را كه به دست ما سپرده [شده‏] است، حفظ كنيم. (صحيفه امام، ج‏15، ص135)</a:t>
            </a:r>
          </a:p>
        </p:txBody>
      </p:sp>
      <p:sp>
        <p:nvSpPr>
          <p:cNvPr id="5" name="Rounded Rectangle 4"/>
          <p:cNvSpPr/>
          <p:nvPr/>
        </p:nvSpPr>
        <p:spPr>
          <a:xfrm>
            <a:off x="2290618" y="3703782"/>
            <a:ext cx="7546109" cy="190269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925032"/>
            <a:ext cx="11987408" cy="5078313"/>
          </a:xfrm>
          <a:prstGeom prst="rect">
            <a:avLst/>
          </a:prstGeom>
          <a:noFill/>
        </p:spPr>
        <p:txBody>
          <a:bodyPr wrap="square" rtlCol="1">
            <a:spAutoFit/>
            <a:scene3d>
              <a:camera prst="obliqueBottomLeft"/>
              <a:lightRig rig="threePt" dir="t"/>
            </a:scene3d>
            <a:sp3d extrusionH="57150">
              <a:bevelT w="69850" h="69850" prst="divot"/>
            </a:sp3d>
          </a:bodyPr>
          <a:lstStyle/>
          <a:p>
            <a:pPr algn="ctr"/>
            <a:r>
              <a:rPr lang="fa-IR" sz="13800" dirty="0" smtClean="0">
                <a:cs typeface="B Titr" panose="00000700000000000000" pitchFamily="2" charset="-78"/>
              </a:rPr>
              <a:t> </a:t>
            </a:r>
            <a:r>
              <a:rPr lang="fa-IR" sz="13800" dirty="0">
                <a:solidFill>
                  <a:srgbClr val="7030A0"/>
                </a:solidFill>
                <a:cs typeface="B Titr" panose="00000700000000000000" pitchFamily="2" charset="-78"/>
              </a:rPr>
              <a:t>رسالت </a:t>
            </a:r>
            <a:r>
              <a:rPr lang="fa-IR" sz="13800" dirty="0" smtClean="0">
                <a:solidFill>
                  <a:srgbClr val="7030A0"/>
                </a:solidFill>
                <a:cs typeface="B Titr" panose="00000700000000000000" pitchFamily="2" charset="-78"/>
              </a:rPr>
              <a:t>ائمه </a:t>
            </a:r>
            <a:r>
              <a:rPr lang="fa-IR" sz="4400" dirty="0" smtClean="0">
                <a:solidFill>
                  <a:srgbClr val="7030A0"/>
                </a:solidFill>
                <a:cs typeface="B Titr" panose="00000700000000000000" pitchFamily="2" charset="-78"/>
              </a:rPr>
              <a:t>(</a:t>
            </a:r>
            <a:r>
              <a:rPr lang="fa-IR" sz="4400" dirty="0">
                <a:solidFill>
                  <a:srgbClr val="7030A0"/>
                </a:solidFill>
                <a:cs typeface="B Titr" panose="00000700000000000000" pitchFamily="2" charset="-78"/>
              </a:rPr>
              <a:t>ع</a:t>
            </a:r>
            <a:r>
              <a:rPr lang="fa-IR" sz="4400" dirty="0" smtClean="0">
                <a:solidFill>
                  <a:srgbClr val="7030A0"/>
                </a:solidFill>
                <a:cs typeface="B Titr" panose="00000700000000000000" pitchFamily="2" charset="-78"/>
              </a:rPr>
              <a:t>) </a:t>
            </a:r>
            <a:r>
              <a:rPr lang="fa-IR" sz="8800" dirty="0" smtClean="0">
                <a:solidFill>
                  <a:srgbClr val="7030A0"/>
                </a:solidFill>
                <a:cs typeface="B Titr" panose="00000700000000000000" pitchFamily="2" charset="-78"/>
              </a:rPr>
              <a:t>: </a:t>
            </a:r>
            <a:endParaRPr lang="fa-IR" sz="13800" dirty="0" smtClean="0">
              <a:solidFill>
                <a:srgbClr val="7030A0"/>
              </a:solidFill>
              <a:cs typeface="B Titr" panose="00000700000000000000" pitchFamily="2" charset="-78"/>
            </a:endParaRPr>
          </a:p>
          <a:p>
            <a:pPr algn="ctr"/>
            <a:endParaRPr lang="fa-IR" sz="3600" dirty="0">
              <a:cs typeface="B Titr" panose="00000700000000000000" pitchFamily="2" charset="-78"/>
            </a:endParaRPr>
          </a:p>
          <a:p>
            <a:pPr algn="ctr"/>
            <a:r>
              <a:rPr lang="fa-IR" sz="13800" dirty="0" smtClean="0">
                <a:solidFill>
                  <a:schemeClr val="accent6">
                    <a:lumMod val="50000"/>
                  </a:schemeClr>
                </a:solidFill>
                <a:cs typeface="B Titr" panose="00000700000000000000" pitchFamily="2" charset="-78"/>
              </a:rPr>
              <a:t>حفظ </a:t>
            </a:r>
            <a:r>
              <a:rPr lang="fa-IR" sz="13800" dirty="0">
                <a:solidFill>
                  <a:schemeClr val="accent6">
                    <a:lumMod val="50000"/>
                  </a:schemeClr>
                </a:solidFill>
                <a:cs typeface="B Titr" panose="00000700000000000000" pitchFamily="2" charset="-78"/>
              </a:rPr>
              <a:t>اسلام</a:t>
            </a:r>
            <a:endParaRPr lang="fa-IR" sz="13800" dirty="0" smtClean="0">
              <a:solidFill>
                <a:schemeClr val="accent6">
                  <a:lumMod val="50000"/>
                </a:schemeClr>
              </a:solidFill>
              <a:cs typeface="B Titr" panose="00000700000000000000" pitchFamily="2" charset="-78"/>
            </a:endParaRPr>
          </a:p>
        </p:txBody>
      </p:sp>
      <p:cxnSp>
        <p:nvCxnSpPr>
          <p:cNvPr id="7" name="Straight Arrow Connector 6"/>
          <p:cNvCxnSpPr/>
          <p:nvPr/>
        </p:nvCxnSpPr>
        <p:spPr>
          <a:xfrm>
            <a:off x="1597891" y="2613891"/>
            <a:ext cx="692727" cy="81510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771480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1588"/>
            <a:ext cx="12247563"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104503"/>
            <a:ext cx="12192000" cy="230832"/>
          </a:xfrm>
          <a:prstGeom prst="rect">
            <a:avLst/>
          </a:prstGeom>
          <a:noFill/>
        </p:spPr>
        <p:txBody>
          <a:bodyPr wrap="square" rtlCol="1">
            <a:spAutoFit/>
          </a:bodyPr>
          <a:lstStyle/>
          <a:p>
            <a:pPr algn="just"/>
            <a:r>
              <a:rPr lang="fa-IR" sz="900" dirty="0">
                <a:latin typeface="Tahoma" panose="020B0604030504040204" pitchFamily="34" charset="0"/>
                <a:ea typeface="Tahoma" panose="020B0604030504040204" pitchFamily="34" charset="0"/>
                <a:cs typeface="Tahoma" panose="020B0604030504040204" pitchFamily="34" charset="0"/>
              </a:rPr>
              <a:t>*»»» امام خمینی(ره): ائمه ما- عليهم السلام- آنها همه عمر خودشان را صرف كردند تا اسلام را حفظ كنند و ما هم تمام عمرمان را بايد صرف كنيم تا اسلام را كه به دست ما سپرده [شده‏] است، حفظ كنيم. (صحيفه امام، ج‏15، ص135)</a:t>
            </a:r>
          </a:p>
        </p:txBody>
      </p:sp>
      <p:sp>
        <p:nvSpPr>
          <p:cNvPr id="3" name="Rounded Rectangle 2"/>
          <p:cNvSpPr/>
          <p:nvPr/>
        </p:nvSpPr>
        <p:spPr>
          <a:xfrm>
            <a:off x="1117600" y="3066473"/>
            <a:ext cx="9836727" cy="25954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02296" y="712596"/>
            <a:ext cx="11987408" cy="5278368"/>
          </a:xfrm>
          <a:prstGeom prst="rect">
            <a:avLst/>
          </a:prstGeom>
          <a:noFill/>
        </p:spPr>
        <p:txBody>
          <a:bodyPr wrap="square" rtlCol="1">
            <a:spAutoFit/>
            <a:scene3d>
              <a:camera prst="obliqueBottomLeft"/>
              <a:lightRig rig="threePt" dir="t"/>
            </a:scene3d>
            <a:sp3d extrusionH="57150">
              <a:bevelT w="69850" h="69850" prst="divot"/>
            </a:sp3d>
          </a:bodyPr>
          <a:lstStyle/>
          <a:p>
            <a:pPr algn="ctr"/>
            <a:r>
              <a:rPr lang="fa-IR" sz="13800" dirty="0" smtClean="0">
                <a:solidFill>
                  <a:srgbClr val="FFFF00"/>
                </a:solidFill>
                <a:cs typeface="B Titr" panose="00000700000000000000" pitchFamily="2" charset="-78"/>
              </a:rPr>
              <a:t>تکلیف ما:</a:t>
            </a:r>
          </a:p>
          <a:p>
            <a:pPr algn="ctr"/>
            <a:r>
              <a:rPr lang="fa-IR" sz="19900" dirty="0" smtClean="0">
                <a:solidFill>
                  <a:srgbClr val="7030A0"/>
                </a:solidFill>
                <a:cs typeface="B Titr" panose="00000700000000000000" pitchFamily="2" charset="-78"/>
              </a:rPr>
              <a:t>حفظ </a:t>
            </a:r>
            <a:r>
              <a:rPr lang="fa-IR" sz="19900" dirty="0">
                <a:solidFill>
                  <a:srgbClr val="7030A0"/>
                </a:solidFill>
                <a:cs typeface="B Titr" panose="00000700000000000000" pitchFamily="2" charset="-78"/>
              </a:rPr>
              <a:t>اسلام</a:t>
            </a:r>
            <a:endParaRPr lang="fa-IR" sz="19900" dirty="0" smtClean="0">
              <a:solidFill>
                <a:srgbClr val="7030A0"/>
              </a:solidFill>
              <a:cs typeface="B Titr" panose="00000700000000000000" pitchFamily="2" charset="-78"/>
            </a:endParaRPr>
          </a:p>
        </p:txBody>
      </p:sp>
    </p:spTree>
    <p:extLst>
      <p:ext uri="{BB962C8B-B14F-4D97-AF65-F5344CB8AC3E}">
        <p14:creationId xmlns:p14="http://schemas.microsoft.com/office/powerpoint/2010/main" val="3957319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4503"/>
            <a:ext cx="12192000" cy="415498"/>
          </a:xfrm>
          <a:prstGeom prst="rect">
            <a:avLst/>
          </a:prstGeom>
          <a:noFill/>
        </p:spPr>
        <p:txBody>
          <a:bodyPr wrap="square" rtlCol="1">
            <a:spAutoFit/>
          </a:bodyPr>
          <a:lstStyle/>
          <a:p>
            <a:pPr algn="just"/>
            <a:r>
              <a:rPr lang="fa-IR" sz="1050" dirty="0" smtClean="0">
                <a:latin typeface="Tahoma" panose="020B0604030504040204" pitchFamily="34" charset="0"/>
                <a:ea typeface="Tahoma" panose="020B0604030504040204" pitchFamily="34" charset="0"/>
                <a:cs typeface="Tahoma" panose="020B0604030504040204" pitchFamily="34" charset="0"/>
              </a:rPr>
              <a:t>امام </a:t>
            </a:r>
            <a:r>
              <a:rPr lang="fa-IR" sz="1050" dirty="0">
                <a:latin typeface="Tahoma" panose="020B0604030504040204" pitchFamily="34" charset="0"/>
                <a:ea typeface="Tahoma" panose="020B0604030504040204" pitchFamily="34" charset="0"/>
                <a:cs typeface="Tahoma" panose="020B0604030504040204" pitchFamily="34" charset="0"/>
              </a:rPr>
              <a:t>خمینی(ره): خداى تبارك و تعالى از اول با شما بوده است و مادامى كه شما در صحنه باشيد و ان شاء اللَّه هستيد و خواهيد بود، خداى تبارك و تعالى شما را پشتيبانى مى‏كند و شما قوى خواهيد بود. ( صحيفه امام، ج‏15، ص139</a:t>
            </a:r>
            <a:r>
              <a:rPr lang="fa-IR" sz="1050" dirty="0" smtClean="0">
                <a:latin typeface="Tahoma" panose="020B0604030504040204" pitchFamily="34" charset="0"/>
                <a:ea typeface="Tahoma" panose="020B0604030504040204" pitchFamily="34" charset="0"/>
                <a:cs typeface="Tahoma" panose="020B0604030504040204" pitchFamily="34" charset="0"/>
              </a:rPr>
              <a:t>)</a:t>
            </a:r>
            <a:endParaRPr lang="fa-IR" sz="1050" dirty="0">
              <a:latin typeface="Tahoma" panose="020B0604030504040204" pitchFamily="34" charset="0"/>
              <a:ea typeface="Tahoma" panose="020B0604030504040204" pitchFamily="34" charset="0"/>
              <a:cs typeface="Tahoma" panose="020B0604030504040204" pitchFamily="34" charset="0"/>
            </a:endParaRPr>
          </a:p>
        </p:txBody>
      </p:sp>
      <p:sp>
        <p:nvSpPr>
          <p:cNvPr id="5" name="Round Diagonal Corner Rectangle 4"/>
          <p:cNvSpPr/>
          <p:nvPr/>
        </p:nvSpPr>
        <p:spPr>
          <a:xfrm>
            <a:off x="5985163" y="498764"/>
            <a:ext cx="6142182" cy="1006763"/>
          </a:xfrm>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Down Arrow 5"/>
          <p:cNvSpPr/>
          <p:nvPr/>
        </p:nvSpPr>
        <p:spPr>
          <a:xfrm>
            <a:off x="5237714" y="3084945"/>
            <a:ext cx="1921163" cy="1893455"/>
          </a:xfrm>
          <a:prstGeom prst="downArrow">
            <a:avLst>
              <a:gd name="adj1" fmla="val 55769"/>
              <a:gd name="adj2" fmla="val 50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ounded Rectangle 6"/>
          <p:cNvSpPr/>
          <p:nvPr/>
        </p:nvSpPr>
        <p:spPr>
          <a:xfrm>
            <a:off x="2974109" y="1736436"/>
            <a:ext cx="6419273" cy="126538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ound Diagonal Corner Rectangle 8"/>
          <p:cNvSpPr/>
          <p:nvPr/>
        </p:nvSpPr>
        <p:spPr>
          <a:xfrm>
            <a:off x="1399307" y="5172363"/>
            <a:ext cx="9568873" cy="1411109"/>
          </a:xfrm>
          <a:prstGeom prst="round2Diag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TextBox 7"/>
          <p:cNvSpPr txBox="1"/>
          <p:nvPr/>
        </p:nvSpPr>
        <p:spPr>
          <a:xfrm>
            <a:off x="206180" y="498764"/>
            <a:ext cx="11987408" cy="6186309"/>
          </a:xfrm>
          <a:prstGeom prst="rect">
            <a:avLst/>
          </a:prstGeom>
          <a:blipFill>
            <a:blip r:embed="rId2"/>
            <a:tile tx="0" ty="0" sx="100000" sy="100000" flip="none" algn="tl"/>
          </a:blipFill>
        </p:spPr>
        <p:txBody>
          <a:bodyPr wrap="square" rtlCol="1">
            <a:spAutoFit/>
            <a:scene3d>
              <a:camera prst="obliqueBottomLeft"/>
              <a:lightRig rig="threePt" dir="t"/>
            </a:scene3d>
            <a:sp3d extrusionH="57150">
              <a:bevelT w="69850" h="69850" prst="divot"/>
            </a:sp3d>
          </a:bodyPr>
          <a:lstStyle/>
          <a:p>
            <a:r>
              <a:rPr lang="fa-IR" sz="4800" dirty="0" smtClean="0">
                <a:cs typeface="B Titr" panose="00000700000000000000" pitchFamily="2" charset="-78"/>
              </a:rPr>
              <a:t>رهنمودی </a:t>
            </a:r>
            <a:r>
              <a:rPr lang="fa-IR" sz="4800" dirty="0">
                <a:cs typeface="B Titr" panose="00000700000000000000" pitchFamily="2" charset="-78"/>
              </a:rPr>
              <a:t>از امام خمینی</a:t>
            </a:r>
            <a:r>
              <a:rPr lang="fa-IR" sz="2800" dirty="0">
                <a:cs typeface="B Titr" panose="00000700000000000000" pitchFamily="2" charset="-78"/>
              </a:rPr>
              <a:t>(ره</a:t>
            </a:r>
            <a:r>
              <a:rPr lang="fa-IR" sz="2800" dirty="0" smtClean="0">
                <a:cs typeface="B Titr" panose="00000700000000000000" pitchFamily="2" charset="-78"/>
              </a:rPr>
              <a:t>) </a:t>
            </a:r>
            <a:r>
              <a:rPr lang="fa-IR" sz="4000" dirty="0" smtClean="0">
                <a:cs typeface="B Titr" panose="00000700000000000000" pitchFamily="2" charset="-78"/>
              </a:rPr>
              <a:t>:</a:t>
            </a:r>
          </a:p>
          <a:p>
            <a:pPr algn="ctr"/>
            <a:endParaRPr lang="fa-IR" dirty="0">
              <a:cs typeface="B Titr" panose="00000700000000000000" pitchFamily="2" charset="-78"/>
            </a:endParaRPr>
          </a:p>
          <a:p>
            <a:pPr algn="ctr"/>
            <a:r>
              <a:rPr lang="fa-IR" sz="9600" dirty="0" smtClean="0">
                <a:solidFill>
                  <a:srgbClr val="7030A0"/>
                </a:solidFill>
                <a:cs typeface="B Titr" panose="00000700000000000000" pitchFamily="2" charset="-78"/>
              </a:rPr>
              <a:t>در </a:t>
            </a:r>
            <a:r>
              <a:rPr lang="fa-IR" sz="9600" dirty="0">
                <a:solidFill>
                  <a:srgbClr val="7030A0"/>
                </a:solidFill>
                <a:cs typeface="B Titr" panose="00000700000000000000" pitchFamily="2" charset="-78"/>
              </a:rPr>
              <a:t>صحنه </a:t>
            </a:r>
            <a:r>
              <a:rPr lang="fa-IR" sz="9600" dirty="0" smtClean="0">
                <a:solidFill>
                  <a:srgbClr val="7030A0"/>
                </a:solidFill>
                <a:cs typeface="B Titr" panose="00000700000000000000" pitchFamily="2" charset="-78"/>
              </a:rPr>
              <a:t>بودن</a:t>
            </a:r>
          </a:p>
          <a:p>
            <a:pPr algn="ctr"/>
            <a:r>
              <a:rPr lang="fa-IR" sz="13800" dirty="0" smtClean="0">
                <a:cs typeface="B Titr" panose="00000700000000000000" pitchFamily="2" charset="-78"/>
              </a:rPr>
              <a:t>=</a:t>
            </a:r>
          </a:p>
          <a:p>
            <a:pPr algn="ctr"/>
            <a:r>
              <a:rPr lang="fa-IR" sz="9600" dirty="0" smtClean="0">
                <a:solidFill>
                  <a:schemeClr val="accent6">
                    <a:lumMod val="50000"/>
                  </a:schemeClr>
                </a:solidFill>
                <a:cs typeface="B Titr" panose="00000700000000000000" pitchFamily="2" charset="-78"/>
              </a:rPr>
              <a:t>دریافت </a:t>
            </a:r>
            <a:r>
              <a:rPr lang="fa-IR" sz="9600" dirty="0">
                <a:solidFill>
                  <a:schemeClr val="accent6">
                    <a:lumMod val="50000"/>
                  </a:schemeClr>
                </a:solidFill>
                <a:cs typeface="B Titr" panose="00000700000000000000" pitchFamily="2" charset="-78"/>
              </a:rPr>
              <a:t>پشتیبانی الهی</a:t>
            </a:r>
            <a:endParaRPr lang="fa-IR" sz="9600" dirty="0" smtClean="0">
              <a:solidFill>
                <a:schemeClr val="accent6">
                  <a:lumMod val="50000"/>
                </a:schemeClr>
              </a:solidFill>
              <a:cs typeface="B Titr" panose="00000700000000000000" pitchFamily="2" charset="-78"/>
            </a:endParaRPr>
          </a:p>
        </p:txBody>
      </p:sp>
    </p:spTree>
    <p:extLst>
      <p:ext uri="{BB962C8B-B14F-4D97-AF65-F5344CB8AC3E}">
        <p14:creationId xmlns:p14="http://schemas.microsoft.com/office/powerpoint/2010/main" val="255087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72"/>
            <a:ext cx="12192000" cy="184666"/>
          </a:xfrm>
          <a:prstGeom prst="rect">
            <a:avLst/>
          </a:prstGeom>
          <a:noFill/>
        </p:spPr>
        <p:txBody>
          <a:bodyPr wrap="square" rtlCol="1">
            <a:spAutoFit/>
          </a:bodyPr>
          <a:lstStyle/>
          <a:p>
            <a:pPr algn="just"/>
            <a:r>
              <a:rPr lang="fa-IR" sz="600" dirty="0" smtClean="0">
                <a:solidFill>
                  <a:schemeClr val="bg1"/>
                </a:solidFill>
                <a:latin typeface="Tahoma" panose="020B0604030504040204" pitchFamily="34" charset="0"/>
                <a:ea typeface="Tahoma" panose="020B0604030504040204" pitchFamily="34" charset="0"/>
                <a:cs typeface="Tahoma" panose="020B0604030504040204" pitchFamily="34" charset="0"/>
              </a:rPr>
              <a:t>امام </a:t>
            </a:r>
            <a:r>
              <a:rPr lang="fa-IR" sz="600" dirty="0">
                <a:solidFill>
                  <a:schemeClr val="bg1"/>
                </a:solidFill>
                <a:latin typeface="Tahoma" panose="020B0604030504040204" pitchFamily="34" charset="0"/>
                <a:ea typeface="Tahoma" panose="020B0604030504040204" pitchFamily="34" charset="0"/>
                <a:cs typeface="Tahoma" panose="020B0604030504040204" pitchFamily="34" charset="0"/>
              </a:rPr>
              <a:t>خمینی(ره): خداى تبارك و تعالى از اول با شما بوده است و مادامى كه شما در صحنه باشيد و ان شاء اللَّه هستيد و خواهيد بود، خداى تبارك و تعالى شما را پشتيبانى مى‏كند و شما قوى خواهيد بود. ( صحيفه امام، ج‏15، ص139</a:t>
            </a:r>
            <a:r>
              <a:rPr lang="fa-IR" sz="6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fa-IR" sz="6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Flowchart: Alternate Process 2"/>
          <p:cNvSpPr/>
          <p:nvPr/>
        </p:nvSpPr>
        <p:spPr>
          <a:xfrm>
            <a:off x="5911273" y="104280"/>
            <a:ext cx="6188869" cy="888937"/>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endParaRPr>
          </a:p>
        </p:txBody>
      </p:sp>
      <p:sp>
        <p:nvSpPr>
          <p:cNvPr id="5" name="Rounded Rectangle 4"/>
          <p:cNvSpPr/>
          <p:nvPr/>
        </p:nvSpPr>
        <p:spPr>
          <a:xfrm>
            <a:off x="461818" y="1551709"/>
            <a:ext cx="11268364" cy="173028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Down Arrow 5"/>
          <p:cNvSpPr/>
          <p:nvPr/>
        </p:nvSpPr>
        <p:spPr>
          <a:xfrm>
            <a:off x="5201274" y="3676072"/>
            <a:ext cx="1810327" cy="1459345"/>
          </a:xfrm>
          <a:prstGeom prst="downArrow">
            <a:avLst>
              <a:gd name="adj1" fmla="val 60204"/>
              <a:gd name="adj2" fmla="val 5000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ounded Rectangle 6"/>
          <p:cNvSpPr/>
          <p:nvPr/>
        </p:nvSpPr>
        <p:spPr>
          <a:xfrm>
            <a:off x="3454400" y="5228905"/>
            <a:ext cx="5200073" cy="162909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2734" y="69461"/>
            <a:ext cx="11987408" cy="6817251"/>
          </a:xfrm>
          <a:prstGeom prst="rect">
            <a:avLst/>
          </a:prstGeom>
          <a:blipFill>
            <a:blip r:embed="rId2"/>
            <a:tile tx="0" ty="0" sx="100000" sy="100000" flip="none" algn="tl"/>
          </a:blipFill>
        </p:spPr>
        <p:txBody>
          <a:bodyPr wrap="square" rtlCol="1">
            <a:spAutoFit/>
            <a:scene3d>
              <a:camera prst="obliqueBottomLeft"/>
              <a:lightRig rig="threePt" dir="t"/>
            </a:scene3d>
            <a:sp3d extrusionH="57150">
              <a:bevelT w="69850" h="69850" prst="divot"/>
            </a:sp3d>
          </a:bodyPr>
          <a:lstStyle/>
          <a:p>
            <a:r>
              <a:rPr lang="fa-IR" sz="4800" dirty="0" smtClean="0">
                <a:solidFill>
                  <a:srgbClr val="7030A0"/>
                </a:solidFill>
                <a:effectLst>
                  <a:glow rad="101600">
                    <a:schemeClr val="accent4">
                      <a:satMod val="175000"/>
                      <a:alpha val="40000"/>
                    </a:schemeClr>
                  </a:glow>
                </a:effectLst>
                <a:cs typeface="B Titr" panose="00000700000000000000" pitchFamily="2" charset="-78"/>
              </a:rPr>
              <a:t>رهنمودی </a:t>
            </a:r>
            <a:r>
              <a:rPr lang="fa-IR" sz="4800" dirty="0">
                <a:solidFill>
                  <a:srgbClr val="7030A0"/>
                </a:solidFill>
                <a:effectLst>
                  <a:glow rad="101600">
                    <a:schemeClr val="accent4">
                      <a:satMod val="175000"/>
                      <a:alpha val="40000"/>
                    </a:schemeClr>
                  </a:glow>
                </a:effectLst>
                <a:cs typeface="B Titr" panose="00000700000000000000" pitchFamily="2" charset="-78"/>
              </a:rPr>
              <a:t>از امام خمینی</a:t>
            </a:r>
            <a:r>
              <a:rPr lang="fa-IR" sz="3200" dirty="0">
                <a:solidFill>
                  <a:srgbClr val="7030A0"/>
                </a:solidFill>
                <a:effectLst>
                  <a:glow rad="101600">
                    <a:schemeClr val="accent4">
                      <a:satMod val="175000"/>
                      <a:alpha val="40000"/>
                    </a:schemeClr>
                  </a:glow>
                </a:effectLst>
                <a:cs typeface="B Titr" panose="00000700000000000000" pitchFamily="2" charset="-78"/>
              </a:rPr>
              <a:t>(ره</a:t>
            </a:r>
            <a:r>
              <a:rPr lang="fa-IR" sz="3200" dirty="0" smtClean="0">
                <a:solidFill>
                  <a:srgbClr val="7030A0"/>
                </a:solidFill>
                <a:effectLst>
                  <a:glow rad="101600">
                    <a:schemeClr val="accent4">
                      <a:satMod val="175000"/>
                      <a:alpha val="40000"/>
                    </a:schemeClr>
                  </a:glow>
                </a:effectLst>
                <a:cs typeface="B Titr" panose="00000700000000000000" pitchFamily="2" charset="-78"/>
              </a:rPr>
              <a:t>):</a:t>
            </a:r>
            <a:endParaRPr lang="fa-IR" sz="4800" dirty="0" smtClean="0">
              <a:solidFill>
                <a:srgbClr val="7030A0"/>
              </a:solidFill>
              <a:effectLst>
                <a:glow rad="101600">
                  <a:schemeClr val="accent4">
                    <a:satMod val="175000"/>
                    <a:alpha val="40000"/>
                  </a:schemeClr>
                </a:glow>
              </a:effectLst>
              <a:cs typeface="B Titr" panose="00000700000000000000" pitchFamily="2" charset="-78"/>
            </a:endParaRPr>
          </a:p>
          <a:p>
            <a:pPr algn="ctr"/>
            <a:endParaRPr lang="fa-IR" sz="4000" dirty="0">
              <a:cs typeface="B Titr" panose="00000700000000000000" pitchFamily="2" charset="-78"/>
            </a:endParaRPr>
          </a:p>
          <a:p>
            <a:pPr algn="ctr"/>
            <a:r>
              <a:rPr lang="fa-IR" sz="11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anose="00000700000000000000" pitchFamily="2" charset="-78"/>
              </a:rPr>
              <a:t>در </a:t>
            </a:r>
            <a:r>
              <a:rPr lang="fa-IR" sz="11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anose="00000700000000000000" pitchFamily="2" charset="-78"/>
              </a:rPr>
              <a:t>صحنه انقلاب </a:t>
            </a:r>
            <a:r>
              <a:rPr lang="fa-IR" sz="11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Titr" panose="00000700000000000000" pitchFamily="2" charset="-78"/>
              </a:rPr>
              <a:t>بودن</a:t>
            </a:r>
          </a:p>
          <a:p>
            <a:pPr algn="ctr"/>
            <a:r>
              <a:rPr lang="fa-IR" sz="13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anose="00000700000000000000" pitchFamily="2" charset="-78"/>
              </a:rPr>
              <a:t>=</a:t>
            </a:r>
            <a:endParaRPr lang="fa-IR" sz="13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B Titr" panose="00000700000000000000" pitchFamily="2" charset="-78"/>
            </a:endParaRPr>
          </a:p>
          <a:p>
            <a:pPr algn="ctr"/>
            <a:r>
              <a:rPr lang="fa-IR" sz="9600" dirty="0" smtClean="0">
                <a:effectLst>
                  <a:glow rad="101600">
                    <a:schemeClr val="accent6">
                      <a:satMod val="175000"/>
                      <a:alpha val="40000"/>
                    </a:schemeClr>
                  </a:glow>
                </a:effectLst>
                <a:cs typeface="B Titr" panose="00000700000000000000" pitchFamily="2" charset="-78"/>
              </a:rPr>
              <a:t>اقتدار </a:t>
            </a:r>
            <a:r>
              <a:rPr lang="fa-IR" sz="9600" dirty="0">
                <a:effectLst>
                  <a:glow rad="101600">
                    <a:schemeClr val="accent6">
                      <a:satMod val="175000"/>
                      <a:alpha val="40000"/>
                    </a:schemeClr>
                  </a:glow>
                </a:effectLst>
                <a:cs typeface="B Titr" panose="00000700000000000000" pitchFamily="2" charset="-78"/>
              </a:rPr>
              <a:t>ملی</a:t>
            </a:r>
            <a:endParaRPr lang="fa-IR" sz="9600" dirty="0" smtClean="0">
              <a:solidFill>
                <a:srgbClr val="7030A0"/>
              </a:solidFill>
              <a:effectLst>
                <a:glow rad="101600">
                  <a:schemeClr val="accent6">
                    <a:satMod val="175000"/>
                    <a:alpha val="40000"/>
                  </a:schemeClr>
                </a:glow>
              </a:effectLst>
              <a:cs typeface="B Titr" panose="00000700000000000000" pitchFamily="2" charset="-78"/>
            </a:endParaRPr>
          </a:p>
        </p:txBody>
      </p:sp>
      <p:sp>
        <p:nvSpPr>
          <p:cNvPr id="8" name="Down Arrow 7"/>
          <p:cNvSpPr/>
          <p:nvPr/>
        </p:nvSpPr>
        <p:spPr>
          <a:xfrm>
            <a:off x="4682836" y="3011055"/>
            <a:ext cx="2669309" cy="2401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3800" dirty="0" smtClean="0"/>
              <a:t>=</a:t>
            </a:r>
            <a:endParaRPr lang="fa-IR" dirty="0"/>
          </a:p>
        </p:txBody>
      </p:sp>
    </p:spTree>
    <p:extLst>
      <p:ext uri="{BB962C8B-B14F-4D97-AF65-F5344CB8AC3E}">
        <p14:creationId xmlns:p14="http://schemas.microsoft.com/office/powerpoint/2010/main" val="992708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1588"/>
            <a:ext cx="12247563"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104503"/>
            <a:ext cx="12192000" cy="215444"/>
          </a:xfrm>
          <a:prstGeom prst="rect">
            <a:avLst/>
          </a:prstGeom>
          <a:noFill/>
        </p:spPr>
        <p:txBody>
          <a:bodyPr wrap="square" rtlCol="1">
            <a:spAutoFit/>
          </a:bodyPr>
          <a:lstStyle/>
          <a:p>
            <a:pPr algn="just"/>
            <a:r>
              <a:rPr lang="fa-IR" sz="800" dirty="0" smtClean="0">
                <a:latin typeface="Tahoma" panose="020B0604030504040204" pitchFamily="34" charset="0"/>
                <a:ea typeface="Tahoma" panose="020B0604030504040204" pitchFamily="34" charset="0"/>
                <a:cs typeface="Tahoma" panose="020B0604030504040204" pitchFamily="34" charset="0"/>
              </a:rPr>
              <a:t>آنچه </a:t>
            </a:r>
            <a:r>
              <a:rPr lang="fa-IR" sz="800" dirty="0">
                <a:latin typeface="Tahoma" panose="020B0604030504040204" pitchFamily="34" charset="0"/>
                <a:ea typeface="Tahoma" panose="020B0604030504040204" pitchFamily="34" charset="0"/>
                <a:cs typeface="Tahoma" panose="020B0604030504040204" pitchFamily="34" charset="0"/>
              </a:rPr>
              <a:t>كه موجب تسلى است اين است كه كار براى خدا است و چيزى كه براى خدا است محفوظ است. (صحيفه امام، ج‏15، ص164) </a:t>
            </a:r>
          </a:p>
        </p:txBody>
      </p:sp>
      <p:sp>
        <p:nvSpPr>
          <p:cNvPr id="3" name="Flowchart: Alternate Process 2"/>
          <p:cNvSpPr/>
          <p:nvPr/>
        </p:nvSpPr>
        <p:spPr>
          <a:xfrm>
            <a:off x="7767782" y="832668"/>
            <a:ext cx="4321922" cy="1291696"/>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ound Single Corner Rectangle 4"/>
          <p:cNvSpPr/>
          <p:nvPr/>
        </p:nvSpPr>
        <p:spPr>
          <a:xfrm>
            <a:off x="840509" y="2419928"/>
            <a:ext cx="10427855" cy="3777672"/>
          </a:xfrm>
          <a:prstGeom prst="round1Rect">
            <a:avLst>
              <a:gd name="adj" fmla="val 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02296" y="961977"/>
            <a:ext cx="11987408" cy="5232202"/>
          </a:xfrm>
          <a:prstGeom prst="rect">
            <a:avLst/>
          </a:prstGeom>
          <a:noFill/>
        </p:spPr>
        <p:txBody>
          <a:bodyPr wrap="square" rtlCol="1">
            <a:spAutoFit/>
          </a:bodyPr>
          <a:lstStyle/>
          <a:p>
            <a:r>
              <a:rPr lang="fa-IR" sz="6000" dirty="0" smtClean="0">
                <a:cs typeface="B Titr" panose="00000700000000000000" pitchFamily="2" charset="-78"/>
              </a:rPr>
              <a:t>امام </a:t>
            </a:r>
            <a:r>
              <a:rPr lang="fa-IR" sz="6000" dirty="0">
                <a:cs typeface="B Titr" panose="00000700000000000000" pitchFamily="2" charset="-78"/>
              </a:rPr>
              <a:t>خمینی</a:t>
            </a:r>
            <a:r>
              <a:rPr lang="fa-IR" sz="4000" dirty="0">
                <a:cs typeface="B Titr" panose="00000700000000000000" pitchFamily="2" charset="-78"/>
              </a:rPr>
              <a:t>(ره</a:t>
            </a:r>
            <a:r>
              <a:rPr lang="fa-IR" sz="4000" dirty="0" smtClean="0">
                <a:cs typeface="B Titr" panose="00000700000000000000" pitchFamily="2" charset="-78"/>
              </a:rPr>
              <a:t>):</a:t>
            </a:r>
            <a:endParaRPr lang="fa-IR" sz="6000" dirty="0" smtClean="0">
              <a:cs typeface="B Titr" panose="00000700000000000000" pitchFamily="2" charset="-78"/>
            </a:endParaRPr>
          </a:p>
          <a:p>
            <a:pPr algn="ctr"/>
            <a:endParaRPr lang="fa-IR" sz="2800" dirty="0">
              <a:cs typeface="B Titr" panose="00000700000000000000" pitchFamily="2" charset="-78"/>
            </a:endParaRPr>
          </a:p>
          <a:p>
            <a:pPr algn="ctr"/>
            <a:endParaRPr lang="fa-IR" sz="2000" dirty="0" smtClean="0">
              <a:solidFill>
                <a:schemeClr val="accent2">
                  <a:lumMod val="75000"/>
                </a:schemeClr>
              </a:solidFill>
              <a:effectLst>
                <a:glow rad="139700">
                  <a:schemeClr val="accent4">
                    <a:satMod val="175000"/>
                    <a:alpha val="40000"/>
                  </a:schemeClr>
                </a:glow>
              </a:effectLst>
              <a:cs typeface="B Titr" panose="00000700000000000000" pitchFamily="2" charset="-78"/>
            </a:endParaRPr>
          </a:p>
          <a:p>
            <a:pPr algn="ctr"/>
            <a:r>
              <a:rPr lang="fa-IR" sz="8000" dirty="0" smtClean="0">
                <a:ln w="38100">
                  <a:solidFill>
                    <a:srgbClr val="002060"/>
                  </a:solidFill>
                </a:ln>
                <a:solidFill>
                  <a:srgbClr val="00B050"/>
                </a:solidFill>
                <a:effectLst/>
                <a:cs typeface="B Titr" panose="00000700000000000000" pitchFamily="2" charset="-78"/>
              </a:rPr>
              <a:t>چيزى </a:t>
            </a:r>
            <a:r>
              <a:rPr lang="fa-IR" sz="8000" dirty="0">
                <a:ln w="38100">
                  <a:solidFill>
                    <a:srgbClr val="002060"/>
                  </a:solidFill>
                </a:ln>
                <a:solidFill>
                  <a:srgbClr val="00B050"/>
                </a:solidFill>
                <a:effectLst/>
                <a:cs typeface="B Titr" panose="00000700000000000000" pitchFamily="2" charset="-78"/>
              </a:rPr>
              <a:t>كه براى خدا </a:t>
            </a:r>
            <a:r>
              <a:rPr lang="fa-IR" sz="8000" dirty="0" smtClean="0">
                <a:ln w="38100">
                  <a:solidFill>
                    <a:srgbClr val="002060"/>
                  </a:solidFill>
                </a:ln>
                <a:solidFill>
                  <a:srgbClr val="00B050"/>
                </a:solidFill>
                <a:effectLst/>
                <a:cs typeface="B Titr" panose="00000700000000000000" pitchFamily="2" charset="-78"/>
              </a:rPr>
              <a:t>است</a:t>
            </a:r>
            <a:endParaRPr lang="fa-IR" sz="13800" dirty="0">
              <a:ln w="38100">
                <a:solidFill>
                  <a:srgbClr val="002060"/>
                </a:solidFill>
              </a:ln>
              <a:solidFill>
                <a:srgbClr val="00B050"/>
              </a:solidFill>
              <a:effectLst/>
              <a:cs typeface="B Titr" panose="00000700000000000000" pitchFamily="2" charset="-78"/>
            </a:endParaRPr>
          </a:p>
          <a:p>
            <a:pPr algn="ctr" rtl="0"/>
            <a:r>
              <a:rPr lang="fa-IR" sz="13800" dirty="0" smtClean="0">
                <a:ln w="12700">
                  <a:solidFill>
                    <a:srgbClr val="009900"/>
                  </a:solidFill>
                </a:ln>
                <a:solidFill>
                  <a:srgbClr val="FF0000"/>
                </a:solidFill>
                <a:effectLst/>
                <a:cs typeface="B Titr" panose="00000700000000000000" pitchFamily="2" charset="-78"/>
              </a:rPr>
              <a:t>محفوظ</a:t>
            </a:r>
            <a:r>
              <a:rPr lang="fa-IR" sz="11500" dirty="0" smtClean="0">
                <a:effectLst/>
                <a:cs typeface="B Titr" panose="00000700000000000000" pitchFamily="2" charset="-78"/>
              </a:rPr>
              <a:t> </a:t>
            </a:r>
            <a:r>
              <a:rPr lang="fa-IR" sz="8000" dirty="0">
                <a:ln w="38100">
                  <a:solidFill>
                    <a:srgbClr val="002060"/>
                  </a:solidFill>
                </a:ln>
                <a:solidFill>
                  <a:srgbClr val="00B050"/>
                </a:solidFill>
                <a:effectLst/>
                <a:cs typeface="B Titr" panose="00000700000000000000" pitchFamily="2" charset="-78"/>
              </a:rPr>
              <a:t>است.</a:t>
            </a:r>
            <a:endParaRPr lang="fa-IR" sz="8000" dirty="0">
              <a:ln w="38100">
                <a:solidFill>
                  <a:srgbClr val="002060"/>
                </a:solidFill>
              </a:ln>
              <a:solidFill>
                <a:srgbClr val="00B050"/>
              </a:solidFill>
              <a:effectLst/>
              <a:cs typeface="B Titr" panose="00000700000000000000" pitchFamily="2" charset="-78"/>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545" y="203207"/>
            <a:ext cx="1389928" cy="192115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5754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4503"/>
            <a:ext cx="12192000" cy="246221"/>
          </a:xfrm>
          <a:prstGeom prst="rect">
            <a:avLst/>
          </a:prstGeom>
          <a:noFill/>
        </p:spPr>
        <p:txBody>
          <a:bodyPr wrap="square" rtlCol="1">
            <a:spAutoFit/>
          </a:bodyPr>
          <a:lstStyle/>
          <a:p>
            <a:pPr algn="just"/>
            <a:r>
              <a:rPr lang="fa-IR" sz="1000" dirty="0" smtClean="0">
                <a:latin typeface="Tahoma" panose="020B0604030504040204" pitchFamily="34" charset="0"/>
                <a:ea typeface="Tahoma" panose="020B0604030504040204" pitchFamily="34" charset="0"/>
                <a:cs typeface="Tahoma" panose="020B0604030504040204" pitchFamily="34" charset="0"/>
              </a:rPr>
              <a:t>امام </a:t>
            </a:r>
            <a:r>
              <a:rPr lang="fa-IR" sz="1000" dirty="0">
                <a:latin typeface="Tahoma" panose="020B0604030504040204" pitchFamily="34" charset="0"/>
                <a:ea typeface="Tahoma" panose="020B0604030504040204" pitchFamily="34" charset="0"/>
                <a:cs typeface="Tahoma" panose="020B0604030504040204" pitchFamily="34" charset="0"/>
              </a:rPr>
              <a:t>خمینی(ره): منطق اينها اين است كه از خدا هستيم و به سوى خدا مى‏رويم. ما كه از خدا هستيم و همه چيز ما از خداست، در راه خدا داريم [عمرمان را] صرف مى‏كنيم و باكى نداريم‏.( صحيفه امام، ج‏15، ص139)</a:t>
            </a:r>
          </a:p>
        </p:txBody>
      </p:sp>
      <p:sp>
        <p:nvSpPr>
          <p:cNvPr id="3" name="Round Same Side Corner Rectangle 2"/>
          <p:cNvSpPr/>
          <p:nvPr/>
        </p:nvSpPr>
        <p:spPr>
          <a:xfrm>
            <a:off x="526473" y="2193148"/>
            <a:ext cx="10937777" cy="2618996"/>
          </a:xfrm>
          <a:prstGeom prst="round2Same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accent2">
                  <a:lumMod val="20000"/>
                  <a:lumOff val="80000"/>
                </a:schemeClr>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1" y="5172364"/>
            <a:ext cx="2560425" cy="170384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6360" y="4812144"/>
            <a:ext cx="1435781" cy="2046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94733" y="460706"/>
            <a:ext cx="11987408" cy="5786199"/>
          </a:xfrm>
          <a:prstGeom prst="rect">
            <a:avLst/>
          </a:prstGeom>
          <a:noFill/>
        </p:spPr>
        <p:txBody>
          <a:bodyPr wrap="square" rtlCol="1">
            <a:spAutoFit/>
            <a:scene3d>
              <a:camera prst="obliqueBottomLeft"/>
              <a:lightRig rig="threePt" dir="t"/>
            </a:scene3d>
            <a:sp3d extrusionH="57150">
              <a:bevelT w="69850" h="69850" prst="divot"/>
            </a:sp3d>
          </a:bodyPr>
          <a:lstStyle/>
          <a:p>
            <a:pPr algn="ctr"/>
            <a:r>
              <a:rPr lang="fa-IR" sz="8000" dirty="0" smtClean="0">
                <a:ln w="18415" cmpd="sng">
                  <a:solidFill>
                    <a:srgbClr val="000099"/>
                  </a:solidFill>
                  <a:prstDash val="solid"/>
                </a:ln>
                <a:solidFill>
                  <a:srgbClr val="FF0000"/>
                </a:solidFill>
                <a:effectLst>
                  <a:glow rad="139700">
                    <a:schemeClr val="accent2">
                      <a:satMod val="175000"/>
                      <a:alpha val="40000"/>
                    </a:schemeClr>
                  </a:glow>
                  <a:outerShdw blurRad="63500" dir="3600000" algn="tl" rotWithShape="0">
                    <a:srgbClr val="000000">
                      <a:alpha val="70000"/>
                    </a:srgbClr>
                  </a:outerShdw>
                </a:effectLst>
                <a:cs typeface="Mj_Farah Light" panose="020303040502080D0505" pitchFamily="18" charset="-78"/>
              </a:rPr>
              <a:t>منطق </a:t>
            </a:r>
            <a:r>
              <a:rPr lang="fa-IR" sz="8000" dirty="0" smtClean="0">
                <a:ln w="18415" cmpd="sng">
                  <a:solidFill>
                    <a:srgbClr val="000099"/>
                  </a:solidFill>
                  <a:prstDash val="solid"/>
                </a:ln>
                <a:solidFill>
                  <a:srgbClr val="FF0000"/>
                </a:solidFill>
                <a:effectLst>
                  <a:glow rad="139700">
                    <a:schemeClr val="accent2">
                      <a:satMod val="175000"/>
                      <a:alpha val="40000"/>
                    </a:schemeClr>
                  </a:glow>
                  <a:outerShdw blurRad="63500" dir="3600000" algn="tl" rotWithShape="0">
                    <a:srgbClr val="000000">
                      <a:alpha val="70000"/>
                    </a:srgbClr>
                  </a:outerShdw>
                </a:effectLst>
                <a:cs typeface="Mj_Farah Light" panose="020303040502080D0505" pitchFamily="18" charset="-78"/>
              </a:rPr>
              <a:t>شهداء</a:t>
            </a:r>
            <a:r>
              <a:rPr lang="fa-IR" sz="6000" dirty="0" smtClean="0">
                <a:ln w="18415" cmpd="sng">
                  <a:solidFill>
                    <a:srgbClr val="000099"/>
                  </a:solidFill>
                  <a:prstDash val="solid"/>
                </a:ln>
                <a:solidFill>
                  <a:srgbClr val="FF0000"/>
                </a:solidFill>
                <a:effectLst>
                  <a:glow rad="139700">
                    <a:schemeClr val="accent2">
                      <a:satMod val="175000"/>
                      <a:alpha val="40000"/>
                    </a:schemeClr>
                  </a:glow>
                  <a:outerShdw blurRad="63500" dir="3600000" algn="tl" rotWithShape="0">
                    <a:srgbClr val="000000">
                      <a:alpha val="70000"/>
                    </a:srgbClr>
                  </a:outerShdw>
                </a:effectLst>
                <a:cs typeface="Mj_Farah Light" panose="020303040502080D0505" pitchFamily="18" charset="-78"/>
              </a:rPr>
              <a:t>:</a:t>
            </a:r>
          </a:p>
          <a:p>
            <a:pPr algn="ctr"/>
            <a:endParaRPr lang="fa-IR" sz="3600" dirty="0" smtClean="0">
              <a:ln w="18415" cmpd="sng">
                <a:solidFill>
                  <a:srgbClr val="000099"/>
                </a:solidFill>
                <a:prstDash val="solid"/>
              </a:ln>
              <a:solidFill>
                <a:srgbClr val="FF0000"/>
              </a:solidFill>
              <a:effectLst>
                <a:glow rad="139700">
                  <a:schemeClr val="accent2">
                    <a:satMod val="175000"/>
                    <a:alpha val="40000"/>
                  </a:schemeClr>
                </a:glow>
                <a:outerShdw blurRad="63500" dir="3600000" algn="tl" rotWithShape="0">
                  <a:srgbClr val="000000">
                    <a:alpha val="70000"/>
                  </a:srgbClr>
                </a:outerShdw>
              </a:effectLst>
              <a:cs typeface="Mj_Farah Light" panose="020303040502080D0505" pitchFamily="18" charset="-78"/>
            </a:endParaRPr>
          </a:p>
          <a:p>
            <a:pPr algn="ctr"/>
            <a:r>
              <a:rPr lang="fa-IR" sz="16600" dirty="0" smtClean="0">
                <a:cs typeface="B Titr" panose="00000700000000000000" pitchFamily="2" charset="-78"/>
              </a:rPr>
              <a:t>از </a:t>
            </a:r>
            <a:r>
              <a:rPr lang="fa-IR" sz="16600" dirty="0">
                <a:solidFill>
                  <a:schemeClr val="accent6">
                    <a:lumMod val="50000"/>
                  </a:schemeClr>
                </a:solidFill>
                <a:cs typeface="B Titr" panose="00000700000000000000" pitchFamily="2" charset="-78"/>
              </a:rPr>
              <a:t>خدا</a:t>
            </a:r>
            <a:r>
              <a:rPr lang="fa-IR" sz="16600" dirty="0">
                <a:cs typeface="B Titr" panose="00000700000000000000" pitchFamily="2" charset="-78"/>
              </a:rPr>
              <a:t> </a:t>
            </a:r>
            <a:r>
              <a:rPr lang="fa-IR" sz="16600" dirty="0" smtClean="0">
                <a:cs typeface="B Titr" panose="00000700000000000000" pitchFamily="2" charset="-78"/>
              </a:rPr>
              <a:t>هستيم</a:t>
            </a:r>
          </a:p>
          <a:p>
            <a:pPr algn="ctr"/>
            <a:endParaRPr lang="fa-IR" sz="2800" dirty="0" smtClean="0">
              <a:cs typeface="B Titr" panose="00000700000000000000" pitchFamily="2" charset="-78"/>
            </a:endParaRPr>
          </a:p>
          <a:p>
            <a:pPr algn="ctr"/>
            <a:r>
              <a:rPr lang="fa-IR" sz="6000" dirty="0" smtClean="0">
                <a:cs typeface="B Titr" panose="00000700000000000000" pitchFamily="2" charset="-78"/>
              </a:rPr>
              <a:t> </a:t>
            </a:r>
            <a:r>
              <a:rPr lang="fa-IR" sz="6000" dirty="0">
                <a:cs typeface="B Titr" panose="00000700000000000000" pitchFamily="2" charset="-78"/>
              </a:rPr>
              <a:t>و به سوى </a:t>
            </a:r>
            <a:r>
              <a:rPr lang="fa-IR" sz="6000" dirty="0">
                <a:solidFill>
                  <a:schemeClr val="accent6">
                    <a:lumMod val="50000"/>
                  </a:schemeClr>
                </a:solidFill>
                <a:cs typeface="B Titr" panose="00000700000000000000" pitchFamily="2" charset="-78"/>
              </a:rPr>
              <a:t>خدا</a:t>
            </a:r>
            <a:r>
              <a:rPr lang="fa-IR" sz="6000" dirty="0">
                <a:cs typeface="B Titr" panose="00000700000000000000" pitchFamily="2" charset="-78"/>
              </a:rPr>
              <a:t> مى‏</a:t>
            </a:r>
            <a:r>
              <a:rPr lang="fa-IR" sz="6000" dirty="0" smtClean="0">
                <a:cs typeface="B Titr" panose="00000700000000000000" pitchFamily="2" charset="-78"/>
              </a:rPr>
              <a:t>رويم</a:t>
            </a:r>
            <a:r>
              <a:rPr lang="fa-IR" sz="2000" dirty="0" smtClean="0">
                <a:cs typeface="B Titr" panose="00000700000000000000" pitchFamily="2" charset="-78"/>
              </a:rPr>
              <a:t>(امام </a:t>
            </a:r>
            <a:r>
              <a:rPr lang="fa-IR" sz="2000" dirty="0">
                <a:cs typeface="B Titr" panose="00000700000000000000" pitchFamily="2" charset="-78"/>
              </a:rPr>
              <a:t>خمینی</a:t>
            </a:r>
            <a:r>
              <a:rPr lang="fa-IR" sz="1000" dirty="0">
                <a:cs typeface="B Titr" panose="00000700000000000000" pitchFamily="2" charset="-78"/>
              </a:rPr>
              <a:t>(ره</a:t>
            </a:r>
            <a:r>
              <a:rPr lang="fa-IR" sz="1000" dirty="0" smtClean="0">
                <a:cs typeface="B Titr" panose="00000700000000000000" pitchFamily="2" charset="-78"/>
              </a:rPr>
              <a:t>)</a:t>
            </a:r>
            <a:r>
              <a:rPr lang="fa-IR" sz="2000" dirty="0" smtClean="0">
                <a:cs typeface="B Titr" panose="00000700000000000000" pitchFamily="2" charset="-78"/>
              </a:rPr>
              <a:t>)</a:t>
            </a:r>
            <a:endParaRPr lang="fa-IR" sz="2000" dirty="0" smtClean="0">
              <a:solidFill>
                <a:srgbClr val="7030A0"/>
              </a:solidFill>
              <a:cs typeface="B Titr" panose="00000700000000000000" pitchFamily="2" charset="-78"/>
            </a:endParaRPr>
          </a:p>
        </p:txBody>
      </p:sp>
    </p:spTree>
    <p:extLst>
      <p:ext uri="{BB962C8B-B14F-4D97-AF65-F5344CB8AC3E}">
        <p14:creationId xmlns:p14="http://schemas.microsoft.com/office/powerpoint/2010/main" val="3192215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4503"/>
            <a:ext cx="12192000" cy="200055"/>
          </a:xfrm>
          <a:prstGeom prst="rect">
            <a:avLst/>
          </a:prstGeom>
          <a:noFill/>
        </p:spPr>
        <p:txBody>
          <a:bodyPr wrap="square" rtlCol="1">
            <a:spAutoFit/>
          </a:bodyPr>
          <a:lstStyle/>
          <a:p>
            <a:pPr algn="just"/>
            <a:r>
              <a:rPr lang="fa-IR" sz="700" dirty="0" smtClean="0">
                <a:latin typeface="Tahoma" panose="020B0604030504040204" pitchFamily="34" charset="0"/>
                <a:ea typeface="Tahoma" panose="020B0604030504040204" pitchFamily="34" charset="0"/>
                <a:cs typeface="Tahoma" panose="020B0604030504040204" pitchFamily="34" charset="0"/>
              </a:rPr>
              <a:t>امام </a:t>
            </a:r>
            <a:r>
              <a:rPr lang="fa-IR" sz="700" dirty="0">
                <a:latin typeface="Tahoma" panose="020B0604030504040204" pitchFamily="34" charset="0"/>
                <a:ea typeface="Tahoma" panose="020B0604030504040204" pitchFamily="34" charset="0"/>
                <a:cs typeface="Tahoma" panose="020B0604030504040204" pitchFamily="34" charset="0"/>
              </a:rPr>
              <a:t>خمینی(ره): منطق اينها اين است كه از خدا هستيم و به سوى خدا مى‏رويم. ما كه از خدا هستيم و همه چيز ما از خداست، در راه خدا داريم [عمرمان را] صرف مى‏كنيم و باكى نداريم‏.( صحيفه امام، ج‏15، ص139)</a:t>
            </a:r>
          </a:p>
        </p:txBody>
      </p:sp>
      <p:sp>
        <p:nvSpPr>
          <p:cNvPr id="3" name="Rounded Rectangle 2"/>
          <p:cNvSpPr/>
          <p:nvPr/>
        </p:nvSpPr>
        <p:spPr>
          <a:xfrm>
            <a:off x="5126182" y="369454"/>
            <a:ext cx="6963522" cy="93287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Down Arrow 4"/>
          <p:cNvSpPr/>
          <p:nvPr/>
        </p:nvSpPr>
        <p:spPr>
          <a:xfrm>
            <a:off x="5380182" y="3665249"/>
            <a:ext cx="1431636" cy="1423988"/>
          </a:xfrm>
          <a:prstGeom prst="downArrow">
            <a:avLst>
              <a:gd name="adj1" fmla="val 56452"/>
              <a:gd name="adj2" fmla="val 50649"/>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02296" y="341261"/>
            <a:ext cx="11987408" cy="6647974"/>
          </a:xfrm>
          <a:prstGeom prst="rect">
            <a:avLst/>
          </a:prstGeom>
          <a:noFill/>
          <a:ln>
            <a:noFill/>
          </a:ln>
        </p:spPr>
        <p:txBody>
          <a:bodyPr wrap="square" rtlCol="1">
            <a:spAutoFit/>
            <a:scene3d>
              <a:camera prst="obliqueBottomLeft"/>
              <a:lightRig rig="threePt" dir="t"/>
            </a:scene3d>
            <a:sp3d extrusionH="57150">
              <a:bevelT w="69850" h="69850" prst="divot"/>
            </a:sp3d>
          </a:bodyPr>
          <a:lstStyle/>
          <a:p>
            <a:r>
              <a:rPr lang="fa-IR" sz="5400" dirty="0" smtClean="0">
                <a:cs typeface="B Titr" panose="00000700000000000000" pitchFamily="2" charset="-78"/>
              </a:rPr>
              <a:t>رهنمودی </a:t>
            </a:r>
            <a:r>
              <a:rPr lang="fa-IR" sz="5400" dirty="0">
                <a:cs typeface="B Titr" panose="00000700000000000000" pitchFamily="2" charset="-78"/>
              </a:rPr>
              <a:t>از امام خمینی</a:t>
            </a:r>
            <a:r>
              <a:rPr lang="fa-IR" sz="2800" dirty="0">
                <a:cs typeface="B Titr" panose="00000700000000000000" pitchFamily="2" charset="-78"/>
              </a:rPr>
              <a:t>(ره)</a:t>
            </a:r>
            <a:r>
              <a:rPr lang="fa-IR" sz="5400" dirty="0" smtClean="0">
                <a:cs typeface="B Titr" panose="00000700000000000000" pitchFamily="2" charset="-78"/>
              </a:rPr>
              <a:t>:</a:t>
            </a:r>
          </a:p>
          <a:p>
            <a:pPr algn="ctr"/>
            <a:endParaRPr lang="fa-IR" sz="4000" dirty="0">
              <a:cs typeface="B Titr" panose="00000700000000000000" pitchFamily="2" charset="-78"/>
            </a:endParaRPr>
          </a:p>
          <a:p>
            <a:pPr algn="ctr"/>
            <a:r>
              <a:rPr lang="fa-IR" sz="11500" dirty="0" smtClean="0">
                <a:cs typeface="B Titr" panose="00000700000000000000" pitchFamily="2" charset="-78"/>
              </a:rPr>
              <a:t>با </a:t>
            </a:r>
            <a:r>
              <a:rPr lang="fa-IR" sz="11500" u="sng" dirty="0">
                <a:solidFill>
                  <a:schemeClr val="accent6">
                    <a:lumMod val="50000"/>
                  </a:schemeClr>
                </a:solidFill>
                <a:cs typeface="B Titr" panose="00000700000000000000" pitchFamily="2" charset="-78"/>
              </a:rPr>
              <a:t>خدا</a:t>
            </a:r>
            <a:r>
              <a:rPr lang="fa-IR" sz="11500" dirty="0">
                <a:cs typeface="B Titr" panose="00000700000000000000" pitchFamily="2" charset="-78"/>
              </a:rPr>
              <a:t> </a:t>
            </a:r>
            <a:r>
              <a:rPr lang="fa-IR" sz="11500" dirty="0" smtClean="0">
                <a:cs typeface="B Titr" panose="00000700000000000000" pitchFamily="2" charset="-78"/>
              </a:rPr>
              <a:t>بودن</a:t>
            </a:r>
          </a:p>
          <a:p>
            <a:pPr algn="ctr"/>
            <a:r>
              <a:rPr lang="fa-IR" sz="9600" dirty="0" smtClean="0">
                <a:cs typeface="B Titr" panose="00000700000000000000" pitchFamily="2" charset="-78"/>
              </a:rPr>
              <a:t>=</a:t>
            </a:r>
            <a:endParaRPr lang="fa-IR" sz="11500" dirty="0" smtClean="0">
              <a:cs typeface="B Titr" panose="00000700000000000000" pitchFamily="2" charset="-78"/>
            </a:endParaRPr>
          </a:p>
          <a:p>
            <a:pPr algn="ctr"/>
            <a:r>
              <a:rPr lang="fa-IR" sz="11500" dirty="0" smtClean="0">
                <a:solidFill>
                  <a:srgbClr val="C00000"/>
                </a:solidFill>
                <a:cs typeface="B Titr" panose="00000700000000000000" pitchFamily="2" charset="-78"/>
              </a:rPr>
              <a:t>شجاعت</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7857" y="4109388"/>
            <a:ext cx="2919269" cy="21782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484" y="4559989"/>
            <a:ext cx="2592098" cy="20246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448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4503"/>
            <a:ext cx="12192000" cy="400110"/>
          </a:xfrm>
          <a:prstGeom prst="rect">
            <a:avLst/>
          </a:prstGeom>
          <a:noFill/>
        </p:spPr>
        <p:txBody>
          <a:bodyPr wrap="square" rtlCol="1">
            <a:spAutoFit/>
          </a:bodyPr>
          <a:lstStyle/>
          <a:p>
            <a:pPr algn="just"/>
            <a:r>
              <a:rPr lang="fa-IR" sz="1000" dirty="0">
                <a:latin typeface="Tahoma" panose="020B0604030504040204" pitchFamily="34" charset="0"/>
                <a:ea typeface="Tahoma" panose="020B0604030504040204" pitchFamily="34" charset="0"/>
                <a:cs typeface="Tahoma" panose="020B0604030504040204" pitchFamily="34" charset="0"/>
              </a:rPr>
              <a:t>*»»» اين مقامات بعد از چند روزى ديگر تمام مى‏شود. آنهايى كه در اريكه قدرتهاى بزرگ بودند بعد از چند روز تمام شد. آنهايى هم كه به درويشى و به قناعت زندگى كردند آنها هم تمام شد. اين امور تمام مى‏شود، آن چيزى كه هست، ما در حضور حق تعالى هستيم و ثبت است در نامه اعمال ما همه امور، همه خلجانات نفسانى و ما بايد فكر آنجا باشيم.(صحيفه امام، ج‏20، ص: 125)</a:t>
            </a:r>
          </a:p>
        </p:txBody>
      </p:sp>
      <p:sp>
        <p:nvSpPr>
          <p:cNvPr id="3" name="Oval 2"/>
          <p:cNvSpPr/>
          <p:nvPr/>
        </p:nvSpPr>
        <p:spPr>
          <a:xfrm>
            <a:off x="6326908" y="668673"/>
            <a:ext cx="5865092" cy="131712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fa-IR" sz="4800" b="1" dirty="0">
                <a:ln w="31550" cmpd="sng">
                  <a:solidFill>
                    <a:schemeClr val="tx1"/>
                  </a:solidFill>
                  <a:prstDash val="solid"/>
                </a:ln>
                <a:solidFill>
                  <a:schemeClr val="accent2">
                    <a:lumMod val="75000"/>
                  </a:schemeClr>
                </a:solidFill>
                <a:effectLst>
                  <a:glow rad="228600">
                    <a:schemeClr val="accent4">
                      <a:satMod val="175000"/>
                      <a:alpha val="40000"/>
                    </a:schemeClr>
                  </a:glow>
                  <a:outerShdw blurRad="50800" dist="40000" dir="5400000" algn="tl" rotWithShape="0">
                    <a:srgbClr val="000000">
                      <a:shade val="5000"/>
                      <a:satMod val="120000"/>
                      <a:alpha val="33000"/>
                    </a:srgbClr>
                  </a:outerShdw>
                </a:effectLst>
                <a:cs typeface="B Titr" panose="00000700000000000000" pitchFamily="2" charset="-78"/>
              </a:rPr>
              <a:t> امام خمینی(ره):</a:t>
            </a:r>
          </a:p>
        </p:txBody>
      </p:sp>
      <p:sp>
        <p:nvSpPr>
          <p:cNvPr id="9" name="TextBox 8"/>
          <p:cNvSpPr txBox="1"/>
          <p:nvPr/>
        </p:nvSpPr>
        <p:spPr>
          <a:xfrm>
            <a:off x="0" y="2048537"/>
            <a:ext cx="12192000" cy="5024452"/>
          </a:xfrm>
          <a:prstGeom prst="rect">
            <a:avLst/>
          </a:prstGeom>
          <a:solidFill>
            <a:schemeClr val="accent2">
              <a:lumMod val="20000"/>
              <a:lumOff val="80000"/>
            </a:schemeClr>
          </a:solidFill>
        </p:spPr>
        <p:txBody>
          <a:bodyPr wrap="square" rtlCol="1">
            <a:spAutoFit/>
          </a:bodyPr>
          <a:lstStyle/>
          <a:p>
            <a:pPr algn="ctr"/>
            <a:endParaRPr lang="fa-IR" sz="2000" dirty="0" smtClean="0">
              <a:cs typeface="B Titr" panose="00000700000000000000" pitchFamily="2" charset="-78"/>
            </a:endParaRPr>
          </a:p>
          <a:p>
            <a:pPr algn="ctr"/>
            <a:endParaRPr lang="fa-IR" sz="1050" dirty="0" smtClean="0">
              <a:cs typeface="B Titr" panose="00000700000000000000" pitchFamily="2" charset="-78"/>
            </a:endParaRPr>
          </a:p>
          <a:p>
            <a:pPr algn="ctr"/>
            <a:r>
              <a:rPr lang="fa-IR" sz="8800" dirty="0" smtClean="0">
                <a:solidFill>
                  <a:srgbClr val="C00000"/>
                </a:solidFill>
                <a:cs typeface="B Titr" panose="00000700000000000000" pitchFamily="2" charset="-78"/>
              </a:rPr>
              <a:t>این </a:t>
            </a:r>
            <a:r>
              <a:rPr lang="fa-IR" sz="8800" dirty="0" smtClean="0">
                <a:solidFill>
                  <a:srgbClr val="C00000"/>
                </a:solidFill>
                <a:cs typeface="B Titr" panose="00000700000000000000" pitchFamily="2" charset="-78"/>
              </a:rPr>
              <a:t>مقامات</a:t>
            </a:r>
          </a:p>
          <a:p>
            <a:pPr algn="ctr"/>
            <a:endParaRPr lang="fa-IR" sz="5400" dirty="0">
              <a:cs typeface="B Titr" panose="00000700000000000000" pitchFamily="2" charset="-78"/>
            </a:endParaRPr>
          </a:p>
          <a:p>
            <a:pPr algn="ctr"/>
            <a:r>
              <a:rPr lang="fa-IR" sz="7200" dirty="0" smtClean="0">
                <a:cs typeface="B Titr" panose="00000700000000000000" pitchFamily="2" charset="-78"/>
              </a:rPr>
              <a:t> </a:t>
            </a:r>
            <a:r>
              <a:rPr lang="fa-IR" sz="7200" dirty="0">
                <a:cs typeface="B Titr" panose="00000700000000000000" pitchFamily="2" charset="-78"/>
              </a:rPr>
              <a:t>بعد از چند روزى ديگر تمام مى‏شود</a:t>
            </a:r>
            <a:r>
              <a:rPr lang="fa-IR" sz="7200" dirty="0" smtClean="0">
                <a:cs typeface="B Titr" panose="00000700000000000000" pitchFamily="2" charset="-78"/>
              </a:rPr>
              <a:t>.</a:t>
            </a:r>
          </a:p>
          <a:p>
            <a:pPr algn="ctr"/>
            <a:endParaRPr lang="fa-IR" sz="3600" dirty="0" smtClean="0">
              <a:cs typeface="B Titr" panose="00000700000000000000" pitchFamily="2" charset="-78"/>
            </a:endParaRPr>
          </a:p>
          <a:p>
            <a:pPr algn="ctr"/>
            <a:endParaRPr lang="fa-IR" sz="3600" dirty="0" smtClean="0">
              <a:solidFill>
                <a:srgbClr val="7030A0"/>
              </a:solidFill>
              <a:cs typeface="B Titr" panose="00000700000000000000" pitchFamily="2" charset="-78"/>
            </a:endParaRPr>
          </a:p>
        </p:txBody>
      </p:sp>
    </p:spTree>
    <p:extLst>
      <p:ext uri="{BB962C8B-B14F-4D97-AF65-F5344CB8AC3E}">
        <p14:creationId xmlns:p14="http://schemas.microsoft.com/office/powerpoint/2010/main" val="262948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ocuments and Settings\Mojtaba\Desktop\زمینه پاور پوینت\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32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ound Diagonal Corner Rectangle 2"/>
          <p:cNvSpPr/>
          <p:nvPr/>
        </p:nvSpPr>
        <p:spPr>
          <a:xfrm>
            <a:off x="1967346" y="480291"/>
            <a:ext cx="8164946" cy="1671782"/>
          </a:xfrm>
          <a:prstGeom prst="round2Diag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2051" name="Picture 3" descr="E:\زهرا\پاورپینت\متحرک\8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5564" y="455902"/>
            <a:ext cx="803563" cy="7282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زهرا\پاورپینت\متحرک\8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5563" y="5637833"/>
            <a:ext cx="951345" cy="8621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زهرا\پاورپینت\متحرک\8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319164" y="455902"/>
            <a:ext cx="568036" cy="5147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زهرا\پاورپینت\متحرک\8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23200" y="6085651"/>
            <a:ext cx="3048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زهرا\پاورپینت\متحرک\8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15527" y="2275321"/>
            <a:ext cx="3048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زهرا\پاورپینت\متحرک\8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68946" y="2013960"/>
            <a:ext cx="3048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E:\زهرا\پاورپینت\متحرک\8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03164" y="2413434"/>
            <a:ext cx="3048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E:\زهرا\پاورپینت\متحرک\8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58146" y="6075302"/>
            <a:ext cx="3048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E:\زهرا\پاورپینت\متحرک\8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60364" y="5665109"/>
            <a:ext cx="872836" cy="7910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E:\زهرا\پاورپینت\متحرک\8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760364" y="4494110"/>
            <a:ext cx="3048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E:\زهرا\پاورپینت\متحرک\8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75709" y="4061919"/>
            <a:ext cx="3048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E:\زهرا\پاورپینت\متحرک\8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24436" y="4355998"/>
            <a:ext cx="3048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زهرا\پاورپینت\متحرک\8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66909" y="130175"/>
            <a:ext cx="3048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E:\زهرا\پاورپینت\متحرک\8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4945" y="4408325"/>
            <a:ext cx="304800" cy="2762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E:\زهرا\پاورپینت\متحرک\8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59382" y="491404"/>
            <a:ext cx="304800" cy="27622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20979" y="392919"/>
            <a:ext cx="12320613" cy="6063198"/>
          </a:xfrm>
          <a:prstGeom prst="rect">
            <a:avLst/>
          </a:prstGeom>
          <a:noFill/>
          <a:ln>
            <a:solidFill>
              <a:srgbClr val="CC3399"/>
            </a:solidFill>
          </a:ln>
        </p:spPr>
        <p:txBody>
          <a:bodyPr wrap="square" rtlCol="1">
            <a:spAutoFit/>
            <a:scene3d>
              <a:camera prst="obliqueBottomLeft"/>
              <a:lightRig rig="threePt" dir="t"/>
            </a:scene3d>
            <a:sp3d extrusionH="57150">
              <a:bevelT w="69850" h="69850" prst="divot"/>
            </a:sp3d>
          </a:bodyPr>
          <a:lstStyle/>
          <a:p>
            <a:pPr algn="ctr"/>
            <a:r>
              <a:rPr lang="fa-IR" sz="11500" dirty="0" smtClean="0">
                <a:solidFill>
                  <a:srgbClr val="0070C0"/>
                </a:solidFill>
                <a:cs typeface="B Titr" panose="00000700000000000000" pitchFamily="2" charset="-78"/>
              </a:rPr>
              <a:t>هفته </a:t>
            </a:r>
            <a:r>
              <a:rPr lang="fa-IR" sz="11500" dirty="0" smtClean="0">
                <a:solidFill>
                  <a:srgbClr val="0070C0"/>
                </a:solidFill>
                <a:cs typeface="B Titr" panose="00000700000000000000" pitchFamily="2" charset="-78"/>
              </a:rPr>
              <a:t>دولت</a:t>
            </a:r>
          </a:p>
          <a:p>
            <a:pPr algn="ctr"/>
            <a:r>
              <a:rPr lang="fa-IR" sz="4800" dirty="0" smtClean="0">
                <a:solidFill>
                  <a:srgbClr val="0070C0"/>
                </a:solidFill>
                <a:cs typeface="B Titr" panose="00000700000000000000" pitchFamily="2" charset="-78"/>
              </a:rPr>
              <a:t> </a:t>
            </a:r>
            <a:endParaRPr lang="fa-IR" sz="8800" dirty="0" smtClean="0">
              <a:solidFill>
                <a:srgbClr val="0070C0"/>
              </a:solidFill>
              <a:cs typeface="B Titr" panose="00000700000000000000" pitchFamily="2" charset="-78"/>
            </a:endParaRPr>
          </a:p>
          <a:p>
            <a:pPr algn="ctr"/>
            <a:r>
              <a:rPr lang="fa-IR" sz="6600" dirty="0">
                <a:solidFill>
                  <a:schemeClr val="accent6">
                    <a:lumMod val="50000"/>
                  </a:schemeClr>
                </a:solidFill>
                <a:cs typeface="B Titr" panose="00000700000000000000" pitchFamily="2" charset="-78"/>
              </a:rPr>
              <a:t>را به خدمتگزاران </a:t>
            </a:r>
            <a:r>
              <a:rPr lang="fa-IR" sz="6600" dirty="0" smtClean="0">
                <a:solidFill>
                  <a:schemeClr val="accent6">
                    <a:lumMod val="50000"/>
                  </a:schemeClr>
                </a:solidFill>
                <a:cs typeface="B Titr" panose="00000700000000000000" pitchFamily="2" charset="-78"/>
              </a:rPr>
              <a:t>ملت ایران</a:t>
            </a:r>
          </a:p>
          <a:p>
            <a:pPr algn="ctr"/>
            <a:r>
              <a:rPr lang="fa-IR" sz="3200" dirty="0" smtClean="0">
                <a:solidFill>
                  <a:schemeClr val="accent6">
                    <a:lumMod val="50000"/>
                  </a:schemeClr>
                </a:solidFill>
                <a:cs typeface="B Titr" panose="00000700000000000000" pitchFamily="2" charset="-78"/>
              </a:rPr>
              <a:t> </a:t>
            </a:r>
            <a:endParaRPr lang="fa-IR" sz="6600" dirty="0" smtClean="0">
              <a:solidFill>
                <a:schemeClr val="accent6">
                  <a:lumMod val="50000"/>
                </a:schemeClr>
              </a:solidFill>
              <a:cs typeface="B Titr" panose="00000700000000000000" pitchFamily="2" charset="-78"/>
            </a:endParaRPr>
          </a:p>
          <a:p>
            <a:pPr algn="ctr"/>
            <a:endParaRPr lang="fa-IR" sz="1200" dirty="0">
              <a:solidFill>
                <a:schemeClr val="accent6">
                  <a:lumMod val="50000"/>
                </a:schemeClr>
              </a:solidFill>
              <a:cs typeface="B Titr" panose="00000700000000000000" pitchFamily="2" charset="-78"/>
            </a:endParaRPr>
          </a:p>
          <a:p>
            <a:pPr algn="ctr"/>
            <a:r>
              <a:rPr lang="fa-IR" sz="11500" b="1" dirty="0" smtClean="0">
                <a:ln w="28575">
                  <a:solidFill>
                    <a:schemeClr val="accent6">
                      <a:lumMod val="60000"/>
                      <a:lumOff val="40000"/>
                    </a:schemeClr>
                  </a:solidFill>
                  <a:prstDash val="solid"/>
                  <a:miter lim="800000"/>
                </a:ln>
                <a:blipFill>
                  <a:blip r:embed="rId4"/>
                  <a:tile tx="0" ty="0" sx="100000" sy="100000" flip="none" algn="tl"/>
                </a:blipFill>
                <a:effectLst>
                  <a:outerShdw blurRad="25500" dist="23000" dir="7020000" algn="tl">
                    <a:srgbClr val="000000">
                      <a:alpha val="50000"/>
                    </a:srgbClr>
                  </a:outerShdw>
                </a:effectLst>
                <a:cs typeface="B Titr" panose="00000700000000000000" pitchFamily="2" charset="-78"/>
              </a:rPr>
              <a:t>تبریک می گوییم</a:t>
            </a:r>
            <a:r>
              <a:rPr lang="fa-IR" sz="6000" b="1" dirty="0" smtClean="0">
                <a:ln w="28575">
                  <a:solidFill>
                    <a:schemeClr val="accent6">
                      <a:lumMod val="60000"/>
                      <a:lumOff val="40000"/>
                    </a:schemeClr>
                  </a:solidFill>
                  <a:prstDash val="solid"/>
                  <a:miter lim="800000"/>
                </a:ln>
                <a:blipFill>
                  <a:blip r:embed="rId4"/>
                  <a:tile tx="0" ty="0" sx="100000" sy="100000" flip="none" algn="tl"/>
                </a:blipFill>
                <a:effectLst>
                  <a:outerShdw blurRad="25500" dist="23000" dir="7020000" algn="tl">
                    <a:srgbClr val="000000">
                      <a:alpha val="50000"/>
                    </a:srgbClr>
                  </a:outerShdw>
                </a:effectLst>
                <a:cs typeface="B Titr" panose="00000700000000000000" pitchFamily="2" charset="-78"/>
              </a:rPr>
              <a:t>.</a:t>
            </a:r>
            <a:endParaRPr lang="fa-IR" sz="11500" b="1" dirty="0" smtClean="0">
              <a:ln w="28575">
                <a:solidFill>
                  <a:schemeClr val="accent6">
                    <a:lumMod val="60000"/>
                    <a:lumOff val="40000"/>
                  </a:schemeClr>
                </a:solidFill>
                <a:prstDash val="solid"/>
                <a:miter lim="800000"/>
              </a:ln>
              <a:blipFill>
                <a:blip r:embed="rId4"/>
                <a:tile tx="0" ty="0" sx="100000" sy="100000" flip="none" algn="tl"/>
              </a:blipFill>
              <a:effectLst>
                <a:outerShdw blurRad="25500" dist="23000" dir="7020000" algn="tl">
                  <a:srgbClr val="000000">
                    <a:alpha val="50000"/>
                  </a:srgbClr>
                </a:outerShdw>
              </a:effectLst>
              <a:cs typeface="B Titr" panose="00000700000000000000" pitchFamily="2" charset="-78"/>
            </a:endParaRPr>
          </a:p>
        </p:txBody>
      </p:sp>
    </p:spTree>
    <p:extLst>
      <p:ext uri="{BB962C8B-B14F-4D97-AF65-F5344CB8AC3E}">
        <p14:creationId xmlns:p14="http://schemas.microsoft.com/office/powerpoint/2010/main" val="2777826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922327" y="393579"/>
            <a:ext cx="3205018" cy="1102711"/>
          </a:xfrm>
          <a:prstGeom prst="roundRect">
            <a:avLst>
              <a:gd name="adj" fmla="val 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extBox 1"/>
          <p:cNvSpPr txBox="1"/>
          <p:nvPr/>
        </p:nvSpPr>
        <p:spPr>
          <a:xfrm>
            <a:off x="3038764" y="104503"/>
            <a:ext cx="9153236" cy="307777"/>
          </a:xfrm>
          <a:prstGeom prst="rect">
            <a:avLst/>
          </a:prstGeom>
          <a:noFill/>
        </p:spPr>
        <p:txBody>
          <a:bodyPr wrap="square" rtlCol="1">
            <a:spAutoFit/>
          </a:bodyPr>
          <a:lstStyle/>
          <a:p>
            <a:pPr algn="just"/>
            <a:r>
              <a:rPr lang="fa-IR" sz="700" dirty="0">
                <a:latin typeface="Tahoma" panose="020B0604030504040204" pitchFamily="34" charset="0"/>
                <a:ea typeface="Tahoma" panose="020B0604030504040204" pitchFamily="34" charset="0"/>
                <a:cs typeface="Tahoma" panose="020B0604030504040204" pitchFamily="34" charset="0"/>
              </a:rPr>
              <a:t>*»»» اين مقامات بعد از چند روزى ديگر تمام مى‏شود. آنهايى كه در اريكه قدرتهاى بزرگ بودند بعد از چند روز تمام شد. آنهايى هم كه به درويشى و به قناعت زندگى كردند آنها هم تمام شد. اين امور تمام مى‏شود، آن چيزى كه هست، ما در حضور حق تعالى هستيم و ثبت است در نامه اعمال ما همه امور، همه خلجانات نفسانى و ما بايد فكر آنجا باشيم.(صحيفه امام، ج‏20، ص: 125)</a:t>
            </a:r>
          </a:p>
        </p:txBody>
      </p:sp>
      <p:sp>
        <p:nvSpPr>
          <p:cNvPr id="9" name="TextBox 8"/>
          <p:cNvSpPr txBox="1"/>
          <p:nvPr/>
        </p:nvSpPr>
        <p:spPr>
          <a:xfrm>
            <a:off x="0" y="393580"/>
            <a:ext cx="12192000" cy="5139869"/>
          </a:xfrm>
          <a:prstGeom prst="rect">
            <a:avLst/>
          </a:prstGeom>
          <a:noFill/>
        </p:spPr>
        <p:txBody>
          <a:bodyPr wrap="square" rtlCol="1">
            <a:spAutoFit/>
          </a:bodyPr>
          <a:lstStyle/>
          <a:p>
            <a:r>
              <a:rPr lang="fa-IR" sz="4000" dirty="0" smtClean="0">
                <a:solidFill>
                  <a:srgbClr val="FFFF00"/>
                </a:solidFill>
                <a:cs typeface="B Titr" panose="00000700000000000000" pitchFamily="2" charset="-78"/>
              </a:rPr>
              <a:t>امام </a:t>
            </a:r>
            <a:r>
              <a:rPr lang="fa-IR" sz="4000" dirty="0">
                <a:solidFill>
                  <a:srgbClr val="FFFF00"/>
                </a:solidFill>
                <a:cs typeface="B Titr" panose="00000700000000000000" pitchFamily="2" charset="-78"/>
              </a:rPr>
              <a:t>خمینی(ره</a:t>
            </a:r>
            <a:r>
              <a:rPr lang="fa-IR" sz="4000" dirty="0" smtClean="0">
                <a:solidFill>
                  <a:srgbClr val="FFFF00"/>
                </a:solidFill>
                <a:cs typeface="B Titr" panose="00000700000000000000" pitchFamily="2" charset="-78"/>
              </a:rPr>
              <a:t>):</a:t>
            </a:r>
          </a:p>
          <a:p>
            <a:pPr algn="ctr"/>
            <a:endParaRPr lang="fa-IR" sz="8000" dirty="0" smtClean="0">
              <a:cs typeface="B Titr" panose="00000700000000000000" pitchFamily="2" charset="-78"/>
            </a:endParaRPr>
          </a:p>
          <a:p>
            <a:r>
              <a:rPr lang="fa-IR" sz="6000" dirty="0" smtClean="0">
                <a:solidFill>
                  <a:srgbClr val="0070C0"/>
                </a:solidFill>
                <a:cs typeface="B Titr" panose="00000700000000000000" pitchFamily="2" charset="-78"/>
              </a:rPr>
              <a:t> </a:t>
            </a:r>
            <a:r>
              <a:rPr lang="fa-IR" sz="6000" dirty="0">
                <a:solidFill>
                  <a:srgbClr val="0070C0"/>
                </a:solidFill>
                <a:cs typeface="B Titr" panose="00000700000000000000" pitchFamily="2" charset="-78"/>
              </a:rPr>
              <a:t>آنهايى ک</a:t>
            </a:r>
            <a:r>
              <a:rPr lang="fa-IR" sz="6000" dirty="0" smtClean="0">
                <a:solidFill>
                  <a:srgbClr val="0070C0"/>
                </a:solidFill>
                <a:cs typeface="B Titr" panose="00000700000000000000" pitchFamily="2" charset="-78"/>
              </a:rPr>
              <a:t>ه </a:t>
            </a:r>
            <a:r>
              <a:rPr lang="fa-IR" sz="6000" dirty="0">
                <a:solidFill>
                  <a:srgbClr val="0070C0"/>
                </a:solidFill>
                <a:cs typeface="B Titr" panose="00000700000000000000" pitchFamily="2" charset="-78"/>
              </a:rPr>
              <a:t>به </a:t>
            </a:r>
            <a:r>
              <a:rPr lang="fa-IR" sz="8800" dirty="0" smtClean="0">
                <a:solidFill>
                  <a:srgbClr val="00B050"/>
                </a:solidFill>
                <a:cs typeface="B Titr" panose="00000700000000000000" pitchFamily="2" charset="-78"/>
              </a:rPr>
              <a:t>درويشى</a:t>
            </a:r>
            <a:r>
              <a:rPr lang="fa-IR" sz="6000" dirty="0" smtClean="0">
                <a:solidFill>
                  <a:srgbClr val="0070C0"/>
                </a:solidFill>
                <a:cs typeface="B Titr" panose="00000700000000000000" pitchFamily="2" charset="-78"/>
              </a:rPr>
              <a:t>و </a:t>
            </a:r>
            <a:r>
              <a:rPr lang="fa-IR" sz="6000" dirty="0">
                <a:solidFill>
                  <a:srgbClr val="0070C0"/>
                </a:solidFill>
                <a:cs typeface="B Titr" panose="00000700000000000000" pitchFamily="2" charset="-78"/>
              </a:rPr>
              <a:t>به </a:t>
            </a:r>
            <a:r>
              <a:rPr lang="fa-IR" sz="8800" dirty="0" smtClean="0">
                <a:solidFill>
                  <a:srgbClr val="00B050"/>
                </a:solidFill>
                <a:cs typeface="B Titr" panose="00000700000000000000" pitchFamily="2" charset="-78"/>
              </a:rPr>
              <a:t>قناعت</a:t>
            </a:r>
          </a:p>
          <a:p>
            <a:pPr algn="ctr"/>
            <a:endParaRPr lang="fa-IR" sz="4800" dirty="0">
              <a:solidFill>
                <a:srgbClr val="00B050"/>
              </a:solidFill>
              <a:cs typeface="B Titr" panose="00000700000000000000" pitchFamily="2" charset="-78"/>
            </a:endParaRPr>
          </a:p>
          <a:p>
            <a:pPr algn="ctr"/>
            <a:r>
              <a:rPr lang="fa-IR" sz="6000" dirty="0" smtClean="0">
                <a:cs typeface="B Titr" panose="00000700000000000000" pitchFamily="2" charset="-78"/>
              </a:rPr>
              <a:t> </a:t>
            </a:r>
            <a:r>
              <a:rPr lang="fa-IR" sz="7200" dirty="0">
                <a:solidFill>
                  <a:srgbClr val="0070C0"/>
                </a:solidFill>
                <a:cs typeface="B Titr" panose="00000700000000000000" pitchFamily="2" charset="-78"/>
              </a:rPr>
              <a:t>زندگى </a:t>
            </a:r>
            <a:r>
              <a:rPr lang="fa-IR" sz="7200" dirty="0" smtClean="0">
                <a:solidFill>
                  <a:srgbClr val="0070C0"/>
                </a:solidFill>
                <a:cs typeface="B Titr" panose="00000700000000000000" pitchFamily="2" charset="-78"/>
              </a:rPr>
              <a:t>كردند </a:t>
            </a:r>
            <a:r>
              <a:rPr lang="fa-IR" sz="7200" dirty="0">
                <a:solidFill>
                  <a:srgbClr val="FF0000"/>
                </a:solidFill>
                <a:cs typeface="B Titr" panose="00000700000000000000" pitchFamily="2" charset="-78"/>
              </a:rPr>
              <a:t>آنها هم تمام </a:t>
            </a:r>
            <a:r>
              <a:rPr lang="fa-IR" sz="7200" dirty="0" smtClean="0">
                <a:solidFill>
                  <a:srgbClr val="FF0000"/>
                </a:solidFill>
                <a:cs typeface="B Titr" panose="00000700000000000000" pitchFamily="2" charset="-78"/>
              </a:rPr>
              <a:t>شد</a:t>
            </a:r>
            <a:r>
              <a:rPr lang="fa-IR" sz="3600" dirty="0" smtClean="0">
                <a:solidFill>
                  <a:srgbClr val="FF0000"/>
                </a:solidFill>
                <a:cs typeface="B Titr" panose="00000700000000000000" pitchFamily="2" charset="-78"/>
              </a:rPr>
              <a:t>.</a:t>
            </a:r>
            <a:endParaRPr lang="fa-IR" sz="41300" dirty="0" smtClean="0">
              <a:solidFill>
                <a:srgbClr val="FF0000"/>
              </a:solidFill>
              <a:cs typeface="B Titr" panose="00000700000000000000" pitchFamily="2" charset="-78"/>
            </a:endParaRPr>
          </a:p>
        </p:txBody>
      </p:sp>
    </p:spTree>
    <p:extLst>
      <p:ext uri="{BB962C8B-B14F-4D97-AF65-F5344CB8AC3E}">
        <p14:creationId xmlns:p14="http://schemas.microsoft.com/office/powerpoint/2010/main" val="3151516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be 2"/>
          <p:cNvSpPr/>
          <p:nvPr/>
        </p:nvSpPr>
        <p:spPr>
          <a:xfrm>
            <a:off x="3214254" y="661278"/>
            <a:ext cx="3186545" cy="634559"/>
          </a:xfrm>
          <a:prstGeom prst="cube">
            <a:avLst>
              <a:gd name="adj" fmla="val 171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extBox 1"/>
          <p:cNvSpPr txBox="1"/>
          <p:nvPr/>
        </p:nvSpPr>
        <p:spPr>
          <a:xfrm>
            <a:off x="83127" y="23972"/>
            <a:ext cx="12192000" cy="338554"/>
          </a:xfrm>
          <a:prstGeom prst="rect">
            <a:avLst/>
          </a:prstGeom>
          <a:noFill/>
        </p:spPr>
        <p:txBody>
          <a:bodyPr wrap="square" rtlCol="1">
            <a:spAutoFit/>
          </a:bodyPr>
          <a:lstStyle/>
          <a:p>
            <a:pPr algn="just"/>
            <a:r>
              <a:rPr lang="fa-IR" sz="800" dirty="0">
                <a:latin typeface="Tahoma" panose="020B0604030504040204" pitchFamily="34" charset="0"/>
                <a:ea typeface="Tahoma" panose="020B0604030504040204" pitchFamily="34" charset="0"/>
                <a:cs typeface="Tahoma" panose="020B0604030504040204" pitchFamily="34" charset="0"/>
              </a:rPr>
              <a:t>*»»» اين مقامات بعد از چند روزى ديگر تمام مى‏شود. آنهايى كه در اريكه قدرتهاى بزرگ بودند بعد از چند روز تمام شد. آنهايى هم كه به درويشى و به قناعت زندگى كردند آنها هم تمام شد. اين امور تمام مى‏شود، آن چيزى كه هست، ما در حضور حق تعالى هستيم و ثبت است در نامه اعمال ما همه امور، همه خلجانات نفسانى و ما بايد فكر آنجا باشيم.(صحيفه امام، ج‏20، ص: 125)</a:t>
            </a:r>
          </a:p>
        </p:txBody>
      </p:sp>
      <p:sp>
        <p:nvSpPr>
          <p:cNvPr id="4" name="TextBox 3"/>
          <p:cNvSpPr txBox="1"/>
          <p:nvPr/>
        </p:nvSpPr>
        <p:spPr>
          <a:xfrm>
            <a:off x="-1" y="640057"/>
            <a:ext cx="9615056" cy="3877985"/>
          </a:xfrm>
          <a:prstGeom prst="rect">
            <a:avLst/>
          </a:prstGeom>
          <a:noFill/>
        </p:spPr>
        <p:txBody>
          <a:bodyPr wrap="square" rtlCol="1">
            <a:spAutoFit/>
          </a:bodyPr>
          <a:lstStyle/>
          <a:p>
            <a:pPr algn="ctr"/>
            <a:r>
              <a:rPr lang="fa-IR" sz="4000" b="1" dirty="0" smtClean="0">
                <a:ln w="18000">
                  <a:noFill/>
                  <a:prstDash val="solid"/>
                  <a:miter lim="800000"/>
                </a:ln>
                <a:solidFill>
                  <a:srgbClr val="FFFF00"/>
                </a:solidFill>
                <a:effectLst>
                  <a:outerShdw blurRad="25500" dist="23000" dir="7020000" algn="tl">
                    <a:srgbClr val="000000">
                      <a:alpha val="50000"/>
                    </a:srgbClr>
                  </a:outerShdw>
                </a:effectLst>
                <a:cs typeface="B Titr" panose="00000700000000000000" pitchFamily="2" charset="-78"/>
              </a:rPr>
              <a:t>امام </a:t>
            </a:r>
            <a:r>
              <a:rPr lang="fa-IR" sz="4000" b="1" dirty="0">
                <a:ln w="18000">
                  <a:noFill/>
                  <a:prstDash val="solid"/>
                  <a:miter lim="800000"/>
                </a:ln>
                <a:solidFill>
                  <a:srgbClr val="FFFF00"/>
                </a:solidFill>
                <a:effectLst>
                  <a:outerShdw blurRad="25500" dist="23000" dir="7020000" algn="tl">
                    <a:srgbClr val="000000">
                      <a:alpha val="50000"/>
                    </a:srgbClr>
                  </a:outerShdw>
                </a:effectLst>
                <a:cs typeface="B Titr" panose="00000700000000000000" pitchFamily="2" charset="-78"/>
              </a:rPr>
              <a:t>خمینی(ره): </a:t>
            </a:r>
            <a:endParaRPr lang="fa-IR" sz="4000" b="1" dirty="0" smtClean="0">
              <a:ln w="18000">
                <a:noFill/>
                <a:prstDash val="solid"/>
                <a:miter lim="800000"/>
              </a:ln>
              <a:solidFill>
                <a:srgbClr val="FFFF00"/>
              </a:solidFill>
              <a:effectLst>
                <a:outerShdw blurRad="25500" dist="23000" dir="7020000" algn="tl">
                  <a:srgbClr val="000000">
                    <a:alpha val="50000"/>
                  </a:srgbClr>
                </a:outerShdw>
              </a:effectLst>
              <a:cs typeface="B Titr" panose="00000700000000000000" pitchFamily="2" charset="-78"/>
            </a:endParaRPr>
          </a:p>
          <a:p>
            <a:pPr algn="ctr"/>
            <a:endParaRPr lang="fa-IR" sz="2800" dirty="0" smtClean="0">
              <a:cs typeface="B Titr" panose="00000700000000000000" pitchFamily="2" charset="-78"/>
            </a:endParaRPr>
          </a:p>
          <a:p>
            <a:pPr algn="ctr"/>
            <a:r>
              <a:rPr lang="fa-IR" sz="8000" dirty="0" smtClean="0">
                <a:solidFill>
                  <a:srgbClr val="00B050"/>
                </a:solidFill>
                <a:cs typeface="B Titr" panose="00000700000000000000" pitchFamily="2" charset="-78"/>
              </a:rPr>
              <a:t>در </a:t>
            </a:r>
            <a:r>
              <a:rPr lang="fa-IR" sz="8000" dirty="0">
                <a:solidFill>
                  <a:srgbClr val="00B050"/>
                </a:solidFill>
                <a:cs typeface="B Titr" panose="00000700000000000000" pitchFamily="2" charset="-78"/>
              </a:rPr>
              <a:t>حضور حق تعالى </a:t>
            </a:r>
            <a:r>
              <a:rPr lang="fa-IR" sz="8000" dirty="0" smtClean="0">
                <a:solidFill>
                  <a:srgbClr val="00B050"/>
                </a:solidFill>
                <a:cs typeface="B Titr" panose="00000700000000000000" pitchFamily="2" charset="-78"/>
              </a:rPr>
              <a:t>هستيم </a:t>
            </a:r>
          </a:p>
          <a:p>
            <a:pPr algn="ctr"/>
            <a:endParaRPr lang="fa-IR" sz="4400" dirty="0" smtClean="0">
              <a:solidFill>
                <a:srgbClr val="FF0000"/>
              </a:solidFill>
              <a:cs typeface="B Titr" panose="00000700000000000000" pitchFamily="2" charset="-78"/>
            </a:endParaRPr>
          </a:p>
          <a:p>
            <a:pPr algn="ctr"/>
            <a:r>
              <a:rPr lang="fa-IR" sz="5400" dirty="0" smtClean="0">
                <a:solidFill>
                  <a:srgbClr val="FF0000"/>
                </a:solidFill>
                <a:cs typeface="B Titr" panose="00000700000000000000" pitchFamily="2" charset="-78"/>
              </a:rPr>
              <a:t>و </a:t>
            </a:r>
            <a:r>
              <a:rPr lang="fa-IR" sz="5400" dirty="0">
                <a:solidFill>
                  <a:srgbClr val="FF0000"/>
                </a:solidFill>
                <a:cs typeface="B Titr" panose="00000700000000000000" pitchFamily="2" charset="-78"/>
              </a:rPr>
              <a:t>ثبت </a:t>
            </a:r>
            <a:r>
              <a:rPr lang="fa-IR" sz="5400" dirty="0" smtClean="0">
                <a:solidFill>
                  <a:srgbClr val="FF0000"/>
                </a:solidFill>
                <a:cs typeface="B Titr" panose="00000700000000000000" pitchFamily="2" charset="-78"/>
              </a:rPr>
              <a:t>است در </a:t>
            </a:r>
            <a:r>
              <a:rPr lang="fa-IR" sz="5400" dirty="0">
                <a:solidFill>
                  <a:srgbClr val="FF0000"/>
                </a:solidFill>
                <a:cs typeface="B Titr" panose="00000700000000000000" pitchFamily="2" charset="-78"/>
              </a:rPr>
              <a:t>نامه اعمال </a:t>
            </a:r>
            <a:r>
              <a:rPr lang="fa-IR" sz="5400" dirty="0">
                <a:solidFill>
                  <a:srgbClr val="FF0000"/>
                </a:solidFill>
                <a:cs typeface="B Titr" panose="00000700000000000000" pitchFamily="2" charset="-78"/>
              </a:rPr>
              <a:t>ما همه </a:t>
            </a:r>
            <a:r>
              <a:rPr lang="fa-IR" sz="5400" dirty="0">
                <a:solidFill>
                  <a:srgbClr val="FF0000"/>
                </a:solidFill>
                <a:cs typeface="B Titr" panose="00000700000000000000" pitchFamily="2" charset="-78"/>
              </a:rPr>
              <a:t>امور. </a:t>
            </a:r>
            <a:endParaRPr lang="fa-IR" sz="5400" dirty="0">
              <a:solidFill>
                <a:srgbClr val="FF0000"/>
              </a:solidFill>
              <a:cs typeface="B Titr" panose="00000700000000000000" pitchFamily="2" charset="-78"/>
            </a:endParaRPr>
          </a:p>
        </p:txBody>
      </p:sp>
    </p:spTree>
    <p:extLst>
      <p:ext uri="{BB962C8B-B14F-4D97-AF65-F5344CB8AC3E}">
        <p14:creationId xmlns:p14="http://schemas.microsoft.com/office/powerpoint/2010/main" val="3314620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629236" y="237073"/>
            <a:ext cx="4562764" cy="9684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extBox 1"/>
          <p:cNvSpPr txBox="1"/>
          <p:nvPr/>
        </p:nvSpPr>
        <p:spPr>
          <a:xfrm>
            <a:off x="0" y="104503"/>
            <a:ext cx="12192000" cy="184666"/>
          </a:xfrm>
          <a:prstGeom prst="rect">
            <a:avLst/>
          </a:prstGeom>
          <a:noFill/>
        </p:spPr>
        <p:txBody>
          <a:bodyPr wrap="square" rtlCol="1">
            <a:spAutoFit/>
          </a:bodyPr>
          <a:lstStyle/>
          <a:p>
            <a:pPr algn="just"/>
            <a:r>
              <a:rPr lang="fa-IR" sz="600" dirty="0">
                <a:latin typeface="Tahoma" panose="020B0604030504040204" pitchFamily="34" charset="0"/>
                <a:ea typeface="Tahoma" panose="020B0604030504040204" pitchFamily="34" charset="0"/>
                <a:cs typeface="Tahoma" panose="020B0604030504040204" pitchFamily="34" charset="0"/>
              </a:rPr>
              <a:t>*»»» شهيدان عزيزمان مرحوم آقاى رجايى و مرحوم آقاى باهنر، حقيقتاً دو نمونه‏ى برجسته از ياران انقلاب و امام بودند.(بیانات مقام معظم رهبری، 08/ 06/ 1368)</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20465"/>
            <a:ext cx="4285673" cy="19375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E:\زهرا\پاورپینت\متحرک\425224298268134144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40657" y="2137491"/>
            <a:ext cx="4633784" cy="752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زهرا\پاورپینت\متحرک\425224298268134144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9804547" y="3962543"/>
            <a:ext cx="4022435" cy="7524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زهرا\پاورپینت\متحرک\425224298268134144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38254" y="6105525"/>
            <a:ext cx="6950652" cy="7524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زهرا\پاورپینت\متحرک\425224298268134144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6237" y="0"/>
            <a:ext cx="5959908" cy="6867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2405" y="289169"/>
            <a:ext cx="11885808" cy="4154984"/>
          </a:xfrm>
          <a:prstGeom prst="rect">
            <a:avLst/>
          </a:prstGeom>
          <a:noFill/>
        </p:spPr>
        <p:txBody>
          <a:bodyPr wrap="square" rtlCol="1">
            <a:spAutoFit/>
          </a:bodyPr>
          <a:lstStyle/>
          <a:p>
            <a:r>
              <a:rPr lang="fa-IR" sz="54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cs typeface="B Titr" panose="00000700000000000000" pitchFamily="2" charset="-78"/>
              </a:rPr>
              <a:t>مقام </a:t>
            </a:r>
            <a:r>
              <a:rPr lang="fa-IR" sz="540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cs typeface="B Titr" panose="00000700000000000000" pitchFamily="2" charset="-78"/>
              </a:rPr>
              <a:t>معظم </a:t>
            </a:r>
            <a:r>
              <a:rPr lang="fa-IR" sz="54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cs typeface="B Titr" panose="00000700000000000000" pitchFamily="2" charset="-78"/>
              </a:rPr>
              <a:t>رهبری</a:t>
            </a:r>
            <a:r>
              <a:rPr lang="fa-IR" sz="200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cs typeface="B Titr" panose="00000700000000000000" pitchFamily="2" charset="-78"/>
              </a:rPr>
              <a:t>:</a:t>
            </a:r>
            <a:endParaRPr lang="fa-IR" sz="54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cs typeface="B Titr" panose="00000700000000000000" pitchFamily="2" charset="-78"/>
            </a:endParaRPr>
          </a:p>
          <a:p>
            <a:endParaRPr lang="fa-IR" sz="4000" dirty="0">
              <a:cs typeface="B Titr" panose="00000700000000000000" pitchFamily="2" charset="-78"/>
            </a:endParaRPr>
          </a:p>
          <a:p>
            <a:pPr algn="ctr"/>
            <a:r>
              <a:rPr lang="fa-IR" sz="5400" dirty="0">
                <a:ln w="28575">
                  <a:solidFill>
                    <a:srgbClr val="002060"/>
                  </a:solidFill>
                </a:ln>
                <a:solidFill>
                  <a:srgbClr val="00B050"/>
                </a:solidFill>
                <a:cs typeface="B Titr" panose="00000700000000000000" pitchFamily="2" charset="-78"/>
              </a:rPr>
              <a:t>شهید رجائی و </a:t>
            </a:r>
            <a:r>
              <a:rPr lang="fa-IR" sz="5400" dirty="0" smtClean="0">
                <a:ln w="28575">
                  <a:solidFill>
                    <a:srgbClr val="002060"/>
                  </a:solidFill>
                </a:ln>
                <a:solidFill>
                  <a:srgbClr val="00B050"/>
                </a:solidFill>
                <a:cs typeface="B Titr" panose="00000700000000000000" pitchFamily="2" charset="-78"/>
              </a:rPr>
              <a:t>باهنر</a:t>
            </a:r>
          </a:p>
          <a:p>
            <a:endParaRPr lang="fa-IR" sz="4400" dirty="0">
              <a:cs typeface="B Titr" panose="00000700000000000000" pitchFamily="2" charset="-78"/>
            </a:endParaRPr>
          </a:p>
          <a:p>
            <a:pPr algn="ctr"/>
            <a:r>
              <a:rPr lang="fa-IR" sz="7200" dirty="0" smtClean="0">
                <a:ln w="57150">
                  <a:solidFill>
                    <a:srgbClr val="002060"/>
                  </a:solidFill>
                </a:ln>
                <a:noFill/>
                <a:cs typeface="B Titr" panose="00000700000000000000" pitchFamily="2" charset="-78"/>
              </a:rPr>
              <a:t> </a:t>
            </a:r>
            <a:r>
              <a:rPr lang="fa-IR" sz="7200" dirty="0">
                <a:ln w="57150">
                  <a:solidFill>
                    <a:srgbClr val="002060"/>
                  </a:solidFill>
                </a:ln>
                <a:noFill/>
                <a:cs typeface="B Titr" panose="00000700000000000000" pitchFamily="2" charset="-78"/>
              </a:rPr>
              <a:t>دو یار برجسته </a:t>
            </a:r>
            <a:r>
              <a:rPr lang="fa-IR" sz="7200" dirty="0">
                <a:ln w="57150">
                  <a:solidFill>
                    <a:schemeClr val="accent6">
                      <a:lumMod val="50000"/>
                    </a:schemeClr>
                  </a:solidFill>
                </a:ln>
                <a:noFill/>
                <a:cs typeface="B Titr" panose="00000700000000000000" pitchFamily="2" charset="-78"/>
              </a:rPr>
              <a:t>انقلاب و امام</a:t>
            </a:r>
            <a:r>
              <a:rPr lang="fa-IR" sz="4000" dirty="0">
                <a:ln w="57150">
                  <a:solidFill>
                    <a:schemeClr val="accent6">
                      <a:lumMod val="50000"/>
                    </a:schemeClr>
                  </a:solidFill>
                </a:ln>
                <a:noFill/>
                <a:cs typeface="B Titr" panose="00000700000000000000" pitchFamily="2" charset="-78"/>
              </a:rPr>
              <a:t>(ره)</a:t>
            </a:r>
            <a:endParaRPr lang="fa-IR" sz="4000" dirty="0" smtClean="0">
              <a:ln w="57150">
                <a:solidFill>
                  <a:schemeClr val="accent6">
                    <a:lumMod val="50000"/>
                  </a:schemeClr>
                </a:solidFill>
              </a:ln>
              <a:noFill/>
              <a:cs typeface="B Titr" panose="00000700000000000000" pitchFamily="2" charset="-78"/>
            </a:endParaRPr>
          </a:p>
        </p:txBody>
      </p:sp>
    </p:spTree>
    <p:extLst>
      <p:ext uri="{BB962C8B-B14F-4D97-AF65-F5344CB8AC3E}">
        <p14:creationId xmlns:p14="http://schemas.microsoft.com/office/powerpoint/2010/main" val="2815763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80144" y="324108"/>
            <a:ext cx="3482111" cy="756547"/>
          </a:xfrm>
          <a:prstGeom prst="rect">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2" name="TextBox 1"/>
          <p:cNvSpPr txBox="1"/>
          <p:nvPr/>
        </p:nvSpPr>
        <p:spPr>
          <a:xfrm>
            <a:off x="0" y="104503"/>
            <a:ext cx="12192000" cy="169277"/>
          </a:xfrm>
          <a:prstGeom prst="rect">
            <a:avLst/>
          </a:prstGeom>
          <a:noFill/>
        </p:spPr>
        <p:txBody>
          <a:bodyPr wrap="square" rtlCol="1">
            <a:spAutoFit/>
          </a:bodyPr>
          <a:lstStyle/>
          <a:p>
            <a:pPr algn="just"/>
            <a:r>
              <a:rPr lang="fa-IR" sz="500" dirty="0">
                <a:latin typeface="Tahoma" panose="020B0604030504040204" pitchFamily="34" charset="0"/>
                <a:ea typeface="Tahoma" panose="020B0604030504040204" pitchFamily="34" charset="0"/>
                <a:cs typeface="Tahoma" panose="020B0604030504040204" pitchFamily="34" charset="0"/>
              </a:rPr>
              <a:t>*»»» اين دو نفر، دو شخص بودند؛ ليكن فضايل انقلابى و دينى و تقوايى در آن‏ها آن قدر بارز بود كه خوشبختانه در جامعه‏ى ما يك جريان محسوب مى‏شوند. (بیانات مقام معظم رهبری، 02/ 06/ 1376)</a:t>
            </a:r>
          </a:p>
        </p:txBody>
      </p:sp>
      <p:sp>
        <p:nvSpPr>
          <p:cNvPr id="4" name="TextBox 3"/>
          <p:cNvSpPr txBox="1"/>
          <p:nvPr/>
        </p:nvSpPr>
        <p:spPr>
          <a:xfrm>
            <a:off x="204592" y="324108"/>
            <a:ext cx="11987408" cy="5478423"/>
          </a:xfrm>
          <a:prstGeom prst="rect">
            <a:avLst/>
          </a:prstGeom>
          <a:noFill/>
        </p:spPr>
        <p:txBody>
          <a:bodyPr wrap="square" rtlCol="1">
            <a:spAutoFit/>
          </a:bodyPr>
          <a:lstStyle/>
          <a:p>
            <a:pPr algn="ctr"/>
            <a:r>
              <a:rPr lang="fa-IR" sz="4000" b="1" dirty="0" smtClean="0">
                <a:ln w="31550" cmpd="sng">
                  <a:solidFill>
                    <a:srgbClr val="0070C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Titr" panose="00000700000000000000" pitchFamily="2" charset="-78"/>
              </a:rPr>
              <a:t>                                مقام </a:t>
            </a:r>
            <a:r>
              <a:rPr lang="fa-IR" sz="4000" b="1" dirty="0">
                <a:ln w="31550" cmpd="sng">
                  <a:solidFill>
                    <a:srgbClr val="0070C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Titr" panose="00000700000000000000" pitchFamily="2" charset="-78"/>
              </a:rPr>
              <a:t>معظم رهبری: </a:t>
            </a:r>
            <a:endParaRPr lang="fa-IR" sz="4000" b="1" dirty="0" smtClean="0">
              <a:ln w="31550" cmpd="sng">
                <a:solidFill>
                  <a:srgbClr val="0070C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B Titr" panose="00000700000000000000" pitchFamily="2" charset="-78"/>
            </a:endParaRPr>
          </a:p>
          <a:p>
            <a:pPr algn="ctr"/>
            <a:endParaRPr lang="fa-IR" sz="4000" dirty="0">
              <a:cs typeface="B Titr" panose="00000700000000000000" pitchFamily="2" charset="-78"/>
            </a:endParaRPr>
          </a:p>
          <a:p>
            <a:r>
              <a:rPr lang="fa-IR" sz="4400" b="1" dirty="0" smtClean="0">
                <a:ln w="38100" cmpd="sng">
                  <a:solidFill>
                    <a:srgbClr val="002060"/>
                  </a:solidFill>
                  <a:prstDash val="solid"/>
                </a:ln>
                <a:solidFill>
                  <a:srgbClr val="66FF66"/>
                </a:solidFill>
                <a:effectLst>
                  <a:outerShdw blurRad="50800" dist="40000" dir="5400000" algn="tl" rotWithShape="0">
                    <a:srgbClr val="000000">
                      <a:shade val="5000"/>
                      <a:satMod val="120000"/>
                      <a:alpha val="33000"/>
                    </a:srgbClr>
                  </a:outerShdw>
                </a:effectLst>
                <a:cs typeface="B Titr" panose="00000700000000000000" pitchFamily="2" charset="-78"/>
              </a:rPr>
              <a:t>شهید </a:t>
            </a:r>
            <a:r>
              <a:rPr lang="fa-IR" sz="4400" b="1" dirty="0">
                <a:ln w="38100" cmpd="sng">
                  <a:solidFill>
                    <a:srgbClr val="002060"/>
                  </a:solidFill>
                  <a:prstDash val="solid"/>
                </a:ln>
                <a:solidFill>
                  <a:srgbClr val="66FF66"/>
                </a:solidFill>
                <a:effectLst>
                  <a:outerShdw blurRad="50800" dist="40000" dir="5400000" algn="tl" rotWithShape="0">
                    <a:srgbClr val="000000">
                      <a:shade val="5000"/>
                      <a:satMod val="120000"/>
                      <a:alpha val="33000"/>
                    </a:srgbClr>
                  </a:outerShdw>
                </a:effectLst>
                <a:cs typeface="B Titr" panose="00000700000000000000" pitchFamily="2" charset="-78"/>
              </a:rPr>
              <a:t>رجائی و </a:t>
            </a:r>
            <a:r>
              <a:rPr lang="fa-IR" sz="4400" b="1" dirty="0" smtClean="0">
                <a:ln w="38100" cmpd="sng">
                  <a:solidFill>
                    <a:srgbClr val="002060"/>
                  </a:solidFill>
                  <a:prstDash val="solid"/>
                </a:ln>
                <a:solidFill>
                  <a:srgbClr val="66FF66"/>
                </a:solidFill>
                <a:effectLst>
                  <a:outerShdw blurRad="50800" dist="40000" dir="5400000" algn="tl" rotWithShape="0">
                    <a:srgbClr val="000000">
                      <a:shade val="5000"/>
                      <a:satMod val="120000"/>
                      <a:alpha val="33000"/>
                    </a:srgbClr>
                  </a:outerShdw>
                </a:effectLst>
                <a:cs typeface="B Titr" panose="00000700000000000000" pitchFamily="2" charset="-78"/>
              </a:rPr>
              <a:t>باهنر</a:t>
            </a:r>
          </a:p>
          <a:p>
            <a:pPr algn="ctr"/>
            <a:endParaRPr lang="fa-IR" sz="2800" dirty="0" smtClean="0">
              <a:cs typeface="B Titr" panose="00000700000000000000" pitchFamily="2" charset="-78"/>
            </a:endParaRPr>
          </a:p>
          <a:p>
            <a:r>
              <a:rPr lang="fa-IR" sz="6600" dirty="0" smtClean="0">
                <a:solidFill>
                  <a:schemeClr val="accent2">
                    <a:lumMod val="50000"/>
                  </a:schemeClr>
                </a:solidFill>
                <a:cs typeface="B Titr" panose="00000700000000000000" pitchFamily="2" charset="-78"/>
              </a:rPr>
              <a:t> </a:t>
            </a:r>
            <a:r>
              <a:rPr lang="fa-IR" sz="6600" dirty="0" smtClean="0">
                <a:solidFill>
                  <a:schemeClr val="accent2">
                    <a:lumMod val="50000"/>
                  </a:schemeClr>
                </a:solidFill>
                <a:cs typeface="B Titr" panose="00000700000000000000" pitchFamily="2" charset="-78"/>
              </a:rPr>
              <a:t> </a:t>
            </a:r>
            <a:r>
              <a:rPr lang="fa-IR" sz="6600" dirty="0" smtClean="0">
                <a:solidFill>
                  <a:schemeClr val="accent2">
                    <a:lumMod val="50000"/>
                  </a:schemeClr>
                </a:solidFill>
                <a:cs typeface="B Titr" panose="00000700000000000000" pitchFamily="2" charset="-78"/>
              </a:rPr>
              <a:t>انسانهای </a:t>
            </a:r>
            <a:r>
              <a:rPr lang="fa-IR" sz="6600" dirty="0">
                <a:solidFill>
                  <a:schemeClr val="accent2">
                    <a:lumMod val="50000"/>
                  </a:schemeClr>
                </a:solidFill>
                <a:cs typeface="B Titr" panose="00000700000000000000" pitchFamily="2" charset="-78"/>
              </a:rPr>
              <a:t>بالاتر از یک </a:t>
            </a:r>
            <a:r>
              <a:rPr lang="fa-IR" sz="6600" dirty="0" smtClean="0">
                <a:solidFill>
                  <a:schemeClr val="accent2">
                    <a:lumMod val="50000"/>
                  </a:schemeClr>
                </a:solidFill>
                <a:cs typeface="B Titr" panose="00000700000000000000" pitchFamily="2" charset="-78"/>
              </a:rPr>
              <a:t>شخص</a:t>
            </a:r>
            <a:r>
              <a:rPr lang="fa-IR" sz="7200" dirty="0" smtClean="0">
                <a:ln w="28575">
                  <a:solidFill>
                    <a:srgbClr val="00B0F0"/>
                  </a:solidFill>
                </a:ln>
                <a:solidFill>
                  <a:srgbClr val="002060"/>
                </a:solidFill>
                <a:cs typeface="B Titr" panose="00000700000000000000" pitchFamily="2" charset="-78"/>
              </a:rPr>
              <a:t> </a:t>
            </a:r>
          </a:p>
          <a:p>
            <a:endParaRPr lang="fa-IR" sz="5400" dirty="0">
              <a:ln w="28575">
                <a:solidFill>
                  <a:srgbClr val="00B0F0"/>
                </a:solidFill>
              </a:ln>
              <a:solidFill>
                <a:srgbClr val="002060"/>
              </a:solidFill>
              <a:cs typeface="B Titr" panose="00000700000000000000" pitchFamily="2" charset="-78"/>
            </a:endParaRPr>
          </a:p>
          <a:p>
            <a:r>
              <a:rPr lang="fa-IR" sz="7200" dirty="0" smtClean="0">
                <a:ln w="28575">
                  <a:solidFill>
                    <a:srgbClr val="00B0F0"/>
                  </a:solidFill>
                </a:ln>
                <a:solidFill>
                  <a:srgbClr val="002060"/>
                </a:solidFill>
                <a:cs typeface="B Titr" panose="00000700000000000000" pitchFamily="2" charset="-78"/>
              </a:rPr>
              <a:t>   بلکه به عنوان </a:t>
            </a:r>
            <a:r>
              <a:rPr lang="fa-IR" sz="7200" dirty="0">
                <a:ln w="28575">
                  <a:solidFill>
                    <a:srgbClr val="00B0F0"/>
                  </a:solidFill>
                </a:ln>
                <a:solidFill>
                  <a:srgbClr val="002060"/>
                </a:solidFill>
                <a:cs typeface="B Titr" panose="00000700000000000000" pitchFamily="2" charset="-78"/>
              </a:rPr>
              <a:t>یک جریان در جامعه</a:t>
            </a:r>
            <a:endParaRPr lang="fa-IR" sz="7200" dirty="0" smtClean="0">
              <a:ln w="28575">
                <a:solidFill>
                  <a:srgbClr val="00B0F0"/>
                </a:solidFill>
              </a:ln>
              <a:solidFill>
                <a:srgbClr val="002060"/>
              </a:solidFill>
              <a:cs typeface="B Titr" panose="00000700000000000000"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2780145" cy="17733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descr="E:\زهرا\پاورپینت\متحرک\schmetterling3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64640" y="1297693"/>
            <a:ext cx="7143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E:\زهرا\پاورپینت\متحرک\schmetterling3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22956" y="1810327"/>
            <a:ext cx="7143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E:\زهرا\پاورپینت\متحرک\schmetterling3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2734" y="2405640"/>
            <a:ext cx="7143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E:\زهرا\پاورپینت\متحرک\schmetterling3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26895" y="596179"/>
            <a:ext cx="7143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E:\زهرا\پاورپینت\متحرک\schmetterling3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98445" y="3063319"/>
            <a:ext cx="7143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E:\زهرا\پاورپینت\متحرک\schmetterling3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62416" y="867"/>
            <a:ext cx="7143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E:\زهرا\پاورپینت\متحرک\schmetterling3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36031" y="107068"/>
            <a:ext cx="7143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E:\زهرا\پاورپینت\متحرک\schmetterling3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35890" y="3319827"/>
            <a:ext cx="714375"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E:\زهرا\پاورپینت\متحرک\schmetterling3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2883" y="5207218"/>
            <a:ext cx="71437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837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p:cNvSpPr/>
          <p:nvPr/>
        </p:nvSpPr>
        <p:spPr>
          <a:xfrm>
            <a:off x="2964873" y="362624"/>
            <a:ext cx="3897745" cy="782281"/>
          </a:xfrm>
          <a:prstGeom prst="snip2DiagRect">
            <a:avLst>
              <a:gd name="adj1" fmla="val 50000"/>
              <a:gd name="adj2" fmla="val 50000"/>
            </a:avLst>
          </a:prstGeom>
          <a:ln w="57150"/>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2" name="TextBox 1"/>
          <p:cNvSpPr txBox="1"/>
          <p:nvPr/>
        </p:nvSpPr>
        <p:spPr>
          <a:xfrm>
            <a:off x="-1" y="-15662"/>
            <a:ext cx="12191999" cy="276999"/>
          </a:xfrm>
          <a:prstGeom prst="rect">
            <a:avLst/>
          </a:prstGeom>
          <a:noFill/>
        </p:spPr>
        <p:txBody>
          <a:bodyPr wrap="square" rtlCol="1">
            <a:spAutoFit/>
          </a:bodyPr>
          <a:lstStyle/>
          <a:p>
            <a:pPr algn="just"/>
            <a:r>
              <a:rPr lang="fa-IR" sz="600" dirty="0">
                <a:latin typeface="Tahoma" panose="020B0604030504040204" pitchFamily="34" charset="0"/>
                <a:ea typeface="Tahoma" panose="020B0604030504040204" pitchFamily="34" charset="0"/>
                <a:cs typeface="Tahoma" panose="020B0604030504040204" pitchFamily="34" charset="0"/>
              </a:rPr>
              <a:t>*»»» آن وقت به اين شيوه‏ى ترور متوسّل شدند و شهيد بهشتى و ديگران را در آن حادثه به شهادت رساندند. بعد هم مرحوم شهيد باهنر و شهيد رجايى و امثال اين‏ها را شهيد كردند. اين‏ها شهداى هويّت اصلىِ اسلامىِ نظامند؛ چون در مقابل دشمنان ايستادند. خون مطهّر آن‏ها خيلى هم اثر كرد؛ انصافاً سالهاى متمادى مردم را بيدار و آگاه كرد؛ امروز هم الهام خودش را دارد. (بیانات مقام معظم رهبری، 07/ 04/ 1378)</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1130"/>
            <a:ext cx="2964874" cy="19480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4008"/>
          <a:stretch/>
        </p:blipFill>
        <p:spPr bwMode="auto">
          <a:xfrm>
            <a:off x="9208654" y="5291104"/>
            <a:ext cx="2983345" cy="15668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E:\زهرا\پاورپینت\متحرک\Night-Skin-Com-469.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628581" y="261337"/>
            <a:ext cx="589735" cy="40926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E:\زهرا\پاورپینت\متحرک\Night-Skin-Com-469.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 y="2079170"/>
            <a:ext cx="589735" cy="47788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317429"/>
            <a:ext cx="12099636" cy="6309420"/>
          </a:xfrm>
          <a:prstGeom prst="rect">
            <a:avLst/>
          </a:prstGeom>
          <a:noFill/>
        </p:spPr>
        <p:txBody>
          <a:bodyPr wrap="square" rtlCol="1">
            <a:spAutoFit/>
          </a:bodyPr>
          <a:lstStyle/>
          <a:p>
            <a:pPr algn="ctr"/>
            <a:r>
              <a:rPr lang="fa-IR" sz="4400" b="1" dirty="0" smtClean="0">
                <a:ln w="18000">
                  <a:solidFill>
                    <a:srgbClr val="0070C0"/>
                  </a:solidFill>
                  <a:prstDash val="solid"/>
                  <a:miter lim="800000"/>
                </a:ln>
                <a:noFill/>
                <a:effectLst>
                  <a:outerShdw blurRad="25500" dist="23000" dir="7020000" algn="tl">
                    <a:srgbClr val="000000">
                      <a:alpha val="50000"/>
                    </a:srgbClr>
                  </a:outerShdw>
                </a:effectLst>
                <a:cs typeface="B Titr" panose="00000700000000000000" pitchFamily="2" charset="-78"/>
              </a:rPr>
              <a:t>                    مقام </a:t>
            </a:r>
            <a:r>
              <a:rPr lang="fa-IR" sz="4400" b="1" dirty="0">
                <a:ln w="18000">
                  <a:solidFill>
                    <a:srgbClr val="0070C0"/>
                  </a:solidFill>
                  <a:prstDash val="solid"/>
                  <a:miter lim="800000"/>
                </a:ln>
                <a:noFill/>
                <a:effectLst>
                  <a:outerShdw blurRad="25500" dist="23000" dir="7020000" algn="tl">
                    <a:srgbClr val="000000">
                      <a:alpha val="50000"/>
                    </a:srgbClr>
                  </a:outerShdw>
                </a:effectLst>
                <a:cs typeface="B Titr" panose="00000700000000000000" pitchFamily="2" charset="-78"/>
              </a:rPr>
              <a:t>معظم رهبری</a:t>
            </a:r>
            <a:r>
              <a:rPr lang="fa-IR" b="1" dirty="0" smtClean="0">
                <a:ln w="18000">
                  <a:solidFill>
                    <a:srgbClr val="0070C0"/>
                  </a:solidFill>
                  <a:prstDash val="solid"/>
                  <a:miter lim="800000"/>
                </a:ln>
                <a:noFill/>
                <a:effectLst>
                  <a:outerShdw blurRad="25500" dist="23000" dir="7020000" algn="tl">
                    <a:srgbClr val="000000">
                      <a:alpha val="50000"/>
                    </a:srgbClr>
                  </a:outerShdw>
                </a:effectLst>
                <a:cs typeface="B Titr" panose="00000700000000000000" pitchFamily="2" charset="-78"/>
              </a:rPr>
              <a:t>:</a:t>
            </a:r>
          </a:p>
          <a:p>
            <a:pPr algn="ctr"/>
            <a:endParaRPr lang="fa-IR" sz="4400" dirty="0" smtClean="0">
              <a:cs typeface="B Titr" panose="00000700000000000000" pitchFamily="2" charset="-78"/>
            </a:endParaRPr>
          </a:p>
          <a:p>
            <a:r>
              <a:rPr lang="fa-IR" sz="6000" dirty="0" smtClean="0">
                <a:ln w="38100">
                  <a:solidFill>
                    <a:schemeClr val="accent6">
                      <a:lumMod val="50000"/>
                    </a:schemeClr>
                  </a:solidFill>
                </a:ln>
                <a:solidFill>
                  <a:srgbClr val="66FF66"/>
                </a:solidFill>
                <a:cs typeface="B Titr" panose="00000700000000000000" pitchFamily="2" charset="-78"/>
              </a:rPr>
              <a:t>شهید </a:t>
            </a:r>
            <a:r>
              <a:rPr lang="fa-IR" sz="6000" dirty="0">
                <a:ln w="38100">
                  <a:solidFill>
                    <a:schemeClr val="accent6">
                      <a:lumMod val="50000"/>
                    </a:schemeClr>
                  </a:solidFill>
                </a:ln>
                <a:solidFill>
                  <a:srgbClr val="66FF66"/>
                </a:solidFill>
                <a:cs typeface="B Titr" panose="00000700000000000000" pitchFamily="2" charset="-78"/>
              </a:rPr>
              <a:t>رجائی و </a:t>
            </a:r>
            <a:r>
              <a:rPr lang="fa-IR" sz="6000" dirty="0" smtClean="0">
                <a:ln w="38100">
                  <a:solidFill>
                    <a:schemeClr val="accent6">
                      <a:lumMod val="50000"/>
                    </a:schemeClr>
                  </a:solidFill>
                </a:ln>
                <a:solidFill>
                  <a:srgbClr val="66FF66"/>
                </a:solidFill>
                <a:cs typeface="B Titr" panose="00000700000000000000" pitchFamily="2" charset="-78"/>
              </a:rPr>
              <a:t>باهنر</a:t>
            </a:r>
          </a:p>
          <a:p>
            <a:r>
              <a:rPr lang="fa-IR" sz="6400" dirty="0" smtClean="0">
                <a:ln w="38100">
                  <a:solidFill>
                    <a:schemeClr val="tx1"/>
                  </a:solidFill>
                </a:ln>
                <a:cs typeface="B Titr" panose="00000700000000000000" pitchFamily="2" charset="-78"/>
              </a:rPr>
              <a:t> </a:t>
            </a:r>
          </a:p>
          <a:p>
            <a:pPr algn="ctr"/>
            <a:r>
              <a:rPr lang="fa-IR" sz="6400" dirty="0" smtClean="0">
                <a:ln w="38100">
                  <a:solidFill>
                    <a:schemeClr val="tx1"/>
                  </a:solidFill>
                </a:ln>
                <a:solidFill>
                  <a:srgbClr val="00B050"/>
                </a:solidFill>
                <a:cs typeface="B Titr" panose="00000700000000000000" pitchFamily="2" charset="-78"/>
              </a:rPr>
              <a:t>اين</a:t>
            </a:r>
            <a:r>
              <a:rPr lang="fa-IR" sz="6400" dirty="0">
                <a:ln w="38100">
                  <a:solidFill>
                    <a:schemeClr val="tx1"/>
                  </a:solidFill>
                </a:ln>
                <a:solidFill>
                  <a:srgbClr val="00B050"/>
                </a:solidFill>
                <a:cs typeface="B Titr" panose="00000700000000000000" pitchFamily="2" charset="-78"/>
              </a:rPr>
              <a:t>‏ها </a:t>
            </a:r>
            <a:r>
              <a:rPr lang="fa-IR" sz="6400" dirty="0" smtClean="0">
                <a:ln w="38100">
                  <a:solidFill>
                    <a:schemeClr val="tx1"/>
                  </a:solidFill>
                </a:ln>
                <a:solidFill>
                  <a:srgbClr val="00B050"/>
                </a:solidFill>
                <a:cs typeface="B Titr" panose="00000700000000000000" pitchFamily="2" charset="-78"/>
              </a:rPr>
              <a:t>شهداى</a:t>
            </a:r>
          </a:p>
          <a:p>
            <a:pPr algn="ctr"/>
            <a:r>
              <a:rPr lang="fa-IR" sz="6400" dirty="0" smtClean="0">
                <a:ln w="38100">
                  <a:solidFill>
                    <a:schemeClr val="tx1"/>
                  </a:solidFill>
                </a:ln>
                <a:solidFill>
                  <a:srgbClr val="00B050"/>
                </a:solidFill>
                <a:cs typeface="B Titr" panose="00000700000000000000" pitchFamily="2" charset="-78"/>
              </a:rPr>
              <a:t> </a:t>
            </a:r>
          </a:p>
          <a:p>
            <a:pPr algn="l"/>
            <a:r>
              <a:rPr lang="fa-IR" sz="6400" dirty="0" smtClean="0">
                <a:ln w="38100">
                  <a:solidFill>
                    <a:schemeClr val="tx1"/>
                  </a:solidFill>
                </a:ln>
                <a:solidFill>
                  <a:schemeClr val="accent2">
                    <a:lumMod val="60000"/>
                    <a:lumOff val="40000"/>
                  </a:schemeClr>
                </a:solidFill>
                <a:cs typeface="B Titr" panose="00000700000000000000" pitchFamily="2" charset="-78"/>
              </a:rPr>
              <a:t>هويّت </a:t>
            </a:r>
            <a:r>
              <a:rPr lang="fa-IR" sz="6400" dirty="0">
                <a:ln w="38100">
                  <a:solidFill>
                    <a:schemeClr val="tx1"/>
                  </a:solidFill>
                </a:ln>
                <a:solidFill>
                  <a:schemeClr val="accent2">
                    <a:lumMod val="60000"/>
                    <a:lumOff val="40000"/>
                  </a:schemeClr>
                </a:solidFill>
                <a:cs typeface="B Titr" panose="00000700000000000000" pitchFamily="2" charset="-78"/>
              </a:rPr>
              <a:t>اصلىِ اسلامىِ </a:t>
            </a:r>
            <a:r>
              <a:rPr lang="fa-IR" sz="6400" dirty="0" smtClean="0">
                <a:ln w="38100">
                  <a:solidFill>
                    <a:schemeClr val="tx1"/>
                  </a:solidFill>
                </a:ln>
                <a:solidFill>
                  <a:schemeClr val="accent2">
                    <a:lumMod val="60000"/>
                    <a:lumOff val="40000"/>
                  </a:schemeClr>
                </a:solidFill>
                <a:cs typeface="B Titr" panose="00000700000000000000" pitchFamily="2" charset="-78"/>
              </a:rPr>
              <a:t>نظامند</a:t>
            </a:r>
          </a:p>
        </p:txBody>
      </p:sp>
    </p:spTree>
    <p:extLst>
      <p:ext uri="{BB962C8B-B14F-4D97-AF65-F5344CB8AC3E}">
        <p14:creationId xmlns:p14="http://schemas.microsoft.com/office/powerpoint/2010/main" val="2744587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786255" y="472450"/>
            <a:ext cx="4221018" cy="94995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extBox 1"/>
          <p:cNvSpPr txBox="1"/>
          <p:nvPr/>
        </p:nvSpPr>
        <p:spPr>
          <a:xfrm>
            <a:off x="0" y="104503"/>
            <a:ext cx="12192000" cy="276999"/>
          </a:xfrm>
          <a:prstGeom prst="rect">
            <a:avLst/>
          </a:prstGeom>
          <a:noFill/>
        </p:spPr>
        <p:txBody>
          <a:bodyPr wrap="square" rtlCol="1">
            <a:spAutoFit/>
          </a:bodyPr>
          <a:lstStyle/>
          <a:p>
            <a:pPr algn="just"/>
            <a:r>
              <a:rPr lang="fa-IR" sz="600" dirty="0" smtClean="0">
                <a:latin typeface="Tahoma" panose="020B0604030504040204" pitchFamily="34" charset="0"/>
                <a:ea typeface="Tahoma" panose="020B0604030504040204" pitchFamily="34" charset="0"/>
                <a:cs typeface="Tahoma" panose="020B0604030504040204" pitchFamily="34" charset="0"/>
              </a:rPr>
              <a:t>*»»» آن وقت به اين شيوه‏ى ترور متوسّل شدند و شهيد بهشتى و ديگران را در آن حادثه به شهادت رساندند. بعد هم مرحوم شهيد باهنر و شهيد رجايى و امثال اين‏ها را شهيد كردند. اين‏ها شهداى هويّت اصلىِ اسلامىِ نظامند؛ چون در مقابل دشمنان ايستادند. خون مطهّر آن‏ها خيلى هم اثر كرد؛ انصافاً سالهاى متمادى مردم را بيدار و آگاه كرد؛ امروز هم الهام خودش را دارد. (بیانات مقام معظم رهبری، 07/ 04/ 1378)</a:t>
            </a:r>
            <a:endParaRPr lang="fa-IR" sz="6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02296" y="472450"/>
            <a:ext cx="11987408" cy="6001643"/>
          </a:xfrm>
          <a:prstGeom prst="rect">
            <a:avLst/>
          </a:prstGeom>
          <a:noFill/>
        </p:spPr>
        <p:txBody>
          <a:bodyPr wrap="square" rtlCol="1">
            <a:spAutoFit/>
          </a:bodyPr>
          <a:lstStyle/>
          <a:p>
            <a:r>
              <a:rPr lang="fa-IR" sz="4800" b="1" dirty="0" smtClean="0">
                <a:ln w="9525" cmpd="sng">
                  <a:solidFill>
                    <a:schemeClr val="accent2"/>
                  </a:solidFill>
                  <a:prstDash val="solid"/>
                </a:ln>
                <a:solidFill>
                  <a:srgbClr val="7030A0"/>
                </a:solidFill>
                <a:effectLst>
                  <a:outerShdw blurRad="41275" dist="12700" dir="12000000" algn="tl" rotWithShape="0">
                    <a:srgbClr val="000000">
                      <a:alpha val="40000"/>
                    </a:srgbClr>
                  </a:outerShdw>
                </a:effectLst>
                <a:cs typeface="B Titr" panose="00000700000000000000" pitchFamily="2" charset="-78"/>
              </a:rPr>
              <a:t>مقام </a:t>
            </a:r>
            <a:r>
              <a:rPr lang="fa-IR" sz="4800" b="1" dirty="0">
                <a:ln w="9525" cmpd="sng">
                  <a:solidFill>
                    <a:schemeClr val="accent2"/>
                  </a:solidFill>
                  <a:prstDash val="solid"/>
                </a:ln>
                <a:solidFill>
                  <a:srgbClr val="7030A0"/>
                </a:solidFill>
                <a:effectLst>
                  <a:outerShdw blurRad="41275" dist="12700" dir="12000000" algn="tl" rotWithShape="0">
                    <a:srgbClr val="000000">
                      <a:alpha val="40000"/>
                    </a:srgbClr>
                  </a:outerShdw>
                </a:effectLst>
                <a:cs typeface="B Titr" panose="00000700000000000000" pitchFamily="2" charset="-78"/>
              </a:rPr>
              <a:t>معظم رهبری: </a:t>
            </a:r>
            <a:endParaRPr lang="fa-IR" sz="4800" b="1" dirty="0" smtClean="0">
              <a:ln w="9525" cmpd="sng">
                <a:solidFill>
                  <a:schemeClr val="accent2"/>
                </a:solidFill>
                <a:prstDash val="solid"/>
              </a:ln>
              <a:solidFill>
                <a:srgbClr val="7030A0"/>
              </a:solidFill>
              <a:effectLst>
                <a:outerShdw blurRad="41275" dist="12700" dir="12000000" algn="tl" rotWithShape="0">
                  <a:srgbClr val="000000">
                    <a:alpha val="40000"/>
                  </a:srgbClr>
                </a:outerShdw>
              </a:effectLst>
              <a:cs typeface="B Titr" panose="00000700000000000000" pitchFamily="2" charset="-78"/>
            </a:endParaRPr>
          </a:p>
          <a:p>
            <a:pPr algn="ctr"/>
            <a:endParaRPr lang="fa-IR" sz="2400" dirty="0" smtClean="0">
              <a:cs typeface="B Titr" panose="00000700000000000000" pitchFamily="2" charset="-78"/>
            </a:endParaRPr>
          </a:p>
          <a:p>
            <a:endParaRPr lang="fa-IR" sz="4400" dirty="0" smtClean="0">
              <a:ln>
                <a:solidFill>
                  <a:schemeClr val="tx1"/>
                </a:solidFill>
              </a:ln>
              <a:solidFill>
                <a:srgbClr val="009900"/>
              </a:solidFill>
              <a:cs typeface="B Titr" panose="00000700000000000000" pitchFamily="2" charset="-78"/>
            </a:endParaRPr>
          </a:p>
          <a:p>
            <a:r>
              <a:rPr lang="fa-IR" sz="4400" dirty="0" smtClean="0">
                <a:ln>
                  <a:solidFill>
                    <a:schemeClr val="tx1"/>
                  </a:solidFill>
                </a:ln>
                <a:solidFill>
                  <a:schemeClr val="accent6">
                    <a:lumMod val="50000"/>
                  </a:schemeClr>
                </a:solidFill>
                <a:cs typeface="B Titr" panose="00000700000000000000" pitchFamily="2" charset="-78"/>
              </a:rPr>
              <a:t>شهید </a:t>
            </a:r>
            <a:r>
              <a:rPr lang="fa-IR" sz="4400" dirty="0">
                <a:ln>
                  <a:solidFill>
                    <a:schemeClr val="tx1"/>
                  </a:solidFill>
                </a:ln>
                <a:solidFill>
                  <a:schemeClr val="accent6">
                    <a:lumMod val="50000"/>
                  </a:schemeClr>
                </a:solidFill>
                <a:cs typeface="B Titr" panose="00000700000000000000" pitchFamily="2" charset="-78"/>
              </a:rPr>
              <a:t>رجائی و </a:t>
            </a:r>
            <a:r>
              <a:rPr lang="fa-IR" sz="4400" dirty="0">
                <a:ln>
                  <a:solidFill>
                    <a:schemeClr val="tx1"/>
                  </a:solidFill>
                </a:ln>
                <a:solidFill>
                  <a:schemeClr val="accent6">
                    <a:lumMod val="50000"/>
                  </a:schemeClr>
                </a:solidFill>
                <a:cs typeface="B Titr" panose="00000700000000000000" pitchFamily="2" charset="-78"/>
              </a:rPr>
              <a:t>باهنر،  </a:t>
            </a:r>
            <a:endParaRPr lang="fa-IR" sz="4400" dirty="0" smtClean="0">
              <a:ln>
                <a:solidFill>
                  <a:schemeClr val="tx1"/>
                </a:solidFill>
              </a:ln>
              <a:solidFill>
                <a:schemeClr val="accent6">
                  <a:lumMod val="50000"/>
                </a:schemeClr>
              </a:solidFill>
              <a:cs typeface="B Titr" panose="00000700000000000000" pitchFamily="2" charset="-78"/>
            </a:endParaRPr>
          </a:p>
          <a:p>
            <a:endParaRPr lang="fa-IR" sz="4400" dirty="0">
              <a:ln>
                <a:solidFill>
                  <a:schemeClr val="tx1"/>
                </a:solidFill>
              </a:ln>
              <a:solidFill>
                <a:srgbClr val="009900"/>
              </a:solidFill>
              <a:cs typeface="B Titr" panose="00000700000000000000" pitchFamily="2" charset="-78"/>
            </a:endParaRPr>
          </a:p>
          <a:p>
            <a:pPr algn="ctr"/>
            <a:r>
              <a:rPr lang="fa-IR" sz="7200" dirty="0" smtClean="0">
                <a:solidFill>
                  <a:srgbClr val="FF0000"/>
                </a:solidFill>
                <a:cs typeface="B Titr" panose="00000700000000000000" pitchFamily="2" charset="-78"/>
              </a:rPr>
              <a:t>       خون </a:t>
            </a:r>
            <a:r>
              <a:rPr lang="fa-IR" sz="7200" dirty="0">
                <a:solidFill>
                  <a:srgbClr val="FF0000"/>
                </a:solidFill>
                <a:cs typeface="B Titr" panose="00000700000000000000" pitchFamily="2" charset="-78"/>
              </a:rPr>
              <a:t>مطهّرشان </a:t>
            </a:r>
            <a:r>
              <a:rPr lang="fa-IR" sz="7200" dirty="0">
                <a:solidFill>
                  <a:srgbClr val="FF0000"/>
                </a:solidFill>
                <a:cs typeface="B Titr" panose="00000700000000000000" pitchFamily="2" charset="-78"/>
              </a:rPr>
              <a:t>هم</a:t>
            </a:r>
            <a:r>
              <a:rPr lang="fa-IR" sz="4400" dirty="0" smtClean="0">
                <a:ln>
                  <a:solidFill>
                    <a:schemeClr val="tx1"/>
                  </a:solidFill>
                </a:ln>
                <a:solidFill>
                  <a:srgbClr val="009900"/>
                </a:solidFill>
                <a:cs typeface="B Titr" panose="00000700000000000000" pitchFamily="2" charset="-78"/>
              </a:rPr>
              <a:t>			</a:t>
            </a:r>
            <a:endParaRPr lang="fa-IR" sz="4400" dirty="0">
              <a:ln>
                <a:solidFill>
                  <a:schemeClr val="tx1"/>
                </a:solidFill>
              </a:ln>
              <a:solidFill>
                <a:srgbClr val="009900"/>
              </a:solidFill>
              <a:cs typeface="B Titr" panose="00000700000000000000" pitchFamily="2" charset="-78"/>
            </a:endParaRPr>
          </a:p>
          <a:p>
            <a:pPr algn="l"/>
            <a:endParaRPr lang="fa-IR" sz="2800" dirty="0" smtClean="0">
              <a:solidFill>
                <a:srgbClr val="FF0000"/>
              </a:solidFill>
              <a:cs typeface="B Titr" panose="00000700000000000000" pitchFamily="2" charset="-78"/>
            </a:endParaRPr>
          </a:p>
          <a:p>
            <a:pPr algn="l"/>
            <a:r>
              <a:rPr lang="fa-IR" sz="7200" dirty="0" smtClean="0">
                <a:solidFill>
                  <a:schemeClr val="accent6">
                    <a:lumMod val="75000"/>
                  </a:schemeClr>
                </a:solidFill>
                <a:cs typeface="B Titr" panose="00000700000000000000" pitchFamily="2" charset="-78"/>
              </a:rPr>
              <a:t>خيلى اثر </a:t>
            </a:r>
            <a:r>
              <a:rPr lang="fa-IR" sz="7200" dirty="0">
                <a:solidFill>
                  <a:schemeClr val="accent6">
                    <a:lumMod val="75000"/>
                  </a:schemeClr>
                </a:solidFill>
                <a:cs typeface="B Titr" panose="00000700000000000000" pitchFamily="2" charset="-78"/>
              </a:rPr>
              <a:t>كرد.</a:t>
            </a:r>
            <a:endParaRPr lang="fa-IR" sz="7200" dirty="0" smtClean="0">
              <a:solidFill>
                <a:schemeClr val="accent6">
                  <a:lumMod val="75000"/>
                </a:schemeClr>
              </a:solidFill>
              <a:cs typeface="B Titr" panose="00000700000000000000" pitchFamily="2" charset="-78"/>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443" y="1555169"/>
            <a:ext cx="2993739" cy="21659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4303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276999"/>
          </a:xfrm>
          <a:prstGeom prst="rect">
            <a:avLst/>
          </a:prstGeom>
          <a:solidFill>
            <a:schemeClr val="tx1"/>
          </a:solidFill>
        </p:spPr>
        <p:txBody>
          <a:bodyPr wrap="square" rtlCol="1">
            <a:spAutoFit/>
          </a:bodyPr>
          <a:lstStyle/>
          <a:p>
            <a:pPr algn="just"/>
            <a:r>
              <a:rPr lang="fa-IR" sz="600" dirty="0">
                <a:solidFill>
                  <a:schemeClr val="bg1"/>
                </a:solidFill>
                <a:latin typeface="Tahoma" panose="020B0604030504040204" pitchFamily="34" charset="0"/>
                <a:ea typeface="Tahoma" panose="020B0604030504040204" pitchFamily="34" charset="0"/>
                <a:cs typeface="Tahoma" panose="020B0604030504040204" pitchFamily="34" charset="0"/>
              </a:rPr>
              <a:t>*»»» آن وقت به اين شيوه‏ى ترور متوسّل شدند و شهيد بهشتى و ديگران را در آن حادثه به شهادت رساندند. بعد هم مرحوم شهيد باهنر و شهيد رجايى و امثال اين‏ها را شهيد كردند. اين‏ها شهداى هويّت اصلىِ اسلامىِ نظامند؛ چون در مقابل دشمنان ايستادند. خون مطهّر آن‏ها خيلى هم اثر كرد؛ انصافاً سالهاى متمادى مردم را بيدار و آگاه كرد؛ امروز هم الهام خودش را دارد. (بیانات مقام معظم رهبری، 07/ 04/ 1378)</a:t>
            </a:r>
          </a:p>
        </p:txBody>
      </p:sp>
      <p:sp>
        <p:nvSpPr>
          <p:cNvPr id="3" name="Rectangle 2"/>
          <p:cNvSpPr/>
          <p:nvPr/>
        </p:nvSpPr>
        <p:spPr>
          <a:xfrm>
            <a:off x="5264728" y="276999"/>
            <a:ext cx="6862618" cy="69281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9526" y="4941455"/>
            <a:ext cx="1510417" cy="19165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6672" y="4941454"/>
            <a:ext cx="1722854" cy="19165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38499"/>
            <a:ext cx="2780145" cy="17733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46181" y="276999"/>
            <a:ext cx="11988801" cy="6555549"/>
          </a:xfrm>
          <a:prstGeom prst="rect">
            <a:avLst/>
          </a:prstGeom>
          <a:noFill/>
        </p:spPr>
        <p:txBody>
          <a:bodyPr wrap="square" rtlCol="1">
            <a:spAutoFit/>
          </a:bodyPr>
          <a:lstStyle/>
          <a:p>
            <a:r>
              <a:rPr lang="fa-IR" sz="3200" dirty="0" smtClean="0">
                <a:solidFill>
                  <a:srgbClr val="00B050"/>
                </a:solidFill>
                <a:cs typeface="B Titr" panose="00000700000000000000" pitchFamily="2" charset="-78"/>
              </a:rPr>
              <a:t>شهید </a:t>
            </a:r>
            <a:r>
              <a:rPr lang="fa-IR" sz="3200" dirty="0">
                <a:solidFill>
                  <a:srgbClr val="00B050"/>
                </a:solidFill>
                <a:cs typeface="B Titr" panose="00000700000000000000" pitchFamily="2" charset="-78"/>
              </a:rPr>
              <a:t>رجائی و باهنر از زبان مقام معظم رهبری</a:t>
            </a:r>
            <a:r>
              <a:rPr lang="fa-IR" sz="3200" dirty="0" smtClean="0">
                <a:solidFill>
                  <a:srgbClr val="00B050"/>
                </a:solidFill>
                <a:cs typeface="B Titr" panose="00000700000000000000" pitchFamily="2" charset="-78"/>
              </a:rPr>
              <a:t>:</a:t>
            </a:r>
          </a:p>
          <a:p>
            <a:pPr algn="ctr"/>
            <a:endParaRPr lang="fa-IR" sz="4000" dirty="0" smtClean="0">
              <a:cs typeface="B Titr" panose="00000700000000000000" pitchFamily="2" charset="-78"/>
            </a:endParaRPr>
          </a:p>
          <a:p>
            <a:pPr algn="ctr"/>
            <a:endParaRPr lang="fa-IR" sz="4000" dirty="0">
              <a:cs typeface="B Titr" panose="00000700000000000000" pitchFamily="2" charset="-78"/>
            </a:endParaRPr>
          </a:p>
          <a:p>
            <a:pPr algn="just"/>
            <a:r>
              <a:rPr lang="fa-IR" sz="8800" dirty="0" smtClean="0">
                <a:ln w="38100">
                  <a:solidFill>
                    <a:schemeClr val="accent6"/>
                  </a:solidFill>
                </a:ln>
                <a:solidFill>
                  <a:srgbClr val="FF0000"/>
                </a:solidFill>
                <a:cs typeface="B Titr" panose="00000700000000000000" pitchFamily="2" charset="-78"/>
              </a:rPr>
              <a:t>خون </a:t>
            </a:r>
            <a:r>
              <a:rPr lang="fa-IR" sz="8800" dirty="0" smtClean="0">
                <a:ln w="38100">
                  <a:solidFill>
                    <a:schemeClr val="accent6"/>
                  </a:solidFill>
                </a:ln>
                <a:solidFill>
                  <a:srgbClr val="FF0000"/>
                </a:solidFill>
                <a:cs typeface="B Titr" panose="00000700000000000000" pitchFamily="2" charset="-78"/>
              </a:rPr>
              <a:t>مطهّرآن</a:t>
            </a:r>
            <a:r>
              <a:rPr lang="fa-IR" sz="8800" dirty="0">
                <a:ln w="38100">
                  <a:solidFill>
                    <a:schemeClr val="accent6"/>
                  </a:solidFill>
                </a:ln>
                <a:solidFill>
                  <a:srgbClr val="FF0000"/>
                </a:solidFill>
                <a:cs typeface="B Titr" panose="00000700000000000000" pitchFamily="2" charset="-78"/>
              </a:rPr>
              <a:t>‏ها </a:t>
            </a:r>
            <a:r>
              <a:rPr lang="fa-IR" sz="8800" dirty="0" smtClean="0">
                <a:ln w="38100">
                  <a:solidFill>
                    <a:schemeClr val="accent6"/>
                  </a:solidFill>
                </a:ln>
                <a:solidFill>
                  <a:srgbClr val="FF0000"/>
                </a:solidFill>
                <a:cs typeface="B Titr" panose="00000700000000000000" pitchFamily="2" charset="-78"/>
              </a:rPr>
              <a:t>...</a:t>
            </a:r>
            <a:r>
              <a:rPr lang="fa-IR" sz="6000" dirty="0" smtClean="0">
                <a:ln w="28575">
                  <a:solidFill>
                    <a:schemeClr val="accent6"/>
                  </a:solidFill>
                </a:ln>
                <a:solidFill>
                  <a:srgbClr val="FFFF00"/>
                </a:solidFill>
                <a:cs typeface="B Titr" panose="00000700000000000000" pitchFamily="2" charset="-78"/>
              </a:rPr>
              <a:t>  </a:t>
            </a:r>
          </a:p>
          <a:p>
            <a:pPr algn="ctr"/>
            <a:endParaRPr lang="fa-IR" sz="2000" dirty="0" smtClean="0">
              <a:ln w="28575">
                <a:solidFill>
                  <a:schemeClr val="tx1"/>
                </a:solidFill>
              </a:ln>
              <a:solidFill>
                <a:srgbClr val="FFFF00"/>
              </a:solidFill>
              <a:cs typeface="B Titr" panose="00000700000000000000" pitchFamily="2" charset="-78"/>
            </a:endParaRPr>
          </a:p>
          <a:p>
            <a:pPr algn="ctr"/>
            <a:r>
              <a:rPr lang="fa-IR" sz="6000" dirty="0" smtClean="0">
                <a:ln w="28575">
                  <a:solidFill>
                    <a:schemeClr val="tx1"/>
                  </a:solidFill>
                </a:ln>
                <a:solidFill>
                  <a:srgbClr val="FFFF00"/>
                </a:solidFill>
                <a:cs typeface="B Titr" panose="00000700000000000000" pitchFamily="2" charset="-78"/>
              </a:rPr>
              <a:t>سالهاى متمادى  </a:t>
            </a:r>
            <a:r>
              <a:rPr lang="fa-IR" sz="8000" dirty="0" smtClean="0">
                <a:ln w="28575">
                  <a:solidFill>
                    <a:schemeClr val="tx1"/>
                  </a:solidFill>
                </a:ln>
                <a:solidFill>
                  <a:srgbClr val="FFFF00"/>
                </a:solidFill>
                <a:cs typeface="B Titr" panose="00000700000000000000" pitchFamily="2" charset="-78"/>
              </a:rPr>
              <a:t>مردم </a:t>
            </a:r>
            <a:r>
              <a:rPr lang="fa-IR" sz="8000" dirty="0">
                <a:ln w="28575">
                  <a:solidFill>
                    <a:schemeClr val="tx1"/>
                  </a:solidFill>
                </a:ln>
                <a:solidFill>
                  <a:srgbClr val="FFFF00"/>
                </a:solidFill>
                <a:cs typeface="B Titr" panose="00000700000000000000" pitchFamily="2" charset="-78"/>
              </a:rPr>
              <a:t>را </a:t>
            </a:r>
            <a:endParaRPr lang="fa-IR" sz="8000" dirty="0" smtClean="0">
              <a:ln w="28575">
                <a:solidFill>
                  <a:schemeClr val="tx1"/>
                </a:solidFill>
              </a:ln>
              <a:solidFill>
                <a:srgbClr val="FFFF00"/>
              </a:solidFill>
              <a:cs typeface="B Titr" panose="00000700000000000000" pitchFamily="2" charset="-78"/>
            </a:endParaRPr>
          </a:p>
          <a:p>
            <a:pPr algn="l"/>
            <a:endParaRPr lang="fa-IR" sz="4000" dirty="0" smtClean="0">
              <a:ln w="28575">
                <a:solidFill>
                  <a:schemeClr val="tx1"/>
                </a:solidFill>
              </a:ln>
              <a:solidFill>
                <a:srgbClr val="FFFF00"/>
              </a:solidFill>
              <a:cs typeface="B Titr" panose="00000700000000000000" pitchFamily="2" charset="-78"/>
            </a:endParaRPr>
          </a:p>
          <a:p>
            <a:pPr algn="l"/>
            <a:r>
              <a:rPr lang="fa-IR" sz="8000" dirty="0" smtClean="0">
                <a:ln w="28575">
                  <a:solidFill>
                    <a:srgbClr val="FF0000"/>
                  </a:solidFill>
                </a:ln>
                <a:solidFill>
                  <a:schemeClr val="accent6">
                    <a:lumMod val="75000"/>
                  </a:schemeClr>
                </a:solidFill>
                <a:cs typeface="B Titr" panose="00000700000000000000" pitchFamily="2" charset="-78"/>
              </a:rPr>
              <a:t>بيدار </a:t>
            </a:r>
            <a:r>
              <a:rPr lang="fa-IR" sz="8000" dirty="0">
                <a:ln w="28575">
                  <a:solidFill>
                    <a:srgbClr val="FF0000"/>
                  </a:solidFill>
                </a:ln>
                <a:solidFill>
                  <a:schemeClr val="accent6">
                    <a:lumMod val="75000"/>
                  </a:schemeClr>
                </a:solidFill>
                <a:cs typeface="B Titr" panose="00000700000000000000" pitchFamily="2" charset="-78"/>
              </a:rPr>
              <a:t>و آگاه </a:t>
            </a:r>
            <a:r>
              <a:rPr lang="fa-IR" sz="8000" dirty="0" smtClean="0">
                <a:ln w="28575">
                  <a:solidFill>
                    <a:srgbClr val="FF0000"/>
                  </a:solidFill>
                </a:ln>
                <a:solidFill>
                  <a:schemeClr val="accent6">
                    <a:lumMod val="75000"/>
                  </a:schemeClr>
                </a:solidFill>
                <a:cs typeface="B Titr" panose="00000700000000000000" pitchFamily="2" charset="-78"/>
              </a:rPr>
              <a:t>كرد</a:t>
            </a:r>
          </a:p>
        </p:txBody>
      </p:sp>
    </p:spTree>
    <p:extLst>
      <p:ext uri="{BB962C8B-B14F-4D97-AF65-F5344CB8AC3E}">
        <p14:creationId xmlns:p14="http://schemas.microsoft.com/office/powerpoint/2010/main" val="3541919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264728" y="276999"/>
            <a:ext cx="6862618" cy="69281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TextBox 11"/>
          <p:cNvSpPr txBox="1"/>
          <p:nvPr/>
        </p:nvSpPr>
        <p:spPr>
          <a:xfrm>
            <a:off x="-138545" y="104502"/>
            <a:ext cx="12293600" cy="7171194"/>
          </a:xfrm>
          <a:prstGeom prst="rect">
            <a:avLst/>
          </a:prstGeom>
          <a:solidFill>
            <a:schemeClr val="accent4">
              <a:lumMod val="20000"/>
              <a:lumOff val="8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1">
            <a:spAutoFit/>
          </a:bodyPr>
          <a:lstStyle/>
          <a:p>
            <a:endParaRPr lang="fa-IR" sz="2800" b="1" dirty="0" smtClean="0">
              <a:ln w="9525" cmpd="sng">
                <a:solidFill>
                  <a:srgbClr val="FFC000"/>
                </a:solidFill>
                <a:prstDash val="solid"/>
              </a:ln>
              <a:solidFill>
                <a:schemeClr val="tx1">
                  <a:lumMod val="95000"/>
                  <a:lumOff val="5000"/>
                </a:schemeClr>
              </a:solidFill>
              <a:effectLst>
                <a:outerShdw blurRad="50800" dist="40000" dir="5400000" algn="tl" rotWithShape="0">
                  <a:srgbClr val="000000">
                    <a:shade val="5000"/>
                    <a:satMod val="120000"/>
                    <a:alpha val="33000"/>
                  </a:srgbClr>
                </a:outerShdw>
              </a:effectLst>
              <a:cs typeface="B Titr" panose="00000700000000000000" pitchFamily="2" charset="-78"/>
            </a:endParaRPr>
          </a:p>
          <a:p>
            <a:r>
              <a:rPr lang="fa-IR" sz="3200" b="1" dirty="0" smtClean="0">
                <a:ln w="9525" cmpd="sng">
                  <a:solidFill>
                    <a:schemeClr val="tx2">
                      <a:lumMod val="20000"/>
                      <a:lumOff val="80000"/>
                    </a:schemeClr>
                  </a:solidFill>
                  <a:prstDash val="solid"/>
                </a:ln>
                <a:solidFill>
                  <a:schemeClr val="tx1">
                    <a:lumMod val="95000"/>
                    <a:lumOff val="5000"/>
                  </a:schemeClr>
                </a:solidFill>
                <a:effectLst>
                  <a:outerShdw blurRad="50800" dist="40000" dir="5400000" algn="tl" rotWithShape="0">
                    <a:srgbClr val="000000">
                      <a:shade val="5000"/>
                      <a:satMod val="120000"/>
                      <a:alpha val="33000"/>
                    </a:srgbClr>
                  </a:outerShdw>
                </a:effectLst>
                <a:cs typeface="B Titr" panose="00000700000000000000" pitchFamily="2" charset="-78"/>
              </a:rPr>
              <a:t>شهید </a:t>
            </a:r>
            <a:r>
              <a:rPr lang="fa-IR" sz="3200" b="1" dirty="0">
                <a:ln w="9525" cmpd="sng">
                  <a:solidFill>
                    <a:schemeClr val="tx2">
                      <a:lumMod val="20000"/>
                      <a:lumOff val="80000"/>
                    </a:schemeClr>
                  </a:solidFill>
                  <a:prstDash val="solid"/>
                </a:ln>
                <a:solidFill>
                  <a:schemeClr val="tx1">
                    <a:lumMod val="95000"/>
                    <a:lumOff val="5000"/>
                  </a:schemeClr>
                </a:solidFill>
                <a:effectLst>
                  <a:outerShdw blurRad="50800" dist="40000" dir="5400000" algn="tl" rotWithShape="0">
                    <a:srgbClr val="000000">
                      <a:shade val="5000"/>
                      <a:satMod val="120000"/>
                      <a:alpha val="33000"/>
                    </a:srgbClr>
                  </a:outerShdw>
                </a:effectLst>
                <a:cs typeface="B Titr" panose="00000700000000000000" pitchFamily="2" charset="-78"/>
              </a:rPr>
              <a:t>رجائی و باهنر از زبان مقام معظم رهبری:</a:t>
            </a:r>
          </a:p>
          <a:p>
            <a:pPr algn="ctr"/>
            <a:endParaRPr lang="fa-IR" sz="4000" dirty="0">
              <a:cs typeface="B Titr" panose="00000700000000000000" pitchFamily="2" charset="-78"/>
            </a:endParaRPr>
          </a:p>
          <a:p>
            <a:pPr algn="ctr"/>
            <a:endParaRPr lang="fa-IR" sz="4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cs typeface="B Titr" panose="00000700000000000000" pitchFamily="2" charset="-78"/>
            </a:endParaRPr>
          </a:p>
          <a:p>
            <a:pPr algn="ctr"/>
            <a:r>
              <a:rPr lang="fa-IR" sz="80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cs typeface="B Titr" panose="00000700000000000000" pitchFamily="2" charset="-78"/>
              </a:rPr>
              <a:t>خون </a:t>
            </a:r>
            <a:r>
              <a:rPr lang="fa-IR" sz="80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cs typeface="B Titr" panose="00000700000000000000" pitchFamily="2" charset="-78"/>
              </a:rPr>
              <a:t>مطهّر آن‏ها ... </a:t>
            </a:r>
          </a:p>
          <a:p>
            <a:pPr algn="ctr"/>
            <a:endParaRPr lang="fa-IR" sz="8000" b="1" dirty="0">
              <a:ln w="76200" cmpd="sng">
                <a:gradFill>
                  <a:gsLst>
                    <a:gs pos="70000">
                      <a:schemeClr val="accent6">
                        <a:shade val="50000"/>
                        <a:satMod val="190000"/>
                      </a:schemeClr>
                    </a:gs>
                    <a:gs pos="0">
                      <a:schemeClr val="accent6">
                        <a:tint val="77000"/>
                        <a:satMod val="180000"/>
                      </a:schemeClr>
                    </a:gs>
                  </a:gsLst>
                  <a:lin ang="5400000"/>
                </a:gradFill>
                <a:prstDash val="solid"/>
              </a:ln>
              <a:solidFill>
                <a:srgbClr val="99FF66"/>
              </a:solidFill>
              <a:effectLst>
                <a:outerShdw blurRad="50800" dist="40000" dir="5400000" algn="tl" rotWithShape="0">
                  <a:srgbClr val="000000">
                    <a:shade val="5000"/>
                    <a:satMod val="120000"/>
                    <a:alpha val="33000"/>
                  </a:srgbClr>
                </a:outerShdw>
              </a:effectLst>
              <a:cs typeface="B Titr" panose="00000700000000000000" pitchFamily="2" charset="-78"/>
            </a:endParaRPr>
          </a:p>
          <a:p>
            <a:pPr algn="ctr"/>
            <a:r>
              <a:rPr lang="fa-IR" sz="8000" b="1" dirty="0">
                <a:ln w="3810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cs typeface="B Titr" panose="00000700000000000000" pitchFamily="2" charset="-78"/>
              </a:rPr>
              <a:t>امروز هم الهام خودش را </a:t>
            </a:r>
            <a:r>
              <a:rPr lang="fa-IR" sz="8000" b="1" dirty="0" smtClean="0">
                <a:ln w="38100" cmpd="sng">
                  <a:gradFill>
                    <a:gsLst>
                      <a:gs pos="70000">
                        <a:schemeClr val="accent6">
                          <a:shade val="50000"/>
                          <a:satMod val="190000"/>
                        </a:schemeClr>
                      </a:gs>
                      <a:gs pos="0">
                        <a:schemeClr val="accent6">
                          <a:tint val="77000"/>
                          <a:satMod val="180000"/>
                        </a:schemeClr>
                      </a:gs>
                    </a:gsLst>
                    <a:lin ang="5400000"/>
                  </a:gradFill>
                  <a:prstDash val="solid"/>
                </a:ln>
                <a:solidFill>
                  <a:schemeClr val="tx1"/>
                </a:solidFill>
                <a:effectLst>
                  <a:outerShdw blurRad="50800" dist="40000" dir="5400000" algn="tl" rotWithShape="0">
                    <a:srgbClr val="000000">
                      <a:shade val="5000"/>
                      <a:satMod val="120000"/>
                      <a:alpha val="33000"/>
                    </a:srgbClr>
                  </a:outerShdw>
                </a:effectLst>
                <a:cs typeface="B Titr" panose="00000700000000000000" pitchFamily="2" charset="-78"/>
              </a:rPr>
              <a:t>دارد</a:t>
            </a:r>
          </a:p>
          <a:p>
            <a:pPr algn="ctr"/>
            <a:endParaRPr lang="fa-IR" sz="8000" b="1" dirty="0">
              <a:ln w="38100" cmpd="sng">
                <a:gradFill>
                  <a:gsLst>
                    <a:gs pos="70000">
                      <a:schemeClr val="accent6">
                        <a:shade val="50000"/>
                        <a:satMod val="190000"/>
                      </a:schemeClr>
                    </a:gs>
                    <a:gs pos="0">
                      <a:schemeClr val="accent6">
                        <a:tint val="77000"/>
                        <a:satMod val="180000"/>
                      </a:schemeClr>
                    </a:gs>
                  </a:gsLst>
                  <a:lin ang="5400000"/>
                </a:gradFill>
                <a:prstDash val="solid"/>
              </a:ln>
              <a:solidFill>
                <a:schemeClr val="bg1"/>
              </a:solidFill>
              <a:effectLst>
                <a:outerShdw blurRad="50800" dist="40000" dir="5400000" algn="tl" rotWithShape="0">
                  <a:srgbClr val="000000">
                    <a:shade val="5000"/>
                    <a:satMod val="120000"/>
                    <a:alpha val="33000"/>
                  </a:srgbClr>
                </a:outerShdw>
              </a:effectLst>
              <a:cs typeface="B Titr" panose="00000700000000000000" pitchFamily="2" charset="-78"/>
            </a:endParaRPr>
          </a:p>
        </p:txBody>
      </p:sp>
      <p:sp>
        <p:nvSpPr>
          <p:cNvPr id="2" name="TextBox 1"/>
          <p:cNvSpPr txBox="1"/>
          <p:nvPr/>
        </p:nvSpPr>
        <p:spPr>
          <a:xfrm>
            <a:off x="0" y="104502"/>
            <a:ext cx="11887200" cy="276999"/>
          </a:xfrm>
          <a:prstGeom prst="rect">
            <a:avLst/>
          </a:prstGeom>
          <a:noFill/>
        </p:spPr>
        <p:txBody>
          <a:bodyPr wrap="square" rtlCol="1">
            <a:spAutoFit/>
          </a:bodyPr>
          <a:lstStyle/>
          <a:p>
            <a:pPr algn="just"/>
            <a:r>
              <a:rPr lang="fa-IR" sz="600" dirty="0">
                <a:latin typeface="Tahoma" panose="020B0604030504040204" pitchFamily="34" charset="0"/>
                <a:ea typeface="Tahoma" panose="020B0604030504040204" pitchFamily="34" charset="0"/>
                <a:cs typeface="Tahoma" panose="020B0604030504040204" pitchFamily="34" charset="0"/>
              </a:rPr>
              <a:t>*»»» آن وقت به اين شيوه‏ى ترور متوسّل شدند و شهيد بهشتى و ديگران را در آن حادثه به شهادت رساندند. بعد هم مرحوم شهيد باهنر و شهيد رجايى و امثال اين‏ها را شهيد كردند. اين‏ها شهداى هويّت اصلىِ اسلامىِ نظامند؛ چون در مقابل دشمنان ايستادند. خون مطهّر آن‏ها خيلى هم اثر كرد؛ انصافاً سالهاى متمادى مردم را بيدار و آگاه كرد؛ امروز هم الهام خودش را دارد. (بیانات مقام معظم رهبری، 07/ 04/ 1378)</a:t>
            </a:r>
          </a:p>
        </p:txBody>
      </p:sp>
      <p:sp>
        <p:nvSpPr>
          <p:cNvPr id="3" name="Rounded Rectangle 2"/>
          <p:cNvSpPr/>
          <p:nvPr/>
        </p:nvSpPr>
        <p:spPr>
          <a:xfrm>
            <a:off x="5458689" y="276999"/>
            <a:ext cx="6650182" cy="100685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rgbClr val="7030A0"/>
                </a:solidFill>
                <a:cs typeface="B Titr" panose="00000700000000000000" pitchFamily="2" charset="-78"/>
              </a:rPr>
              <a:t>شهید رجائی و باهنر از زبان مقام معظم رهبری:</a:t>
            </a:r>
          </a:p>
        </p:txBody>
      </p:sp>
    </p:spTree>
    <p:extLst>
      <p:ext uri="{BB962C8B-B14F-4D97-AF65-F5344CB8AC3E}">
        <p14:creationId xmlns:p14="http://schemas.microsoft.com/office/powerpoint/2010/main" val="3299046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403273" y="615221"/>
            <a:ext cx="6703500" cy="57627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a:latin typeface="Tahoma" panose="020B0604030504040204" pitchFamily="34" charset="0"/>
                <a:ea typeface="Tahoma" panose="020B0604030504040204" pitchFamily="34" charset="0"/>
                <a:cs typeface="Tahoma" panose="020B0604030504040204" pitchFamily="34" charset="0"/>
              </a:rPr>
              <a:t>*»»» آنها در هر نقشى كه حضور داشتند، همين پايبندىِ بدون اغماض به مبانى و ارزشها را در جريان كار كشور اعمال و اجراء كردند. (بیانات مقام معظم رهبری، 08/ 06/ 1389)</a:t>
            </a:r>
            <a:endParaRPr lang="fa-IR" sz="12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2004291" y="2226259"/>
            <a:ext cx="8118764" cy="1202741"/>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19365" y="615221"/>
            <a:ext cx="11987408" cy="5293757"/>
          </a:xfrm>
          <a:prstGeom prst="rect">
            <a:avLst/>
          </a:prstGeom>
          <a:noFill/>
        </p:spPr>
        <p:txBody>
          <a:bodyPr wrap="square" rtlCol="1">
            <a:spAutoFit/>
          </a:bodyPr>
          <a:lstStyle/>
          <a:p>
            <a:r>
              <a:rPr lang="fa-IR" sz="3200" b="1" dirty="0" smtClean="0">
                <a:ln w="31550" cmpd="sng">
                  <a:solidFill>
                    <a:srgbClr val="002060"/>
                  </a:solidFill>
                  <a:prstDash val="solid"/>
                </a:ln>
                <a:solidFill>
                  <a:srgbClr val="00B050"/>
                </a:solidFill>
                <a:effectLst>
                  <a:outerShdw blurRad="50800" dist="40000" dir="5400000" algn="tl" rotWithShape="0">
                    <a:srgbClr val="000000">
                      <a:shade val="5000"/>
                      <a:satMod val="120000"/>
                      <a:alpha val="33000"/>
                    </a:srgbClr>
                  </a:outerShdw>
                </a:effectLst>
                <a:cs typeface="B Titr" panose="00000700000000000000" pitchFamily="2" charset="-78"/>
              </a:rPr>
              <a:t>شهید </a:t>
            </a:r>
            <a:r>
              <a:rPr lang="fa-IR" sz="3200" b="1" dirty="0">
                <a:ln w="31550" cmpd="sng">
                  <a:solidFill>
                    <a:srgbClr val="002060"/>
                  </a:solidFill>
                  <a:prstDash val="solid"/>
                </a:ln>
                <a:solidFill>
                  <a:srgbClr val="00B050"/>
                </a:solidFill>
                <a:effectLst>
                  <a:outerShdw blurRad="50800" dist="40000" dir="5400000" algn="tl" rotWithShape="0">
                    <a:srgbClr val="000000">
                      <a:shade val="5000"/>
                      <a:satMod val="120000"/>
                      <a:alpha val="33000"/>
                    </a:srgbClr>
                  </a:outerShdw>
                </a:effectLst>
                <a:cs typeface="B Titr" panose="00000700000000000000" pitchFamily="2" charset="-78"/>
              </a:rPr>
              <a:t>رجائی و باهنر از زبان مقام معظم رهبری</a:t>
            </a:r>
            <a:r>
              <a:rPr lang="fa-IR" sz="3200" b="1" dirty="0" smtClean="0">
                <a:ln w="31550" cmpd="sng">
                  <a:solidFill>
                    <a:srgbClr val="002060"/>
                  </a:solidFill>
                  <a:prstDash val="solid"/>
                </a:ln>
                <a:solidFill>
                  <a:srgbClr val="00B050"/>
                </a:solidFill>
                <a:effectLst>
                  <a:outerShdw blurRad="50800" dist="40000" dir="5400000" algn="tl" rotWithShape="0">
                    <a:srgbClr val="000000">
                      <a:shade val="5000"/>
                      <a:satMod val="120000"/>
                      <a:alpha val="33000"/>
                    </a:srgbClr>
                  </a:outerShdw>
                </a:effectLst>
                <a:cs typeface="B Titr" panose="00000700000000000000" pitchFamily="2" charset="-78"/>
              </a:rPr>
              <a:t>:</a:t>
            </a:r>
          </a:p>
          <a:p>
            <a:pPr algn="ctr"/>
            <a:endParaRPr lang="fa-IR" sz="5400" dirty="0" smtClean="0">
              <a:cs typeface="B Titr" panose="00000700000000000000" pitchFamily="2" charset="-78"/>
            </a:endParaRPr>
          </a:p>
          <a:p>
            <a:pPr algn="ctr"/>
            <a:r>
              <a:rPr lang="fa-IR" sz="2400" dirty="0">
                <a:ln w="28575">
                  <a:solidFill>
                    <a:srgbClr val="002060"/>
                  </a:solidFill>
                </a:ln>
                <a:solidFill>
                  <a:srgbClr val="00B0F0"/>
                </a:solidFill>
                <a:cs typeface="B Titr" panose="00000700000000000000" pitchFamily="2" charset="-78"/>
              </a:rPr>
              <a:t> </a:t>
            </a:r>
            <a:endParaRPr lang="fa-IR" sz="2400" dirty="0" smtClean="0">
              <a:ln w="28575">
                <a:solidFill>
                  <a:srgbClr val="002060"/>
                </a:solidFill>
              </a:ln>
              <a:solidFill>
                <a:srgbClr val="00B0F0"/>
              </a:solidFill>
              <a:cs typeface="B Titr" panose="00000700000000000000" pitchFamily="2" charset="-78"/>
            </a:endParaRPr>
          </a:p>
          <a:p>
            <a:pPr algn="ctr"/>
            <a:r>
              <a:rPr lang="fa-IR" sz="7200" dirty="0" smtClean="0">
                <a:ln w="28575">
                  <a:solidFill>
                    <a:srgbClr val="002060"/>
                  </a:solidFill>
                </a:ln>
                <a:solidFill>
                  <a:srgbClr val="00B0F0"/>
                </a:solidFill>
                <a:cs typeface="B Titr" panose="00000700000000000000" pitchFamily="2" charset="-78"/>
              </a:rPr>
              <a:t>متعهد </a:t>
            </a:r>
            <a:r>
              <a:rPr lang="fa-IR" sz="7200" dirty="0">
                <a:ln w="28575">
                  <a:solidFill>
                    <a:srgbClr val="002060"/>
                  </a:solidFill>
                </a:ln>
                <a:solidFill>
                  <a:srgbClr val="00B0F0"/>
                </a:solidFill>
                <a:cs typeface="B Titr" panose="00000700000000000000" pitchFamily="2" charset="-78"/>
              </a:rPr>
              <a:t>به مبانی و </a:t>
            </a:r>
            <a:r>
              <a:rPr lang="fa-IR" sz="7200" dirty="0" smtClean="0">
                <a:ln w="28575">
                  <a:solidFill>
                    <a:srgbClr val="002060"/>
                  </a:solidFill>
                </a:ln>
                <a:solidFill>
                  <a:srgbClr val="00B0F0"/>
                </a:solidFill>
                <a:cs typeface="B Titr" panose="00000700000000000000" pitchFamily="2" charset="-78"/>
              </a:rPr>
              <a:t>ارزشها</a:t>
            </a:r>
            <a:endParaRPr lang="fa-IR" sz="7200" dirty="0">
              <a:ln w="28575">
                <a:solidFill>
                  <a:srgbClr val="002060"/>
                </a:solidFill>
              </a:ln>
              <a:solidFill>
                <a:srgbClr val="00B0F0"/>
              </a:solidFill>
              <a:cs typeface="B Titr" panose="00000700000000000000" pitchFamily="2" charset="-78"/>
            </a:endParaRPr>
          </a:p>
          <a:p>
            <a:pPr algn="ctr"/>
            <a:r>
              <a:rPr lang="fa-IR" sz="7200" dirty="0" smtClean="0">
                <a:cs typeface="B Titr" panose="00000700000000000000" pitchFamily="2" charset="-78"/>
              </a:rPr>
              <a:t> </a:t>
            </a:r>
            <a:endParaRPr lang="fa-IR" sz="9600" dirty="0" smtClean="0">
              <a:cs typeface="B Titr" panose="00000700000000000000" pitchFamily="2" charset="-78"/>
            </a:endParaRPr>
          </a:p>
          <a:p>
            <a:pPr algn="l"/>
            <a:r>
              <a:rPr lang="fa-IR" sz="8000" dirty="0">
                <a:ln w="38100">
                  <a:solidFill>
                    <a:srgbClr val="002060"/>
                  </a:solidFill>
                </a:ln>
                <a:solidFill>
                  <a:srgbClr val="92D050"/>
                </a:solidFill>
                <a:cs typeface="B Titr" panose="00000700000000000000" pitchFamily="2" charset="-78"/>
              </a:rPr>
              <a:t>در هنگام انجام </a:t>
            </a:r>
            <a:r>
              <a:rPr lang="fa-IR" sz="8000" dirty="0" smtClean="0">
                <a:ln w="38100">
                  <a:solidFill>
                    <a:srgbClr val="002060"/>
                  </a:solidFill>
                </a:ln>
                <a:solidFill>
                  <a:srgbClr val="92D050"/>
                </a:solidFill>
                <a:cs typeface="B Titr" panose="00000700000000000000" pitchFamily="2" charset="-78"/>
              </a:rPr>
              <a:t>مسئولیت</a:t>
            </a:r>
            <a:endParaRPr lang="fa-IR" sz="8000" dirty="0">
              <a:ln w="38100">
                <a:solidFill>
                  <a:srgbClr val="002060"/>
                </a:solidFill>
              </a:ln>
              <a:solidFill>
                <a:srgbClr val="92D050"/>
              </a:solidFill>
              <a:cs typeface="B Titr" panose="00000700000000000000" pitchFamily="2" charset="-78"/>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1336" y="4941454"/>
            <a:ext cx="2625437" cy="175029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798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020250" y="609624"/>
            <a:ext cx="7153275" cy="165373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extBox 1"/>
          <p:cNvSpPr txBox="1"/>
          <p:nvPr/>
        </p:nvSpPr>
        <p:spPr>
          <a:xfrm>
            <a:off x="-73891" y="64232"/>
            <a:ext cx="12192000" cy="276999"/>
          </a:xfrm>
          <a:prstGeom prst="rect">
            <a:avLst/>
          </a:prstGeom>
          <a:noFill/>
        </p:spPr>
        <p:txBody>
          <a:bodyPr wrap="square" rtlCol="1">
            <a:spAutoFit/>
          </a:bodyPr>
          <a:lstStyle/>
          <a:p>
            <a:pPr algn="just"/>
            <a:r>
              <a:rPr lang="fa-IR" sz="1200" dirty="0">
                <a:latin typeface="Tahoma" panose="020B0604030504040204" pitchFamily="34" charset="0"/>
                <a:ea typeface="Tahoma" panose="020B0604030504040204" pitchFamily="34" charset="0"/>
                <a:cs typeface="Tahoma" panose="020B0604030504040204" pitchFamily="34" charset="0"/>
              </a:rPr>
              <a:t>*»»» من ...  شهيد رجايى را به‏عنوان يكى از اسوه‏هاى بزرگ تقوا و اخلاص و ايمان مى‏شناسم‏.(بیانات مقام معظم رهبری، 13/ 11/ 1377)</a:t>
            </a:r>
          </a:p>
        </p:txBody>
      </p:sp>
      <p:sp>
        <p:nvSpPr>
          <p:cNvPr id="4" name="TextBox 3"/>
          <p:cNvSpPr txBox="1"/>
          <p:nvPr/>
        </p:nvSpPr>
        <p:spPr>
          <a:xfrm>
            <a:off x="204592" y="1157356"/>
            <a:ext cx="11987408" cy="4693593"/>
          </a:xfrm>
          <a:prstGeom prst="rect">
            <a:avLst/>
          </a:prstGeom>
          <a:noFill/>
        </p:spPr>
        <p:txBody>
          <a:bodyPr wrap="square" rtlCol="1">
            <a:spAutoFit/>
          </a:bodyPr>
          <a:lstStyle/>
          <a:p>
            <a:r>
              <a:rPr lang="fa-IR" sz="3200" b="1" dirty="0" smtClean="0">
                <a:ln w="6350" cmpd="sng">
                  <a:solidFill>
                    <a:srgbClr val="FF0000"/>
                  </a:solidFill>
                  <a:prstDash val="solid"/>
                </a:ln>
                <a:solidFill>
                  <a:srgbClr val="00B0F0"/>
                </a:solidFill>
                <a:effectLst>
                  <a:outerShdw blurRad="50800" dist="40000" dir="5400000" algn="tl" rotWithShape="0">
                    <a:srgbClr val="000000">
                      <a:shade val="5000"/>
                      <a:satMod val="120000"/>
                      <a:alpha val="33000"/>
                    </a:srgbClr>
                  </a:outerShdw>
                </a:effectLst>
                <a:cs typeface="B Titr" panose="00000700000000000000" pitchFamily="2" charset="-78"/>
              </a:rPr>
              <a:t> شهید </a:t>
            </a:r>
            <a:r>
              <a:rPr lang="fa-IR" sz="3200" b="1" dirty="0">
                <a:ln w="6350" cmpd="sng">
                  <a:solidFill>
                    <a:srgbClr val="FF0000"/>
                  </a:solidFill>
                  <a:prstDash val="solid"/>
                </a:ln>
                <a:solidFill>
                  <a:srgbClr val="00B0F0"/>
                </a:solidFill>
                <a:effectLst>
                  <a:outerShdw blurRad="50800" dist="40000" dir="5400000" algn="tl" rotWithShape="0">
                    <a:srgbClr val="000000">
                      <a:shade val="5000"/>
                      <a:satMod val="120000"/>
                      <a:alpha val="33000"/>
                    </a:srgbClr>
                  </a:outerShdw>
                </a:effectLst>
                <a:cs typeface="B Titr" panose="00000700000000000000" pitchFamily="2" charset="-78"/>
              </a:rPr>
              <a:t>رجائی و باهنر از زبان مقام معظم رهبری: </a:t>
            </a:r>
          </a:p>
          <a:p>
            <a:pPr algn="ctr"/>
            <a:endParaRPr lang="fa-IR" sz="4000" dirty="0">
              <a:cs typeface="B Titr" panose="00000700000000000000" pitchFamily="2" charset="-78"/>
            </a:endParaRPr>
          </a:p>
          <a:p>
            <a:pPr algn="ctr"/>
            <a:endParaRPr lang="fa-IR" sz="3200" b="1" dirty="0" smtClean="0">
              <a:ln w="38100" cmpd="sng">
                <a:gradFill>
                  <a:gsLst>
                    <a:gs pos="70000">
                      <a:schemeClr val="accent6">
                        <a:shade val="50000"/>
                        <a:satMod val="190000"/>
                      </a:schemeClr>
                    </a:gs>
                    <a:gs pos="0">
                      <a:schemeClr val="accent6">
                        <a:tint val="77000"/>
                        <a:satMod val="180000"/>
                      </a:schemeClr>
                    </a:gs>
                  </a:gsLst>
                  <a:lin ang="5400000"/>
                </a:gradFill>
                <a:prstDash val="solid"/>
              </a:ln>
              <a:solidFill>
                <a:srgbClr val="000099"/>
              </a:solidFill>
              <a:effectLst>
                <a:outerShdw blurRad="50800" dist="40000" dir="5400000" algn="tl" rotWithShape="0">
                  <a:srgbClr val="000000">
                    <a:shade val="5000"/>
                    <a:satMod val="120000"/>
                    <a:alpha val="33000"/>
                  </a:srgbClr>
                </a:outerShdw>
              </a:effectLst>
              <a:cs typeface="B Titr" panose="00000700000000000000" pitchFamily="2" charset="-78"/>
            </a:endParaRPr>
          </a:p>
          <a:p>
            <a:pPr algn="ctr"/>
            <a:r>
              <a:rPr lang="fa-IR" sz="8800" b="1" dirty="0" smtClean="0">
                <a:ln w="38100" cmpd="sng">
                  <a:gradFill>
                    <a:gsLst>
                      <a:gs pos="70000">
                        <a:schemeClr val="accent6">
                          <a:shade val="50000"/>
                          <a:satMod val="190000"/>
                        </a:schemeClr>
                      </a:gs>
                      <a:gs pos="0">
                        <a:schemeClr val="accent6">
                          <a:tint val="77000"/>
                          <a:satMod val="180000"/>
                        </a:schemeClr>
                      </a:gs>
                    </a:gsLst>
                    <a:lin ang="5400000"/>
                  </a:gradFill>
                  <a:prstDash val="solid"/>
                </a:ln>
                <a:solidFill>
                  <a:srgbClr val="000099"/>
                </a:solidFill>
                <a:effectLst>
                  <a:outerShdw blurRad="50800" dist="40000" dir="5400000" algn="tl" rotWithShape="0">
                    <a:srgbClr val="000000">
                      <a:shade val="5000"/>
                      <a:satMod val="120000"/>
                      <a:alpha val="33000"/>
                    </a:srgbClr>
                  </a:outerShdw>
                </a:effectLst>
                <a:cs typeface="B Titr" panose="00000700000000000000" pitchFamily="2" charset="-78"/>
              </a:rPr>
              <a:t>يكى </a:t>
            </a:r>
            <a:r>
              <a:rPr lang="fa-IR" sz="8800" b="1" dirty="0">
                <a:ln w="38100" cmpd="sng">
                  <a:gradFill>
                    <a:gsLst>
                      <a:gs pos="70000">
                        <a:schemeClr val="accent6">
                          <a:shade val="50000"/>
                          <a:satMod val="190000"/>
                        </a:schemeClr>
                      </a:gs>
                      <a:gs pos="0">
                        <a:schemeClr val="accent6">
                          <a:tint val="77000"/>
                          <a:satMod val="180000"/>
                        </a:schemeClr>
                      </a:gs>
                    </a:gsLst>
                    <a:lin ang="5400000"/>
                  </a:gradFill>
                  <a:prstDash val="solid"/>
                </a:ln>
                <a:solidFill>
                  <a:srgbClr val="000099"/>
                </a:solidFill>
                <a:effectLst>
                  <a:outerShdw blurRad="50800" dist="40000" dir="5400000" algn="tl" rotWithShape="0">
                    <a:srgbClr val="000000">
                      <a:shade val="5000"/>
                      <a:satMod val="120000"/>
                      <a:alpha val="33000"/>
                    </a:srgbClr>
                  </a:outerShdw>
                </a:effectLst>
                <a:cs typeface="B Titr" panose="00000700000000000000" pitchFamily="2" charset="-78"/>
              </a:rPr>
              <a:t>از اسوه‏هاى بزرگ </a:t>
            </a:r>
            <a:r>
              <a:rPr lang="fa-IR" sz="8800" b="1" dirty="0" smtClean="0">
                <a:ln w="38100" cmpd="sng">
                  <a:gradFill>
                    <a:gsLst>
                      <a:gs pos="70000">
                        <a:schemeClr val="accent6">
                          <a:shade val="50000"/>
                          <a:satMod val="190000"/>
                        </a:schemeClr>
                      </a:gs>
                      <a:gs pos="0">
                        <a:schemeClr val="accent6">
                          <a:tint val="77000"/>
                          <a:satMod val="180000"/>
                        </a:schemeClr>
                      </a:gs>
                    </a:gsLst>
                    <a:lin ang="5400000"/>
                  </a:gradFill>
                  <a:prstDash val="solid"/>
                </a:ln>
                <a:solidFill>
                  <a:srgbClr val="000099"/>
                </a:solidFill>
                <a:effectLst>
                  <a:outerShdw blurRad="50800" dist="40000" dir="5400000" algn="tl" rotWithShape="0">
                    <a:srgbClr val="000000">
                      <a:shade val="5000"/>
                      <a:satMod val="120000"/>
                      <a:alpha val="33000"/>
                    </a:srgbClr>
                  </a:outerShdw>
                </a:effectLst>
                <a:cs typeface="B Titr" panose="00000700000000000000" pitchFamily="2" charset="-78"/>
              </a:rPr>
              <a:t>تقوا</a:t>
            </a:r>
          </a:p>
          <a:p>
            <a:pPr algn="ctr"/>
            <a:endParaRPr lang="fa-IR" sz="1100" b="1" dirty="0">
              <a:ln w="38100" cmpd="sng">
                <a:gradFill>
                  <a:gsLst>
                    <a:gs pos="70000">
                      <a:schemeClr val="accent6">
                        <a:shade val="50000"/>
                        <a:satMod val="190000"/>
                      </a:schemeClr>
                    </a:gs>
                    <a:gs pos="0">
                      <a:schemeClr val="accent6">
                        <a:tint val="77000"/>
                        <a:satMod val="180000"/>
                      </a:schemeClr>
                    </a:gs>
                  </a:gsLst>
                  <a:lin ang="5400000"/>
                </a:gradFill>
                <a:prstDash val="solid"/>
              </a:ln>
              <a:solidFill>
                <a:srgbClr val="000099"/>
              </a:solidFill>
              <a:effectLst>
                <a:outerShdw blurRad="50800" dist="40000" dir="5400000" algn="tl" rotWithShape="0">
                  <a:srgbClr val="000000">
                    <a:shade val="5000"/>
                    <a:satMod val="120000"/>
                    <a:alpha val="33000"/>
                  </a:srgbClr>
                </a:outerShdw>
              </a:effectLst>
              <a:cs typeface="B Titr" panose="00000700000000000000" pitchFamily="2" charset="-78"/>
            </a:endParaRPr>
          </a:p>
          <a:p>
            <a:pPr algn="ctr"/>
            <a:r>
              <a:rPr lang="fa-IR" sz="8800" b="1" dirty="0" smtClean="0">
                <a:ln w="38100" cmpd="sng">
                  <a:gradFill>
                    <a:gsLst>
                      <a:gs pos="70000">
                        <a:schemeClr val="accent6">
                          <a:shade val="50000"/>
                          <a:satMod val="190000"/>
                        </a:schemeClr>
                      </a:gs>
                      <a:gs pos="0">
                        <a:schemeClr val="accent6">
                          <a:tint val="77000"/>
                          <a:satMod val="180000"/>
                        </a:schemeClr>
                      </a:gs>
                    </a:gsLst>
                    <a:lin ang="5400000"/>
                  </a:gradFill>
                  <a:prstDash val="solid"/>
                </a:ln>
                <a:solidFill>
                  <a:srgbClr val="000099"/>
                </a:solidFill>
                <a:effectLst>
                  <a:outerShdw blurRad="50800" dist="40000" dir="5400000" algn="tl" rotWithShape="0">
                    <a:srgbClr val="000000">
                      <a:shade val="5000"/>
                      <a:satMod val="120000"/>
                      <a:alpha val="33000"/>
                    </a:srgbClr>
                  </a:outerShdw>
                </a:effectLst>
                <a:cs typeface="B Titr" panose="00000700000000000000" pitchFamily="2" charset="-78"/>
              </a:rPr>
              <a:t> </a:t>
            </a:r>
            <a:r>
              <a:rPr lang="fa-IR" sz="8800" b="1" dirty="0">
                <a:ln w="38100" cmpd="sng">
                  <a:gradFill>
                    <a:gsLst>
                      <a:gs pos="70000">
                        <a:schemeClr val="accent6">
                          <a:shade val="50000"/>
                          <a:satMod val="190000"/>
                        </a:schemeClr>
                      </a:gs>
                      <a:gs pos="0">
                        <a:schemeClr val="accent6">
                          <a:tint val="77000"/>
                          <a:satMod val="180000"/>
                        </a:schemeClr>
                      </a:gs>
                    </a:gsLst>
                    <a:lin ang="5400000"/>
                  </a:gradFill>
                  <a:prstDash val="solid"/>
                </a:ln>
                <a:solidFill>
                  <a:srgbClr val="000099"/>
                </a:solidFill>
                <a:effectLst>
                  <a:outerShdw blurRad="50800" dist="40000" dir="5400000" algn="tl" rotWithShape="0">
                    <a:srgbClr val="000000">
                      <a:shade val="5000"/>
                      <a:satMod val="120000"/>
                      <a:alpha val="33000"/>
                    </a:srgbClr>
                  </a:outerShdw>
                </a:effectLst>
                <a:cs typeface="B Titr" panose="00000700000000000000" pitchFamily="2" charset="-78"/>
              </a:rPr>
              <a:t>و اخلاص و ايمان.</a:t>
            </a:r>
            <a:endParaRPr lang="fa-IR" sz="8000" b="1" dirty="0">
              <a:ln w="38100" cmpd="sng">
                <a:gradFill>
                  <a:gsLst>
                    <a:gs pos="70000">
                      <a:schemeClr val="accent6">
                        <a:shade val="50000"/>
                        <a:satMod val="190000"/>
                      </a:schemeClr>
                    </a:gs>
                    <a:gs pos="0">
                      <a:schemeClr val="accent6">
                        <a:tint val="77000"/>
                        <a:satMod val="180000"/>
                      </a:schemeClr>
                    </a:gs>
                  </a:gsLst>
                  <a:lin ang="5400000"/>
                </a:gradFill>
                <a:prstDash val="solid"/>
              </a:ln>
              <a:solidFill>
                <a:srgbClr val="000099"/>
              </a:solidFill>
              <a:effectLst>
                <a:outerShdw blurRad="50800" dist="40000" dir="5400000" algn="tl" rotWithShape="0">
                  <a:srgbClr val="000000">
                    <a:shade val="5000"/>
                    <a:satMod val="120000"/>
                    <a:alpha val="33000"/>
                  </a:srgbClr>
                </a:outerShdw>
              </a:effectLst>
              <a:cs typeface="B Titr" panose="00000700000000000000" pitchFamily="2" charset="-78"/>
            </a:endParaRPr>
          </a:p>
        </p:txBody>
      </p:sp>
    </p:spTree>
    <p:extLst>
      <p:ext uri="{BB962C8B-B14F-4D97-AF65-F5344CB8AC3E}">
        <p14:creationId xmlns:p14="http://schemas.microsoft.com/office/powerpoint/2010/main" val="18745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2693"/>
            <a:ext cx="12192000" cy="7048083"/>
          </a:xfrm>
          <a:prstGeom prst="rect">
            <a:avLst/>
          </a:prstGeom>
        </p:spPr>
        <p:style>
          <a:lnRef idx="3">
            <a:schemeClr val="lt1"/>
          </a:lnRef>
          <a:fillRef idx="1">
            <a:schemeClr val="dk1"/>
          </a:fillRef>
          <a:effectRef idx="1">
            <a:schemeClr val="dk1"/>
          </a:effectRef>
          <a:fontRef idx="minor">
            <a:schemeClr val="lt1"/>
          </a:fontRef>
        </p:style>
        <p:txBody>
          <a:bodyPr wrap="square" rtlCol="1">
            <a:spAutoFit/>
          </a:bodyPr>
          <a:lstStyle/>
          <a:p>
            <a:r>
              <a:rPr lang="fa-IR" sz="6600" b="1" dirty="0" smtClean="0">
                <a:ln w="31550" cmpd="sng">
                  <a:solidFill>
                    <a:srgbClr val="008000"/>
                  </a:solidFill>
                  <a:prstDash val="solid"/>
                </a:ln>
                <a:solidFill>
                  <a:srgbClr val="66FF66"/>
                </a:solidFill>
                <a:effectLst>
                  <a:outerShdw blurRad="50800" dist="40000" dir="5400000" algn="tl" rotWithShape="0">
                    <a:srgbClr val="000000">
                      <a:shade val="5000"/>
                      <a:satMod val="120000"/>
                      <a:alpha val="33000"/>
                    </a:srgbClr>
                  </a:outerShdw>
                </a:effectLst>
                <a:cs typeface="B Titr" panose="00000700000000000000" pitchFamily="2" charset="-78"/>
              </a:rPr>
              <a:t>امام </a:t>
            </a:r>
            <a:r>
              <a:rPr lang="fa-IR" sz="6600" b="1" dirty="0">
                <a:ln w="31550" cmpd="sng">
                  <a:solidFill>
                    <a:srgbClr val="008000"/>
                  </a:solidFill>
                  <a:prstDash val="solid"/>
                </a:ln>
                <a:solidFill>
                  <a:srgbClr val="66FF66"/>
                </a:solidFill>
                <a:effectLst>
                  <a:outerShdw blurRad="50800" dist="40000" dir="5400000" algn="tl" rotWithShape="0">
                    <a:srgbClr val="000000">
                      <a:shade val="5000"/>
                      <a:satMod val="120000"/>
                      <a:alpha val="33000"/>
                    </a:srgbClr>
                  </a:outerShdw>
                </a:effectLst>
                <a:cs typeface="B Titr" panose="00000700000000000000" pitchFamily="2" charset="-78"/>
              </a:rPr>
              <a:t>خمینی</a:t>
            </a:r>
            <a:r>
              <a:rPr lang="fa-IR" sz="4000" b="1" dirty="0">
                <a:ln w="31550" cmpd="sng">
                  <a:solidFill>
                    <a:srgbClr val="008000"/>
                  </a:solidFill>
                  <a:prstDash val="solid"/>
                </a:ln>
                <a:solidFill>
                  <a:srgbClr val="66FF66"/>
                </a:solidFill>
                <a:effectLst>
                  <a:outerShdw blurRad="50800" dist="40000" dir="5400000" algn="tl" rotWithShape="0">
                    <a:srgbClr val="000000">
                      <a:shade val="5000"/>
                      <a:satMod val="120000"/>
                      <a:alpha val="33000"/>
                    </a:srgbClr>
                  </a:outerShdw>
                </a:effectLst>
                <a:cs typeface="B Titr" panose="00000700000000000000" pitchFamily="2" charset="-78"/>
              </a:rPr>
              <a:t>(ره</a:t>
            </a:r>
            <a:r>
              <a:rPr lang="fa-IR" sz="4000" b="1" dirty="0" smtClean="0">
                <a:ln w="31550" cmpd="sng">
                  <a:solidFill>
                    <a:srgbClr val="008000"/>
                  </a:solidFill>
                  <a:prstDash val="solid"/>
                </a:ln>
                <a:solidFill>
                  <a:srgbClr val="66FF66"/>
                </a:solidFill>
                <a:effectLst>
                  <a:outerShdw blurRad="50800" dist="40000" dir="5400000" algn="tl" rotWithShape="0">
                    <a:srgbClr val="000000">
                      <a:shade val="5000"/>
                      <a:satMod val="120000"/>
                      <a:alpha val="33000"/>
                    </a:srgbClr>
                  </a:outerShdw>
                </a:effectLst>
                <a:cs typeface="B Titr" panose="00000700000000000000" pitchFamily="2" charset="-78"/>
              </a:rPr>
              <a:t>):</a:t>
            </a:r>
          </a:p>
          <a:p>
            <a:pPr algn="ctr"/>
            <a:r>
              <a:rPr lang="fa-IR" sz="6600" dirty="0" smtClean="0">
                <a:cs typeface="B Titr" panose="00000700000000000000" pitchFamily="2" charset="-78"/>
              </a:rPr>
              <a:t> </a:t>
            </a:r>
            <a:endParaRPr lang="fa-IR" sz="6600" dirty="0" smtClean="0">
              <a:cs typeface="B Titr" panose="00000700000000000000" pitchFamily="2" charset="-78"/>
            </a:endParaRPr>
          </a:p>
          <a:p>
            <a:pPr algn="ctr"/>
            <a:r>
              <a:rPr lang="fa-IR" sz="8800" dirty="0" smtClean="0">
                <a:solidFill>
                  <a:srgbClr val="C00000"/>
                </a:solidFill>
                <a:cs typeface="B Titr" panose="00000700000000000000" pitchFamily="2" charset="-78"/>
              </a:rPr>
              <a:t>رجايى</a:t>
            </a:r>
            <a:r>
              <a:rPr lang="fa-IR" sz="8800" dirty="0" smtClean="0">
                <a:cs typeface="B Titr" panose="00000700000000000000" pitchFamily="2" charset="-78"/>
              </a:rPr>
              <a:t> </a:t>
            </a:r>
            <a:r>
              <a:rPr lang="fa-IR" sz="8800" dirty="0">
                <a:cs typeface="B Titr" panose="00000700000000000000" pitchFamily="2" charset="-78"/>
              </a:rPr>
              <a:t>و ديگران اگر </a:t>
            </a:r>
            <a:r>
              <a:rPr lang="fa-IR" sz="8800" dirty="0" smtClean="0">
                <a:cs typeface="B Titr" panose="00000700000000000000" pitchFamily="2" charset="-78"/>
              </a:rPr>
              <a:t>نيستند</a:t>
            </a:r>
            <a:r>
              <a:rPr lang="fa-IR" sz="6000" dirty="0" smtClean="0">
                <a:cs typeface="B Titr" panose="00000700000000000000" pitchFamily="2" charset="-78"/>
              </a:rPr>
              <a:t>،</a:t>
            </a:r>
          </a:p>
          <a:p>
            <a:pPr algn="ctr"/>
            <a:endParaRPr lang="fa-IR" sz="6000" dirty="0" smtClean="0">
              <a:cs typeface="B Titr" panose="00000700000000000000" pitchFamily="2" charset="-78"/>
            </a:endParaRPr>
          </a:p>
          <a:p>
            <a:pPr algn="ctr"/>
            <a:r>
              <a:rPr lang="fa-IR" sz="16600" dirty="0" smtClean="0">
                <a:cs typeface="B Titr" panose="00000700000000000000" pitchFamily="2" charset="-78"/>
              </a:rPr>
              <a:t> </a:t>
            </a:r>
            <a:r>
              <a:rPr lang="fa-IR" sz="16600" dirty="0" smtClean="0">
                <a:solidFill>
                  <a:srgbClr val="00FFFF"/>
                </a:solidFill>
                <a:cs typeface="B Titr" panose="00000700000000000000" pitchFamily="2" charset="-78"/>
              </a:rPr>
              <a:t>خدا</a:t>
            </a:r>
            <a:r>
              <a:rPr lang="fa-IR" sz="11500" dirty="0" smtClean="0">
                <a:solidFill>
                  <a:srgbClr val="00FFFF"/>
                </a:solidFill>
                <a:cs typeface="B Titr" panose="00000700000000000000" pitchFamily="2" charset="-78"/>
              </a:rPr>
              <a:t> </a:t>
            </a:r>
            <a:r>
              <a:rPr lang="fa-IR" sz="13800" dirty="0" smtClean="0">
                <a:solidFill>
                  <a:srgbClr val="00FFFF"/>
                </a:solidFill>
                <a:cs typeface="B Titr" panose="00000700000000000000" pitchFamily="2" charset="-78"/>
              </a:rPr>
              <a:t>هست</a:t>
            </a:r>
            <a:r>
              <a:rPr lang="fa-IR" sz="8000" dirty="0">
                <a:solidFill>
                  <a:srgbClr val="00FFFF"/>
                </a:solidFill>
                <a:cs typeface="B Titr" panose="00000700000000000000" pitchFamily="2" charset="-78"/>
              </a:rPr>
              <a:t>.</a:t>
            </a:r>
            <a:endParaRPr lang="fa-IR" sz="11500" dirty="0" smtClean="0">
              <a:solidFill>
                <a:srgbClr val="00FFFF"/>
              </a:solidFill>
              <a:cs typeface="B Titr" panose="00000700000000000000" pitchFamily="2" charset="-78"/>
            </a:endParaRPr>
          </a:p>
        </p:txBody>
      </p:sp>
      <p:sp>
        <p:nvSpPr>
          <p:cNvPr id="2" name="TextBox 1"/>
          <p:cNvSpPr txBox="1"/>
          <p:nvPr/>
        </p:nvSpPr>
        <p:spPr>
          <a:xfrm>
            <a:off x="3444470" y="0"/>
            <a:ext cx="3906981" cy="215444"/>
          </a:xfrm>
          <a:prstGeom prst="rect">
            <a:avLst/>
          </a:prstGeom>
        </p:spPr>
        <p:style>
          <a:lnRef idx="3">
            <a:schemeClr val="lt1"/>
          </a:lnRef>
          <a:fillRef idx="1">
            <a:schemeClr val="dk1"/>
          </a:fillRef>
          <a:effectRef idx="1">
            <a:schemeClr val="dk1"/>
          </a:effectRef>
          <a:fontRef idx="minor">
            <a:schemeClr val="lt1"/>
          </a:fontRef>
        </p:style>
        <p:txBody>
          <a:bodyPr wrap="square" rtlCol="1">
            <a:spAutoFit/>
          </a:bodyPr>
          <a:lstStyle/>
          <a:p>
            <a:pPr algn="l"/>
            <a:r>
              <a:rPr lang="fa-IR" sz="800" dirty="0" smtClean="0">
                <a:latin typeface="Tahoma" panose="020B0604030504040204" pitchFamily="34" charset="0"/>
                <a:ea typeface="Tahoma" panose="020B0604030504040204" pitchFamily="34" charset="0"/>
                <a:cs typeface="Tahoma" panose="020B0604030504040204" pitchFamily="34" charset="0"/>
              </a:rPr>
              <a:t>امام </a:t>
            </a:r>
            <a:r>
              <a:rPr lang="fa-IR" sz="800" dirty="0">
                <a:latin typeface="Tahoma" panose="020B0604030504040204" pitchFamily="34" charset="0"/>
                <a:ea typeface="Tahoma" panose="020B0604030504040204" pitchFamily="34" charset="0"/>
                <a:cs typeface="Tahoma" panose="020B0604030504040204" pitchFamily="34" charset="0"/>
              </a:rPr>
              <a:t>خمینی(ره): رجايى و ديگران اگر نيستند، خدا هست. ( صحيفه امام، ج‏15، ص139)</a:t>
            </a:r>
          </a:p>
        </p:txBody>
      </p:sp>
    </p:spTree>
    <p:extLst>
      <p:ext uri="{BB962C8B-B14F-4D97-AF65-F5344CB8AC3E}">
        <p14:creationId xmlns:p14="http://schemas.microsoft.com/office/powerpoint/2010/main" val="3337418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4503"/>
            <a:ext cx="12192000" cy="400110"/>
          </a:xfrm>
          <a:prstGeom prst="rect">
            <a:avLst/>
          </a:prstGeom>
          <a:noFill/>
        </p:spPr>
        <p:txBody>
          <a:bodyPr wrap="square" rtlCol="1">
            <a:spAutoFit/>
          </a:bodyPr>
          <a:lstStyle/>
          <a:p>
            <a:pPr algn="just"/>
            <a:r>
              <a:rPr lang="fa-IR" sz="1000" dirty="0" smtClean="0">
                <a:latin typeface="Tahoma" panose="020B0604030504040204" pitchFamily="34" charset="0"/>
                <a:ea typeface="Tahoma" panose="020B0604030504040204" pitchFamily="34" charset="0"/>
                <a:cs typeface="Tahoma" panose="020B0604030504040204" pitchFamily="34" charset="0"/>
              </a:rPr>
              <a:t>*»»» ما- كه مسئولين بخشهاى مختلف كشور هستيم- در رفتار عمومى خودمان، نگاهمان به همان ارزشهايى باشد كه برجستگى شخصيت اين دو عزيز(شهید رجائی و باهنر)، به خاطر آن ارزشهاست. (بیانات مقام معظم رهبری، 02/ 06/ 1387)</a:t>
            </a:r>
            <a:endParaRPr lang="fa-IR" sz="10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12734" y="925032"/>
            <a:ext cx="11987408" cy="3585597"/>
          </a:xfrm>
          <a:prstGeom prst="rect">
            <a:avLst/>
          </a:prstGeom>
          <a:noFill/>
        </p:spPr>
        <p:txBody>
          <a:bodyPr wrap="square" rtlCol="1">
            <a:spAutoFit/>
          </a:bodyPr>
          <a:lstStyle/>
          <a:p>
            <a:pPr algn="ctr"/>
            <a:r>
              <a:rPr lang="fa-IR" sz="7200" b="1" spc="50" dirty="0">
                <a:ln w="38100" cmpd="sng">
                  <a:solidFill>
                    <a:srgbClr val="002060"/>
                  </a:solidFill>
                  <a:prstDash val="solid"/>
                </a:ln>
                <a:solidFill>
                  <a:srgbClr val="00B0F0"/>
                </a:solidFill>
                <a:effectLst>
                  <a:glow rad="228600">
                    <a:schemeClr val="accent1">
                      <a:satMod val="175000"/>
                      <a:alpha val="40000"/>
                    </a:schemeClr>
                  </a:glow>
                </a:effectLst>
                <a:cs typeface="B Titr" panose="00000700000000000000" pitchFamily="2" charset="-78"/>
              </a:rPr>
              <a:t> شهید رجائی و شهید باهنر :</a:t>
            </a:r>
          </a:p>
          <a:p>
            <a:pPr algn="ctr"/>
            <a:endParaRPr lang="fa-IR" sz="4000" dirty="0">
              <a:cs typeface="B Titr" panose="00000700000000000000" pitchFamily="2" charset="-78"/>
            </a:endParaRPr>
          </a:p>
          <a:p>
            <a:pPr algn="ctr"/>
            <a:r>
              <a:rPr lang="fa-IR" sz="11500" dirty="0" smtClean="0">
                <a:solidFill>
                  <a:schemeClr val="accent2">
                    <a:lumMod val="75000"/>
                  </a:schemeClr>
                </a:solidFill>
                <a:cs typeface="B Titr" panose="00000700000000000000" pitchFamily="2" charset="-78"/>
              </a:rPr>
              <a:t> </a:t>
            </a:r>
            <a:r>
              <a:rPr lang="fa-IR" sz="11500" dirty="0">
                <a:solidFill>
                  <a:schemeClr val="accent2">
                    <a:lumMod val="75000"/>
                  </a:schemeClr>
                </a:solidFill>
                <a:cs typeface="B Titr" panose="00000700000000000000" pitchFamily="2" charset="-78"/>
              </a:rPr>
              <a:t>الگوی مسئولین کشور</a:t>
            </a:r>
            <a:endParaRPr lang="fa-IR" sz="11500" dirty="0" smtClean="0">
              <a:solidFill>
                <a:schemeClr val="accent2">
                  <a:lumMod val="75000"/>
                </a:schemeClr>
              </a:solidFill>
              <a:cs typeface="B Titr" panose="00000700000000000000" pitchFamily="2" charset="-78"/>
            </a:endParaRPr>
          </a:p>
        </p:txBody>
      </p:sp>
      <p:grpSp>
        <p:nvGrpSpPr>
          <p:cNvPr id="5" name="Group 4"/>
          <p:cNvGrpSpPr/>
          <p:nvPr/>
        </p:nvGrpSpPr>
        <p:grpSpPr>
          <a:xfrm>
            <a:off x="0" y="-31838"/>
            <a:ext cx="3898302" cy="3521119"/>
            <a:chOff x="0" y="-31838"/>
            <a:chExt cx="3898302" cy="3521119"/>
          </a:xfrm>
        </p:grpSpPr>
        <p:pic>
          <p:nvPicPr>
            <p:cNvPr id="6" name="Picture 5" descr="E:\زهرا\پاورپینت\متحرک\pendel_005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75793" y="-1429082"/>
              <a:ext cx="723900" cy="35211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E:\زهرا\پاورپینت\متحرک\pendel_005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1838"/>
              <a:ext cx="723900" cy="35211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rot="10800000">
            <a:off x="8293698" y="3336881"/>
            <a:ext cx="3898302" cy="3521119"/>
            <a:chOff x="0" y="-31838"/>
            <a:chExt cx="3898302" cy="3521119"/>
          </a:xfrm>
        </p:grpSpPr>
        <p:pic>
          <p:nvPicPr>
            <p:cNvPr id="9" name="Picture 5" descr="E:\زهرا\پاورپینت\متحرک\pendel_005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75793" y="-1429082"/>
              <a:ext cx="723900" cy="35211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E:\زهرا\پاورپینت\متحرک\pendel_005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1838"/>
              <a:ext cx="723900" cy="35211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104651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4503"/>
            <a:ext cx="12192000" cy="215444"/>
          </a:xfrm>
          <a:prstGeom prst="rect">
            <a:avLst/>
          </a:prstGeom>
          <a:noFill/>
        </p:spPr>
        <p:txBody>
          <a:bodyPr wrap="square" rtlCol="1">
            <a:spAutoFit/>
          </a:bodyPr>
          <a:lstStyle/>
          <a:p>
            <a:pPr algn="just"/>
            <a:r>
              <a:rPr lang="fa-IR" sz="800" dirty="0">
                <a:latin typeface="Tahoma" panose="020B0604030504040204" pitchFamily="34" charset="0"/>
                <a:ea typeface="Tahoma" panose="020B0604030504040204" pitchFamily="34" charset="0"/>
                <a:cs typeface="Tahoma" panose="020B0604030504040204" pitchFamily="34" charset="0"/>
              </a:rPr>
              <a:t>*»»» ما- كه مسئولين بخشهاى مختلف كشور هستيم- در رفتار عمومى خودمان، نگاهمان به همان ارزشهايى باشد كه برجستگى شخصيت اين دو عزيز(شهید رجائی و باهنر)، به خاطر آن ارزشهاست. (بیانات مقام معظم رهبری، 02/ 06/ 1387)</a:t>
            </a:r>
          </a:p>
        </p:txBody>
      </p:sp>
      <p:sp>
        <p:nvSpPr>
          <p:cNvPr id="4" name="TextBox 3"/>
          <p:cNvSpPr txBox="1"/>
          <p:nvPr/>
        </p:nvSpPr>
        <p:spPr>
          <a:xfrm>
            <a:off x="-18473" y="444740"/>
            <a:ext cx="11987408" cy="3939540"/>
          </a:xfrm>
          <a:prstGeom prst="rect">
            <a:avLst/>
          </a:prstGeom>
          <a:noFill/>
        </p:spPr>
        <p:txBody>
          <a:bodyPr wrap="square" rtlCol="1">
            <a:spAutoFit/>
          </a:bodyPr>
          <a:lstStyle/>
          <a:p>
            <a:r>
              <a:rPr lang="fa-IR" sz="6000" b="1" spc="50" dirty="0">
                <a:ln w="38100" cmpd="sng">
                  <a:solidFill>
                    <a:srgbClr val="002060"/>
                  </a:solidFill>
                  <a:prstDash val="solid"/>
                </a:ln>
                <a:solidFill>
                  <a:srgbClr val="00B0F0"/>
                </a:solidFill>
                <a:effectLst>
                  <a:glow rad="228600">
                    <a:schemeClr val="accent1">
                      <a:satMod val="175000"/>
                      <a:alpha val="40000"/>
                    </a:schemeClr>
                  </a:glow>
                </a:effectLst>
                <a:cs typeface="B Titr" panose="00000700000000000000" pitchFamily="2" charset="-78"/>
              </a:rPr>
              <a:t> </a:t>
            </a:r>
            <a:r>
              <a:rPr lang="fa-IR" sz="4400" b="1" spc="50" dirty="0">
                <a:ln w="38100" cmpd="sng">
                  <a:solidFill>
                    <a:srgbClr val="002060"/>
                  </a:solidFill>
                  <a:prstDash val="solid"/>
                </a:ln>
                <a:solidFill>
                  <a:srgbClr val="00B0F0"/>
                </a:solidFill>
                <a:effectLst>
                  <a:glow rad="228600">
                    <a:schemeClr val="accent1">
                      <a:satMod val="175000"/>
                      <a:alpha val="40000"/>
                    </a:schemeClr>
                  </a:glow>
                </a:effectLst>
                <a:cs typeface="B Titr" panose="00000700000000000000" pitchFamily="2" charset="-78"/>
              </a:rPr>
              <a:t>عامل برجستگی شهید رجائی و باهنر : </a:t>
            </a:r>
            <a:endParaRPr lang="fa-IR" sz="6000" b="1" spc="50" dirty="0">
              <a:ln w="38100" cmpd="sng">
                <a:solidFill>
                  <a:srgbClr val="002060"/>
                </a:solidFill>
                <a:prstDash val="solid"/>
              </a:ln>
              <a:solidFill>
                <a:srgbClr val="00B0F0"/>
              </a:solidFill>
              <a:effectLst>
                <a:glow rad="228600">
                  <a:schemeClr val="accent1">
                    <a:satMod val="175000"/>
                    <a:alpha val="40000"/>
                  </a:schemeClr>
                </a:glow>
              </a:effectLst>
              <a:cs typeface="B Titr" panose="00000700000000000000" pitchFamily="2" charset="-78"/>
            </a:endParaRPr>
          </a:p>
          <a:p>
            <a:pPr algn="ctr"/>
            <a:endParaRPr lang="fa-IR" sz="2800" dirty="0">
              <a:cs typeface="B Titr" panose="00000700000000000000" pitchFamily="2" charset="-78"/>
            </a:endParaRPr>
          </a:p>
          <a:p>
            <a:pPr algn="ctr"/>
            <a:endParaRPr lang="fa-IR" sz="6600" dirty="0" smtClean="0">
              <a:cs typeface="B Titr" panose="00000700000000000000" pitchFamily="2" charset="-78"/>
            </a:endParaRPr>
          </a:p>
          <a:p>
            <a:pPr algn="ctr"/>
            <a:r>
              <a:rPr lang="fa-IR" sz="9600" dirty="0" smtClean="0">
                <a:ln w="57150">
                  <a:solidFill>
                    <a:srgbClr val="002060"/>
                  </a:solidFill>
                </a:ln>
                <a:solidFill>
                  <a:srgbClr val="FFC000"/>
                </a:solidFill>
                <a:cs typeface="B Titr" panose="00000700000000000000" pitchFamily="2" charset="-78"/>
              </a:rPr>
              <a:t>ارزشهای مورد توجه </a:t>
            </a:r>
            <a:r>
              <a:rPr lang="fa-IR" sz="9600" dirty="0">
                <a:ln w="57150">
                  <a:solidFill>
                    <a:srgbClr val="002060"/>
                  </a:solidFill>
                </a:ln>
                <a:solidFill>
                  <a:srgbClr val="FFC000"/>
                </a:solidFill>
                <a:cs typeface="B Titr" panose="00000700000000000000" pitchFamily="2" charset="-78"/>
              </a:rPr>
              <a:t>آنها</a:t>
            </a:r>
            <a:endParaRPr lang="fa-IR" sz="9600" dirty="0" smtClean="0">
              <a:ln w="57150">
                <a:solidFill>
                  <a:srgbClr val="002060"/>
                </a:solidFill>
              </a:ln>
              <a:solidFill>
                <a:srgbClr val="FFC000"/>
              </a:solidFill>
              <a:cs typeface="B Titr" panose="00000700000000000000" pitchFamily="2" charset="-78"/>
            </a:endParaRPr>
          </a:p>
        </p:txBody>
      </p:sp>
      <p:pic>
        <p:nvPicPr>
          <p:cNvPr id="5" name="Picture 2" descr="E:\زهرا\پاورپینت\متحرک\www.roozgozar.com-02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53089" y="-76915"/>
            <a:ext cx="76200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زهرا\پاورپینت\متحرک\www.roozgozar.com-02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09" y="0"/>
            <a:ext cx="76200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زهرا\پاورپینت\متحرک\www.roozgozar.com-02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57675"/>
            <a:ext cx="76200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زهرا\پاورپینت\متحرک\www.roozgozar.com-02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249814"/>
            <a:ext cx="76200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زهرا\پاورپینت\متحرک\www.roozgozar.com-02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30000" y="4257675"/>
            <a:ext cx="76200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زهرا\پاورپینت\متحرک\www.roozgozar.com-02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30000" y="1904283"/>
            <a:ext cx="762000" cy="2600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E:\زهرا\پاورپینت\متحرک\schmetterling2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49375" y="5974092"/>
            <a:ext cx="5524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زهرا\پاورپینت\متحرک\schmetterling2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01066" y="5071202"/>
            <a:ext cx="5524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E:\زهرا\پاورپینت\متحرک\schmetterling2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20529" y="5035405"/>
            <a:ext cx="5524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E:\زهرا\پاورپینت\متحرک\schmetterling2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91229" y="5042332"/>
            <a:ext cx="5524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E:\زهرا\پاورپینت\متحرک\schmetterling2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153775" y="104503"/>
            <a:ext cx="5524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E:\زهرا\پاورپینت\متحرک\schmetterling2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002115" y="1953206"/>
            <a:ext cx="5524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E:\زهرا\پاورپینت\متحرک\schmetterling2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6161" y="0"/>
            <a:ext cx="5524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E:\زهرا\پاورپینت\متحرک\schmetterling2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2047160"/>
            <a:ext cx="5524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زهرا\پاورپینت\متحرک\schmetterling2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45775" y="5920221"/>
            <a:ext cx="5524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E:\زهرا\پاورپینت\متحرک\schmetterling2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291" y="2176385"/>
            <a:ext cx="5524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E:\زهرا\پاورپینت\متحرک\schmetterling2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3405" y="2176385"/>
            <a:ext cx="5524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E:\زهرا\پاورپینت\متحرک\schmetterling2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12648" y="6212217"/>
            <a:ext cx="5524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E:\زهرا\پاورپینت\متحرک\schmetterling2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65993" y="6246853"/>
            <a:ext cx="5524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E:\زهرا\پاورپینت\متحرک\schmetterling2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46382" y="6281061"/>
            <a:ext cx="55245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2654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040" y="4147126"/>
            <a:ext cx="2268780" cy="2581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104503"/>
            <a:ext cx="12192000" cy="169277"/>
          </a:xfrm>
          <a:prstGeom prst="rect">
            <a:avLst/>
          </a:prstGeom>
          <a:noFill/>
        </p:spPr>
        <p:txBody>
          <a:bodyPr wrap="square" rtlCol="1">
            <a:spAutoFit/>
          </a:bodyPr>
          <a:lstStyle/>
          <a:p>
            <a:pPr algn="just"/>
            <a:r>
              <a:rPr lang="fa-IR" sz="500" dirty="0">
                <a:latin typeface="Tahoma" panose="020B0604030504040204" pitchFamily="34" charset="0"/>
                <a:ea typeface="Tahoma" panose="020B0604030504040204" pitchFamily="34" charset="0"/>
                <a:cs typeface="Tahoma" panose="020B0604030504040204" pitchFamily="34" charset="0"/>
              </a:rPr>
              <a:t>*»»» آنچه آن‏ها(شهید رجائی و باهنر) را به حركت وامي داشت- كه ما از نزديك مى‏ديديم- عشق به عدالت و عشق به ارزشهاى انقلاب و اين‏ها بود.(بیانات مقام معظم رهبری، 04/ 06/ 1386)</a:t>
            </a:r>
          </a:p>
        </p:txBody>
      </p:sp>
      <p:sp>
        <p:nvSpPr>
          <p:cNvPr id="4" name="TextBox 3"/>
          <p:cNvSpPr txBox="1"/>
          <p:nvPr/>
        </p:nvSpPr>
        <p:spPr>
          <a:xfrm>
            <a:off x="204592" y="685587"/>
            <a:ext cx="11987408" cy="3816429"/>
          </a:xfrm>
          <a:prstGeom prst="rect">
            <a:avLst/>
          </a:prstGeom>
          <a:noFill/>
        </p:spPr>
        <p:txBody>
          <a:bodyPr wrap="square" rtlCol="1">
            <a:spAutoFit/>
          </a:bodyPr>
          <a:lstStyle/>
          <a:p>
            <a:r>
              <a:rPr lang="fa-IR" sz="4000" b="1" spc="50" dirty="0" smtClean="0">
                <a:ln w="38100" cmpd="sng">
                  <a:solidFill>
                    <a:srgbClr val="002060"/>
                  </a:solidFill>
                  <a:prstDash val="solid"/>
                </a:ln>
                <a:solidFill>
                  <a:srgbClr val="99FF66"/>
                </a:solidFill>
                <a:effectLst>
                  <a:glow rad="228600">
                    <a:schemeClr val="accent1">
                      <a:satMod val="175000"/>
                      <a:alpha val="40000"/>
                    </a:schemeClr>
                  </a:glow>
                </a:effectLst>
                <a:cs typeface="B Titr" panose="00000700000000000000" pitchFamily="2" charset="-78"/>
              </a:rPr>
              <a:t>عامل </a:t>
            </a:r>
            <a:r>
              <a:rPr lang="fa-IR" sz="4000" b="1" spc="50" dirty="0">
                <a:ln w="38100" cmpd="sng">
                  <a:solidFill>
                    <a:srgbClr val="002060"/>
                  </a:solidFill>
                  <a:prstDash val="solid"/>
                </a:ln>
                <a:solidFill>
                  <a:srgbClr val="99FF66"/>
                </a:solidFill>
                <a:effectLst>
                  <a:glow rad="228600">
                    <a:schemeClr val="accent1">
                      <a:satMod val="175000"/>
                      <a:alpha val="40000"/>
                    </a:schemeClr>
                  </a:glow>
                </a:effectLst>
                <a:cs typeface="B Titr" panose="00000700000000000000" pitchFamily="2" charset="-78"/>
              </a:rPr>
              <a:t>حرکت و مجاهدت شهید رجائی و </a:t>
            </a:r>
            <a:r>
              <a:rPr lang="fa-IR" sz="4000" b="1" spc="50" dirty="0" smtClean="0">
                <a:ln w="38100" cmpd="sng">
                  <a:solidFill>
                    <a:srgbClr val="002060"/>
                  </a:solidFill>
                  <a:prstDash val="solid"/>
                </a:ln>
                <a:solidFill>
                  <a:srgbClr val="99FF66"/>
                </a:solidFill>
                <a:effectLst>
                  <a:glow rad="228600">
                    <a:schemeClr val="accent1">
                      <a:satMod val="175000"/>
                      <a:alpha val="40000"/>
                    </a:schemeClr>
                  </a:glow>
                </a:effectLst>
                <a:cs typeface="B Titr" panose="00000700000000000000" pitchFamily="2" charset="-78"/>
              </a:rPr>
              <a:t>باهنر</a:t>
            </a:r>
            <a:endParaRPr lang="fa-IR" sz="4000" b="1" spc="50" dirty="0">
              <a:ln w="38100" cmpd="sng">
                <a:solidFill>
                  <a:srgbClr val="002060"/>
                </a:solidFill>
                <a:prstDash val="solid"/>
              </a:ln>
              <a:solidFill>
                <a:srgbClr val="99FF66"/>
              </a:solidFill>
              <a:effectLst>
                <a:glow rad="228600">
                  <a:schemeClr val="accent1">
                    <a:satMod val="175000"/>
                    <a:alpha val="40000"/>
                  </a:schemeClr>
                </a:glow>
              </a:effectLst>
              <a:cs typeface="B Titr" panose="00000700000000000000" pitchFamily="2" charset="-78"/>
            </a:endParaRPr>
          </a:p>
          <a:p>
            <a:pPr algn="ctr"/>
            <a:endParaRPr lang="fa-IR" sz="4000" dirty="0">
              <a:cs typeface="B Titr" panose="00000700000000000000" pitchFamily="2" charset="-78"/>
            </a:endParaRPr>
          </a:p>
          <a:p>
            <a:pPr algn="ctr"/>
            <a:r>
              <a:rPr lang="fa-IR" sz="15800" dirty="0">
                <a:ln w="38100">
                  <a:solidFill>
                    <a:schemeClr val="tx1"/>
                  </a:solidFill>
                </a:ln>
                <a:solidFill>
                  <a:srgbClr val="009900"/>
                </a:solidFill>
                <a:cs typeface="B Titr" panose="00000700000000000000" pitchFamily="2" charset="-78"/>
              </a:rPr>
              <a:t> </a:t>
            </a:r>
            <a:r>
              <a:rPr lang="fa-IR" sz="15800" dirty="0">
                <a:ln w="38100">
                  <a:solidFill>
                    <a:schemeClr val="tx1"/>
                  </a:solidFill>
                </a:ln>
                <a:solidFill>
                  <a:srgbClr val="00B050"/>
                </a:solidFill>
                <a:cs typeface="B Titr" panose="00000700000000000000" pitchFamily="2" charset="-78"/>
              </a:rPr>
              <a:t>عشق </a:t>
            </a:r>
            <a:r>
              <a:rPr lang="fa-IR" sz="15800" dirty="0">
                <a:ln w="38100">
                  <a:solidFill>
                    <a:schemeClr val="tx1"/>
                  </a:solidFill>
                </a:ln>
                <a:solidFill>
                  <a:srgbClr val="009900"/>
                </a:solidFill>
                <a:cs typeface="B Titr" panose="00000700000000000000" pitchFamily="2" charset="-78"/>
              </a:rPr>
              <a:t>به عدالت.</a:t>
            </a:r>
          </a:p>
        </p:txBody>
      </p:sp>
      <p:grpSp>
        <p:nvGrpSpPr>
          <p:cNvPr id="5" name="Group 4"/>
          <p:cNvGrpSpPr/>
          <p:nvPr/>
        </p:nvGrpSpPr>
        <p:grpSpPr>
          <a:xfrm>
            <a:off x="0" y="-31838"/>
            <a:ext cx="3898302" cy="3521119"/>
            <a:chOff x="0" y="-31838"/>
            <a:chExt cx="3898302" cy="3521119"/>
          </a:xfrm>
        </p:grpSpPr>
        <p:pic>
          <p:nvPicPr>
            <p:cNvPr id="6" name="Picture 5" descr="E:\زهرا\پاورپینت\متحرک\pendel_005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775793" y="-1429082"/>
              <a:ext cx="723900" cy="35211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E:\زهرا\پاورپینت\متحرک\pendel_005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1838"/>
              <a:ext cx="723900" cy="35211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rot="10800000">
            <a:off x="8293698" y="3336881"/>
            <a:ext cx="3898302" cy="3521119"/>
            <a:chOff x="0" y="-31838"/>
            <a:chExt cx="3898302" cy="3521119"/>
          </a:xfrm>
        </p:grpSpPr>
        <p:pic>
          <p:nvPicPr>
            <p:cNvPr id="9" name="Picture 5" descr="E:\زهرا\پاورپینت\متحرک\pendel_005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775793" y="-1429082"/>
              <a:ext cx="723900" cy="35211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E:\زهرا\پاورپینت\متحرک\pendel_005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1838"/>
              <a:ext cx="723900" cy="35211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252899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4503"/>
            <a:ext cx="12192000" cy="276999"/>
          </a:xfrm>
          <a:prstGeom prst="rect">
            <a:avLst/>
          </a:prstGeom>
          <a:noFill/>
        </p:spPr>
        <p:txBody>
          <a:bodyPr wrap="square" rtlCol="1">
            <a:spAutoFit/>
          </a:bodyPr>
          <a:lstStyle/>
          <a:p>
            <a:pPr algn="just"/>
            <a:r>
              <a:rPr lang="fa-IR" sz="1200">
                <a:latin typeface="Tahoma" panose="020B0604030504040204" pitchFamily="34" charset="0"/>
                <a:ea typeface="Tahoma" panose="020B0604030504040204" pitchFamily="34" charset="0"/>
                <a:cs typeface="Tahoma" panose="020B0604030504040204" pitchFamily="34" charset="0"/>
              </a:rPr>
              <a:t>*»»» آنچه آن‏ها(شهید رجائی و باهنر) را به حركت وامي داشت- كه ما از نزديك مى‏ديديم- عشق به عدالت و عشق به ارزشهاى انقلاب و اين‏ها بود.(بیانات مقام معظم رهبری، 04/ 06/ 1386)</a:t>
            </a:r>
            <a:endParaRPr lang="fa-IR" sz="12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12734" y="583287"/>
            <a:ext cx="11987408" cy="3693319"/>
          </a:xfrm>
          <a:prstGeom prst="rect">
            <a:avLst/>
          </a:prstGeom>
          <a:noFill/>
        </p:spPr>
        <p:txBody>
          <a:bodyPr wrap="square" rtlCol="1">
            <a:spAutoFit/>
          </a:bodyPr>
          <a:lstStyle/>
          <a:p>
            <a:r>
              <a:rPr lang="fa-IR" sz="4000" b="1" spc="50" dirty="0" smtClean="0">
                <a:ln w="38100" cmpd="sng">
                  <a:solidFill>
                    <a:srgbClr val="002060"/>
                  </a:solidFill>
                  <a:prstDash val="solid"/>
                </a:ln>
                <a:solidFill>
                  <a:srgbClr val="99FF66"/>
                </a:solidFill>
                <a:effectLst>
                  <a:glow rad="228600">
                    <a:schemeClr val="accent1">
                      <a:satMod val="175000"/>
                      <a:alpha val="40000"/>
                    </a:schemeClr>
                  </a:glow>
                </a:effectLst>
                <a:cs typeface="B Titr" panose="00000700000000000000" pitchFamily="2" charset="-78"/>
              </a:rPr>
              <a:t>عامل </a:t>
            </a:r>
            <a:r>
              <a:rPr lang="fa-IR" sz="4000" b="1" spc="50" dirty="0">
                <a:ln w="38100" cmpd="sng">
                  <a:solidFill>
                    <a:srgbClr val="002060"/>
                  </a:solidFill>
                  <a:prstDash val="solid"/>
                </a:ln>
                <a:solidFill>
                  <a:srgbClr val="99FF66"/>
                </a:solidFill>
                <a:effectLst>
                  <a:glow rad="228600">
                    <a:schemeClr val="accent1">
                      <a:satMod val="175000"/>
                      <a:alpha val="40000"/>
                    </a:schemeClr>
                  </a:glow>
                </a:effectLst>
                <a:cs typeface="B Titr" panose="00000700000000000000" pitchFamily="2" charset="-78"/>
              </a:rPr>
              <a:t>حرکت و مجاهدت شهید رجائی و باهنر</a:t>
            </a:r>
            <a:r>
              <a:rPr lang="fa-IR" sz="4000" b="1" spc="50" dirty="0" smtClean="0">
                <a:ln w="38100" cmpd="sng">
                  <a:solidFill>
                    <a:srgbClr val="002060"/>
                  </a:solidFill>
                  <a:prstDash val="solid"/>
                </a:ln>
                <a:solidFill>
                  <a:srgbClr val="99FF66"/>
                </a:solidFill>
                <a:effectLst>
                  <a:glow rad="228600">
                    <a:schemeClr val="accent1">
                      <a:satMod val="175000"/>
                      <a:alpha val="40000"/>
                    </a:schemeClr>
                  </a:glow>
                </a:effectLst>
                <a:cs typeface="B Titr" panose="00000700000000000000" pitchFamily="2" charset="-78"/>
              </a:rPr>
              <a:t>:</a:t>
            </a:r>
          </a:p>
          <a:p>
            <a:pPr algn="ctr"/>
            <a:endParaRPr lang="fa-IR" sz="4000" dirty="0" smtClean="0">
              <a:cs typeface="B Titr" panose="00000700000000000000" pitchFamily="2" charset="-78"/>
            </a:endParaRPr>
          </a:p>
          <a:p>
            <a:pPr algn="ctr"/>
            <a:endParaRPr lang="fa-IR" sz="4000" dirty="0">
              <a:cs typeface="B Titr" panose="00000700000000000000" pitchFamily="2" charset="-78"/>
            </a:endParaRPr>
          </a:p>
          <a:p>
            <a:pPr algn="ctr"/>
            <a:r>
              <a:rPr lang="fa-IR" sz="11000" dirty="0" smtClean="0">
                <a:ln w="38100">
                  <a:solidFill>
                    <a:schemeClr val="tx1"/>
                  </a:solidFill>
                </a:ln>
                <a:solidFill>
                  <a:srgbClr val="009900"/>
                </a:solidFill>
                <a:cs typeface="B Titr" panose="00000700000000000000" pitchFamily="2" charset="-78"/>
              </a:rPr>
              <a:t> عشق به </a:t>
            </a:r>
            <a:r>
              <a:rPr lang="fa-IR" sz="11000" dirty="0" smtClean="0">
                <a:ln w="38100">
                  <a:solidFill>
                    <a:schemeClr val="tx1"/>
                  </a:solidFill>
                </a:ln>
                <a:solidFill>
                  <a:schemeClr val="bg1"/>
                </a:solidFill>
                <a:cs typeface="B Titr" panose="00000700000000000000" pitchFamily="2" charset="-78"/>
              </a:rPr>
              <a:t>ارزشهاى</a:t>
            </a:r>
            <a:r>
              <a:rPr lang="fa-IR" sz="11000" dirty="0" smtClean="0">
                <a:ln w="38100">
                  <a:solidFill>
                    <a:schemeClr val="tx1"/>
                  </a:solidFill>
                </a:ln>
                <a:cs typeface="B Titr" panose="00000700000000000000" pitchFamily="2" charset="-78"/>
              </a:rPr>
              <a:t> </a:t>
            </a:r>
            <a:r>
              <a:rPr lang="fa-IR" sz="11000" dirty="0" smtClean="0">
                <a:ln w="38100">
                  <a:solidFill>
                    <a:schemeClr val="tx1"/>
                  </a:solidFill>
                </a:ln>
                <a:solidFill>
                  <a:srgbClr val="FF0000"/>
                </a:solidFill>
                <a:cs typeface="B Titr" panose="00000700000000000000" pitchFamily="2" charset="-78"/>
              </a:rPr>
              <a:t>انقلاب</a:t>
            </a:r>
          </a:p>
        </p:txBody>
      </p:sp>
      <p:pic>
        <p:nvPicPr>
          <p:cNvPr id="8194" name="Picture 2" descr="E:\زهرا\پاورپینت\متحرک\Copy (3) of mzrs06adn1l1m0nw073811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818419"/>
            <a:ext cx="4396606" cy="1942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56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4503"/>
            <a:ext cx="12192000" cy="184666"/>
          </a:xfrm>
          <a:prstGeom prst="rect">
            <a:avLst/>
          </a:prstGeom>
          <a:noFill/>
        </p:spPr>
        <p:txBody>
          <a:bodyPr wrap="square" rtlCol="1">
            <a:spAutoFit/>
          </a:bodyPr>
          <a:lstStyle/>
          <a:p>
            <a:pPr algn="just"/>
            <a:r>
              <a:rPr lang="fa-IR" sz="600" dirty="0">
                <a:latin typeface="Tahoma" panose="020B0604030504040204" pitchFamily="34" charset="0"/>
                <a:ea typeface="Tahoma" panose="020B0604030504040204" pitchFamily="34" charset="0"/>
                <a:cs typeface="Tahoma" panose="020B0604030504040204" pitchFamily="34" charset="0"/>
              </a:rPr>
              <a:t>*»»» «انّ اللَّه شاكر عليم» با اينكه ما هيچ طلبى نداريم، خدا هم شكرگزارى ميكند. خداى متعال از بندگانى كه با اخلاص كار كردند و همه‏ى سرمايه‏ى خودشان را آوردند وسط، شكرگزارى ميكند. يكى از بخشهاى شكرگزارى هم همين است كه اين نام نيك در سالهاى متمادى براى اينها باقى ميماند. (بیانات مقام معظم رهبری، 08/ 06/ 1389)</a:t>
            </a:r>
          </a:p>
        </p:txBody>
      </p:sp>
      <p:sp>
        <p:nvSpPr>
          <p:cNvPr id="4" name="TextBox 3"/>
          <p:cNvSpPr txBox="1"/>
          <p:nvPr/>
        </p:nvSpPr>
        <p:spPr>
          <a:xfrm>
            <a:off x="112734" y="740304"/>
            <a:ext cx="11987408" cy="5109091"/>
          </a:xfrm>
          <a:prstGeom prst="rect">
            <a:avLst/>
          </a:prstGeom>
          <a:noFill/>
        </p:spPr>
        <p:txBody>
          <a:bodyPr wrap="square" rtlCol="1">
            <a:spAutoFit/>
          </a:bodyPr>
          <a:lstStyle/>
          <a:p>
            <a:pPr algn="ctr"/>
            <a:r>
              <a:rPr lang="fa-IR" sz="4000" dirty="0" smtClean="0">
                <a:ln w="38100">
                  <a:solidFill>
                    <a:srgbClr val="0070C0"/>
                  </a:solidFill>
                </a:ln>
                <a:solidFill>
                  <a:srgbClr val="99FF66"/>
                </a:solidFill>
                <a:cs typeface="B Titr" panose="00000700000000000000" pitchFamily="2" charset="-78"/>
              </a:rPr>
              <a:t> </a:t>
            </a:r>
            <a:r>
              <a:rPr lang="fa-IR" sz="8000" dirty="0">
                <a:ln w="38100">
                  <a:solidFill>
                    <a:srgbClr val="0070C0"/>
                  </a:solidFill>
                </a:ln>
                <a:solidFill>
                  <a:srgbClr val="99FF66"/>
                </a:solidFill>
                <a:cs typeface="B Titr" panose="00000700000000000000" pitchFamily="2" charset="-78"/>
              </a:rPr>
              <a:t>خداوند از بندگان با اخلاص</a:t>
            </a:r>
            <a:r>
              <a:rPr lang="fa-IR" sz="8000" dirty="0" smtClean="0">
                <a:ln w="38100">
                  <a:solidFill>
                    <a:srgbClr val="0070C0"/>
                  </a:solidFill>
                </a:ln>
                <a:solidFill>
                  <a:srgbClr val="99FF66"/>
                </a:solidFill>
                <a:cs typeface="B Titr" panose="00000700000000000000" pitchFamily="2" charset="-78"/>
              </a:rPr>
              <a:t>،</a:t>
            </a:r>
          </a:p>
          <a:p>
            <a:pPr algn="ctr"/>
            <a:endParaRPr lang="fa-IR" sz="4400" dirty="0">
              <a:cs typeface="B Titr" panose="00000700000000000000" pitchFamily="2" charset="-78"/>
            </a:endParaRPr>
          </a:p>
          <a:p>
            <a:r>
              <a:rPr lang="fa-IR" sz="13800" dirty="0" smtClean="0">
                <a:solidFill>
                  <a:srgbClr val="CC3399"/>
                </a:solidFill>
                <a:cs typeface="B Titr" panose="00000700000000000000" pitchFamily="2" charset="-78"/>
              </a:rPr>
              <a:t> </a:t>
            </a:r>
            <a:r>
              <a:rPr lang="fa-IR" sz="13800" dirty="0">
                <a:solidFill>
                  <a:srgbClr val="CC3399"/>
                </a:solidFill>
                <a:cs typeface="B Titr" panose="00000700000000000000" pitchFamily="2" charset="-78"/>
              </a:rPr>
              <a:t>تشکر </a:t>
            </a:r>
            <a:r>
              <a:rPr lang="fa-IR" sz="13800" dirty="0" smtClean="0">
                <a:solidFill>
                  <a:srgbClr val="CC3399"/>
                </a:solidFill>
                <a:cs typeface="B Titr" panose="00000700000000000000" pitchFamily="2" charset="-78"/>
              </a:rPr>
              <a:t>میکند.</a:t>
            </a:r>
          </a:p>
          <a:p>
            <a:pPr algn="ctr"/>
            <a:endParaRPr lang="fa-IR" sz="3200" b="1" dirty="0">
              <a:solidFill>
                <a:schemeClr val="accent1">
                  <a:lumMod val="50000"/>
                </a:schemeClr>
              </a:solidFill>
              <a:latin typeface="B Badr" panose="00000400000000000000" pitchFamily="2" charset="-78"/>
              <a:ea typeface="Calibri" panose="020F0502020204030204" pitchFamily="34" charset="0"/>
              <a:cs typeface="B Koodak" panose="00000700000000000000" pitchFamily="2" charset="-78"/>
            </a:endParaRPr>
          </a:p>
          <a:p>
            <a:pPr algn="ctr"/>
            <a:r>
              <a:rPr lang="fa-IR" sz="3200" b="1" dirty="0">
                <a:solidFill>
                  <a:schemeClr val="accent1">
                    <a:lumMod val="50000"/>
                  </a:schemeClr>
                </a:solidFill>
                <a:latin typeface="B Badr" panose="00000400000000000000" pitchFamily="2" charset="-78"/>
                <a:ea typeface="Calibri" panose="020F0502020204030204" pitchFamily="34" charset="0"/>
                <a:cs typeface="B Koodak" panose="00000700000000000000" pitchFamily="2" charset="-78"/>
              </a:rPr>
              <a:t> (انّ اللَّه شاكر عليم) </a:t>
            </a:r>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8450"/>
          <a:stretch/>
        </p:blipFill>
        <p:spPr bwMode="auto">
          <a:xfrm rot="19575810">
            <a:off x="449349" y="3239273"/>
            <a:ext cx="3648132" cy="27243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884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555336" cy="6858000"/>
            <a:chOff x="11651672" y="0"/>
            <a:chExt cx="555336" cy="6858000"/>
          </a:xfrm>
        </p:grpSpPr>
        <p:pic>
          <p:nvPicPr>
            <p:cNvPr id="6" name="Picture 3" descr="E:\زهرا\پاورپینت\متحرک\20110809120050214_ctcdnt0gh0vccu5e14h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658600" y="1889130"/>
              <a:ext cx="533400" cy="17318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زهرا\پاورپینت\متحرک\20110809120050214_ctcdnt0gh0vccu5e14h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651672" y="3620948"/>
              <a:ext cx="533400" cy="17130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زهرا\پاورپینت\متحرک\20110809120050214_ctcdnt0gh0vccu5e14h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673608" y="0"/>
              <a:ext cx="533400" cy="17964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E:\زهرا\پاورپینت\متحرک\20110809120050214_ctcdnt0gh0vccu5e14h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651672" y="5334000"/>
              <a:ext cx="533400" cy="1524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11673608" y="-101600"/>
            <a:ext cx="555336" cy="6858000"/>
            <a:chOff x="11651672" y="0"/>
            <a:chExt cx="555336" cy="6858000"/>
          </a:xfrm>
        </p:grpSpPr>
        <p:pic>
          <p:nvPicPr>
            <p:cNvPr id="11" name="Picture 3" descr="E:\زهرا\پاورپینت\متحرک\20110809120050214_ctcdnt0gh0vccu5e14h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658600" y="1889130"/>
              <a:ext cx="533400" cy="17318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E:\زهرا\پاورپینت\متحرک\20110809120050214_ctcdnt0gh0vccu5e14h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651672" y="3620948"/>
              <a:ext cx="533400" cy="17130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E:\زهرا\پاورپینت\متحرک\20110809120050214_ctcdnt0gh0vccu5e14h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673608" y="0"/>
              <a:ext cx="533400" cy="179647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E:\زهرا\پاورپینت\متحرک\20110809120050214_ctcdnt0gh0vccu5e14h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651672" y="5334000"/>
              <a:ext cx="533400" cy="152400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nip Same Side Corner Rectangle 2"/>
          <p:cNvSpPr/>
          <p:nvPr/>
        </p:nvSpPr>
        <p:spPr>
          <a:xfrm>
            <a:off x="304341" y="2169849"/>
            <a:ext cx="11552381" cy="1170380"/>
          </a:xfrm>
          <a:prstGeom prst="snip2SameRect">
            <a:avLst>
              <a:gd name="adj1" fmla="val 26986"/>
              <a:gd name="adj2" fmla="val 0"/>
            </a:avLst>
          </a:prstGeom>
          <a:solidFill>
            <a:schemeClr val="accent4">
              <a:lumMod val="40000"/>
              <a:lumOff val="6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extBox 1"/>
          <p:cNvSpPr txBox="1"/>
          <p:nvPr/>
        </p:nvSpPr>
        <p:spPr>
          <a:xfrm>
            <a:off x="0" y="104503"/>
            <a:ext cx="12192000" cy="169277"/>
          </a:xfrm>
          <a:prstGeom prst="rect">
            <a:avLst/>
          </a:prstGeom>
          <a:noFill/>
        </p:spPr>
        <p:txBody>
          <a:bodyPr wrap="square" rtlCol="1">
            <a:spAutoFit/>
          </a:bodyPr>
          <a:lstStyle/>
          <a:p>
            <a:pPr algn="just"/>
            <a:r>
              <a:rPr lang="fa-IR" sz="500" dirty="0">
                <a:latin typeface="Tahoma" panose="020B0604030504040204" pitchFamily="34" charset="0"/>
                <a:ea typeface="Tahoma" panose="020B0604030504040204" pitchFamily="34" charset="0"/>
                <a:cs typeface="Tahoma" panose="020B0604030504040204" pitchFamily="34" charset="0"/>
              </a:rPr>
              <a:t>*»»» «انّ اللَّه شاكر عليم» با اينكه ما هيچ طلبى نداريم، خدا هم شكرگزارى ميكند. خداى متعال از بندگانى كه با اخلاص كار كردند و همه‏ى سرمايه‏ى خودشان را آوردند وسط، شكرگزارى ميكند. يكى از بخشهاى شكرگزارى هم همين است كه اين نام نيك در سالهاى متمادى براى اينها باقى ميماند. (بیانات مقام معظم رهبری، 08/ 06/ 1389)</a:t>
            </a:r>
          </a:p>
        </p:txBody>
      </p:sp>
      <p:sp>
        <p:nvSpPr>
          <p:cNvPr id="4" name="TextBox 3"/>
          <p:cNvSpPr txBox="1"/>
          <p:nvPr/>
        </p:nvSpPr>
        <p:spPr>
          <a:xfrm>
            <a:off x="204592" y="361614"/>
            <a:ext cx="11987408" cy="5755422"/>
          </a:xfrm>
          <a:prstGeom prst="rect">
            <a:avLst/>
          </a:prstGeom>
          <a:noFill/>
        </p:spPr>
        <p:txBody>
          <a:bodyPr wrap="square" rtlCol="1">
            <a:spAutoFit/>
          </a:bodyPr>
          <a:lstStyle/>
          <a:p>
            <a:pPr algn="ctr"/>
            <a:r>
              <a:rPr lang="fa-IR" sz="8000" dirty="0" smtClean="0">
                <a:ln w="57150">
                  <a:solidFill>
                    <a:srgbClr val="002060"/>
                  </a:solidFill>
                </a:ln>
                <a:solidFill>
                  <a:srgbClr val="66FF66"/>
                </a:solidFill>
                <a:cs typeface="B Titr" panose="00000700000000000000" pitchFamily="2" charset="-78"/>
              </a:rPr>
              <a:t>خداوند </a:t>
            </a:r>
            <a:r>
              <a:rPr lang="fa-IR" sz="8000" dirty="0">
                <a:ln w="57150">
                  <a:solidFill>
                    <a:srgbClr val="002060"/>
                  </a:solidFill>
                </a:ln>
                <a:solidFill>
                  <a:srgbClr val="66FF66"/>
                </a:solidFill>
                <a:cs typeface="B Titr" panose="00000700000000000000" pitchFamily="2" charset="-78"/>
              </a:rPr>
              <a:t>از بندگانی </a:t>
            </a:r>
            <a:r>
              <a:rPr lang="fa-IR" sz="8000" dirty="0" smtClean="0">
                <a:ln w="57150">
                  <a:solidFill>
                    <a:srgbClr val="002060"/>
                  </a:solidFill>
                </a:ln>
                <a:solidFill>
                  <a:srgbClr val="66FF66"/>
                </a:solidFill>
                <a:cs typeface="B Titr" panose="00000700000000000000" pitchFamily="2" charset="-78"/>
              </a:rPr>
              <a:t>که</a:t>
            </a:r>
          </a:p>
          <a:p>
            <a:pPr algn="ctr"/>
            <a:r>
              <a:rPr lang="fa-IR" sz="3200" dirty="0" smtClean="0">
                <a:cs typeface="B Titr" panose="00000700000000000000" pitchFamily="2" charset="-78"/>
              </a:rPr>
              <a:t> </a:t>
            </a:r>
            <a:endParaRPr lang="fa-IR" sz="8000" dirty="0" smtClean="0">
              <a:cs typeface="B Titr" panose="00000700000000000000" pitchFamily="2" charset="-78"/>
            </a:endParaRPr>
          </a:p>
          <a:p>
            <a:pPr algn="ctr"/>
            <a:r>
              <a:rPr lang="fa-IR" sz="8000" dirty="0" smtClean="0">
                <a:ln w="57150">
                  <a:noFill/>
                </a:ln>
                <a:solidFill>
                  <a:srgbClr val="CC00FF"/>
                </a:solidFill>
                <a:cs typeface="B Titr" panose="00000700000000000000" pitchFamily="2" charset="-78"/>
              </a:rPr>
              <a:t> با </a:t>
            </a:r>
            <a:r>
              <a:rPr lang="fa-IR" sz="8000" dirty="0">
                <a:ln w="57150">
                  <a:noFill/>
                </a:ln>
                <a:solidFill>
                  <a:srgbClr val="CC00FF"/>
                </a:solidFill>
                <a:cs typeface="B Titr" panose="00000700000000000000" pitchFamily="2" charset="-78"/>
              </a:rPr>
              <a:t>همه سرمایه خود به صحنه </a:t>
            </a:r>
            <a:r>
              <a:rPr lang="fa-IR" sz="8000" dirty="0" smtClean="0">
                <a:ln w="57150">
                  <a:noFill/>
                </a:ln>
                <a:solidFill>
                  <a:srgbClr val="CC00FF"/>
                </a:solidFill>
                <a:cs typeface="B Titr" panose="00000700000000000000" pitchFamily="2" charset="-78"/>
              </a:rPr>
              <a:t>آیند</a:t>
            </a:r>
          </a:p>
          <a:p>
            <a:pPr algn="ctr"/>
            <a:endParaRPr lang="fa-IR" sz="2400" dirty="0" smtClean="0">
              <a:cs typeface="B Titr" panose="00000700000000000000" pitchFamily="2" charset="-78"/>
            </a:endParaRPr>
          </a:p>
          <a:p>
            <a:pPr algn="ctr"/>
            <a:r>
              <a:rPr lang="fa-IR" sz="8000" dirty="0" smtClean="0">
                <a:ln w="38100">
                  <a:solidFill>
                    <a:srgbClr val="009900"/>
                  </a:solidFill>
                </a:ln>
                <a:solidFill>
                  <a:srgbClr val="FFFF00"/>
                </a:solidFill>
                <a:cs typeface="B Titr" panose="00000700000000000000" pitchFamily="2" charset="-78"/>
              </a:rPr>
              <a:t>تشکر </a:t>
            </a:r>
            <a:r>
              <a:rPr lang="fa-IR" sz="8000" dirty="0">
                <a:ln w="38100">
                  <a:solidFill>
                    <a:srgbClr val="009900"/>
                  </a:solidFill>
                </a:ln>
                <a:solidFill>
                  <a:srgbClr val="FFFF00"/>
                </a:solidFill>
                <a:cs typeface="B Titr" panose="00000700000000000000" pitchFamily="2" charset="-78"/>
              </a:rPr>
              <a:t>می کند</a:t>
            </a:r>
            <a:r>
              <a:rPr lang="fa-IR" sz="8000" dirty="0" smtClean="0">
                <a:ln w="38100">
                  <a:solidFill>
                    <a:srgbClr val="009900"/>
                  </a:solidFill>
                </a:ln>
                <a:solidFill>
                  <a:srgbClr val="FFFF00"/>
                </a:solidFill>
                <a:cs typeface="B Titr" panose="00000700000000000000" pitchFamily="2" charset="-78"/>
              </a:rPr>
              <a:t>.</a:t>
            </a:r>
          </a:p>
          <a:p>
            <a:pPr algn="ctr"/>
            <a:endParaRPr lang="fa-IR" sz="4000" dirty="0">
              <a:cs typeface="B Titr" panose="00000700000000000000" pitchFamily="2" charset="-78"/>
            </a:endParaRPr>
          </a:p>
          <a:p>
            <a:pPr algn="ctr"/>
            <a:r>
              <a:rPr lang="fa-IR" sz="3200" b="1" dirty="0">
                <a:solidFill>
                  <a:schemeClr val="accent1">
                    <a:lumMod val="50000"/>
                  </a:schemeClr>
                </a:solidFill>
                <a:latin typeface="B Badr" panose="00000400000000000000" pitchFamily="2" charset="-78"/>
                <a:ea typeface="Calibri" panose="020F0502020204030204" pitchFamily="34" charset="0"/>
                <a:cs typeface="B Koodak" panose="00000700000000000000" pitchFamily="2" charset="-78"/>
              </a:rPr>
              <a:t> (انّ اللَّه شاكر عليم) </a:t>
            </a:r>
          </a:p>
        </p:txBody>
      </p:sp>
    </p:spTree>
    <p:extLst>
      <p:ext uri="{BB962C8B-B14F-4D97-AF65-F5344CB8AC3E}">
        <p14:creationId xmlns:p14="http://schemas.microsoft.com/office/powerpoint/2010/main" val="42142202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ame Side Corner Rectangle 2"/>
          <p:cNvSpPr/>
          <p:nvPr/>
        </p:nvSpPr>
        <p:spPr>
          <a:xfrm>
            <a:off x="877469" y="4436133"/>
            <a:ext cx="10390910" cy="2318327"/>
          </a:xfrm>
          <a:prstGeom prst="snip2Same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endParaRPr lang="fa-IR" sz="1100" b="1" dirty="0">
              <a:ln w="38100" cmpd="sng">
                <a:gradFill>
                  <a:gsLst>
                    <a:gs pos="70000">
                      <a:srgbClr val="70AD47">
                        <a:shade val="50000"/>
                        <a:satMod val="190000"/>
                      </a:srgbClr>
                    </a:gs>
                    <a:gs pos="0">
                      <a:srgbClr val="70AD47">
                        <a:tint val="77000"/>
                        <a:satMod val="180000"/>
                      </a:srgbClr>
                    </a:gs>
                  </a:gsLst>
                  <a:lin ang="5400000"/>
                </a:gradFill>
                <a:prstDash val="solid"/>
              </a:ln>
              <a:solidFill>
                <a:srgbClr val="66FF66"/>
              </a:solidFill>
              <a:effectLst>
                <a:outerShdw blurRad="50800" dist="40000" dir="5400000" algn="tl" rotWithShape="0">
                  <a:srgbClr val="000000">
                    <a:shade val="5000"/>
                    <a:satMod val="120000"/>
                    <a:alpha val="33000"/>
                  </a:srgbClr>
                </a:outerShdw>
              </a:effectLst>
              <a:cs typeface="B Titr" panose="00000700000000000000" pitchFamily="2" charset="-78"/>
            </a:endParaRPr>
          </a:p>
          <a:p>
            <a:pPr lvl="0" algn="ctr"/>
            <a:r>
              <a:rPr lang="fa-IR" sz="8000" dirty="0">
                <a:ln w="57150">
                  <a:solidFill>
                    <a:srgbClr val="002060"/>
                  </a:solidFill>
                  <a:prstDash val="solid"/>
                </a:ln>
                <a:solidFill>
                  <a:srgbClr val="00CC00"/>
                </a:solidFill>
                <a:effectLst>
                  <a:outerShdw blurRad="38100" dist="32000" dir="5400000" algn="tl">
                    <a:srgbClr val="000000">
                      <a:alpha val="30000"/>
                    </a:srgbClr>
                  </a:outerShdw>
                </a:effectLst>
                <a:cs typeface="B Titr" panose="00000700000000000000" pitchFamily="2" charset="-78"/>
              </a:rPr>
              <a:t> باقی گزاردن نام نیک آنها </a:t>
            </a:r>
          </a:p>
        </p:txBody>
      </p:sp>
      <p:sp>
        <p:nvSpPr>
          <p:cNvPr id="2" name="TextBox 1"/>
          <p:cNvSpPr txBox="1"/>
          <p:nvPr/>
        </p:nvSpPr>
        <p:spPr>
          <a:xfrm>
            <a:off x="0" y="104503"/>
            <a:ext cx="12192000" cy="184666"/>
          </a:xfrm>
          <a:prstGeom prst="rect">
            <a:avLst/>
          </a:prstGeom>
          <a:noFill/>
        </p:spPr>
        <p:txBody>
          <a:bodyPr wrap="square" rtlCol="1">
            <a:spAutoFit/>
          </a:bodyPr>
          <a:lstStyle/>
          <a:p>
            <a:pPr algn="just"/>
            <a:r>
              <a:rPr lang="fa-IR" sz="600" dirty="0">
                <a:latin typeface="Tahoma" panose="020B0604030504040204" pitchFamily="34" charset="0"/>
                <a:ea typeface="Tahoma" panose="020B0604030504040204" pitchFamily="34" charset="0"/>
                <a:cs typeface="Tahoma" panose="020B0604030504040204" pitchFamily="34" charset="0"/>
              </a:rPr>
              <a:t>*»»» «انّ اللَّه شاكر عليم» با اينكه ما هيچ طلبى نداريم، خدا هم شكرگزارى ميكند. خداى متعال از بندگانى كه با اخلاص كار كردند و همه‏ى سرمايه‏ى خودشان را آوردند وسط، شكرگزارى ميكند. يكى از بخشهاى شكرگزارى هم همين است كه اين نام نيك در سالهاى متمادى براى اينها باقى ميماند. (بیانات مقام معظم رهبری، 08/ 06/ 1389)</a:t>
            </a:r>
          </a:p>
        </p:txBody>
      </p:sp>
      <p:pic>
        <p:nvPicPr>
          <p:cNvPr id="11" name="Picture 2" descr="E:\زهرا\پاورپینت\متحرک\bunchofros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62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زهرا\پاورپینت\متحرک\bunchofros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44" y="3242501"/>
            <a:ext cx="6762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زهرا\پاورپینت\متحرک\bunchofros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245" y="1621847"/>
            <a:ext cx="6762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زهرا\پاورپینت\متحرک\bunchofros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412" y="5068888"/>
            <a:ext cx="6762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زهرا\پاورپینت\متحرک\bunchofros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515722" y="53641"/>
            <a:ext cx="6762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زهرا\پاورپینت\متحرک\bunchofros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64925" y="1842326"/>
            <a:ext cx="6762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زهرا\پاورپینت\متحرک\bunchofros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515723" y="5297054"/>
            <a:ext cx="6762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زهرا\پاورپینت\متحرک\bunchofros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464925" y="3410094"/>
            <a:ext cx="676275" cy="1400175"/>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267893" y="289169"/>
            <a:ext cx="11730154" cy="4061157"/>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endParaRPr lang="fa-IR" sz="4800" b="1" dirty="0" smtClean="0">
              <a:ln w="38100" cmpd="sng">
                <a:solidFill>
                  <a:srgbClr val="7030A0"/>
                </a:solidFill>
                <a:prstDash val="solid"/>
              </a:ln>
              <a:solidFill>
                <a:srgbClr val="66FF66"/>
              </a:solidFill>
              <a:effectLst>
                <a:outerShdw blurRad="50800" dist="40000" dir="5400000" algn="tl" rotWithShape="0">
                  <a:srgbClr val="000000">
                    <a:shade val="5000"/>
                    <a:satMod val="120000"/>
                    <a:alpha val="33000"/>
                  </a:srgbClr>
                </a:outerShdw>
              </a:effectLst>
              <a:cs typeface="B Titr" panose="00000700000000000000" pitchFamily="2" charset="-78"/>
            </a:endParaRPr>
          </a:p>
          <a:p>
            <a:pPr lvl="0" algn="ctr"/>
            <a:r>
              <a:rPr lang="fa-IR" sz="4800" b="1" dirty="0" smtClean="0">
                <a:ln w="38100" cmpd="sng">
                  <a:solidFill>
                    <a:srgbClr val="7030A0"/>
                  </a:solidFill>
                  <a:prstDash val="solid"/>
                </a:ln>
                <a:solidFill>
                  <a:srgbClr val="66FF66"/>
                </a:solidFill>
                <a:effectLst>
                  <a:outerShdw blurRad="50800" dist="40000" dir="5400000" algn="tl" rotWithShape="0">
                    <a:srgbClr val="000000">
                      <a:shade val="5000"/>
                      <a:satMod val="120000"/>
                      <a:alpha val="33000"/>
                    </a:srgbClr>
                  </a:outerShdw>
                </a:effectLst>
                <a:cs typeface="B Titr" panose="00000700000000000000" pitchFamily="2" charset="-78"/>
              </a:rPr>
              <a:t>یکی </a:t>
            </a:r>
            <a:r>
              <a:rPr lang="fa-IR" sz="4800" b="1" dirty="0">
                <a:ln w="38100" cmpd="sng">
                  <a:solidFill>
                    <a:srgbClr val="7030A0"/>
                  </a:solidFill>
                  <a:prstDash val="solid"/>
                </a:ln>
                <a:solidFill>
                  <a:srgbClr val="66FF66"/>
                </a:solidFill>
                <a:effectLst>
                  <a:outerShdw blurRad="50800" dist="40000" dir="5400000" algn="tl" rotWithShape="0">
                    <a:srgbClr val="000000">
                      <a:shade val="5000"/>
                      <a:satMod val="120000"/>
                      <a:alpha val="33000"/>
                    </a:srgbClr>
                  </a:outerShdw>
                </a:effectLst>
                <a:cs typeface="B Titr" panose="00000700000000000000" pitchFamily="2" charset="-78"/>
              </a:rPr>
              <a:t>از </a:t>
            </a:r>
            <a:r>
              <a:rPr lang="fa-IR" sz="4800" b="1" dirty="0" smtClean="0">
                <a:ln w="38100" cmpd="sng">
                  <a:solidFill>
                    <a:srgbClr val="7030A0"/>
                  </a:solidFill>
                  <a:prstDash val="solid"/>
                </a:ln>
                <a:solidFill>
                  <a:srgbClr val="66FF66"/>
                </a:solidFill>
                <a:effectLst>
                  <a:outerShdw blurRad="50800" dist="40000" dir="5400000" algn="tl" rotWithShape="0">
                    <a:srgbClr val="000000">
                      <a:shade val="5000"/>
                      <a:satMod val="120000"/>
                      <a:alpha val="33000"/>
                    </a:srgbClr>
                  </a:outerShdw>
                </a:effectLst>
                <a:cs typeface="B Titr" panose="00000700000000000000" pitchFamily="2" charset="-78"/>
              </a:rPr>
              <a:t>راههای</a:t>
            </a:r>
          </a:p>
          <a:p>
            <a:pPr lvl="0" algn="ctr"/>
            <a:r>
              <a:rPr lang="fa-IR" sz="400" b="1" dirty="0" smtClean="0">
                <a:ln w="38100" cmpd="sng">
                  <a:solidFill>
                    <a:srgbClr val="7030A0"/>
                  </a:solidFill>
                  <a:prstDash val="solid"/>
                </a:ln>
                <a:solidFill>
                  <a:srgbClr val="66FF66"/>
                </a:solidFill>
                <a:effectLst>
                  <a:outerShdw blurRad="50800" dist="40000" dir="5400000" algn="tl" rotWithShape="0">
                    <a:srgbClr val="000000">
                      <a:shade val="5000"/>
                      <a:satMod val="120000"/>
                      <a:alpha val="33000"/>
                    </a:srgbClr>
                  </a:outerShdw>
                </a:effectLst>
                <a:cs typeface="B Titr" panose="00000700000000000000" pitchFamily="2" charset="-78"/>
              </a:rPr>
              <a:t> </a:t>
            </a:r>
            <a:endParaRPr lang="fa-IR" sz="4800" b="1" dirty="0" smtClean="0">
              <a:ln w="38100" cmpd="sng">
                <a:solidFill>
                  <a:srgbClr val="7030A0"/>
                </a:solidFill>
                <a:prstDash val="solid"/>
              </a:ln>
              <a:solidFill>
                <a:srgbClr val="66FF66"/>
              </a:solidFill>
              <a:effectLst>
                <a:outerShdw blurRad="50800" dist="40000" dir="5400000" algn="tl" rotWithShape="0">
                  <a:srgbClr val="000000">
                    <a:shade val="5000"/>
                    <a:satMod val="120000"/>
                    <a:alpha val="33000"/>
                  </a:srgbClr>
                </a:outerShdw>
              </a:effectLst>
              <a:cs typeface="B Titr" panose="00000700000000000000" pitchFamily="2" charset="-78"/>
            </a:endParaRPr>
          </a:p>
          <a:p>
            <a:pPr lvl="0" algn="ctr"/>
            <a:r>
              <a:rPr lang="fa-IR" sz="8000" b="1" dirty="0" smtClean="0">
                <a:ln w="38100" cmpd="sng">
                  <a:solidFill>
                    <a:srgbClr val="7030A0"/>
                  </a:solidFill>
                  <a:prstDash val="solid"/>
                </a:ln>
                <a:solidFill>
                  <a:srgbClr val="66FF66"/>
                </a:solidFill>
                <a:effectLst>
                  <a:outerShdw blurRad="50800" dist="40000" dir="5400000" algn="tl" rotWithShape="0">
                    <a:srgbClr val="000000">
                      <a:shade val="5000"/>
                      <a:satMod val="120000"/>
                      <a:alpha val="33000"/>
                    </a:srgbClr>
                  </a:outerShdw>
                </a:effectLst>
                <a:cs typeface="B Titr" panose="00000700000000000000" pitchFamily="2" charset="-78"/>
              </a:rPr>
              <a:t>سپاس  خداوند</a:t>
            </a:r>
          </a:p>
          <a:p>
            <a:pPr lvl="0" algn="ctr"/>
            <a:r>
              <a:rPr lang="fa-IR" sz="1100" b="1" dirty="0" smtClean="0">
                <a:ln w="38100" cmpd="sng">
                  <a:solidFill>
                    <a:srgbClr val="7030A0"/>
                  </a:solidFill>
                  <a:prstDash val="solid"/>
                </a:ln>
                <a:solidFill>
                  <a:srgbClr val="66FF66"/>
                </a:solidFill>
                <a:effectLst>
                  <a:outerShdw blurRad="50800" dist="40000" dir="5400000" algn="tl" rotWithShape="0">
                    <a:srgbClr val="000000">
                      <a:shade val="5000"/>
                      <a:satMod val="120000"/>
                      <a:alpha val="33000"/>
                    </a:srgbClr>
                  </a:outerShdw>
                </a:effectLst>
                <a:cs typeface="B Titr" panose="00000700000000000000" pitchFamily="2" charset="-78"/>
              </a:rPr>
              <a:t> </a:t>
            </a:r>
            <a:endParaRPr lang="fa-IR" sz="8000" b="1" dirty="0" smtClean="0">
              <a:ln w="38100" cmpd="sng">
                <a:solidFill>
                  <a:srgbClr val="7030A0"/>
                </a:solidFill>
                <a:prstDash val="solid"/>
              </a:ln>
              <a:solidFill>
                <a:srgbClr val="66FF66"/>
              </a:solidFill>
              <a:effectLst>
                <a:outerShdw blurRad="50800" dist="40000" dir="5400000" algn="tl" rotWithShape="0">
                  <a:srgbClr val="000000">
                    <a:shade val="5000"/>
                    <a:satMod val="120000"/>
                    <a:alpha val="33000"/>
                  </a:srgbClr>
                </a:outerShdw>
              </a:effectLst>
              <a:cs typeface="B Titr" panose="00000700000000000000" pitchFamily="2" charset="-78"/>
            </a:endParaRPr>
          </a:p>
          <a:p>
            <a:pPr lvl="0" algn="ctr"/>
            <a:r>
              <a:rPr lang="fa-IR" sz="6600" b="1" dirty="0" smtClean="0">
                <a:ln w="38100" cmpd="sng">
                  <a:solidFill>
                    <a:srgbClr val="7030A0"/>
                  </a:solidFill>
                  <a:prstDash val="solid"/>
                </a:ln>
                <a:solidFill>
                  <a:srgbClr val="66FF66"/>
                </a:solidFill>
                <a:effectLst>
                  <a:outerShdw blurRad="50800" dist="40000" dir="5400000" algn="tl" rotWithShape="0">
                    <a:srgbClr val="000000">
                      <a:shade val="5000"/>
                      <a:satMod val="120000"/>
                      <a:alpha val="33000"/>
                    </a:srgbClr>
                  </a:outerShdw>
                </a:effectLst>
                <a:cs typeface="B Titr" panose="00000700000000000000" pitchFamily="2" charset="-78"/>
              </a:rPr>
              <a:t>از </a:t>
            </a:r>
            <a:r>
              <a:rPr lang="fa-IR" sz="6600" b="1" dirty="0">
                <a:ln w="38100" cmpd="sng">
                  <a:solidFill>
                    <a:srgbClr val="7030A0"/>
                  </a:solidFill>
                  <a:prstDash val="solid"/>
                </a:ln>
                <a:solidFill>
                  <a:srgbClr val="66FF66"/>
                </a:solidFill>
                <a:effectLst>
                  <a:outerShdw blurRad="50800" dist="40000" dir="5400000" algn="tl" rotWithShape="0">
                    <a:srgbClr val="000000">
                      <a:shade val="5000"/>
                      <a:satMod val="120000"/>
                      <a:alpha val="33000"/>
                    </a:srgbClr>
                  </a:outerShdw>
                </a:effectLst>
                <a:cs typeface="B Titr" panose="00000700000000000000" pitchFamily="2" charset="-78"/>
              </a:rPr>
              <a:t>افراد مخلص</a:t>
            </a:r>
            <a:r>
              <a:rPr lang="fa-IR" sz="3200" b="1" dirty="0">
                <a:ln w="38100" cmpd="sng">
                  <a:solidFill>
                    <a:srgbClr val="7030A0"/>
                  </a:solidFill>
                  <a:prstDash val="solid"/>
                </a:ln>
                <a:solidFill>
                  <a:srgbClr val="66FF66"/>
                </a:solidFill>
                <a:effectLst>
                  <a:outerShdw blurRad="50800" dist="40000" dir="5400000" algn="tl" rotWithShape="0">
                    <a:srgbClr val="000000">
                      <a:shade val="5000"/>
                      <a:satMod val="120000"/>
                      <a:alpha val="33000"/>
                    </a:srgbClr>
                  </a:outerShdw>
                </a:effectLst>
                <a:cs typeface="B Titr" panose="00000700000000000000" pitchFamily="2" charset="-78"/>
              </a:rPr>
              <a:t>:</a:t>
            </a:r>
            <a:endParaRPr lang="fa-IR" sz="16600" b="1" dirty="0">
              <a:ln w="38100" cmpd="sng">
                <a:solidFill>
                  <a:srgbClr val="7030A0"/>
                </a:solidFill>
                <a:prstDash val="solid"/>
              </a:ln>
              <a:solidFill>
                <a:srgbClr val="66FF66"/>
              </a:solidFill>
              <a:effectLst>
                <a:outerShdw blurRad="50800" dist="40000" dir="5400000" algn="tl" rotWithShape="0">
                  <a:srgbClr val="000000">
                    <a:shade val="5000"/>
                    <a:satMod val="120000"/>
                    <a:alpha val="33000"/>
                  </a:srgbClr>
                </a:outerShdw>
              </a:effectLst>
              <a:cs typeface="B Titr" panose="00000700000000000000" pitchFamily="2" charset="-78"/>
            </a:endParaRPr>
          </a:p>
        </p:txBody>
      </p:sp>
    </p:spTree>
    <p:extLst>
      <p:ext uri="{BB962C8B-B14F-4D97-AF65-F5344CB8AC3E}">
        <p14:creationId xmlns:p14="http://schemas.microsoft.com/office/powerpoint/2010/main" val="2942811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400"/>
            <a:ext cx="12192000" cy="246221"/>
          </a:xfrm>
          <a:prstGeom prst="rect">
            <a:avLst/>
          </a:prstGeom>
          <a:noFill/>
        </p:spPr>
        <p:txBody>
          <a:bodyPr wrap="square" rtlCol="1">
            <a:spAutoFit/>
          </a:bodyPr>
          <a:lstStyle/>
          <a:p>
            <a:pPr algn="just"/>
            <a:r>
              <a:rPr lang="fa-IR" sz="1000" dirty="0" smtClean="0">
                <a:latin typeface="Tahoma" panose="020B0604030504040204" pitchFamily="34" charset="0"/>
                <a:ea typeface="Tahoma" panose="020B0604030504040204" pitchFamily="34" charset="0"/>
                <a:cs typeface="Tahoma" panose="020B0604030504040204" pitchFamily="34" charset="0"/>
              </a:rPr>
              <a:t>امام </a:t>
            </a:r>
            <a:r>
              <a:rPr lang="fa-IR" sz="1000" dirty="0">
                <a:latin typeface="Tahoma" panose="020B0604030504040204" pitchFamily="34" charset="0"/>
                <a:ea typeface="Tahoma" panose="020B0604030504040204" pitchFamily="34" charset="0"/>
                <a:cs typeface="Tahoma" panose="020B0604030504040204" pitchFamily="34" charset="0"/>
              </a:rPr>
              <a:t>خمینی(ره): اين آقايان(شهید رجائی و شهید باهنر) متعهد به اسلام و مفيد براى جامعه بودند.(صحيفه امام، ج‏15، ص164)</a:t>
            </a:r>
          </a:p>
        </p:txBody>
      </p:sp>
      <p:sp>
        <p:nvSpPr>
          <p:cNvPr id="3" name="Round Same Side Corner Rectangle 2"/>
          <p:cNvSpPr/>
          <p:nvPr/>
        </p:nvSpPr>
        <p:spPr>
          <a:xfrm>
            <a:off x="240145" y="259621"/>
            <a:ext cx="11665528" cy="1856509"/>
          </a:xfrm>
          <a:prstGeom prst="round2Same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Down Arrow 4"/>
          <p:cNvSpPr/>
          <p:nvPr/>
        </p:nvSpPr>
        <p:spPr>
          <a:xfrm>
            <a:off x="5209253" y="2115133"/>
            <a:ext cx="3260436" cy="2041236"/>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bg1"/>
              </a:solidFill>
            </a:endParaRPr>
          </a:p>
        </p:txBody>
      </p:sp>
      <p:sp>
        <p:nvSpPr>
          <p:cNvPr id="8" name="TextBox 7"/>
          <p:cNvSpPr txBox="1"/>
          <p:nvPr/>
        </p:nvSpPr>
        <p:spPr>
          <a:xfrm>
            <a:off x="-350981" y="259621"/>
            <a:ext cx="12552217" cy="6801862"/>
          </a:xfrm>
          <a:prstGeom prst="rect">
            <a:avLst/>
          </a:prstGeom>
          <a:noFill/>
        </p:spPr>
        <p:txBody>
          <a:bodyPr wrap="square" rtlCol="1">
            <a:spAutoFit/>
            <a:scene3d>
              <a:camera prst="obliqueBottomLeft"/>
              <a:lightRig rig="threePt" dir="t"/>
            </a:scene3d>
            <a:sp3d extrusionH="57150">
              <a:bevelT w="69850" h="69850" prst="divot"/>
            </a:sp3d>
          </a:bodyPr>
          <a:lstStyle/>
          <a:p>
            <a:pPr algn="ctr"/>
            <a:r>
              <a:rPr lang="fa-IR" sz="11500" dirty="0" smtClean="0">
                <a:solidFill>
                  <a:srgbClr val="FF0000"/>
                </a:solidFill>
                <a:cs typeface="B Titr" panose="00000700000000000000" pitchFamily="2" charset="-78"/>
              </a:rPr>
              <a:t>شهید</a:t>
            </a:r>
            <a:r>
              <a:rPr lang="fa-IR" sz="11500" dirty="0" smtClean="0">
                <a:cs typeface="B Titr" panose="00000700000000000000" pitchFamily="2" charset="-78"/>
              </a:rPr>
              <a:t> </a:t>
            </a:r>
            <a:r>
              <a:rPr lang="fa-IR" sz="11500" dirty="0">
                <a:solidFill>
                  <a:schemeClr val="accent6">
                    <a:lumMod val="50000"/>
                  </a:schemeClr>
                </a:solidFill>
                <a:cs typeface="B Titr" panose="00000700000000000000" pitchFamily="2" charset="-78"/>
              </a:rPr>
              <a:t>رجائی</a:t>
            </a:r>
            <a:r>
              <a:rPr lang="fa-IR" sz="3600" dirty="0">
                <a:cs typeface="B Titr" panose="00000700000000000000" pitchFamily="2" charset="-78"/>
              </a:rPr>
              <a:t>(ره) </a:t>
            </a:r>
            <a:r>
              <a:rPr lang="fa-IR" sz="11500" dirty="0">
                <a:cs typeface="B Titr" panose="00000700000000000000" pitchFamily="2" charset="-78"/>
              </a:rPr>
              <a:t>و </a:t>
            </a:r>
            <a:r>
              <a:rPr lang="fa-IR" sz="11500" dirty="0">
                <a:solidFill>
                  <a:schemeClr val="accent6">
                    <a:lumMod val="50000"/>
                  </a:schemeClr>
                </a:solidFill>
                <a:cs typeface="B Titr" panose="00000700000000000000" pitchFamily="2" charset="-78"/>
              </a:rPr>
              <a:t>باهنر</a:t>
            </a:r>
            <a:r>
              <a:rPr lang="fa-IR" sz="3200" dirty="0">
                <a:cs typeface="B Titr" panose="00000700000000000000" pitchFamily="2" charset="-78"/>
              </a:rPr>
              <a:t>(ره</a:t>
            </a:r>
            <a:r>
              <a:rPr lang="fa-IR" sz="3200" dirty="0" smtClean="0">
                <a:cs typeface="B Titr" panose="00000700000000000000" pitchFamily="2" charset="-78"/>
              </a:rPr>
              <a:t>) </a:t>
            </a:r>
            <a:endParaRPr lang="fa-IR" sz="5400" dirty="0" smtClean="0">
              <a:cs typeface="B Titr" panose="00000700000000000000" pitchFamily="2" charset="-78"/>
            </a:endParaRPr>
          </a:p>
          <a:p>
            <a:r>
              <a:rPr lang="fa-IR" sz="16600" dirty="0" smtClean="0">
                <a:cs typeface="B Titr" panose="00000700000000000000" pitchFamily="2" charset="-78"/>
              </a:rPr>
              <a:t>           =</a:t>
            </a:r>
            <a:r>
              <a:rPr lang="fa-IR" sz="11500" dirty="0" smtClean="0">
                <a:cs typeface="B Titr" panose="00000700000000000000" pitchFamily="2" charset="-78"/>
              </a:rPr>
              <a:t>		</a:t>
            </a:r>
            <a:r>
              <a:rPr lang="fa-IR" sz="11500" smtClean="0">
                <a:cs typeface="B Titr" panose="00000700000000000000" pitchFamily="2" charset="-78"/>
              </a:rPr>
              <a:t> </a:t>
            </a:r>
          </a:p>
          <a:p>
            <a:pPr algn="ctr"/>
            <a:endParaRPr lang="fa-IR" sz="1200" smtClean="0">
              <a:solidFill>
                <a:srgbClr val="7030A0"/>
              </a:solidFill>
              <a:cs typeface="B Titr" panose="00000700000000000000" pitchFamily="2" charset="-78"/>
            </a:endParaRPr>
          </a:p>
          <a:p>
            <a:pPr algn="ctr"/>
            <a:r>
              <a:rPr lang="fa-IR" sz="11500" smtClean="0">
                <a:solidFill>
                  <a:srgbClr val="7030A0"/>
                </a:solidFill>
                <a:cs typeface="B Titr" panose="00000700000000000000" pitchFamily="2" charset="-78"/>
              </a:rPr>
              <a:t>متعهد</a:t>
            </a:r>
            <a:r>
              <a:rPr lang="fa-IR" sz="11500" smtClean="0">
                <a:cs typeface="B Titr" panose="00000700000000000000" pitchFamily="2" charset="-78"/>
              </a:rPr>
              <a:t> </a:t>
            </a:r>
            <a:r>
              <a:rPr lang="fa-IR" sz="11500" dirty="0">
                <a:cs typeface="B Titr" panose="00000700000000000000" pitchFamily="2" charset="-78"/>
              </a:rPr>
              <a:t>به </a:t>
            </a:r>
            <a:r>
              <a:rPr lang="fa-IR" sz="11500" b="1" dirty="0" smtClean="0">
                <a:cs typeface="B Titr" panose="00000700000000000000" pitchFamily="2" charset="-78"/>
              </a:rPr>
              <a:t>اسلام</a:t>
            </a:r>
            <a:r>
              <a:rPr lang="fa-IR" sz="11500" dirty="0" smtClean="0">
                <a:cs typeface="B Titr" panose="00000700000000000000" pitchFamily="2" charset="-78"/>
              </a:rPr>
              <a:t>	</a:t>
            </a:r>
            <a:endParaRPr lang="fa-IR" sz="4000" dirty="0" smtClean="0">
              <a:cs typeface="B Titr" panose="00000700000000000000" pitchFamily="2" charset="-78"/>
            </a:endParaRPr>
          </a:p>
          <a:p>
            <a:pPr algn="ctr"/>
            <a:r>
              <a:rPr lang="fa-IR" sz="2800" dirty="0" smtClean="0">
                <a:cs typeface="B Titr" panose="00000700000000000000" pitchFamily="2" charset="-78"/>
              </a:rPr>
              <a:t>                                                                                                                           </a:t>
            </a:r>
            <a:r>
              <a:rPr lang="fa-IR" sz="2800" dirty="0" smtClean="0">
                <a:cs typeface="B Titr" panose="00000700000000000000" pitchFamily="2" charset="-78"/>
              </a:rPr>
              <a:t>            </a:t>
            </a:r>
            <a:r>
              <a:rPr lang="fa-IR" sz="2800" dirty="0" smtClean="0">
                <a:cs typeface="B Titr" panose="00000700000000000000" pitchFamily="2" charset="-78"/>
              </a:rPr>
              <a:t>(</a:t>
            </a:r>
            <a:r>
              <a:rPr lang="fa-IR" sz="2800" dirty="0">
                <a:cs typeface="B Titr" panose="00000700000000000000" pitchFamily="2" charset="-78"/>
              </a:rPr>
              <a:t>امام خمینی</a:t>
            </a:r>
            <a:r>
              <a:rPr lang="fa-IR" sz="1400" dirty="0">
                <a:cs typeface="B Titr" panose="00000700000000000000" pitchFamily="2" charset="-78"/>
              </a:rPr>
              <a:t>(ره)</a:t>
            </a:r>
            <a:r>
              <a:rPr lang="fa-IR" sz="2800" dirty="0">
                <a:cs typeface="B Titr" panose="00000700000000000000" pitchFamily="2" charset="-78"/>
              </a:rPr>
              <a:t>)</a:t>
            </a:r>
            <a:endParaRPr lang="fa-IR" sz="2800" dirty="0" smtClean="0">
              <a:solidFill>
                <a:srgbClr val="7030A0"/>
              </a:solidFill>
              <a:cs typeface="B Titr" panose="00000700000000000000" pitchFamily="2" charset="-78"/>
            </a:endParaRPr>
          </a:p>
        </p:txBody>
      </p:sp>
    </p:spTree>
    <p:extLst>
      <p:ext uri="{BB962C8B-B14F-4D97-AF65-F5344CB8AC3E}">
        <p14:creationId xmlns:p14="http://schemas.microsoft.com/office/powerpoint/2010/main" val="3894670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own Arrow 16"/>
          <p:cNvSpPr/>
          <p:nvPr/>
        </p:nvSpPr>
        <p:spPr>
          <a:xfrm>
            <a:off x="4724411" y="2253675"/>
            <a:ext cx="3606802" cy="2114913"/>
          </a:xfrm>
          <a:prstGeom prst="downArrow">
            <a:avLst>
              <a:gd name="adj1" fmla="val 56731"/>
              <a:gd name="adj2" fmla="val 3872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Rounded Rectangle 15"/>
          <p:cNvSpPr/>
          <p:nvPr/>
        </p:nvSpPr>
        <p:spPr>
          <a:xfrm>
            <a:off x="960581" y="275540"/>
            <a:ext cx="10187709" cy="195810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extBox 1"/>
          <p:cNvSpPr txBox="1"/>
          <p:nvPr/>
        </p:nvSpPr>
        <p:spPr>
          <a:xfrm>
            <a:off x="0" y="104503"/>
            <a:ext cx="12192000" cy="215444"/>
          </a:xfrm>
          <a:prstGeom prst="rect">
            <a:avLst/>
          </a:prstGeom>
          <a:noFill/>
        </p:spPr>
        <p:txBody>
          <a:bodyPr wrap="square" rtlCol="1">
            <a:spAutoFit/>
          </a:bodyPr>
          <a:lstStyle/>
          <a:p>
            <a:pPr algn="just"/>
            <a:r>
              <a:rPr lang="fa-IR" sz="800" dirty="0" smtClean="0">
                <a:latin typeface="Tahoma" panose="020B0604030504040204" pitchFamily="34" charset="0"/>
                <a:ea typeface="Tahoma" panose="020B0604030504040204" pitchFamily="34" charset="0"/>
                <a:cs typeface="Tahoma" panose="020B0604030504040204" pitchFamily="34" charset="0"/>
              </a:rPr>
              <a:t>امام </a:t>
            </a:r>
            <a:r>
              <a:rPr lang="fa-IR" sz="800" dirty="0">
                <a:latin typeface="Tahoma" panose="020B0604030504040204" pitchFamily="34" charset="0"/>
                <a:ea typeface="Tahoma" panose="020B0604030504040204" pitchFamily="34" charset="0"/>
                <a:cs typeface="Tahoma" panose="020B0604030504040204" pitchFamily="34" charset="0"/>
              </a:rPr>
              <a:t>خمینی(ره): اين آقايان(شهید رجائی و شهید باهنر) متعهد به اسلام و مفيد براى جامعه بودند.(صحيفه امام، ج‏15، ص164)</a:t>
            </a:r>
          </a:p>
        </p:txBody>
      </p:sp>
      <p:pic>
        <p:nvPicPr>
          <p:cNvPr id="5123" name="Picture 3" descr="E:\زهرا\پاورپینت\متحرک\1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06143">
            <a:off x="3876814" y="288830"/>
            <a:ext cx="2146223" cy="8242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E:\زهرا\پاورپینت\متحرک\1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78373">
            <a:off x="1071797" y="3768225"/>
            <a:ext cx="3126421" cy="12007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E:\زهرا\پاورپینت\متحرک\1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6774" y="6077528"/>
            <a:ext cx="2278985" cy="6505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زهرا\پاورپینت\متحرک\1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928395">
            <a:off x="75129" y="604211"/>
            <a:ext cx="2363813" cy="9078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E:\زهرا\پاورپینت\متحرک\1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08273">
            <a:off x="9059522" y="4039901"/>
            <a:ext cx="2676997" cy="10281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E:\زهرا\پاورپینت\متحرک\1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21175">
            <a:off x="9288588" y="2547400"/>
            <a:ext cx="2274550" cy="8735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زهرا\پاورپینت\متحرک\1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17457">
            <a:off x="201059" y="2908856"/>
            <a:ext cx="2111952" cy="8111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E:\زهرا\پاورپینت\متحرک\1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83809">
            <a:off x="240144" y="5523346"/>
            <a:ext cx="1886002" cy="7243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E:\زهرا\پاورپینت\متحرک\1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40028">
            <a:off x="9977004" y="5784448"/>
            <a:ext cx="1971676" cy="75723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31488" y="319947"/>
            <a:ext cx="11554691" cy="6563335"/>
          </a:xfrm>
          <a:prstGeom prst="rect">
            <a:avLst/>
          </a:prstGeom>
          <a:noFill/>
        </p:spPr>
        <p:txBody>
          <a:bodyPr wrap="square" rtlCol="1">
            <a:spAutoFit/>
            <a:scene3d>
              <a:camera prst="obliqueBottomLeft"/>
              <a:lightRig rig="threePt" dir="t"/>
            </a:scene3d>
            <a:sp3d extrusionH="57150">
              <a:bevelT w="69850" h="69850" prst="divot"/>
            </a:sp3d>
          </a:bodyPr>
          <a:lstStyle/>
          <a:p>
            <a:pPr algn="ctr"/>
            <a:r>
              <a:rPr lang="fa-IR" sz="9600" dirty="0" smtClean="0">
                <a:solidFill>
                  <a:srgbClr val="FF0000"/>
                </a:solidFill>
                <a:cs typeface="B Titr" panose="00000700000000000000" pitchFamily="2" charset="-78"/>
              </a:rPr>
              <a:t>شهید</a:t>
            </a:r>
            <a:r>
              <a:rPr lang="fa-IR" sz="9600" dirty="0" smtClean="0">
                <a:cs typeface="B Titr" panose="00000700000000000000" pitchFamily="2" charset="-78"/>
              </a:rPr>
              <a:t> </a:t>
            </a:r>
            <a:r>
              <a:rPr lang="fa-IR" sz="9600" dirty="0">
                <a:solidFill>
                  <a:schemeClr val="accent6">
                    <a:lumMod val="50000"/>
                  </a:schemeClr>
                </a:solidFill>
                <a:cs typeface="B Titr" panose="00000700000000000000" pitchFamily="2" charset="-78"/>
              </a:rPr>
              <a:t>رجائی</a:t>
            </a:r>
            <a:r>
              <a:rPr lang="fa-IR" sz="3600" dirty="0">
                <a:solidFill>
                  <a:schemeClr val="accent6">
                    <a:lumMod val="50000"/>
                  </a:schemeClr>
                </a:solidFill>
                <a:cs typeface="B Titr" panose="00000700000000000000" pitchFamily="2" charset="-78"/>
              </a:rPr>
              <a:t>(ره) </a:t>
            </a:r>
            <a:r>
              <a:rPr lang="fa-IR" sz="9600" dirty="0">
                <a:cs typeface="B Titr" panose="00000700000000000000" pitchFamily="2" charset="-78"/>
              </a:rPr>
              <a:t>و </a:t>
            </a:r>
            <a:r>
              <a:rPr lang="fa-IR" sz="9600" dirty="0">
                <a:solidFill>
                  <a:schemeClr val="accent6">
                    <a:lumMod val="50000"/>
                  </a:schemeClr>
                </a:solidFill>
                <a:cs typeface="B Titr" panose="00000700000000000000" pitchFamily="2" charset="-78"/>
              </a:rPr>
              <a:t>باهنر</a:t>
            </a:r>
            <a:r>
              <a:rPr lang="fa-IR" sz="3600" dirty="0">
                <a:solidFill>
                  <a:schemeClr val="accent6">
                    <a:lumMod val="50000"/>
                  </a:schemeClr>
                </a:solidFill>
                <a:cs typeface="B Titr" panose="00000700000000000000" pitchFamily="2" charset="-78"/>
              </a:rPr>
              <a:t>(ره)</a:t>
            </a:r>
            <a:r>
              <a:rPr lang="fa-IR" sz="3600" dirty="0">
                <a:cs typeface="B Titr" panose="00000700000000000000" pitchFamily="2" charset="-78"/>
              </a:rPr>
              <a:t> </a:t>
            </a:r>
            <a:endParaRPr lang="fa-IR" sz="3600" dirty="0" smtClean="0">
              <a:cs typeface="B Titr" panose="00000700000000000000" pitchFamily="2" charset="-78"/>
            </a:endParaRPr>
          </a:p>
          <a:p>
            <a:pPr algn="ctr"/>
            <a:endParaRPr lang="fa-IR" sz="1000" dirty="0" smtClean="0">
              <a:cs typeface="B Titr" panose="00000700000000000000" pitchFamily="2" charset="-78"/>
            </a:endParaRPr>
          </a:p>
          <a:p>
            <a:pPr algn="ctr"/>
            <a:r>
              <a:rPr lang="fa-IR" sz="16600" dirty="0" smtClean="0">
                <a:cs typeface="B Titr" panose="00000700000000000000" pitchFamily="2" charset="-78"/>
              </a:rPr>
              <a:t>=</a:t>
            </a:r>
            <a:r>
              <a:rPr lang="fa-IR" sz="11500" dirty="0" smtClean="0">
                <a:cs typeface="B Titr" panose="00000700000000000000" pitchFamily="2" charset="-78"/>
              </a:rPr>
              <a:t>		</a:t>
            </a:r>
            <a:endParaRPr lang="fa-IR" sz="8000" dirty="0" smtClean="0">
              <a:cs typeface="B Titr" panose="00000700000000000000" pitchFamily="2" charset="-78"/>
            </a:endParaRPr>
          </a:p>
          <a:p>
            <a:pPr algn="ctr"/>
            <a:r>
              <a:rPr lang="fa-IR" sz="300" dirty="0" smtClean="0">
                <a:cs typeface="B Titr" panose="00000700000000000000" pitchFamily="2" charset="-78"/>
              </a:rPr>
              <a:t> </a:t>
            </a:r>
            <a:endParaRPr lang="fa-IR" sz="13800" dirty="0" smtClean="0">
              <a:cs typeface="B Titr" panose="00000700000000000000" pitchFamily="2" charset="-78"/>
            </a:endParaRPr>
          </a:p>
          <a:p>
            <a:pPr algn="ctr"/>
            <a:r>
              <a:rPr lang="fa-IR" sz="9600" dirty="0" smtClean="0">
                <a:solidFill>
                  <a:srgbClr val="002060"/>
                </a:solidFill>
                <a:cs typeface="B Titr" panose="00000700000000000000" pitchFamily="2" charset="-78"/>
              </a:rPr>
              <a:t>مفید</a:t>
            </a:r>
            <a:r>
              <a:rPr lang="fa-IR" sz="9600" dirty="0" smtClean="0">
                <a:cs typeface="B Titr" panose="00000700000000000000" pitchFamily="2" charset="-78"/>
              </a:rPr>
              <a:t> </a:t>
            </a:r>
            <a:r>
              <a:rPr lang="fa-IR" sz="9600" dirty="0">
                <a:cs typeface="B Titr" panose="00000700000000000000" pitchFamily="2" charset="-78"/>
              </a:rPr>
              <a:t>برای </a:t>
            </a:r>
            <a:r>
              <a:rPr lang="fa-IR" sz="9600" u="sng" dirty="0">
                <a:cs typeface="B Titr" panose="00000700000000000000" pitchFamily="2" charset="-78"/>
              </a:rPr>
              <a:t>جامعه</a:t>
            </a:r>
          </a:p>
          <a:p>
            <a:pPr algn="ctr"/>
            <a:endParaRPr lang="fa-IR" dirty="0">
              <a:cs typeface="B Titr" panose="00000700000000000000" pitchFamily="2" charset="-78"/>
            </a:endParaRPr>
          </a:p>
          <a:p>
            <a:pPr algn="ctr"/>
            <a:r>
              <a:rPr lang="fa-IR" sz="2400" dirty="0" smtClean="0">
                <a:cs typeface="B Titr" panose="00000700000000000000" pitchFamily="2" charset="-78"/>
              </a:rPr>
              <a:t>                                                                                                                                            (</a:t>
            </a:r>
            <a:r>
              <a:rPr lang="fa-IR" sz="2400" dirty="0">
                <a:cs typeface="B Titr" panose="00000700000000000000" pitchFamily="2" charset="-78"/>
              </a:rPr>
              <a:t>امام خمینی(ره))</a:t>
            </a:r>
          </a:p>
        </p:txBody>
      </p:sp>
    </p:spTree>
    <p:extLst>
      <p:ext uri="{BB962C8B-B14F-4D97-AF65-F5344CB8AC3E}">
        <p14:creationId xmlns:p14="http://schemas.microsoft.com/office/powerpoint/2010/main" val="3102711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8170"/>
            <a:ext cx="12192000" cy="200055"/>
          </a:xfrm>
          <a:prstGeom prst="rect">
            <a:avLst/>
          </a:prstGeom>
          <a:noFill/>
        </p:spPr>
        <p:txBody>
          <a:bodyPr wrap="square" rtlCol="1">
            <a:spAutoFit/>
          </a:bodyPr>
          <a:lstStyle/>
          <a:p>
            <a:pPr algn="just"/>
            <a:r>
              <a:rPr lang="fa-IR" sz="700" dirty="0" smtClean="0">
                <a:latin typeface="Tahoma" panose="020B0604030504040204" pitchFamily="34" charset="0"/>
                <a:ea typeface="Tahoma" panose="020B0604030504040204" pitchFamily="34" charset="0"/>
                <a:cs typeface="Tahoma" panose="020B0604030504040204" pitchFamily="34" charset="0"/>
              </a:rPr>
              <a:t>ارزش </a:t>
            </a:r>
            <a:r>
              <a:rPr lang="fa-IR" sz="700" dirty="0">
                <a:latin typeface="Tahoma" panose="020B0604030504040204" pitchFamily="34" charset="0"/>
                <a:ea typeface="Tahoma" panose="020B0604030504040204" pitchFamily="34" charset="0"/>
                <a:cs typeface="Tahoma" panose="020B0604030504040204" pitchFamily="34" charset="0"/>
              </a:rPr>
              <a:t>آقاى رجايى، ارزش آقاى باهنر، ارزش آقاى بهشتى و ارزش اين ائمه جمعه مظلوم ما به اين نبود كه يك- مثلًا- دستگاهى دارد، ارزششان به اين بود كه «خودى» بودند، با مردم بودند، براى مردم خدمت مى‏كردند، مردم احساس كرده بودند كه اينها براى آنها دارند خدمت مى‏كنند.(صحيفه امام، ج‏16، ص: 449)</a:t>
            </a:r>
          </a:p>
        </p:txBody>
      </p:sp>
      <p:sp>
        <p:nvSpPr>
          <p:cNvPr id="3" name="Round Diagonal Corner Rectangle 2"/>
          <p:cNvSpPr/>
          <p:nvPr/>
        </p:nvSpPr>
        <p:spPr>
          <a:xfrm>
            <a:off x="7176655" y="308348"/>
            <a:ext cx="4946072" cy="1391143"/>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TextBox 6"/>
          <p:cNvSpPr txBox="1"/>
          <p:nvPr/>
        </p:nvSpPr>
        <p:spPr>
          <a:xfrm>
            <a:off x="235527" y="308348"/>
            <a:ext cx="12053454" cy="2554545"/>
          </a:xfrm>
          <a:prstGeom prst="rect">
            <a:avLst/>
          </a:prstGeom>
          <a:noFill/>
        </p:spPr>
        <p:txBody>
          <a:bodyPr wrap="square" rtlCol="1">
            <a:spAutoFit/>
            <a:scene3d>
              <a:camera prst="obliqueBottomLeft"/>
              <a:lightRig rig="threePt" dir="t"/>
            </a:scene3d>
            <a:sp3d extrusionH="57150">
              <a:bevelT w="69850" h="69850" prst="divot"/>
            </a:sp3d>
          </a:bodyPr>
          <a:lstStyle/>
          <a:p>
            <a:r>
              <a:rPr lang="fa-IR" sz="7200" dirty="0" smtClean="0">
                <a:cs typeface="B Titr" panose="00000700000000000000" pitchFamily="2" charset="-78"/>
              </a:rPr>
              <a:t>  </a:t>
            </a:r>
            <a:r>
              <a:rPr lang="fa-IR" sz="4400" dirty="0" smtClean="0">
                <a:cs typeface="B Titr" panose="00000700000000000000" pitchFamily="2" charset="-78"/>
              </a:rPr>
              <a:t> </a:t>
            </a:r>
          </a:p>
          <a:p>
            <a:r>
              <a:rPr lang="fa-IR" sz="4400" dirty="0" smtClean="0">
                <a:cs typeface="B Titr" panose="00000700000000000000" pitchFamily="2" charset="-78"/>
              </a:rPr>
              <a:t>  </a:t>
            </a:r>
          </a:p>
          <a:p>
            <a:r>
              <a:rPr lang="fa-IR" sz="4400" dirty="0" smtClean="0">
                <a:solidFill>
                  <a:srgbClr val="FF0000"/>
                </a:solidFill>
                <a:cs typeface="B Titr" panose="00000700000000000000" pitchFamily="2" charset="-78"/>
              </a:rPr>
              <a:t>         </a:t>
            </a:r>
            <a:endParaRPr lang="fa-IR" sz="2800" dirty="0">
              <a:cs typeface="B Titr" panose="00000700000000000000" pitchFamily="2" charset="-78"/>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27023"/>
            <a:ext cx="2468563" cy="18478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0" y="-302791"/>
            <a:ext cx="12192000" cy="5755422"/>
          </a:xfrm>
          <a:prstGeom prst="rect">
            <a:avLst/>
          </a:prstGeom>
        </p:spPr>
        <p:txBody>
          <a:bodyPr wrap="square">
            <a:spAutoFit/>
          </a:bodyPr>
          <a:lstStyle/>
          <a:p>
            <a:pPr lvl="0"/>
            <a:endParaRPr lang="fa-IR" sz="4800" dirty="0" smtClean="0">
              <a:solidFill>
                <a:prstClr val="black"/>
              </a:solidFill>
              <a:cs typeface="B Titr" panose="00000700000000000000" pitchFamily="2" charset="-78"/>
            </a:endParaRPr>
          </a:p>
          <a:p>
            <a:pPr lvl="0"/>
            <a:r>
              <a:rPr lang="fa-IR" sz="7200" dirty="0" smtClean="0">
                <a:solidFill>
                  <a:prstClr val="black"/>
                </a:solidFill>
                <a:cs typeface="B Titr" panose="00000700000000000000" pitchFamily="2" charset="-78"/>
              </a:rPr>
              <a:t> امام خمینی</a:t>
            </a:r>
            <a:r>
              <a:rPr lang="fa-IR" sz="2000" dirty="0" smtClean="0">
                <a:solidFill>
                  <a:prstClr val="black"/>
                </a:solidFill>
                <a:cs typeface="B Titr" panose="00000700000000000000" pitchFamily="2" charset="-78"/>
              </a:rPr>
              <a:t>(ره)</a:t>
            </a:r>
            <a:r>
              <a:rPr lang="fa-IR" sz="4400" dirty="0" smtClean="0">
                <a:solidFill>
                  <a:prstClr val="black"/>
                </a:solidFill>
                <a:cs typeface="B Titr" panose="00000700000000000000" pitchFamily="2" charset="-78"/>
              </a:rPr>
              <a:t>:</a:t>
            </a:r>
          </a:p>
          <a:p>
            <a:pPr lvl="0" algn="ctr"/>
            <a:endParaRPr lang="fa-IR" sz="2400" dirty="0" smtClean="0">
              <a:solidFill>
                <a:prstClr val="black"/>
              </a:solidFill>
              <a:cs typeface="B Titr" panose="00000700000000000000" pitchFamily="2" charset="-78"/>
            </a:endParaRPr>
          </a:p>
          <a:p>
            <a:pPr lvl="0"/>
            <a:r>
              <a:rPr lang="fa-IR" sz="3600" dirty="0" smtClean="0">
                <a:solidFill>
                  <a:prstClr val="black"/>
                </a:solidFill>
                <a:cs typeface="B Titr" panose="00000700000000000000" pitchFamily="2" charset="-78"/>
              </a:rPr>
              <a:t>        </a:t>
            </a:r>
            <a:endParaRPr lang="fa-IR" sz="1600" dirty="0" smtClean="0">
              <a:solidFill>
                <a:prstClr val="black"/>
              </a:solidFill>
              <a:cs typeface="B Titr" panose="00000700000000000000" pitchFamily="2" charset="-78"/>
            </a:endParaRPr>
          </a:p>
          <a:p>
            <a:pPr lvl="0"/>
            <a:r>
              <a:rPr lang="fa-IR" sz="3600" dirty="0" smtClean="0">
                <a:solidFill>
                  <a:prstClr val="black"/>
                </a:solidFill>
                <a:cs typeface="B Titr" panose="00000700000000000000" pitchFamily="2" charset="-78"/>
              </a:rPr>
              <a:t>ارزش </a:t>
            </a:r>
            <a:r>
              <a:rPr lang="fa-IR" sz="4800" dirty="0" smtClean="0">
                <a:solidFill>
                  <a:srgbClr val="002060"/>
                </a:solidFill>
                <a:cs typeface="B Titr" panose="00000700000000000000" pitchFamily="2" charset="-78"/>
              </a:rPr>
              <a:t>آقاى رجايى</a:t>
            </a:r>
            <a:r>
              <a:rPr lang="fa-IR" sz="1200" dirty="0" smtClean="0">
                <a:solidFill>
                  <a:prstClr val="black"/>
                </a:solidFill>
                <a:cs typeface="B Titr" panose="00000700000000000000" pitchFamily="2" charset="-78"/>
              </a:rPr>
              <a:t>، </a:t>
            </a:r>
            <a:r>
              <a:rPr lang="fa-IR" sz="3600" dirty="0" smtClean="0">
                <a:solidFill>
                  <a:prstClr val="black"/>
                </a:solidFill>
                <a:cs typeface="B Titr" panose="00000700000000000000" pitchFamily="2" charset="-78"/>
              </a:rPr>
              <a:t>ارزش </a:t>
            </a:r>
            <a:r>
              <a:rPr lang="fa-IR" sz="4800" dirty="0" smtClean="0">
                <a:solidFill>
                  <a:srgbClr val="002060"/>
                </a:solidFill>
                <a:cs typeface="B Titr" panose="00000700000000000000" pitchFamily="2" charset="-78"/>
              </a:rPr>
              <a:t>آقاى باهنر </a:t>
            </a:r>
            <a:r>
              <a:rPr lang="fa-IR" sz="4400" dirty="0" smtClean="0">
                <a:solidFill>
                  <a:prstClr val="black"/>
                </a:solidFill>
                <a:cs typeface="B Titr" panose="00000700000000000000" pitchFamily="2" charset="-78"/>
              </a:rPr>
              <a:t>به اين بود كه</a:t>
            </a:r>
          </a:p>
          <a:p>
            <a:pPr lvl="0"/>
            <a:r>
              <a:rPr lang="fa-IR" sz="4400" dirty="0" smtClean="0">
                <a:solidFill>
                  <a:srgbClr val="FF0000"/>
                </a:solidFill>
                <a:cs typeface="B Titr" panose="00000700000000000000" pitchFamily="2" charset="-78"/>
              </a:rPr>
              <a:t>                         </a:t>
            </a:r>
          </a:p>
          <a:p>
            <a:pPr lvl="0"/>
            <a:r>
              <a:rPr lang="fa-IR" sz="4400" dirty="0" smtClean="0">
                <a:solidFill>
                  <a:srgbClr val="FF0000"/>
                </a:solidFill>
                <a:cs typeface="B Titr" panose="00000700000000000000" pitchFamily="2" charset="-78"/>
              </a:rPr>
              <a:t>                     </a:t>
            </a:r>
            <a:r>
              <a:rPr lang="fa-IR" sz="5400" dirty="0" smtClean="0">
                <a:ln>
                  <a:solidFill>
                    <a:schemeClr val="tx1"/>
                  </a:solidFill>
                </a:ln>
                <a:solidFill>
                  <a:schemeClr val="accent6">
                    <a:lumMod val="75000"/>
                  </a:schemeClr>
                </a:solidFill>
                <a:cs typeface="B Titr" panose="00000700000000000000" pitchFamily="2" charset="-78"/>
              </a:rPr>
              <a:t>« </a:t>
            </a:r>
            <a:r>
              <a:rPr lang="fa-IR" sz="9600" dirty="0">
                <a:ln>
                  <a:solidFill>
                    <a:schemeClr val="tx1"/>
                  </a:solidFill>
                </a:ln>
                <a:solidFill>
                  <a:schemeClr val="accent6">
                    <a:lumMod val="75000"/>
                  </a:schemeClr>
                </a:solidFill>
                <a:cs typeface="B Titr" panose="00000700000000000000" pitchFamily="2" charset="-78"/>
              </a:rPr>
              <a:t>خودى» بودند.</a:t>
            </a:r>
            <a:endParaRPr lang="fa-IR" sz="9600" dirty="0">
              <a:ln>
                <a:solidFill>
                  <a:schemeClr val="tx1"/>
                </a:solidFill>
              </a:ln>
              <a:solidFill>
                <a:schemeClr val="accent6">
                  <a:lumMod val="75000"/>
                </a:schemeClr>
              </a:solidFill>
              <a:cs typeface="B Titr" panose="00000700000000000000" pitchFamily="2" charset="-78"/>
            </a:endParaRPr>
          </a:p>
        </p:txBody>
      </p:sp>
    </p:spTree>
    <p:extLst>
      <p:ext uri="{BB962C8B-B14F-4D97-AF65-F5344CB8AC3E}">
        <p14:creationId xmlns:p14="http://schemas.microsoft.com/office/powerpoint/2010/main" val="1519513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4503"/>
            <a:ext cx="12192000" cy="200055"/>
          </a:xfrm>
          <a:prstGeom prst="rect">
            <a:avLst/>
          </a:prstGeom>
          <a:noFill/>
        </p:spPr>
        <p:txBody>
          <a:bodyPr wrap="square" rtlCol="1">
            <a:spAutoFit/>
          </a:bodyPr>
          <a:lstStyle/>
          <a:p>
            <a:pPr algn="just"/>
            <a:r>
              <a:rPr lang="fa-IR" sz="700" dirty="0" smtClean="0">
                <a:latin typeface="Tahoma" panose="020B0604030504040204" pitchFamily="34" charset="0"/>
                <a:ea typeface="Tahoma" panose="020B0604030504040204" pitchFamily="34" charset="0"/>
                <a:cs typeface="Tahoma" panose="020B0604030504040204" pitchFamily="34" charset="0"/>
              </a:rPr>
              <a:t>ارزش </a:t>
            </a:r>
            <a:r>
              <a:rPr lang="fa-IR" sz="700" dirty="0">
                <a:latin typeface="Tahoma" panose="020B0604030504040204" pitchFamily="34" charset="0"/>
                <a:ea typeface="Tahoma" panose="020B0604030504040204" pitchFamily="34" charset="0"/>
                <a:cs typeface="Tahoma" panose="020B0604030504040204" pitchFamily="34" charset="0"/>
              </a:rPr>
              <a:t>آقاى رجايى، ارزش آقاى باهنر، ارزش آقاى بهشتى و ارزش اين ائمه جمعه مظلوم ما به اين نبود كه يك- مثلًا- دستگاهى دارد، ارزششان به اين بود كه «خودى» بودند، با مردم بودند، براى مردم خدمت مى‏كردند، مردم احساس كرده بودند كه اينها براى آنها دارند خدمت مى‏كنند.(صحيفه امام، ج‏16، ص: 449)</a:t>
            </a:r>
          </a:p>
        </p:txBody>
      </p:sp>
      <p:sp>
        <p:nvSpPr>
          <p:cNvPr id="3" name="Rounded Rectangle 2"/>
          <p:cNvSpPr/>
          <p:nvPr/>
        </p:nvSpPr>
        <p:spPr>
          <a:xfrm>
            <a:off x="7740073" y="489527"/>
            <a:ext cx="4247335" cy="10160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Flowchart: Preparation 4"/>
          <p:cNvSpPr/>
          <p:nvPr/>
        </p:nvSpPr>
        <p:spPr>
          <a:xfrm>
            <a:off x="406400" y="3103461"/>
            <a:ext cx="11684000" cy="1782618"/>
          </a:xfrm>
          <a:prstGeom prst="flowChartPreparati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0291" y="4869873"/>
            <a:ext cx="1551709" cy="19881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756727"/>
            <a:ext cx="1730985" cy="21147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0" y="82894"/>
            <a:ext cx="12192000" cy="1107996"/>
          </a:xfrm>
          <a:prstGeom prst="rect">
            <a:avLst/>
          </a:prstGeom>
          <a:noFill/>
        </p:spPr>
        <p:txBody>
          <a:bodyPr wrap="square" rtlCol="1">
            <a:spAutoFit/>
            <a:scene3d>
              <a:camera prst="obliqueBottomLeft"/>
              <a:lightRig rig="threePt" dir="t"/>
            </a:scene3d>
            <a:sp3d extrusionH="57150">
              <a:bevelT w="69850" h="69850" prst="divot"/>
            </a:sp3d>
          </a:bodyPr>
          <a:lstStyle/>
          <a:p>
            <a:r>
              <a:rPr lang="fa-IR" sz="6600" dirty="0" smtClean="0">
                <a:cs typeface="B Titr" panose="00000700000000000000" pitchFamily="2" charset="-78"/>
              </a:rPr>
              <a:t>  </a:t>
            </a:r>
            <a:endParaRPr lang="fa-IR" sz="8800" dirty="0" smtClean="0">
              <a:solidFill>
                <a:srgbClr val="7030A0"/>
              </a:solidFill>
              <a:cs typeface="B Titr" panose="00000700000000000000" pitchFamily="2" charset="-78"/>
            </a:endParaRPr>
          </a:p>
        </p:txBody>
      </p:sp>
      <p:sp>
        <p:nvSpPr>
          <p:cNvPr id="6" name="Rectangle 5"/>
          <p:cNvSpPr/>
          <p:nvPr/>
        </p:nvSpPr>
        <p:spPr>
          <a:xfrm>
            <a:off x="0" y="582067"/>
            <a:ext cx="12192000" cy="769441"/>
          </a:xfrm>
          <a:prstGeom prst="rect">
            <a:avLst/>
          </a:prstGeom>
        </p:spPr>
        <p:txBody>
          <a:bodyPr wrap="square">
            <a:spAutoFit/>
          </a:bodyPr>
          <a:lstStyle/>
          <a:p>
            <a:r>
              <a:rPr lang="fa-IR" sz="4400" dirty="0" smtClean="0">
                <a:cs typeface="B Titr" panose="00000700000000000000" pitchFamily="2" charset="-78"/>
              </a:rPr>
              <a:t>   </a:t>
            </a:r>
            <a:endParaRPr lang="fa-IR" sz="8000" dirty="0">
              <a:solidFill>
                <a:srgbClr val="7030A0"/>
              </a:solidFill>
              <a:cs typeface="B Titr" panose="00000700000000000000" pitchFamily="2" charset="-78"/>
            </a:endParaRPr>
          </a:p>
        </p:txBody>
      </p:sp>
      <p:sp>
        <p:nvSpPr>
          <p:cNvPr id="7" name="Rectangle 6"/>
          <p:cNvSpPr/>
          <p:nvPr/>
        </p:nvSpPr>
        <p:spPr>
          <a:xfrm>
            <a:off x="0" y="429343"/>
            <a:ext cx="12192000" cy="5801588"/>
          </a:xfrm>
          <a:prstGeom prst="rect">
            <a:avLst/>
          </a:prstGeom>
        </p:spPr>
        <p:txBody>
          <a:bodyPr wrap="square">
            <a:spAutoFit/>
          </a:bodyPr>
          <a:lstStyle/>
          <a:p>
            <a:r>
              <a:rPr lang="fa-IR" sz="4400" dirty="0" smtClean="0">
                <a:cs typeface="B Titr" panose="00000700000000000000" pitchFamily="2" charset="-78"/>
              </a:rPr>
              <a:t>   </a:t>
            </a:r>
            <a:r>
              <a:rPr lang="fa-IR" sz="6000" dirty="0" smtClean="0">
                <a:cs typeface="B Titr" panose="00000700000000000000" pitchFamily="2" charset="-78"/>
              </a:rPr>
              <a:t>امام </a:t>
            </a:r>
            <a:r>
              <a:rPr lang="fa-IR" sz="6000" dirty="0">
                <a:cs typeface="B Titr" panose="00000700000000000000" pitchFamily="2" charset="-78"/>
              </a:rPr>
              <a:t>خمینی</a:t>
            </a:r>
            <a:r>
              <a:rPr lang="fa-IR" sz="2000" dirty="0">
                <a:cs typeface="B Titr" panose="00000700000000000000" pitchFamily="2" charset="-78"/>
              </a:rPr>
              <a:t>(ره)</a:t>
            </a:r>
            <a:r>
              <a:rPr lang="fa-IR" sz="3600" dirty="0">
                <a:cs typeface="B Titr" panose="00000700000000000000" pitchFamily="2" charset="-78"/>
              </a:rPr>
              <a:t>:</a:t>
            </a:r>
            <a:endParaRPr lang="fa-IR" sz="8800" dirty="0">
              <a:cs typeface="B Titr" panose="00000700000000000000" pitchFamily="2" charset="-78"/>
            </a:endParaRPr>
          </a:p>
          <a:p>
            <a:pPr algn="ctr"/>
            <a:endParaRPr lang="fa-IR" dirty="0">
              <a:cs typeface="B Titr" panose="00000700000000000000" pitchFamily="2" charset="-78"/>
            </a:endParaRPr>
          </a:p>
          <a:p>
            <a:r>
              <a:rPr lang="fa-IR" sz="2400" dirty="0">
                <a:cs typeface="B Titr" panose="00000700000000000000" pitchFamily="2" charset="-78"/>
              </a:rPr>
              <a:t>ارزش </a:t>
            </a:r>
            <a:r>
              <a:rPr lang="fa-IR" sz="3200" dirty="0">
                <a:solidFill>
                  <a:srgbClr val="C00000"/>
                </a:solidFill>
                <a:cs typeface="B Titr" panose="00000700000000000000" pitchFamily="2" charset="-78"/>
              </a:rPr>
              <a:t>آقاى رجايى</a:t>
            </a:r>
            <a:r>
              <a:rPr lang="fa-IR" sz="1100" dirty="0">
                <a:cs typeface="B Titr" panose="00000700000000000000" pitchFamily="2" charset="-78"/>
              </a:rPr>
              <a:t>،</a:t>
            </a:r>
            <a:r>
              <a:rPr lang="fa-IR" sz="3200" dirty="0">
                <a:cs typeface="B Titr" panose="00000700000000000000" pitchFamily="2" charset="-78"/>
              </a:rPr>
              <a:t>ارزش </a:t>
            </a:r>
            <a:r>
              <a:rPr lang="fa-IR" sz="3600" dirty="0">
                <a:solidFill>
                  <a:srgbClr val="C00000"/>
                </a:solidFill>
                <a:cs typeface="B Titr" panose="00000700000000000000" pitchFamily="2" charset="-78"/>
              </a:rPr>
              <a:t>آقاى باهنر </a:t>
            </a:r>
            <a:r>
              <a:rPr lang="fa-IR" sz="3200" dirty="0">
                <a:cs typeface="B Titr" panose="00000700000000000000" pitchFamily="2" charset="-78"/>
              </a:rPr>
              <a:t>به اين بود </a:t>
            </a:r>
            <a:r>
              <a:rPr lang="fa-IR" sz="3200" dirty="0" smtClean="0">
                <a:cs typeface="B Titr" panose="00000700000000000000" pitchFamily="2" charset="-78"/>
              </a:rPr>
              <a:t>كه</a:t>
            </a:r>
          </a:p>
          <a:p>
            <a:endParaRPr lang="fa-IR" sz="2400" dirty="0">
              <a:cs typeface="B Titr" panose="00000700000000000000" pitchFamily="2" charset="-78"/>
            </a:endParaRPr>
          </a:p>
          <a:p>
            <a:pPr algn="ctr"/>
            <a:endParaRPr lang="fa-IR" sz="1600" dirty="0">
              <a:cs typeface="B Titr" panose="00000700000000000000" pitchFamily="2" charset="-78"/>
            </a:endParaRPr>
          </a:p>
          <a:p>
            <a:pPr algn="ctr"/>
            <a:endParaRPr lang="fa-IR" sz="1600" dirty="0">
              <a:cs typeface="B Titr" panose="00000700000000000000" pitchFamily="2" charset="-78"/>
            </a:endParaRPr>
          </a:p>
          <a:p>
            <a:pPr algn="ctr"/>
            <a:r>
              <a:rPr lang="fa-IR" sz="11500" dirty="0">
                <a:solidFill>
                  <a:schemeClr val="accent2">
                    <a:lumMod val="75000"/>
                  </a:schemeClr>
                </a:solidFill>
                <a:cs typeface="B Titr" panose="00000700000000000000" pitchFamily="2" charset="-78"/>
              </a:rPr>
              <a:t>برای مردم خدمت</a:t>
            </a:r>
            <a:r>
              <a:rPr lang="fa-IR" sz="6600" dirty="0">
                <a:solidFill>
                  <a:schemeClr val="accent2">
                    <a:lumMod val="75000"/>
                  </a:schemeClr>
                </a:solidFill>
                <a:cs typeface="B Titr" panose="00000700000000000000" pitchFamily="2" charset="-78"/>
              </a:rPr>
              <a:t> </a:t>
            </a:r>
          </a:p>
          <a:p>
            <a:pPr algn="ctr"/>
            <a:endParaRPr lang="fa-IR" dirty="0">
              <a:cs typeface="B Titr" panose="00000700000000000000" pitchFamily="2" charset="-78"/>
            </a:endParaRPr>
          </a:p>
          <a:p>
            <a:pPr algn="ctr"/>
            <a:endParaRPr lang="fa-IR" sz="2400" dirty="0">
              <a:cs typeface="B Titr" panose="00000700000000000000" pitchFamily="2" charset="-78"/>
            </a:endParaRPr>
          </a:p>
          <a:p>
            <a:pPr algn="ctr"/>
            <a:r>
              <a:rPr lang="fa-IR" sz="4400" dirty="0">
                <a:cs typeface="B Titr" panose="00000700000000000000" pitchFamily="2" charset="-78"/>
              </a:rPr>
              <a:t>می کردند.</a:t>
            </a:r>
            <a:endParaRPr lang="fa-IR" sz="6000" dirty="0">
              <a:solidFill>
                <a:srgbClr val="7030A0"/>
              </a:solidFill>
              <a:cs typeface="B Titr" panose="00000700000000000000" pitchFamily="2" charset="-78"/>
            </a:endParaRPr>
          </a:p>
        </p:txBody>
      </p:sp>
    </p:spTree>
    <p:extLst>
      <p:ext uri="{BB962C8B-B14F-4D97-AF65-F5344CB8AC3E}">
        <p14:creationId xmlns:p14="http://schemas.microsoft.com/office/powerpoint/2010/main" val="1413868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Documents and Settings\Mojtaba\Desktop\زمینه پاور پوینت\408314115214173154160322011521862127108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58" y="-8538"/>
            <a:ext cx="12192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Flowchart: Alternate Process 2"/>
          <p:cNvSpPr/>
          <p:nvPr/>
        </p:nvSpPr>
        <p:spPr>
          <a:xfrm>
            <a:off x="4128655" y="463215"/>
            <a:ext cx="7971487" cy="903767"/>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TextBox 1"/>
          <p:cNvSpPr txBox="1"/>
          <p:nvPr/>
        </p:nvSpPr>
        <p:spPr>
          <a:xfrm>
            <a:off x="10438" y="35087"/>
            <a:ext cx="12192000" cy="200055"/>
          </a:xfrm>
          <a:prstGeom prst="rect">
            <a:avLst/>
          </a:prstGeom>
          <a:noFill/>
        </p:spPr>
        <p:txBody>
          <a:bodyPr wrap="square" rtlCol="1">
            <a:spAutoFit/>
          </a:bodyPr>
          <a:lstStyle/>
          <a:p>
            <a:pPr algn="just"/>
            <a:r>
              <a:rPr lang="fa-IR" sz="700" dirty="0" smtClean="0">
                <a:latin typeface="Tahoma" panose="020B0604030504040204" pitchFamily="34" charset="0"/>
                <a:ea typeface="Tahoma" panose="020B0604030504040204" pitchFamily="34" charset="0"/>
                <a:cs typeface="Tahoma" panose="020B0604030504040204" pitchFamily="34" charset="0"/>
              </a:rPr>
              <a:t>ارزش </a:t>
            </a:r>
            <a:r>
              <a:rPr lang="fa-IR" sz="700" dirty="0">
                <a:latin typeface="Tahoma" panose="020B0604030504040204" pitchFamily="34" charset="0"/>
                <a:ea typeface="Tahoma" panose="020B0604030504040204" pitchFamily="34" charset="0"/>
                <a:cs typeface="Tahoma" panose="020B0604030504040204" pitchFamily="34" charset="0"/>
              </a:rPr>
              <a:t>آقاى رجايى، ارزش آقاى باهنر، ارزش آقاى بهشتى و ارزش اين ائمه جمعه مظلوم ما به اين نبود كه يك- مثلًا- دستگاهى دارد، ارزششان به اين بود كه «خودى» بودند، با مردم بودند، براى مردم خدمت مى‏كردند، مردم احساس كرده بودند كه اينها براى آنها دارند خدمت مى‏كنند.(صحيفه امام، ج‏16، ص: 449)</a:t>
            </a:r>
          </a:p>
        </p:txBody>
      </p:sp>
      <p:sp>
        <p:nvSpPr>
          <p:cNvPr id="5" name="Round Diagonal Corner Rectangle 4"/>
          <p:cNvSpPr/>
          <p:nvPr/>
        </p:nvSpPr>
        <p:spPr>
          <a:xfrm>
            <a:off x="1330036" y="3371703"/>
            <a:ext cx="9596582" cy="1318491"/>
          </a:xfrm>
          <a:prstGeom prst="round2Diag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34" y="4764085"/>
            <a:ext cx="1475921" cy="19352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7280" y="4794515"/>
            <a:ext cx="1331813" cy="18744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12734" y="463215"/>
            <a:ext cx="11987408" cy="5847755"/>
          </a:xfrm>
          <a:prstGeom prst="rect">
            <a:avLst/>
          </a:prstGeom>
          <a:noFill/>
        </p:spPr>
        <p:txBody>
          <a:bodyPr wrap="square" rtlCol="1">
            <a:spAutoFit/>
            <a:scene3d>
              <a:camera prst="obliqueBottomLeft"/>
              <a:lightRig rig="threePt" dir="t"/>
            </a:scene3d>
            <a:sp3d extrusionH="57150">
              <a:bevelT w="69850" h="69850" prst="divot"/>
            </a:sp3d>
          </a:bodyPr>
          <a:lstStyle/>
          <a:p>
            <a:r>
              <a:rPr lang="fa-IR" sz="4400" dirty="0" smtClean="0">
                <a:cs typeface="B Titr" panose="00000700000000000000" pitchFamily="2" charset="-78"/>
              </a:rPr>
              <a:t>تجلیل امام </a:t>
            </a:r>
            <a:r>
              <a:rPr lang="fa-IR" sz="4400" dirty="0">
                <a:cs typeface="B Titr" panose="00000700000000000000" pitchFamily="2" charset="-78"/>
              </a:rPr>
              <a:t>خمینی</a:t>
            </a:r>
            <a:r>
              <a:rPr lang="fa-IR" dirty="0">
                <a:cs typeface="B Titr" panose="00000700000000000000" pitchFamily="2" charset="-78"/>
              </a:rPr>
              <a:t>(ره</a:t>
            </a:r>
            <a:r>
              <a:rPr lang="fa-IR" sz="2000" dirty="0">
                <a:cs typeface="B Titr" panose="00000700000000000000" pitchFamily="2" charset="-78"/>
              </a:rPr>
              <a:t>)</a:t>
            </a:r>
            <a:r>
              <a:rPr lang="fa-IR" sz="4400" dirty="0">
                <a:cs typeface="B Titr" panose="00000700000000000000" pitchFamily="2" charset="-78"/>
              </a:rPr>
              <a:t> </a:t>
            </a:r>
            <a:r>
              <a:rPr lang="fa-IR" sz="2800" dirty="0">
                <a:cs typeface="B Titr" panose="00000700000000000000" pitchFamily="2" charset="-78"/>
              </a:rPr>
              <a:t>از زحمات شهید رجایی و باهنر</a:t>
            </a:r>
            <a:r>
              <a:rPr lang="fa-IR" sz="2400" dirty="0" smtClean="0">
                <a:cs typeface="B Titr" panose="00000700000000000000" pitchFamily="2" charset="-78"/>
              </a:rPr>
              <a:t>:</a:t>
            </a:r>
          </a:p>
          <a:p>
            <a:pPr algn="ctr"/>
            <a:endParaRPr lang="fa-IR" sz="1200" dirty="0">
              <a:cs typeface="B Titr" panose="00000700000000000000" pitchFamily="2" charset="-78"/>
            </a:endParaRPr>
          </a:p>
          <a:p>
            <a:pPr algn="ctr"/>
            <a:endParaRPr lang="fa-IR" sz="2000" dirty="0" smtClean="0">
              <a:cs typeface="B Titr" panose="00000700000000000000" pitchFamily="2" charset="-78"/>
            </a:endParaRPr>
          </a:p>
          <a:p>
            <a:pPr algn="ctr"/>
            <a:endParaRPr lang="fa-IR" sz="2000" dirty="0" smtClean="0">
              <a:cs typeface="B Titr" panose="00000700000000000000" pitchFamily="2" charset="-78"/>
            </a:endParaRPr>
          </a:p>
          <a:p>
            <a:pPr algn="ctr"/>
            <a:r>
              <a:rPr lang="fa-IR" sz="4800" dirty="0" smtClean="0">
                <a:cs typeface="B Titr" panose="00000700000000000000" pitchFamily="2" charset="-78"/>
              </a:rPr>
              <a:t>ارزش </a:t>
            </a:r>
            <a:r>
              <a:rPr lang="fa-IR" sz="4800" dirty="0" smtClean="0">
                <a:solidFill>
                  <a:schemeClr val="accent6">
                    <a:lumMod val="50000"/>
                  </a:schemeClr>
                </a:solidFill>
                <a:cs typeface="B Titr" panose="00000700000000000000" pitchFamily="2" charset="-78"/>
              </a:rPr>
              <a:t>آقای رجایی و </a:t>
            </a:r>
            <a:r>
              <a:rPr lang="fa-IR" sz="4800" dirty="0" smtClean="0">
                <a:solidFill>
                  <a:schemeClr val="accent6">
                    <a:lumMod val="50000"/>
                  </a:schemeClr>
                </a:solidFill>
                <a:cs typeface="B Titr" panose="00000700000000000000" pitchFamily="2" charset="-78"/>
              </a:rPr>
              <a:t>باهنر</a:t>
            </a:r>
          </a:p>
          <a:p>
            <a:pPr algn="ctr"/>
            <a:endParaRPr lang="fa-IR" sz="2800" dirty="0" smtClean="0">
              <a:solidFill>
                <a:schemeClr val="accent6">
                  <a:lumMod val="50000"/>
                </a:schemeClr>
              </a:solidFill>
              <a:cs typeface="B Titr" panose="00000700000000000000" pitchFamily="2" charset="-78"/>
            </a:endParaRPr>
          </a:p>
          <a:p>
            <a:pPr algn="ctr"/>
            <a:endParaRPr lang="fa-IR" sz="2400" dirty="0" smtClean="0">
              <a:cs typeface="B Titr" panose="00000700000000000000" pitchFamily="2" charset="-78"/>
            </a:endParaRPr>
          </a:p>
          <a:p>
            <a:pPr algn="ctr"/>
            <a:r>
              <a:rPr lang="fa-IR" sz="8800" dirty="0" smtClean="0">
                <a:solidFill>
                  <a:srgbClr val="C00000"/>
                </a:solidFill>
                <a:cs typeface="B Titr" panose="00000700000000000000" pitchFamily="2" charset="-78"/>
              </a:rPr>
              <a:t>به خدمت صادقانه آن ها </a:t>
            </a:r>
          </a:p>
          <a:p>
            <a:pPr algn="ctr"/>
            <a:endParaRPr lang="fa-IR" sz="2400" dirty="0" smtClean="0">
              <a:cs typeface="B Titr" panose="00000700000000000000" pitchFamily="2" charset="-78"/>
            </a:endParaRPr>
          </a:p>
          <a:p>
            <a:pPr algn="ctr"/>
            <a:r>
              <a:rPr lang="fa-IR" sz="5400" dirty="0" smtClean="0">
                <a:cs typeface="B Titr" panose="00000700000000000000" pitchFamily="2" charset="-78"/>
              </a:rPr>
              <a:t>به </a:t>
            </a:r>
            <a:r>
              <a:rPr lang="fa-IR" sz="5400" dirty="0" smtClean="0">
                <a:cs typeface="B Titr" panose="00000700000000000000" pitchFamily="2" charset="-78"/>
              </a:rPr>
              <a:t>مردم بود</a:t>
            </a:r>
            <a:r>
              <a:rPr lang="fa-IR" sz="2800" dirty="0" smtClean="0">
                <a:cs typeface="B Titr" panose="00000700000000000000" pitchFamily="2" charset="-78"/>
              </a:rPr>
              <a:t>.</a:t>
            </a:r>
            <a:endParaRPr lang="fa-IR" sz="6600" dirty="0" smtClean="0">
              <a:solidFill>
                <a:srgbClr val="7030A0"/>
              </a:solidFill>
              <a:cs typeface="B Titr" panose="00000700000000000000" pitchFamily="2" charset="-78"/>
            </a:endParaRPr>
          </a:p>
        </p:txBody>
      </p:sp>
    </p:spTree>
    <p:extLst>
      <p:ext uri="{BB962C8B-B14F-4D97-AF65-F5344CB8AC3E}">
        <p14:creationId xmlns:p14="http://schemas.microsoft.com/office/powerpoint/2010/main" val="3615072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Documents and Settings\Mojtaba\Desktop\زمینه پاور پوینت\42-Vector-background-bubbl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6858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04503"/>
            <a:ext cx="12192000" cy="200055"/>
          </a:xfrm>
          <a:prstGeom prst="rect">
            <a:avLst/>
          </a:prstGeom>
          <a:noFill/>
        </p:spPr>
        <p:txBody>
          <a:bodyPr wrap="square" rtlCol="1">
            <a:spAutoFit/>
          </a:bodyPr>
          <a:lstStyle/>
          <a:p>
            <a:pPr algn="just"/>
            <a:r>
              <a:rPr lang="fa-IR" sz="700" dirty="0" smtClean="0">
                <a:latin typeface="Tahoma" panose="020B0604030504040204" pitchFamily="34" charset="0"/>
                <a:ea typeface="Tahoma" panose="020B0604030504040204" pitchFamily="34" charset="0"/>
                <a:cs typeface="Tahoma" panose="020B0604030504040204" pitchFamily="34" charset="0"/>
              </a:rPr>
              <a:t> </a:t>
            </a:r>
            <a:r>
              <a:rPr lang="fa-IR" sz="700" dirty="0">
                <a:latin typeface="Tahoma" panose="020B0604030504040204" pitchFamily="34" charset="0"/>
                <a:ea typeface="Tahoma" panose="020B0604030504040204" pitchFamily="34" charset="0"/>
                <a:cs typeface="Tahoma" panose="020B0604030504040204" pitchFamily="34" charset="0"/>
              </a:rPr>
              <a:t>آقاى رجايى، آقاى باهنر ... اين طور نبود كه رياست در آنها تأثير كرده باشد، آنها در رياست تأثير كرده بودند؛ يعنى، آنها رياست را آورده بودند زير چنگ خودشان، رياست آنها را نبرده بود تحت لواى خودش. و اين يك درسى است كه انسان بايد از اينها ياد بگيرد.(صحيفه امام، ج‏20، ص: 125) </a:t>
            </a:r>
          </a:p>
        </p:txBody>
      </p:sp>
      <p:sp>
        <p:nvSpPr>
          <p:cNvPr id="3" name="Round Diagonal Corner Rectangle 2"/>
          <p:cNvSpPr/>
          <p:nvPr/>
        </p:nvSpPr>
        <p:spPr>
          <a:xfrm>
            <a:off x="9144000" y="472450"/>
            <a:ext cx="2872509" cy="913005"/>
          </a:xfrm>
          <a:prstGeom prst="round2Diag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ounded Rectangle 4"/>
          <p:cNvSpPr/>
          <p:nvPr/>
        </p:nvSpPr>
        <p:spPr>
          <a:xfrm>
            <a:off x="1764145" y="1385455"/>
            <a:ext cx="8816109" cy="120996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102296" y="472450"/>
            <a:ext cx="11987408" cy="5663089"/>
          </a:xfrm>
          <a:prstGeom prst="rect">
            <a:avLst/>
          </a:prstGeom>
          <a:noFill/>
        </p:spPr>
        <p:txBody>
          <a:bodyPr wrap="square" rtlCol="1">
            <a:spAutoFit/>
            <a:scene3d>
              <a:camera prst="obliqueBottomLeft"/>
              <a:lightRig rig="threePt" dir="t"/>
            </a:scene3d>
            <a:sp3d extrusionH="57150">
              <a:bevelT w="69850" h="69850" prst="divot"/>
            </a:sp3d>
          </a:bodyPr>
          <a:lstStyle/>
          <a:p>
            <a:r>
              <a:rPr lang="fa-IR" sz="4400" dirty="0" smtClean="0">
                <a:cs typeface="B Titr" panose="00000700000000000000" pitchFamily="2" charset="-78"/>
              </a:rPr>
              <a:t>امام </a:t>
            </a:r>
            <a:r>
              <a:rPr lang="fa-IR" sz="4400" dirty="0">
                <a:cs typeface="B Titr" panose="00000700000000000000" pitchFamily="2" charset="-78"/>
              </a:rPr>
              <a:t>خمینی</a:t>
            </a:r>
            <a:r>
              <a:rPr lang="fa-IR" sz="1600" dirty="0">
                <a:cs typeface="B Titr" panose="00000700000000000000" pitchFamily="2" charset="-78"/>
              </a:rPr>
              <a:t>(ره</a:t>
            </a:r>
            <a:r>
              <a:rPr lang="fa-IR" sz="1600" dirty="0" smtClean="0">
                <a:cs typeface="B Titr" panose="00000700000000000000" pitchFamily="2" charset="-78"/>
              </a:rPr>
              <a:t>)</a:t>
            </a:r>
            <a:r>
              <a:rPr lang="fa-IR" sz="3600" dirty="0" smtClean="0">
                <a:cs typeface="B Titr" panose="00000700000000000000" pitchFamily="2" charset="-78"/>
              </a:rPr>
              <a:t>:</a:t>
            </a:r>
            <a:endParaRPr lang="fa-IR" sz="5400" dirty="0" smtClean="0">
              <a:cs typeface="B Titr" panose="00000700000000000000" pitchFamily="2" charset="-78"/>
            </a:endParaRPr>
          </a:p>
          <a:p>
            <a:pPr algn="ctr"/>
            <a:endParaRPr lang="fa-IR" sz="1200" dirty="0">
              <a:cs typeface="B Titr" panose="00000700000000000000" pitchFamily="2" charset="-78"/>
            </a:endParaRPr>
          </a:p>
          <a:p>
            <a:pPr algn="ctr"/>
            <a:r>
              <a:rPr lang="fa-IR" sz="8000" dirty="0" smtClean="0">
                <a:cs typeface="B Titr" panose="00000700000000000000" pitchFamily="2" charset="-78"/>
              </a:rPr>
              <a:t>آقاى رجايى</a:t>
            </a:r>
            <a:r>
              <a:rPr lang="fa-IR" sz="4800" dirty="0">
                <a:cs typeface="B Titr" panose="00000700000000000000" pitchFamily="2" charset="-78"/>
              </a:rPr>
              <a:t>،</a:t>
            </a:r>
            <a:r>
              <a:rPr lang="fa-IR" sz="8000" dirty="0" smtClean="0">
                <a:cs typeface="B Titr" panose="00000700000000000000" pitchFamily="2" charset="-78"/>
              </a:rPr>
              <a:t>آقاى باهنر </a:t>
            </a:r>
          </a:p>
          <a:p>
            <a:pPr algn="ctr"/>
            <a:endParaRPr lang="fa-IR" sz="1200" dirty="0" smtClean="0">
              <a:cs typeface="B Titr" panose="00000700000000000000" pitchFamily="2" charset="-78"/>
            </a:endParaRPr>
          </a:p>
          <a:p>
            <a:pPr algn="ctr"/>
            <a:endParaRPr lang="fa-IR" sz="3600" dirty="0" smtClean="0">
              <a:cs typeface="B Titr" panose="00000700000000000000" pitchFamily="2" charset="-78"/>
            </a:endParaRPr>
          </a:p>
          <a:p>
            <a:pPr algn="ctr"/>
            <a:r>
              <a:rPr lang="fa-IR" sz="3600" dirty="0" smtClean="0">
                <a:cs typeface="B Titr" panose="00000700000000000000" pitchFamily="2" charset="-78"/>
              </a:rPr>
              <a:t>اين </a:t>
            </a:r>
            <a:r>
              <a:rPr lang="fa-IR" sz="3600" dirty="0">
                <a:cs typeface="B Titr" panose="00000700000000000000" pitchFamily="2" charset="-78"/>
              </a:rPr>
              <a:t>طور نبود كه </a:t>
            </a:r>
            <a:r>
              <a:rPr lang="fa-IR" sz="3600" dirty="0">
                <a:solidFill>
                  <a:srgbClr val="C00000"/>
                </a:solidFill>
                <a:cs typeface="B Titr" panose="00000700000000000000" pitchFamily="2" charset="-78"/>
              </a:rPr>
              <a:t>رياست</a:t>
            </a:r>
            <a:r>
              <a:rPr lang="fa-IR" sz="3600" dirty="0">
                <a:cs typeface="B Titr" panose="00000700000000000000" pitchFamily="2" charset="-78"/>
              </a:rPr>
              <a:t> در آنها </a:t>
            </a:r>
            <a:r>
              <a:rPr lang="fa-IR" sz="3600" u="sng" dirty="0" smtClean="0">
                <a:solidFill>
                  <a:srgbClr val="7030A0"/>
                </a:solidFill>
                <a:cs typeface="B Titr" panose="00000700000000000000" pitchFamily="2" charset="-78"/>
              </a:rPr>
              <a:t>تأثير</a:t>
            </a:r>
            <a:r>
              <a:rPr lang="fa-IR" sz="3600" dirty="0" smtClean="0">
                <a:cs typeface="B Titr" panose="00000700000000000000" pitchFamily="2" charset="-78"/>
              </a:rPr>
              <a:t> </a:t>
            </a:r>
            <a:r>
              <a:rPr lang="fa-IR" sz="3600" dirty="0">
                <a:cs typeface="B Titr" panose="00000700000000000000" pitchFamily="2" charset="-78"/>
              </a:rPr>
              <a:t>كرده </a:t>
            </a:r>
            <a:r>
              <a:rPr lang="fa-IR" sz="3600" dirty="0" smtClean="0">
                <a:cs typeface="B Titr" panose="00000700000000000000" pitchFamily="2" charset="-78"/>
              </a:rPr>
              <a:t>باشد</a:t>
            </a:r>
            <a:r>
              <a:rPr lang="fa-IR" dirty="0" smtClean="0">
                <a:cs typeface="B Titr" panose="00000700000000000000" pitchFamily="2" charset="-78"/>
              </a:rPr>
              <a:t>،</a:t>
            </a:r>
          </a:p>
          <a:p>
            <a:pPr algn="ctr"/>
            <a:endParaRPr lang="fa-IR" sz="4800" dirty="0">
              <a:cs typeface="B Titr" panose="00000700000000000000" pitchFamily="2" charset="-78"/>
            </a:endParaRPr>
          </a:p>
          <a:p>
            <a:pPr algn="ctr"/>
            <a:endParaRPr lang="fa-IR" sz="1400" dirty="0" smtClean="0">
              <a:solidFill>
                <a:srgbClr val="002060"/>
              </a:solidFill>
              <a:cs typeface="B Titr" panose="00000700000000000000" pitchFamily="2" charset="-78"/>
            </a:endParaRPr>
          </a:p>
          <a:p>
            <a:pPr algn="ctr"/>
            <a:r>
              <a:rPr lang="fa-IR" sz="8000" b="1" dirty="0" smtClean="0">
                <a:ln w="18000">
                  <a:solidFill>
                    <a:schemeClr val="accent2">
                      <a:satMod val="140000"/>
                    </a:schemeClr>
                  </a:solidFill>
                  <a:prstDash val="solid"/>
                  <a:miter lim="800000"/>
                </a:ln>
                <a:solidFill>
                  <a:srgbClr val="000099"/>
                </a:solidFill>
                <a:effectLst>
                  <a:outerShdw blurRad="25500" dist="23000" dir="7020000" algn="tl">
                    <a:srgbClr val="000000">
                      <a:alpha val="50000"/>
                    </a:srgbClr>
                  </a:outerShdw>
                </a:effectLst>
                <a:cs typeface="B Titr" panose="00000700000000000000" pitchFamily="2" charset="-78"/>
              </a:rPr>
              <a:t>آنها </a:t>
            </a:r>
            <a:r>
              <a:rPr lang="fa-IR" sz="8000" b="1" dirty="0">
                <a:ln w="18000">
                  <a:solidFill>
                    <a:schemeClr val="accent2">
                      <a:satMod val="140000"/>
                    </a:schemeClr>
                  </a:solidFill>
                  <a:prstDash val="solid"/>
                  <a:miter lim="800000"/>
                </a:ln>
                <a:solidFill>
                  <a:srgbClr val="000099"/>
                </a:solidFill>
                <a:effectLst>
                  <a:outerShdw blurRad="25500" dist="23000" dir="7020000" algn="tl">
                    <a:srgbClr val="000000">
                      <a:alpha val="50000"/>
                    </a:srgbClr>
                  </a:outerShdw>
                </a:effectLst>
                <a:cs typeface="B Titr" panose="00000700000000000000" pitchFamily="2" charset="-78"/>
              </a:rPr>
              <a:t>در رياست تأثير كرده </a:t>
            </a:r>
            <a:r>
              <a:rPr lang="fa-IR" sz="8000" b="1" dirty="0" smtClean="0">
                <a:ln w="18000">
                  <a:solidFill>
                    <a:schemeClr val="accent2">
                      <a:satMod val="140000"/>
                    </a:schemeClr>
                  </a:solidFill>
                  <a:prstDash val="solid"/>
                  <a:miter lim="800000"/>
                </a:ln>
                <a:solidFill>
                  <a:srgbClr val="000099"/>
                </a:solidFill>
                <a:effectLst>
                  <a:outerShdw blurRad="25500" dist="23000" dir="7020000" algn="tl">
                    <a:srgbClr val="000000">
                      <a:alpha val="50000"/>
                    </a:srgbClr>
                  </a:outerShdw>
                </a:effectLst>
                <a:cs typeface="B Titr" panose="00000700000000000000" pitchFamily="2" charset="-78"/>
              </a:rPr>
              <a:t>بودند</a:t>
            </a:r>
            <a:r>
              <a:rPr lang="fa-IR" sz="4800" b="1" dirty="0" smtClean="0">
                <a:ln w="18000">
                  <a:solidFill>
                    <a:schemeClr val="accent2">
                      <a:satMod val="140000"/>
                    </a:schemeClr>
                  </a:solidFill>
                  <a:prstDash val="solid"/>
                  <a:miter lim="800000"/>
                </a:ln>
                <a:solidFill>
                  <a:srgbClr val="000099"/>
                </a:solidFill>
                <a:effectLst>
                  <a:outerShdw blurRad="25500" dist="23000" dir="7020000" algn="tl">
                    <a:srgbClr val="000000">
                      <a:alpha val="50000"/>
                    </a:srgbClr>
                  </a:outerShdw>
                </a:effectLst>
                <a:cs typeface="B Titr" panose="00000700000000000000" pitchFamily="2" charset="-78"/>
              </a:rPr>
              <a:t>.</a:t>
            </a:r>
            <a:endParaRPr lang="fa-IR" sz="8000" b="1" dirty="0" smtClean="0">
              <a:ln w="18000">
                <a:solidFill>
                  <a:schemeClr val="accent2">
                    <a:satMod val="140000"/>
                  </a:schemeClr>
                </a:solidFill>
                <a:prstDash val="solid"/>
                <a:miter lim="800000"/>
              </a:ln>
              <a:solidFill>
                <a:srgbClr val="000099"/>
              </a:solidFill>
              <a:effectLst>
                <a:outerShdw blurRad="25500" dist="23000" dir="7020000" algn="tl">
                  <a:srgbClr val="000000">
                    <a:alpha val="50000"/>
                  </a:srgbClr>
                </a:outerShdw>
              </a:effectLst>
              <a:cs typeface="B Titr" panose="00000700000000000000" pitchFamily="2" charset="-78"/>
            </a:endParaRPr>
          </a:p>
        </p:txBody>
      </p:sp>
    </p:spTree>
    <p:extLst>
      <p:ext uri="{BB962C8B-B14F-4D97-AF65-F5344CB8AC3E}">
        <p14:creationId xmlns:p14="http://schemas.microsoft.com/office/powerpoint/2010/main" val="243390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1198</TotalTime>
  <Words>2674</Words>
  <Application>Microsoft Office PowerPoint</Application>
  <PresentationFormat>Custom</PresentationFormat>
  <Paragraphs>254</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110</dc:creator>
  <cp:lastModifiedBy>mojtaba</cp:lastModifiedBy>
  <cp:revision>96</cp:revision>
  <dcterms:created xsi:type="dcterms:W3CDTF">2015-07-03T19:07:27Z</dcterms:created>
  <dcterms:modified xsi:type="dcterms:W3CDTF">2015-08-29T04:17:08Z</dcterms:modified>
</cp:coreProperties>
</file>