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05"/>
  </p:notesMasterIdLst>
  <p:sldIdLst>
    <p:sldId id="361" r:id="rId3"/>
    <p:sldId id="359" r:id="rId4"/>
    <p:sldId id="259" r:id="rId5"/>
    <p:sldId id="260" r:id="rId6"/>
    <p:sldId id="363" r:id="rId7"/>
    <p:sldId id="261" r:id="rId8"/>
    <p:sldId id="365" r:id="rId9"/>
    <p:sldId id="262" r:id="rId10"/>
    <p:sldId id="366" r:id="rId11"/>
    <p:sldId id="263" r:id="rId12"/>
    <p:sldId id="367" r:id="rId13"/>
    <p:sldId id="264" r:id="rId14"/>
    <p:sldId id="368" r:id="rId15"/>
    <p:sldId id="265" r:id="rId16"/>
    <p:sldId id="369" r:id="rId17"/>
    <p:sldId id="266" r:id="rId18"/>
    <p:sldId id="370" r:id="rId19"/>
    <p:sldId id="267" r:id="rId20"/>
    <p:sldId id="371" r:id="rId21"/>
    <p:sldId id="268" r:id="rId22"/>
    <p:sldId id="372" r:id="rId23"/>
    <p:sldId id="269" r:id="rId24"/>
    <p:sldId id="373" r:id="rId25"/>
    <p:sldId id="270" r:id="rId26"/>
    <p:sldId id="374" r:id="rId27"/>
    <p:sldId id="271" r:id="rId28"/>
    <p:sldId id="375" r:id="rId29"/>
    <p:sldId id="272" r:id="rId30"/>
    <p:sldId id="376" r:id="rId31"/>
    <p:sldId id="273" r:id="rId32"/>
    <p:sldId id="377" r:id="rId33"/>
    <p:sldId id="274" r:id="rId34"/>
    <p:sldId id="378" r:id="rId35"/>
    <p:sldId id="275" r:id="rId36"/>
    <p:sldId id="379" r:id="rId37"/>
    <p:sldId id="276" r:id="rId38"/>
    <p:sldId id="380" r:id="rId39"/>
    <p:sldId id="277" r:id="rId40"/>
    <p:sldId id="381" r:id="rId41"/>
    <p:sldId id="278" r:id="rId42"/>
    <p:sldId id="382" r:id="rId43"/>
    <p:sldId id="279" r:id="rId44"/>
    <p:sldId id="383" r:id="rId45"/>
    <p:sldId id="280" r:id="rId46"/>
    <p:sldId id="384" r:id="rId47"/>
    <p:sldId id="281" r:id="rId48"/>
    <p:sldId id="385" r:id="rId49"/>
    <p:sldId id="282" r:id="rId50"/>
    <p:sldId id="386" r:id="rId51"/>
    <p:sldId id="283" r:id="rId52"/>
    <p:sldId id="387" r:id="rId53"/>
    <p:sldId id="284" r:id="rId54"/>
    <p:sldId id="388" r:id="rId55"/>
    <p:sldId id="285" r:id="rId56"/>
    <p:sldId id="389" r:id="rId57"/>
    <p:sldId id="286" r:id="rId58"/>
    <p:sldId id="390" r:id="rId59"/>
    <p:sldId id="287" r:id="rId60"/>
    <p:sldId id="391" r:id="rId61"/>
    <p:sldId id="288" r:id="rId62"/>
    <p:sldId id="392" r:id="rId63"/>
    <p:sldId id="289" r:id="rId64"/>
    <p:sldId id="393" r:id="rId65"/>
    <p:sldId id="290" r:id="rId66"/>
    <p:sldId id="394" r:id="rId67"/>
    <p:sldId id="291" r:id="rId68"/>
    <p:sldId id="395" r:id="rId69"/>
    <p:sldId id="292" r:id="rId70"/>
    <p:sldId id="396" r:id="rId71"/>
    <p:sldId id="293" r:id="rId72"/>
    <p:sldId id="397" r:id="rId73"/>
    <p:sldId id="294" r:id="rId74"/>
    <p:sldId id="398" r:id="rId75"/>
    <p:sldId id="295" r:id="rId76"/>
    <p:sldId id="399" r:id="rId77"/>
    <p:sldId id="296" r:id="rId78"/>
    <p:sldId id="400" r:id="rId79"/>
    <p:sldId id="297" r:id="rId80"/>
    <p:sldId id="401" r:id="rId81"/>
    <p:sldId id="298" r:id="rId82"/>
    <p:sldId id="402" r:id="rId83"/>
    <p:sldId id="299" r:id="rId84"/>
    <p:sldId id="403" r:id="rId85"/>
    <p:sldId id="300" r:id="rId86"/>
    <p:sldId id="404" r:id="rId87"/>
    <p:sldId id="301" r:id="rId88"/>
    <p:sldId id="405" r:id="rId89"/>
    <p:sldId id="302" r:id="rId90"/>
    <p:sldId id="406" r:id="rId91"/>
    <p:sldId id="303" r:id="rId92"/>
    <p:sldId id="407" r:id="rId93"/>
    <p:sldId id="304" r:id="rId94"/>
    <p:sldId id="408" r:id="rId95"/>
    <p:sldId id="305" r:id="rId96"/>
    <p:sldId id="409" r:id="rId97"/>
    <p:sldId id="306" r:id="rId98"/>
    <p:sldId id="410" r:id="rId99"/>
    <p:sldId id="307" r:id="rId100"/>
    <p:sldId id="411" r:id="rId101"/>
    <p:sldId id="308" r:id="rId102"/>
    <p:sldId id="412" r:id="rId103"/>
    <p:sldId id="309" r:id="rId104"/>
    <p:sldId id="413" r:id="rId105"/>
    <p:sldId id="310" r:id="rId106"/>
    <p:sldId id="414" r:id="rId107"/>
    <p:sldId id="311" r:id="rId108"/>
    <p:sldId id="415" r:id="rId109"/>
    <p:sldId id="312" r:id="rId110"/>
    <p:sldId id="416" r:id="rId111"/>
    <p:sldId id="313" r:id="rId112"/>
    <p:sldId id="417" r:id="rId113"/>
    <p:sldId id="314" r:id="rId114"/>
    <p:sldId id="418" r:id="rId115"/>
    <p:sldId id="315" r:id="rId116"/>
    <p:sldId id="419" r:id="rId117"/>
    <p:sldId id="316" r:id="rId118"/>
    <p:sldId id="420" r:id="rId119"/>
    <p:sldId id="317" r:id="rId120"/>
    <p:sldId id="421" r:id="rId121"/>
    <p:sldId id="318" r:id="rId122"/>
    <p:sldId id="422" r:id="rId123"/>
    <p:sldId id="319" r:id="rId124"/>
    <p:sldId id="423" r:id="rId125"/>
    <p:sldId id="320" r:id="rId126"/>
    <p:sldId id="424" r:id="rId127"/>
    <p:sldId id="321" r:id="rId128"/>
    <p:sldId id="425" r:id="rId129"/>
    <p:sldId id="322" r:id="rId130"/>
    <p:sldId id="426" r:id="rId131"/>
    <p:sldId id="323" r:id="rId132"/>
    <p:sldId id="427" r:id="rId133"/>
    <p:sldId id="324" r:id="rId134"/>
    <p:sldId id="428" r:id="rId135"/>
    <p:sldId id="325" r:id="rId136"/>
    <p:sldId id="429" r:id="rId137"/>
    <p:sldId id="326" r:id="rId138"/>
    <p:sldId id="430" r:id="rId139"/>
    <p:sldId id="327" r:id="rId140"/>
    <p:sldId id="431" r:id="rId141"/>
    <p:sldId id="328" r:id="rId142"/>
    <p:sldId id="432" r:id="rId143"/>
    <p:sldId id="329" r:id="rId144"/>
    <p:sldId id="433" r:id="rId145"/>
    <p:sldId id="330" r:id="rId146"/>
    <p:sldId id="434" r:id="rId147"/>
    <p:sldId id="331" r:id="rId148"/>
    <p:sldId id="435" r:id="rId149"/>
    <p:sldId id="332" r:id="rId150"/>
    <p:sldId id="436" r:id="rId151"/>
    <p:sldId id="333" r:id="rId152"/>
    <p:sldId id="437" r:id="rId153"/>
    <p:sldId id="334" r:id="rId154"/>
    <p:sldId id="438" r:id="rId155"/>
    <p:sldId id="335" r:id="rId156"/>
    <p:sldId id="439" r:id="rId157"/>
    <p:sldId id="336" r:id="rId158"/>
    <p:sldId id="440" r:id="rId159"/>
    <p:sldId id="337" r:id="rId160"/>
    <p:sldId id="441" r:id="rId161"/>
    <p:sldId id="338" r:id="rId162"/>
    <p:sldId id="442" r:id="rId163"/>
    <p:sldId id="339" r:id="rId164"/>
    <p:sldId id="443" r:id="rId165"/>
    <p:sldId id="340" r:id="rId166"/>
    <p:sldId id="444" r:id="rId167"/>
    <p:sldId id="341" r:id="rId168"/>
    <p:sldId id="445" r:id="rId169"/>
    <p:sldId id="342" r:id="rId170"/>
    <p:sldId id="446" r:id="rId171"/>
    <p:sldId id="343" r:id="rId172"/>
    <p:sldId id="447" r:id="rId173"/>
    <p:sldId id="344" r:id="rId174"/>
    <p:sldId id="448" r:id="rId175"/>
    <p:sldId id="345" r:id="rId176"/>
    <p:sldId id="449" r:id="rId177"/>
    <p:sldId id="346" r:id="rId178"/>
    <p:sldId id="450" r:id="rId179"/>
    <p:sldId id="347" r:id="rId180"/>
    <p:sldId id="451" r:id="rId181"/>
    <p:sldId id="348" r:id="rId182"/>
    <p:sldId id="452" r:id="rId183"/>
    <p:sldId id="349" r:id="rId184"/>
    <p:sldId id="453" r:id="rId185"/>
    <p:sldId id="350" r:id="rId186"/>
    <p:sldId id="454" r:id="rId187"/>
    <p:sldId id="351" r:id="rId188"/>
    <p:sldId id="455" r:id="rId189"/>
    <p:sldId id="352" r:id="rId190"/>
    <p:sldId id="456" r:id="rId191"/>
    <p:sldId id="353" r:id="rId192"/>
    <p:sldId id="457" r:id="rId193"/>
    <p:sldId id="354" r:id="rId194"/>
    <p:sldId id="458" r:id="rId195"/>
    <p:sldId id="355" r:id="rId196"/>
    <p:sldId id="459" r:id="rId197"/>
    <p:sldId id="356" r:id="rId198"/>
    <p:sldId id="460" r:id="rId199"/>
    <p:sldId id="357" r:id="rId200"/>
    <p:sldId id="461" r:id="rId201"/>
    <p:sldId id="358" r:id="rId202"/>
    <p:sldId id="364" r:id="rId203"/>
    <p:sldId id="462" r:id="rId2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7" autoAdjust="0"/>
    <p:restoredTop sz="94660"/>
  </p:normalViewPr>
  <p:slideViewPr>
    <p:cSldViewPr>
      <p:cViewPr varScale="1">
        <p:scale>
          <a:sx n="74" d="100"/>
          <a:sy n="74" d="100"/>
        </p:scale>
        <p:origin x="5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81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presProps" Target="presProps.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tableStyles" Target="tableStyles.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F38DD-46B0-4844-A6C1-FA6B1FAE622F}" type="datetimeFigureOut">
              <a:rPr lang="en-US" smtClean="0"/>
              <a:pPr/>
              <a:t>7/12/2014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0A4C8-BC64-4072-A604-72AFF8F0C3A6}" type="slidenum">
              <a:rPr lang="en-US" smtClean="0"/>
              <a:pPr/>
              <a:t>‹#›</a:t>
            </a:fld>
            <a:endParaRPr lang="en-US"/>
          </a:p>
        </p:txBody>
      </p:sp>
    </p:spTree>
    <p:extLst>
      <p:ext uri="{BB962C8B-B14F-4D97-AF65-F5344CB8AC3E}">
        <p14:creationId xmlns:p14="http://schemas.microsoft.com/office/powerpoint/2010/main" val="420709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70A4C8-BC64-4072-A604-72AFF8F0C3A6}" type="slidenum">
              <a:rPr lang="en-US" smtClean="0"/>
              <a:pPr/>
              <a:t>3</a:t>
            </a:fld>
            <a:endParaRPr lang="en-US"/>
          </a:p>
        </p:txBody>
      </p:sp>
    </p:spTree>
    <p:extLst>
      <p:ext uri="{BB962C8B-B14F-4D97-AF65-F5344CB8AC3E}">
        <p14:creationId xmlns:p14="http://schemas.microsoft.com/office/powerpoint/2010/main" val="321536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89F283C-0436-4654-8815-8F09172F9F64}" type="datetimeFigureOut">
              <a:rPr lang="en-US" smtClean="0"/>
              <a:pPr/>
              <a:t>7/12/2014</a:t>
            </a:fld>
            <a:endParaRPr lang="en-US"/>
          </a:p>
        </p:txBody>
      </p:sp>
      <p:sp>
        <p:nvSpPr>
          <p:cNvPr id="16" name="Slide Number Placeholder 15"/>
          <p:cNvSpPr>
            <a:spLocks noGrp="1"/>
          </p:cNvSpPr>
          <p:nvPr>
            <p:ph type="sldNum" sz="quarter" idx="11"/>
          </p:nvPr>
        </p:nvSpPr>
        <p:spPr/>
        <p:txBody>
          <a:bodyPr/>
          <a:lstStyle/>
          <a:p>
            <a:fld id="{535AF8D2-1C17-40A4-8176-3AF39E1FF59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AF8D2-1C17-40A4-8176-3AF39E1FF599}" type="slidenum">
              <a:rPr lang="en-US" smtClean="0"/>
              <a:pPr/>
              <a:t>‹#›</a:t>
            </a:fld>
            <a:endParaRPr 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AF8D2-1C17-40A4-8176-3AF39E1FF599}" type="slidenum">
              <a:rPr lang="en-US" smtClean="0"/>
              <a:pPr/>
              <a:t>‹#›</a:t>
            </a:fld>
            <a:endParaRPr lang="en-US"/>
          </a:p>
        </p:txBody>
      </p:sp>
    </p:spTree>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89F283C-0436-4654-8815-8F09172F9F64}" type="datetimeFigureOut">
              <a:rPr lang="en-US" smtClean="0"/>
              <a:pPr/>
              <a:t>7/12/2014</a:t>
            </a:fld>
            <a:endParaRPr lang="en-US"/>
          </a:p>
        </p:txBody>
      </p:sp>
      <p:sp>
        <p:nvSpPr>
          <p:cNvPr id="15" name="Slide Number Placeholder 14"/>
          <p:cNvSpPr>
            <a:spLocks noGrp="1"/>
          </p:cNvSpPr>
          <p:nvPr>
            <p:ph type="sldNum" sz="quarter" idx="15"/>
          </p:nvPr>
        </p:nvSpPr>
        <p:spPr/>
        <p:txBody>
          <a:bodyPr/>
          <a:lstStyle>
            <a:lvl1pPr algn="ctr">
              <a:defRPr/>
            </a:lvl1pPr>
          </a:lstStyle>
          <a:p>
            <a:fld id="{535AF8D2-1C17-40A4-8176-3AF39E1FF59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p:randomBar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9F283C-0436-4654-8815-8F09172F9F64}" type="datetimeFigureOut">
              <a:rPr lang="en-US" smtClean="0"/>
              <a:pPr/>
              <a:t>7/12/2014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AF8D2-1C17-40A4-8176-3AF39E1FF59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9F283C-0436-4654-8815-8F09172F9F64}" type="datetimeFigureOut">
              <a:rPr lang="en-US" smtClean="0"/>
              <a:pPr/>
              <a:t>7/12/2014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AF8D2-1C17-40A4-8176-3AF39E1FF59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35AF8D2-1C17-40A4-8176-3AF39E1FF59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89F283C-0436-4654-8815-8F09172F9F64}" type="datetimeFigureOut">
              <a:rPr lang="en-US" smtClean="0"/>
              <a:pPr/>
              <a:t>7/12/2014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9F283C-0436-4654-8815-8F09172F9F64}" type="datetimeFigureOut">
              <a:rPr lang="en-US" smtClean="0"/>
              <a:pPr/>
              <a:t>7/12/2014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AF8D2-1C17-40A4-8176-3AF39E1FF59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F283C-0436-4654-8815-8F09172F9F64}" type="datetimeFigureOut">
              <a:rPr lang="en-US" smtClean="0"/>
              <a:pPr/>
              <a:t>7/12/2014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AF8D2-1C17-40A4-8176-3AF39E1FF599}" type="slidenum">
              <a:rPr lang="en-US" smtClean="0"/>
              <a:pPr/>
              <a:t>‹#›</a:t>
            </a:fld>
            <a:endParaRPr 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89F283C-0436-4654-8815-8F09172F9F64}" type="datetimeFigureOut">
              <a:rPr lang="en-US" smtClean="0"/>
              <a:pPr/>
              <a:t>7/12/2014</a:t>
            </a:fld>
            <a:endParaRPr lang="en-US"/>
          </a:p>
        </p:txBody>
      </p:sp>
      <p:sp>
        <p:nvSpPr>
          <p:cNvPr id="9" name="Slide Number Placeholder 8"/>
          <p:cNvSpPr>
            <a:spLocks noGrp="1"/>
          </p:cNvSpPr>
          <p:nvPr>
            <p:ph type="sldNum" sz="quarter" idx="15"/>
          </p:nvPr>
        </p:nvSpPr>
        <p:spPr/>
        <p:txBody>
          <a:bodyPr/>
          <a:lstStyle/>
          <a:p>
            <a:fld id="{535AF8D2-1C17-40A4-8176-3AF39E1FF59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89F283C-0436-4654-8815-8F09172F9F64}" type="datetimeFigureOut">
              <a:rPr lang="en-US" smtClean="0"/>
              <a:pPr/>
              <a:t>7/12/2014</a:t>
            </a:fld>
            <a:endParaRPr lang="en-US"/>
          </a:p>
        </p:txBody>
      </p:sp>
      <p:sp>
        <p:nvSpPr>
          <p:cNvPr id="9" name="Slide Number Placeholder 8"/>
          <p:cNvSpPr>
            <a:spLocks noGrp="1"/>
          </p:cNvSpPr>
          <p:nvPr>
            <p:ph type="sldNum" sz="quarter" idx="11"/>
          </p:nvPr>
        </p:nvSpPr>
        <p:spPr/>
        <p:txBody>
          <a:bodyPr/>
          <a:lstStyle/>
          <a:p>
            <a:fld id="{535AF8D2-1C17-40A4-8176-3AF39E1FF59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9F283C-0436-4654-8815-8F09172F9F64}" type="datetimeFigureOut">
              <a:rPr lang="en-US" smtClean="0"/>
              <a:pPr/>
              <a:t>7/12/2014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35AF8D2-1C17-40A4-8176-3AF39E1FF59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randomBar dir="ver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89F283C-0436-4654-8815-8F09172F9F64}" type="datetimeFigureOut">
              <a:rPr lang="en-US" smtClean="0"/>
              <a:pPr/>
              <a:t>7/12/2014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5AF8D2-1C17-40A4-8176-3AF39E1FF59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أدعونی أستجب لکم.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2000232" y="1748371"/>
            <a:ext cx="7072362" cy="1323439"/>
          </a:xfrm>
          <a:prstGeom prst="rect">
            <a:avLst/>
          </a:prstGeom>
          <a:noFill/>
        </p:spPr>
        <p:txBody>
          <a:bodyPr wrap="square" rtlCol="0">
            <a:spAutoFit/>
          </a:bodyPr>
          <a:lstStyle/>
          <a:p>
            <a:pPr algn="r"/>
            <a:r>
              <a:rPr lang="fa-IR" sz="8000" dirty="0" smtClean="0">
                <a:ln>
                  <a:solidFill>
                    <a:schemeClr val="tx2">
                      <a:lumMod val="25000"/>
                    </a:schemeClr>
                  </a:solidFill>
                </a:ln>
                <a:solidFill>
                  <a:srgbClr val="FFC000"/>
                </a:solidFill>
                <a:effectLst>
                  <a:glow rad="228600">
                    <a:srgbClr val="92D050">
                      <a:alpha val="40000"/>
                    </a:srgbClr>
                  </a:glow>
                </a:effectLst>
                <a:latin typeface="IranNastaliq" pitchFamily="18" charset="0"/>
                <a:cs typeface="DecoType Naskh" pitchFamily="2" charset="-78"/>
              </a:rPr>
              <a:t>دعاي جوشن كبير</a:t>
            </a:r>
            <a:endParaRPr lang="en-US" sz="8000" dirty="0">
              <a:ln>
                <a:solidFill>
                  <a:schemeClr val="tx2">
                    <a:lumMod val="25000"/>
                  </a:schemeClr>
                </a:solidFill>
              </a:ln>
              <a:solidFill>
                <a:srgbClr val="FFC000"/>
              </a:solidFill>
              <a:effectLst>
                <a:glow rad="228600">
                  <a:srgbClr val="92D050">
                    <a:alpha val="40000"/>
                  </a:srgbClr>
                </a:glow>
              </a:effectLst>
              <a:latin typeface="IranNastaliq" pitchFamily="18" charset="0"/>
              <a:cs typeface="DecoType Naskh"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5723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يَا حَنَّانُ</a:t>
            </a:r>
            <a:endParaRPr kumimoji="0" lang="fa-IR"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مَنَّانُ يَا دَيَّانُ يَا بُرْهَانُ يَا سُلْطَانُ</a:t>
            </a:r>
            <a:endParaRPr kumimoji="0" lang="fa-IR"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رِضْوَانُ يَا غُفْرَانُ يَا سُبْحَانُ</a:t>
            </a:r>
            <a:endParaRPr kumimoji="0" lang="fa-IR"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مُسْتَعَانُ يَا ذَا الْمَنِّ وَ الْبَيَانِ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500042"/>
            <a:ext cx="8001000" cy="4267200"/>
          </a:xfrm>
          <a:prstGeom prst="rect">
            <a:avLst/>
          </a:prstGeom>
        </p:spPr>
        <p:txBody>
          <a:bodyPr/>
          <a:lstStyle/>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يَرَى وَ لا يُرَى يَا مَنْ يَخْلُقُ وَ لا يُخْلَقُ يَا مَنْ يَهْدِي وَ لا يُهْدَى يَا مَنْ يُحْيِي وَ لا يُحْيَى يَا مَنْ يَسْأَلُ وَ لا يُسْأَلُ يَا مَنْ يُطْعِمُ وَ لا يُطْعَمُ يَا مَنْ يُجِيرُ وَ لا يُجَارُ عَلَيْهِ يَا مَنْ يَقْضِي وَ لا يُقْضَى عَلَيْهِ يَا مَنْ يَحْكُمُ وَ لا يُحْكَمُ عَلَيْهِ يَا مَنْ لَمْ يَلِدْ وَ لَمْ يُولَدْ وَ لَمْ يَكُنْ لَهُ كُفُوا أَحَدٌ</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571480"/>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نِعْمَ الْحَسِيبُ يَا نِعْمَ الطَّبِيبُ يَا نِعْمَ الرَّقِيبُ يَا نِعْمَ الْقَرِيبُ يَا نِعْمَ الْمُجِيبُ يَا نِعْمَ الْحَبِيبُ </a:t>
            </a: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نِعْمَ الْكَفِيلُ يَا نِعْمَ الْوَكِيلُ يَا نِعْمَ الْمَوْلَى يَا نِعْمَ النَّصِيرُ</a:t>
            </a:r>
            <a:r>
              <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سُرُورَ الْعَارِفِينَ يَا مُنَى الْمُحِبِّينَ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أَنِيسَ الْمُرِيدِينَ يَا حَبِيبَ التَّوَّابِينَ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رَازِقَ الْمُقِلِّينَ يَا رَجَاءَ الْمُذْنِبِينَ</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قُرَّةَ عَيْنِ الْعَابِدِينَ يَا مُنَفِّسَ عَنِ الْمَكْرُوبِينَ</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مُفَرِّجَ عَنِ الْمَغْمُومِينَ يَا إِلَهَ الْأَوَّلِينَ وَ الْآخِرِينَ</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5716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رَبَّنَا يَا إِلَهَنَا يَا سَيِّدَنَا يَا مَوْلانَا</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نَاصِرَنَا يَا حَافِظَنَا يَا دَلِيلَنَا يَا مُعِينَنَا</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حَبِيبَنَا يَا طَبِيبَنَا</a:t>
            </a:r>
            <a:r>
              <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447684"/>
            <a:ext cx="8715436"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النَّبِيِّينَ وَ الْأَبْرَارِ يَا رَبَّ الصِّدِّيقِينَ وَ الْأَخْيَارِ </a:t>
            </a: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الْجَنَّةِ وَ النَّارِ يَا رَبَّ الصِّغَارِ وَ الْكِبَارِ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الْحُبُوبِ وَ الثِّمَارِ يَا رَبَّ الْأَنْهَارِ وَ الْأَشْجَارِ يَا رَبَّ الصَّحَارِي وَ الْقِفَارِ يَا رَبَّ الْبَرَارِي وَ الْبِحَارِ </a:t>
            </a: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اللَّيْلِ وَ النَّهَارِ يَا رَبَّ الْأَعْلانِ وَ الْأَسْرَارِ</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500042"/>
            <a:ext cx="8715436"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نَفَذَ فِي كُلِّ شَيْ‏ءٍ أَمْرُهُ يَا مَنْ لَحِقَ بِكُلِّ شَيْ‏ءٍ عِلْمُهُ يَا مَنْ بَلَغَتْ إِلَى كُلِّ شَيْ‏ءٍ قُدْرَتُهُ يَا مَنْ لا تُحْصِي الْعِبَادُ نِعَمَهُ يَا مَنْ لا تَبْلُغُ الْخَلائِقُ شُكْرَهُ يَا مَنْ لا تُدْرِكُ الْأَفْهَامُ جَلالَهُ يَا مَنْ لا تَنَالُ الْأَوْهَامُ كُنْهَهُ يَا مَنِ الْعَظَمَةُ وَ الْكِبْرِيَاءُ رِدَاؤُهُ يَا مَنْ لا تَرُدُّ الْعِبَادُ قَضَاءَهُ يَا مَنْ لا مُلْكَ إِلا مُلْكُهُ يَا مَنْ لا عَطَاءَ إِلا عَطَاؤُهُ</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57166"/>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الْمَثَلُ الْأَعْلَى يَا مَنْ لَهُ الصِّفَاتُ الْعُلْيَا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الْآخِرَةُ وَ الْأُولَى يَا مَنْ لَهُ الْجَنَّةُ الْمَأْوَى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الْآيَاتُ الْكُبْرَى يَا مَنْ لَهُ الْأَسْمَاءُ الْحُسْنَى يَا مَنْ لَهُ الْحُكْمُ وَ الْقَضَاءُ يَا مَنْ لَهُ الْهَوَاءُ وَ الْفَضَاءُ يَا مَنْ لَهُ الْعَرْشُ وَ الثَّرَى يَا مَنْ لَهُ السَّمَاوَاتُ الْعُلَى</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357166"/>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عَفُوُّ يَا غَفُورُ يَا صَبُورُ يَا شَكُورُ يَا رَءُوفُ يَا عَطُوفُ يَا مَسْئُولُ يَا وَدُودُ يَا سُبُّوحُ يَا قُدُّوسُ</a:t>
            </a:r>
            <a:r>
              <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500042"/>
            <a:ext cx="8715436" cy="4267200"/>
          </a:xfrm>
          <a:prstGeom prst="rect">
            <a:avLst/>
          </a:prstGeom>
        </p:spPr>
        <p:txBody>
          <a:bodyPr/>
          <a:lstStyle/>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فِي السَّمَاءِ عَظَمَتُهُ يَا مَنْ فِي الْأَرْضِ آيَاتُهُ</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فِي كُلِّ شَيْ‏ءٍ دَلائِلُهُ يَا مَنْ فِي الْبِحَارِ عَجَائِبُهُ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فِي الْجِبَالِ خَزَائِنُهُ يَا مَنْ يَبْدَأُ الْخَلْقَ ثُمَّ يُعِيدُهُ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إِلَيْهِ يَرْجِعُ الْأَمْرُ كُلُّهُ يَا مَنْ أَظْهَرَ فِي كُلِّ شَيْ‏ءٍ لُطْفَهُ</a:t>
            </a: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أَحْسَنَ كُلَّ شَيْ‏ءٍ خَلَقَهُ يَا مَنْ تَصَرَّفَ فِي الْخَلائِقِ قُدْرَتُهُ</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حَبِيبَ مَنْ لا حَبِيبَ لَهُ يَا طَبِيبَ مَنْ لا طَبِيبَ لَهُ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مُجِيبَ مَنْ لا مُجِيبَ لَهُ يَا شَفِيقَ مَنْ لا شَفِيقَ لَهُ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رَفِيقَ مَنْ لا رَفِيقَ لَهُ يَا مُغِيثَ مَنْ لا مُغِيثَ لَهُ</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دَلِيلَ مَنْ لا دَلِيلَ لَهُ يَا أَنِيسَ مَنْ لا أَنِيسَ لَهُ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رَاحِمَ مَنْ لا رَاحِمَ لَهُ يَا صَاحِبَ مَنْ لا صَاحِبَ لَهُ</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42852"/>
            <a:ext cx="8534400" cy="4267200"/>
          </a:xfrm>
          <a:prstGeom prst="rect">
            <a:avLst/>
          </a:prstGeom>
        </p:spPr>
        <p:txBody>
          <a:bodyPr>
            <a:noAutofit/>
          </a:bodyPr>
          <a:lstStyle/>
          <a:p>
            <a:pPr marL="265176" marR="0" lvl="0" indent="-265176" algn="ctr" defTabSz="914400" rtl="0" eaLnBrk="1" fontAlgn="auto" latinLnBrk="0" hangingPunct="1">
              <a:lnSpc>
                <a:spcPct val="160000"/>
              </a:lnSpc>
              <a:spcBef>
                <a:spcPts val="600"/>
              </a:spcBef>
              <a:spcAft>
                <a:spcPts val="0"/>
              </a:spcAft>
              <a:buClr>
                <a:schemeClr val="tx1"/>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تَوَاضَعَ كُلُّ شَيْ‏ءٍ لِعَظَمَتِهِ يَا مَنِ اسْتَسْلَمَ كُلُّ شَيْ‏ءٍ لِقُدْرَتِهِ يَا مَنْ ذَلَّ كُلُّ شَيْ‏ءٍ لِعِزَّتِهِ يَا مَنْ خَضَعَ كُلُّ شَيْ‏ءٍ لِهَيْبَتِهِ يَا مَنِ انْقَادَ كُلُّ شَيْ‏ءٍ مِنْ خَشْيَتِهِ يَا مَنْ تَشَقَّقَتِ الْجِبَالُ مِنْ مَخَافَتِهِ يَا مَنْ قَامَتِ السَّمَاوَاتُ بِأَمْرِهِ يَا مَنِ اسْتَقَرَّتِ الْأَرَضُونَ بِإِذْنِهِ يَا مَنْ يُسَبِّحُ الرَّعْدُ بِحَمْدِهِ يَا مَنْ لا يَعْتَدِي عَلَى أَهْلِ مَمْلَكَتِهِ</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376246"/>
            <a:ext cx="8543925"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كَافِيَ مَنِ اسْتَكْفَاهُ يَا هَادِيَ مَنِ اسْتَهْدَاهُ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كَالِيَ مَنِ اسْتَكْلاهُ يَا رَاعِيَ مَنِ اسْتَرْعَاهُ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شَافِيَ مَنِ اسْتَشْفَاهُ يَا قَاضِيَ مَنِ اسْتَقْضَاهُ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مُغْنِيَ مَنِ اسْتَغْنَاهُ يَا مُوفِيَ مَنِ اسْتَوْفَاهُ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مُقَوِّيَ مَنِ اسْتَقْوَاهُ يَا وَلِيَّ مَنِ اسْتَوْلاهُ</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57166"/>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خَالِقُ يَا رَازِقُ يَا نَاطِقُ يَا صَادِقُ يَا فَالِقُ يَا فَارِقُ يَا فَاتِقُ يَا رَاتِقُ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سَابِقُ [فَائِقُ‏] يَا سَامِقُ</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76246"/>
            <a:ext cx="8572560" cy="4267200"/>
          </a:xfrm>
          <a:prstGeom prst="rect">
            <a:avLst/>
          </a:prstGeom>
        </p:spPr>
        <p:txBody>
          <a:bodyPr/>
          <a:lstStyle/>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يُقَلِّبُ اللَّيْلَ وَ النَّهَارَ يَا مَنْ جَعَلَ الظُّلُمَاتِ وَ الْأَنْوَارَ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خَلَقَ الظِّلَّ وَ الْحَرُورَ يَا مَنْ سَخَّرَ الشَّمْسَ وَ الْقَمَرَ يَا مَنْ قَدَّرَ الْخَيْرَ وَ الشَّرَّ يَا مَنْ خَلَقَ الْمَوْتَ وَ الْحَيَاةَ يَا مَنْ لَهُ الْخَلْقُ وَ الْأَمْرُ يَا مَنْ لَمْ يَتَّخِذْ صَاحِبَةً وَ لا وَلَدا يَا مَنْ لَيْسَ لَهُ شَرِيكٌ فِي الْمُلْكِ يَا مَنْ لَمْ يَكُنْ لَهُ وَلِيٌّ مِنَ الذُّلِّ</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0"/>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يَعْلَمُ مُرَادَ الْمُرِيدِينَ يَا مَنْ يَعْلَمُ ضَمِيرَ الصَّامِتِينَ </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يَسْمَعُ أَنِينَ الْوَاهِنِينَ يَا مَنْ يَرَى بُكَاءَ الْخَائِفِينَ</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يَمْلِكُ حَوَائِجَ السَّائِلِينَ يَا مَنْ يَقْبَلُ عُذْرَ التَّائِبِينَ</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يُصْلِحُ عَمَلَ الْمُفْسِدِينَ يَا مَنْ لا يُضِيعُ أَجْرَ الْمُحْسِنِينَ يَا مَنْ لا يَبْعُدُ عَنْ قُلُوبِ الْعَارِفِينَ يَا أَجْوَدَ الْأَجْوَدِينَ</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0034" y="357198"/>
            <a:ext cx="8229600" cy="4572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دَائِمَ الْبَقَاءِ يَا سَامِعَ الدُّعَاءِ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وَاسِعَ الْعَطَاءِ يَا غَافِرَ الْخَطَاءِ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بَدِيعَ السَّمَاءِ يَا حَسَنَ الْبَلاءِ</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جَمِيلَ الثَّنَاءِ يَا قَدِيمَ السَّنَاءِ</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كَثِيرَ الْوَفَاءِ يَا شَرِيفَ الْجَزَاءِ</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55621"/>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سَتَّارُ يَا غَفَّارُ يَا قَهَّارُ يَا جَبَّارُ يَا صَبَّارُ يَا بَارُّ يَا مُخْتَارُ يَا فَتَّاحُ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نَفَّاحُ يَا مُرْتَاحُ</a:t>
            </a:r>
            <a:r>
              <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خَلَقَنِي وَ سَوَّانِي يَا مَنْ رَزَقَنِي وَ رَبَّانِي يَا مَنْ أَطْعَمَنِي وَ سَقَانِي يَا مَنْ قَرَّبَنِي وَ أَدْنَانِي يَا مَنْ عَصَمَنِي وَ كَفَانِي يَا مَنْ حَفِظَنِي وَ كَلانِي يَا مَنْ أَعَزَّنِي وَ أَغْنَانِي يَا مَنْ وَفَّقَنِي وَ هَدَانِي يَا مَنْ آنَسَنِي وَ آوَانِي يَا مَنْ أَمَاتَنِي وَ أَحْيَانِي</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90494"/>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يُحِقُّ الْحَقَّ بِكَلِمَاتِهِ يَا مَنْ يَقْبَلُ التَّوْبَةَ عَنْ عِبَادِهِ</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يَحُولُ بَيْنَ الْمَرْءِ وَ قَلْبِهِ يَا مَنْ لا تَنْفَعُ الشَّفَاعَةُ إِلا بِإِذْنِهِ يَا مَنْ هُوَ أَعْلَمُ بِمَنْ ضَلَّ عَنْ سَبِيلِهِ يَا مَنْ لا مُعَقِّبَ لِحُكْمِهِ يَا مَنْ لا رَادَّ لِقَضَائِهِ يَا مَنِ انْقَادَ كُلُّ شَيْ‏ءٍ لِأَمْرِهِ يَا مَنِ السَّمَاوَاتُ مَطْوِيَّاتٌ بِيَمِينِهِ يَا مَنْ يُرْسِلُ الرِّيَاحَ بُشْرا بَيْنَ يَدَيْ رَحْمَتِهِ</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14282" y="19056"/>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جَعَلَ الْأَرْضَ مِهَادا يَا مَنْ جَعَلَ الْجِبَالَ أَوْتَادا يَا مَنْ جَعَلَ الشَّمْسَ سِرَاجا يَا مَنْ جَعَلَ الْقَمَرَ نُورا يَا مَنْ جَعَلَ اللَّيْلَ لِبَاسا يَا مَنْ جَعَلَ النَّهَارَ مَعَاشا يَا مَنْ جَعَلَ النَّوْمَ سُبَاتا يَا مَنْ جَعَلَ السَّمَاءَ بِنَاءً يَا مَنْ جَعَلَ الْأَشْيَاءَ أَزْوَاجا يَا مَنْ جَعَلَ النَّارَ مِرْصَادا</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84183"/>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سَمِيعُ يَا شَفِيعُ يَا رَفِيعُ يَا مَنِيعُ يَا سَرِيعُ يَا بَدِيعُ يَا كَبِيرُ يَا قَدِيرُ يَا خَبِيرُ [مُنِيرُ] يَا مُجِيرُ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571480"/>
            <a:ext cx="8229600" cy="45720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غَافِرَ الْخَطَايَا يَا كَاشِفَ الْبَلايَا</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مُنْتَهَى الرَّجَايَا يَا مُجْزِلَ الْعَطَايَا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وَاهِبَ الْهَدَايَا يَا رَازِقَ الْبَرَايَا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قَاضِيَ الْمَنَايَا يَا سَامِعَ الشَّكَايَا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بَاعِثَ الْبَرَايَا يَا مُطْلِقَ الْأُسَارَى</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42852"/>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حَيّا قَبْلَ كُلِّ حَيٍّ يَا حَيّا بَعْدَ كُلِّ حَيٍّ يَا حَيُّ الَّذِي لَيْسَ كَمِثْلِهِ حَيٌّ يَا حَيُّ الَّذِي لا يُشَارِكُهُ حَيٌّ يَا حَيُّ الَّذِي لا يَحْتَاجُ إِلَى حَيٍّ يَا حَيُّ الَّذِي يُمِيتُ كُلَّ حَيٍّ يَا حَيُّ الَّذِي يَرْزُقُ كُلَّ حَيٍّ يَا حَيّا لَمْ يَرِثِ الْحَيَاةَ مِنْ حَيٍّ يَا حَيُّ الَّذِي يُحْيِي الْمَوْتَى يَا حَيُّ يَا قَيُّومُ لا تَأْخُذُهُ سِنَةٌ وَ لا نَوْمٌ</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mn-cs"/>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438" y="447684"/>
            <a:ext cx="8929718"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ذِكْرٌ لا يُنْسَى يَا مَنْ لَهُ نُورٌ لا يُطْفَى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نِعَمٌ لا تُعَدُّ يَا مَنْ لَهُ مُلْكٌ لا يَزُولُ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ثَنَاءٌ لا يُحْصَى يَا مَنْ لَهُ جَلالٌ لا يُكَيَّفُ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كَمَالٌ لا يُدْرَكُ يَا مَنْ لَهُ قَضَاءٌ لا يُرَدُّ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صِفَاتٌ لا تُبَدَّلُ يَا مَنْ لَهُ نُعُوتٌ لا تُغَيَّرُ</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9056"/>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رَبَّ الْعَالَمِينَ يَا مَالِكَ يَوْمِ الدِّينِ يَا غَايَةَ الطَّالِبِينَ يَا ظَهْرَ اللاجِينَ يَا مُدْرِكَ الْهَارِبِينَ يَا مَنْ يُحِبُّ الصَّابِرِينَ يَا مَنْ يُحِبُّ التَّوَّابِينَ يَا مَنْ يُحِبُّ الْمُتَطَهِّرِينَ يَا مَنْ يُحِبُّ الْمُحْسِنِينَ يَا مَنْ هُوَ أَعْلَمُ بِالْمُهْتَدِينَ</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04808"/>
            <a:ext cx="8643998"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Nazanin" pitchFamily="2" charset="-78"/>
              </a:rPr>
              <a:t>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شَفِيقُ يَا رَفِيقُ يَا حَفِيظُ يَا مُحِيطُ يَا مُقِيتُ يَا مُغِيثُ يَا مُعِزُّ يَا مُذِلُّ يَا مُبْدِئُ يَا مُعِيدُ</a:t>
            </a:r>
            <a:r>
              <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9049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أَحَدٌ بِلا ضِدٍّ يَا مَنْ هُوَ فَرْدٌ بِلا نِدٍّ يَا مَنْ هُوَ صَمَدٌ بِلا عَيْبٍ يَا مَنْ هُوَ وِتْرٌ بِلا كَيْفٍ يَا مَنْ هُوَ قَاضٍ بِلا حَيْفٍ يَا مَنْ هُوَ رَبٌّ بِلا وَزِيرٍ يَا مَنْ هُوَ عَزِيزٌ بِلا ذُلٍّ يَا مَنْ هُوَ غَنِيٌّ بِلا فَقْرٍ يَا مَنْ هُوَ مَلِكٌ بِلا عَزْلٍ يَا مَنْ هُوَ مَوْصُوفٌ بِلا شَبِيهٍ</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1414"/>
            <a:ext cx="914400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ذِكْرُهُ شَرَفٌ لِلذَّاكِرِينَ يَا مَنْ شُكْرُهُ فَوْزٌ لِلشَّاكِرِينَ</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حَمْدُهُ عِزٌّ لِلْحَامِدِينَ يَا مَنْ طَاعَتُهُ نَجَاةٌ لِلْمُطِيعِينَ</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بَابُهُ مَفْتُوحٌ لِلطَّالِبِينَ يَا مَنْ سَبِيلُهُ وَاضِحٌ لِلْمُنِيبِينَ</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آيَاتُهُ بُرْهَانٌ لِلنَّاظِرِينَ يَا مَنْ كِتَابُهُ تَذْكِرَةٌ لِلْمُتَّقِينَ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رِزْقُهُ عُمُومٌ لِلطَّائِعِينَ وَ الْعَاصِينَ يَا مَنْ رَحْمَتُهُ قَرِيبٌ مِنَ الْمُحْسِنِينَ</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تَبَارَكَ اسْمُهُ يَا مَنْ تَعَالَى جَدُّهُ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إِلَهَ غَيْرُهُ يَا مَنْ جَلَّ ثَنَاؤُهُ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تَقَدَّسَتْ أَسْمَاؤُهُ يَا مَنْ يَدُومُ بَقَاؤُهُ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الْعَظَمَةُ بَهَاؤُهُ يَا مَنِ الْكِبْرِيَاءُ رِدَاؤُهُ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تُحْصَى آلاؤُهُ يَا مَنْ لا تُعَدُّ نَعْمَاؤُهُ</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مُعِينُ يَا أَمِينُ يَا مُبِينُ يَا مَتِينُ يَا مَكِينُ يَا رَشِيدُ يَا حَمِيدُ يَا مَجِيدُ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شَدِيدُ يَا شَهِيدُ</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285728"/>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ذَا الْعَرْشِ الْمَجِيدِ يَا ذَا الْقَوْلِ السَّدِيدِ</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ذَا الْفِعْلِ الرَّشِيدِ يَا ذَا الْبَطْشِ الشَّدِيدِ</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ذَا الْوَعْدِ وَ الْوَعِيدِ يَا مَنْ هُوَ الْوَلِيُّ الْحَمِيدُ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فَعَّالٌ لِمَا يُرِيدُ يَا مَنْ هُوَ قَرِيبٌ غَيْرُ بَعِيدٍ يَا مَنْ هُوَ عَلَى كُلِّ شَيْ‏ءٍ شَهِيدٌ يَا مَنْ هُوَ لَيْسَ بِظَلامٍ لِلْعَبِيدِ</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161932"/>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شَرِيكَ لَهُ وَ لا وَزِيرَ</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شَبِيهَ لَهُ وَ لا نَظِيرَ يَا خَالِقَ الشَّمْسِ وَ الْقَمَرِ الْمُنِيرِ يَا مُغْنِيَ الْبَائِسِ الْفَقِيرِ يَا رَازِقَ الطِّفْلِ الصَّغِيرِ يَا رَاحِمَ الشَّيْخِ الْكَبِيرِ يَا جَابِرَ الْعَظْمِ الْكَسِيرِ يَا عِصْمَةَ الْخَائِفِ الْمُسْتَجِيرِ يَا مَنْ هُوَ بِعِبَادِهِ خَبِيرٌ بَصِيرٌ يَا مَنْ هُوَ عَلَى كُلِّ شَيْ‏ءٍ قَدِيرٌ</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1472" y="519122"/>
            <a:ext cx="8001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الْحَمْدِ وَ الثَّنَاءِ يَا ذَا الْفَخْرِ وَ الْبَهَاءِ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الْمَجْدِ وَ السَّنَاءِ يَا ذَا الْعَهْدِ وَ الْوَفَاءِ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الْعَفْوِ وَ الرِّضَاءِ يَا ذَا الْمَنِّ وَ الْعَطَاءِ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الْفَصْلِ وَ الْقَضَاءِ يَا ذَا الْعِزِّ وَ الْبَقَاءِ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الْجُودِ وَ السَّخَاءِ يَا ذَا الْآلاءِ وَ النَّعْمَاءِ</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357166"/>
            <a:ext cx="8643998"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ذَا الْجُودِ وَ النِّعَمِ يَا ذَا الْفَضْلِ وَ الْكَرَمِ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خَالِقَ اللَّوْحِ وَ الْقَلَمِ يَا بَارِئَ الذَّرِّ وَ النَّسَمِ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ذَا الْبَأْسِ وَ النِّقَمِ يَا مُلْهِمَ الْعَرَبِ وَ الْعَجَمِ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كَاشِفَ الضُّرِّ وَ الْأَلَمِ يَا عَالِمَ السِّرِّ وَ الْهِمَمِ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رَبَّ الْبَيْتِ وَ الْحَرَمِ يَا مَنْ خَلَقَ الْأَشْيَاءَ مِنَ الْعَدَمِ</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فَاعِلُ يَا جَاعِلُ يَا قَابِلُ يَا كَامِلُ يَا فَاصِلُ يَا وَاصِلُ يَا عَادِلُ يَا غَالِبُ</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طَالِبُ يَا وَاهِبُ</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5716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أَنْعَمَ بِطَوْلِهِ يَا مَنْ أَكْرَمَ بِجُودِهِ</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جَادَ بِلُطْفِهِ يَا مَنْ تَعَزَّزَ بِقُدْرَتِهِ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قَدَّرَ بِحِكْمَتِهِ يَا مَنْ حَكَمَ بِتَدْبِيرِهِ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دَبَّرَ بِعِلْمِهِ يَا مَنْ تَجَاوَزَ بِحِلْمِهِ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دَنَا فِي عُلُوِّهِ يَا مَنْ عَلا فِي دُنُوِّهِ</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يَخْلُقُ مَا يَشَاءُ يَا مَنْ يَفْعَلُ مَا يَشَاءُ يَا مَنْ يَهْدِي مَنْ يَشَاءُ يَا مَنْ يُضِلُّ مَنْ يَشَاءُ يَا مَنْ يُعَذِّبُ مَنْ يَشَاءُ يَا مَنْ يَغْفِرُ لِمَنْ يَشَاءُ يَا مَنْ يُعِزُّ مَنْ يَشَاءُ يَا مَنْ يُذِلُّ مَنْ يَشَاءُ يَا مَنْ يُصَوِّرُ فِي الْأَرْحَامِ مَا يَشَاءُ يَا مَنْ يَخْتَصُّ بِرَحْمَتِهِ مَنْ يَشَاءُ</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لَمْ يَتَّخِذْ صَاحِبَةً وَ لا وَلَدا يَا مَنْ جَعَلَ لِكُلِّ شَيْ‏ءٍ قَدْرا يَا مَنْ لا يُشْرِكُ فِي حُكْمِهِ أَحَدا يَا مَنْ جَعَلَ الْمَلائِكَةَ رُسُلا يَا مَنْ جَعَلَ فِي السَّمَاءِ بُرُوجا يَا مَنْ جَعَلَ الْأَرْضَ قَرَارا يَا مَنْ خَلَقَ مِنَ الْمَاءِ بَشَرا يَا مَنْ جَعَلَ لِكُلِّ شَيْ‏ءٍ أَمَدا يَا مَنْ أَحَاطَ بِكُلِّ شَيْ‏ءٍ عِلْما يَا مَنْ أَحْصَى كُلَّ شَيْ‏ءٍ عَدَدا</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Nazanin" pitchFamily="2" charset="-78"/>
              </a:rPr>
              <a:t>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أَوَّلُ يَا آخِرُ يَا ظَاهِرُ يَا بَاطِنُ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بَرُّ يَا حَقُّ يَا فَرْدُ يَا وِتْرُ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صَمَدُ يَا سَرْمَدُ</a:t>
            </a:r>
            <a:r>
              <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00018"/>
            <a:ext cx="8572560" cy="41148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مَعْرُوفٍ عُرِفَ يَا أَفْضَلَ مَعْبُودٍ عُبِدَ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أَجَلَّ مَشْكُورٍ شُكِرَ يَا أَعَزَّ مَذْكُورٍ ذُكِرَ يَا أَعْلَى مَحْمُودٍ حُمِدَ يَا أَقْدَمَ مَوْجُودٍ طُلِبَ يَا أَرْفَعَ مَوْصُوفٍ وُصِفَ يَا أَكْبَرَ مَقْصُودٍ قُصِدَ يَا أَكْرَمَ مَسْئُولٍ سُئِلَ يَا أَشْرَفَ مَحْبُوبٍ عُلِمَ</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84183"/>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حَبِيبَ الْبَاكِينَ يَا سَيِّدَ الْمُتَوَكِّلِينَ</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هَادِيَ الْمُضِلِّينَ يَا وَلِيَّ الْمُؤْمِنِينَ</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أَنِيسَ الذَّاكِرِينَ يَا مَفْزَعَ الْمَلْهُوفِينَ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مُنْجِيَ الصَّادِقِينَ يَا أَقْدَرَ الْقَادِرِينَ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أَعْلَمَ الْعَالِمِينَ يَا إِلَهَ الْخَلْقِ أَجْمَعِينَ</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5716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عَلا فَقَهَرَ يَا مَنْ مَلَكَ فَقَدَرَ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بَطَنَ فَخَبَرَ يَا مَنْ عُبِدَ فَشَكَرَ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عُصِيَ فَغَفَرَ يَا مَنْ لا تَحْوِيهِ الْفِكَرُ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يُدْرِكُهُ بَصَرٌ يَا مَنْ لا يَخْفَى عَلَيْهِ أَثَرٌ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رَازِقَ الْبَشَرِ يَا مُقَدِّرَ كُلِّ قَدَرٍ</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حَافِظُ يَا بَارِئُ يَا ذَارِئُ يَا بَاذِخُ</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فَارِجُ يَا فَاتِحُ يَا كَاشِفُ يَا ضَامِنُ</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آمِرُ يَا نَاهِي</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71414"/>
            <a:ext cx="8001000" cy="4267200"/>
          </a:xfrm>
          <a:prstGeom prst="rect">
            <a:avLst/>
          </a:prstGeom>
        </p:spPr>
        <p:txBody>
          <a:bodyPr>
            <a:noAutofit/>
          </a:bodyPr>
          <a:lstStyle/>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مَانِعُ يَا دَافِعُ يَا رَافِعُ يَا صَانِعُ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نَافِعُ يَا سَامِعُ يَا جَامِعُ يَا شَافِعُ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وَاسِعُ يَا مُوسِعُ</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072074"/>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يَعْلَمُ الْغَيْبَ إِلا هُوَ يَا مَنْ لا يَصْرِفُ السُّوءَ إِلا هُوَ</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يَخْلُقُ الْخَلْقَ إِلا هُوَ يَا مَنْ لا يَغْفِرُ الذَّنْبَ إِلا هُوَ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يُتِمُّ النِّعْمَةَ إِلا هُوَ يَا مَنْ لا يُقَلِّبُ الْقُلُوبَ إِلا هُوَ</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يُدَبِّرُ الْأَمْرَ إِلا هُوَ يَا مَنْ لا يُنَزِّلُ الْغَيْثَ إِلا هُوَ</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يَبْسُطُ الرِّزْقَ إِلا هُوَ يَا مَنْ لا يُحْيِي الْمَوْتَى إِلا هُوَ</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مُعِينَ الضُّعَفَاءِ يَا صَاحِبَ الْغُرَبَاءِ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نَاصِرَ الْأَوْلِيَاءِ يَا قَاهِرَ الْأَعْدَاءِ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رَافِعَ السَّمَاءِ يَا أَنِيسَ الْأَصْفِيَاءِ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حَبِيبَ الْأَتْقِيَاءِ يَا كَنْزَ الْفُقَرَاءِ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إِلَهَ الْأَغْنِيَاءِ يَا أَكْرَمَ الْكُرَمَاءِ</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9049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كَافِيا مِنْ كُلِّ شَيْ‏ءٍ يَا قَائِما عَلَى كُلِّ شَيْ‏ءٍ </a:t>
            </a:r>
            <a:endParaRPr kumimoji="0" lang="en-US"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يُشْبِهُهُ شَيْ‏ءٌ يَا مَنْ لا يَزِيدُ فِي مُلْكِهِ شَيْ‏ءٌ </a:t>
            </a:r>
            <a:endParaRPr kumimoji="0" lang="en-US"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يَخْفَى عَلَيْهِ شَيْ‏ءٌ يَا مَنْ لا يَنْقُصُ مِنْ خَزَائِنِهِ شَيْ‏ءٌ يَا مَنْ لَيْسَ كَمِثْلِهِ شَيْ‏ءٌ يَا مَنْ لا يَعْزُبُ عَنْ عِلْمِهِ شَيْ‏ءٌ يَا مَنْ هُوَ خَبِيرٌ بِكُلِّ شَيْ‏ءٍ يَا مَنْ وَسِعَتْ رَحْمَتُهُ كُلَّ شَيْ‏ءٍ</a:t>
            </a:r>
            <a:r>
              <a:rPr kumimoji="0" lang="en-US"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71414"/>
            <a:ext cx="8183562" cy="4187825"/>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مُكْرِمُ يَا مُطْعِمُ يَا مُنْعِمُ يَا مُعْطِي يَا مُغْنِي يَا مُقْنِي يَا مُفْنِي يَا مُحْيِي</a:t>
            </a:r>
            <a:endParaRPr kumimoji="0" lang="en-US"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مُرْضِي يَا مُنْجِي</a:t>
            </a:r>
            <a:r>
              <a:rPr kumimoji="0" lang="en-US"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233370"/>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أَوَّلَ كُلِّ شَيْ‏ءٍ وَ آخِرَهُ يَا إِلَهَ كُلِّ شَيْ‏ءٍ وَ مَلِيكَهُ يَا رَبَّ كُلِّ شَيْ‏ءٍ وَ صَانِعَهُ يَا بَارِئَ كُلِّ شَيْ‏ءٍ وَ خَالِقَهُ يَا قَابِضَ كُلِّ شَيْ‏ءٍ وَ بَاسِطَهُ يَا مُبْدِئَ كُلِّ شَيْ‏ءٍ وَ مُعِيدَهُ يَا مُنْشِئَ كُلِّ شَيْ‏ءٍ وَ مُقَدِّرَهُ يَا مُكَوِّنَ كُلِّ شَيْ‏ءٍ وَ مُحَوِّلَهُ يَا مُحْيِيَ كُلِّ شَيْ‏ءٍ وَ مُمِيتَهُ يَا خَالِقَ كُلِّ شَيْ‏ءٍ وَ وَارِثَهُ</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376246"/>
            <a:ext cx="8715436"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ذَاكِرٍ وَ مَذْكُورٍ يَا خَيْرَ شَاكِرٍ وَ مَشْكُورٍ</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خَيْرَ حَامِدٍ وَ مَحْمُودٍ يَا خَيْرَ شَاهِدٍ وَ مَشْهُودٍ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دَاعٍ وَ مَدْعُوٍّ يَا خَيْرَ مُجِيبٍ وَ مُجَابٍ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مُونِسٍ وَ أَنِيسٍ يَا خَيْرَ صَاحِبٍ وَ جَلِيسٍ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مَقْصُودٍ وَ مَطْلُوبٍ يَا خَيْرَ حَبِيبٍ وَ مَحْبُوبٍ</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90494"/>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لِمَنْ دَعَاهُ مُجِيبٌ يَا مَنْ هُوَ لِمَنْ أَطَاعَهُ حَبِيبٌ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إِلَى مَنْ أَحَبَّهُ قَرِيبٌ يَا مَنْ هُوَ بِمَنِ اسْتَحْفَظَهُ رَقِيبٌ يَا مَنْ هُوَ بِمَنْ رَجَاهُ كَرِيمٌ يَا مَنْ هُوَ بِمَنْ عَصَاهُ حَلِيمٌ يَا مَنْ هُوَ فِي عَظَمَتِهِ رَحِيمٌ يَا مَنْ هُوَ فِي حِكْمَتِهِ عَظِيمٌ يَا مَنْ هُوَ فِي إِحْسَانِهِ قَدِيمٌ يَا مَنْ هُوَ بِمَنْ أَرَادَهُ عَلِيمٌ</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24"/>
            <a:ext cx="8183562" cy="4187825"/>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Nazanin" pitchFamily="2" charset="-78"/>
              </a:rPr>
              <a:t> </a:t>
            </a: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مُسَبِّبُ يَا مُرَغِّبُ يَا مُقَلِّبُ يَا مُعَقِّبُ يَا مُرَتِّبُ يَا مُخَوِّفُ يَا مُحَذِّرُ يَا مُذَكِّرُ</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مُسَخِّرُ يَا مُغَيِّرُ</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9075" y="-52382"/>
            <a:ext cx="8696325"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عِلْمُهُ سَابِقٌ يَا مَنْ وَعْدُهُ صَادِقٌ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لُطْفُهُ ظَاهِرٌ يَا مَنْ أَمْرُهُ غَالِبٌ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كِتَابُهُ مُحْكَمٌ يَا مَنْ قَضَاؤُهُ كَائِنٌ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قُرْآنُهُ مَجِيدٌ يَا مَنْ مُلْكُهُ قَدِيمٌ</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فَضْلُهُ عَمِيمٌ يَا مَنْ عَرْشُهُ عَظِيمٌ</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20155"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يَشْغَلُهُ سَمْعٌ عَنْ سَمْعٍ يَا مَنْ لا يَمْنَعُهُ فِعْلٌ عَنْ فِعْلٍ يَا مَنْ لا يُلْهِيهِ قَوْلٌ عَنْ قَوْلٍ يَا مَنْ لا يُغَلِّطُهُ سُؤَالٌ عَنْ سُؤَالٍ يَا مَنْ لا يَحْجُبُهُ شَيْ‏ءٌ عَنْ شَيْ‏ءٍ يَا مَنْ لا يُبْرِمُهُ إِلْحَاحُ الْمُلِحِّينَ يَا مَنْ هُوَ غَايَةُ مُرَادِ الْمُرِيدِينَ يَا مَنْ هُوَ مُنْتَهَى هِمَمِ الْعَارِفِينَ يَا مَنْ هُوَ مُنْتَهَى طَلَبِ الطَّالِبِينَ يَا مَنْ لا يَخْفَى عَلَيْهِ ذَرَّةٌ</a:t>
            </a:r>
            <a:endParaRPr kumimoji="0" lang="fa-IR"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فِي الْعَالَمِينَ</a:t>
            </a:r>
            <a:endParaRPr kumimoji="0" lang="en-US"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1.jpg"/>
          <p:cNvPicPr>
            <a:picLocks noChangeAspect="1"/>
          </p:cNvPicPr>
          <p:nvPr/>
        </p:nvPicPr>
        <p:blipFill>
          <a:blip r:embed="rId2">
            <a:clrChange>
              <a:clrFrom>
                <a:srgbClr val="FFFFFF"/>
              </a:clrFrom>
              <a:clrTo>
                <a:srgbClr val="FFFFFF">
                  <a:alpha val="0"/>
                </a:srgbClr>
              </a:clrTo>
            </a:clrChange>
            <a:duotone>
              <a:prstClr val="black"/>
              <a:srgbClr val="663300">
                <a:tint val="45000"/>
                <a:satMod val="400000"/>
              </a:srgbClr>
            </a:duotone>
          </a:blip>
          <a:stretch>
            <a:fillRect/>
          </a:stretch>
        </p:blipFill>
        <p:spPr>
          <a:xfrm>
            <a:off x="1519040" y="357170"/>
            <a:ext cx="6096218" cy="6070496"/>
          </a:xfrm>
          <a:prstGeom prst="rect">
            <a:avLst/>
          </a:prstGeom>
          <a:effectLst>
            <a:glow rad="228600">
              <a:schemeClr val="accent2">
                <a:lumMod val="75000"/>
                <a:alpha val="40000"/>
              </a:schemeClr>
            </a:glow>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85728"/>
            <a:ext cx="9144000" cy="4267200"/>
          </a:xfrm>
          <a:prstGeom prst="rect">
            <a:avLst/>
          </a:prstGeom>
        </p:spPr>
        <p:txBody>
          <a:bodyPr>
            <a:noAutofit/>
          </a:bodyPr>
          <a:lstStyle/>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صَانِعَ كُلِّ مَصْنُوعٍ يَا خَالِقَ كُلِّ مَخْلُوقٍ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رَازِقَ كُلِّ مَرْزُوقٍ يَا مَالِكَ كُلِّ مَمْلُوكٍ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كَاشِفَ كُلِّ مَكْرُوبٍ يَا فَارِجَ كُلِّ مَهْمُومٍ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رَاحِمَ كُلِّ مَرْحُومٍ يَا نَاصِرَ كُلِّ مَخْذُولٍ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سَاتِرَ كُلِّ مَعْيُوبٍ يَا مَلْجَأَ كُلِّ مَطْرُودٍ</a:t>
            </a:r>
            <a:r>
              <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358082" y="5177395"/>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214290"/>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حَلِيما لا يَعْجَلُ يَا جَوَادا لا يَبْخَلُ</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صَادِقا لا يُخْلِفُ يَا وَهَّابا لا يَمَلُّ يَا قَاهِرا لا يُغْلَبُ</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عَظِيما لا يُوصَفُ يَا عَدْلا لا يَحِيفُ يَا غَنِيّا لا يَفْتَقِرُ يَا كَبِيرا لا يَصْغُرُ يَا حَافِظا لا يَغْفُلُ</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100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et\Desktop\نمايه\صلوات\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عُدَّتِي عِنْدَ شِدَّتِي يَا رَجَائِي عِنْدَ مُصِيبَتِي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مُونِسِي عِنْدَ وَحْشَتِي يَا صَاحِبِي عِنْدَ غُرْبَتِي</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وَلِيِّي عِنْدَ نِعْمَتِي يَا غِيَاثِي عِنْدَ كُرْبَتِي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دَلِيلِي عِنْدَ حَيْرَتِي يَا غَنَائِي عِنْدَ افْتِقَارِي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مَلْجَئِي عِنْدَ ضْطِرَارِي يَا مُعِينِي عِنْدَ مَفْزَعِي</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590560"/>
            <a:ext cx="8001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عَلامَ الْغُيُوبِ يَا غَفَّارَ الذُّنُوبِ</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سَتَّارَ الْعُيُوبِ يَا كَاشِفَ الْكُرُوبِ</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مُقَلِّبَ الْقُلُوبِ يَا طَبِيبَ الْقُلُوبِ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مُنَوِّرَ الْقُلُوبِ يَا أَنِيسَ الْقُلُوبِ</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مُفَرِّجَ الْهُمُومِ يَا مُنَفِّسَ الْغُمُومِ</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جَلِيلُ يَا جَمِيلُ يَا وَكِيلُ يَا كَفِيلُ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دَلِيلُ يَا قَبِيلُ يَا مُدِيلُ يَا مُنِيلُ</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مُقِيلُ يَا مُحِيلُ</a:t>
            </a:r>
            <a:r>
              <a:rPr kumimoji="0" lang="en-US" sz="3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71480"/>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دَلِيلَ الْمُتَحَيِّرِينَ يَا غِيَاثَ الْمُسْتَغِيثِينَ</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صَرِيخَ الْمُسْتَصْرِخِينَ يَا جَارَ الْمُسْتَجِيرِينَ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أَمَانَ الْخَائِفِينَ يَا عَوْنَ الْمُؤْمِنِينَ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رَاحِمَ الْمَسَاكِينِ يَا مَلْجَأَ الْعَاصِينَ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غَافِرَ الْمُذْنِبِينَ يَا مُجِيبَ دَعْوَةِ الْمُضْطَرِّينَ</a:t>
            </a:r>
            <a:r>
              <a:rPr kumimoji="0" lang="en-US" sz="3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533400" y="631843"/>
            <a:ext cx="8229600" cy="5440363"/>
          </a:xfrm>
        </p:spPr>
        <p:txBody>
          <a:bodyPr/>
          <a:lstStyle/>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اللَّهُمَّ إِنِّي أَسْأَلُكَ بِاسْمِكَ</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 </a:t>
            </a:r>
            <a:r>
              <a:rPr lang="ar-SA" sz="4700" dirty="0" smtClean="0">
                <a:ln>
                  <a:solidFill>
                    <a:schemeClr val="tx1"/>
                  </a:solidFill>
                </a:ln>
                <a:effectLst>
                  <a:glow rad="101600">
                    <a:schemeClr val="accent2">
                      <a:satMod val="175000"/>
                      <a:alpha val="40000"/>
                    </a:schemeClr>
                  </a:glow>
                </a:effectLst>
                <a:cs typeface="B Nazanin" pitchFamily="2" charset="-78"/>
              </a:rPr>
              <a:t>يَا اللَّهُ يَا رَحْمَانُ يَا رَحِيمُ يَا كَرِيمُ يَا مُقِيمُ يَا عَظِيمُ يَا قَدِيمُ يَا عَلِيمُ يَا حَلِيمُ يَا حَكِيمُ</a:t>
            </a:r>
            <a:endParaRPr lang="en-US" sz="47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 سُبْحَانَكَ يَا لا إِلَهَ إِلا أَنْتَ الْغَوْثَ الْغَوْثَ خَلِّصْنَا مِنَ النَّارِ يَا رَبِّ</a:t>
            </a:r>
            <a:endParaRPr lang="en-US" sz="5100" dirty="0" smtClean="0">
              <a:ln>
                <a:solidFill>
                  <a:schemeClr val="tx1"/>
                </a:solidFill>
              </a:ln>
              <a:effectLst>
                <a:glow rad="101600">
                  <a:schemeClr val="accent2">
                    <a:satMod val="175000"/>
                    <a:alpha val="40000"/>
                  </a:schemeClr>
                </a:glow>
              </a:effectLst>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90560"/>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الْجُودِ وَ الْإِحْسَانِ يَا ذَا الْفَضْلِ وَ الامْتِنَانِ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الْأَمْنِ وَ الْأَمَانِ يَا ذَا الْقُدْسِ وَ السُّبْحَانِ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الْحِكْمَةِ وَ الْبَيَانِ يَا ذَا الرَّحْمَةِ وَ الرِّضْوَانِ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الْحُجَّةِ وَ الْبُرْهَانِ يَا ذَا الْعَظَمَةِ وَ السُّلْطَانِ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الرَّأْفَةِ وَ الْمُسْتَعَانِ يَا ذَا الْعَفْوِ وَ الْغُفْرَانِ</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481010"/>
            <a:ext cx="8643998" cy="4233874"/>
          </a:xfrm>
          <a:prstGeom prst="rect">
            <a:avLst/>
          </a:prstGeom>
        </p:spPr>
        <p:txBody>
          <a:bodyPr>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رَبُّ كُلِّ شَيْ‏ءٍ يَا مَنْ هُوَ إِلَهُ 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خَالِقُ كُلِّ شَيْ‏ءٍ يَا مَنْ هُوَ صَانِعُ 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قَبْلَ كُلِّ شَيْ‏ءٍ يَا مَنْ هُوَ بَعْدَ 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فَوْقَ كُلِّ شَيْ‏ءٍ يَا مَنْ هُوَ عَالِمٌ بِكُلِّ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قَادِرٌ عَلَى كُلِّ شَيْ‏ءٍ يَا مَنْ هُوَ يَبْقَى وَ يَفْنَى كُلُّ شَيْ‏ءٍ</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500042"/>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مُؤْمِنُ يَا مُهَيْمِنُ يَا مُكَوِّنُ يَا مُلَقِّنُ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مُبَيِّنُ يَا مُهَوِّنُ يَا مُمَكِّنُ يَا مُزَيِّنُ يَا مُعْلِنُ يَا مُقَسِّمُ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61932"/>
            <a:ext cx="8429684"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مُلْكِهِ مُقِيمٌ يَا مَنْ هُوَ فِي سُلْطَانِهِ</a:t>
            </a:r>
            <a:r>
              <a:rPr kumimoji="0" lang="fa-IR" sz="4000" b="0" i="0" u="none" strike="noStrike" kern="1200" cap="none" spc="0" normalizeH="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قَدِيمٌ يَا مَنْ هُوَ فِي جَلالِهِ عَظِيمٌ يَا مَنْ هُوَ عَلَى عِبَادِهِ رَحِيمٌ يَا مَنْ هُوَ بِكُلِّ شَيْ‏ءٍ عَلِيمٌ يَا مَنْ هُوَ بِمَنْ عَصَاهُ حَلِيمٌ يَا مَنْ هُوَ بِمَنْ رَجَاهُ كَرِيمٌ يَا مَنْ هُوَ فِي صُنْعِهِ حَكِيمٌ يَا مَنْ هُوَ فِي حِكْمَتِهِ لَطِيفٌ يَا مَنْ هُوَ فِي لُطْفِهِ قَدِيمٌ</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596" y="428604"/>
            <a:ext cx="828680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 يُرْجَى إِلا فَضْلُهُ يَا مَنْ لا يُسْأَلُ إِلا عَفْوُهُ يَا مَنْ لا يُنْظَرُ إِلا بِرُّهُ يَا مَنْ لا يُخَافُ إِلا عَدْلُهُ يَا مَنْ لا يَدُومُ إِلا مُلْكُهُ يَا مَنْ لا سُلْطَانَ إِلا سُلْطَانُهُ يَا مَنْ وَسِعَتْ كُلَّ شَيْ‏ءٍ رَحْمَتُهُ يَا مَنْ سَبَقَتْ رَحْمَتُهُ غَضَبَهُ يَا مَنْ أَحَاطَ بِكُلِّ شَيْ‏ءٍ عِلْمُهُ يَا مَنْ لَيْسَ أَحَدٌ مِثْلَهُ</a:t>
            </a:r>
            <a:r>
              <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71472" y="642918"/>
            <a:ext cx="8001000" cy="4267200"/>
          </a:xfrm>
        </p:spPr>
        <p:txBody>
          <a:bodyPr>
            <a:normAutofit lnSpcReduction="10000"/>
          </a:bodyPr>
          <a:lstStyle/>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سَيِّدَ السَّادَاتِ يَا مُجِيبَ الدَّعَوَاتِ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رَافِعَ الدَّرَجَاتِ يَا وَلِيَّ الْحَسَنَاتِ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غَافِرَ الْخَطِيئَاتِ يَا مُعْطِيَ الْمَسْأَلاتِ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قَابِلَ التَّوْبَاتِ يَا سَامِعَ الْأَصْوَاتِ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عَالِمَ الْخَفِيَّاتِ يَا دَافِعَ الْبَلِيَّاتِ</a:t>
            </a:r>
            <a:r>
              <a:rPr lang="en-US" sz="5100" dirty="0" smtClean="0">
                <a:ln>
                  <a:solidFill>
                    <a:schemeClr val="tx1"/>
                  </a:solidFill>
                </a:ln>
                <a:effectLst>
                  <a:glow rad="101600">
                    <a:schemeClr val="accent2">
                      <a:satMod val="175000"/>
                      <a:alpha val="40000"/>
                    </a:schemeClr>
                  </a:glow>
                </a:effectLst>
                <a:cs typeface="B Nazanin" pitchFamily="2" charset="-78"/>
              </a:rPr>
              <a:t> </a:t>
            </a:r>
          </a:p>
        </p:txBody>
      </p:sp>
      <p:sp>
        <p:nvSpPr>
          <p:cNvPr id="6" name="TextBox 5"/>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childTnLst>
                          </p:cTn>
                        </p:par>
                        <p:par>
                          <p:cTn id="30" fill="hold">
                            <p:stCondLst>
                              <p:cond delay="1000"/>
                            </p:stCondLst>
                            <p:childTnLst>
                              <p:par>
                                <p:cTn id="31" presetID="53"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428604"/>
            <a:ext cx="8839200" cy="43434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فَارِجَ الْهَمِّ يَا كَاشِفَ الْغَمِّ يَا غَافِرَ الذَّنْبِ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قَابِلَ التَّوْبِ يَاخَالِقَ الْخَلْقِ يَا صَادِقَ الْوَعْدِ</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مُوفِيَ الْعَهْدِ يَا عَالِمَ السِّرِّ</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فَالِقَ الْحَبِّ يَا رَازِقَ الْأَنَامِ</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عَلِيُّ يَا وَفِيُّ يَا غَنِيُّ يَا مَلِيُّ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حَفِيُّ يَا رَضِيُّ يَا زَكِيُّ يَا بَدِيُّ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قَوِيُّ يَا وَلِيُّ</a:t>
            </a:r>
            <a:r>
              <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أَظْهَرَ الْجَمِيلَ يَا مَنْ سَتَرَ الْقَبِيحَ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لَمْ يُؤَاخِذْ بِالْجَرِيرَةِ يَا مَنْ لَمْ يَهْتِكِ السِّتْرَ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عَظِيمَ الْعَفْوِ يَا حَسَنَ التَّجَاوُزِ</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وَاسِعَ الْمَغْفِرَةِ يَا بَاسِطَ الْيَدَيْنِ بِالرَّحْمَةِ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صَاحِبَ كُلِّ نَجْوَى يَا مُنْتَهَى كُلِّ شَكْوَى</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55621"/>
            <a:ext cx="8183562" cy="4187825"/>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النِّعْمَةِ السَّابِغَةِ يَا ذَا الرَّحْمَةِ الْوَاسِعَةِ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الْمِنَّةِ السَّابِقَةِ يَا ذَا الْحِكْمَةِ الْبَالِغَةِ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الْقُدْرَةِ الْكَامِلَةِ يَا ذَا الْحُجَّةِ الْقَاطِعَةِ</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ذَا الْكَرَامَةِ الظَّاهِرَةِ يَا ذَا الْعِزَّةِ الدَّائِمَةِ</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ذَا الْقُوَّةِ الْمَتِينَةِ يَا ذَا الْعَظَمَةِ الْمَنِيعَةِ</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28604"/>
            <a:ext cx="8183562" cy="4187825"/>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بَدِيعَ السَّمَاوَاتِ يَا جَاعِلَ الظُّلُمَاتِ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رَاحِمَ الْعَبَرَاتِ يَا مُقِيلَ الْعَثَرَاتِ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سَاتِرَ الْعَوْرَاتِ يَا مُحْيِيَ الْأَمْوَاتِ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مُنْزِلَ الْآيَاتِ يَا مُضَعِّفَ الْحَسَنَاتِ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مَاحِيَ السَّيِّئَاتِ يَا شَدِيدَ النَّقِمَاتِ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مُصَوِّرُ يَا مُقَدِّرُ يَا مُدَبِّرُ يَا مُطَهِّرُ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مُنَوِّرُ يَا مُيَسِّرُ يَا مُبَشِّرُ يَا مُنْذِرُ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مُقَدِّمُ يَا مُؤَخِّرُ</a:t>
            </a:r>
            <a:r>
              <a:rPr kumimoji="0" lang="en-US" sz="3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406" y="428604"/>
            <a:ext cx="89154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الْبَيْتِ الْحَرَامِ يَا رَبَّ الشَّهْرِ الْحَرَامِ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الْبَلَدِ الْحَرَامِ يَا رَبَّ الرُّكْنِ وَ الْمَقَامِ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الْمَشْعَرِ الْحَرَامِ يَا رَبَّ الْمَسْجِدِ الْحَرَامِ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الْحِلِّ وَ الْحَرَامِ يَا رَبَّ النُّورِ وَ الظَّلامِ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التَّحِيَّةِ وَ السَّلامِ يَا رَبَّ الْقُدْرَةِ فِي الْأَنَامِ</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500042"/>
            <a:ext cx="8001000" cy="4267200"/>
          </a:xfrm>
          <a:prstGeom prst="rect">
            <a:avLst/>
          </a:prstGeom>
        </p:spPr>
        <p:txBody>
          <a:bodyPr>
            <a:normAutofit lnSpcReduction="10000"/>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أَحْكَمَ الْحَاكِمِينَ يَا أَعْدَلَ الْعَادِلِين</a:t>
            </a:r>
            <a:r>
              <a:rPr kumimoji="0" lang="fa-IR"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أَصْدَقَ الصَّادِقِينَ يَا أَطْهَرَ الطَّاهِرِينَ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أَحْسَنَ الْخَالِقِينَ يَا أَسْرَعَ الْحَاسِبِينَ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أَسْمَعَ السَّامِعِينَ يَا أَبْصَرَ النَّاظِرِينَ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أَشْفَعَ الشَّافِعِينَ يَا أَكْرَمَ الْأَكْرَمِينَ</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447684"/>
            <a:ext cx="857256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عِمَادَ مَنْ لا عِمَادَ لَهُ يَا سَنَدَ مَنْ لا سَنَدَ لَهُ يَا ذُخْرَ مَنْ لا ذُخْرَ لَهُ يَا حِرْزَ مَنْ لا حِرْزَ لَهُ يَا غِيَاثَ مَنْ لا غِيَاثَ لَهُ يَا فَخْرَ مَنْ لا فَخْرَ لَهُ يَا عِزَّ مَنْ لا عِزَّ لَهُ يَا مُعِينَ مَنْ لا مُعِينَ لَهُ يَا أَنِيسَ مَنْ لا أَنِيسَ لَهُ يَا أَمَانَ مَنْ لا أَمَانَ لَهُ</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84183"/>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عَاصِمُ يَا قَائِمُ يَا دَائِمُ يَا رَاحِمُ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سَالِمُ يَا حَاكِمُ يَا عَالِمُ يَا قَاسِمُ</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قَابِضُ يَا بَاسِطُ</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590560"/>
            <a:ext cx="8001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Zar" pitchFamily="2" charset="-78"/>
              </a:rPr>
              <a:t> </a:t>
            </a: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الْغَافِرِينَ يَا خَيْرَ الْفَاتِحِينَ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النَّاصِرِينَ يَا خَيْرَالْحَاكِمِينَ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الرَّازِقِينَ يَا خَيْرَ الْوَارِثِينَ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الْحَامِدِينَ يَا خَيْرَ الذَّاكِرِينَ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الْمُنْزِلِينَ يَا خَيْرَ الْمُحْسِنِينَ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500042"/>
            <a:ext cx="8429684"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9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 </a:t>
            </a: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عَاصِمَ مَنِ اسْتَعْصَمَهُ يَا رَاحِمَ مَنِ اسْتَرْحَمَهُ يَا غَافِرَ مَنِ اسْتَغْفَرَهُ يَا نَاصِرَ مَنِ اسْتَنْصَرَهُ يَا حَافِظَ مَنِ اسْتَحْفَظَهُ يَا مُكْرِمَ مَنِ اسْتَكْرَمَهُ يَا مُرْشِدَ مَنِ اسْتَرْشَدَهُ يَا صَرِيخَ مَنِ اسْتَصْرَخَهُ يَا مُعِينَ مَنِ اسْتَعَانَهُ يَا مُغِيثَ مَنِ اسْتَغَاثَهُ</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عَزِيزا لا يُضَامُ يَا لَطِيفا لا يُرَامُ</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قَيُّوما لا يَنَامُ يَا دَائِما لا يَفُوتُ</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حَيّا لا يَمُوتُ يَا مَلِكا لا يَزُولُ</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بَاقِيا لا يَفْنَى يَا عَالِما لا يَجْهَلُ</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صَمَدا لا يُطْعَمُ يَا قَوِيّا لا يَضْعُفُ</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normAutofit/>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8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أَحَدُ يَا وَاحِدُ يَا شَاهِدُ يَا مَاجِدُ</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حَامِدُ يَا رَاشِدُ يَا بَاعِثُ يَا وَارِثُ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ضَارُّ يَا نَافِعُ</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596" y="285728"/>
            <a:ext cx="8358246"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أَعْظَمَ مِنْ كُلِّ عَظِيمٍ يَا أَكْرَمَ مِنْ كُلِّ كَرِيمٍ يَا أَرْحَمَ مِنْ كُلِّ رَحِيمٍ يَا أَعْلَمَ مِنْ كُلِّ عَلِيمٍ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أَحْكَمَ مِنْ كُلِّ حَكِيمٍ يَا أَقْدَمَ مِنْ كُلِّ قَدِيمٍ </a:t>
            </a: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أَكْبَرَ مِنْ كُلِّ كَبِيرٍ يَا أَلْطَفَ مِنْ كُلِّ لَطِيفٍ يَا أَجَلَّ مِنْ كُلِّ جَلِيلٍ يَا أَعَزَّ مِنْ كُلِّ عَزِيزٍ</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28604"/>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كَرِيمَ الصَّفْحِ يَا عَظِيمَ الْمَنِّ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كَثِيرَ الْخَيْرِ يَا قَدِيمَ الْفَضْلِ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دَائِمَ اللُّطْفِ يَا لَطِيفَ الصُّنْعِ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مُنَفِّسَ الْكَرْبِ يَا كَاشِفَ الضُّرِّ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مَالِكَ الْمُلْكِ يَا قَاضِيَ الْحَقِّ</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428604"/>
            <a:ext cx="8715436"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عَهْدِهِ وَفِيٌّ يَا مَنْ هُوَ فِي وَفَائِهِ قَوِيٌّ</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هُوَ فِي قُوَّتِهِ عَلِيٌّ يَا مَنْ هُوَ فِي عُلُوِّهِ قَرِيبٌ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قُرْبِهِ لَطِيفٌ يَا مَنْ هُوَ فِي لُطْفِهِ شَرِيفٌ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شَرَفِهِ عَزِيزٌ يَا مَنْ هُوَ فِي عِزِّهِ عَظِيمٌ</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هُوَ فِي عَظَمَتِهِ مَجِيدٌ يَا مَنْ هُوَ فِي مَجْدِهِ حَمِيد</a:t>
            </a: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a:t>
            </a:r>
            <a:r>
              <a:rPr kumimoji="0" lang="en-US" sz="2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كَافِي يَا شَافِي يَا وَافِي يَا مُعَافِي يَا هَادِي يَا دَاعِي يَا قَاضِي يَا رَاضِي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عَالِي يَا بَاقِي</a:t>
            </a:r>
            <a:r>
              <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52382"/>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كُلُّ شَيْ‏ءٍ خَاضِعٌ لَهُ يَا مَنْ كُلُّ شَيْ‏ءٍ خَاشِعٌ لَهُ</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كُلُّ شَيْ‏ءٍ كَائِنٌ لَهُ يَا مَنْ كُلُّ شَيْ‏ءٍ مَوْجُودٌ بِهِ</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كُلُّ شَيْ‏ءٍ مُنِيبٌ إِلَيْهِ يَا مَنْ كُلُّ شَيْ‏ءٍ خَائِفٌ مِنْهُ يَا مَنْ كُلُّ شَيْ‏ءٍ قَائِمٌ بِهِ يَا مَنْ كُلُّ شَيْ‏ءٍ صَائِرٌ إِلَيْهِ يَا مَنْ كُلُّ شَيْ‏ءٍ يُسَبِّحُ بِحَمْدِهِ يَا مَنْ كُلُّ </a:t>
            </a:r>
            <a:r>
              <a:rPr kumimoji="0" lang="fa-IR"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شَ</a:t>
            </a: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يْ‏ءٍ هَالِكٌ إِلا وَجْهَهُ</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428604"/>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لامَفَرَّ إِلا إِلَيْهِ يَا مَنْ لا مَفْزَعَ إِلا إِلَيْهِ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 مَقْصَدَ إِلا إِلَيْهِ يَا مَنْ لا مَنْجَى مِنْهُ إِلا إِلَيْهِ يَا مَنْ لا يُرْغَبُ إِلا إِلَيْهِ يَا مَنْ لا حَوْلَ وَ لا قُوَّةَ إِلا بِهِ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 يُسْتَعَانُ إِلا بِهِ يَا مَنْ لا يُتَوَكَّلُ إِلا عَلَيْهِ يَا مَنْ لا يُرْجَى إِلا هُوَ يَا مَنْ لا يُعْبَدُ إِلا هُو</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55621"/>
            <a:ext cx="8183562" cy="4187825"/>
          </a:xfrm>
          <a:prstGeom prst="rect">
            <a:avLst/>
          </a:prstGeom>
        </p:spPr>
        <p:txBody>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الْمَرْهُوبِينَ يَا خَيْرَ الْمَرْغُوبِين</a:t>
            </a:r>
            <a:r>
              <a:rPr kumimoji="0" lang="fa-IR" sz="4600" b="0" i="0" u="none" strike="noStrike" kern="1200" cap="none" spc="0" normalizeH="0" baseline="0" noProof="0" smtClean="0">
                <a:ln>
                  <a:solidFill>
                    <a:schemeClr val="tx1"/>
                  </a:solidFill>
                </a:ln>
                <a:effectLst>
                  <a:glow rad="101600">
                    <a:schemeClr val="accent2">
                      <a:satMod val="175000"/>
                      <a:alpha val="40000"/>
                    </a:schemeClr>
                  </a:glow>
                </a:effectLst>
                <a:uLnTx/>
                <a:uFillTx/>
                <a:latin typeface="+mn-lt"/>
                <a:ea typeface="+mn-ea"/>
                <a:cs typeface="B Nazanin" pitchFamily="2" charset="-78"/>
              </a:rPr>
              <a:t>َ</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الْمَطْلُوبِينَ يَا خَيْرَ الْمَسْئُولِينَ</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الْمَقْصُودِينَ يَا خَيْرَ الْمَذْكُورِينَ</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الْمَشْكُورِينَ يَا خَيْرَ الْمَحْبُوبِينَ </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الْمَدْعُوِّينَ يَا خَيْرَ الْمُسْتَأْنِسِينَ</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661998"/>
            <a:ext cx="85344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لَهُ الْعِزَّةُ وَ الْجَمَالُ يَا مَنْ لَهُ الْقُدْرَةُ وَ الْكَمَالُ يَا مَنْ لَهُ الْمُلْكُ وَ الْجَلالُ يَا مَنْ هُوَ الْكَبِيرُ الْمُتَعَالِ يَا مُنْشِئَ السَّحَابِ الثِّقَالِ يَا مَنْ هُوَ شَدِيدُ الْمِحَالِ يَا مَنْ هُوَ سَرِيعُ الْحِسَابِ يَا مَنْ هُوَ شَدِيدُ الْعِقَابِ يَا مَنْ عِنْدَهُ حُسْنُ الثَّوَابِ يَا مَنْ عِنْدَهُ أَمُّ الْكِتَابِ</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5" name="TextBox 4"/>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527059"/>
            <a:ext cx="8183562" cy="4187825"/>
          </a:xfrm>
          <a:prstGeom prst="rect">
            <a:avLst/>
          </a:prstGeom>
        </p:spPr>
        <p:txBody>
          <a:bodyPr>
            <a:normAutofit lnSpcReduction="10000"/>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غَافِرُ يَا سَاتِرُ يَا قَادِرُ يَا قَاهِرُ يَا فَاطِرُ يَا كَاسِرُ يَا جَابِرُ</a:t>
            </a:r>
            <a:endParaRPr kumimoji="0" lang="en-US"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ذَاكِرُ يَا نَاظِرُ يَا نَاصِرُ</a:t>
            </a:r>
            <a:r>
              <a:rPr kumimoji="0" lang="en-US" sz="4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76246"/>
            <a:ext cx="8643998"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خَلَقَ فَسَوَّى يَا مَنْ قَدَّرَ فَهَدَى</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يَكْشِفُ الْبَلْوَى يَا مَنْ يَسْمَعُ النَّجْوَى يَا مَنْ يُنْقِذُ الْغَرْقَى يَا مَنْ يُنْجِي الْهَلْكَى يَا مَنْ يَشْفِي الْمَرْضَى يَا مَنْ أَضْحَكَ وَ أَبْكَى </a:t>
            </a: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أَمَاتَ وَ أَحْيَا يَا مَنْ خَلَقَ الزَّوْجَيْنِ الذَّكَرَ وَ الْأُنْثَى</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768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الْبَرِّ وَ الْبَحْرِ سَبِيلُهُ يَا مَنْ فِي الْآفَاقِ آيَاتُهُ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الْآيَاتِ بُرْهَانُهُ يَا مَنْ فِي الْمَمَاتِ قُدْرَتُهُ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الْقُبُورِ عِبْرَتُهُ يَا مَنْ فِي الْقِيَامَةِ مُلْكُهُ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الْحِسَابِ هَيْبَتُهُ يَا مَنْ فِي الْمِيزَانِ قَضَاؤُهُ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الْجَنَّةِ ثَوَابُهُ يَا مَنْ فِي النَّارِ عِقَابُهُ</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447684"/>
            <a:ext cx="8572560" cy="4481514"/>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إِلَيْهِ يَهْرُبُ الْخَائِفُونَ يَا مَنْ إِلَيْهِ يَفْزَعُ الْمُذْنِبُونَ </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إِلَيْهِ يَقْصِدُ الْمُنِيبُونَ يَا مَنْ إِلَيْهِ يَرْغَبُ الزَّاهِدُونَ</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إِلَيْهِ يَلْجَأُ الْمُتَحَيِّرُونَ يَا مَنْ بِهِ يَسْتَأْنِسُ الْمُرِيدُونَ </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بِهِ يَفْتَخِرُ الْمُحِبُّونَ يَا مَنْ فِي عَفْوِهِ يَطْمَعُ الْخَاطِئُونَ</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إِلَيْهِ يَسْكُنُ الْمُوقِنُونَ يَا مَنْ عَلَيْهِ يَتَوَكَّلُ الْمُتَوَكِّلُونَ</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76246"/>
            <a:ext cx="8577263"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حَبِيبُ يَا طَبِيبُ يَا قَرِيبُ يَا رَقِيبُ يَا حَسِيبُ يَا مَهِيبُ [مُهِيبُ‏] يَا مُثِيبُ يَا مُجِيبُ يَا خَبِيرُ يَا بَصِيرُ</a:t>
            </a:r>
            <a:r>
              <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912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أَقْرَبَ مِنْ كُلِّ قَرِيبٍ يَا أَحَبَّ مِنْ كُلِّ حَبِيبٍ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أَبْصَرَ مِنْ كُلِّ بَصِيرٍ يَا أَخْبَرَ مِنْ كُلِّ خَبِيرٍ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أَشْرَفَ مِنْ كُلِّ شَرِيفٍ يَا أَرْفَعَ مِنْ كُلِّ رَفِيعٍ</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أَقْوَى مِنْ كُلِّ قَوِيٍّ يَا أَغْنَى مِنْ كُلِّ غَنِيٍّ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أَجْوَدَ مِنْ كُلِّ جَوَادٍ يَا أَرْأَفَ مِنْ كُلِّ رَءُوفٍ</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غَالِبا غَيْرَ مَغْلُوبٍ يَا صَانِعا غَيْرَ مَصْنُوعٍ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خَالِقا غَيْرَ مَخْلُوقٍ يَا مَالِكا غَيْرَ مَمْلُوكٍ</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قَاهِرا غَيْرَ مَقْهُورٍ يَا رَافِعا غَيْرَ مَرْفُوعٍ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حَافِظا غَيْرَ مَحْفُوظٍ يَا نَاصِرا غَيْرَ مَنْصُورٍ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شَاهِدا غَيْرَ غَائِبٍ يَا قَرِيبا غَيْرَ بَعِيدٍ</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نُورَ النُّورِ يَا مُنَوِّرَ النُّورِ يَا خَالِقَ النُّورِ</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مُدَبِّرَ النُّورِ يَا مُقَدِّرَ النُّورِ يَا نُورَ كُلِّ نُورٍ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نُورا قَبْلَ كُلِّ نُورٍ يَا نُورا بَعْدَ كُلِّ نُورٍ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نُورا فَوْقَ كُلِّ نُورٍ يَا نُورا لَيْسَ كَمِثْلِهِ نُورٌ</a:t>
            </a:r>
            <a:r>
              <a:rPr kumimoji="0" lang="en-US" sz="3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428604"/>
            <a:ext cx="85344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عَطَاؤُهُ شَرِيفٌ يَا مَنْ فِعْلُهُ لَطِيفٌ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لُطْفُهُ مُقِيمٌ يَا مَنْ إِحْسَانُهُ قَدِيمٌ</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قَوْلُهُ حَقٌّ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a:t>
            </a: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مَنْ وَعْدُهُ صِدْقٌ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عَفْوُهُ فَضْلٌ يَا مَنْ عَذَابُهُ عَدْلٌ</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ذِكْرُهُ حُلْوٌ يَا مَنْ فَضْلُهُ عَمِيمٌ</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مُسَهِّلُ يَا مُفَصِّلُ يَا مُبَدِّلُ يَا مُذَلِّلُ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مُنَزِّلُ يَا مُنَوِّلُ يَا مُفْضِلُ يَا مُجْزِلُ</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مُمْهِلُ يَا مُجْمِلُ</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171</TotalTime>
  <Words>5816</Words>
  <Application>Microsoft Office PowerPoint</Application>
  <PresentationFormat>On-screen Show (4:3)</PresentationFormat>
  <Paragraphs>642</Paragraphs>
  <Slides>202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202</vt:i4>
      </vt:variant>
    </vt:vector>
  </HeadingPairs>
  <TitlesOfParts>
    <vt:vector size="217" baseType="lpstr">
      <vt:lpstr>Andalus</vt:lpstr>
      <vt:lpstr>B Ferdosi</vt:lpstr>
      <vt:lpstr>B Nazanin</vt:lpstr>
      <vt:lpstr>B Zar</vt:lpstr>
      <vt:lpstr>Calibri</vt:lpstr>
      <vt:lpstr>Constantia</vt:lpstr>
      <vt:lpstr>DecoType Naskh</vt:lpstr>
      <vt:lpstr>Gill Sans MT</vt:lpstr>
      <vt:lpstr>IranNastaliq</vt:lpstr>
      <vt:lpstr>Nazanin</vt:lpstr>
      <vt:lpstr>Verdana</vt:lpstr>
      <vt:lpstr>Wingdings</vt:lpstr>
      <vt:lpstr>Wingdings 2</vt:lpstr>
      <vt:lpstr>Paper</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dc:creator>
  <cp:lastModifiedBy>Hosein</cp:lastModifiedBy>
  <cp:revision>33</cp:revision>
  <dcterms:created xsi:type="dcterms:W3CDTF">2011-08-20T13:49:34Z</dcterms:created>
  <dcterms:modified xsi:type="dcterms:W3CDTF">2014-07-12T08:59:03Z</dcterms:modified>
</cp:coreProperties>
</file>