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4" r:id="rId2"/>
    <p:sldId id="279" r:id="rId3"/>
    <p:sldId id="258" r:id="rId4"/>
    <p:sldId id="260" r:id="rId5"/>
    <p:sldId id="269" r:id="rId6"/>
    <p:sldId id="256" r:id="rId7"/>
    <p:sldId id="270" r:id="rId8"/>
    <p:sldId id="278" r:id="rId9"/>
    <p:sldId id="282" r:id="rId10"/>
    <p:sldId id="268" r:id="rId11"/>
    <p:sldId id="272" r:id="rId12"/>
    <p:sldId id="275" r:id="rId13"/>
    <p:sldId id="276" r:id="rId14"/>
    <p:sldId id="271" r:id="rId15"/>
    <p:sldId id="277" r:id="rId16"/>
    <p:sldId id="266" r:id="rId17"/>
    <p:sldId id="259" r:id="rId18"/>
    <p:sldId id="262" r:id="rId19"/>
    <p:sldId id="261" r:id="rId20"/>
    <p:sldId id="263" r:id="rId21"/>
    <p:sldId id="281" r:id="rId22"/>
    <p:sldId id="264" r:id="rId23"/>
    <p:sldId id="265"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ACB689D-962B-46A1-BAE8-695FCA06126C}">
          <p14:sldIdLst>
            <p14:sldId id="274"/>
            <p14:sldId id="279"/>
            <p14:sldId id="258"/>
            <p14:sldId id="260"/>
            <p14:sldId id="269"/>
            <p14:sldId id="256"/>
            <p14:sldId id="270"/>
            <p14:sldId id="278"/>
            <p14:sldId id="280"/>
            <p14:sldId id="268"/>
            <p14:sldId id="272"/>
            <p14:sldId id="275"/>
            <p14:sldId id="276"/>
            <p14:sldId id="271"/>
            <p14:sldId id="277"/>
            <p14:sldId id="266"/>
            <p14:sldId id="259"/>
            <p14:sldId id="262"/>
            <p14:sldId id="261"/>
            <p14:sldId id="263"/>
          </p14:sldIdLst>
        </p14:section>
        <p14:section name="مقدمه" id="{A583F194-8555-4C93-B2B6-89D7AFE45B06}">
          <p14:sldIdLst>
            <p14:sldId id="264"/>
            <p14:sldId id="265"/>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1B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603" autoAdjust="0"/>
  </p:normalViewPr>
  <p:slideViewPr>
    <p:cSldViewPr>
      <p:cViewPr>
        <p:scale>
          <a:sx n="90" d="100"/>
          <a:sy n="90" d="100"/>
        </p:scale>
        <p:origin x="-8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3765B-4CA0-48F2-BB71-339A631DB769}" type="datetimeFigureOut">
              <a:rPr lang="en-US" smtClean="0"/>
              <a:pPr/>
              <a:t>5/18/2013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7BBDF-406F-4500-8C58-013EBCC2A8BD}" type="slidenum">
              <a:rPr lang="en-US" smtClean="0"/>
              <a:pPr/>
              <a:t>‹#›</a:t>
            </a:fld>
            <a:endParaRPr lang="en-US"/>
          </a:p>
        </p:txBody>
      </p:sp>
    </p:spTree>
    <p:extLst>
      <p:ext uri="{BB962C8B-B14F-4D97-AF65-F5344CB8AC3E}">
        <p14:creationId xmlns:p14="http://schemas.microsoft.com/office/powerpoint/2010/main" xmlns="" val="164340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7BBDF-406F-4500-8C58-013EBCC2A8BD}" type="slidenum">
              <a:rPr lang="en-US" smtClean="0"/>
              <a:pPr/>
              <a:t>17</a:t>
            </a:fld>
            <a:endParaRPr lang="en-US"/>
          </a:p>
        </p:txBody>
      </p:sp>
    </p:spTree>
    <p:extLst>
      <p:ext uri="{BB962C8B-B14F-4D97-AF65-F5344CB8AC3E}">
        <p14:creationId xmlns:p14="http://schemas.microsoft.com/office/powerpoint/2010/main" xmlns="" val="3650002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430525-8846-49D4-A010-17E58F672EF7}"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30525-8846-49D4-A010-17E58F672EF7}"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30525-8846-49D4-A010-17E58F672EF7}"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30525-8846-49D4-A010-17E58F672EF7}"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30525-8846-49D4-A010-17E58F672EF7}" type="datetimeFigureOut">
              <a:rPr lang="en-US" smtClean="0"/>
              <a:pPr/>
              <a:t>5/18/2013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30525-8846-49D4-A010-17E58F672EF7}"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430525-8846-49D4-A010-17E58F672EF7}" type="datetimeFigureOut">
              <a:rPr lang="en-US" smtClean="0"/>
              <a:pPr/>
              <a:t>5/18/2013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30525-8846-49D4-A010-17E58F672EF7}" type="datetimeFigureOut">
              <a:rPr lang="en-US" smtClean="0"/>
              <a:pPr/>
              <a:t>5/18/2013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30525-8846-49D4-A010-17E58F672EF7}" type="datetimeFigureOut">
              <a:rPr lang="en-US" smtClean="0"/>
              <a:pPr/>
              <a:t>5/18/2013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30525-8846-49D4-A010-17E58F672EF7}"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30525-8846-49D4-A010-17E58F672EF7}" type="datetimeFigureOut">
              <a:rPr lang="en-US" smtClean="0"/>
              <a:pPr/>
              <a:t>5/18/2013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6353D-5C43-4FF5-9C42-2DBCB00308F6}"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30525-8846-49D4-A010-17E58F672EF7}" type="datetimeFigureOut">
              <a:rPr lang="en-US" smtClean="0"/>
              <a:pPr/>
              <a:t>5/18/2013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6353D-5C43-4FF5-9C42-2DBCB00308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1.xml"/><Relationship Id="rId1" Type="http://schemas.openxmlformats.org/officeDocument/2006/relationships/video" Target="../media/media1.wmv"/><Relationship Id="rId6" Type="http://schemas.openxmlformats.org/officeDocument/2006/relationships/image" Target="../media/image11.emf"/><Relationship Id="rId5" Type="http://schemas.openxmlformats.org/officeDocument/2006/relationships/image" Target="../media/image4.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0787" y="152400"/>
            <a:ext cx="9748838" cy="7797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Documents and Settings\mohammad vagheie\My Documents\Downloads\Animation_candle_flam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253" y="5410200"/>
            <a:ext cx="1600200" cy="120015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1569485"/>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96200" cy="3352800"/>
          </a:xfrm>
        </p:spPr>
        <p:txBody>
          <a:bodyPr>
            <a:normAutofit/>
          </a:bodyPr>
          <a:lstStyle/>
          <a:p>
            <a:pPr marL="0" indent="0" algn="r" rtl="1">
              <a:buNone/>
            </a:pPr>
            <a:r>
              <a:rPr lang="fa-IR" sz="1600" dirty="0" smtClean="0">
                <a:solidFill>
                  <a:schemeClr val="bg2">
                    <a:lumMod val="25000"/>
                  </a:schemeClr>
                </a:solidFill>
                <a:latin typeface="Arial" pitchFamily="34" charset="0"/>
                <a:cs typeface="Arial" pitchFamily="34" charset="0"/>
              </a:rPr>
              <a:t>راسل </a:t>
            </a:r>
            <a:r>
              <a:rPr lang="fa-IR" sz="1600" dirty="0">
                <a:solidFill>
                  <a:schemeClr val="bg2">
                    <a:lumMod val="25000"/>
                  </a:schemeClr>
                </a:solidFill>
                <a:latin typeface="Arial" pitchFamily="34" charset="0"/>
                <a:cs typeface="Arial" pitchFamily="34" charset="0"/>
              </a:rPr>
              <a:t>در چارچوب منطق از </a:t>
            </a:r>
            <a:r>
              <a:rPr lang="fa-IR" sz="1600" dirty="0" smtClean="0">
                <a:solidFill>
                  <a:schemeClr val="bg2">
                    <a:lumMod val="25000"/>
                  </a:schemeClr>
                </a:solidFill>
                <a:latin typeface="Arial" pitchFamily="34" charset="0"/>
                <a:cs typeface="Arial" pitchFamily="34" charset="0"/>
              </a:rPr>
              <a:t>منطق فازی </a:t>
            </a:r>
            <a:r>
              <a:rPr lang="fa-IR" sz="1600" dirty="0">
                <a:solidFill>
                  <a:schemeClr val="bg2">
                    <a:lumMod val="25000"/>
                  </a:schemeClr>
                </a:solidFill>
                <a:latin typeface="Arial" pitchFamily="34" charset="0"/>
                <a:cs typeface="Arial" pitchFamily="34" charset="0"/>
              </a:rPr>
              <a:t>سخن گفت اما آن را تمام نشده رها کرد. او می گوید منطق سنتی بنا به عادت، فرض را بر این </a:t>
            </a:r>
            <a:r>
              <a:rPr lang="fa-IR" sz="1600" dirty="0" smtClean="0">
                <a:solidFill>
                  <a:schemeClr val="bg2">
                    <a:lumMod val="25000"/>
                  </a:schemeClr>
                </a:solidFill>
                <a:latin typeface="Arial" pitchFamily="34" charset="0"/>
                <a:cs typeface="Arial" pitchFamily="34" charset="0"/>
              </a:rPr>
              <a:t>می گذارد </a:t>
            </a:r>
            <a:r>
              <a:rPr lang="fa-IR" sz="1600" dirty="0">
                <a:solidFill>
                  <a:schemeClr val="bg2">
                    <a:lumMod val="25000"/>
                  </a:schemeClr>
                </a:solidFill>
                <a:latin typeface="Arial" pitchFamily="34" charset="0"/>
                <a:cs typeface="Arial" pitchFamily="34" charset="0"/>
              </a:rPr>
              <a:t>که نمادهای به کار گرفته شده دقیق است. به همین </a:t>
            </a:r>
            <a:r>
              <a:rPr lang="fa-IR" sz="1600" dirty="0" smtClean="0">
                <a:solidFill>
                  <a:schemeClr val="bg2">
                    <a:lumMod val="25000"/>
                  </a:schemeClr>
                </a:solidFill>
                <a:latin typeface="Arial" pitchFamily="34" charset="0"/>
                <a:cs typeface="Arial" pitchFamily="34" charset="0"/>
              </a:rPr>
              <a:t>دلیل ، </a:t>
            </a:r>
            <a:r>
              <a:rPr lang="fa-IR" sz="1600" dirty="0">
                <a:solidFill>
                  <a:schemeClr val="bg2">
                    <a:lumMod val="25000"/>
                  </a:schemeClr>
                </a:solidFill>
                <a:latin typeface="Arial" pitchFamily="34" charset="0"/>
                <a:cs typeface="Arial" pitchFamily="34" charset="0"/>
              </a:rPr>
              <a:t>در مورد زندگی خاکی کاربرد ندارد، بلکه فقط برای زندگی آسمانی خیالی معتبر </a:t>
            </a:r>
            <a:r>
              <a:rPr lang="fa-IR" sz="1600" dirty="0" smtClean="0">
                <a:solidFill>
                  <a:schemeClr val="bg2">
                    <a:lumMod val="25000"/>
                  </a:schemeClr>
                </a:solidFill>
                <a:latin typeface="Arial" pitchFamily="34" charset="0"/>
                <a:cs typeface="Arial" pitchFamily="34" charset="0"/>
              </a:rPr>
              <a:t>است . </a:t>
            </a:r>
            <a:r>
              <a:rPr lang="fa-IR" sz="1600" dirty="0">
                <a:solidFill>
                  <a:schemeClr val="bg2">
                    <a:lumMod val="25000"/>
                  </a:schemeClr>
                </a:solidFill>
                <a:latin typeface="Arial" pitchFamily="34" charset="0"/>
                <a:cs typeface="Arial" pitchFamily="34" charset="0"/>
              </a:rPr>
              <a:t>قانون میان الف و غیر الف وقتی درست است که نمادهای دقیقی به کار گرفته شوند، اما هنگامی که نمادها «مبهم» ( فازی) هستند درست </a:t>
            </a:r>
            <a:r>
              <a:rPr lang="fa-IR" sz="1600" dirty="0" smtClean="0">
                <a:solidFill>
                  <a:schemeClr val="bg2">
                    <a:lumMod val="25000"/>
                  </a:schemeClr>
                </a:solidFill>
                <a:latin typeface="Arial" pitchFamily="34" charset="0"/>
                <a:cs typeface="Arial" pitchFamily="34" charset="0"/>
              </a:rPr>
              <a:t>نیست ، </a:t>
            </a:r>
            <a:r>
              <a:rPr lang="fa-IR" sz="1600" dirty="0">
                <a:solidFill>
                  <a:schemeClr val="bg2">
                    <a:lumMod val="25000"/>
                  </a:schemeClr>
                </a:solidFill>
                <a:latin typeface="Arial" pitchFamily="34" charset="0"/>
                <a:cs typeface="Arial" pitchFamily="34" charset="0"/>
              </a:rPr>
              <a:t>البته در واقع تمامی علامت ها همین گونه مبهم هستند. برخی از نوشته های برتراند راسل یا ماکس بلاک از اصطلاح "ابهام" و غیر دقیق استفاده می کردند. یعنی مثلا </a:t>
            </a:r>
            <a:r>
              <a:rPr lang="fa-IR" sz="1600" dirty="0" smtClean="0">
                <a:solidFill>
                  <a:schemeClr val="bg2">
                    <a:lumMod val="25000"/>
                  </a:schemeClr>
                </a:solidFill>
                <a:latin typeface="Arial" pitchFamily="34" charset="0"/>
                <a:cs typeface="Arial" pitchFamily="34" charset="0"/>
              </a:rPr>
              <a:t>یک </a:t>
            </a:r>
            <a:r>
              <a:rPr lang="fa-IR" sz="1600" dirty="0">
                <a:solidFill>
                  <a:schemeClr val="bg2">
                    <a:lumMod val="25000"/>
                  </a:schemeClr>
                </a:solidFill>
                <a:latin typeface="Arial" pitchFamily="34" charset="0"/>
                <a:cs typeface="Arial" pitchFamily="34" charset="0"/>
              </a:rPr>
              <a:t>سیب تا چه حد یک سیب است؟ آیا اگر نصف سیب گاز زده شود، باز هم یک سیب است؟ آیا اگر باز هم خورده شود سیب است؟ مرز سیب بودن و سیب نبودن در کجاست؟ منطق دو ارزشی فقط می گوید سیب هست یا نیست. اما «درجه» ی آن را مشخص نمی کند. ولی منطق مبهم می گوید نصف سیب هست، یک چهارم سیب تا صفر درصد سیب. یعنی بین بودن و نبودن رشته ای پیوسته از هر دو است. اگر یک دانه شن از یک تپه شن برداریم آیا هنوز آن تپه است؟ اگر یک دانه ی دیگر برداریم چه؟ تاکی تپه تپه می ماند ؟ امروز دیگر مساله بودن یا نبودن نیست! </a:t>
            </a:r>
            <a:endParaRPr lang="en-US" sz="1600" dirty="0">
              <a:solidFill>
                <a:schemeClr val="bg2">
                  <a:lumMod val="25000"/>
                </a:schemeClr>
              </a:solidFill>
              <a:latin typeface="Arial" pitchFamily="34" charset="0"/>
              <a:cs typeface="Arial" pitchFamily="34" charset="0"/>
            </a:endParaRPr>
          </a:p>
        </p:txBody>
      </p:sp>
      <p:sp>
        <p:nvSpPr>
          <p:cNvPr id="4" name="Title 1"/>
          <p:cNvSpPr txBox="1">
            <a:spLocks/>
          </p:cNvSpPr>
          <p:nvPr/>
        </p:nvSpPr>
        <p:spPr>
          <a:xfrm>
            <a:off x="1676400" y="228600"/>
            <a:ext cx="5638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b="1" dirty="0">
              <a:ln w="3175" cmpd="sng">
                <a:solidFill>
                  <a:schemeClr val="bg1">
                    <a:lumMod val="95000"/>
                  </a:schemeClr>
                </a:solidFill>
                <a:prstDash val="solid"/>
                <a:miter lim="800000"/>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244773441"/>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620000" cy="3352801"/>
          </a:xfrm>
        </p:spPr>
        <p:txBody>
          <a:bodyPr>
            <a:normAutofit lnSpcReduction="10000"/>
          </a:bodyPr>
          <a:lstStyle/>
          <a:p>
            <a:pPr algn="r" rtl="1">
              <a:buNone/>
            </a:pPr>
            <a:r>
              <a:rPr lang="fa-IR" sz="1600" dirty="0">
                <a:latin typeface="Arial" pitchFamily="34" charset="0"/>
                <a:cs typeface="Arial" pitchFamily="34" charset="0"/>
              </a:rPr>
              <a:t>نام کامل:برتراند ارتور ویلیام راسل</a:t>
            </a:r>
          </a:p>
          <a:p>
            <a:pPr algn="r" rtl="1">
              <a:buNone/>
            </a:pPr>
            <a:r>
              <a:rPr lang="fa-IR" sz="1600" dirty="0">
                <a:latin typeface="Arial" pitchFamily="34" charset="0"/>
                <a:cs typeface="Arial" pitchFamily="34" charset="0"/>
              </a:rPr>
              <a:t>لقب:سومین ارل راسل</a:t>
            </a:r>
          </a:p>
          <a:p>
            <a:pPr algn="r" rtl="1">
              <a:buNone/>
            </a:pPr>
            <a:r>
              <a:rPr lang="fa-IR" sz="1600" dirty="0">
                <a:latin typeface="Arial" pitchFamily="34" charset="0"/>
                <a:cs typeface="Arial" pitchFamily="34" charset="0"/>
              </a:rPr>
              <a:t>دوره:قرن بیستم</a:t>
            </a:r>
          </a:p>
          <a:p>
            <a:pPr algn="r" rtl="1">
              <a:buNone/>
            </a:pPr>
            <a:r>
              <a:rPr lang="fa-IR" sz="1600" dirty="0">
                <a:latin typeface="Arial" pitchFamily="34" charset="0"/>
                <a:cs typeface="Arial" pitchFamily="34" charset="0"/>
              </a:rPr>
              <a:t>مکتب:فلسفه ی تحلیلی</a:t>
            </a:r>
          </a:p>
          <a:p>
            <a:pPr algn="r" rtl="1">
              <a:buNone/>
            </a:pPr>
            <a:r>
              <a:rPr lang="fa-IR" sz="1600" dirty="0">
                <a:latin typeface="Arial" pitchFamily="34" charset="0"/>
                <a:cs typeface="Arial" pitchFamily="34" charset="0"/>
              </a:rPr>
              <a:t>ملیت:بریتانیایی</a:t>
            </a:r>
          </a:p>
          <a:p>
            <a:pPr algn="r" rtl="1">
              <a:buNone/>
            </a:pPr>
            <a:r>
              <a:rPr lang="fa-IR" sz="1600" dirty="0">
                <a:latin typeface="Arial" pitchFamily="34" charset="0"/>
                <a:cs typeface="Arial" pitchFamily="34" charset="0"/>
              </a:rPr>
              <a:t>زادروز:18می 1872</a:t>
            </a:r>
          </a:p>
          <a:p>
            <a:pPr algn="r" rtl="1">
              <a:buNone/>
            </a:pPr>
            <a:r>
              <a:rPr lang="fa-IR" sz="1600" dirty="0">
                <a:latin typeface="Arial" pitchFamily="34" charset="0"/>
                <a:cs typeface="Arial" pitchFamily="34" charset="0"/>
              </a:rPr>
              <a:t>زادگاه:ترلک نزدیکی مونمارث شیر-ولز</a:t>
            </a:r>
          </a:p>
          <a:p>
            <a:pPr algn="r" rtl="1">
              <a:buNone/>
            </a:pPr>
            <a:r>
              <a:rPr lang="fa-IR" sz="1600" dirty="0">
                <a:latin typeface="Arial" pitchFamily="34" charset="0"/>
                <a:cs typeface="Arial" pitchFamily="34" charset="0"/>
              </a:rPr>
              <a:t>تاریخ مرگ:3فوریه1970</a:t>
            </a:r>
          </a:p>
          <a:p>
            <a:pPr algn="r" rtl="1">
              <a:buNone/>
            </a:pPr>
            <a:r>
              <a:rPr lang="fa-IR" sz="1600" dirty="0">
                <a:latin typeface="Arial" pitchFamily="34" charset="0"/>
                <a:cs typeface="Arial" pitchFamily="34" charset="0"/>
              </a:rPr>
              <a:t>محل مرگ:بنریند بدرایث-ولز</a:t>
            </a:r>
          </a:p>
          <a:p>
            <a:pPr algn="r" rtl="1">
              <a:buNone/>
            </a:pPr>
            <a:r>
              <a:rPr lang="fa-IR" sz="1600" dirty="0">
                <a:latin typeface="Arial" pitchFamily="34" charset="0"/>
                <a:cs typeface="Arial" pitchFamily="34" charset="0"/>
              </a:rPr>
              <a:t>مدفن:بنا به وصیتش سوزانده شد</a:t>
            </a:r>
          </a:p>
          <a:p>
            <a:pPr algn="r" rtl="1">
              <a:buNone/>
            </a:pPr>
            <a:r>
              <a:rPr lang="fa-IR" sz="1600" dirty="0">
                <a:latin typeface="Arial" pitchFamily="34" charset="0"/>
                <a:cs typeface="Arial" pitchFamily="34" charset="0"/>
              </a:rPr>
              <a:t>فرزندها:جان-کاترین-کانرد</a:t>
            </a:r>
          </a:p>
          <a:p>
            <a:pPr algn="r" rtl="1">
              <a:buNone/>
            </a:pPr>
            <a:r>
              <a:rPr lang="fa-IR" sz="1600" dirty="0">
                <a:latin typeface="Arial" pitchFamily="34" charset="0"/>
                <a:cs typeface="Arial" pitchFamily="34" charset="0"/>
              </a:rPr>
              <a:t>دین:نا خدا باور(موضع عام)-ندانم گرا</a:t>
            </a:r>
          </a:p>
        </p:txBody>
      </p:sp>
      <p:sp>
        <p:nvSpPr>
          <p:cNvPr id="4" name="Title 1"/>
          <p:cNvSpPr>
            <a:spLocks noGrp="1"/>
          </p:cNvSpPr>
          <p:nvPr>
            <p:ph type="title"/>
          </p:nvPr>
        </p:nvSpPr>
        <p:spPr>
          <a:xfrm>
            <a:off x="381000" y="152400"/>
            <a:ext cx="8229600" cy="1143000"/>
          </a:xfrm>
        </p:spPr>
        <p:txBody>
          <a:bodyPr>
            <a:normAutofit fontScale="90000"/>
          </a:bodyPr>
          <a:lstStyle/>
          <a:p>
            <a:r>
              <a:rPr lang="en-US"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
            </a:r>
            <a:br>
              <a:rPr lang="en-US"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br>
            <a:r>
              <a:rPr lang="fa-IR"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برتراند راسل</a:t>
            </a:r>
            <a:r>
              <a:rPr lang="en-US"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
            </a:r>
            <a:br>
              <a:rPr lang="en-US"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br>
            <a:r>
              <a:rPr lang="en-US" sz="2700"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Bertrand Arthur William Russell, 3rd Earl Russell</a:t>
            </a:r>
            <a:endParaRPr lang="en-US" sz="2700" b="1" dirty="0">
              <a:ln w="3175" cmpd="sng">
                <a:solidFill>
                  <a:schemeClr val="bg1">
                    <a:lumMod val="95000"/>
                  </a:schemeClr>
                </a:solidFill>
                <a:prstDash val="solid"/>
                <a:miter lim="800000"/>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838200" y="3276600"/>
            <a:ext cx="1033461" cy="17919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217834522"/>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96200" cy="3276600"/>
          </a:xfrm>
        </p:spPr>
        <p:txBody>
          <a:bodyPr>
            <a:normAutofit/>
          </a:bodyPr>
          <a:lstStyle/>
          <a:p>
            <a:pPr algn="r" rtl="1">
              <a:buNone/>
            </a:pPr>
            <a:r>
              <a:rPr lang="fa-IR" sz="1600" dirty="0" smtClean="0">
                <a:latin typeface="Arial" pitchFamily="34" charset="0"/>
                <a:cs typeface="Arial" pitchFamily="34" charset="0"/>
              </a:rPr>
              <a:t>اگرچه </a:t>
            </a:r>
            <a:r>
              <a:rPr lang="fa-IR" sz="1600" dirty="0">
                <a:latin typeface="Arial" pitchFamily="34" charset="0"/>
                <a:cs typeface="Arial" pitchFamily="34" charset="0"/>
              </a:rPr>
              <a:t>راسل بیشتر عمر را در انگلستان به سر برد اما لزی بود.خانواده ی او از شهروندان قدیمی و با نفوز </a:t>
            </a:r>
            <a:r>
              <a:rPr lang="fa-IR" sz="1600" dirty="0" smtClean="0">
                <a:latin typeface="Arial" pitchFamily="34" charset="0"/>
                <a:cs typeface="Arial" pitchFamily="34" charset="0"/>
              </a:rPr>
              <a:t>بودند . </a:t>
            </a:r>
            <a:r>
              <a:rPr lang="fa-IR" sz="1600" dirty="0">
                <a:latin typeface="Arial" pitchFamily="34" charset="0"/>
                <a:cs typeface="Arial" pitchFamily="34" charset="0"/>
              </a:rPr>
              <a:t>پ</a:t>
            </a:r>
            <a:r>
              <a:rPr lang="fa-IR" sz="1600" dirty="0" smtClean="0">
                <a:latin typeface="Arial" pitchFamily="34" charset="0"/>
                <a:cs typeface="Arial" pitchFamily="34" charset="0"/>
              </a:rPr>
              <a:t>دربزرگ </a:t>
            </a:r>
            <a:r>
              <a:rPr lang="fa-IR" sz="1600" dirty="0">
                <a:latin typeface="Arial" pitchFamily="34" charset="0"/>
                <a:cs typeface="Arial" pitchFamily="34" charset="0"/>
              </a:rPr>
              <a:t>او دو بار در عصر </a:t>
            </a:r>
            <a:r>
              <a:rPr lang="fa-IR" sz="1600" dirty="0" smtClean="0">
                <a:latin typeface="Arial" pitchFamily="34" charset="0"/>
                <a:cs typeface="Arial" pitchFamily="34" charset="0"/>
              </a:rPr>
              <a:t>ویکتوریا </a:t>
            </a:r>
            <a:r>
              <a:rPr lang="fa-IR" sz="1600" dirty="0">
                <a:latin typeface="Arial" pitchFamily="34" charset="0"/>
                <a:cs typeface="Arial" pitchFamily="34" charset="0"/>
              </a:rPr>
              <a:t>به سمت </a:t>
            </a:r>
            <a:r>
              <a:rPr lang="fa-IR" sz="1600" dirty="0" smtClean="0">
                <a:latin typeface="Arial" pitchFamily="34" charset="0"/>
                <a:cs typeface="Arial" pitchFamily="34" charset="0"/>
              </a:rPr>
              <a:t>نخست وزیری </a:t>
            </a:r>
            <a:r>
              <a:rPr lang="fa-IR" sz="1600" dirty="0">
                <a:latin typeface="Arial" pitchFamily="34" charset="0"/>
                <a:cs typeface="Arial" pitchFamily="34" charset="0"/>
              </a:rPr>
              <a:t>بریتانیا </a:t>
            </a:r>
            <a:r>
              <a:rPr lang="fa-IR" sz="1600" dirty="0" smtClean="0">
                <a:latin typeface="Arial" pitchFamily="34" charset="0"/>
                <a:cs typeface="Arial" pitchFamily="34" charset="0"/>
              </a:rPr>
              <a:t>رسید.پدرش </a:t>
            </a:r>
            <a:r>
              <a:rPr lang="fa-IR" sz="1600" dirty="0">
                <a:latin typeface="Arial" pitchFamily="34" charset="0"/>
                <a:cs typeface="Arial" pitchFamily="34" charset="0"/>
              </a:rPr>
              <a:t>نیزلرد امبرلی که مردی بی دین بود از اشرافزادگان محسوب </a:t>
            </a:r>
            <a:r>
              <a:rPr lang="fa-IR" sz="1600" dirty="0" smtClean="0">
                <a:latin typeface="Arial" pitchFamily="34" charset="0"/>
                <a:cs typeface="Arial" pitchFamily="34" charset="0"/>
              </a:rPr>
              <a:t>می شد</a:t>
            </a:r>
            <a:r>
              <a:rPr lang="fa-IR" sz="1600" dirty="0">
                <a:latin typeface="Arial" pitchFamily="34" charset="0"/>
                <a:cs typeface="Arial" pitchFamily="34" charset="0"/>
              </a:rPr>
              <a:t>.</a:t>
            </a:r>
          </a:p>
          <a:p>
            <a:pPr algn="r" rtl="1">
              <a:buNone/>
            </a:pPr>
            <a:r>
              <a:rPr lang="fa-IR" sz="1600" dirty="0">
                <a:latin typeface="Arial" pitchFamily="34" charset="0"/>
                <a:cs typeface="Arial" pitchFamily="34" charset="0"/>
              </a:rPr>
              <a:t>درسال </a:t>
            </a:r>
            <a:r>
              <a:rPr lang="fa-IR" sz="1600" dirty="0" smtClean="0">
                <a:latin typeface="Arial" pitchFamily="34" charset="0"/>
                <a:cs typeface="Arial" pitchFamily="34" charset="0"/>
              </a:rPr>
              <a:t>١٨٧٤مادرش </a:t>
            </a:r>
            <a:r>
              <a:rPr lang="fa-IR" sz="1600" dirty="0">
                <a:latin typeface="Arial" pitchFamily="34" charset="0"/>
                <a:cs typeface="Arial" pitchFamily="34" charset="0"/>
              </a:rPr>
              <a:t>را که از مبارزان ازادی زنان بود بر اثر دیفتری از دست داد.مدت کوتاهی بس از ان خواهرش که از خودش </a:t>
            </a:r>
            <a:r>
              <a:rPr lang="fa-IR" sz="1600" dirty="0" smtClean="0">
                <a:latin typeface="Arial" pitchFamily="34" charset="0"/>
                <a:cs typeface="Arial" pitchFamily="34" charset="0"/>
              </a:rPr>
              <a:t>٤سال </a:t>
            </a:r>
            <a:r>
              <a:rPr lang="fa-IR" sz="1600" dirty="0">
                <a:latin typeface="Arial" pitchFamily="34" charset="0"/>
                <a:cs typeface="Arial" pitchFamily="34" charset="0"/>
              </a:rPr>
              <a:t>بزرگتر بود درگذشت.تنها دوسال بعد از1876بدرش بر اثر برونشیت از دنیا رفت.بس از ان  به همراه  برادرش فرانک که کوچکتر بود تحت کفالت بدر بزرگش قرار گرفت.راسل از او به عنوان بیرمردی مهربان و ویلچرنشین یاد میکند.درسال1878بدر بزرگش درگذشت وبرتراند وفرانک تا زمان بلوغ قیومیت بیوه ی بدربزرگ بزرگ شدند.</a:t>
            </a:r>
          </a:p>
          <a:p>
            <a:pPr algn="r" rtl="1">
              <a:buNone/>
            </a:pPr>
            <a:r>
              <a:rPr lang="fa-IR" sz="1600" dirty="0">
                <a:latin typeface="Arial" pitchFamily="34" charset="0"/>
                <a:cs typeface="Arial" pitchFamily="34" charset="0"/>
              </a:rPr>
              <a:t>او در زندگینامه ی خود گفته که در نوجوانی عمده ی علایق او را فلسفه ی دین و ریاضیات تشکیل میدادند وتنها عاملی که از خود کشی او بر اثر رنج از رست دادن عزیزان در خردسالی جلوگیری میکرد شوق به فراگیری ریاضیات بود</a:t>
            </a:r>
          </a:p>
        </p:txBody>
      </p:sp>
      <p:sp>
        <p:nvSpPr>
          <p:cNvPr id="4" name="Rectangle 3"/>
          <p:cNvSpPr/>
          <p:nvPr/>
        </p:nvSpPr>
        <p:spPr>
          <a:xfrm>
            <a:off x="1828800" y="515034"/>
            <a:ext cx="5562600" cy="646331"/>
          </a:xfrm>
          <a:prstGeom prst="rect">
            <a:avLst/>
          </a:prstGeom>
        </p:spPr>
        <p:txBody>
          <a:bodyPr wrap="square">
            <a:spAutoFit/>
          </a:bodyPr>
          <a:lstStyle/>
          <a:p>
            <a:pPr algn="r" rtl="1"/>
            <a:r>
              <a:rPr lang="fa-IR" sz="3600" b="1" dirty="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دوران </a:t>
            </a:r>
            <a:r>
              <a:rPr lang="fa-IR" sz="3600"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کودکی – نوجوانی - جوانی</a:t>
            </a:r>
            <a:endParaRPr lang="fa-IR" sz="3600" b="1" dirty="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20000" cy="3352800"/>
          </a:xfrm>
        </p:spPr>
        <p:txBody>
          <a:bodyPr>
            <a:normAutofit fontScale="92500" lnSpcReduction="10000"/>
          </a:bodyPr>
          <a:lstStyle/>
          <a:p>
            <a:pPr algn="r" rtl="1">
              <a:buNone/>
            </a:pPr>
            <a:r>
              <a:rPr lang="fa-IR" sz="2000" dirty="0">
                <a:latin typeface="Arial" pitchFamily="34" charset="0"/>
                <a:cs typeface="Arial" pitchFamily="34" charset="0"/>
              </a:rPr>
              <a:t>راسل جوان-ورود به دانشگاه و اخراج از ان</a:t>
            </a:r>
          </a:p>
          <a:p>
            <a:pPr algn="r" rtl="1">
              <a:buNone/>
            </a:pPr>
            <a:r>
              <a:rPr lang="fa-IR" sz="1600" dirty="0">
                <a:latin typeface="Arial" pitchFamily="34" charset="0"/>
                <a:cs typeface="Arial" pitchFamily="34" charset="0"/>
              </a:rPr>
              <a:t>در اغاز جوانی به مطالعه ی اثاری از برسی بیش شلی روی اورد که این امر مسیر زندگی او را تغییر داد.سبس به کالج ترینیتی در کمبریج وارد شدو در ریاضیات وفلسفه تحصیل کرد.در1901موفق به کشف بارادکس راسل شد و 7سال بعد به عضویتانجمن سلطنتی بریتانیا درامد.در طول جنگ جهانی اول به دلیل مبارزات ضد جنگ از دانشگاه اخراج وزندانی شد.</a:t>
            </a:r>
          </a:p>
          <a:p>
            <a:pPr algn="r" rtl="1">
              <a:buNone/>
            </a:pPr>
            <a:r>
              <a:rPr lang="fa-IR" sz="2800" dirty="0">
                <a:latin typeface="Arial" pitchFamily="34" charset="0"/>
                <a:cs typeface="Arial" pitchFamily="34" charset="0"/>
              </a:rPr>
              <a:t>همسران</a:t>
            </a:r>
            <a:endParaRPr lang="fa-IR" sz="1600" dirty="0">
              <a:latin typeface="Arial" pitchFamily="34" charset="0"/>
              <a:cs typeface="Arial" pitchFamily="34" charset="0"/>
            </a:endParaRPr>
          </a:p>
          <a:p>
            <a:pPr algn="r" rtl="1">
              <a:buNone/>
            </a:pPr>
            <a:r>
              <a:rPr lang="fa-IR" sz="1600" dirty="0">
                <a:latin typeface="Arial" pitchFamily="34" charset="0"/>
                <a:cs typeface="Arial" pitchFamily="34" charset="0"/>
              </a:rPr>
              <a:t>راسل 4بار ازدواج کرد.نخست در سال1894با الیس بیرسال اسمیت ازدواج نمود.در1921از الیس طلاق گرفت</a:t>
            </a:r>
          </a:p>
          <a:p>
            <a:pPr algn="r" rtl="1">
              <a:buNone/>
            </a:pPr>
            <a:r>
              <a:rPr lang="fa-IR" sz="1600" dirty="0">
                <a:latin typeface="Arial" pitchFamily="34" charset="0"/>
                <a:cs typeface="Arial" pitchFamily="34" charset="0"/>
              </a:rPr>
              <a:t>دورا بلک ازدواج کرد.14سال بعد از دورا جدا شدوبه فاصله ی یک سال با باتریشیا هلن اسبس ازدواج نمود.در1952از باتریشیا جدا شد.همان سال با ادیث فینچ ازدواج کرد وتا بایان عمر با او بود.</a:t>
            </a:r>
          </a:p>
          <a:p>
            <a:pPr algn="r" rtl="1">
              <a:buNone/>
            </a:pPr>
            <a:r>
              <a:rPr lang="fa-IR" sz="2400" dirty="0">
                <a:latin typeface="Arial" pitchFamily="34" charset="0"/>
                <a:cs typeface="Arial" pitchFamily="34" charset="0"/>
              </a:rPr>
              <a:t>مرگ</a:t>
            </a:r>
          </a:p>
          <a:p>
            <a:pPr algn="r" rtl="1">
              <a:buNone/>
            </a:pPr>
            <a:r>
              <a:rPr lang="fa-IR" sz="1600" dirty="0">
                <a:latin typeface="Arial" pitchFamily="34" charset="0"/>
                <a:cs typeface="Arial" pitchFamily="34" charset="0"/>
              </a:rPr>
              <a:t>سرانجام او در دوم فوریه ی1970براثر انفوانزا در بنریندیدرایث در ولز در گزشت بنا به وصیتش جسدش را سوزاندند وخاکستر او را بر کوههای ولز ریختند.</a:t>
            </a:r>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fa-IR"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ماکس بلاک</a:t>
            </a:r>
            <a:endParaRPr lang="en-US" sz="4800" b="1" dirty="0">
              <a:ln w="3175" cmpd="sng">
                <a:solidFill>
                  <a:schemeClr val="bg1">
                    <a:lumMod val="95000"/>
                  </a:schemeClr>
                </a:solidFill>
                <a:prstDash val="solid"/>
                <a:miter lim="800000"/>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Content Placeholder 2"/>
          <p:cNvSpPr>
            <a:spLocks noGrp="1"/>
          </p:cNvSpPr>
          <p:nvPr>
            <p:ph idx="1"/>
          </p:nvPr>
        </p:nvSpPr>
        <p:spPr>
          <a:xfrm>
            <a:off x="762000" y="1752600"/>
            <a:ext cx="7620000" cy="3352801"/>
          </a:xfrm>
        </p:spPr>
        <p:txBody>
          <a:bodyPr>
            <a:normAutofit/>
          </a:bodyPr>
          <a:lstStyle/>
          <a:p>
            <a:pPr marL="0" indent="0" algn="r" rtl="1">
              <a:buNone/>
            </a:pPr>
            <a:r>
              <a:rPr lang="fa-IR" sz="1600" dirty="0">
                <a:solidFill>
                  <a:schemeClr val="bg2">
                    <a:lumMod val="25000"/>
                  </a:schemeClr>
                </a:solidFill>
              </a:rPr>
              <a:t>در23اوریل1858 در شهر کیل المان متولد شد.پدرش استاد علوم قضایی دانشگاه شهر بود.</a:t>
            </a:r>
          </a:p>
          <a:p>
            <a:pPr marL="0" indent="0" algn="r" rtl="1">
              <a:buNone/>
            </a:pPr>
            <a:r>
              <a:rPr lang="fa-IR" sz="1600" dirty="0">
                <a:solidFill>
                  <a:schemeClr val="bg2">
                    <a:lumMod val="25000"/>
                  </a:schemeClr>
                </a:solidFill>
              </a:rPr>
              <a:t>بلاک یک تیزهوش استسنایی نبود دبیرانش او را از لحاظ رتبه به شاگرد اولی نزدیک میدانستند اما او را یک شاگرد اول نمیدانستند.معلمان وی جز رفتار شخصی خوب وسخت کوشی در کار نشانه ای که حاکی از تیز هوشی در وی باشد ندیدند.</a:t>
            </a:r>
          </a:p>
          <a:p>
            <a:pPr marL="0" indent="0" algn="r" rtl="1">
              <a:buNone/>
            </a:pPr>
            <a:r>
              <a:rPr lang="fa-IR" sz="1600" dirty="0">
                <a:solidFill>
                  <a:schemeClr val="bg2">
                    <a:lumMod val="25000"/>
                  </a:schemeClr>
                </a:solidFill>
              </a:rPr>
              <a:t>او  دوره ی کارشناسی خود را دردانشگاه مونیخ وچندی بعد در دانشگاه برلین به</a:t>
            </a:r>
            <a:r>
              <a:rPr lang="en-US" sz="1600" dirty="0">
                <a:solidFill>
                  <a:schemeClr val="bg2">
                    <a:lumMod val="25000"/>
                  </a:schemeClr>
                </a:solidFill>
              </a:rPr>
              <a:t>h</a:t>
            </a:r>
            <a:r>
              <a:rPr lang="fa-IR" sz="1600" dirty="0">
                <a:solidFill>
                  <a:schemeClr val="bg2">
                    <a:lumMod val="25000"/>
                  </a:schemeClr>
                </a:solidFill>
              </a:rPr>
              <a:t>خواندن فیزیک علمی وریاضیات  سپری کرد.</a:t>
            </a:r>
          </a:p>
          <a:p>
            <a:pPr marL="0" indent="0" algn="r" rtl="1">
              <a:buNone/>
            </a:pPr>
            <a:r>
              <a:rPr lang="fa-IR" sz="1600" dirty="0">
                <a:solidFill>
                  <a:schemeClr val="bg2">
                    <a:lumMod val="25000"/>
                  </a:schemeClr>
                </a:solidFill>
              </a:rPr>
              <a:t> در سال 1880باسمت دانشیاری به هیات علمی  دانشگاه مونیخ درامد.</a:t>
            </a:r>
          </a:p>
          <a:p>
            <a:pPr marL="0" indent="0" algn="r" rtl="1">
              <a:buNone/>
            </a:pPr>
            <a:r>
              <a:rPr lang="fa-IR" sz="1600" dirty="0">
                <a:solidFill>
                  <a:schemeClr val="bg2">
                    <a:lumMod val="25000"/>
                  </a:schemeClr>
                </a:solidFill>
              </a:rPr>
              <a:t>درسال 1981جایزه ی نوبل در فیزیک به وی اعطا گردید واستاد دانشگاه برلین شد.</a:t>
            </a:r>
          </a:p>
          <a:p>
            <a:pPr marL="0" indent="0" algn="r" rtl="1">
              <a:buNone/>
            </a:pPr>
            <a:r>
              <a:rPr lang="fa-IR" sz="1600" dirty="0">
                <a:solidFill>
                  <a:schemeClr val="bg2">
                    <a:lumMod val="25000"/>
                  </a:schemeClr>
                </a:solidFill>
              </a:rPr>
              <a:t>درسال 1937ماکس بلاک مقاله ای راجع به انالیز منطق به نام ابهام در مجله ی علم منتشر کرد.در این مقاله مجموعه های فازی بانمودار بلاک مشخص شده است.</a:t>
            </a:r>
          </a:p>
          <a:p>
            <a:pPr marL="0" indent="0" algn="r" rtl="1">
              <a:buNone/>
            </a:pPr>
            <a:r>
              <a:rPr lang="fa-IR" sz="1600" dirty="0">
                <a:solidFill>
                  <a:schemeClr val="bg2">
                    <a:lumMod val="25000"/>
                  </a:schemeClr>
                </a:solidFill>
              </a:rPr>
              <a:t>در نمودار بلاک </a:t>
            </a:r>
            <a:r>
              <a:rPr lang="en-US" sz="1600" dirty="0">
                <a:solidFill>
                  <a:schemeClr val="bg2">
                    <a:lumMod val="25000"/>
                  </a:schemeClr>
                </a:solidFill>
              </a:rPr>
              <a:t>A</a:t>
            </a:r>
            <a:r>
              <a:rPr lang="fa-IR" sz="1600" dirty="0">
                <a:solidFill>
                  <a:schemeClr val="bg2">
                    <a:lumMod val="25000"/>
                  </a:schemeClr>
                </a:solidFill>
              </a:rPr>
              <a:t>ونقیض </a:t>
            </a:r>
            <a:r>
              <a:rPr lang="en-US" sz="1600" dirty="0">
                <a:solidFill>
                  <a:schemeClr val="bg2">
                    <a:lumMod val="25000"/>
                  </a:schemeClr>
                </a:solidFill>
              </a:rPr>
              <a:t>A</a:t>
            </a:r>
            <a:r>
              <a:rPr lang="fa-IR" sz="1600" dirty="0">
                <a:solidFill>
                  <a:schemeClr val="bg2">
                    <a:lumMod val="25000"/>
                  </a:schemeClr>
                </a:solidFill>
              </a:rPr>
              <a:t>درنقطه </a:t>
            </a:r>
            <a:r>
              <a:rPr lang="en-US" sz="1600" dirty="0">
                <a:solidFill>
                  <a:schemeClr val="bg2">
                    <a:lumMod val="25000"/>
                  </a:schemeClr>
                </a:solidFill>
              </a:rPr>
              <a:t>x2</a:t>
            </a:r>
            <a:r>
              <a:rPr lang="fa-IR" sz="1600" dirty="0">
                <a:solidFill>
                  <a:schemeClr val="bg2">
                    <a:lumMod val="25000"/>
                  </a:schemeClr>
                </a:solidFill>
              </a:rPr>
              <a:t>همدیگر را قطع میکنند یعنی در این نقطه با هم برابرند وبیشترین ابهام یا بیشترین فازی بودن در این نقطه اتفاق میافتد.</a:t>
            </a:r>
          </a:p>
          <a:p>
            <a:pPr marL="0" indent="0" algn="r" rtl="1">
              <a:buNone/>
            </a:pPr>
            <a:endParaRPr lang="en-US" sz="1600" dirty="0">
              <a:solidFill>
                <a:schemeClr val="bg2">
                  <a:lumMod val="25000"/>
                </a:schemeClr>
              </a:solidFill>
            </a:endParaRPr>
          </a:p>
        </p:txBody>
      </p:sp>
    </p:spTree>
    <p:extLst>
      <p:ext uri="{BB962C8B-B14F-4D97-AF65-F5344CB8AC3E}">
        <p14:creationId xmlns:p14="http://schemas.microsoft.com/office/powerpoint/2010/main" xmlns="" val="2204611621"/>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762000" y="228600"/>
            <a:ext cx="78486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جان لوکاسیه ویچ</a:t>
            </a:r>
          </a:p>
          <a:p>
            <a:r>
              <a:rPr lang="en-US" sz="4000" b="1" dirty="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Jan </a:t>
            </a:r>
            <a:r>
              <a:rPr lang="en-US" sz="4000" b="1" dirty="0" err="1">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Lukasiewicz</a:t>
            </a:r>
            <a:r>
              <a:rPr lang="en-US" sz="4000" b="1" dirty="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 (1878 - 1956)</a:t>
            </a:r>
            <a:endParaRPr lang="en-US" sz="4000" dirty="0">
              <a:ln>
                <a:solidFill>
                  <a:schemeClr val="bg1"/>
                </a:solidFill>
              </a:ln>
            </a:endParaRPr>
          </a:p>
        </p:txBody>
      </p:sp>
      <mc:AlternateContent xmlns:mc="http://schemas.openxmlformats.org/markup-compatibility/2006">
        <mc:Choice xmlns:a14="http://schemas.microsoft.com/office/drawing/2010/main" xmlns="" Requires="a14">
          <p:sp>
            <p:nvSpPr>
              <p:cNvPr id="5" name="Content Placeholder 2"/>
              <p:cNvSpPr>
                <a:spLocks noGrp="1"/>
              </p:cNvSpPr>
              <p:nvPr/>
            </p:nvSpPr>
            <p:spPr>
              <a:xfrm>
                <a:off x="762000" y="1752600"/>
                <a:ext cx="76581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1600" dirty="0" smtClean="0">
                    <a:solidFill>
                      <a:schemeClr val="bg2">
                        <a:lumMod val="25000"/>
                      </a:schemeClr>
                    </a:solidFill>
                  </a:rPr>
                  <a:t>در ٢١ دسامبر ١٨٧٨ در شهر </a:t>
                </a:r>
                <a:r>
                  <a:rPr lang="en-GB" sz="1600" dirty="0" smtClean="0"/>
                  <a:t> </a:t>
                </a:r>
                <a:r>
                  <a:rPr lang="en-GB" sz="1600" dirty="0" err="1" smtClean="0"/>
                  <a:t>Lwow</a:t>
                </a:r>
                <a:r>
                  <a:rPr lang="fa-IR" sz="1600" dirty="0" smtClean="0">
                    <a:solidFill>
                      <a:schemeClr val="bg2">
                        <a:lumMod val="25000"/>
                      </a:schemeClr>
                    </a:solidFill>
                  </a:rPr>
                  <a:t> در </a:t>
                </a:r>
                <a:r>
                  <a:rPr lang="en-GB" sz="1600" dirty="0" smtClean="0"/>
                  <a:t> Poland</a:t>
                </a:r>
                <a:r>
                  <a:rPr lang="fa-IR" sz="1600" dirty="0" smtClean="0">
                    <a:solidFill>
                      <a:schemeClr val="bg2">
                        <a:lumMod val="25000"/>
                      </a:schemeClr>
                    </a:solidFill>
                  </a:rPr>
                  <a:t> به دنیا آمد.</a:t>
                </a:r>
              </a:p>
              <a:p>
                <a:pPr marL="0" indent="0" algn="r" rtl="1">
                  <a:buNone/>
                </a:pPr>
                <a:r>
                  <a:rPr lang="fa-IR" sz="1600" dirty="0">
                    <a:solidFill>
                      <a:schemeClr val="bg2">
                        <a:lumMod val="25000"/>
                      </a:schemeClr>
                    </a:solidFill>
                  </a:rPr>
                  <a:t>اولین منطق سه ارزشی در </a:t>
                </a:r>
                <a:r>
                  <a:rPr lang="fa-IR" sz="1600" dirty="0" smtClean="0">
                    <a:solidFill>
                      <a:schemeClr val="bg2">
                        <a:lumMod val="25000"/>
                      </a:schemeClr>
                    </a:solidFill>
                  </a:rPr>
                  <a:t>سال ١٩٣٠  </a:t>
                </a:r>
                <a:r>
                  <a:rPr lang="fa-IR" sz="1600" dirty="0">
                    <a:solidFill>
                      <a:schemeClr val="bg2">
                        <a:lumMod val="25000"/>
                      </a:schemeClr>
                    </a:solidFill>
                  </a:rPr>
                  <a:t>توسط لوکاسیه ویچ منطق دان لهستانی پایه گذاری </a:t>
                </a:r>
                <a:r>
                  <a:rPr lang="fa-IR" sz="1600" dirty="0" smtClean="0">
                    <a:solidFill>
                      <a:schemeClr val="bg2">
                        <a:lumMod val="25000"/>
                      </a:schemeClr>
                    </a:solidFill>
                  </a:rPr>
                  <a:t>شد.منطق </a:t>
                </a:r>
                <a:r>
                  <a:rPr lang="fa-IR" sz="1600" dirty="0">
                    <a:solidFill>
                      <a:schemeClr val="bg2">
                        <a:lumMod val="25000"/>
                      </a:schemeClr>
                    </a:solidFill>
                  </a:rPr>
                  <a:t>دانان دیگری نیز پس از او منطق های سه ارزشی دیگری ارایه </a:t>
                </a:r>
                <a:r>
                  <a:rPr lang="fa-IR" sz="1600" dirty="0" smtClean="0">
                    <a:solidFill>
                      <a:schemeClr val="bg2">
                        <a:lumMod val="25000"/>
                      </a:schemeClr>
                    </a:solidFill>
                  </a:rPr>
                  <a:t>کردند . </a:t>
                </a:r>
              </a:p>
              <a:p>
                <a:pPr marL="0" indent="0" algn="r" rtl="1">
                  <a:buNone/>
                </a:pPr>
                <a:r>
                  <a:rPr lang="fa-IR" sz="1600" dirty="0" smtClean="0">
                    <a:solidFill>
                      <a:schemeClr val="bg2">
                        <a:lumMod val="25000"/>
                      </a:schemeClr>
                    </a:solidFill>
                  </a:rPr>
                  <a:t>در </a:t>
                </a:r>
                <a:r>
                  <a:rPr lang="fa-IR" sz="1600" dirty="0">
                    <a:solidFill>
                      <a:schemeClr val="bg2">
                        <a:lumMod val="25000"/>
                      </a:schemeClr>
                    </a:solidFill>
                  </a:rPr>
                  <a:t>منطق سه </a:t>
                </a:r>
                <a:r>
                  <a:rPr lang="fa-IR" sz="1600" dirty="0" smtClean="0">
                    <a:solidFill>
                      <a:schemeClr val="bg2">
                        <a:lumMod val="25000"/>
                      </a:schemeClr>
                    </a:solidFill>
                  </a:rPr>
                  <a:t>ارزشی ، </a:t>
                </a:r>
                <a:r>
                  <a:rPr lang="fa-IR" sz="1600" dirty="0">
                    <a:solidFill>
                      <a:schemeClr val="bg2">
                        <a:lumMod val="25000"/>
                      </a:schemeClr>
                    </a:solidFill>
                  </a:rPr>
                  <a:t>گزاره ها بر حسب سه </a:t>
                </a:r>
                <a:r>
                  <a:rPr lang="fa-IR" sz="1600" dirty="0" smtClean="0">
                    <a:solidFill>
                      <a:schemeClr val="bg2">
                        <a:lumMod val="25000"/>
                      </a:schemeClr>
                    </a:solidFill>
                  </a:rPr>
                  <a:t>ارزش (٢- و١و٠)مقداردهی می شوند </a:t>
                </a:r>
                <a:r>
                  <a:rPr lang="fa-IR" sz="1600" dirty="0">
                    <a:solidFill>
                      <a:schemeClr val="bg2">
                        <a:lumMod val="25000"/>
                      </a:schemeClr>
                    </a:solidFill>
                  </a:rPr>
                  <a:t>لذا این منطق ها واقعیت ها را بهتراز منطق </a:t>
                </a:r>
                <a:r>
                  <a:rPr lang="fa-IR" sz="1600" dirty="0" smtClean="0">
                    <a:solidFill>
                      <a:schemeClr val="bg2">
                        <a:lumMod val="25000"/>
                      </a:schemeClr>
                    </a:solidFill>
                  </a:rPr>
                  <a:t>ارسطویی </a:t>
                </a:r>
                <a:r>
                  <a:rPr lang="fa-IR" sz="1600" dirty="0">
                    <a:solidFill>
                      <a:schemeClr val="bg2">
                        <a:lumMod val="25000"/>
                      </a:schemeClr>
                    </a:solidFill>
                  </a:rPr>
                  <a:t>بیان </a:t>
                </a:r>
                <a:r>
                  <a:rPr lang="fa-IR" sz="1600" dirty="0" smtClean="0">
                    <a:solidFill>
                      <a:schemeClr val="bg2">
                        <a:lumMod val="25000"/>
                      </a:schemeClr>
                    </a:solidFill>
                  </a:rPr>
                  <a:t>می کنند.ولی </a:t>
                </a:r>
                <a:r>
                  <a:rPr lang="fa-IR" sz="1600" dirty="0">
                    <a:solidFill>
                      <a:schemeClr val="bg2">
                        <a:lumMod val="25000"/>
                      </a:schemeClr>
                    </a:solidFill>
                  </a:rPr>
                  <a:t>روشن است  که منطق سه ارزشی نیز با واقعیت فاصله دارد لذا منطق های </a:t>
                </a:r>
                <a:r>
                  <a:rPr lang="en-US" sz="1600" dirty="0">
                    <a:solidFill>
                      <a:schemeClr val="bg2">
                        <a:lumMod val="25000"/>
                      </a:schemeClr>
                    </a:solidFill>
                  </a:rPr>
                  <a:t>n</a:t>
                </a:r>
                <a:r>
                  <a:rPr lang="fa-IR" sz="1600" dirty="0">
                    <a:solidFill>
                      <a:schemeClr val="bg2">
                        <a:lumMod val="25000"/>
                      </a:schemeClr>
                    </a:solidFill>
                  </a:rPr>
                  <a:t> </a:t>
                </a:r>
                <a:r>
                  <a:rPr lang="fa-IR" sz="1600" dirty="0" smtClean="0">
                    <a:solidFill>
                      <a:schemeClr val="bg2">
                        <a:lumMod val="25000"/>
                      </a:schemeClr>
                    </a:solidFill>
                  </a:rPr>
                  <a:t>متغیره </a:t>
                </a:r>
                <a:r>
                  <a:rPr lang="fa-IR" sz="1600" dirty="0">
                    <a:solidFill>
                      <a:schemeClr val="bg2">
                        <a:lumMod val="25000"/>
                      </a:schemeClr>
                    </a:solidFill>
                  </a:rPr>
                  <a:t>توسط منطقیون ازجمله جان </a:t>
                </a:r>
                <a:r>
                  <a:rPr lang="fa-IR" sz="1600" dirty="0" smtClean="0">
                    <a:solidFill>
                      <a:schemeClr val="bg2">
                        <a:lumMod val="25000"/>
                      </a:schemeClr>
                    </a:solidFill>
                  </a:rPr>
                  <a:t>لوکاسیه </a:t>
                </a:r>
                <a:r>
                  <a:rPr lang="fa-IR" sz="1600" dirty="0">
                    <a:solidFill>
                      <a:schemeClr val="bg2">
                        <a:lumMod val="25000"/>
                      </a:schemeClr>
                    </a:solidFill>
                  </a:rPr>
                  <a:t>ارایه شد.در منطق </a:t>
                </a:r>
                <a:r>
                  <a:rPr lang="en-US" sz="1600" dirty="0">
                    <a:solidFill>
                      <a:schemeClr val="bg2">
                        <a:lumMod val="25000"/>
                      </a:schemeClr>
                    </a:solidFill>
                  </a:rPr>
                  <a:t>n</a:t>
                </a:r>
                <a:r>
                  <a:rPr lang="fa-IR" sz="1600" dirty="0">
                    <a:solidFill>
                      <a:schemeClr val="bg2">
                        <a:lumMod val="25000"/>
                      </a:schemeClr>
                    </a:solidFill>
                  </a:rPr>
                  <a:t> مقداره هر گزاره </a:t>
                </a:r>
                <a:r>
                  <a:rPr lang="fa-IR" sz="1600" dirty="0" smtClean="0">
                    <a:solidFill>
                      <a:schemeClr val="bg2">
                        <a:lumMod val="25000"/>
                      </a:schemeClr>
                    </a:solidFill>
                  </a:rPr>
                  <a:t>می تواند </a:t>
                </a:r>
                <a:r>
                  <a:rPr lang="fa-IR" sz="1600" dirty="0">
                    <a:solidFill>
                      <a:schemeClr val="bg2">
                        <a:lumMod val="25000"/>
                      </a:schemeClr>
                    </a:solidFill>
                  </a:rPr>
                  <a:t>یکی از ارزشهای درستی مجموعه</a:t>
                </a:r>
                <a:r>
                  <a:rPr lang="en-US" sz="1600" dirty="0">
                    <a:solidFill>
                      <a:schemeClr val="bg2">
                        <a:lumMod val="25000"/>
                      </a:schemeClr>
                    </a:solidFill>
                  </a:rPr>
                  <a:t> </a:t>
                </a:r>
                <a:r>
                  <a:rPr lang="fa-IR" sz="1600" dirty="0">
                    <a:solidFill>
                      <a:schemeClr val="bg2">
                        <a:lumMod val="25000"/>
                      </a:schemeClr>
                    </a:solidFill>
                  </a:rPr>
                  <a:t>ی </a:t>
                </a:r>
                <a14:m>
                  <m:oMath xmlns:m="http://schemas.openxmlformats.org/officeDocument/2006/math">
                    <m:sSub>
                      <m:sSubPr>
                        <m:ctrlPr>
                          <a:rPr lang="en-US" sz="1600" i="1" dirty="0" smtClean="0">
                            <a:solidFill>
                              <a:schemeClr val="bg2">
                                <a:lumMod val="25000"/>
                              </a:schemeClr>
                            </a:solidFill>
                            <a:latin typeface="Cambria Math"/>
                          </a:rPr>
                        </m:ctrlPr>
                      </m:sSubPr>
                      <m:e>
                        <m:r>
                          <a:rPr lang="fa-IR" sz="1600" b="0" i="1" dirty="0" smtClean="0">
                            <a:solidFill>
                              <a:schemeClr val="bg2">
                                <a:lumMod val="25000"/>
                              </a:schemeClr>
                            </a:solidFill>
                            <a:latin typeface="Cambria Math"/>
                          </a:rPr>
                          <m:t> </m:t>
                        </m:r>
                        <m:r>
                          <a:rPr lang="en-US" sz="1600" i="1" dirty="0">
                            <a:solidFill>
                              <a:schemeClr val="bg2">
                                <a:lumMod val="25000"/>
                              </a:schemeClr>
                            </a:solidFill>
                            <a:latin typeface="Cambria Math"/>
                          </a:rPr>
                          <m:t>𝑇</m:t>
                        </m:r>
                      </m:e>
                      <m:sub>
                        <m:r>
                          <a:rPr lang="en-US" sz="1600" i="1" dirty="0">
                            <a:solidFill>
                              <a:schemeClr val="bg2">
                                <a:lumMod val="25000"/>
                              </a:schemeClr>
                            </a:solidFill>
                            <a:latin typeface="Cambria Math"/>
                          </a:rPr>
                          <m:t>𝑛</m:t>
                        </m:r>
                      </m:sub>
                    </m:sSub>
                  </m:oMath>
                </a14:m>
                <a:r>
                  <a:rPr lang="en-US" sz="1600" dirty="0">
                    <a:solidFill>
                      <a:schemeClr val="bg2">
                        <a:lumMod val="25000"/>
                      </a:schemeClr>
                    </a:solidFill>
                  </a:rPr>
                  <a:t>={0,1,1/n,2/n,…1}</a:t>
                </a:r>
                <a:r>
                  <a:rPr lang="fa-IR" sz="1600" dirty="0">
                    <a:solidFill>
                      <a:schemeClr val="bg2">
                        <a:lumMod val="25000"/>
                      </a:schemeClr>
                    </a:solidFill>
                  </a:rPr>
                  <a:t>را اختیار کند</a:t>
                </a:r>
                <a:r>
                  <a:rPr lang="fa-IR" sz="1600" dirty="0" smtClean="0">
                    <a:solidFill>
                      <a:schemeClr val="bg2">
                        <a:lumMod val="25000"/>
                      </a:schemeClr>
                    </a:solidFill>
                  </a:rPr>
                  <a:t>. هرچه </a:t>
                </a:r>
                <a:r>
                  <a:rPr lang="en-US" sz="1600" dirty="0">
                    <a:solidFill>
                      <a:schemeClr val="bg2">
                        <a:lumMod val="25000"/>
                      </a:schemeClr>
                    </a:solidFill>
                  </a:rPr>
                  <a:t>n</a:t>
                </a:r>
                <a:r>
                  <a:rPr lang="fa-IR" sz="1600" dirty="0">
                    <a:solidFill>
                      <a:schemeClr val="bg2">
                        <a:lumMod val="25000"/>
                      </a:schemeClr>
                    </a:solidFill>
                  </a:rPr>
                  <a:t>عدد صحیح بزرگتری باشد دسته بندی ارزش گزاره ها به واقعیت نزدیکتر خواهد بود</a:t>
                </a:r>
                <a:r>
                  <a:rPr lang="fa-IR" sz="1600" dirty="0" smtClean="0">
                    <a:solidFill>
                      <a:schemeClr val="bg2">
                        <a:lumMod val="25000"/>
                      </a:schemeClr>
                    </a:solidFill>
                  </a:rPr>
                  <a:t>. و</a:t>
                </a:r>
                <a:r>
                  <a:rPr lang="en-US" sz="1600" dirty="0">
                    <a:solidFill>
                      <a:schemeClr val="bg2">
                        <a:lumMod val="25000"/>
                      </a:schemeClr>
                    </a:solidFill>
                  </a:rPr>
                  <a:t>l</a:t>
                </a:r>
                <a:r>
                  <a:rPr lang="fa-IR" sz="1600" dirty="0">
                    <a:solidFill>
                      <a:schemeClr val="bg2">
                        <a:lumMod val="25000"/>
                      </a:schemeClr>
                    </a:solidFill>
                  </a:rPr>
                  <a:t>گر </a:t>
                </a:r>
                <a:r>
                  <a:rPr lang="en-US" sz="1600" dirty="0">
                    <a:solidFill>
                      <a:schemeClr val="bg2">
                        <a:lumMod val="25000"/>
                      </a:schemeClr>
                    </a:solidFill>
                  </a:rPr>
                  <a:t>n</a:t>
                </a:r>
                <a:r>
                  <a:rPr lang="fa-IR" sz="1600" dirty="0">
                    <a:solidFill>
                      <a:schemeClr val="bg2">
                        <a:lumMod val="25000"/>
                      </a:schemeClr>
                    </a:solidFill>
                  </a:rPr>
                  <a:t> به بینهایت میل کند یک منطق بینهایت مقداره تعریف </a:t>
                </a:r>
                <a:r>
                  <a:rPr lang="fa-IR" sz="1600" dirty="0" smtClean="0">
                    <a:solidFill>
                      <a:schemeClr val="bg2">
                        <a:lumMod val="25000"/>
                      </a:schemeClr>
                    </a:solidFill>
                  </a:rPr>
                  <a:t>می شود </a:t>
                </a:r>
                <a:r>
                  <a:rPr lang="fa-IR" sz="1600" dirty="0">
                    <a:solidFill>
                      <a:schemeClr val="bg2">
                        <a:lumMod val="25000"/>
                      </a:schemeClr>
                    </a:solidFill>
                  </a:rPr>
                  <a:t>که درجه ی درستی هر گزاره میتواند یک عدد گویا بین </a:t>
                </a:r>
                <a:r>
                  <a:rPr lang="fa-IR" sz="1600" dirty="0" smtClean="0">
                    <a:solidFill>
                      <a:schemeClr val="bg2">
                        <a:lumMod val="25000"/>
                      </a:schemeClr>
                    </a:solidFill>
                  </a:rPr>
                  <a:t>٠و١ </a:t>
                </a:r>
                <a:r>
                  <a:rPr lang="fa-IR" sz="1600" dirty="0">
                    <a:solidFill>
                      <a:schemeClr val="bg2">
                        <a:lumMod val="25000"/>
                      </a:schemeClr>
                    </a:solidFill>
                  </a:rPr>
                  <a:t>را اختیار کند </a:t>
                </a:r>
                <a:r>
                  <a:rPr lang="fa-IR" sz="1600" dirty="0" smtClean="0">
                    <a:solidFill>
                      <a:schemeClr val="bg2">
                        <a:lumMod val="25000"/>
                      </a:schemeClr>
                    </a:solidFill>
                  </a:rPr>
                  <a:t>.</a:t>
                </a:r>
              </a:p>
              <a:p>
                <a:pPr marL="0" indent="0" algn="r" rtl="1">
                  <a:buNone/>
                </a:pPr>
                <a:r>
                  <a:rPr lang="fa-IR" sz="1600" dirty="0" smtClean="0">
                    <a:solidFill>
                      <a:schemeClr val="bg2">
                        <a:lumMod val="25000"/>
                      </a:schemeClr>
                    </a:solidFill>
                  </a:rPr>
                  <a:t>منطق کامل تر آن </a:t>
                </a:r>
                <a:r>
                  <a:rPr lang="fa-IR" sz="1600" dirty="0">
                    <a:solidFill>
                      <a:schemeClr val="bg2">
                        <a:lumMod val="25000"/>
                      </a:schemeClr>
                    </a:solidFill>
                  </a:rPr>
                  <a:t>است که هر گزاره بتواند هر عدد حقیقی بین 0و1 را اختیار </a:t>
                </a:r>
                <a:r>
                  <a:rPr lang="fa-IR" sz="1600" dirty="0" smtClean="0">
                    <a:solidFill>
                      <a:schemeClr val="bg2">
                        <a:lumMod val="25000"/>
                      </a:schemeClr>
                    </a:solidFill>
                  </a:rPr>
                  <a:t>کند</a:t>
                </a:r>
              </a:p>
              <a:p>
                <a:pPr marL="0" indent="0" algn="r" rtl="1">
                  <a:buNone/>
                </a:pPr>
                <a:r>
                  <a:rPr lang="fa-IR" sz="1600" dirty="0" smtClean="0">
                    <a:solidFill>
                      <a:schemeClr val="bg2">
                        <a:lumMod val="25000"/>
                      </a:schemeClr>
                    </a:solidFill>
                  </a:rPr>
                  <a:t> </a:t>
                </a:r>
                <a:r>
                  <a:rPr lang="fa-IR" sz="1600" dirty="0">
                    <a:solidFill>
                      <a:schemeClr val="bg2">
                        <a:lumMod val="25000"/>
                      </a:schemeClr>
                    </a:solidFill>
                  </a:rPr>
                  <a:t>که ان را منطق استاندارد لوکاسیه مینامند.</a:t>
                </a:r>
                <a:endParaRPr lang="en-US" sz="1600" dirty="0">
                  <a:solidFill>
                    <a:schemeClr val="bg2">
                      <a:lumMod val="25000"/>
                    </a:schemeClr>
                  </a:solidFill>
                </a:endParaRPr>
              </a:p>
              <a:p>
                <a:pPr marL="0" indent="0" algn="r" rtl="1">
                  <a:buNone/>
                </a:pPr>
                <a:endParaRPr lang="en-US" sz="1600" dirty="0">
                  <a:solidFill>
                    <a:schemeClr val="bg2">
                      <a:lumMod val="25000"/>
                    </a:schemeClr>
                  </a:solidFill>
                </a:endParaRPr>
              </a:p>
            </p:txBody>
          </p:sp>
        </mc:Choice>
        <mc:Fallback>
          <p:sp>
            <p:nvSpPr>
              <p:cNvPr id="5" name="Content Placeholder 2"/>
              <p:cNvSpPr>
                <a:spLocks noGrp="1" noRot="1" noChangeAspect="1" noMove="1" noResize="1" noEditPoints="1" noAdjustHandles="1" noChangeArrowheads="1" noChangeShapeType="1" noTextEdit="1"/>
              </p:cNvSpPr>
              <p:nvPr/>
            </p:nvSpPr>
            <p:spPr>
              <a:xfrm>
                <a:off x="762000" y="1752600"/>
                <a:ext cx="7658100" cy="3352800"/>
              </a:xfrm>
              <a:prstGeom prst="rect">
                <a:avLst/>
              </a:prstGeom>
              <a:blipFill rotWithShape="1">
                <a:blip r:embed="rId3" cstate="print"/>
                <a:stretch>
                  <a:fillRect l="-478" t="-727" r="-398"/>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3962400"/>
            <a:ext cx="961571" cy="1009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72322599"/>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96200" cy="3352800"/>
          </a:xfrm>
        </p:spPr>
        <p:txBody>
          <a:bodyPr>
            <a:normAutofit/>
          </a:bodyPr>
          <a:lstStyle/>
          <a:p>
            <a:pPr marL="0" indent="0" algn="r" rtl="1">
              <a:buNone/>
            </a:pPr>
            <a:r>
              <a:rPr lang="fa-IR" sz="1600" dirty="0" smtClean="0">
                <a:solidFill>
                  <a:schemeClr val="bg2">
                    <a:lumMod val="25000"/>
                  </a:schemeClr>
                </a:solidFill>
                <a:latin typeface="Arial" pitchFamily="34" charset="0"/>
                <a:cs typeface="Arial" pitchFamily="34" charset="0"/>
              </a:rPr>
              <a:t>نام </a:t>
            </a:r>
            <a:r>
              <a:rPr lang="fa-IR" sz="1600" dirty="0">
                <a:solidFill>
                  <a:schemeClr val="bg2">
                    <a:lumMod val="25000"/>
                  </a:schemeClr>
                </a:solidFill>
                <a:latin typeface="Arial" pitchFamily="34" charset="0"/>
                <a:cs typeface="Arial" pitchFamily="34" charset="0"/>
              </a:rPr>
              <a:t>منطق فازی بیان کننده یک ایده یا خانواده ای از ایده هاست که روی «چه مقدار» بودن و چه مقدار نبودن، «تا کی» بودن و نبودن است، «چگونه» بودن و نبودن تأکید دارد. در سال ۱۹۶۵ پروفسور لطفی زاده مقاله «مجموعه فازی» </a:t>
            </a:r>
            <a:r>
              <a:rPr lang="fa-IR" sz="1600" dirty="0" smtClean="0">
                <a:solidFill>
                  <a:schemeClr val="bg2">
                    <a:lumMod val="25000"/>
                  </a:schemeClr>
                </a:solidFill>
                <a:latin typeface="Arial" pitchFamily="34" charset="0"/>
                <a:cs typeface="Arial" pitchFamily="34" charset="0"/>
              </a:rPr>
              <a:t> </a:t>
            </a:r>
            <a:r>
              <a:rPr lang="en-US" sz="1600" dirty="0" smtClean="0">
                <a:solidFill>
                  <a:schemeClr val="bg2">
                    <a:lumMod val="25000"/>
                  </a:schemeClr>
                </a:solidFill>
                <a:latin typeface="Arial" pitchFamily="34" charset="0"/>
                <a:cs typeface="Arial" pitchFamily="34" charset="0"/>
              </a:rPr>
              <a:t>fuzzy sets</a:t>
            </a:r>
            <a:r>
              <a:rPr lang="fa-IR" sz="1600" dirty="0" smtClean="0">
                <a:solidFill>
                  <a:schemeClr val="bg2">
                    <a:lumMod val="25000"/>
                  </a:schemeClr>
                </a:solidFill>
                <a:latin typeface="Arial" pitchFamily="34" charset="0"/>
                <a:cs typeface="Arial" pitchFamily="34" charset="0"/>
              </a:rPr>
              <a:t> </a:t>
            </a:r>
            <a:r>
              <a:rPr lang="en-US" sz="1600" dirty="0" smtClean="0">
                <a:solidFill>
                  <a:schemeClr val="bg2">
                    <a:lumMod val="25000"/>
                  </a:schemeClr>
                </a:solidFill>
                <a:latin typeface="Arial" pitchFamily="34" charset="0"/>
                <a:cs typeface="Arial" pitchFamily="34" charset="0"/>
              </a:rPr>
              <a:t> </a:t>
            </a:r>
            <a:r>
              <a:rPr lang="fa-IR" sz="1600" dirty="0">
                <a:solidFill>
                  <a:schemeClr val="bg2">
                    <a:lumMod val="25000"/>
                  </a:schemeClr>
                </a:solidFill>
                <a:latin typeface="Arial" pitchFamily="34" charset="0"/>
                <a:cs typeface="Arial" pitchFamily="34" charset="0"/>
              </a:rPr>
              <a:t>را منتشر ساخت. در این مقاله، لطفی زاده چیزی را که برتراند راسل، جان لوکاسیه ویچ، ماکس بلک و دیگران آن را «ابهام» یا «چند ارزشی» می نامیدند «فازی» نامید. از این جا منطق فازی به یک چارچوب علمی (یا شاید فلسفی) بر می گردد که لطفی زاده تحت عنوان مجموعه های فازی در دانشگاه کالیفرنیا از آن سخن گفت. </a:t>
            </a:r>
            <a:endParaRPr lang="en-US" sz="16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1991901743"/>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696200" cy="3657599"/>
          </a:xfrm>
        </p:spPr>
        <p:txBody>
          <a:bodyPr>
            <a:normAutofit/>
          </a:bodyPr>
          <a:lstStyle/>
          <a:p>
            <a:pPr marL="0" indent="0" algn="r" rtl="1">
              <a:buNone/>
            </a:pPr>
            <a:r>
              <a:rPr lang="ar-SA" sz="1600" dirty="0">
                <a:solidFill>
                  <a:schemeClr val="bg2">
                    <a:lumMod val="25000"/>
                  </a:schemeClr>
                </a:solidFill>
              </a:rPr>
              <a:t>او در سال </a:t>
            </a:r>
            <a:r>
              <a:rPr lang="ar-SA" sz="1600" dirty="0" smtClean="0">
                <a:solidFill>
                  <a:schemeClr val="bg2">
                    <a:lumMod val="25000"/>
                  </a:schemeClr>
                </a:solidFill>
                <a:latin typeface="Arial"/>
                <a:cs typeface="Arial"/>
              </a:rPr>
              <a:t>۱۹۲۱</a:t>
            </a:r>
            <a:r>
              <a:rPr lang="ar-SA" sz="1600" dirty="0" smtClean="0">
                <a:solidFill>
                  <a:schemeClr val="bg2">
                    <a:lumMod val="25000"/>
                  </a:schemeClr>
                </a:solidFill>
              </a:rPr>
              <a:t> </a:t>
            </a:r>
            <a:r>
              <a:rPr lang="ar-SA" sz="1600" dirty="0">
                <a:solidFill>
                  <a:schemeClr val="bg2">
                    <a:lumMod val="25000"/>
                  </a:schemeClr>
                </a:solidFill>
              </a:rPr>
              <a:t>در شهر باكو در جمهوري آذربايجان به دنيا آمد. پدرش يك ژورناليست ايراني بود كه در آن زمان به دلايل شغلي در باكو بسر مي برد و مادرش يك پزشك روس بود</a:t>
            </a:r>
            <a:r>
              <a:rPr lang="en-US" sz="1600" dirty="0">
                <a:solidFill>
                  <a:schemeClr val="bg2">
                    <a:lumMod val="25000"/>
                  </a:schemeClr>
                </a:solidFill>
              </a:rPr>
              <a:t>. </a:t>
            </a:r>
            <a:br>
              <a:rPr lang="en-US" sz="1600" dirty="0">
                <a:solidFill>
                  <a:schemeClr val="bg2">
                    <a:lumMod val="25000"/>
                  </a:schemeClr>
                </a:solidFill>
              </a:rPr>
            </a:br>
            <a:r>
              <a:rPr lang="ar-SA" sz="1600" dirty="0">
                <a:solidFill>
                  <a:schemeClr val="bg2">
                    <a:lumMod val="25000"/>
                  </a:schemeClr>
                </a:solidFill>
              </a:rPr>
              <a:t>وي ده ساله بود كه در اثر قحطي و گرسنگي سراسري پديد آمده در سال </a:t>
            </a:r>
            <a:r>
              <a:rPr lang="fa-IR" sz="1600" dirty="0" smtClean="0">
                <a:solidFill>
                  <a:schemeClr val="bg2">
                    <a:lumMod val="25000"/>
                  </a:schemeClr>
                </a:solidFill>
              </a:rPr>
              <a:t>۱</a:t>
            </a:r>
            <a:r>
              <a:rPr lang="fa-IR" sz="1600" dirty="0" smtClean="0">
                <a:solidFill>
                  <a:schemeClr val="bg2">
                    <a:lumMod val="25000"/>
                  </a:schemeClr>
                </a:solidFill>
                <a:latin typeface="Arial"/>
                <a:cs typeface="Arial"/>
              </a:rPr>
              <a:t>۹٣۱</a:t>
            </a:r>
            <a:r>
              <a:rPr lang="ar-SA" sz="1600" dirty="0" smtClean="0">
                <a:solidFill>
                  <a:schemeClr val="bg2">
                    <a:lumMod val="25000"/>
                  </a:schemeClr>
                </a:solidFill>
              </a:rPr>
              <a:t>، </a:t>
            </a:r>
            <a:r>
              <a:rPr lang="ar-SA" sz="1600" dirty="0">
                <a:solidFill>
                  <a:schemeClr val="bg2">
                    <a:lumMod val="25000"/>
                  </a:schemeClr>
                </a:solidFill>
              </a:rPr>
              <a:t>به اتفاق خانواده به وطن پدري اش ايران بازگشت. لطفي زاده در دبيرستان البرز تهران، تحصيلات متوسطه را به پايان رساند و در امتحانات كنكور سراسري، مقام دوم را كسب نمود. در سال </a:t>
            </a:r>
            <a:r>
              <a:rPr lang="ar-SA" sz="1600" dirty="0" smtClean="0">
                <a:solidFill>
                  <a:schemeClr val="bg2">
                    <a:lumMod val="25000"/>
                  </a:schemeClr>
                </a:solidFill>
              </a:rPr>
              <a:t>۱</a:t>
            </a:r>
            <a:r>
              <a:rPr lang="ar-SA" sz="1600" dirty="0" smtClean="0">
                <a:solidFill>
                  <a:schemeClr val="bg2">
                    <a:lumMod val="25000"/>
                  </a:schemeClr>
                </a:solidFill>
                <a:latin typeface="Arial"/>
                <a:cs typeface="Arial"/>
              </a:rPr>
              <a:t>۹۴۲</a:t>
            </a:r>
            <a:endParaRPr lang="fa-IR" sz="1600" dirty="0" smtClean="0">
              <a:solidFill>
                <a:schemeClr val="bg2">
                  <a:lumMod val="25000"/>
                </a:schemeClr>
              </a:solidFill>
              <a:latin typeface="Arial"/>
              <a:cs typeface="Arial"/>
            </a:endParaRPr>
          </a:p>
          <a:p>
            <a:pPr marL="0" indent="0" algn="r" rtl="1">
              <a:buNone/>
            </a:pPr>
            <a:r>
              <a:rPr lang="ar-SA" sz="1600" dirty="0" smtClean="0">
                <a:solidFill>
                  <a:schemeClr val="bg2">
                    <a:lumMod val="25000"/>
                  </a:schemeClr>
                </a:solidFill>
              </a:rPr>
              <a:t> </a:t>
            </a:r>
            <a:r>
              <a:rPr lang="ar-SA" sz="1600" dirty="0">
                <a:solidFill>
                  <a:schemeClr val="bg2">
                    <a:lumMod val="25000"/>
                  </a:schemeClr>
                </a:solidFill>
              </a:rPr>
              <a:t>رشته الكترونيك دانشگاه تهران را با موفقيت به پايان </a:t>
            </a:r>
            <a:r>
              <a:rPr lang="ar-SA" sz="1600" dirty="0" smtClean="0">
                <a:solidFill>
                  <a:schemeClr val="bg2">
                    <a:lumMod val="25000"/>
                  </a:schemeClr>
                </a:solidFill>
              </a:rPr>
              <a:t>رساند</a:t>
            </a:r>
            <a:endParaRPr lang="fa-IR" sz="1600" dirty="0" smtClean="0">
              <a:solidFill>
                <a:schemeClr val="bg2">
                  <a:lumMod val="25000"/>
                </a:schemeClr>
              </a:solidFill>
            </a:endParaRPr>
          </a:p>
          <a:p>
            <a:pPr marL="0" indent="0" algn="r" rtl="1">
              <a:buNone/>
            </a:pPr>
            <a:r>
              <a:rPr lang="ar-SA" sz="1600" dirty="0" smtClean="0">
                <a:solidFill>
                  <a:schemeClr val="bg2">
                    <a:lumMod val="25000"/>
                  </a:schemeClr>
                </a:solidFill>
              </a:rPr>
              <a:t> </a:t>
            </a:r>
            <a:r>
              <a:rPr lang="ar-SA" sz="1600" dirty="0">
                <a:solidFill>
                  <a:schemeClr val="bg2">
                    <a:lumMod val="25000"/>
                  </a:schemeClr>
                </a:solidFill>
              </a:rPr>
              <a:t>و در طي جنگ دوم جهاني براي ادامه تحصيلات به </a:t>
            </a:r>
            <a:r>
              <a:rPr lang="ar-SA" sz="1600" dirty="0" smtClean="0">
                <a:solidFill>
                  <a:schemeClr val="bg2">
                    <a:lumMod val="25000"/>
                  </a:schemeClr>
                </a:solidFill>
              </a:rPr>
              <a:t>آمريكا</a:t>
            </a:r>
            <a:endParaRPr lang="fa-IR" sz="1600" dirty="0" smtClean="0">
              <a:solidFill>
                <a:schemeClr val="bg2">
                  <a:lumMod val="25000"/>
                </a:schemeClr>
              </a:solidFill>
            </a:endParaRPr>
          </a:p>
          <a:p>
            <a:pPr marL="0" indent="0" algn="r" rtl="1">
              <a:buNone/>
            </a:pPr>
            <a:r>
              <a:rPr lang="ar-SA" sz="1600" dirty="0" smtClean="0">
                <a:solidFill>
                  <a:schemeClr val="bg2">
                    <a:lumMod val="25000"/>
                  </a:schemeClr>
                </a:solidFill>
              </a:rPr>
              <a:t> رفت</a:t>
            </a:r>
            <a:r>
              <a:rPr lang="fa-IR" sz="1600" dirty="0" smtClean="0">
                <a:solidFill>
                  <a:schemeClr val="bg2">
                    <a:lumMod val="25000"/>
                  </a:schemeClr>
                </a:solidFill>
              </a:rPr>
              <a:t> .</a:t>
            </a:r>
          </a:p>
          <a:p>
            <a:pPr marL="0" indent="0" algn="r" rtl="1">
              <a:buNone/>
            </a:pPr>
            <a:r>
              <a:rPr lang="en-US" sz="1600" dirty="0"/>
              <a:t/>
            </a:r>
            <a:br>
              <a:rPr lang="en-US" sz="1600" dirty="0"/>
            </a:br>
            <a:r>
              <a:rPr lang="en-US" sz="1600" dirty="0"/>
              <a:t/>
            </a:r>
            <a:br>
              <a:rPr lang="en-US" sz="1600" dirty="0"/>
            </a:br>
            <a:endParaRPr lang="en-US" sz="1600" dirty="0">
              <a:latin typeface="Arial" pitchFamily="34" charset="0"/>
              <a:cs typeface="Arial" pitchFamily="34" charset="0"/>
            </a:endParaRPr>
          </a:p>
        </p:txBody>
      </p:sp>
      <p:sp>
        <p:nvSpPr>
          <p:cNvPr id="4" name="Title 1"/>
          <p:cNvSpPr>
            <a:spLocks noGrp="1"/>
          </p:cNvSpPr>
          <p:nvPr>
            <p:ph type="title"/>
          </p:nvPr>
        </p:nvSpPr>
        <p:spPr/>
        <p:txBody>
          <a:bodyPr>
            <a:normAutofit/>
          </a:bodyPr>
          <a:lstStyle/>
          <a:p>
            <a:r>
              <a:rPr lang="fa-IR" b="1" dirty="0" smtClean="0">
                <a:ln w="3175" cmpd="sng">
                  <a:solidFill>
                    <a:schemeClr val="bg1">
                      <a:lumMod val="95000"/>
                    </a:schemeClr>
                  </a:solidFill>
                  <a:prstDash val="solid"/>
                  <a:miter lim="800000"/>
                </a:ln>
                <a:blipFill>
                  <a:blip r:embed="rId3"/>
                  <a:tile tx="0" ty="0" sx="100000" sy="100000" flip="none" algn="tl"/>
                </a:blipFill>
                <a:effectLst>
                  <a:outerShdw blurRad="50800" algn="tl" rotWithShape="0">
                    <a:srgbClr val="000000"/>
                  </a:outerShdw>
                </a:effectLst>
              </a:rPr>
              <a:t>پروفسور لطفی زاده</a:t>
            </a:r>
            <a:endParaRPr lang="en-US" sz="4800" b="1" dirty="0">
              <a:ln w="3175" cmpd="sng">
                <a:solidFill>
                  <a:schemeClr val="bg1">
                    <a:lumMod val="95000"/>
                  </a:schemeClr>
                </a:solidFill>
                <a:prstDash val="solid"/>
                <a:miter lim="800000"/>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2902113"/>
            <a:ext cx="1844040" cy="2147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descr="G:\New Folder\منطق فازي چيست_files\th.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34640" y="2902113"/>
            <a:ext cx="1620753" cy="2147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9655800"/>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20000" cy="3352800"/>
          </a:xfrm>
        </p:spPr>
        <p:txBody>
          <a:bodyPr>
            <a:normAutofit/>
          </a:bodyPr>
          <a:lstStyle/>
          <a:p>
            <a:pPr marL="0" indent="0" algn="r" rtl="1">
              <a:buNone/>
            </a:pPr>
            <a:r>
              <a:rPr lang="ar-SA" sz="1600" dirty="0">
                <a:solidFill>
                  <a:schemeClr val="bg2">
                    <a:lumMod val="25000"/>
                  </a:schemeClr>
                </a:solidFill>
              </a:rPr>
              <a:t>او در سال </a:t>
            </a:r>
            <a:r>
              <a:rPr lang="ar-SA" sz="1600" dirty="0" smtClean="0">
                <a:solidFill>
                  <a:schemeClr val="bg2">
                    <a:lumMod val="25000"/>
                  </a:schemeClr>
                </a:solidFill>
              </a:rPr>
              <a:t>۱</a:t>
            </a:r>
            <a:r>
              <a:rPr lang="ar-SA" sz="1600" dirty="0" smtClean="0">
                <a:solidFill>
                  <a:schemeClr val="bg2">
                    <a:lumMod val="25000"/>
                  </a:schemeClr>
                </a:solidFill>
                <a:latin typeface="Arial"/>
                <a:cs typeface="Arial"/>
              </a:rPr>
              <a:t>۹۴٦</a:t>
            </a:r>
            <a:r>
              <a:rPr lang="ar-SA" sz="1600" dirty="0" smtClean="0">
                <a:solidFill>
                  <a:schemeClr val="bg2">
                    <a:lumMod val="25000"/>
                  </a:schemeClr>
                </a:solidFill>
              </a:rPr>
              <a:t> </a:t>
            </a:r>
            <a:r>
              <a:rPr lang="ar-SA" sz="1600" dirty="0">
                <a:solidFill>
                  <a:schemeClr val="bg2">
                    <a:lumMod val="25000"/>
                  </a:schemeClr>
                </a:solidFill>
              </a:rPr>
              <a:t>موفق به اخذ مدرك ليسانس از دانشگاه ماساچوست شد. در سال </a:t>
            </a:r>
            <a:r>
              <a:rPr lang="ar-SA" sz="1600" dirty="0" smtClean="0">
                <a:solidFill>
                  <a:schemeClr val="bg2">
                    <a:lumMod val="25000"/>
                  </a:schemeClr>
                </a:solidFill>
              </a:rPr>
              <a:t>۱</a:t>
            </a:r>
            <a:r>
              <a:rPr lang="ar-SA" sz="1600" dirty="0" smtClean="0">
                <a:solidFill>
                  <a:schemeClr val="bg2">
                    <a:lumMod val="25000"/>
                  </a:schemeClr>
                </a:solidFill>
                <a:latin typeface="Arial"/>
                <a:cs typeface="Arial"/>
              </a:rPr>
              <a:t>۹۴۹</a:t>
            </a:r>
            <a:r>
              <a:rPr lang="ar-SA" sz="1600" dirty="0" smtClean="0">
                <a:solidFill>
                  <a:schemeClr val="bg2">
                    <a:lumMod val="25000"/>
                  </a:schemeClr>
                </a:solidFill>
              </a:rPr>
              <a:t> </a:t>
            </a:r>
            <a:r>
              <a:rPr lang="ar-SA" sz="1600" dirty="0">
                <a:solidFill>
                  <a:schemeClr val="bg2">
                    <a:lumMod val="25000"/>
                  </a:schemeClr>
                </a:solidFill>
              </a:rPr>
              <a:t>به دريافت مدرك دكترا از دانشگاه كلمبيا نائل شد و در همين دانشگاه با تدريس در زمينه "تئوري سيستم ها</a:t>
            </a:r>
            <a:r>
              <a:rPr lang="en-US" sz="1600" dirty="0">
                <a:solidFill>
                  <a:schemeClr val="bg2">
                    <a:lumMod val="25000"/>
                  </a:schemeClr>
                </a:solidFill>
              </a:rPr>
              <a:t>" </a:t>
            </a:r>
            <a:r>
              <a:rPr lang="ar-SA" sz="1600" dirty="0">
                <a:solidFill>
                  <a:schemeClr val="bg2">
                    <a:lumMod val="25000"/>
                  </a:schemeClr>
                </a:solidFill>
              </a:rPr>
              <a:t>كارش را آغاز كرد. او در سال </a:t>
            </a:r>
            <a:r>
              <a:rPr lang="ar-SA" sz="1600" dirty="0" smtClean="0">
                <a:solidFill>
                  <a:schemeClr val="bg2">
                    <a:lumMod val="25000"/>
                  </a:schemeClr>
                </a:solidFill>
              </a:rPr>
              <a:t>۱</a:t>
            </a:r>
            <a:r>
              <a:rPr lang="ar-SA" sz="1600" dirty="0" smtClean="0">
                <a:solidFill>
                  <a:schemeClr val="bg2">
                    <a:lumMod val="25000"/>
                  </a:schemeClr>
                </a:solidFill>
                <a:latin typeface="Arial"/>
                <a:cs typeface="Arial"/>
              </a:rPr>
              <a:t>۹٦۵</a:t>
            </a:r>
            <a:r>
              <a:rPr lang="ar-SA" sz="1600" dirty="0" smtClean="0">
                <a:solidFill>
                  <a:schemeClr val="bg2">
                    <a:lumMod val="25000"/>
                  </a:schemeClr>
                </a:solidFill>
              </a:rPr>
              <a:t> </a:t>
            </a:r>
            <a:r>
              <a:rPr lang="ar-SA" sz="1600" dirty="0">
                <a:solidFill>
                  <a:schemeClr val="bg2">
                    <a:lumMod val="25000"/>
                  </a:schemeClr>
                </a:solidFill>
              </a:rPr>
              <a:t>به بركلي رفت تا به تدريس الكتروتكنيك بپردازد و در سال </a:t>
            </a:r>
            <a:r>
              <a:rPr lang="ar-SA" sz="1600" dirty="0" smtClean="0">
                <a:solidFill>
                  <a:schemeClr val="bg2">
                    <a:lumMod val="25000"/>
                  </a:schemeClr>
                </a:solidFill>
              </a:rPr>
              <a:t>۱</a:t>
            </a:r>
            <a:r>
              <a:rPr lang="ar-SA" sz="1600" dirty="0" smtClean="0">
                <a:solidFill>
                  <a:schemeClr val="bg2">
                    <a:lumMod val="25000"/>
                  </a:schemeClr>
                </a:solidFill>
                <a:latin typeface="Arial"/>
                <a:cs typeface="Arial"/>
              </a:rPr>
              <a:t>۹٦٣</a:t>
            </a:r>
            <a:r>
              <a:rPr lang="ar-SA" sz="1600" dirty="0" smtClean="0">
                <a:solidFill>
                  <a:schemeClr val="bg2">
                    <a:lumMod val="25000"/>
                  </a:schemeClr>
                </a:solidFill>
              </a:rPr>
              <a:t> </a:t>
            </a:r>
            <a:r>
              <a:rPr lang="ar-SA" sz="1600" dirty="0">
                <a:solidFill>
                  <a:schemeClr val="bg2">
                    <a:lumMod val="25000"/>
                  </a:schemeClr>
                </a:solidFill>
              </a:rPr>
              <a:t>ابتدا در رشته الكتروتكنيك و پس از آن در رشته علوم كامپيوتر كرسي استادي گرفت</a:t>
            </a:r>
            <a:r>
              <a:rPr lang="en-US" sz="1600" dirty="0" smtClean="0">
                <a:solidFill>
                  <a:schemeClr val="bg2">
                    <a:lumMod val="25000"/>
                  </a:schemeClr>
                </a:solidFill>
              </a:rPr>
              <a:t>.</a:t>
            </a:r>
            <a:endParaRPr lang="fa-IR" sz="1600" dirty="0" smtClean="0">
              <a:solidFill>
                <a:schemeClr val="bg2">
                  <a:lumMod val="25000"/>
                </a:schemeClr>
              </a:solidFill>
            </a:endParaRPr>
          </a:p>
          <a:p>
            <a:pPr marL="0" indent="0" algn="r" rtl="1">
              <a:buNone/>
            </a:pPr>
            <a:r>
              <a:rPr lang="ar-SA" sz="1600" dirty="0">
                <a:solidFill>
                  <a:schemeClr val="bg2">
                    <a:lumMod val="25000"/>
                  </a:schemeClr>
                </a:solidFill>
              </a:rPr>
              <a:t>لطفي زاده به طور رسمي از سال </a:t>
            </a:r>
            <a:r>
              <a:rPr lang="ar-SA" sz="1600" dirty="0" smtClean="0">
                <a:solidFill>
                  <a:schemeClr val="bg2">
                    <a:lumMod val="25000"/>
                  </a:schemeClr>
                </a:solidFill>
              </a:rPr>
              <a:t>۱</a:t>
            </a:r>
            <a:r>
              <a:rPr lang="ar-SA" sz="1600" dirty="0" smtClean="0">
                <a:solidFill>
                  <a:schemeClr val="bg2">
                    <a:lumMod val="25000"/>
                  </a:schemeClr>
                </a:solidFill>
                <a:latin typeface="Arial"/>
                <a:cs typeface="Arial"/>
              </a:rPr>
              <a:t>۹۹۱</a:t>
            </a:r>
            <a:r>
              <a:rPr lang="ar-SA" sz="1600" dirty="0" smtClean="0">
                <a:solidFill>
                  <a:schemeClr val="bg2">
                    <a:lumMod val="25000"/>
                  </a:schemeClr>
                </a:solidFill>
              </a:rPr>
              <a:t> </a:t>
            </a:r>
            <a:r>
              <a:rPr lang="ar-SA" sz="1600" dirty="0">
                <a:solidFill>
                  <a:schemeClr val="bg2">
                    <a:lumMod val="25000"/>
                  </a:schemeClr>
                </a:solidFill>
              </a:rPr>
              <a:t>بازنشسته شده است، وي مقيم سانفرانسيسكو است و در آنجا به پروفسور "زاده" مشهور است. لطفي زاده به هنگام فراغت به سرگرمي محبوبش عكاسي مي پردازد. او عاشق عكاسي است و تاكنون شخصيت هاي معروفي همچون روساي جمهور آمريكا، ترومن و نيكسون، رو به دوربين وي لبخند زده اند</a:t>
            </a:r>
            <a:r>
              <a:rPr lang="en-US" sz="1600" dirty="0">
                <a:solidFill>
                  <a:schemeClr val="bg2">
                    <a:lumMod val="25000"/>
                  </a:schemeClr>
                </a:solidFill>
              </a:rPr>
              <a:t>.</a:t>
            </a:r>
            <a:endParaRPr lang="en-US" sz="16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909706998"/>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696200" cy="3352800"/>
          </a:xfrm>
        </p:spPr>
        <p:txBody>
          <a:bodyPr>
            <a:normAutofit/>
          </a:bodyPr>
          <a:lstStyle/>
          <a:p>
            <a:pPr marL="0" indent="0" algn="r" rtl="1">
              <a:buNone/>
            </a:pPr>
            <a:r>
              <a:rPr lang="ar-SA" sz="1600" dirty="0" smtClean="0">
                <a:solidFill>
                  <a:schemeClr val="bg2">
                    <a:lumMod val="25000"/>
                  </a:schemeClr>
                </a:solidFill>
                <a:latin typeface="Arial" pitchFamily="34" charset="0"/>
                <a:cs typeface="Arial" pitchFamily="34" charset="0"/>
              </a:rPr>
              <a:t>سرگرمي </a:t>
            </a:r>
            <a:r>
              <a:rPr lang="ar-SA" sz="1600" dirty="0">
                <a:solidFill>
                  <a:schemeClr val="bg2">
                    <a:lumMod val="25000"/>
                  </a:schemeClr>
                </a:solidFill>
                <a:latin typeface="Arial" pitchFamily="34" charset="0"/>
                <a:cs typeface="Arial" pitchFamily="34" charset="0"/>
              </a:rPr>
              <a:t>ديگر لطفي زاده</a:t>
            </a:r>
            <a:r>
              <a:rPr lang="en-US" sz="1600" dirty="0">
                <a:solidFill>
                  <a:schemeClr val="bg2">
                    <a:lumMod val="25000"/>
                  </a:schemeClr>
                </a:solidFill>
                <a:latin typeface="Arial" pitchFamily="34" charset="0"/>
                <a:cs typeface="Arial" pitchFamily="34" charset="0"/>
              </a:rPr>
              <a:t> "HI FI" </a:t>
            </a:r>
            <a:r>
              <a:rPr lang="ar-SA" sz="1600" dirty="0">
                <a:solidFill>
                  <a:schemeClr val="bg2">
                    <a:lumMod val="25000"/>
                  </a:schemeClr>
                </a:solidFill>
                <a:latin typeface="Arial" pitchFamily="34" charset="0"/>
                <a:cs typeface="Arial" pitchFamily="34" charset="0"/>
              </a:rPr>
              <a:t>است. او در اتاق نشيمن خود بيست و هشت بلندگوي حساس تعبيه نموده تا به موسيقي كلاسيك با كيفيت بالا گوش كند</a:t>
            </a:r>
            <a:r>
              <a:rPr lang="en-US" sz="1600" dirty="0">
                <a:solidFill>
                  <a:schemeClr val="bg2">
                    <a:lumMod val="25000"/>
                  </a:schemeClr>
                </a:solidFill>
                <a:latin typeface="Arial" pitchFamily="34" charset="0"/>
                <a:cs typeface="Arial" pitchFamily="34" charset="0"/>
              </a:rPr>
              <a:t>. </a:t>
            </a:r>
            <a:br>
              <a:rPr lang="en-US" sz="1600" dirty="0">
                <a:solidFill>
                  <a:schemeClr val="bg2">
                    <a:lumMod val="25000"/>
                  </a:schemeClr>
                </a:solidFill>
                <a:latin typeface="Arial" pitchFamily="34" charset="0"/>
                <a:cs typeface="Arial" pitchFamily="34" charset="0"/>
              </a:rPr>
            </a:br>
            <a:r>
              <a:rPr lang="en-US" sz="1600" dirty="0">
                <a:solidFill>
                  <a:schemeClr val="bg2">
                    <a:lumMod val="25000"/>
                  </a:schemeClr>
                </a:solidFill>
                <a:latin typeface="Arial" pitchFamily="34" charset="0"/>
                <a:cs typeface="Arial" pitchFamily="34" charset="0"/>
              </a:rPr>
              <a:t/>
            </a:r>
            <a:br>
              <a:rPr lang="en-US" sz="1600" dirty="0">
                <a:solidFill>
                  <a:schemeClr val="bg2">
                    <a:lumMod val="25000"/>
                  </a:schemeClr>
                </a:solidFill>
                <a:latin typeface="Arial" pitchFamily="34" charset="0"/>
                <a:cs typeface="Arial" pitchFamily="34" charset="0"/>
              </a:rPr>
            </a:br>
            <a:r>
              <a:rPr lang="ar-SA" sz="1600" dirty="0">
                <a:solidFill>
                  <a:schemeClr val="bg2">
                    <a:lumMod val="25000"/>
                  </a:schemeClr>
                </a:solidFill>
                <a:latin typeface="Arial" pitchFamily="34" charset="0"/>
                <a:cs typeface="Arial" pitchFamily="34" charset="0"/>
              </a:rPr>
              <a:t>پروفسور لطفي زاده داراي بيست و سه دكتراي افتخاري از دانشگاه هاي معتبر دنياست، بيش از دويست مقاله علمي را به تنهايي در كارنامه علمي خود دارد و در هيئت تحريريه پنجاه مجله علمي دنيا مقام "مشاور" را </a:t>
            </a:r>
            <a:r>
              <a:rPr lang="ar-SA" sz="1600" dirty="0" smtClean="0">
                <a:solidFill>
                  <a:schemeClr val="bg2">
                    <a:lumMod val="25000"/>
                  </a:schemeClr>
                </a:solidFill>
                <a:latin typeface="Arial" pitchFamily="34" charset="0"/>
                <a:cs typeface="Arial" pitchFamily="34" charset="0"/>
              </a:rPr>
              <a:t>داراست</a:t>
            </a:r>
            <a:r>
              <a:rPr lang="fa-IR" sz="1600" dirty="0" smtClean="0">
                <a:solidFill>
                  <a:schemeClr val="bg2">
                    <a:lumMod val="25000"/>
                  </a:schemeClr>
                </a:solidFill>
                <a:latin typeface="Arial" pitchFamily="34" charset="0"/>
                <a:cs typeface="Arial" pitchFamily="34" charset="0"/>
              </a:rPr>
              <a:t>.</a:t>
            </a:r>
            <a:endParaRPr lang="en-US" sz="1600" dirty="0">
              <a:solidFill>
                <a:schemeClr val="bg2">
                  <a:lumMod val="25000"/>
                </a:schemeClr>
              </a:solidFill>
              <a:latin typeface="Arial" pitchFamily="34" charset="0"/>
              <a:cs typeface="Arial" pitchFamily="34" charset="0"/>
            </a:endParaRPr>
          </a:p>
          <a:p>
            <a:pPr marL="0" indent="0" algn="r" rtl="1">
              <a:buNone/>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2211808089"/>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ln w="3175" cmpd="sng">
                  <a:solidFill>
                    <a:schemeClr val="bg1"/>
                  </a:solidFill>
                  <a:prstDash val="solid"/>
                  <a:miter lim="800000"/>
                </a:ln>
                <a:blipFill>
                  <a:blip r:embed="rId2"/>
                  <a:tile tx="0" ty="0" sx="100000" sy="100000" flip="none" algn="tl"/>
                </a:blipFill>
                <a:effectLst>
                  <a:outerShdw blurRad="50800" algn="tl" rotWithShape="0">
                    <a:srgbClr val="000000"/>
                  </a:outerShdw>
                </a:effectLst>
              </a:rPr>
              <a:t>سیر تکاملی منطق فازی</a:t>
            </a:r>
            <a:endParaRPr lang="en-US" dirty="0"/>
          </a:p>
        </p:txBody>
      </p:sp>
      <p:sp>
        <p:nvSpPr>
          <p:cNvPr id="4" name="Rectangle 3"/>
          <p:cNvSpPr/>
          <p:nvPr/>
        </p:nvSpPr>
        <p:spPr>
          <a:xfrm>
            <a:off x="5405736" y="2438400"/>
            <a:ext cx="2653290" cy="1384995"/>
          </a:xfrm>
          <a:prstGeom prst="rect">
            <a:avLst/>
          </a:prstGeom>
        </p:spPr>
        <p:txBody>
          <a:bodyPr wrap="none">
            <a:spAutoFit/>
          </a:bodyPr>
          <a:lstStyle/>
          <a:p>
            <a:pPr marL="457200" indent="-457200" algn="r" rtl="1">
              <a:buFont typeface="Arial" pitchFamily="34" charset="0"/>
              <a:buChar char="•"/>
            </a:pPr>
            <a:r>
              <a:rPr lang="fa-IR" sz="2800" dirty="0" smtClean="0">
                <a:effectLst>
                  <a:outerShdw blurRad="38100" dist="38100" dir="2700000" algn="tl">
                    <a:srgbClr val="000000">
                      <a:alpha val="43137"/>
                    </a:srgbClr>
                  </a:outerShdw>
                </a:effectLst>
              </a:rPr>
              <a:t>سمیه شاهد</a:t>
            </a:r>
          </a:p>
          <a:p>
            <a:pPr marL="457200" indent="-457200" algn="r" rtl="1">
              <a:buFont typeface="Arial" pitchFamily="34" charset="0"/>
              <a:buChar char="•"/>
            </a:pPr>
            <a:r>
              <a:rPr lang="fa-IR" sz="2800" dirty="0" smtClean="0">
                <a:effectLst>
                  <a:outerShdw blurRad="38100" dist="38100" dir="2700000" algn="tl">
                    <a:srgbClr val="000000">
                      <a:alpha val="43137"/>
                    </a:srgbClr>
                  </a:outerShdw>
                </a:effectLst>
              </a:rPr>
              <a:t>سیده کوثر قنادیان</a:t>
            </a:r>
          </a:p>
          <a:p>
            <a:pPr marL="457200" indent="-457200" algn="r" rtl="1">
              <a:buFont typeface="Arial" pitchFamily="34" charset="0"/>
              <a:buChar char="•"/>
            </a:pPr>
            <a:r>
              <a:rPr lang="fa-IR" sz="2800" dirty="0" smtClean="0">
                <a:effectLst>
                  <a:outerShdw blurRad="38100" dist="38100" dir="2700000" algn="tl">
                    <a:srgbClr val="000000">
                      <a:alpha val="43137"/>
                    </a:srgbClr>
                  </a:outerShdw>
                </a:effectLst>
              </a:rPr>
              <a:t>لیلا فرقانی</a:t>
            </a:r>
            <a:endParaRPr lang="en-US" sz="2800" dirty="0">
              <a:effectLst>
                <a:outerShdw blurRad="38100" dist="38100" dir="2700000" algn="tl">
                  <a:srgbClr val="000000">
                    <a:alpha val="43137"/>
                  </a:srgbClr>
                </a:outerShdw>
              </a:effectLst>
            </a:endParaRPr>
          </a:p>
        </p:txBody>
      </p:sp>
      <p:pic>
        <p:nvPicPr>
          <p:cNvPr id="4101" name="Picture 5" descr="G:\New Folder\Buddha pic\Buddha_in_Pago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799" y="2047908"/>
            <a:ext cx="1833821" cy="1695384"/>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3600" y="2628032"/>
            <a:ext cx="1493837" cy="156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2731260"/>
            <a:ext cx="1852613" cy="2024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5983750"/>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زندگی شخصی و اعتقادات</a:t>
            </a:r>
            <a:endParaRPr lang="en-US" dirty="0">
              <a:ln>
                <a:solidFill>
                  <a:schemeClr val="bg1"/>
                </a:solidFill>
              </a:ln>
            </a:endParaRPr>
          </a:p>
        </p:txBody>
      </p:sp>
      <p:sp>
        <p:nvSpPr>
          <p:cNvPr id="3" name="Content Placeholder 2"/>
          <p:cNvSpPr>
            <a:spLocks noGrp="1"/>
          </p:cNvSpPr>
          <p:nvPr>
            <p:ph idx="1"/>
          </p:nvPr>
        </p:nvSpPr>
        <p:spPr>
          <a:xfrm>
            <a:off x="762000" y="1752601"/>
            <a:ext cx="7696200" cy="3352800"/>
          </a:xfrm>
        </p:spPr>
        <p:txBody>
          <a:bodyPr>
            <a:normAutofit/>
          </a:bodyPr>
          <a:lstStyle/>
          <a:p>
            <a:pPr marL="0" indent="0" algn="r" rtl="1">
              <a:buNone/>
            </a:pPr>
            <a:r>
              <a:rPr lang="fa-IR" sz="1600" dirty="0" smtClean="0">
                <a:solidFill>
                  <a:schemeClr val="bg2">
                    <a:lumMod val="25000"/>
                  </a:schemeClr>
                </a:solidFill>
              </a:rPr>
              <a:t>ذکر می شود که زاده فورا ناسیونالیسم را رد می کند ، و بر این اصرار می ورزد که مسائل خیلی عمیق تری در زندگی وجود دارد.و از او نقل شده که :</a:t>
            </a:r>
          </a:p>
          <a:p>
            <a:pPr marL="0" indent="0" algn="r" rtl="1">
              <a:buNone/>
            </a:pPr>
            <a:r>
              <a:rPr lang="fa-IR" sz="1600" dirty="0" smtClean="0">
                <a:solidFill>
                  <a:schemeClr val="bg2">
                    <a:lumMod val="25000"/>
                  </a:schemeClr>
                </a:solidFill>
              </a:rPr>
              <a:t>مسئله این نیست که من آمریکایی ، روس ، ایرانی ، آذربایجانی یا هر چیز دیگری هستم. همه این مردم و فرهنگ ها به من شکل داده اند و با همه ی آنها کاملا راحتم.</a:t>
            </a:r>
          </a:p>
          <a:p>
            <a:pPr marL="0" indent="0" algn="r" rtl="1">
              <a:buNone/>
            </a:pPr>
            <a:endParaRPr lang="fa-IR" sz="1600" dirty="0" smtClean="0">
              <a:solidFill>
                <a:schemeClr val="bg2">
                  <a:lumMod val="25000"/>
                </a:schemeClr>
              </a:solidFill>
            </a:endParaRPr>
          </a:p>
          <a:p>
            <a:pPr marL="0" indent="0" algn="r" rtl="1">
              <a:buNone/>
            </a:pPr>
            <a:r>
              <a:rPr lang="fa-IR" sz="1600" dirty="0" smtClean="0">
                <a:solidFill>
                  <a:schemeClr val="bg2">
                    <a:lumMod val="25000"/>
                  </a:schemeClr>
                </a:solidFill>
              </a:rPr>
              <a:t>او در همان مصاحبه ذکر می کند :</a:t>
            </a:r>
          </a:p>
          <a:p>
            <a:pPr marL="0" indent="0" algn="r" rtl="1">
              <a:buNone/>
            </a:pPr>
            <a:r>
              <a:rPr lang="fa-IR" sz="1600" dirty="0" smtClean="0">
                <a:solidFill>
                  <a:schemeClr val="bg2">
                    <a:lumMod val="25000"/>
                  </a:schemeClr>
                </a:solidFill>
              </a:rPr>
              <a:t>لجاجت و سرسختی ، نترسیدن از درگیر مجادله شدن ، این تا حد زیادی سنت ترکی است . این بخشی از شخصیت من هم هست. من می توانم خیلی کله شق باشم . این احتمالا برای توسعه ی منطق فازی مفید بوده است.</a:t>
            </a:r>
          </a:p>
          <a:p>
            <a:pPr marL="0" indent="0" algn="r" rtl="1">
              <a:buNone/>
            </a:pPr>
            <a:endParaRPr lang="fa-IR" sz="1600" dirty="0" smtClean="0">
              <a:solidFill>
                <a:schemeClr val="bg2">
                  <a:lumMod val="25000"/>
                </a:schemeClr>
              </a:solidFill>
            </a:endParaRPr>
          </a:p>
          <a:p>
            <a:pPr marL="0" indent="0" algn="r" rtl="1">
              <a:buNone/>
            </a:pPr>
            <a:r>
              <a:rPr lang="fa-IR" sz="1600" dirty="0" smtClean="0">
                <a:solidFill>
                  <a:schemeClr val="bg2">
                    <a:lumMod val="25000"/>
                  </a:schemeClr>
                </a:solidFill>
              </a:rPr>
              <a:t>او خود را چون </a:t>
            </a:r>
            <a:r>
              <a:rPr lang="fa-IR" sz="1600" b="1" u="sng" dirty="0" smtClean="0">
                <a:solidFill>
                  <a:schemeClr val="bg2">
                    <a:lumMod val="25000"/>
                  </a:schemeClr>
                </a:solidFill>
              </a:rPr>
              <a:t>یک مهندس برق آمریکایی ، با جهت گیری ریاضیاتی ، با تبار ایرانی ، متولد روسیه</a:t>
            </a:r>
            <a:r>
              <a:rPr lang="fa-IR" sz="1600" dirty="0" smtClean="0">
                <a:solidFill>
                  <a:schemeClr val="bg2">
                    <a:lumMod val="25000"/>
                  </a:schemeClr>
                </a:solidFill>
              </a:rPr>
              <a:t> وصف می کند.</a:t>
            </a:r>
            <a:endParaRPr lang="en-US" sz="1600" dirty="0">
              <a:solidFill>
                <a:schemeClr val="bg2">
                  <a:lumMod val="25000"/>
                </a:schemeClr>
              </a:solidFill>
            </a:endParaRPr>
          </a:p>
        </p:txBody>
      </p:sp>
    </p:spTree>
    <p:extLst>
      <p:ext uri="{BB962C8B-B14F-4D97-AF65-F5344CB8AC3E}">
        <p14:creationId xmlns:p14="http://schemas.microsoft.com/office/powerpoint/2010/main" xmlns="" val="2892495132"/>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ew Folder\منطق فازي چيست_files\image006.jpg"/>
          <p:cNvPicPr>
            <a:picLocks noChangeAspect="1" noChangeArrowheads="1"/>
          </p:cNvPicPr>
          <p:nvPr/>
        </p:nvPicPr>
        <p:blipFill>
          <a:blip r:embed="rId2" cstate="print"/>
          <a:srcRect/>
          <a:stretch>
            <a:fillRect/>
          </a:stretch>
        </p:blipFill>
        <p:spPr bwMode="auto">
          <a:xfrm rot="20156001">
            <a:off x="1203790" y="2296687"/>
            <a:ext cx="1713266" cy="2531920"/>
          </a:xfrm>
          <a:prstGeom prst="rect">
            <a:avLst/>
          </a:prstGeom>
          <a:noFill/>
        </p:spPr>
      </p:pic>
      <p:sp>
        <p:nvSpPr>
          <p:cNvPr id="6" name="TextBox 5"/>
          <p:cNvSpPr txBox="1"/>
          <p:nvPr/>
        </p:nvSpPr>
        <p:spPr>
          <a:xfrm>
            <a:off x="2929713" y="1905000"/>
            <a:ext cx="5453801" cy="2031325"/>
          </a:xfrm>
          <a:prstGeom prst="rect">
            <a:avLst/>
          </a:prstGeom>
          <a:noFill/>
        </p:spPr>
        <p:txBody>
          <a:bodyPr wrap="none" rtlCol="0">
            <a:spAutoFit/>
          </a:bodyPr>
          <a:lstStyle/>
          <a:p>
            <a:pPr algn="r" rtl="1">
              <a:buFont typeface="Arial" pitchFamily="34" charset="0"/>
              <a:buChar char="•"/>
            </a:pPr>
            <a:r>
              <a:rPr lang="fa-IR" dirty="0" smtClean="0"/>
              <a:t>تئوری مجموعه های فازی و کاربردهای آن</a:t>
            </a:r>
          </a:p>
          <a:p>
            <a:pPr algn="r" rtl="1"/>
            <a:r>
              <a:rPr lang="fa-IR" dirty="0" smtClean="0"/>
              <a:t> </a:t>
            </a:r>
            <a:r>
              <a:rPr lang="fa-IR" dirty="0" smtClean="0"/>
              <a:t> مرتضی زاهدی – نشر کتاب دانشگاهی</a:t>
            </a:r>
          </a:p>
          <a:p>
            <a:pPr algn="r" rtl="1"/>
            <a:endParaRPr lang="fa-IR" dirty="0" smtClean="0"/>
          </a:p>
          <a:p>
            <a:pPr algn="r" rtl="1"/>
            <a:endParaRPr lang="fa-IR" dirty="0" smtClean="0"/>
          </a:p>
          <a:p>
            <a:pPr algn="r" rtl="1">
              <a:buFont typeface="Arial" pitchFamily="34" charset="0"/>
              <a:buChar char="•"/>
            </a:pPr>
            <a:r>
              <a:rPr lang="fa-IR" dirty="0" smtClean="0"/>
              <a:t>تفکر </a:t>
            </a:r>
            <a:r>
              <a:rPr lang="ar-SA" dirty="0" smtClean="0"/>
              <a:t>فازى </a:t>
            </a:r>
            <a:r>
              <a:rPr lang="ar-SA" dirty="0" smtClean="0"/>
              <a:t>_ بارت كاسكو </a:t>
            </a:r>
            <a:endParaRPr lang="fa-IR" dirty="0" smtClean="0"/>
          </a:p>
          <a:p>
            <a:pPr algn="r" rtl="1"/>
            <a:r>
              <a:rPr lang="fa-IR" dirty="0" smtClean="0"/>
              <a:t>    </a:t>
            </a:r>
            <a:r>
              <a:rPr lang="ar-SA" dirty="0" smtClean="0"/>
              <a:t>ترجمه</a:t>
            </a:r>
            <a:r>
              <a:rPr lang="ar-SA" dirty="0" smtClean="0"/>
              <a:t>: على غفارى، </a:t>
            </a:r>
            <a:r>
              <a:rPr lang="fa-IR" smtClean="0"/>
              <a:t>.....</a:t>
            </a:r>
            <a:endParaRPr lang="fa-IR" dirty="0" smtClean="0"/>
          </a:p>
          <a:p>
            <a:pPr algn="r" rtl="1"/>
            <a:r>
              <a:rPr lang="ar-SA" dirty="0" smtClean="0"/>
              <a:t> </a:t>
            </a:r>
            <a:r>
              <a:rPr lang="fa-IR" dirty="0" smtClean="0"/>
              <a:t>    </a:t>
            </a:r>
            <a:r>
              <a:rPr lang="ar-SA" dirty="0" smtClean="0"/>
              <a:t>ناشر</a:t>
            </a:r>
            <a:r>
              <a:rPr lang="ar-SA" dirty="0" smtClean="0"/>
              <a:t>: دانشگاه صنعتى خواجه نصيرالدين طوسى _ چاپ دوم سال </a:t>
            </a:r>
            <a:r>
              <a:rPr lang="fa-IR" dirty="0" smtClean="0"/>
              <a: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ln w="3175" cmpd="sng">
                  <a:solidFill>
                    <a:schemeClr val="bg1"/>
                  </a:solidFill>
                  <a:prstDash val="solid"/>
                  <a:miter lim="800000"/>
                </a:ln>
                <a:blipFill>
                  <a:blip r:embed="rId2"/>
                  <a:tile tx="0" ty="0" sx="100000" sy="100000" flip="none" algn="tl"/>
                </a:blipFill>
                <a:effectLst>
                  <a:outerShdw blurRad="50800" algn="tl" rotWithShape="0">
                    <a:srgbClr val="000000"/>
                  </a:outerShdw>
                </a:effectLst>
              </a:rPr>
              <a:t>منطق</a:t>
            </a:r>
            <a:endParaRPr lang="en-US" dirty="0"/>
          </a:p>
        </p:txBody>
      </p:sp>
      <p:sp>
        <p:nvSpPr>
          <p:cNvPr id="3" name="Content Placeholder 2"/>
          <p:cNvSpPr>
            <a:spLocks noGrp="1"/>
          </p:cNvSpPr>
          <p:nvPr>
            <p:ph idx="1"/>
          </p:nvPr>
        </p:nvSpPr>
        <p:spPr>
          <a:xfrm>
            <a:off x="762000" y="1752601"/>
            <a:ext cx="7696200" cy="3352800"/>
          </a:xfrm>
        </p:spPr>
        <p:txBody>
          <a:bodyPr>
            <a:normAutofit/>
          </a:bodyPr>
          <a:lstStyle/>
          <a:p>
            <a:pPr lvl="1" algn="r" rtl="1">
              <a:buBlip>
                <a:blip r:embed="rId3"/>
              </a:buBlip>
            </a:pPr>
            <a:r>
              <a:rPr lang="fa-IR" sz="1600" b="1" dirty="0">
                <a:solidFill>
                  <a:schemeClr val="bg2">
                    <a:lumMod val="25000"/>
                  </a:schemeClr>
                </a:solidFill>
              </a:rPr>
              <a:t>مَنطِق</a:t>
            </a:r>
            <a:r>
              <a:rPr lang="fa-IR" sz="1600" dirty="0">
                <a:solidFill>
                  <a:schemeClr val="bg2">
                    <a:lumMod val="25000"/>
                  </a:schemeClr>
                </a:solidFill>
              </a:rPr>
              <a:t> دانش</a:t>
            </a:r>
            <a:r>
              <a:rPr lang="fa-IR" sz="1600" i="1" dirty="0">
                <a:solidFill>
                  <a:schemeClr val="bg2">
                    <a:lumMod val="25000"/>
                  </a:schemeClr>
                </a:solidFill>
              </a:rPr>
              <a:t> </a:t>
            </a:r>
            <a:r>
              <a:rPr lang="fa-IR" sz="1600" dirty="0">
                <a:solidFill>
                  <a:schemeClr val="bg2">
                    <a:lumMod val="25000"/>
                  </a:schemeClr>
                </a:solidFill>
              </a:rPr>
              <a:t>شناسایی و ارائهٔ روش درست اندیشیدن </a:t>
            </a:r>
            <a:r>
              <a:rPr lang="fa-IR" sz="1600" dirty="0" smtClean="0">
                <a:solidFill>
                  <a:schemeClr val="bg2">
                    <a:lumMod val="25000"/>
                  </a:schemeClr>
                </a:solidFill>
              </a:rPr>
              <a:t>( تعریف </a:t>
            </a:r>
            <a:r>
              <a:rPr lang="fa-IR" sz="1600" dirty="0">
                <a:solidFill>
                  <a:schemeClr val="bg2">
                    <a:lumMod val="25000"/>
                  </a:schemeClr>
                </a:solidFill>
              </a:rPr>
              <a:t>کردن و استدلال </a:t>
            </a:r>
            <a:r>
              <a:rPr lang="fa-IR" sz="1600" dirty="0" smtClean="0">
                <a:solidFill>
                  <a:schemeClr val="bg2">
                    <a:lumMod val="25000"/>
                  </a:schemeClr>
                </a:solidFill>
              </a:rPr>
              <a:t>کردن ) است .</a:t>
            </a:r>
          </a:p>
          <a:p>
            <a:pPr marL="457200" lvl="1" indent="0" algn="r" rtl="1">
              <a:buNone/>
            </a:pPr>
            <a:endParaRPr lang="fa-IR" sz="1600" dirty="0" smtClean="0">
              <a:solidFill>
                <a:schemeClr val="bg2">
                  <a:lumMod val="25000"/>
                </a:schemeClr>
              </a:solidFill>
            </a:endParaRPr>
          </a:p>
          <a:p>
            <a:pPr lvl="1" algn="r" rtl="1">
              <a:buBlip>
                <a:blip r:embed="rId3"/>
              </a:buBlip>
            </a:pPr>
            <a:r>
              <a:rPr lang="fa-IR" sz="1600" dirty="0">
                <a:solidFill>
                  <a:schemeClr val="bg2">
                    <a:lumMod val="25000"/>
                  </a:schemeClr>
                </a:solidFill>
                <a:latin typeface="Arial" pitchFamily="34" charset="0"/>
                <a:cs typeface="Arial" pitchFamily="34" charset="0"/>
              </a:rPr>
              <a:t>در گذشته منطق صرفاً شاخه‌ای از فلسفه شمرده می‌شد ولی از میانهٔ سده نوزدهم در ریاضیات و در دهه‌های واپسین در علوم رایانه نیز به آن می‌پردازند.</a:t>
            </a:r>
            <a:endParaRPr lang="en-US" sz="1600" dirty="0">
              <a:solidFill>
                <a:schemeClr val="bg2">
                  <a:lumMod val="25000"/>
                </a:schemeClr>
              </a:solidFill>
              <a:latin typeface="Arial" pitchFamily="34" charset="0"/>
              <a:cs typeface="Arial" pitchFamily="34" charset="0"/>
            </a:endParaRPr>
          </a:p>
          <a:p>
            <a:pPr marL="457200" lvl="1" indent="0" algn="r" rtl="1">
              <a:buNone/>
            </a:pPr>
            <a:endParaRPr lang="fa-IR" sz="1600" dirty="0">
              <a:solidFill>
                <a:schemeClr val="bg2">
                  <a:lumMod val="25000"/>
                </a:schemeClr>
              </a:solidFill>
            </a:endParaRPr>
          </a:p>
          <a:p>
            <a:pPr marL="0" indent="0" algn="r" rtl="1">
              <a:buNone/>
            </a:pP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4183559177"/>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96200" cy="3352800"/>
          </a:xfrm>
        </p:spPr>
        <p:txBody>
          <a:bodyPr>
            <a:normAutofit/>
          </a:bodyPr>
          <a:lstStyle/>
          <a:p>
            <a:pPr marL="0" indent="0" algn="r" rtl="1">
              <a:buNone/>
            </a:pPr>
            <a:endParaRPr lang="fa-IR" sz="1600" dirty="0" smtClean="0">
              <a:solidFill>
                <a:schemeClr val="bg2">
                  <a:lumMod val="25000"/>
                </a:schemeClr>
              </a:solidFill>
              <a:latin typeface="Arial" pitchFamily="34" charset="0"/>
              <a:cs typeface="Arial" pitchFamily="34" charset="0"/>
            </a:endParaRPr>
          </a:p>
          <a:p>
            <a:pPr marL="0" indent="0" algn="r" rtl="1">
              <a:buNone/>
            </a:pPr>
            <a:r>
              <a:rPr lang="fa-IR" sz="1600" dirty="0" smtClean="0">
                <a:solidFill>
                  <a:schemeClr val="bg2">
                    <a:lumMod val="25000"/>
                  </a:schemeClr>
                </a:solidFill>
                <a:latin typeface="Arial" pitchFamily="34" charset="0"/>
                <a:cs typeface="Arial" pitchFamily="34" charset="0"/>
              </a:rPr>
              <a:t>اگر </a:t>
            </a:r>
            <a:r>
              <a:rPr lang="fa-IR" sz="1600" dirty="0">
                <a:solidFill>
                  <a:schemeClr val="bg2">
                    <a:lumMod val="25000"/>
                  </a:schemeClr>
                </a:solidFill>
                <a:latin typeface="Arial" pitchFamily="34" charset="0"/>
                <a:cs typeface="Arial" pitchFamily="34" charset="0"/>
              </a:rPr>
              <a:t>در رياضي، دو رنگ سياه و سفيد را صفر و يك تصور كنيم، منطق رياضي، طيفي به جز اين دو رنگ سفيد و سياه نمي بيند و نمي شناسد. ولي در مجموعه هاي نامعين منطق فازي، بين سياه و سفيد مجموعه اي از طيف هاي خاكستري هم لحاظ مي شود و به اين طريق فصل مشترك ساده اي بين انسان و كامپيوتر بوجود مي آيد. </a:t>
            </a:r>
          </a:p>
          <a:p>
            <a:pPr marL="0" indent="0" algn="r" rtl="1">
              <a:buNone/>
            </a:pPr>
            <a:endParaRPr lang="en-US" sz="1600" dirty="0">
              <a:solidFill>
                <a:schemeClr val="bg2">
                  <a:lumMod val="25000"/>
                </a:schemeClr>
              </a:solidFill>
              <a:latin typeface="Arial" pitchFamily="34" charset="0"/>
              <a:cs typeface="Arial" pitchFamily="34" charset="0"/>
            </a:endParaRPr>
          </a:p>
        </p:txBody>
      </p:sp>
      <p:sp>
        <p:nvSpPr>
          <p:cNvPr id="4" name="Title 1"/>
          <p:cNvSpPr txBox="1">
            <a:spLocks/>
          </p:cNvSpPr>
          <p:nvPr/>
        </p:nvSpPr>
        <p:spPr>
          <a:xfrm>
            <a:off x="1676400" y="228600"/>
            <a:ext cx="5638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b="1" dirty="0">
                <a:ln w="3175" cmpd="sng">
                  <a:solidFill>
                    <a:schemeClr val="bg1">
                      <a:lumMod val="95000"/>
                    </a:schemeClr>
                  </a:solidFill>
                  <a:prstDash val="solid"/>
                  <a:miter lim="800000"/>
                </a:ln>
                <a:blipFill>
                  <a:blip r:embed="rId2"/>
                  <a:tile tx="0" ty="0" sx="100000" sy="100000" flip="none" algn="tl"/>
                </a:blipFill>
                <a:effectLst>
                  <a:outerShdw blurRad="50800" algn="tl" rotWithShape="0">
                    <a:srgbClr val="000000"/>
                  </a:outerShdw>
                </a:effectLst>
              </a:rPr>
              <a:t>تئوري منطق فازي در يك نگاه </a:t>
            </a:r>
            <a:endParaRPr lang="en-US" sz="4800" b="1" dirty="0">
              <a:ln w="3175" cmpd="sng">
                <a:solidFill>
                  <a:schemeClr val="bg1">
                    <a:lumMod val="95000"/>
                  </a:schemeClr>
                </a:solidFill>
                <a:prstDash val="solid"/>
                <a:miter lim="800000"/>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1163319094"/>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96200" cy="3352800"/>
          </a:xfrm>
        </p:spPr>
        <p:txBody>
          <a:bodyPr>
            <a:normAutofit/>
          </a:bodyPr>
          <a:lstStyle/>
          <a:p>
            <a:pPr marL="0" indent="0" algn="r" rtl="1">
              <a:buNone/>
            </a:pPr>
            <a:r>
              <a:rPr lang="fa-IR" sz="1600" dirty="0">
                <a:solidFill>
                  <a:schemeClr val="bg2">
                    <a:lumMod val="25000"/>
                  </a:schemeClr>
                </a:solidFill>
              </a:rPr>
              <a:t>اگر یک آتنی بگوید آتنی ها همیشه دروغ می گویند ،آیا این آتنی راست می گوید یا دروغ؟ اینجا در نقطه میانه راست و دروغ هستیم و این جمله در منطق دو ارزشی سیاه و سفید یک پارادوکس است. اما در منطق (مبهم) یا فازی نه. این جمله همزمان ۵۰ درصد راست و ۵۰ درصد دروغ است. یک جمله می تواند ۹۰درصد راست و ۱۰ درصد دروغ باشد و غالب حرفهای مردم اینچنین است</a:t>
            </a:r>
            <a:r>
              <a:rPr lang="fa-IR" sz="1600" dirty="0" smtClean="0">
                <a:solidFill>
                  <a:schemeClr val="bg2">
                    <a:lumMod val="25000"/>
                  </a:schemeClr>
                </a:solidFill>
              </a:rPr>
              <a:t>.</a:t>
            </a:r>
          </a:p>
          <a:p>
            <a:pPr marL="0" indent="0" algn="r" rtl="1">
              <a:buNone/>
            </a:pPr>
            <a:endParaRPr lang="fa-IR" sz="1600" dirty="0" smtClean="0">
              <a:solidFill>
                <a:schemeClr val="bg2">
                  <a:lumMod val="25000"/>
                </a:schemeClr>
              </a:solidFill>
            </a:endParaRPr>
          </a:p>
          <a:p>
            <a:pPr marL="0" indent="0" algn="r" rtl="1">
              <a:buNone/>
            </a:pPr>
            <a:r>
              <a:rPr lang="ar-SA" sz="1600" dirty="0">
                <a:solidFill>
                  <a:schemeClr val="bg2">
                    <a:lumMod val="25000"/>
                  </a:schemeClr>
                </a:solidFill>
              </a:rPr>
              <a:t>مثال زنون و تپه شن:</a:t>
            </a:r>
            <a:endParaRPr lang="en-US" sz="1600" dirty="0">
              <a:solidFill>
                <a:schemeClr val="bg2">
                  <a:lumMod val="25000"/>
                </a:schemeClr>
              </a:solidFill>
            </a:endParaRPr>
          </a:p>
          <a:p>
            <a:pPr marL="0" indent="0" algn="r" rtl="1">
              <a:buNone/>
            </a:pPr>
            <a:r>
              <a:rPr lang="ar-SA" sz="1600" dirty="0">
                <a:solidFill>
                  <a:schemeClr val="bg2">
                    <a:lumMod val="25000"/>
                  </a:schemeClr>
                </a:solidFill>
              </a:rPr>
              <a:t>«زنون» دانه اي شن را از روي تپه اي برداشت و به شاگردانش گفت كه آيا اين همان تپه است؟ شاگردانش گفتند بله سپس گفت حال اين شن ها را اين قدر از روي تپه برداريدكه ديگر اين تپه (نا تپه</a:t>
            </a:r>
            <a:r>
              <a:rPr lang="ar-SA" sz="1600" dirty="0" smtClean="0">
                <a:solidFill>
                  <a:schemeClr val="bg2">
                    <a:lumMod val="25000"/>
                  </a:schemeClr>
                </a:solidFill>
              </a:rPr>
              <a:t>)</a:t>
            </a:r>
            <a:r>
              <a:rPr lang="fa-IR" sz="1600" dirty="0" smtClean="0">
                <a:solidFill>
                  <a:schemeClr val="bg2">
                    <a:lumMod val="25000"/>
                  </a:schemeClr>
                </a:solidFill>
              </a:rPr>
              <a:t> </a:t>
            </a:r>
            <a:r>
              <a:rPr lang="ar-SA" sz="1600" dirty="0" smtClean="0">
                <a:solidFill>
                  <a:schemeClr val="bg2">
                    <a:lumMod val="25000"/>
                  </a:schemeClr>
                </a:solidFill>
              </a:rPr>
              <a:t>شود</a:t>
            </a:r>
            <a:r>
              <a:rPr lang="fa-IR" sz="1600" dirty="0" smtClean="0">
                <a:solidFill>
                  <a:schemeClr val="bg2">
                    <a:lumMod val="25000"/>
                  </a:schemeClr>
                </a:solidFill>
              </a:rPr>
              <a:t> </a:t>
            </a:r>
            <a:r>
              <a:rPr lang="ar-SA" sz="1600" dirty="0" smtClean="0">
                <a:solidFill>
                  <a:schemeClr val="bg2">
                    <a:lumMod val="25000"/>
                  </a:schemeClr>
                </a:solidFill>
              </a:rPr>
              <a:t>، </a:t>
            </a:r>
            <a:r>
              <a:rPr lang="ar-SA" sz="1600" dirty="0">
                <a:solidFill>
                  <a:schemeClr val="bg2">
                    <a:lumMod val="25000"/>
                  </a:schemeClr>
                </a:solidFill>
              </a:rPr>
              <a:t>در حقيقت زنو مي خواست از نقطه ي </a:t>
            </a:r>
            <a:r>
              <a:rPr lang="en-US" sz="1600" dirty="0">
                <a:solidFill>
                  <a:schemeClr val="bg2">
                    <a:lumMod val="25000"/>
                  </a:schemeClr>
                </a:solidFill>
              </a:rPr>
              <a:t>x1</a:t>
            </a:r>
            <a:r>
              <a:rPr lang="ar-SA" sz="1600" dirty="0">
                <a:solidFill>
                  <a:schemeClr val="bg2">
                    <a:lumMod val="25000"/>
                  </a:schemeClr>
                </a:solidFill>
              </a:rPr>
              <a:t> به نقطه ي</a:t>
            </a:r>
            <a:r>
              <a:rPr lang="en-US" sz="1600" dirty="0">
                <a:solidFill>
                  <a:schemeClr val="bg2">
                    <a:lumMod val="25000"/>
                  </a:schemeClr>
                </a:solidFill>
              </a:rPr>
              <a:t>x2</a:t>
            </a:r>
            <a:r>
              <a:rPr lang="ar-SA" sz="1600" dirty="0">
                <a:solidFill>
                  <a:schemeClr val="bg2">
                    <a:lumMod val="25000"/>
                  </a:schemeClr>
                </a:solidFill>
              </a:rPr>
              <a:t> برسد ومجموعه تفكر فازي را به شاگردانش بياموزد.</a:t>
            </a:r>
            <a:endParaRPr lang="en-US" sz="1600" dirty="0">
              <a:solidFill>
                <a:schemeClr val="bg2">
                  <a:lumMod val="25000"/>
                </a:schemeClr>
              </a:solidFill>
            </a:endParaRPr>
          </a:p>
          <a:p>
            <a:pPr marL="0" indent="0" algn="r" rtl="1">
              <a:buNone/>
            </a:pPr>
            <a:endParaRPr lang="en-US" sz="1600" dirty="0">
              <a:solidFill>
                <a:schemeClr val="bg2">
                  <a:lumMod val="25000"/>
                </a:schemeClr>
              </a:solidFill>
            </a:endParaRPr>
          </a:p>
        </p:txBody>
      </p:sp>
    </p:spTree>
    <p:extLst>
      <p:ext uri="{BB962C8B-B14F-4D97-AF65-F5344CB8AC3E}">
        <p14:creationId xmlns:p14="http://schemas.microsoft.com/office/powerpoint/2010/main" xmlns="" val="2089453826"/>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400800" cy="1143000"/>
          </a:xfrm>
        </p:spPr>
        <p:txBody>
          <a:bodyPr/>
          <a:lstStyle/>
          <a:p>
            <a:r>
              <a:rPr lang="fa-IR" b="1" dirty="0">
                <a:ln w="3175" cmpd="sng">
                  <a:solidFill>
                    <a:schemeClr val="bg1"/>
                  </a:solidFill>
                  <a:prstDash val="solid"/>
                  <a:miter lim="800000"/>
                </a:ln>
                <a:blipFill>
                  <a:blip r:embed="rId2"/>
                  <a:tile tx="0" ty="0" sx="100000" sy="100000" flip="none" algn="tl"/>
                </a:blipFill>
                <a:effectLst>
                  <a:outerShdw blurRad="50800" algn="tl" rotWithShape="0">
                    <a:srgbClr val="000000"/>
                  </a:outerShdw>
                </a:effectLst>
              </a:rPr>
              <a:t>ارسطو و منطق دو ارزشی</a:t>
            </a:r>
            <a:endParaRPr lang="en-US" b="1" dirty="0">
              <a:ln w="3175" cmpd="sng">
                <a:solidFill>
                  <a:schemeClr val="bg1"/>
                </a:solidFill>
                <a:prstDash val="solid"/>
                <a:miter lim="800000"/>
              </a:ln>
              <a:blipFill>
                <a:blip r:embed="rId2"/>
                <a:tile tx="0" ty="0" sx="100000" sy="100000" flip="none" algn="tl"/>
              </a:blipFill>
              <a:effectLst>
                <a:outerShdw blurRad="50800" algn="tl" rotWithShape="0">
                  <a:srgbClr val="000000"/>
                </a:outerShdw>
              </a:effectLst>
            </a:endParaRPr>
          </a:p>
        </p:txBody>
      </p:sp>
      <p:sp>
        <p:nvSpPr>
          <p:cNvPr id="3" name="Content Placeholder 2"/>
          <p:cNvSpPr>
            <a:spLocks noGrp="1"/>
          </p:cNvSpPr>
          <p:nvPr>
            <p:ph idx="1"/>
          </p:nvPr>
        </p:nvSpPr>
        <p:spPr>
          <a:xfrm>
            <a:off x="685800" y="1828801"/>
            <a:ext cx="7772400" cy="3200400"/>
          </a:xfrm>
        </p:spPr>
        <p:txBody>
          <a:bodyPr>
            <a:normAutofit/>
          </a:bodyPr>
          <a:lstStyle/>
          <a:p>
            <a:pPr marL="0" lvl="0" indent="0" algn="r" rtl="1">
              <a:buNone/>
            </a:pPr>
            <a:r>
              <a:rPr lang="ar-SA" sz="1600" dirty="0">
                <a:solidFill>
                  <a:schemeClr val="bg2">
                    <a:lumMod val="25000"/>
                  </a:schemeClr>
                </a:solidFill>
              </a:rPr>
              <a:t>ارسطو در سال </a:t>
            </a:r>
            <a:r>
              <a:rPr lang="ar-SA" sz="1600" dirty="0" smtClean="0">
                <a:solidFill>
                  <a:schemeClr val="bg2">
                    <a:lumMod val="25000"/>
                  </a:schemeClr>
                </a:solidFill>
              </a:rPr>
              <a:t>٣٨٤ </a:t>
            </a:r>
            <a:r>
              <a:rPr lang="ar-SA" sz="1600" dirty="0">
                <a:solidFill>
                  <a:schemeClr val="bg2">
                    <a:lumMod val="25000"/>
                  </a:schemeClr>
                </a:solidFill>
              </a:rPr>
              <a:t>پ.م. در شهر استاگيراي مقدونيه به‌دنيا آمد. يونانيان باستان در آن زمان به مقدونيان به‌چشم اقوام نامتمدن مي‌نگريستند. ارسطو در جواني ارث هنگفت پدري را با خوشگذراني و عياشي به</a:t>
            </a:r>
            <a:r>
              <a:rPr lang="fa-IR" sz="1600" dirty="0">
                <a:solidFill>
                  <a:schemeClr val="bg2">
                    <a:lumMod val="25000"/>
                  </a:schemeClr>
                </a:solidFill>
              </a:rPr>
              <a:t> </a:t>
            </a:r>
            <a:r>
              <a:rPr lang="ar-SA" sz="1600" dirty="0">
                <a:solidFill>
                  <a:schemeClr val="bg2">
                    <a:lumMod val="25000"/>
                  </a:schemeClr>
                </a:solidFill>
              </a:rPr>
              <a:t>‌باد داد و پس از آن از بي‌</a:t>
            </a:r>
            <a:r>
              <a:rPr lang="fa-IR" sz="1600" dirty="0">
                <a:solidFill>
                  <a:schemeClr val="bg2">
                    <a:lumMod val="25000"/>
                  </a:schemeClr>
                </a:solidFill>
              </a:rPr>
              <a:t> </a:t>
            </a:r>
            <a:r>
              <a:rPr lang="ar-SA" sz="1600" dirty="0">
                <a:solidFill>
                  <a:schemeClr val="bg2">
                    <a:lumMod val="25000"/>
                  </a:schemeClr>
                </a:solidFill>
              </a:rPr>
              <a:t>پولي، مدتي به ارتش پيوست و سپس به آكادمي فلسفه افلاطون در آتن رفت و كم‌كم به‌عنوان انديشه‌</a:t>
            </a:r>
            <a:r>
              <a:rPr lang="fa-IR" sz="1600" dirty="0">
                <a:solidFill>
                  <a:schemeClr val="bg2">
                    <a:lumMod val="25000"/>
                  </a:schemeClr>
                </a:solidFill>
              </a:rPr>
              <a:t> </a:t>
            </a:r>
            <a:r>
              <a:rPr lang="ar-SA" sz="1600" dirty="0">
                <a:solidFill>
                  <a:schemeClr val="bg2">
                    <a:lumMod val="25000"/>
                  </a:schemeClr>
                </a:solidFill>
              </a:rPr>
              <a:t>ورزي همتراز استاد شناخته شد</a:t>
            </a:r>
            <a:r>
              <a:rPr lang="fa-IR" sz="1600" dirty="0">
                <a:solidFill>
                  <a:schemeClr val="bg2">
                    <a:lumMod val="25000"/>
                  </a:schemeClr>
                </a:solidFill>
              </a:rPr>
              <a:t>. در منطق ارسطويي ارزش يك گزاره يا جمله درست يا نادرست است وارزش يك عبارت كامل هنگامي درست است كه تك‌ تك جملات آن درست باشد و حتي اگر يك جمله نادرست باشد،ارزش كل عبارت نادرست خواهد بود؛همان‌گونه كه او مي‌گفت كه همه اعمال يك حاكم درست است، چون در صورتي كه  حتي يك كار او نادرست باشد ، به معنای آن است</a:t>
            </a:r>
            <a:r>
              <a:rPr lang="en-US" sz="1600" dirty="0">
                <a:solidFill>
                  <a:schemeClr val="bg2">
                    <a:lumMod val="25000"/>
                  </a:schemeClr>
                </a:solidFill>
              </a:rPr>
              <a:t> </a:t>
            </a:r>
            <a:r>
              <a:rPr lang="en-US" sz="1600" dirty="0" smtClean="0">
                <a:solidFill>
                  <a:schemeClr val="bg2">
                    <a:lumMod val="25000"/>
                  </a:schemeClr>
                </a:solidFill>
              </a:rPr>
              <a:t> </a:t>
            </a:r>
            <a:r>
              <a:rPr lang="fa-IR" sz="1600" dirty="0" smtClean="0">
                <a:solidFill>
                  <a:schemeClr val="bg2">
                    <a:lumMod val="25000"/>
                  </a:schemeClr>
                </a:solidFill>
              </a:rPr>
              <a:t>كه </a:t>
            </a:r>
            <a:r>
              <a:rPr lang="fa-IR" sz="1600" dirty="0">
                <a:solidFill>
                  <a:schemeClr val="bg2">
                    <a:lumMod val="25000"/>
                  </a:schemeClr>
                </a:solidFill>
              </a:rPr>
              <a:t>وي دركل آدمي نادرست است.</a:t>
            </a:r>
            <a:endParaRPr lang="en-US" sz="1600" dirty="0">
              <a:solidFill>
                <a:schemeClr val="bg2">
                  <a:lumMod val="25000"/>
                </a:schemeClr>
              </a:solidFill>
            </a:endParaRPr>
          </a:p>
          <a:p>
            <a:pPr marL="0" indent="0" algn="r" rtl="1">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3505200"/>
            <a:ext cx="1318802"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8495408"/>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96200" cy="3352800"/>
          </a:xfrm>
        </p:spPr>
        <p:txBody>
          <a:bodyPr>
            <a:normAutofit/>
          </a:bodyPr>
          <a:lstStyle/>
          <a:p>
            <a:pPr marL="0" indent="0" algn="r" rtl="1">
              <a:buNone/>
            </a:pPr>
            <a:r>
              <a:rPr lang="ar-SA" sz="1600" dirty="0">
                <a:solidFill>
                  <a:schemeClr val="bg2">
                    <a:lumMod val="25000"/>
                  </a:schemeClr>
                </a:solidFill>
              </a:rPr>
              <a:t>منطق ارسطو اساس رياضيات كلاسيك را تشكيل مى دهد. براساس اصول و مبانى اين منطق همه چيز تنها مشمول يك قاعده ثابت مى شود كه به موجب آن يا آن چيز درست است يا نادرست. دانشمندان نيز بر همين اساس به تحليل دنياى خود مى پرداختند. گرچه آنها هميشه مطمئن نبودند كه چه چيزى درست است و چه چيزى نادرست و گرچه درباره درستى يا نادرستى يك پديده مشخص ممكن بود دچار ترديد شوند، ولى در يك مورد هيچ ترديدى نداشتند و آن اينكه هر پديده اى يا «درست» است </a:t>
            </a:r>
            <a:r>
              <a:rPr lang="ar-SA" sz="1600" dirty="0" smtClean="0">
                <a:solidFill>
                  <a:schemeClr val="bg2">
                    <a:lumMod val="25000"/>
                  </a:schemeClr>
                </a:solidFill>
              </a:rPr>
              <a:t>يا</a:t>
            </a:r>
            <a:r>
              <a:rPr lang="fa-IR" sz="1600" dirty="0" smtClean="0">
                <a:solidFill>
                  <a:schemeClr val="bg2">
                    <a:lumMod val="25000"/>
                  </a:schemeClr>
                </a:solidFill>
              </a:rPr>
              <a:t> « </a:t>
            </a:r>
            <a:r>
              <a:rPr lang="ar-SA" sz="1600" dirty="0" smtClean="0">
                <a:solidFill>
                  <a:schemeClr val="bg2">
                    <a:lumMod val="25000"/>
                  </a:schemeClr>
                </a:solidFill>
              </a:rPr>
              <a:t>نادرست</a:t>
            </a:r>
            <a:r>
              <a:rPr lang="fa-IR" sz="1600" dirty="0" smtClean="0">
                <a:solidFill>
                  <a:schemeClr val="bg2">
                    <a:lumMod val="25000"/>
                  </a:schemeClr>
                </a:solidFill>
              </a:rPr>
              <a:t>».</a:t>
            </a:r>
            <a:r>
              <a:rPr lang="en-US" sz="1600" dirty="0">
                <a:solidFill>
                  <a:schemeClr val="bg2">
                    <a:lumMod val="25000"/>
                  </a:schemeClr>
                </a:solidFill>
              </a:rPr>
              <a:t/>
            </a:r>
            <a:br>
              <a:rPr lang="en-US" sz="1600" dirty="0">
                <a:solidFill>
                  <a:schemeClr val="bg2">
                    <a:lumMod val="25000"/>
                  </a:schemeClr>
                </a:solidFill>
              </a:rPr>
            </a:br>
            <a:r>
              <a:rPr lang="ar-SA" sz="1600" dirty="0">
                <a:solidFill>
                  <a:schemeClr val="bg2">
                    <a:lumMod val="25000"/>
                  </a:schemeClr>
                </a:solidFill>
              </a:rPr>
              <a:t>هر گزاره، قانون و قاعده اى يا قابل استناد است يا نيست. بيش از دو هزار سال است كه قانون ارسطو تعيين مى كند كه از نظر فلسفى چه چيز درست است و چه چيز نادرست. اين قانون «انديشيدن» در زبان، آموزش و افكار ما رسوخ كرده </a:t>
            </a:r>
            <a:r>
              <a:rPr lang="ar-SA" sz="1600" dirty="0" smtClean="0">
                <a:solidFill>
                  <a:schemeClr val="bg2">
                    <a:lumMod val="25000"/>
                  </a:schemeClr>
                </a:solidFill>
              </a:rPr>
              <a:t>است</a:t>
            </a:r>
            <a:r>
              <a:rPr lang="fa-IR" sz="1600" dirty="0" smtClean="0">
                <a:solidFill>
                  <a:schemeClr val="bg2">
                    <a:lumMod val="25000"/>
                  </a:schemeClr>
                </a:solidFill>
              </a:rPr>
              <a:t>.</a:t>
            </a:r>
          </a:p>
          <a:p>
            <a:pPr marL="0" indent="0" algn="r" rtl="1">
              <a:buNone/>
            </a:pPr>
            <a:endParaRPr lang="fa-IR" sz="1600" dirty="0" smtClean="0">
              <a:solidFill>
                <a:schemeClr val="bg2">
                  <a:lumMod val="25000"/>
                </a:schemeClr>
              </a:solidFill>
            </a:endParaRPr>
          </a:p>
          <a:p>
            <a:pPr lvl="1" algn="r" rtl="1">
              <a:buBlip>
                <a:blip r:embed="rId2"/>
              </a:buBlip>
            </a:pPr>
            <a:r>
              <a:rPr lang="fa-IR" sz="1600" dirty="0">
                <a:solidFill>
                  <a:schemeClr val="bg2">
                    <a:lumMod val="25000"/>
                  </a:schemeClr>
                </a:solidFill>
                <a:latin typeface="Arial" pitchFamily="34" charset="0"/>
                <a:cs typeface="Arial" pitchFamily="34" charset="0"/>
              </a:rPr>
              <a:t>منطق ارسطويى دقت را فداى سهولت مى </a:t>
            </a:r>
            <a:r>
              <a:rPr lang="fa-IR" sz="1600" dirty="0" smtClean="0">
                <a:solidFill>
                  <a:schemeClr val="bg2">
                    <a:lumMod val="25000"/>
                  </a:schemeClr>
                </a:solidFill>
                <a:latin typeface="Arial" pitchFamily="34" charset="0"/>
                <a:cs typeface="Arial" pitchFamily="34" charset="0"/>
              </a:rPr>
              <a:t>كند.</a:t>
            </a:r>
            <a:endParaRPr lang="en-US" sz="1600" dirty="0">
              <a:solidFill>
                <a:schemeClr val="bg2">
                  <a:lumMod val="25000"/>
                </a:schemeClr>
              </a:solidFill>
              <a:latin typeface="Arial" pitchFamily="34" charset="0"/>
              <a:cs typeface="Arial" pitchFamily="34" charset="0"/>
            </a:endParaRPr>
          </a:p>
        </p:txBody>
      </p:sp>
    </p:spTree>
    <p:extLst>
      <p:ext uri="{BB962C8B-B14F-4D97-AF65-F5344CB8AC3E}">
        <p14:creationId xmlns:p14="http://schemas.microsoft.com/office/powerpoint/2010/main" xmlns="" val="2398474231"/>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1"/>
            <a:ext cx="7620000" cy="3352800"/>
          </a:xfrm>
        </p:spPr>
        <p:txBody>
          <a:bodyPr>
            <a:normAutofit/>
          </a:bodyPr>
          <a:lstStyle/>
          <a:p>
            <a:pPr marL="0" indent="0" algn="r" rtl="1">
              <a:buNone/>
            </a:pPr>
            <a:r>
              <a:rPr lang="fa-IR" sz="1900" dirty="0">
                <a:solidFill>
                  <a:schemeClr val="bg2">
                    <a:lumMod val="25000"/>
                  </a:schemeClr>
                </a:solidFill>
              </a:rPr>
              <a:t> انيشتين : </a:t>
            </a:r>
          </a:p>
          <a:p>
            <a:pPr marL="0" indent="0" algn="r" rtl="1">
              <a:buNone/>
            </a:pPr>
            <a:r>
              <a:rPr lang="fa-IR" sz="1900" dirty="0">
                <a:solidFill>
                  <a:schemeClr val="bg2">
                    <a:lumMod val="25000"/>
                  </a:schemeClr>
                </a:solidFill>
              </a:rPr>
              <a:t>آن‌جايي كه قوانين رياضيات (كلاسيك) به واقعيات مربوط مي‌شوند، مطمئن نيستند و آنجا كه آن‌ها مطمئن هستند، نمي‌توانند به واقعيت اشاره داشته باشند</a:t>
            </a:r>
            <a:r>
              <a:rPr lang="fa-IR" sz="1900" dirty="0" smtClean="0">
                <a:solidFill>
                  <a:schemeClr val="bg2">
                    <a:lumMod val="25000"/>
                  </a:schemeClr>
                </a:solidFill>
              </a:rPr>
              <a:t>.</a:t>
            </a:r>
            <a:endParaRPr lang="en-US" sz="1900" dirty="0" smtClean="0">
              <a:solidFill>
                <a:schemeClr val="bg2">
                  <a:lumMod val="25000"/>
                </a:schemeClr>
              </a:solidFill>
            </a:endParaRPr>
          </a:p>
          <a:p>
            <a:pPr marL="0" indent="0" algn="r" rtl="1">
              <a:buNone/>
            </a:pPr>
            <a:r>
              <a:rPr lang="fa-IR" sz="1900" dirty="0">
                <a:solidFill>
                  <a:schemeClr val="bg2">
                    <a:lumMod val="25000"/>
                  </a:schemeClr>
                </a:solidFill>
              </a:rPr>
              <a:t>پایه تئوری فازی بر یک دیدگاهی فلسفی نهاده شده است که سابقه ای دو هزار ساله در تاریخ فلسفه </a:t>
            </a:r>
            <a:r>
              <a:rPr lang="fa-IR" sz="1900" dirty="0" smtClean="0">
                <a:solidFill>
                  <a:schemeClr val="bg2">
                    <a:lumMod val="25000"/>
                  </a:schemeClr>
                </a:solidFill>
              </a:rPr>
              <a:t>دارد.این دیدگاه </a:t>
            </a:r>
            <a:r>
              <a:rPr lang="fa-IR" sz="1900" dirty="0">
                <a:solidFill>
                  <a:schemeClr val="bg2">
                    <a:lumMod val="25000"/>
                  </a:schemeClr>
                </a:solidFill>
              </a:rPr>
              <a:t>بی تأثیر </a:t>
            </a:r>
            <a:r>
              <a:rPr lang="fa-IR" sz="1900" dirty="0" smtClean="0">
                <a:solidFill>
                  <a:schemeClr val="bg2">
                    <a:lumMod val="25000"/>
                  </a:schemeClr>
                </a:solidFill>
              </a:rPr>
              <a:t>از </a:t>
            </a:r>
            <a:r>
              <a:rPr lang="fa-IR" sz="1900" dirty="0">
                <a:solidFill>
                  <a:schemeClr val="bg2">
                    <a:lumMod val="25000"/>
                  </a:schemeClr>
                </a:solidFill>
              </a:rPr>
              <a:t>فلسفه های شرقی نیست.</a:t>
            </a:r>
          </a:p>
          <a:p>
            <a:pPr marL="0" indent="0" algn="r" rtl="1">
              <a:buNone/>
            </a:pPr>
            <a:endParaRPr lang="fa-IR" sz="1900" dirty="0" smtClean="0">
              <a:solidFill>
                <a:schemeClr val="bg2">
                  <a:lumMod val="25000"/>
                </a:schemeClr>
              </a:solidFill>
            </a:endParaRPr>
          </a:p>
          <a:p>
            <a:pPr marL="0" indent="0" algn="r" rtl="1">
              <a:buNone/>
            </a:pPr>
            <a:r>
              <a:rPr lang="fa-IR" sz="1900" dirty="0" smtClean="0">
                <a:solidFill>
                  <a:schemeClr val="bg2">
                    <a:lumMod val="25000"/>
                  </a:schemeClr>
                </a:solidFill>
              </a:rPr>
              <a:t>هنگامي </a:t>
            </a:r>
            <a:r>
              <a:rPr lang="fa-IR" sz="1900" dirty="0">
                <a:solidFill>
                  <a:schemeClr val="bg2">
                    <a:lumMod val="25000"/>
                  </a:schemeClr>
                </a:solidFill>
              </a:rPr>
              <a:t>كه درباره درستي يا نادرستي پديده‌ها و اشيايي صحبت مي‌كنيم كه در دنياي واقعي با آن‌ها سروكار داريم، توصيف انيشتين تجسمي است از ناكارآمدي قوانين منطق كلاسيك در علم رياضيات. </a:t>
            </a:r>
            <a:endParaRPr lang="en-US" dirty="0"/>
          </a:p>
        </p:txBody>
      </p:sp>
    </p:spTree>
    <p:extLst>
      <p:ext uri="{BB962C8B-B14F-4D97-AF65-F5344CB8AC3E}">
        <p14:creationId xmlns:p14="http://schemas.microsoft.com/office/powerpoint/2010/main" xmlns="" val="383085240"/>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ovie.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405890" y="2895600"/>
            <a:ext cx="2667000" cy="1600200"/>
          </a:xfrm>
          <a:prstGeom prst="rect">
            <a:avLst/>
          </a:prstGeom>
        </p:spPr>
      </p:pic>
      <p:sp>
        <p:nvSpPr>
          <p:cNvPr id="2" name="Title 1"/>
          <p:cNvSpPr>
            <a:spLocks noGrp="1"/>
          </p:cNvSpPr>
          <p:nvPr>
            <p:ph type="ctrTitle"/>
          </p:nvPr>
        </p:nvSpPr>
        <p:spPr>
          <a:xfrm>
            <a:off x="2438400" y="152400"/>
            <a:ext cx="4343400" cy="1470025"/>
          </a:xfrm>
        </p:spPr>
        <p:txBody>
          <a:bodyPr>
            <a:normAutofit/>
          </a:bodyPr>
          <a:lstStyle/>
          <a:p>
            <a:r>
              <a:rPr lang="fa-IR" b="1" dirty="0" smtClean="0">
                <a:ln w="3175" cmpd="sng">
                  <a:solidFill>
                    <a:schemeClr val="bg1">
                      <a:lumMod val="95000"/>
                    </a:schemeClr>
                  </a:solidFill>
                  <a:prstDash val="solid"/>
                  <a:miter lim="800000"/>
                </a:ln>
                <a:blipFill>
                  <a:blip r:embed="rId5"/>
                  <a:tile tx="0" ty="0" sx="100000" sy="100000" flip="none" algn="tl"/>
                </a:blipFill>
                <a:effectLst>
                  <a:outerShdw blurRad="50800" algn="tl" rotWithShape="0">
                    <a:srgbClr val="000000"/>
                  </a:outerShdw>
                </a:effectLst>
              </a:rPr>
              <a:t>بودا و تفکر فازی</a:t>
            </a:r>
            <a:endParaRPr lang="en-US" sz="4800" b="1" dirty="0">
              <a:ln w="3175" cmpd="sng">
                <a:solidFill>
                  <a:schemeClr val="bg1">
                    <a:lumMod val="95000"/>
                  </a:schemeClr>
                </a:solidFill>
                <a:prstDash val="solid"/>
                <a:miter lim="800000"/>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Subtitle 2"/>
          <p:cNvSpPr>
            <a:spLocks noGrp="1"/>
          </p:cNvSpPr>
          <p:nvPr>
            <p:ph type="subTitle" idx="1"/>
          </p:nvPr>
        </p:nvSpPr>
        <p:spPr>
          <a:xfrm>
            <a:off x="1143000" y="1752600"/>
            <a:ext cx="7239000" cy="3390900"/>
          </a:xfrm>
          <a:noFill/>
          <a:ln>
            <a:noFill/>
          </a:ln>
        </p:spPr>
        <p:txBody>
          <a:bodyPr>
            <a:normAutofit/>
          </a:bodyPr>
          <a:lstStyle/>
          <a:p>
            <a:pPr algn="r" rtl="1"/>
            <a:r>
              <a:rPr lang="fa-IR" sz="1600" dirty="0" smtClean="0">
                <a:solidFill>
                  <a:schemeClr val="bg2">
                    <a:lumMod val="25000"/>
                  </a:schemeClr>
                </a:solidFill>
              </a:rPr>
              <a:t>پیشتاز منطق فازی قدیم بودا در هند و شاگردش لائوتسه در چین بودند که پنج قرن قبل از مسیح و دو قرن قبل از ارسطو زندگی می کرد.</a:t>
            </a:r>
            <a:endParaRPr lang="en-US" sz="1600" dirty="0" smtClean="0">
              <a:solidFill>
                <a:schemeClr val="bg2">
                  <a:lumMod val="25000"/>
                </a:schemeClr>
              </a:solidFill>
            </a:endParaRPr>
          </a:p>
          <a:p>
            <a:pPr algn="r" rtl="1"/>
            <a:r>
              <a:rPr lang="fa-IR" sz="1600" dirty="0" smtClean="0">
                <a:solidFill>
                  <a:schemeClr val="bg2">
                    <a:lumMod val="25000"/>
                  </a:schemeClr>
                </a:solidFill>
              </a:rPr>
              <a:t>اولين قدم در سيستم اعتقادى او گريز از جهان سياه و سفيد و برداشتن اين حجاب دوارزشى بود. نگريستن به جهان به صورتى كه هست. از ديد بودا جهان را بايد سراسر تناقض ديد، جهانى كه چيزها و ناچيزها در آن وجود دارد.در منطق بودا هم </a:t>
            </a:r>
            <a:r>
              <a:rPr lang="en-US" sz="1600" dirty="0" smtClean="0">
                <a:solidFill>
                  <a:schemeClr val="bg2">
                    <a:lumMod val="25000"/>
                  </a:schemeClr>
                </a:solidFill>
              </a:rPr>
              <a:t>A </a:t>
            </a:r>
            <a:r>
              <a:rPr lang="fa-IR" sz="1600" dirty="0" smtClean="0">
                <a:solidFill>
                  <a:schemeClr val="bg2">
                    <a:lumMod val="25000"/>
                  </a:schemeClr>
                </a:solidFill>
              </a:rPr>
              <a:t>داريم هم نقيض</a:t>
            </a:r>
            <a:r>
              <a:rPr lang="en-US" sz="1600" dirty="0" smtClean="0">
                <a:solidFill>
                  <a:schemeClr val="bg2">
                    <a:lumMod val="25000"/>
                  </a:schemeClr>
                </a:solidFill>
              </a:rPr>
              <a:t>A</a:t>
            </a:r>
            <a:r>
              <a:rPr lang="fa-IR" sz="1600" dirty="0" smtClean="0">
                <a:solidFill>
                  <a:schemeClr val="bg2">
                    <a:lumMod val="25000"/>
                  </a:schemeClr>
                </a:solidFill>
              </a:rPr>
              <a:t> ، در منطق</a:t>
            </a:r>
          </a:p>
          <a:p>
            <a:pPr algn="r" rtl="1"/>
            <a:r>
              <a:rPr lang="fa-IR" sz="1600" dirty="0" smtClean="0">
                <a:solidFill>
                  <a:schemeClr val="bg2">
                    <a:lumMod val="25000"/>
                  </a:schemeClr>
                </a:solidFill>
              </a:rPr>
              <a:t> ارسطو يا </a:t>
            </a:r>
            <a:r>
              <a:rPr lang="en-US" sz="1600" dirty="0" smtClean="0">
                <a:solidFill>
                  <a:schemeClr val="bg2">
                    <a:lumMod val="25000"/>
                  </a:schemeClr>
                </a:solidFill>
              </a:rPr>
              <a:t>A</a:t>
            </a:r>
            <a:r>
              <a:rPr lang="fa-IR" sz="1600" dirty="0" smtClean="0">
                <a:solidFill>
                  <a:schemeClr val="bg2">
                    <a:lumMod val="25000"/>
                  </a:schemeClr>
                </a:solidFill>
              </a:rPr>
              <a:t> </a:t>
            </a:r>
            <a:r>
              <a:rPr lang="en-US" sz="1600" dirty="0" smtClean="0">
                <a:solidFill>
                  <a:schemeClr val="bg2">
                    <a:lumMod val="25000"/>
                  </a:schemeClr>
                </a:solidFill>
              </a:rPr>
              <a:t> </a:t>
            </a:r>
            <a:r>
              <a:rPr lang="fa-IR" sz="1600" dirty="0" smtClean="0">
                <a:solidFill>
                  <a:schemeClr val="bg2">
                    <a:lumMod val="25000"/>
                  </a:schemeClr>
                </a:solidFill>
              </a:rPr>
              <a:t>داريم يا نقيض</a:t>
            </a:r>
            <a:r>
              <a:rPr lang="en-US" sz="1600" dirty="0" smtClean="0">
                <a:solidFill>
                  <a:schemeClr val="bg2">
                    <a:lumMod val="25000"/>
                  </a:schemeClr>
                </a:solidFill>
              </a:rPr>
              <a:t>A </a:t>
            </a:r>
            <a:r>
              <a:rPr lang="fa-IR" sz="1600" dirty="0" smtClean="0">
                <a:solidFill>
                  <a:schemeClr val="bg2">
                    <a:lumMod val="25000"/>
                  </a:schemeClr>
                </a:solidFill>
              </a:rPr>
              <a:t> </a:t>
            </a:r>
            <a:r>
              <a:rPr lang="en-US" sz="1600" dirty="0" smtClean="0">
                <a:solidFill>
                  <a:schemeClr val="bg2">
                    <a:lumMod val="25000"/>
                  </a:schemeClr>
                </a:solidFill>
              </a:rPr>
              <a:t>.</a:t>
            </a:r>
            <a:endParaRPr lang="fa-IR" sz="1600" dirty="0" smtClean="0">
              <a:solidFill>
                <a:schemeClr val="bg2">
                  <a:lumMod val="25000"/>
                </a:schemeClr>
              </a:solidFill>
            </a:endParaRPr>
          </a:p>
          <a:p>
            <a:pPr algn="r" rtl="1"/>
            <a:r>
              <a:rPr lang="fa-IR" sz="1600" dirty="0">
                <a:solidFill>
                  <a:schemeClr val="bg2">
                    <a:lumMod val="25000"/>
                  </a:schemeClr>
                </a:solidFill>
              </a:rPr>
              <a:t>ین و </a:t>
            </a:r>
            <a:r>
              <a:rPr lang="fa-IR" sz="1600" dirty="0" smtClean="0">
                <a:solidFill>
                  <a:schemeClr val="bg2">
                    <a:lumMod val="25000"/>
                  </a:schemeClr>
                </a:solidFill>
              </a:rPr>
              <a:t>یانگ مفهومی </a:t>
            </a:r>
            <a:r>
              <a:rPr lang="fa-IR" sz="1600" dirty="0">
                <a:solidFill>
                  <a:schemeClr val="bg2">
                    <a:lumMod val="25000"/>
                  </a:schemeClr>
                </a:solidFill>
              </a:rPr>
              <a:t>است در نگرش </a:t>
            </a:r>
            <a:r>
              <a:rPr lang="fa-IR" sz="1600" dirty="0" smtClean="0">
                <a:solidFill>
                  <a:schemeClr val="bg2">
                    <a:lumMod val="25000"/>
                  </a:schemeClr>
                </a:solidFill>
              </a:rPr>
              <a:t>چینیان </a:t>
            </a:r>
            <a:r>
              <a:rPr lang="fa-IR" sz="1600" dirty="0">
                <a:solidFill>
                  <a:schemeClr val="bg2">
                    <a:lumMod val="25000"/>
                  </a:schemeClr>
                </a:solidFill>
              </a:rPr>
              <a:t>باستان به نظام جهان</a:t>
            </a:r>
            <a:r>
              <a:rPr lang="fa-IR" sz="1600" dirty="0" smtClean="0">
                <a:solidFill>
                  <a:schemeClr val="bg2">
                    <a:lumMod val="25000"/>
                  </a:schemeClr>
                </a:solidFill>
              </a:rPr>
              <a:t>.</a:t>
            </a:r>
          </a:p>
          <a:p>
            <a:pPr algn="r" rtl="1"/>
            <a:r>
              <a:rPr lang="fa-IR" sz="1600" dirty="0" smtClean="0">
                <a:solidFill>
                  <a:schemeClr val="bg2">
                    <a:lumMod val="25000"/>
                  </a:schemeClr>
                </a:solidFill>
              </a:rPr>
              <a:t> </a:t>
            </a:r>
            <a:r>
              <a:rPr lang="fa-IR" sz="1600" dirty="0">
                <a:solidFill>
                  <a:schemeClr val="bg2">
                    <a:lumMod val="25000"/>
                  </a:schemeClr>
                </a:solidFill>
              </a:rPr>
              <a:t>یین و یانگ شکل </a:t>
            </a:r>
            <a:r>
              <a:rPr lang="fa-IR" sz="1600" dirty="0" smtClean="0">
                <a:solidFill>
                  <a:schemeClr val="bg2">
                    <a:lumMod val="25000"/>
                  </a:schemeClr>
                </a:solidFill>
              </a:rPr>
              <a:t>ساده شده ای </a:t>
            </a:r>
            <a:r>
              <a:rPr lang="fa-IR" sz="1600" dirty="0">
                <a:solidFill>
                  <a:schemeClr val="bg2">
                    <a:lumMod val="25000"/>
                  </a:schemeClr>
                </a:solidFill>
              </a:rPr>
              <a:t>از مفهوم یگانگی متضادها است.</a:t>
            </a:r>
          </a:p>
          <a:p>
            <a:pPr algn="r" rtl="1"/>
            <a:endParaRPr lang="fa-IR" sz="1600" dirty="0" smtClean="0">
              <a:solidFill>
                <a:schemeClr val="bg2">
                  <a:lumMod val="25000"/>
                </a:schemeClr>
              </a:solidFill>
            </a:endParaRPr>
          </a:p>
          <a:p>
            <a:pPr algn="r" rtl="1"/>
            <a:endParaRPr lang="en-US" sz="1600" dirty="0" smtClean="0">
              <a:solidFill>
                <a:schemeClr val="bg2">
                  <a:lumMod val="25000"/>
                </a:schemeClr>
              </a:solidFill>
            </a:endParaRPr>
          </a:p>
          <a:p>
            <a:pPr algn="r" rtl="1"/>
            <a:endParaRPr lang="en-US" sz="2000" dirty="0" smtClean="0">
              <a:solidFill>
                <a:schemeClr val="tx1">
                  <a:lumMod val="95000"/>
                  <a:lumOff val="5000"/>
                </a:schemeClr>
              </a:solidFill>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9600" y="4114800"/>
            <a:ext cx="1016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1233" fill="hold"/>
                                        <p:tgtEl>
                                          <p:spTgt spid="5"/>
                                        </p:tgtEl>
                                      </p:cBhvr>
                                    </p:cmd>
                                  </p:childTnLst>
                                </p:cTn>
                              </p:par>
                            </p:childTnLst>
                          </p:cTn>
                        </p:par>
                      </p:childTnLst>
                    </p:cTn>
                  </p:par>
                </p:childTnLst>
              </p:cTn>
              <p:nextCondLst>
                <p:cond evt="onClick" delay="0">
                  <p:tgtEl>
                    <p:spTgt spid="5"/>
                  </p:tgtEl>
                </p:cond>
              </p:nextCondLst>
            </p:seq>
            <p:video>
              <p:cMediaNode vol="80000">
                <p:cTn id="15"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599"/>
            <a:ext cx="7696200" cy="3352801"/>
          </a:xfrm>
        </p:spPr>
        <p:txBody>
          <a:bodyPr>
            <a:normAutofit/>
          </a:bodyPr>
          <a:lstStyle/>
          <a:p>
            <a:pPr marL="0" indent="0" algn="r" rtl="1">
              <a:buNone/>
            </a:pPr>
            <a:r>
              <a:rPr lang="fa-IR" sz="1600" dirty="0">
                <a:solidFill>
                  <a:schemeClr val="bg2">
                    <a:lumMod val="25000"/>
                  </a:schemeClr>
                </a:solidFill>
              </a:rPr>
              <a:t>دو حادثه در اوایل قرن بیستم منجر به شکل گیری «منطق فازی» یا «منطق مبهم» شد (منطق فازی یعنی توان استدلال با مجموعه های فازی). </a:t>
            </a:r>
            <a:endParaRPr lang="en-US" sz="1600" dirty="0" smtClean="0">
              <a:solidFill>
                <a:schemeClr val="bg2">
                  <a:lumMod val="25000"/>
                </a:schemeClr>
              </a:solidFill>
            </a:endParaRPr>
          </a:p>
          <a:p>
            <a:pPr algn="r" rtl="1">
              <a:buFont typeface="Courier New" pitchFamily="49" charset="0"/>
              <a:buChar char="o"/>
            </a:pPr>
            <a:r>
              <a:rPr lang="fa-IR" sz="1600" dirty="0" smtClean="0">
                <a:solidFill>
                  <a:schemeClr val="bg2">
                    <a:lumMod val="25000"/>
                  </a:schemeClr>
                </a:solidFill>
              </a:rPr>
              <a:t>اولین </a:t>
            </a:r>
            <a:r>
              <a:rPr lang="fa-IR" sz="1600" dirty="0">
                <a:solidFill>
                  <a:schemeClr val="bg2">
                    <a:lumMod val="25000"/>
                  </a:schemeClr>
                </a:solidFill>
              </a:rPr>
              <a:t>حادثه پارادوکس های مطرح شده توسط برتراند راسل در ارتباط با منطق ارسطویی بود. برتراند راسل بنیادهای منطقی برای منطق فازی (منطق مبهم) را طرح نمود، اما هرگز موضوع را تعقیب نکرد. </a:t>
            </a:r>
            <a:endParaRPr lang="en-US" sz="1600" dirty="0" smtClean="0">
              <a:solidFill>
                <a:schemeClr val="bg2">
                  <a:lumMod val="25000"/>
                </a:schemeClr>
              </a:solidFill>
            </a:endParaRPr>
          </a:p>
          <a:p>
            <a:pPr algn="r" rtl="1">
              <a:buFont typeface="Courier New" pitchFamily="49" charset="0"/>
              <a:buChar char="o"/>
            </a:pPr>
            <a:endParaRPr lang="en-US" sz="1600" dirty="0">
              <a:solidFill>
                <a:schemeClr val="bg2">
                  <a:lumMod val="25000"/>
                </a:schemeClr>
              </a:solidFill>
            </a:endParaRPr>
          </a:p>
          <a:p>
            <a:pPr algn="r" rtl="1">
              <a:buFont typeface="Courier New" pitchFamily="49" charset="0"/>
              <a:buChar char="o"/>
            </a:pPr>
            <a:r>
              <a:rPr lang="fa-IR" sz="1600" dirty="0" smtClean="0">
                <a:solidFill>
                  <a:schemeClr val="bg2">
                    <a:lumMod val="25000"/>
                  </a:schemeClr>
                </a:solidFill>
              </a:rPr>
              <a:t>دومین </a:t>
            </a:r>
            <a:r>
              <a:rPr lang="fa-IR" sz="1600" dirty="0">
                <a:solidFill>
                  <a:schemeClr val="bg2">
                    <a:lumMod val="25000"/>
                  </a:schemeClr>
                </a:solidFill>
              </a:rPr>
              <a:t>حادثه، کشف «اصل عدم قطعیت» توسط هایزنبرگ در فیزیک کوانتوم بود. اصل عدم قطعیت کوانتومی هایزنبرگ به باور کورکورانه ما به قطعیت در علوم و حقایق علمی خاتمه داد و یا دست کم آن را دچار تزلزل ساخت. هایزنبرگ نشان داد که حتی اتم های مغز نیز نامطمئن هستند. حتی با اطلاعات کامل نمی توانید چیزی بگویید که صددرصد مطمئن باشید. هایزنبرگ نشان داد که حتی در فیزیک، حقیقت گزاره ها تابع درجات است. </a:t>
            </a:r>
          </a:p>
          <a:p>
            <a:pPr marL="0" indent="0" algn="r" rtl="1">
              <a:buNone/>
            </a:pPr>
            <a:endParaRPr lang="en-US" sz="1600" dirty="0">
              <a:solidFill>
                <a:schemeClr val="bg2">
                  <a:lumMod val="25000"/>
                </a:schemeClr>
              </a:solidFill>
            </a:endParaRPr>
          </a:p>
        </p:txBody>
      </p:sp>
    </p:spTree>
    <p:extLst>
      <p:ext uri="{BB962C8B-B14F-4D97-AF65-F5344CB8AC3E}">
        <p14:creationId xmlns:p14="http://schemas.microsoft.com/office/powerpoint/2010/main" xmlns="" val="2728846180"/>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599"/>
            <a:ext cx="7696200" cy="3382927"/>
          </a:xfrm>
        </p:spPr>
        <p:txBody>
          <a:bodyPr>
            <a:noAutofit/>
          </a:bodyPr>
          <a:lstStyle/>
          <a:p>
            <a:pPr marL="0" indent="0" algn="r" rtl="1">
              <a:buNone/>
            </a:pPr>
            <a:r>
              <a:rPr lang="fa-IR" sz="1800" dirty="0" smtClean="0">
                <a:solidFill>
                  <a:schemeClr val="bg2">
                    <a:lumMod val="25000"/>
                  </a:schemeClr>
                </a:solidFill>
              </a:rPr>
              <a:t>فیزیکدان </a:t>
            </a:r>
            <a:r>
              <a:rPr lang="fa-IR" sz="1800" dirty="0">
                <a:solidFill>
                  <a:schemeClr val="bg2">
                    <a:lumMod val="25000"/>
                  </a:schemeClr>
                </a:solidFill>
              </a:rPr>
              <a:t>آلمانی و برنده جایزه نوبل فیزیک و یکی از </a:t>
            </a:r>
            <a:r>
              <a:rPr lang="fa-IR" sz="1800" dirty="0" smtClean="0">
                <a:solidFill>
                  <a:schemeClr val="bg2">
                    <a:lumMod val="25000"/>
                  </a:schemeClr>
                </a:solidFill>
              </a:rPr>
              <a:t>بنیانگذاران </a:t>
            </a:r>
            <a:r>
              <a:rPr lang="fa-IR" sz="1800" dirty="0">
                <a:solidFill>
                  <a:schemeClr val="bg2">
                    <a:lumMod val="25000"/>
                  </a:schemeClr>
                </a:solidFill>
              </a:rPr>
              <a:t>فیزیک کوانتومی.</a:t>
            </a:r>
          </a:p>
          <a:p>
            <a:pPr marL="0" indent="0" algn="r" rtl="1">
              <a:buNone/>
            </a:pPr>
            <a:r>
              <a:rPr lang="fa-IR" sz="1800" dirty="0">
                <a:solidFill>
                  <a:schemeClr val="bg2">
                    <a:lumMod val="25000"/>
                  </a:schemeClr>
                </a:solidFill>
              </a:rPr>
              <a:t>وی در سال ۱۹۰۱ ، در وورتسبورگ و در یک خانواده دانشمند متولد شد . تحصیلات خود در فیزیک را زیر نظر آرنولد زومرفلد به پایان رسانید. در </a:t>
            </a:r>
            <a:r>
              <a:rPr lang="fa-IR" sz="1800" dirty="0" smtClean="0">
                <a:solidFill>
                  <a:schemeClr val="bg2">
                    <a:lumMod val="25000"/>
                  </a:schemeClr>
                </a:solidFill>
              </a:rPr>
              <a:t>سال ۱۹۲۴ </a:t>
            </a:r>
            <a:r>
              <a:rPr lang="fa-IR" sz="1800" dirty="0">
                <a:solidFill>
                  <a:schemeClr val="bg2">
                    <a:lumMod val="25000"/>
                  </a:schemeClr>
                </a:solidFill>
              </a:rPr>
              <a:t>دستیار ماکس بورن در گوتینگن بود </a:t>
            </a:r>
          </a:p>
          <a:p>
            <a:pPr marL="0" indent="0" algn="r" rtl="1">
              <a:buNone/>
            </a:pPr>
            <a:r>
              <a:rPr lang="fa-IR" sz="1800" dirty="0" smtClean="0">
                <a:solidFill>
                  <a:schemeClr val="bg2">
                    <a:lumMod val="25000"/>
                  </a:schemeClr>
                </a:solidFill>
              </a:rPr>
              <a:t>و </a:t>
            </a:r>
            <a:r>
              <a:rPr lang="fa-IR" sz="1800" dirty="0">
                <a:solidFill>
                  <a:schemeClr val="bg2">
                    <a:lumMod val="25000"/>
                  </a:schemeClr>
                </a:solidFill>
              </a:rPr>
              <a:t>بعد در کپنهاگ با نیلز بوهر همکاری </a:t>
            </a:r>
            <a:r>
              <a:rPr lang="fa-IR" sz="1800" dirty="0" smtClean="0">
                <a:solidFill>
                  <a:schemeClr val="bg2">
                    <a:lumMod val="25000"/>
                  </a:schemeClr>
                </a:solidFill>
              </a:rPr>
              <a:t>میکرد. او </a:t>
            </a:r>
            <a:r>
              <a:rPr lang="fa-IR" sz="1800" dirty="0">
                <a:solidFill>
                  <a:schemeClr val="bg2">
                    <a:lumMod val="25000"/>
                  </a:schemeClr>
                </a:solidFill>
              </a:rPr>
              <a:t>در سال ۱۹۷۶ در مونیخ درگذشت.</a:t>
            </a:r>
            <a:endParaRPr lang="en-US" sz="1800" dirty="0">
              <a:solidFill>
                <a:schemeClr val="bg2">
                  <a:lumMod val="2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048000"/>
            <a:ext cx="1828975" cy="2000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2563" y="3464811"/>
            <a:ext cx="1676158" cy="1568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33921" y="-14177"/>
            <a:ext cx="8229600" cy="1143000"/>
          </a:xfrm>
        </p:spPr>
        <p:txBody>
          <a:bodyPr>
            <a:normAutofit fontScale="90000"/>
          </a:bodyPr>
          <a:lstStyle/>
          <a:p>
            <a:r>
              <a:rPr lang="en-US" b="1" dirty="0" smtClean="0">
                <a:ln w="3175" cmpd="sng">
                  <a:solidFill>
                    <a:schemeClr val="bg1">
                      <a:lumMod val="95000"/>
                    </a:schemeClr>
                  </a:solidFill>
                  <a:prstDash val="solid"/>
                  <a:miter lim="800000"/>
                </a:ln>
                <a:blipFill>
                  <a:blip r:embed="rId4"/>
                  <a:tile tx="0" ty="0" sx="100000" sy="100000" flip="none" algn="tl"/>
                </a:blipFill>
                <a:effectLst>
                  <a:outerShdw blurRad="50800" algn="tl" rotWithShape="0">
                    <a:srgbClr val="000000"/>
                  </a:outerShdw>
                </a:effectLst>
              </a:rPr>
              <a:t/>
            </a:r>
            <a:br>
              <a:rPr lang="en-US" b="1" dirty="0" smtClean="0">
                <a:ln w="3175" cmpd="sng">
                  <a:solidFill>
                    <a:schemeClr val="bg1">
                      <a:lumMod val="95000"/>
                    </a:schemeClr>
                  </a:solidFill>
                  <a:prstDash val="solid"/>
                  <a:miter lim="800000"/>
                </a:ln>
                <a:blipFill>
                  <a:blip r:embed="rId4"/>
                  <a:tile tx="0" ty="0" sx="100000" sy="100000" flip="none" algn="tl"/>
                </a:blipFill>
                <a:effectLst>
                  <a:outerShdw blurRad="50800" algn="tl" rotWithShape="0">
                    <a:srgbClr val="000000"/>
                  </a:outerShdw>
                </a:effectLst>
              </a:rPr>
            </a:br>
            <a:r>
              <a:rPr lang="fa-IR" b="1" dirty="0">
                <a:ln w="3175" cmpd="sng">
                  <a:solidFill>
                    <a:schemeClr val="bg1">
                      <a:lumMod val="95000"/>
                    </a:schemeClr>
                  </a:solidFill>
                  <a:prstDash val="solid"/>
                  <a:miter lim="800000"/>
                </a:ln>
                <a:blipFill>
                  <a:blip r:embed="rId4"/>
                  <a:tile tx="0" ty="0" sx="100000" sy="100000" flip="none" algn="tl"/>
                </a:blipFill>
                <a:effectLst>
                  <a:outerShdw blurRad="50800" algn="tl" rotWithShape="0">
                    <a:srgbClr val="000000"/>
                  </a:outerShdw>
                </a:effectLst>
              </a:rPr>
              <a:t>ورنر کارل هایزنبرگ</a:t>
            </a:r>
            <a:r>
              <a:rPr lang="en-US" b="1" dirty="0" smtClean="0">
                <a:ln w="3175" cmpd="sng">
                  <a:solidFill>
                    <a:schemeClr val="bg1">
                      <a:lumMod val="95000"/>
                    </a:schemeClr>
                  </a:solidFill>
                  <a:prstDash val="solid"/>
                  <a:miter lim="800000"/>
                </a:ln>
                <a:blipFill>
                  <a:blip r:embed="rId4"/>
                  <a:tile tx="0" ty="0" sx="100000" sy="100000" flip="none" algn="tl"/>
                </a:blipFill>
                <a:effectLst>
                  <a:outerShdw blurRad="50800" algn="tl" rotWithShape="0">
                    <a:srgbClr val="000000"/>
                  </a:outerShdw>
                </a:effectLst>
              </a:rPr>
              <a:t/>
            </a:r>
            <a:br>
              <a:rPr lang="en-US" b="1" dirty="0" smtClean="0">
                <a:ln w="3175" cmpd="sng">
                  <a:solidFill>
                    <a:schemeClr val="bg1">
                      <a:lumMod val="95000"/>
                    </a:schemeClr>
                  </a:solidFill>
                  <a:prstDash val="solid"/>
                  <a:miter lim="800000"/>
                </a:ln>
                <a:blipFill>
                  <a:blip r:embed="rId4"/>
                  <a:tile tx="0" ty="0" sx="100000" sy="100000" flip="none" algn="tl"/>
                </a:blipFill>
                <a:effectLst>
                  <a:outerShdw blurRad="50800" algn="tl" rotWithShape="0">
                    <a:srgbClr val="000000"/>
                  </a:outerShdw>
                </a:effectLst>
              </a:rPr>
            </a:br>
            <a:r>
              <a:rPr lang="en-US" sz="2700" b="1" dirty="0">
                <a:ln w="3175" cmpd="sng">
                  <a:solidFill>
                    <a:schemeClr val="bg1">
                      <a:lumMod val="95000"/>
                    </a:schemeClr>
                  </a:solidFill>
                  <a:prstDash val="solid"/>
                  <a:miter lim="800000"/>
                </a:ln>
                <a:blipFill>
                  <a:blip r:embed="rId4"/>
                  <a:tile tx="0" ty="0" sx="100000" sy="100000" flip="none" algn="tl"/>
                </a:blipFill>
                <a:effectLst>
                  <a:outerShdw blurRad="50800" algn="tl" rotWithShape="0">
                    <a:srgbClr val="000000"/>
                  </a:outerShdw>
                </a:effectLst>
              </a:rPr>
              <a:t>Werner Karl Heisenberg</a:t>
            </a:r>
            <a:endParaRPr lang="en-US" sz="2700" b="1" dirty="0">
              <a:ln w="3175" cmpd="sng">
                <a:solidFill>
                  <a:schemeClr val="bg1">
                    <a:lumMod val="95000"/>
                  </a:schemeClr>
                </a:solidFill>
                <a:prstDash val="solid"/>
                <a:miter lim="800000"/>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xmlns="" val="876343929"/>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000" dirty="0" smtClean="0">
                <a:solidFill>
                  <a:schemeClr val="bg1"/>
                </a:solidFill>
              </a:rPr>
              <a:t>پنجمین </a:t>
            </a:r>
            <a:r>
              <a:rPr lang="fa-IR" sz="2000" dirty="0" smtClean="0">
                <a:solidFill>
                  <a:schemeClr val="bg1"/>
                </a:solidFill>
              </a:rPr>
              <a:t>کنفرانس سالوی که در اکتبر 1927 / مهر 1306 در بروکسل بلژیک برگزار شد، میزبان </a:t>
            </a:r>
            <a:r>
              <a:rPr lang="fa-IR" sz="2000" dirty="0" smtClean="0">
                <a:solidFill>
                  <a:schemeClr val="bg1"/>
                </a:solidFill>
              </a:rPr>
              <a:t>بزرگ‌ترین فیزیک‌دانان آن روزگار بود و عکس دسته‌جمعی این گروه، مشهورترین عکس دنیای فیزیک لقب گرفته است.</a:t>
            </a:r>
            <a:br>
              <a:rPr lang="fa-IR" sz="2000" dirty="0" smtClean="0">
                <a:solidFill>
                  <a:schemeClr val="bg1"/>
                </a:solidFill>
              </a:rPr>
            </a:br>
            <a:endParaRPr lang="en-US" sz="2000" dirty="0">
              <a:solidFill>
                <a:schemeClr val="bg1"/>
              </a:solidFill>
            </a:endParaRPr>
          </a:p>
        </p:txBody>
      </p:sp>
      <p:pic>
        <p:nvPicPr>
          <p:cNvPr id="4" name="Content Placeholder 3" descr="http://mojtabajavan.persiangig.com/image/sale%201390/Phi.jpg"/>
          <p:cNvPicPr>
            <a:picLocks noGrp="1"/>
          </p:cNvPicPr>
          <p:nvPr>
            <p:ph idx="1"/>
          </p:nvPr>
        </p:nvPicPr>
        <p:blipFill>
          <a:blip r:embed="rId2" cstate="print"/>
          <a:srcRect/>
          <a:stretch>
            <a:fillRect/>
          </a:stretch>
        </p:blipFill>
        <p:spPr bwMode="auto">
          <a:xfrm>
            <a:off x="533400" y="1143000"/>
            <a:ext cx="8305800" cy="4953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409</TotalTime>
  <Words>2345</Words>
  <Application>Microsoft Office PowerPoint</Application>
  <PresentationFormat>On-screen Show (4:3)</PresentationFormat>
  <Paragraphs>103</Paragraphs>
  <Slides>24</Slides>
  <Notes>1</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سیر تکاملی منطق فازی</vt:lpstr>
      <vt:lpstr>ارسطو و منطق دو ارزشی</vt:lpstr>
      <vt:lpstr>Slide 4</vt:lpstr>
      <vt:lpstr>Slide 5</vt:lpstr>
      <vt:lpstr>بودا و تفکر فازی</vt:lpstr>
      <vt:lpstr>Slide 7</vt:lpstr>
      <vt:lpstr> ورنر کارل هایزنبرگ Werner Karl Heisenberg</vt:lpstr>
      <vt:lpstr>پنجمین کنفرانس سالوی که در اکتبر 1927 / مهر 1306 در بروکسل بلژیک برگزار شد، میزبان بزرگ‌ترین فیزیک‌دانان آن روزگار بود و عکس دسته‌جمعی این گروه، مشهورترین عکس دنیای فیزیک لقب گرفته است. </vt:lpstr>
      <vt:lpstr>Slide 10</vt:lpstr>
      <vt:lpstr> برتراند راسل Bertrand Arthur William Russell, 3rd Earl Russell</vt:lpstr>
      <vt:lpstr>Slide 12</vt:lpstr>
      <vt:lpstr>Slide 13</vt:lpstr>
      <vt:lpstr>ماکس بلاک</vt:lpstr>
      <vt:lpstr>Slide 15</vt:lpstr>
      <vt:lpstr>Slide 16</vt:lpstr>
      <vt:lpstr>پروفسور لطفی زاده</vt:lpstr>
      <vt:lpstr>Slide 18</vt:lpstr>
      <vt:lpstr>Slide 19</vt:lpstr>
      <vt:lpstr>زندگی شخصی و اعتقادات</vt:lpstr>
      <vt:lpstr>Slide 21</vt:lpstr>
      <vt:lpstr>منطق</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بودا و تفکر فازی</dc:title>
  <dc:creator>site</dc:creator>
  <cp:lastModifiedBy>site</cp:lastModifiedBy>
  <cp:revision>47</cp:revision>
  <dcterms:created xsi:type="dcterms:W3CDTF">2013-04-30T06:39:13Z</dcterms:created>
  <dcterms:modified xsi:type="dcterms:W3CDTF">2013-05-18T05:54:01Z</dcterms:modified>
</cp:coreProperties>
</file>