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2"/>
  </p:notesMasterIdLst>
  <p:handoutMasterIdLst>
    <p:handoutMasterId r:id="rId33"/>
  </p:handoutMasterIdLst>
  <p:sldIdLst>
    <p:sldId id="256" r:id="rId2"/>
    <p:sldId id="293" r:id="rId3"/>
    <p:sldId id="294" r:id="rId4"/>
    <p:sldId id="295" r:id="rId5"/>
    <p:sldId id="308" r:id="rId6"/>
    <p:sldId id="299" r:id="rId7"/>
    <p:sldId id="300" r:id="rId8"/>
    <p:sldId id="301" r:id="rId9"/>
    <p:sldId id="303" r:id="rId10"/>
    <p:sldId id="305"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2" r:id="rId24"/>
    <p:sldId id="323" r:id="rId25"/>
    <p:sldId id="324" r:id="rId26"/>
    <p:sldId id="325" r:id="rId27"/>
    <p:sldId id="326" r:id="rId28"/>
    <p:sldId id="327" r:id="rId29"/>
    <p:sldId id="328" r:id="rId30"/>
    <p:sldId id="329" r:id="rId31"/>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r" defTabSz="914400" rtl="1" eaLnBrk="1" latinLnBrk="0" hangingPunct="1">
      <a:defRPr sz="2400" kern="1200">
        <a:solidFill>
          <a:schemeClr val="tx1"/>
        </a:solidFill>
        <a:latin typeface="Times New Roman" pitchFamily="18" charset="0"/>
        <a:ea typeface="+mn-ea"/>
        <a:cs typeface="+mn-cs"/>
      </a:defRPr>
    </a:lvl6pPr>
    <a:lvl7pPr marL="2743200" algn="r" defTabSz="914400" rtl="1" eaLnBrk="1" latinLnBrk="0" hangingPunct="1">
      <a:defRPr sz="2400" kern="1200">
        <a:solidFill>
          <a:schemeClr val="tx1"/>
        </a:solidFill>
        <a:latin typeface="Times New Roman" pitchFamily="18" charset="0"/>
        <a:ea typeface="+mn-ea"/>
        <a:cs typeface="+mn-cs"/>
      </a:defRPr>
    </a:lvl7pPr>
    <a:lvl8pPr marL="3200400" algn="r" defTabSz="914400" rtl="1" eaLnBrk="1" latinLnBrk="0" hangingPunct="1">
      <a:defRPr sz="2400" kern="1200">
        <a:solidFill>
          <a:schemeClr val="tx1"/>
        </a:solidFill>
        <a:latin typeface="Times New Roman" pitchFamily="18" charset="0"/>
        <a:ea typeface="+mn-ea"/>
        <a:cs typeface="+mn-cs"/>
      </a:defRPr>
    </a:lvl8pPr>
    <a:lvl9pPr marL="3657600" algn="r" defTabSz="914400" rtl="1"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FF"/>
    <a:srgbClr val="280049"/>
    <a:srgbClr val="FC012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39" autoAdjust="0"/>
  </p:normalViewPr>
  <p:slideViewPr>
    <p:cSldViewPr>
      <p:cViewPr varScale="1">
        <p:scale>
          <a:sx n="72" d="100"/>
          <a:sy n="72" d="100"/>
        </p:scale>
        <p:origin x="-13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207" tIns="45295" rIns="92207" bIns="45295"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1" name="Rectangle 3"/>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935038" y="4416425"/>
            <a:ext cx="5997575" cy="4183063"/>
          </a:xfrm>
          <a:noFill/>
          <a:ln/>
        </p:spPr>
        <p:txBody>
          <a:bodyPr/>
          <a:lstStyle/>
          <a:p>
            <a:endParaRPr lang="fa-IR" smtClean="0"/>
          </a:p>
        </p:txBody>
      </p:sp>
      <p:sp>
        <p:nvSpPr>
          <p:cNvPr id="38915"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5/13/2013</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5/13/2013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5/13/2013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5/13/2013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5/13/2013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213AF-26F6-41FA-8D85-E2C5388D6E58}" type="datetimeFigureOut">
              <a:rPr lang="en-US" smtClean="0"/>
              <a:pPr/>
              <a:t>5/13/2013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4213AF-26F6-41FA-8D85-E2C5388D6E58}" type="datetimeFigureOut">
              <a:rPr lang="en-US" smtClean="0"/>
              <a:pPr/>
              <a:t>5/13/2013</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44213AF-26F6-41FA-8D85-E2C5388D6E58}" type="datetimeFigureOut">
              <a:rPr lang="en-US" smtClean="0"/>
              <a:pPr/>
              <a:t>5/13/2013</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4213AF-26F6-41FA-8D85-E2C5388D6E58}" type="datetimeFigureOut">
              <a:rPr lang="en-US" smtClean="0"/>
              <a:pPr/>
              <a:t>5/13/2013</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44213AF-26F6-41FA-8D85-E2C5388D6E58}" type="datetimeFigureOut">
              <a:rPr lang="en-US" smtClean="0"/>
              <a:pPr/>
              <a:t>5/13/2013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5/13/2013</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5/13/2013</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ctrTitle"/>
          </p:nvPr>
        </p:nvSpPr>
        <p:spPr>
          <a:xfrm>
            <a:off x="812800" y="1600200"/>
            <a:ext cx="7721600" cy="1657350"/>
          </a:xfrm>
          <a:noFill/>
        </p:spPr>
        <p:txBody>
          <a:bodyPr/>
          <a:lstStyle/>
          <a:p>
            <a:pPr algn="ctr"/>
            <a:r>
              <a:rPr lang="fa-IR" altLang="ko-KR" dirty="0" smtClean="0">
                <a:solidFill>
                  <a:schemeClr val="tx1"/>
                </a:solidFill>
                <a:ea typeface="Gulim" pitchFamily="34" charset="-127"/>
              </a:rPr>
              <a:t>زبان </a:t>
            </a:r>
            <a:r>
              <a:rPr lang="en-US" altLang="ko-KR" dirty="0" smtClean="0">
                <a:solidFill>
                  <a:schemeClr val="tx1"/>
                </a:solidFill>
                <a:ea typeface="Gulim" pitchFamily="34" charset="-127"/>
              </a:rPr>
              <a:t>SQL</a:t>
            </a:r>
            <a:endParaRPr lang="en-US" altLang="ko-KR" i="0" dirty="0" smtClean="0">
              <a:solidFill>
                <a:schemeClr val="tx1"/>
              </a:solidFill>
              <a:ea typeface="Gulim" pitchFamily="34" charset="-127"/>
            </a:endParaRPr>
          </a:p>
        </p:txBody>
      </p:sp>
      <p:sp>
        <p:nvSpPr>
          <p:cNvPr id="3" name="Slide Number Placeholder 2"/>
          <p:cNvSpPr>
            <a:spLocks noGrp="1"/>
          </p:cNvSpPr>
          <p:nvPr>
            <p:ph type="sldNum" sz="quarter" idx="12"/>
          </p:nvPr>
        </p:nvSpPr>
        <p:spPr/>
        <p:txBody>
          <a:bodyPr/>
          <a:lstStyle/>
          <a:p>
            <a:fld id="{D5BBC35B-A44B-4119-B8DA-DE9E3DFADA20}" type="slidenum">
              <a:rPr kumimoji="0" lang="en-US" smtClean="0"/>
              <a:pPr/>
              <a:t>1</a:t>
            </a:fld>
            <a:endParaRPr kumimoji="0" lang="en-US" dirty="0">
              <a:solidFill>
                <a:srgbClr val="FFFFFF"/>
              </a:solidFill>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57200" y="762000"/>
            <a:ext cx="8229600" cy="5245291"/>
          </a:xfrm>
        </p:spPr>
        <p:txBody>
          <a:bodyPr/>
          <a:lstStyle/>
          <a:p>
            <a:r>
              <a:rPr lang="fa-IR" dirty="0" smtClean="0"/>
              <a:t>افزودن صفت</a:t>
            </a:r>
          </a:p>
          <a:p>
            <a:pPr lvl="1"/>
            <a:r>
              <a:rPr lang="fa-IR" dirty="0" smtClean="0"/>
              <a:t>می توان صفت (ستون) یا صفت هایی به جدول افزود.</a:t>
            </a:r>
          </a:p>
          <a:p>
            <a:pPr lvl="1" algn="l">
              <a:buNone/>
            </a:pPr>
            <a:r>
              <a:rPr lang="en-US" dirty="0" smtClean="0"/>
              <a:t>ALTER TABLE  </a:t>
            </a:r>
            <a:r>
              <a:rPr lang="en-US" dirty="0" err="1" smtClean="0"/>
              <a:t>table</a:t>
            </a:r>
            <a:r>
              <a:rPr lang="en-US" dirty="0" smtClean="0"/>
              <a:t>-name</a:t>
            </a:r>
          </a:p>
          <a:p>
            <a:pPr lvl="1" algn="l">
              <a:buNone/>
            </a:pPr>
            <a:r>
              <a:rPr lang="en-US" dirty="0" smtClean="0"/>
              <a:t>       ADD(&lt;</a:t>
            </a:r>
            <a:r>
              <a:rPr lang="en-US" dirty="0" err="1" smtClean="0"/>
              <a:t>col</a:t>
            </a:r>
            <a:r>
              <a:rPr lang="en-US" dirty="0" smtClean="0"/>
              <a:t>-name&gt;&lt;type&gt;);</a:t>
            </a:r>
          </a:p>
          <a:p>
            <a:pPr lvl="1">
              <a:buNone/>
            </a:pPr>
            <a:r>
              <a:rPr lang="fa-IR" dirty="0" smtClean="0"/>
              <a:t>مثال: ستون </a:t>
            </a:r>
            <a:r>
              <a:rPr lang="en-US" dirty="0" smtClean="0"/>
              <a:t>text</a:t>
            </a:r>
            <a:r>
              <a:rPr lang="fa-IR" dirty="0" smtClean="0"/>
              <a:t> را با فرمت </a:t>
            </a:r>
            <a:r>
              <a:rPr lang="en-US" dirty="0" smtClean="0"/>
              <a:t>Char(100)</a:t>
            </a:r>
            <a:r>
              <a:rPr lang="fa-IR" dirty="0" smtClean="0"/>
              <a:t> به جدول </a:t>
            </a:r>
            <a:r>
              <a:rPr lang="en-US" dirty="0" err="1" smtClean="0"/>
              <a:t>crs</a:t>
            </a:r>
            <a:r>
              <a:rPr lang="en-US" dirty="0" smtClean="0"/>
              <a:t> </a:t>
            </a:r>
            <a:r>
              <a:rPr lang="fa-IR" dirty="0" smtClean="0"/>
              <a:t> اضافه می کند.</a:t>
            </a:r>
          </a:p>
          <a:p>
            <a:pPr lvl="1" algn="l">
              <a:buNone/>
            </a:pPr>
            <a:r>
              <a:rPr lang="en-US" dirty="0" smtClean="0"/>
              <a:t>ALTER   TABLE  </a:t>
            </a:r>
            <a:r>
              <a:rPr lang="en-US" dirty="0" err="1" smtClean="0"/>
              <a:t>crs</a:t>
            </a:r>
            <a:endParaRPr lang="en-US" dirty="0" smtClean="0"/>
          </a:p>
          <a:p>
            <a:pPr lvl="1" algn="l">
              <a:buNone/>
            </a:pPr>
            <a:r>
              <a:rPr lang="en-US" dirty="0" smtClean="0"/>
              <a:t>      ADD(text  Char(100));</a:t>
            </a:r>
          </a:p>
          <a:p>
            <a:pPr lvl="1">
              <a:buNone/>
            </a:pPr>
            <a:r>
              <a:rPr lang="fa-IR" dirty="0" smtClean="0"/>
              <a:t>حذف ستون:</a:t>
            </a:r>
          </a:p>
          <a:p>
            <a:pPr lvl="1">
              <a:buNone/>
            </a:pPr>
            <a:r>
              <a:rPr lang="fa-IR" smtClean="0"/>
              <a:t>به طور مستقیم پیش بینی نشده زیرا ممکن است تاثیر جبران ناپذیری روی ارتباط جداول با یکدیگر بگذارد .می توان جدول جدیدی ایجاد کرد فاقد ستون های مورد نطر باشدوسپس ستونهایی را که باقی می مانند ازجدول قدیم به جدول جدید کپی کرد.</a:t>
            </a:r>
            <a:endParaRPr lang="fa-IR" dirty="0" smtClean="0"/>
          </a:p>
        </p:txBody>
      </p:sp>
      <p:sp>
        <p:nvSpPr>
          <p:cNvPr id="31746" name="Rectangle 2"/>
          <p:cNvSpPr>
            <a:spLocks noGrp="1" noChangeArrowheads="1"/>
          </p:cNvSpPr>
          <p:nvPr>
            <p:ph type="title"/>
          </p:nvPr>
        </p:nvSpPr>
        <p:spPr>
          <a:xfrm>
            <a:off x="539750" y="0"/>
            <a:ext cx="8229600" cy="914400"/>
          </a:xfrm>
        </p:spPr>
        <p:txBody>
          <a:bodyPr/>
          <a:lstStyle/>
          <a:p>
            <a:pPr algn="ctr"/>
            <a:r>
              <a:rPr lang="fa-IR" sz="4400" dirty="0" smtClean="0"/>
              <a:t>تغییر شکل جداول</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lstStyle/>
          <a:p>
            <a:r>
              <a:rPr lang="fa-IR" dirty="0" smtClean="0"/>
              <a:t>وارد کردن داده ها با دستور</a:t>
            </a:r>
            <a:r>
              <a:rPr lang="en-US" dirty="0" smtClean="0"/>
              <a:t>INSERT</a:t>
            </a:r>
            <a:r>
              <a:rPr lang="fa-IR" dirty="0" smtClean="0"/>
              <a:t> انجام می شود.</a:t>
            </a:r>
          </a:p>
          <a:p>
            <a:pPr algn="l">
              <a:buNone/>
            </a:pPr>
            <a:r>
              <a:rPr lang="en-US" dirty="0" smtClean="0"/>
              <a:t>INSERT  INTO  table-name</a:t>
            </a:r>
          </a:p>
          <a:p>
            <a:pPr algn="l">
              <a:buNone/>
            </a:pPr>
            <a:r>
              <a:rPr lang="en-US" dirty="0" smtClean="0"/>
              <a:t>     VALUES(list of values)</a:t>
            </a:r>
          </a:p>
          <a:p>
            <a:pPr>
              <a:buNone/>
            </a:pPr>
            <a:r>
              <a:rPr lang="fa-IR" dirty="0" smtClean="0"/>
              <a:t>مثال:</a:t>
            </a:r>
            <a:endParaRPr lang="en-US" dirty="0" smtClean="0"/>
          </a:p>
          <a:p>
            <a:pPr algn="l">
              <a:buNone/>
            </a:pPr>
            <a:r>
              <a:rPr lang="en-US" dirty="0" smtClean="0"/>
              <a:t>INSERT INTO </a:t>
            </a:r>
            <a:r>
              <a:rPr lang="en-US" dirty="0" err="1" smtClean="0"/>
              <a:t>crs</a:t>
            </a:r>
            <a:endParaRPr lang="en-US" dirty="0" smtClean="0"/>
          </a:p>
          <a:p>
            <a:pPr algn="l">
              <a:buNone/>
            </a:pPr>
            <a:r>
              <a:rPr lang="en-US" dirty="0" smtClean="0"/>
              <a:t>  </a:t>
            </a:r>
            <a:r>
              <a:rPr lang="fa-IR" dirty="0" smtClean="0"/>
              <a:t> </a:t>
            </a:r>
            <a:r>
              <a:rPr lang="en-US" dirty="0" smtClean="0"/>
              <a:t>    VALUES(“10147”,”BANK”,3,10);</a:t>
            </a:r>
          </a:p>
          <a:p>
            <a:pPr algn="l">
              <a:buNone/>
            </a:pPr>
            <a:r>
              <a:rPr lang="en-US" dirty="0" smtClean="0"/>
              <a:t>INSERT  INTO  </a:t>
            </a:r>
            <a:r>
              <a:rPr lang="en-US" dirty="0" err="1" smtClean="0"/>
              <a:t>crs</a:t>
            </a:r>
            <a:endParaRPr lang="en-US" dirty="0" smtClean="0"/>
          </a:p>
          <a:p>
            <a:pPr algn="l">
              <a:buNone/>
            </a:pPr>
            <a:r>
              <a:rPr lang="en-US" dirty="0" smtClean="0"/>
              <a:t>    VALUES(“10152”,”BANK1”,3,  );   </a:t>
            </a:r>
          </a:p>
          <a:p>
            <a:pPr>
              <a:buNone/>
            </a:pPr>
            <a:r>
              <a:rPr lang="fa-IR" dirty="0" smtClean="0"/>
              <a:t>کددانشگاه ثبت نشده اشکالی ندارد.</a:t>
            </a:r>
            <a:endParaRPr lang="en-US" dirty="0"/>
          </a:p>
        </p:txBody>
      </p:sp>
      <p:sp>
        <p:nvSpPr>
          <p:cNvPr id="3" name="Title 2"/>
          <p:cNvSpPr>
            <a:spLocks noGrp="1"/>
          </p:cNvSpPr>
          <p:nvPr>
            <p:ph type="title"/>
          </p:nvPr>
        </p:nvSpPr>
        <p:spPr>
          <a:xfrm>
            <a:off x="457200" y="274638"/>
            <a:ext cx="8229600" cy="944562"/>
          </a:xfrm>
        </p:spPr>
        <p:txBody>
          <a:bodyPr/>
          <a:lstStyle/>
          <a:p>
            <a:pPr algn="ctr"/>
            <a:r>
              <a:rPr lang="fa-IR" dirty="0" smtClean="0"/>
              <a:t>به روز درآوردن جدول</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lstStyle/>
          <a:p>
            <a:r>
              <a:rPr lang="fa-IR" dirty="0" smtClean="0"/>
              <a:t>فرض کنید جدولی به صورت زیر داریم.</a:t>
            </a:r>
          </a:p>
          <a:p>
            <a:pPr algn="l">
              <a:buNone/>
            </a:pPr>
            <a:r>
              <a:rPr lang="en-US" sz="2400" dirty="0" smtClean="0"/>
              <a:t>CREATE  TABLE  profession</a:t>
            </a:r>
          </a:p>
          <a:p>
            <a:pPr algn="l">
              <a:buNone/>
            </a:pPr>
            <a:r>
              <a:rPr lang="en-US" sz="2400" dirty="0" smtClean="0"/>
              <a:t>      (</a:t>
            </a:r>
            <a:r>
              <a:rPr lang="en-US" sz="2400" dirty="0" err="1" smtClean="0"/>
              <a:t>esg</a:t>
            </a:r>
            <a:r>
              <a:rPr lang="en-US" sz="2400" dirty="0" smtClean="0"/>
              <a:t>…..</a:t>
            </a:r>
          </a:p>
          <a:p>
            <a:pPr algn="l">
              <a:buNone/>
            </a:pPr>
            <a:r>
              <a:rPr lang="en-US" sz="2400" dirty="0" smtClean="0"/>
              <a:t>       deg……);</a:t>
            </a:r>
          </a:p>
          <a:p>
            <a:pPr>
              <a:buNone/>
            </a:pPr>
            <a:r>
              <a:rPr lang="fa-IR" sz="2400" dirty="0" smtClean="0"/>
              <a:t>دو ستون ”تخصص“ و“مدرک تحصیلی“ را از جدول استاد برداریم ودر این جدول کپی کنیم.</a:t>
            </a:r>
          </a:p>
          <a:p>
            <a:pPr algn="l">
              <a:buNone/>
            </a:pPr>
            <a:r>
              <a:rPr lang="en-US" sz="2400" dirty="0" smtClean="0"/>
              <a:t>INSERT   INTO   profession</a:t>
            </a:r>
          </a:p>
          <a:p>
            <a:pPr algn="l">
              <a:buNone/>
            </a:pPr>
            <a:r>
              <a:rPr lang="en-US" sz="2400" dirty="0" smtClean="0"/>
              <a:t>      SELECT    </a:t>
            </a:r>
            <a:r>
              <a:rPr lang="en-US" sz="2400" dirty="0" err="1" smtClean="0"/>
              <a:t>esp,degree</a:t>
            </a:r>
            <a:endParaRPr lang="en-US" sz="2400" dirty="0" smtClean="0"/>
          </a:p>
          <a:p>
            <a:pPr algn="l">
              <a:buNone/>
            </a:pPr>
            <a:r>
              <a:rPr lang="en-US" sz="2400" dirty="0" smtClean="0"/>
              <a:t>      FROM   </a:t>
            </a:r>
            <a:r>
              <a:rPr lang="en-US" sz="2400" dirty="0" err="1" smtClean="0"/>
              <a:t>prof</a:t>
            </a:r>
            <a:r>
              <a:rPr lang="en-US" sz="2400" dirty="0" smtClean="0"/>
              <a:t>;</a:t>
            </a:r>
            <a:endParaRPr lang="en-US" sz="2400" dirty="0"/>
          </a:p>
        </p:txBody>
      </p:sp>
      <p:sp>
        <p:nvSpPr>
          <p:cNvPr id="3" name="Title 2"/>
          <p:cNvSpPr>
            <a:spLocks noGrp="1"/>
          </p:cNvSpPr>
          <p:nvPr>
            <p:ph type="title"/>
          </p:nvPr>
        </p:nvSpPr>
        <p:spPr>
          <a:xfrm>
            <a:off x="457200" y="274638"/>
            <a:ext cx="8229600" cy="715962"/>
          </a:xfrm>
        </p:spPr>
        <p:txBody>
          <a:bodyPr>
            <a:normAutofit/>
          </a:bodyPr>
          <a:lstStyle/>
          <a:p>
            <a:pPr algn="ctr"/>
            <a:r>
              <a:rPr lang="fa-IR" sz="3200" dirty="0" smtClean="0"/>
              <a:t>وارد کردن چندسطر با برداشتن از جدول دیگر</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458200" cy="4940491"/>
          </a:xfrm>
        </p:spPr>
        <p:txBody>
          <a:bodyPr>
            <a:normAutofit/>
          </a:bodyPr>
          <a:lstStyle/>
          <a:p>
            <a:r>
              <a:rPr lang="fa-IR" sz="2400" dirty="0" smtClean="0"/>
              <a:t>شکل کلی دستور</a:t>
            </a:r>
          </a:p>
          <a:p>
            <a:pPr algn="l">
              <a:buNone/>
            </a:pPr>
            <a:r>
              <a:rPr lang="en-US" sz="2400" dirty="0" smtClean="0"/>
              <a:t>DELETE   FROM    table-name</a:t>
            </a:r>
          </a:p>
          <a:p>
            <a:pPr algn="l">
              <a:buNone/>
            </a:pPr>
            <a:r>
              <a:rPr lang="en-US" sz="2400" dirty="0" smtClean="0"/>
              <a:t>      WHERE……;</a:t>
            </a:r>
          </a:p>
          <a:p>
            <a:pPr>
              <a:buNone/>
            </a:pPr>
            <a:r>
              <a:rPr lang="fa-IR" sz="2400" dirty="0" smtClean="0"/>
              <a:t>دستور</a:t>
            </a:r>
            <a:r>
              <a:rPr lang="en-US" sz="2400" dirty="0" smtClean="0"/>
              <a:t>WHERE</a:t>
            </a:r>
            <a:r>
              <a:rPr lang="fa-IR" sz="2400" dirty="0" smtClean="0"/>
              <a:t> برای شرط به کار می رود.</a:t>
            </a:r>
          </a:p>
          <a:p>
            <a:pPr>
              <a:buNone/>
            </a:pPr>
            <a:r>
              <a:rPr lang="fa-IR" sz="2400" dirty="0" smtClean="0"/>
              <a:t>مثال:</a:t>
            </a:r>
          </a:p>
          <a:p>
            <a:pPr algn="l">
              <a:buNone/>
            </a:pPr>
            <a:r>
              <a:rPr lang="en-US" sz="2400" dirty="0" smtClean="0"/>
              <a:t>DELETE    FROM   sec</a:t>
            </a:r>
          </a:p>
          <a:p>
            <a:pPr algn="l">
              <a:buNone/>
            </a:pPr>
            <a:r>
              <a:rPr lang="en-US" sz="2400" dirty="0" smtClean="0"/>
              <a:t>      WHERE   score   IS  NULL;</a:t>
            </a:r>
          </a:p>
          <a:p>
            <a:pPr>
              <a:buNone/>
            </a:pPr>
            <a:r>
              <a:rPr lang="fa-IR" sz="2400" dirty="0" smtClean="0"/>
              <a:t>تمامی اطلاعات مربوط</a:t>
            </a:r>
            <a:r>
              <a:rPr lang="en-US" sz="2400" dirty="0" smtClean="0"/>
              <a:t> </a:t>
            </a:r>
            <a:r>
              <a:rPr lang="fa-IR" sz="2400" dirty="0" smtClean="0"/>
              <a:t> به دروسی که برای آنها نمره مشخص نشده است را حذف می کند.</a:t>
            </a:r>
          </a:p>
          <a:p>
            <a:pPr>
              <a:buNone/>
            </a:pPr>
            <a:r>
              <a:rPr lang="fa-IR" sz="2400" dirty="0" smtClean="0"/>
              <a:t> کل جدول را نیز از بانک اطلاعات مربوط حذف می کند.</a:t>
            </a:r>
          </a:p>
          <a:p>
            <a:pPr algn="l">
              <a:buNone/>
            </a:pPr>
            <a:r>
              <a:rPr lang="en-US" sz="2400" dirty="0" smtClean="0"/>
              <a:t>DROP    table-name</a:t>
            </a:r>
          </a:p>
          <a:p>
            <a:pPr>
              <a:buNone/>
            </a:pPr>
            <a:endParaRPr lang="en-US" sz="2400" dirty="0" smtClean="0"/>
          </a:p>
          <a:p>
            <a:pPr algn="l">
              <a:buNone/>
            </a:pPr>
            <a:endParaRPr lang="en-US" sz="2400" dirty="0"/>
          </a:p>
        </p:txBody>
      </p:sp>
      <p:sp>
        <p:nvSpPr>
          <p:cNvPr id="3" name="Title 2"/>
          <p:cNvSpPr>
            <a:spLocks noGrp="1"/>
          </p:cNvSpPr>
          <p:nvPr>
            <p:ph type="title"/>
          </p:nvPr>
        </p:nvSpPr>
        <p:spPr>
          <a:xfrm>
            <a:off x="457200" y="274638"/>
            <a:ext cx="8229600" cy="792162"/>
          </a:xfrm>
        </p:spPr>
        <p:txBody>
          <a:bodyPr/>
          <a:lstStyle/>
          <a:p>
            <a:pPr algn="ctr"/>
            <a:r>
              <a:rPr lang="fa-IR" dirty="0" smtClean="0"/>
              <a:t>حذف داده ها</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r>
              <a:rPr lang="fa-IR" sz="2200" dirty="0" smtClean="0"/>
              <a:t>تغییر داده ها در جدول با دستور</a:t>
            </a:r>
            <a:r>
              <a:rPr lang="en-US" sz="2200" dirty="0" smtClean="0"/>
              <a:t>UPDATE</a:t>
            </a:r>
            <a:r>
              <a:rPr lang="fa-IR" sz="2200" dirty="0" smtClean="0"/>
              <a:t> انجام می شود.</a:t>
            </a:r>
          </a:p>
          <a:p>
            <a:pPr algn="l">
              <a:buNone/>
            </a:pPr>
            <a:r>
              <a:rPr lang="en-US" sz="2200" dirty="0" smtClean="0"/>
              <a:t>UPDATE   table-name</a:t>
            </a:r>
          </a:p>
          <a:p>
            <a:pPr algn="l">
              <a:buNone/>
            </a:pPr>
            <a:r>
              <a:rPr lang="en-US" sz="2200" dirty="0" smtClean="0"/>
              <a:t>SET  attr1=value1,attr2=value2,…..</a:t>
            </a:r>
          </a:p>
          <a:p>
            <a:pPr algn="l">
              <a:buNone/>
            </a:pPr>
            <a:r>
              <a:rPr lang="en-US" sz="2200" dirty="0" smtClean="0"/>
              <a:t>WHERE…..</a:t>
            </a:r>
          </a:p>
          <a:p>
            <a:pPr>
              <a:buNone/>
            </a:pPr>
            <a:r>
              <a:rPr lang="fa-IR" sz="2200" dirty="0" smtClean="0"/>
              <a:t>مثال:تبدیل واحد درس“</a:t>
            </a:r>
            <a:r>
              <a:rPr lang="en-US" sz="2200" dirty="0" smtClean="0"/>
              <a:t>BANK1</a:t>
            </a:r>
            <a:r>
              <a:rPr lang="fa-IR" sz="2200" dirty="0" smtClean="0"/>
              <a:t>“</a:t>
            </a:r>
            <a:r>
              <a:rPr lang="en-US" sz="2200" dirty="0" smtClean="0"/>
              <a:t> </a:t>
            </a:r>
            <a:r>
              <a:rPr lang="fa-IR" sz="2200" dirty="0" smtClean="0"/>
              <a:t> به 4 تبدیل می شود.</a:t>
            </a:r>
          </a:p>
          <a:p>
            <a:pPr algn="l">
              <a:buNone/>
            </a:pPr>
            <a:r>
              <a:rPr lang="en-US" sz="2200" dirty="0" smtClean="0"/>
              <a:t>UPDATE    </a:t>
            </a:r>
            <a:r>
              <a:rPr lang="en-US" sz="2200" dirty="0" err="1" smtClean="0"/>
              <a:t>crs</a:t>
            </a:r>
            <a:endParaRPr lang="en-US" sz="2200" dirty="0" smtClean="0"/>
          </a:p>
          <a:p>
            <a:pPr algn="l">
              <a:buNone/>
            </a:pPr>
            <a:r>
              <a:rPr lang="en-US" sz="2200" dirty="0" smtClean="0"/>
              <a:t>     SET  unit=4</a:t>
            </a:r>
          </a:p>
          <a:p>
            <a:pPr algn="l">
              <a:buNone/>
            </a:pPr>
            <a:r>
              <a:rPr lang="en-US" sz="2200" dirty="0" smtClean="0"/>
              <a:t>     WHERE   </a:t>
            </a:r>
            <a:r>
              <a:rPr lang="en-US" sz="2200" dirty="0" err="1" smtClean="0"/>
              <a:t>cname</a:t>
            </a:r>
            <a:r>
              <a:rPr lang="en-US" sz="2200" dirty="0" smtClean="0"/>
              <a:t>=‘BANK1’</a:t>
            </a:r>
          </a:p>
          <a:p>
            <a:pPr>
              <a:buNone/>
            </a:pPr>
            <a:r>
              <a:rPr lang="fa-IR" sz="2200" dirty="0" smtClean="0"/>
              <a:t>تبدیل شماره گروه به 10 ونمره به صفر برای موارد تهی :</a:t>
            </a:r>
          </a:p>
          <a:p>
            <a:pPr algn="l">
              <a:buNone/>
            </a:pPr>
            <a:r>
              <a:rPr lang="en-US" sz="2200" dirty="0" smtClean="0"/>
              <a:t>UPDATE   sec </a:t>
            </a:r>
          </a:p>
          <a:p>
            <a:pPr algn="l">
              <a:buNone/>
            </a:pPr>
            <a:r>
              <a:rPr lang="en-US" sz="2200" dirty="0" smtClean="0"/>
              <a:t>SET  sec</a:t>
            </a:r>
            <a:r>
              <a:rPr lang="en-US" sz="2200" dirty="0" smtClean="0"/>
              <a:t>#=</a:t>
            </a:r>
            <a:r>
              <a:rPr lang="en-US" sz="2200" dirty="0" smtClean="0"/>
              <a:t>10,score=0 </a:t>
            </a:r>
            <a:endParaRPr lang="en-US" sz="2200" dirty="0" smtClean="0"/>
          </a:p>
          <a:p>
            <a:pPr algn="l">
              <a:buNone/>
            </a:pPr>
            <a:r>
              <a:rPr lang="en-US" sz="2200" dirty="0" smtClean="0"/>
              <a:t>WHERE  SEC#   IS NULL;</a:t>
            </a:r>
          </a:p>
          <a:p>
            <a:pPr algn="l">
              <a:buNone/>
            </a:pPr>
            <a:endParaRPr lang="en-US" sz="2200"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fa-IR" dirty="0" smtClean="0"/>
              <a:t>تغییر داده ها در جدول</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r>
              <a:rPr lang="fa-IR" sz="2200" dirty="0" smtClean="0"/>
              <a:t>این سه دستور با هم ترکیب و دستور </a:t>
            </a:r>
            <a:r>
              <a:rPr lang="en-US" sz="2200" dirty="0" smtClean="0"/>
              <a:t>SELECT</a:t>
            </a:r>
            <a:r>
              <a:rPr lang="fa-IR" sz="2200" dirty="0" smtClean="0"/>
              <a:t> را درست می کنند.</a:t>
            </a:r>
          </a:p>
          <a:p>
            <a:pPr algn="l">
              <a:buNone/>
            </a:pPr>
            <a:r>
              <a:rPr lang="en-US" sz="2200" dirty="0" smtClean="0"/>
              <a:t>SELECT   col1,……….</a:t>
            </a:r>
            <a:r>
              <a:rPr lang="en-US" sz="2200" dirty="0" err="1" smtClean="0"/>
              <a:t>coln</a:t>
            </a:r>
            <a:endParaRPr lang="en-US" sz="2200" dirty="0" smtClean="0"/>
          </a:p>
          <a:p>
            <a:pPr algn="l">
              <a:buNone/>
            </a:pPr>
            <a:r>
              <a:rPr lang="en-US" sz="2200" dirty="0" smtClean="0"/>
              <a:t>FROM  tab1,……….,</a:t>
            </a:r>
            <a:r>
              <a:rPr lang="en-US" sz="2200" dirty="0" err="1" smtClean="0"/>
              <a:t>tabm</a:t>
            </a:r>
            <a:endParaRPr lang="en-US" sz="2200" dirty="0" smtClean="0"/>
          </a:p>
          <a:p>
            <a:pPr algn="l">
              <a:buNone/>
            </a:pPr>
            <a:r>
              <a:rPr lang="en-US" sz="2200" dirty="0" smtClean="0"/>
              <a:t>WHERE ……</a:t>
            </a:r>
          </a:p>
          <a:p>
            <a:pPr>
              <a:buNone/>
            </a:pPr>
            <a:r>
              <a:rPr lang="fa-IR" sz="2200" dirty="0" smtClean="0"/>
              <a:t>مثال:اطلاعات کامل دانشجویان تبریز در دانشکده مهندسی با کد 3</a:t>
            </a:r>
          </a:p>
          <a:p>
            <a:pPr>
              <a:buNone/>
            </a:pPr>
            <a:r>
              <a:rPr lang="fa-IR" sz="2200" dirty="0" smtClean="0"/>
              <a:t>حل: برای گرفتن تمام ستونهای جدول از دستور</a:t>
            </a:r>
            <a:r>
              <a:rPr lang="en-US" sz="2200" dirty="0" smtClean="0"/>
              <a:t>SELECT  *</a:t>
            </a:r>
            <a:r>
              <a:rPr lang="fa-IR" sz="2200" dirty="0" smtClean="0"/>
              <a:t> استفده می کنیم.</a:t>
            </a:r>
          </a:p>
          <a:p>
            <a:pPr algn="l">
              <a:buNone/>
            </a:pPr>
            <a:r>
              <a:rPr lang="en-US" sz="2200" dirty="0" smtClean="0"/>
              <a:t>SELECT   *</a:t>
            </a:r>
          </a:p>
          <a:p>
            <a:pPr algn="l">
              <a:buNone/>
            </a:pPr>
            <a:r>
              <a:rPr lang="en-US" sz="2200" dirty="0" smtClean="0"/>
              <a:t>FROM   stud</a:t>
            </a:r>
          </a:p>
          <a:p>
            <a:pPr algn="l">
              <a:buNone/>
            </a:pPr>
            <a:r>
              <a:rPr lang="en-US" sz="2200" dirty="0" smtClean="0"/>
              <a:t>WHERE  city=‘</a:t>
            </a:r>
            <a:r>
              <a:rPr lang="en-US" sz="2200" dirty="0" err="1" smtClean="0"/>
              <a:t>tabriz</a:t>
            </a:r>
            <a:r>
              <a:rPr lang="en-US" sz="2200" dirty="0" smtClean="0"/>
              <a:t>’   AND   </a:t>
            </a:r>
            <a:r>
              <a:rPr lang="en-US" sz="2200" dirty="0" err="1" smtClean="0"/>
              <a:t>clg</a:t>
            </a:r>
            <a:r>
              <a:rPr lang="en-US" sz="2200" dirty="0" smtClean="0"/>
              <a:t>#=3;	</a:t>
            </a:r>
            <a:endParaRPr lang="en-US" sz="2200" dirty="0"/>
          </a:p>
        </p:txBody>
      </p:sp>
      <p:sp>
        <p:nvSpPr>
          <p:cNvPr id="3" name="Title 2"/>
          <p:cNvSpPr>
            <a:spLocks noGrp="1"/>
          </p:cNvSpPr>
          <p:nvPr>
            <p:ph type="title"/>
          </p:nvPr>
        </p:nvSpPr>
        <p:spPr>
          <a:xfrm>
            <a:off x="457200" y="274638"/>
            <a:ext cx="8229600" cy="792162"/>
          </a:xfrm>
        </p:spPr>
        <p:txBody>
          <a:bodyPr/>
          <a:lstStyle/>
          <a:p>
            <a:pPr algn="ctr"/>
            <a:r>
              <a:rPr lang="fa-IR" dirty="0" smtClean="0"/>
              <a:t>گزینش وپرتووپیوند</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a:bodyPr>
          <a:lstStyle/>
          <a:p>
            <a:r>
              <a:rPr lang="fa-IR" sz="2200" dirty="0" smtClean="0"/>
              <a:t>مثال:نام ونمره دانشجویان در دروس مختلف.</a:t>
            </a:r>
          </a:p>
          <a:p>
            <a:r>
              <a:rPr lang="fa-IR" sz="2200" dirty="0" smtClean="0"/>
              <a:t>حل : اگر کددرس را می خواهیم دو جدول نیازداریم</a:t>
            </a:r>
            <a:r>
              <a:rPr lang="en-US" sz="2200" dirty="0" smtClean="0"/>
              <a:t>stud</a:t>
            </a:r>
            <a:r>
              <a:rPr lang="fa-IR" sz="2200" dirty="0" smtClean="0"/>
              <a:t> و</a:t>
            </a:r>
            <a:r>
              <a:rPr lang="en-US" sz="2200" dirty="0" smtClean="0"/>
              <a:t>sec</a:t>
            </a:r>
            <a:r>
              <a:rPr lang="fa-IR" sz="2200" dirty="0" smtClean="0"/>
              <a:t> که دو جدول با هم پیوند طبیعی می شوند که در </a:t>
            </a:r>
            <a:r>
              <a:rPr lang="en-US" sz="2200" dirty="0" smtClean="0"/>
              <a:t>SQL</a:t>
            </a:r>
            <a:r>
              <a:rPr lang="fa-IR" sz="2200" dirty="0" smtClean="0"/>
              <a:t> با شرط تساوی صفات مشترک (دراینجا</a:t>
            </a:r>
            <a:r>
              <a:rPr lang="en-US" sz="2200" dirty="0" smtClean="0"/>
              <a:t>S#</a:t>
            </a:r>
            <a:r>
              <a:rPr lang="fa-IR" sz="2200" dirty="0" smtClean="0"/>
              <a:t> )انجام می شود.اگر نام جدول را بخواهیم باید سه جدول را پیوند دهیم. شرط تساوی صفات مشترک دو به دو می آید.</a:t>
            </a:r>
            <a:r>
              <a:rPr lang="en-US" sz="2200" dirty="0" smtClean="0"/>
              <a:t>     </a:t>
            </a:r>
            <a:r>
              <a:rPr lang="fa-IR" sz="2200" dirty="0" smtClean="0"/>
              <a:t>          دستور1</a:t>
            </a:r>
            <a:r>
              <a:rPr lang="en-US" sz="2200" dirty="0" smtClean="0"/>
              <a:t>:</a:t>
            </a:r>
            <a:r>
              <a:rPr lang="fa-IR" sz="2200" dirty="0" smtClean="0"/>
              <a:t> فقط کددرس</a:t>
            </a:r>
          </a:p>
          <a:p>
            <a:pPr algn="l">
              <a:buNone/>
            </a:pPr>
            <a:r>
              <a:rPr lang="en-US" sz="2200" dirty="0" smtClean="0"/>
              <a:t>SELECT   </a:t>
            </a:r>
            <a:r>
              <a:rPr lang="en-US" sz="2200" dirty="0" err="1" smtClean="0"/>
              <a:t>sname,c#,score</a:t>
            </a:r>
            <a:endParaRPr lang="en-US" sz="2200" dirty="0" smtClean="0"/>
          </a:p>
          <a:p>
            <a:pPr algn="l">
              <a:buNone/>
            </a:pPr>
            <a:r>
              <a:rPr lang="en-US" sz="2200" dirty="0" smtClean="0"/>
              <a:t>FROM      </a:t>
            </a:r>
            <a:r>
              <a:rPr lang="en-US" sz="2200" dirty="0" err="1" smtClean="0"/>
              <a:t>stud,sec</a:t>
            </a:r>
            <a:endParaRPr lang="en-US" sz="2200" dirty="0" smtClean="0"/>
          </a:p>
          <a:p>
            <a:pPr algn="l">
              <a:buNone/>
            </a:pPr>
            <a:r>
              <a:rPr lang="en-US" sz="2200" dirty="0" smtClean="0"/>
              <a:t>WHERE    </a:t>
            </a:r>
            <a:r>
              <a:rPr lang="en-US" sz="2200" dirty="0" err="1" smtClean="0"/>
              <a:t>stud.s</a:t>
            </a:r>
            <a:r>
              <a:rPr lang="en-US" sz="2200" dirty="0" smtClean="0"/>
              <a:t>#=</a:t>
            </a:r>
            <a:r>
              <a:rPr lang="en-US" sz="2200" dirty="0" err="1" smtClean="0"/>
              <a:t>sec.s</a:t>
            </a:r>
            <a:r>
              <a:rPr lang="en-US" sz="2200" dirty="0" smtClean="0"/>
              <a:t>#;</a:t>
            </a:r>
            <a:endParaRPr lang="fa-IR" sz="2200" dirty="0" smtClean="0"/>
          </a:p>
          <a:p>
            <a:r>
              <a:rPr lang="fa-IR" sz="2200" dirty="0" smtClean="0"/>
              <a:t>                                         دستور 2:نام درس</a:t>
            </a:r>
          </a:p>
          <a:p>
            <a:pPr algn="l">
              <a:buNone/>
            </a:pPr>
            <a:r>
              <a:rPr lang="en-US" sz="2200" dirty="0" smtClean="0"/>
              <a:t>SELECT    </a:t>
            </a:r>
            <a:r>
              <a:rPr lang="en-US" sz="2200" dirty="0" err="1" smtClean="0"/>
              <a:t>sname,cname,score</a:t>
            </a:r>
            <a:endParaRPr lang="en-US" sz="2200" dirty="0" smtClean="0"/>
          </a:p>
          <a:p>
            <a:pPr algn="l">
              <a:buNone/>
            </a:pPr>
            <a:r>
              <a:rPr lang="en-US" sz="2200" dirty="0" smtClean="0"/>
              <a:t>FROM      </a:t>
            </a:r>
            <a:r>
              <a:rPr lang="en-US" sz="2200" dirty="0" err="1" smtClean="0"/>
              <a:t>stud,crs,sec</a:t>
            </a:r>
            <a:endParaRPr lang="en-US" sz="2200" dirty="0" smtClean="0"/>
          </a:p>
          <a:p>
            <a:pPr algn="l">
              <a:buNone/>
            </a:pPr>
            <a:r>
              <a:rPr lang="en-US" sz="2200" dirty="0" smtClean="0"/>
              <a:t>WHERE     </a:t>
            </a:r>
            <a:r>
              <a:rPr lang="en-US" sz="2200" dirty="0" err="1" smtClean="0"/>
              <a:t>stud.s</a:t>
            </a:r>
            <a:r>
              <a:rPr lang="en-US" sz="2200" dirty="0" smtClean="0"/>
              <a:t>#=</a:t>
            </a:r>
            <a:r>
              <a:rPr lang="en-US" sz="2200" dirty="0" err="1" smtClean="0"/>
              <a:t>sec.s</a:t>
            </a:r>
            <a:r>
              <a:rPr lang="en-US" sz="2200" dirty="0" smtClean="0"/>
              <a:t>#</a:t>
            </a:r>
          </a:p>
          <a:p>
            <a:pPr algn="l">
              <a:buNone/>
            </a:pPr>
            <a:r>
              <a:rPr lang="en-US" sz="2200" dirty="0" smtClean="0"/>
              <a:t>       AND   </a:t>
            </a:r>
            <a:r>
              <a:rPr lang="en-US" sz="2200" dirty="0" err="1" smtClean="0"/>
              <a:t>sec.c</a:t>
            </a:r>
            <a:r>
              <a:rPr lang="en-US" sz="2200" dirty="0" smtClean="0"/>
              <a:t>#=</a:t>
            </a:r>
            <a:r>
              <a:rPr lang="en-US" sz="2200" dirty="0" err="1" smtClean="0"/>
              <a:t>crs.c</a:t>
            </a:r>
            <a:r>
              <a:rPr lang="en-US" sz="2200" dirty="0" smtClean="0"/>
              <a:t>#;</a:t>
            </a:r>
            <a:endParaRPr lang="en-US" sz="2200"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fa-IR" dirty="0" smtClean="0"/>
              <a:t>گزینش وپرتووپیوند</a:t>
            </a:r>
            <a:endParaRPr lang="en-US" dirty="0"/>
          </a:p>
        </p:txBody>
      </p:sp>
      <p:graphicFrame>
        <p:nvGraphicFramePr>
          <p:cNvPr id="4" name="Table 3"/>
          <p:cNvGraphicFramePr>
            <a:graphicFrameLocks noGrp="1"/>
          </p:cNvGraphicFramePr>
          <p:nvPr/>
        </p:nvGraphicFramePr>
        <p:xfrm>
          <a:off x="5181600" y="3200400"/>
          <a:ext cx="3352800" cy="2194560"/>
        </p:xfrm>
        <a:graphic>
          <a:graphicData uri="http://schemas.openxmlformats.org/drawingml/2006/table">
            <a:tbl>
              <a:tblPr firstRow="1" bandRow="1">
                <a:tableStyleId>{BC89EF96-8CEA-46FF-86C4-4CE0E7609802}</a:tableStyleId>
              </a:tblPr>
              <a:tblGrid>
                <a:gridCol w="1117600"/>
                <a:gridCol w="1117600"/>
                <a:gridCol w="1117600"/>
              </a:tblGrid>
              <a:tr h="309880">
                <a:tc>
                  <a:txBody>
                    <a:bodyPr/>
                    <a:lstStyle/>
                    <a:p>
                      <a:r>
                        <a:rPr lang="en-US" dirty="0" err="1" smtClean="0"/>
                        <a:t>sname</a:t>
                      </a:r>
                      <a:endParaRPr lang="en-US" dirty="0"/>
                    </a:p>
                  </a:txBody>
                  <a:tcPr/>
                </a:tc>
                <a:tc>
                  <a:txBody>
                    <a:bodyPr/>
                    <a:lstStyle/>
                    <a:p>
                      <a:r>
                        <a:rPr lang="en-US" dirty="0" err="1" smtClean="0"/>
                        <a:t>Cname</a:t>
                      </a:r>
                      <a:endParaRPr lang="en-US" dirty="0"/>
                    </a:p>
                  </a:txBody>
                  <a:tcPr/>
                </a:tc>
                <a:tc>
                  <a:txBody>
                    <a:bodyPr/>
                    <a:lstStyle/>
                    <a:p>
                      <a:r>
                        <a:rPr lang="en-US" dirty="0" smtClean="0"/>
                        <a:t>score</a:t>
                      </a:r>
                      <a:endParaRPr lang="en-US" dirty="0"/>
                    </a:p>
                  </a:txBody>
                  <a:tcPr/>
                </a:tc>
              </a:tr>
              <a:tr h="309880">
                <a:tc>
                  <a:txBody>
                    <a:bodyPr/>
                    <a:lstStyle/>
                    <a:p>
                      <a:r>
                        <a:rPr lang="fa-IR" dirty="0" smtClean="0"/>
                        <a:t>محمدی</a:t>
                      </a:r>
                      <a:endParaRPr lang="en-US" dirty="0"/>
                    </a:p>
                  </a:txBody>
                  <a:tcPr/>
                </a:tc>
                <a:tc>
                  <a:txBody>
                    <a:bodyPr/>
                    <a:lstStyle/>
                    <a:p>
                      <a:r>
                        <a:rPr lang="fa-IR" dirty="0" smtClean="0"/>
                        <a:t>شبیه سازی</a:t>
                      </a:r>
                      <a:endParaRPr lang="en-US" dirty="0"/>
                    </a:p>
                  </a:txBody>
                  <a:tcPr/>
                </a:tc>
                <a:tc>
                  <a:txBody>
                    <a:bodyPr/>
                    <a:lstStyle/>
                    <a:p>
                      <a:r>
                        <a:rPr lang="fa-IR" dirty="0" smtClean="0"/>
                        <a:t>14.5</a:t>
                      </a:r>
                      <a:endParaRPr lang="en-US" dirty="0"/>
                    </a:p>
                  </a:txBody>
                  <a:tcPr/>
                </a:tc>
              </a:tr>
              <a:tr h="309880">
                <a:tc>
                  <a:txBody>
                    <a:bodyPr/>
                    <a:lstStyle/>
                    <a:p>
                      <a:r>
                        <a:rPr lang="fa-IR" dirty="0" smtClean="0"/>
                        <a:t>علینقی زاده</a:t>
                      </a:r>
                      <a:endParaRPr lang="en-US" dirty="0"/>
                    </a:p>
                  </a:txBody>
                  <a:tcPr/>
                </a:tc>
                <a:tc>
                  <a:txBody>
                    <a:bodyPr/>
                    <a:lstStyle/>
                    <a:p>
                      <a:r>
                        <a:rPr lang="fa-IR" dirty="0" smtClean="0"/>
                        <a:t>شبیه سازی</a:t>
                      </a:r>
                      <a:endParaRPr lang="en-US" dirty="0"/>
                    </a:p>
                  </a:txBody>
                  <a:tcPr/>
                </a:tc>
                <a:tc>
                  <a:txBody>
                    <a:bodyPr/>
                    <a:lstStyle/>
                    <a:p>
                      <a:pPr>
                        <a:buFont typeface="Arial" pitchFamily="34" charset="0"/>
                        <a:buNone/>
                      </a:pPr>
                      <a:r>
                        <a:rPr lang="fa-IR" dirty="0" smtClean="0"/>
                        <a:t>16.25</a:t>
                      </a:r>
                      <a:endParaRPr lang="en-US" dirty="0"/>
                    </a:p>
                  </a:txBody>
                  <a:tcPr/>
                </a:tc>
              </a:tr>
              <a:tr h="309880">
                <a:tc>
                  <a:txBody>
                    <a:bodyPr/>
                    <a:lstStyle/>
                    <a:p>
                      <a:r>
                        <a:rPr lang="fa-IR" dirty="0" smtClean="0"/>
                        <a:t>محمدی</a:t>
                      </a:r>
                      <a:endParaRPr lang="en-US" dirty="0"/>
                    </a:p>
                  </a:txBody>
                  <a:tcPr/>
                </a:tc>
                <a:tc>
                  <a:txBody>
                    <a:bodyPr/>
                    <a:lstStyle/>
                    <a:p>
                      <a:r>
                        <a:rPr lang="fa-IR" dirty="0" smtClean="0"/>
                        <a:t>مدارمنطقی</a:t>
                      </a:r>
                      <a:endParaRPr lang="en-US" dirty="0"/>
                    </a:p>
                  </a:txBody>
                  <a:tcPr/>
                </a:tc>
                <a:tc>
                  <a:txBody>
                    <a:bodyPr/>
                    <a:lstStyle/>
                    <a:p>
                      <a:r>
                        <a:rPr lang="fa-IR" dirty="0" smtClean="0"/>
                        <a:t>15.75</a:t>
                      </a:r>
                      <a:endParaRPr lang="en-US" dirty="0"/>
                    </a:p>
                  </a:txBody>
                  <a:tcPr/>
                </a:tc>
              </a:tr>
              <a:tr h="309880">
                <a:tc>
                  <a:txBody>
                    <a:bodyPr/>
                    <a:lstStyle/>
                    <a:p>
                      <a:r>
                        <a:rPr lang="fa-IR" dirty="0" smtClean="0"/>
                        <a:t>وکیلی</a:t>
                      </a:r>
                      <a:endParaRPr lang="en-US" dirty="0"/>
                    </a:p>
                  </a:txBody>
                  <a:tcPr/>
                </a:tc>
                <a:tc>
                  <a:txBody>
                    <a:bodyPr/>
                    <a:lstStyle/>
                    <a:p>
                      <a:r>
                        <a:rPr lang="fa-IR" dirty="0" smtClean="0"/>
                        <a:t>مدارمنطقی</a:t>
                      </a:r>
                      <a:endParaRPr lang="en-US" dirty="0"/>
                    </a:p>
                  </a:txBody>
                  <a:tcPr/>
                </a:tc>
                <a:tc>
                  <a:txBody>
                    <a:bodyPr/>
                    <a:lstStyle/>
                    <a:p>
                      <a:r>
                        <a:rPr lang="fa-IR" dirty="0" smtClean="0"/>
                        <a:t>12.5</a:t>
                      </a:r>
                      <a:endParaRPr lang="en-US" dirty="0"/>
                    </a:p>
                  </a:txBody>
                  <a:tcPr/>
                </a:tc>
              </a:tr>
              <a:tr h="309880">
                <a:tc>
                  <a:txBody>
                    <a:bodyPr/>
                    <a:lstStyle/>
                    <a:p>
                      <a:r>
                        <a:rPr lang="fa-IR" dirty="0" smtClean="0"/>
                        <a:t>جوادی</a:t>
                      </a:r>
                      <a:endParaRPr lang="en-US" dirty="0"/>
                    </a:p>
                  </a:txBody>
                  <a:tcPr/>
                </a:tc>
                <a:tc>
                  <a:txBody>
                    <a:bodyPr/>
                    <a:lstStyle/>
                    <a:p>
                      <a:r>
                        <a:rPr lang="fa-IR" dirty="0" smtClean="0"/>
                        <a:t>شیمی آلی</a:t>
                      </a:r>
                      <a:endParaRPr lang="en-US" dirty="0"/>
                    </a:p>
                  </a:txBody>
                  <a:tcPr/>
                </a:tc>
                <a:tc>
                  <a:txBody>
                    <a:bodyPr/>
                    <a:lstStyle/>
                    <a:p>
                      <a:r>
                        <a:rPr lang="fa-IR" dirty="0" smtClean="0"/>
                        <a:t>17</a:t>
                      </a:r>
                      <a:endParaRPr lang="en-US"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a:bodyPr>
          <a:lstStyle/>
          <a:p>
            <a:r>
              <a:rPr lang="fa-IR" sz="2200" dirty="0" smtClean="0"/>
              <a:t>مثال : نام وشماره دروسی که از سال 1375 به بعد ارئه شده اند.</a:t>
            </a:r>
          </a:p>
          <a:p>
            <a:pPr>
              <a:buNone/>
            </a:pPr>
            <a:r>
              <a:rPr lang="fa-IR" sz="2200" dirty="0" smtClean="0"/>
              <a:t>حل :دراین مثال خروجی تکراری داریم.یعنی اگردرسی در نیمسالی در 5 گروه درسی ارائه شده باشد.اطلاعاتش عینا 5 باردرخروجی تکرار می شودوبرای جلوگیری ازاین تکرار بی موردازکلمه </a:t>
            </a:r>
            <a:r>
              <a:rPr lang="en-US" sz="2200" dirty="0" smtClean="0"/>
              <a:t>DISTINCT</a:t>
            </a:r>
            <a:r>
              <a:rPr lang="fa-IR" sz="2200" dirty="0" smtClean="0"/>
              <a:t> استفاده می شود.</a:t>
            </a:r>
            <a:r>
              <a:rPr lang="en-US" sz="2200" dirty="0" smtClean="0"/>
              <a:t> </a:t>
            </a:r>
            <a:r>
              <a:rPr lang="fa-IR" sz="2200" dirty="0" smtClean="0"/>
              <a:t>وچون </a:t>
            </a:r>
            <a:r>
              <a:rPr lang="en-US" sz="2200" dirty="0" smtClean="0"/>
              <a:t>c#</a:t>
            </a:r>
            <a:r>
              <a:rPr lang="fa-IR" sz="2200" dirty="0" smtClean="0"/>
              <a:t> در دو جدول آمده، لازم آن را با نقطه گذاری مشخص کنیم.</a:t>
            </a:r>
          </a:p>
          <a:p>
            <a:pPr algn="l">
              <a:buNone/>
            </a:pPr>
            <a:r>
              <a:rPr lang="en-US" sz="2200" dirty="0" smtClean="0"/>
              <a:t>SELECT   DISTINCT   </a:t>
            </a:r>
            <a:r>
              <a:rPr lang="en-US" sz="2200" dirty="0" err="1" smtClean="0"/>
              <a:t>cname,crs.c#,term</a:t>
            </a:r>
            <a:endParaRPr lang="fa-IR" sz="2200" dirty="0" smtClean="0"/>
          </a:p>
          <a:p>
            <a:pPr algn="l">
              <a:buNone/>
            </a:pPr>
            <a:r>
              <a:rPr lang="en-US" sz="2200" dirty="0" smtClean="0"/>
              <a:t>FROM     </a:t>
            </a:r>
            <a:r>
              <a:rPr lang="en-US" sz="2200" dirty="0" err="1" smtClean="0"/>
              <a:t>crs,sec</a:t>
            </a:r>
            <a:endParaRPr lang="en-US" sz="2200" dirty="0" smtClean="0"/>
          </a:p>
          <a:p>
            <a:pPr algn="l">
              <a:buNone/>
            </a:pPr>
            <a:r>
              <a:rPr lang="en-US" sz="2200" dirty="0" smtClean="0"/>
              <a:t>WHERE    </a:t>
            </a:r>
            <a:r>
              <a:rPr lang="en-US" sz="2200" dirty="0" err="1" smtClean="0"/>
              <a:t>crs.c</a:t>
            </a:r>
            <a:r>
              <a:rPr lang="en-US" sz="2200" dirty="0" smtClean="0"/>
              <a:t>#=</a:t>
            </a:r>
            <a:r>
              <a:rPr lang="en-US" sz="2200" dirty="0" err="1" smtClean="0"/>
              <a:t>sec.c</a:t>
            </a:r>
            <a:r>
              <a:rPr lang="en-US" sz="2200" dirty="0" smtClean="0"/>
              <a:t>#</a:t>
            </a:r>
          </a:p>
          <a:p>
            <a:pPr algn="l">
              <a:buNone/>
            </a:pPr>
            <a:r>
              <a:rPr lang="en-US" sz="2200" dirty="0" smtClean="0"/>
              <a:t>         AND   term&gt;750;</a:t>
            </a:r>
            <a:endParaRPr lang="en-US" sz="2200" dirty="0"/>
          </a:p>
        </p:txBody>
      </p:sp>
      <p:sp>
        <p:nvSpPr>
          <p:cNvPr id="3" name="Title 2"/>
          <p:cNvSpPr>
            <a:spLocks noGrp="1"/>
          </p:cNvSpPr>
          <p:nvPr>
            <p:ph type="title"/>
          </p:nvPr>
        </p:nvSpPr>
        <p:spPr>
          <a:xfrm>
            <a:off x="457200" y="274638"/>
            <a:ext cx="8229600" cy="563562"/>
          </a:xfrm>
        </p:spPr>
        <p:txBody>
          <a:bodyPr>
            <a:normAutofit fontScale="90000"/>
          </a:bodyPr>
          <a:lstStyle/>
          <a:p>
            <a:pPr algn="ctr"/>
            <a:r>
              <a:rPr lang="fa-IR" dirty="0" smtClean="0"/>
              <a:t>گزینش وپرتووپیوند</a:t>
            </a:r>
            <a:endParaRPr lang="en-US" dirty="0"/>
          </a:p>
        </p:txBody>
      </p:sp>
      <p:graphicFrame>
        <p:nvGraphicFramePr>
          <p:cNvPr id="4" name="Table 3"/>
          <p:cNvGraphicFramePr>
            <a:graphicFrameLocks noGrp="1"/>
          </p:cNvGraphicFramePr>
          <p:nvPr/>
        </p:nvGraphicFramePr>
        <p:xfrm>
          <a:off x="1752600" y="4765040"/>
          <a:ext cx="6096000" cy="1483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err="1" smtClean="0"/>
                        <a:t>cname</a:t>
                      </a:r>
                      <a:endParaRPr lang="en-US" dirty="0"/>
                    </a:p>
                  </a:txBody>
                  <a:tcPr/>
                </a:tc>
                <a:tc>
                  <a:txBody>
                    <a:bodyPr/>
                    <a:lstStyle/>
                    <a:p>
                      <a:pPr algn="ctr"/>
                      <a:r>
                        <a:rPr lang="en-US" dirty="0" err="1" smtClean="0"/>
                        <a:t>Crs.c</a:t>
                      </a:r>
                      <a:r>
                        <a:rPr lang="en-US" dirty="0" smtClean="0"/>
                        <a:t>#</a:t>
                      </a:r>
                      <a:endParaRPr lang="en-US" dirty="0"/>
                    </a:p>
                  </a:txBody>
                  <a:tcPr/>
                </a:tc>
                <a:tc>
                  <a:txBody>
                    <a:bodyPr/>
                    <a:lstStyle/>
                    <a:p>
                      <a:pPr algn="ctr"/>
                      <a:r>
                        <a:rPr lang="en-US" dirty="0" smtClean="0"/>
                        <a:t>term</a:t>
                      </a:r>
                      <a:endParaRPr lang="en-US" dirty="0"/>
                    </a:p>
                  </a:txBody>
                  <a:tcPr/>
                </a:tc>
              </a:tr>
              <a:tr h="370840">
                <a:tc>
                  <a:txBody>
                    <a:bodyPr/>
                    <a:lstStyle/>
                    <a:p>
                      <a:pPr algn="ctr"/>
                      <a:r>
                        <a:rPr lang="fa-IR" dirty="0" smtClean="0"/>
                        <a:t>مدارمنطقی</a:t>
                      </a:r>
                      <a:endParaRPr lang="en-US" dirty="0"/>
                    </a:p>
                  </a:txBody>
                  <a:tcPr/>
                </a:tc>
                <a:tc>
                  <a:txBody>
                    <a:bodyPr/>
                    <a:lstStyle/>
                    <a:p>
                      <a:pPr algn="ctr"/>
                      <a:r>
                        <a:rPr lang="fa-IR" dirty="0" smtClean="0"/>
                        <a:t>10174</a:t>
                      </a:r>
                      <a:endParaRPr lang="en-US" dirty="0"/>
                    </a:p>
                  </a:txBody>
                  <a:tcPr/>
                </a:tc>
                <a:tc>
                  <a:txBody>
                    <a:bodyPr/>
                    <a:lstStyle/>
                    <a:p>
                      <a:pPr algn="ctr"/>
                      <a:r>
                        <a:rPr lang="fa-IR" dirty="0" smtClean="0"/>
                        <a:t>752</a:t>
                      </a:r>
                      <a:endParaRPr lang="en-US" dirty="0"/>
                    </a:p>
                  </a:txBody>
                  <a:tcPr/>
                </a:tc>
              </a:tr>
              <a:tr h="370840">
                <a:tc>
                  <a:txBody>
                    <a:bodyPr/>
                    <a:lstStyle/>
                    <a:p>
                      <a:pPr algn="ctr"/>
                      <a:r>
                        <a:rPr lang="fa-IR" dirty="0" smtClean="0"/>
                        <a:t>شیمی آلی</a:t>
                      </a:r>
                      <a:endParaRPr lang="en-US" dirty="0"/>
                    </a:p>
                  </a:txBody>
                  <a:tcPr/>
                </a:tc>
                <a:tc>
                  <a:txBody>
                    <a:bodyPr/>
                    <a:lstStyle/>
                    <a:p>
                      <a:pPr algn="ctr"/>
                      <a:r>
                        <a:rPr lang="fa-IR" dirty="0" smtClean="0"/>
                        <a:t>51516</a:t>
                      </a:r>
                      <a:endParaRPr lang="en-US" dirty="0"/>
                    </a:p>
                  </a:txBody>
                  <a:tcPr/>
                </a:tc>
                <a:tc>
                  <a:txBody>
                    <a:bodyPr/>
                    <a:lstStyle/>
                    <a:p>
                      <a:pPr algn="ctr"/>
                      <a:r>
                        <a:rPr lang="fa-IR" dirty="0" smtClean="0"/>
                        <a:t>752</a:t>
                      </a:r>
                      <a:endParaRPr lang="en-US" dirty="0"/>
                    </a:p>
                  </a:txBody>
                  <a:tcPr/>
                </a:tc>
              </a:tr>
              <a:tr h="370840">
                <a:tc>
                  <a:txBody>
                    <a:bodyPr/>
                    <a:lstStyle/>
                    <a:p>
                      <a:pPr algn="ctr"/>
                      <a:r>
                        <a:rPr lang="fa-IR" dirty="0" smtClean="0"/>
                        <a:t>شبیه سازی</a:t>
                      </a:r>
                      <a:endParaRPr lang="en-US" dirty="0"/>
                    </a:p>
                  </a:txBody>
                  <a:tcPr/>
                </a:tc>
                <a:tc>
                  <a:txBody>
                    <a:bodyPr/>
                    <a:lstStyle/>
                    <a:p>
                      <a:pPr algn="ctr"/>
                      <a:r>
                        <a:rPr lang="fa-IR" dirty="0" smtClean="0"/>
                        <a:t>10172</a:t>
                      </a:r>
                      <a:endParaRPr lang="en-US" dirty="0"/>
                    </a:p>
                  </a:txBody>
                  <a:tcPr/>
                </a:tc>
                <a:tc>
                  <a:txBody>
                    <a:bodyPr/>
                    <a:lstStyle/>
                    <a:p>
                      <a:pPr algn="ctr"/>
                      <a:r>
                        <a:rPr lang="fa-IR" dirty="0" smtClean="0"/>
                        <a:t>761</a:t>
                      </a:r>
                      <a:endParaRPr lang="en-US"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382000" cy="5169091"/>
          </a:xfrm>
        </p:spPr>
        <p:txBody>
          <a:bodyPr>
            <a:normAutofit/>
          </a:bodyPr>
          <a:lstStyle/>
          <a:p>
            <a:r>
              <a:rPr lang="fa-IR" sz="2400" dirty="0" smtClean="0"/>
              <a:t>برای مرتب کردن ازدستور </a:t>
            </a:r>
            <a:r>
              <a:rPr lang="en-US" sz="2400" dirty="0" smtClean="0"/>
              <a:t>ORDER  BY</a:t>
            </a:r>
            <a:r>
              <a:rPr lang="fa-IR" sz="2400" dirty="0" smtClean="0"/>
              <a:t> استفاده می کنیم.ودر پایان می آید. اگر </a:t>
            </a:r>
            <a:r>
              <a:rPr lang="en-US" sz="2400" dirty="0" smtClean="0"/>
              <a:t>DESC</a:t>
            </a:r>
            <a:r>
              <a:rPr lang="fa-IR" sz="2400" dirty="0" smtClean="0"/>
              <a:t> را اضافه کنیم نزولی مرتب می کند.ولی اگر </a:t>
            </a:r>
            <a:r>
              <a:rPr lang="en-US" sz="2400" dirty="0" smtClean="0"/>
              <a:t>ASC</a:t>
            </a:r>
            <a:r>
              <a:rPr lang="fa-IR" sz="2400" dirty="0" smtClean="0"/>
              <a:t> را اضافه کنیم صعودی مرتب می کند.</a:t>
            </a:r>
          </a:p>
          <a:p>
            <a:pPr algn="l">
              <a:buNone/>
            </a:pPr>
            <a:r>
              <a:rPr lang="en-US" sz="2400" dirty="0" smtClean="0"/>
              <a:t>SELECT   DISTINCT   </a:t>
            </a:r>
            <a:r>
              <a:rPr lang="en-US" sz="2400" dirty="0" err="1" smtClean="0"/>
              <a:t>cname,crs.c#,term</a:t>
            </a:r>
            <a:endParaRPr lang="fa-IR" sz="2400" dirty="0" smtClean="0"/>
          </a:p>
          <a:p>
            <a:pPr algn="l">
              <a:buNone/>
            </a:pPr>
            <a:r>
              <a:rPr lang="en-US" sz="2400" dirty="0" smtClean="0"/>
              <a:t>FROM     </a:t>
            </a:r>
            <a:r>
              <a:rPr lang="en-US" sz="2400" dirty="0" err="1" smtClean="0"/>
              <a:t>crs,sec</a:t>
            </a:r>
            <a:endParaRPr lang="en-US" sz="2400" dirty="0" smtClean="0"/>
          </a:p>
          <a:p>
            <a:pPr algn="l">
              <a:buNone/>
            </a:pPr>
            <a:r>
              <a:rPr lang="en-US" sz="2400" dirty="0" smtClean="0"/>
              <a:t>WHERE    </a:t>
            </a:r>
            <a:r>
              <a:rPr lang="en-US" sz="2400" dirty="0" err="1" smtClean="0"/>
              <a:t>crs.c</a:t>
            </a:r>
            <a:r>
              <a:rPr lang="en-US" sz="2400" dirty="0" smtClean="0"/>
              <a:t>#=</a:t>
            </a:r>
            <a:r>
              <a:rPr lang="en-US" sz="2400" dirty="0" err="1" smtClean="0"/>
              <a:t>sec.c</a:t>
            </a:r>
            <a:r>
              <a:rPr lang="en-US" sz="2400" dirty="0" smtClean="0"/>
              <a:t>#</a:t>
            </a:r>
          </a:p>
          <a:p>
            <a:pPr algn="l">
              <a:buNone/>
            </a:pPr>
            <a:r>
              <a:rPr lang="en-US" sz="2400" dirty="0" smtClean="0"/>
              <a:t>         AND   term&gt;750;</a:t>
            </a:r>
          </a:p>
          <a:p>
            <a:pPr algn="l">
              <a:buNone/>
            </a:pPr>
            <a:r>
              <a:rPr lang="en-US" sz="2400" dirty="0" smtClean="0"/>
              <a:t>ORDER BY </a:t>
            </a:r>
            <a:r>
              <a:rPr lang="en-US" sz="2400" dirty="0" err="1" smtClean="0"/>
              <a:t>cname</a:t>
            </a:r>
            <a:r>
              <a:rPr lang="en-US" sz="2400" dirty="0" smtClean="0"/>
              <a:t>  DESC;</a:t>
            </a:r>
            <a:endParaRPr lang="fa-IR" sz="2400" dirty="0" smtClean="0"/>
          </a:p>
          <a:p>
            <a:endParaRPr lang="en-US" sz="2400" dirty="0"/>
          </a:p>
        </p:txBody>
      </p:sp>
      <p:sp>
        <p:nvSpPr>
          <p:cNvPr id="3" name="Title 2"/>
          <p:cNvSpPr>
            <a:spLocks noGrp="1"/>
          </p:cNvSpPr>
          <p:nvPr>
            <p:ph type="title"/>
          </p:nvPr>
        </p:nvSpPr>
        <p:spPr>
          <a:xfrm>
            <a:off x="457200" y="274638"/>
            <a:ext cx="8229600" cy="639762"/>
          </a:xfrm>
        </p:spPr>
        <p:txBody>
          <a:bodyPr>
            <a:normAutofit fontScale="90000"/>
          </a:bodyPr>
          <a:lstStyle/>
          <a:p>
            <a:pPr algn="ctr"/>
            <a:r>
              <a:rPr lang="fa-IR" dirty="0" smtClean="0"/>
              <a:t>مرتب کردن خروجی</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lnSpcReduction="10000"/>
          </a:bodyPr>
          <a:lstStyle/>
          <a:p>
            <a:r>
              <a:rPr lang="fa-IR" sz="2000" dirty="0" smtClean="0"/>
              <a:t>دستورات اجتماع واشتراک وتفاضل</a:t>
            </a:r>
          </a:p>
          <a:p>
            <a:pPr>
              <a:buNone/>
            </a:pPr>
            <a:r>
              <a:rPr lang="fa-IR" sz="2000" dirty="0" smtClean="0"/>
              <a:t>مثال: نام وکددانشکده همه افراد اعم از دانشجو یا استاد</a:t>
            </a:r>
          </a:p>
          <a:p>
            <a:pPr algn="l">
              <a:buNone/>
            </a:pPr>
            <a:r>
              <a:rPr lang="en-US" sz="2000" dirty="0" smtClean="0"/>
              <a:t>SELECT   </a:t>
            </a:r>
            <a:r>
              <a:rPr lang="en-US" sz="2000" dirty="0" err="1" smtClean="0"/>
              <a:t>sname,clg</a:t>
            </a:r>
            <a:r>
              <a:rPr lang="en-US" sz="2000" dirty="0" smtClean="0"/>
              <a:t>#</a:t>
            </a:r>
          </a:p>
          <a:p>
            <a:pPr algn="l">
              <a:buNone/>
            </a:pPr>
            <a:r>
              <a:rPr lang="en-US" sz="2000" dirty="0" smtClean="0"/>
              <a:t>     FROM   stud</a:t>
            </a:r>
          </a:p>
          <a:p>
            <a:pPr algn="l">
              <a:buNone/>
            </a:pPr>
            <a:r>
              <a:rPr lang="en-US" sz="2000" dirty="0" smtClean="0"/>
              <a:t>UNION</a:t>
            </a:r>
          </a:p>
          <a:p>
            <a:pPr algn="l">
              <a:buNone/>
            </a:pPr>
            <a:r>
              <a:rPr lang="en-US" sz="2000" dirty="0" smtClean="0"/>
              <a:t>SELECT   </a:t>
            </a:r>
            <a:r>
              <a:rPr lang="en-US" sz="2000" dirty="0" err="1" smtClean="0"/>
              <a:t>pname,clg</a:t>
            </a:r>
            <a:r>
              <a:rPr lang="en-US" sz="2000" dirty="0" smtClean="0"/>
              <a:t>#</a:t>
            </a:r>
          </a:p>
          <a:p>
            <a:pPr algn="l">
              <a:buNone/>
            </a:pPr>
            <a:r>
              <a:rPr lang="en-US" sz="2000" dirty="0" smtClean="0"/>
              <a:t>     FROM    </a:t>
            </a:r>
            <a:r>
              <a:rPr lang="en-US" sz="2000" dirty="0" err="1" smtClean="0"/>
              <a:t>prof</a:t>
            </a:r>
            <a:r>
              <a:rPr lang="en-US" sz="2000" dirty="0" smtClean="0"/>
              <a:t>;</a:t>
            </a:r>
          </a:p>
          <a:p>
            <a:pPr>
              <a:buNone/>
            </a:pPr>
            <a:r>
              <a:rPr lang="fa-IR" sz="2000" dirty="0" smtClean="0"/>
              <a:t>دستورات بالا تمامی افراددانشکده ها اعم از دانشجوواستاد را همراه با کددانشکده می دهد.اگربه جای </a:t>
            </a:r>
            <a:r>
              <a:rPr lang="en-US" sz="2000" dirty="0" smtClean="0"/>
              <a:t>UNION</a:t>
            </a:r>
            <a:r>
              <a:rPr lang="fa-IR" sz="2000" dirty="0" smtClean="0"/>
              <a:t> از </a:t>
            </a:r>
            <a:r>
              <a:rPr lang="en-US" sz="2000" dirty="0" smtClean="0"/>
              <a:t>INTERSECT</a:t>
            </a:r>
            <a:r>
              <a:rPr lang="fa-IR" sz="2000" dirty="0" smtClean="0"/>
              <a:t> استفاده کنیم اسامی دانشجویان واساتید همنام را می آوردواگر</a:t>
            </a:r>
            <a:r>
              <a:rPr lang="en-US" sz="2000" dirty="0" smtClean="0"/>
              <a:t>EXCEPT</a:t>
            </a:r>
            <a:r>
              <a:rPr lang="fa-IR" sz="2000" dirty="0" smtClean="0"/>
              <a:t> به کار بریم اسامی دانشجویان بجز آنهایی که با اساتید همنام هستند را می دهد.دستورزیر اسامی ودانشکده اساتید،بجز آنهایی که با دانشجویی در دانشکده خودشان همنام هستند را می دهد.</a:t>
            </a:r>
          </a:p>
          <a:p>
            <a:pPr algn="l">
              <a:buNone/>
            </a:pPr>
            <a:r>
              <a:rPr lang="en-US" sz="2000" dirty="0" smtClean="0"/>
              <a:t>SELECT   </a:t>
            </a:r>
            <a:r>
              <a:rPr lang="en-US" sz="2000" dirty="0" err="1" smtClean="0"/>
              <a:t>pname,clg</a:t>
            </a:r>
            <a:r>
              <a:rPr lang="en-US" sz="2000" dirty="0" smtClean="0"/>
              <a:t>#</a:t>
            </a:r>
          </a:p>
          <a:p>
            <a:pPr algn="l">
              <a:buNone/>
            </a:pPr>
            <a:r>
              <a:rPr lang="en-US" sz="2000" dirty="0" smtClean="0"/>
              <a:t>     FROM   </a:t>
            </a:r>
            <a:r>
              <a:rPr lang="en-US" sz="2000" dirty="0" err="1" smtClean="0"/>
              <a:t>prof</a:t>
            </a:r>
            <a:endParaRPr lang="en-US" sz="2000" dirty="0" smtClean="0"/>
          </a:p>
          <a:p>
            <a:pPr algn="l">
              <a:buNone/>
            </a:pPr>
            <a:r>
              <a:rPr lang="en-US" sz="2000" dirty="0" smtClean="0"/>
              <a:t>EXCEPT</a:t>
            </a:r>
          </a:p>
          <a:p>
            <a:pPr algn="l">
              <a:buNone/>
            </a:pPr>
            <a:r>
              <a:rPr lang="en-US" sz="2000" dirty="0" smtClean="0"/>
              <a:t>SELECT   </a:t>
            </a:r>
            <a:r>
              <a:rPr lang="en-US" sz="2000" dirty="0" err="1" smtClean="0"/>
              <a:t>sname,clg</a:t>
            </a:r>
            <a:r>
              <a:rPr lang="en-US" sz="2000" dirty="0" smtClean="0"/>
              <a:t>#</a:t>
            </a:r>
          </a:p>
          <a:p>
            <a:pPr algn="l">
              <a:buNone/>
            </a:pPr>
            <a:r>
              <a:rPr lang="en-US" sz="2000" dirty="0" smtClean="0"/>
              <a:t>     FROM    stud;</a:t>
            </a:r>
            <a:endParaRPr lang="en-US" sz="2000" dirty="0"/>
          </a:p>
        </p:txBody>
      </p:sp>
      <p:sp>
        <p:nvSpPr>
          <p:cNvPr id="3" name="Title 2"/>
          <p:cNvSpPr>
            <a:spLocks noGrp="1"/>
          </p:cNvSpPr>
          <p:nvPr>
            <p:ph type="title"/>
          </p:nvPr>
        </p:nvSpPr>
        <p:spPr>
          <a:xfrm>
            <a:off x="457200" y="274638"/>
            <a:ext cx="8229600" cy="411162"/>
          </a:xfrm>
        </p:spPr>
        <p:txBody>
          <a:bodyPr>
            <a:normAutofit fontScale="90000"/>
          </a:bodyPr>
          <a:lstStyle/>
          <a:p>
            <a:pPr algn="ctr"/>
            <a:r>
              <a:rPr lang="fa-IR" sz="3300" dirty="0" smtClean="0"/>
              <a:t>دستور</a:t>
            </a:r>
            <a:r>
              <a:rPr lang="en-US" sz="3300" dirty="0" smtClean="0"/>
              <a:t>UNION</a:t>
            </a:r>
            <a:r>
              <a:rPr lang="fa-IR" sz="3300" dirty="0" smtClean="0"/>
              <a:t> و </a:t>
            </a:r>
            <a:r>
              <a:rPr lang="en-US" sz="3300" dirty="0" smtClean="0"/>
              <a:t>INTERSECT</a:t>
            </a:r>
            <a:r>
              <a:rPr lang="fa-IR" sz="3300" dirty="0" smtClean="0"/>
              <a:t>و</a:t>
            </a:r>
            <a:r>
              <a:rPr lang="en-US" sz="3300" dirty="0" smtClean="0"/>
              <a:t>EXCEPT</a:t>
            </a:r>
            <a:r>
              <a:rPr lang="fa-IR" sz="3300" dirty="0" smtClean="0"/>
              <a:t> </a:t>
            </a:r>
            <a:endParaRPr lang="en-US" sz="33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lstStyle/>
          <a:p>
            <a:r>
              <a:rPr lang="fa-IR" dirty="0" smtClean="0"/>
              <a:t>زبان </a:t>
            </a:r>
            <a:r>
              <a:rPr lang="en-US" dirty="0" smtClean="0"/>
              <a:t>SQL</a:t>
            </a:r>
            <a:r>
              <a:rPr lang="fa-IR" dirty="0" smtClean="0"/>
              <a:t> پیاده سازی آزادی از جبر رابطه ای است </a:t>
            </a:r>
          </a:p>
          <a:p>
            <a:r>
              <a:rPr lang="fa-IR" dirty="0" smtClean="0"/>
              <a:t>این زبان اولین بار در سال 1976 پدید آمد</a:t>
            </a:r>
          </a:p>
          <a:p>
            <a:r>
              <a:rPr lang="fa-IR" dirty="0" smtClean="0"/>
              <a:t>ویک زبان بیانی است یعنی کاربر آنچه را لازم دارد با دستورات محدودی بیان می کندوسیستم آن را تفسیر می کند وروال کاررا تشخیص وانجام می دهد.</a:t>
            </a:r>
          </a:p>
          <a:p>
            <a:r>
              <a:rPr lang="fa-IR" dirty="0" smtClean="0"/>
              <a:t>این زبان در حین اجرای دستورات کاربر،بسیاری از خطاهای اورا تشخیص می دهد وازبروز آنها جلوگیری می کند.</a:t>
            </a:r>
            <a:r>
              <a:rPr lang="en-US" dirty="0" smtClean="0"/>
              <a:t> </a:t>
            </a:r>
            <a:r>
              <a:rPr lang="fa-IR" dirty="0" smtClean="0"/>
              <a:t> </a:t>
            </a:r>
            <a:endParaRPr lang="en-US" dirty="0" smtClean="0"/>
          </a:p>
        </p:txBody>
      </p:sp>
      <p:sp>
        <p:nvSpPr>
          <p:cNvPr id="18434" name="Rectangle 2"/>
          <p:cNvSpPr>
            <a:spLocks noGrp="1" noChangeArrowheads="1"/>
          </p:cNvSpPr>
          <p:nvPr>
            <p:ph type="title"/>
          </p:nvPr>
        </p:nvSpPr>
        <p:spPr/>
        <p:txBody>
          <a:bodyPr/>
          <a:lstStyle/>
          <a:p>
            <a:pPr algn="ctr"/>
            <a:r>
              <a:rPr lang="fa-IR" dirty="0" smtClean="0"/>
              <a:t>زبان بیانی </a:t>
            </a:r>
            <a:r>
              <a:rPr lang="en-US" dirty="0" smtClean="0"/>
              <a:t>SQL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867400"/>
          </a:xfrm>
        </p:spPr>
        <p:txBody>
          <a:bodyPr>
            <a:normAutofit fontScale="92500" lnSpcReduction="10000"/>
          </a:bodyPr>
          <a:lstStyle/>
          <a:p>
            <a:r>
              <a:rPr lang="fa-IR" sz="2200" dirty="0" smtClean="0"/>
              <a:t>مثال:دانشکده هایی که در شهرهای تهران ،اصفهان،شیراز ورشت واقعند.</a:t>
            </a:r>
          </a:p>
          <a:p>
            <a:pPr algn="l">
              <a:buNone/>
            </a:pPr>
            <a:r>
              <a:rPr lang="en-US" sz="2200" dirty="0" smtClean="0"/>
              <a:t>SELECT  *</a:t>
            </a:r>
          </a:p>
          <a:p>
            <a:pPr algn="l">
              <a:buNone/>
            </a:pPr>
            <a:r>
              <a:rPr lang="en-US" sz="2200" dirty="0" smtClean="0"/>
              <a:t>FROM   </a:t>
            </a:r>
            <a:r>
              <a:rPr lang="en-US" sz="2200" dirty="0" err="1" smtClean="0"/>
              <a:t>clg</a:t>
            </a:r>
            <a:endParaRPr lang="en-US" sz="2200" dirty="0" smtClean="0"/>
          </a:p>
          <a:p>
            <a:pPr algn="l" rtl="0">
              <a:buNone/>
            </a:pPr>
            <a:r>
              <a:rPr lang="en-US" sz="2200" dirty="0" smtClean="0"/>
              <a:t>WHERE   city  IN(‘</a:t>
            </a:r>
            <a:r>
              <a:rPr lang="fa-IR" sz="2200" dirty="0" smtClean="0"/>
              <a:t>رشت</a:t>
            </a:r>
            <a:r>
              <a:rPr lang="en-US" sz="2200" dirty="0" smtClean="0"/>
              <a:t>’,’</a:t>
            </a:r>
            <a:r>
              <a:rPr lang="fa-IR" sz="2200" dirty="0" smtClean="0"/>
              <a:t>شیراز</a:t>
            </a:r>
            <a:r>
              <a:rPr lang="en-US" sz="2200" dirty="0" smtClean="0"/>
              <a:t>’,’</a:t>
            </a:r>
            <a:r>
              <a:rPr lang="fa-IR" sz="2200" dirty="0" smtClean="0"/>
              <a:t>اصفهان</a:t>
            </a:r>
            <a:r>
              <a:rPr lang="en-US" sz="2200" dirty="0" smtClean="0"/>
              <a:t>’,’</a:t>
            </a:r>
            <a:r>
              <a:rPr lang="fa-IR" sz="2200" dirty="0" smtClean="0"/>
              <a:t>تهران</a:t>
            </a:r>
            <a:r>
              <a:rPr lang="en-US" sz="2200" dirty="0" smtClean="0"/>
              <a:t>’);</a:t>
            </a:r>
            <a:endParaRPr lang="fa-IR" sz="2200" dirty="0" smtClean="0"/>
          </a:p>
          <a:p>
            <a:pPr rtl="0">
              <a:buNone/>
            </a:pPr>
            <a:r>
              <a:rPr lang="fa-IR" sz="2200" dirty="0" smtClean="0"/>
              <a:t>دانشجویانی که شهرهای تولدشان محل های فوق نیست.</a:t>
            </a:r>
          </a:p>
          <a:p>
            <a:pPr algn="l">
              <a:buNone/>
            </a:pPr>
            <a:r>
              <a:rPr lang="en-US" sz="2200" dirty="0" smtClean="0"/>
              <a:t>SELECT  *</a:t>
            </a:r>
          </a:p>
          <a:p>
            <a:pPr algn="l">
              <a:buNone/>
            </a:pPr>
            <a:r>
              <a:rPr lang="en-US" sz="2200" dirty="0" smtClean="0"/>
              <a:t>FROM   </a:t>
            </a:r>
            <a:r>
              <a:rPr lang="en-US" sz="2200" dirty="0" err="1" smtClean="0"/>
              <a:t>clg</a:t>
            </a:r>
            <a:endParaRPr lang="en-US" sz="2200" dirty="0" smtClean="0"/>
          </a:p>
          <a:p>
            <a:pPr algn="l" rtl="0">
              <a:buNone/>
            </a:pPr>
            <a:r>
              <a:rPr lang="en-US" sz="2200" dirty="0" smtClean="0"/>
              <a:t>WHERE   city  NOT  IN(‘</a:t>
            </a:r>
            <a:r>
              <a:rPr lang="fa-IR" sz="2200" dirty="0" smtClean="0"/>
              <a:t>رشت</a:t>
            </a:r>
            <a:r>
              <a:rPr lang="en-US" sz="2200" dirty="0" smtClean="0"/>
              <a:t>’,’</a:t>
            </a:r>
            <a:r>
              <a:rPr lang="fa-IR" sz="2200" dirty="0" smtClean="0"/>
              <a:t>شیراز</a:t>
            </a:r>
            <a:r>
              <a:rPr lang="en-US" sz="2200" dirty="0" smtClean="0"/>
              <a:t>’,’</a:t>
            </a:r>
            <a:r>
              <a:rPr lang="fa-IR" sz="2200" dirty="0" smtClean="0"/>
              <a:t>اصفهان</a:t>
            </a:r>
            <a:r>
              <a:rPr lang="en-US" sz="2200" dirty="0" smtClean="0"/>
              <a:t>’,’</a:t>
            </a:r>
            <a:r>
              <a:rPr lang="fa-IR" sz="2200" dirty="0" smtClean="0"/>
              <a:t>تهران</a:t>
            </a:r>
            <a:r>
              <a:rPr lang="en-US" sz="2200" dirty="0" smtClean="0"/>
              <a:t>’);</a:t>
            </a:r>
          </a:p>
          <a:p>
            <a:pPr rtl="0">
              <a:buNone/>
            </a:pPr>
            <a:r>
              <a:rPr lang="fa-IR" sz="2200" dirty="0" smtClean="0"/>
              <a:t>شماره دروسی که در سالهایی بجز 71و75 اعلام شده.</a:t>
            </a:r>
          </a:p>
          <a:p>
            <a:pPr algn="l">
              <a:buNone/>
            </a:pPr>
            <a:r>
              <a:rPr lang="en-US" sz="2200" dirty="0" smtClean="0"/>
              <a:t>SELECT  *</a:t>
            </a:r>
          </a:p>
          <a:p>
            <a:pPr algn="l">
              <a:buNone/>
            </a:pPr>
            <a:r>
              <a:rPr lang="en-US" sz="2200" dirty="0" smtClean="0"/>
              <a:t>FROM   sec</a:t>
            </a:r>
          </a:p>
          <a:p>
            <a:pPr algn="l" rtl="0">
              <a:buNone/>
            </a:pPr>
            <a:r>
              <a:rPr lang="en-US" sz="2200" dirty="0" smtClean="0"/>
              <a:t>WHERE   term  NOT  IN(‘711’,’712’,’751’,’752’);</a:t>
            </a:r>
          </a:p>
          <a:p>
            <a:pPr rtl="0">
              <a:buNone/>
            </a:pPr>
            <a:r>
              <a:rPr lang="fa-IR" sz="2200" dirty="0" smtClean="0"/>
              <a:t>اساتیدی بجز مولوی وفتوت که نمره 20 داده اند.</a:t>
            </a:r>
          </a:p>
          <a:p>
            <a:pPr algn="l">
              <a:buNone/>
            </a:pPr>
            <a:r>
              <a:rPr lang="en-US" sz="2000" dirty="0" smtClean="0"/>
              <a:t>SELECT  *</a:t>
            </a:r>
          </a:p>
          <a:p>
            <a:pPr algn="l">
              <a:buNone/>
            </a:pPr>
            <a:r>
              <a:rPr lang="en-US" sz="2000" dirty="0" smtClean="0"/>
              <a:t>FROM    </a:t>
            </a:r>
            <a:r>
              <a:rPr lang="en-US" sz="2000" dirty="0" err="1" smtClean="0"/>
              <a:t>prof</a:t>
            </a:r>
            <a:endParaRPr lang="en-US" sz="2000" dirty="0" smtClean="0"/>
          </a:p>
          <a:p>
            <a:pPr algn="l" rtl="0">
              <a:buNone/>
            </a:pPr>
            <a:r>
              <a:rPr lang="en-US" sz="2000" dirty="0" smtClean="0"/>
              <a:t>WHERE    </a:t>
            </a:r>
            <a:r>
              <a:rPr lang="en-US" sz="2000" dirty="0" err="1" smtClean="0"/>
              <a:t>pname</a:t>
            </a:r>
            <a:r>
              <a:rPr lang="en-US" sz="2000" dirty="0" smtClean="0"/>
              <a:t>  IN(SELECT  </a:t>
            </a:r>
            <a:r>
              <a:rPr lang="en-US" sz="2000" dirty="0" err="1" smtClean="0"/>
              <a:t>pname</a:t>
            </a:r>
            <a:r>
              <a:rPr lang="en-US" sz="2000" dirty="0" smtClean="0"/>
              <a:t>  FROM  sec</a:t>
            </a:r>
          </a:p>
          <a:p>
            <a:pPr algn="l" rtl="0">
              <a:buNone/>
            </a:pPr>
            <a:r>
              <a:rPr lang="en-US" sz="2000" dirty="0" smtClean="0"/>
              <a:t>                               WHERE   score=20</a:t>
            </a:r>
          </a:p>
          <a:p>
            <a:pPr algn="l" rtl="0">
              <a:buNone/>
            </a:pPr>
            <a:r>
              <a:rPr lang="en-US" sz="2000" dirty="0" smtClean="0"/>
              <a:t>                               AND  </a:t>
            </a:r>
            <a:r>
              <a:rPr lang="en-US" sz="2000" dirty="0" err="1" smtClean="0"/>
              <a:t>pname</a:t>
            </a:r>
            <a:r>
              <a:rPr lang="en-US" sz="2000" dirty="0" smtClean="0"/>
              <a:t>   NOT  IN(‘</a:t>
            </a:r>
            <a:r>
              <a:rPr lang="fa-IR" sz="2000" dirty="0" smtClean="0"/>
              <a:t>مولوی</a:t>
            </a:r>
            <a:r>
              <a:rPr lang="en-US" sz="2000" dirty="0" smtClean="0"/>
              <a:t>’,’</a:t>
            </a:r>
            <a:r>
              <a:rPr lang="fa-IR" sz="2000" dirty="0" smtClean="0"/>
              <a:t>فتوت</a:t>
            </a:r>
            <a:r>
              <a:rPr lang="en-US" sz="2000" dirty="0" smtClean="0"/>
              <a:t>’)  );</a:t>
            </a:r>
            <a:endParaRPr lang="fa-IR" sz="2000" dirty="0" smtClean="0"/>
          </a:p>
          <a:p>
            <a:pPr algn="l" rtl="0">
              <a:buNone/>
            </a:pPr>
            <a:endParaRPr lang="fa-IR" sz="2200" dirty="0" smtClean="0"/>
          </a:p>
          <a:p>
            <a:pPr algn="l" rtl="0">
              <a:buNone/>
            </a:pPr>
            <a:endParaRPr lang="en-US" sz="2200" dirty="0" smtClean="0"/>
          </a:p>
          <a:p>
            <a:pPr algn="l" rtl="0">
              <a:buNone/>
            </a:pPr>
            <a:endParaRPr lang="en-US" sz="2200" dirty="0"/>
          </a:p>
        </p:txBody>
      </p:sp>
      <p:sp>
        <p:nvSpPr>
          <p:cNvPr id="3" name="Title 2"/>
          <p:cNvSpPr>
            <a:spLocks noGrp="1"/>
          </p:cNvSpPr>
          <p:nvPr>
            <p:ph type="title"/>
          </p:nvPr>
        </p:nvSpPr>
        <p:spPr>
          <a:xfrm>
            <a:off x="457200" y="274638"/>
            <a:ext cx="8229600" cy="411162"/>
          </a:xfrm>
        </p:spPr>
        <p:txBody>
          <a:bodyPr>
            <a:normAutofit fontScale="90000"/>
          </a:bodyPr>
          <a:lstStyle/>
          <a:p>
            <a:pPr algn="ctr"/>
            <a:r>
              <a:rPr lang="fa-IR" dirty="0" smtClean="0"/>
              <a:t>دستور </a:t>
            </a:r>
            <a:r>
              <a:rPr lang="en-US" dirty="0" smtClean="0"/>
              <a:t>IN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1"/>
          </p:nvPr>
        </p:nvSpPr>
        <p:spPr>
          <a:xfrm>
            <a:off x="304800" y="1003109"/>
            <a:ext cx="8382000" cy="5092891"/>
          </a:xfrm>
        </p:spPr>
        <p:txBody>
          <a:bodyPr>
            <a:normAutofit/>
          </a:bodyPr>
          <a:lstStyle/>
          <a:p>
            <a:r>
              <a:rPr lang="en-US" sz="2200" dirty="0" smtClean="0"/>
              <a:t>COUNT,MIN,MAX,AVG,SUM</a:t>
            </a:r>
            <a:r>
              <a:rPr lang="fa-IR" sz="2200" dirty="0" smtClean="0"/>
              <a:t> </a:t>
            </a:r>
          </a:p>
          <a:p>
            <a:pPr>
              <a:buNone/>
            </a:pPr>
            <a:r>
              <a:rPr lang="fa-IR" sz="2200" dirty="0" smtClean="0"/>
              <a:t>مثال: تعداد دانشجویان تهرانی.</a:t>
            </a:r>
          </a:p>
          <a:p>
            <a:pPr algn="l">
              <a:buNone/>
            </a:pPr>
            <a:r>
              <a:rPr lang="en-US" sz="2200" dirty="0" smtClean="0"/>
              <a:t>SELECT   COUNT(s#)</a:t>
            </a:r>
          </a:p>
          <a:p>
            <a:pPr algn="l">
              <a:buNone/>
            </a:pPr>
            <a:r>
              <a:rPr lang="en-US" sz="2200" dirty="0" smtClean="0"/>
              <a:t>FROM   stud</a:t>
            </a:r>
          </a:p>
          <a:p>
            <a:pPr algn="l" rtl="0">
              <a:buNone/>
            </a:pPr>
            <a:r>
              <a:rPr lang="en-US" sz="2200" dirty="0" smtClean="0"/>
              <a:t>WHERE   city=‘</a:t>
            </a:r>
            <a:r>
              <a:rPr lang="fa-IR" sz="2200" dirty="0" smtClean="0"/>
              <a:t>تهران</a:t>
            </a:r>
            <a:r>
              <a:rPr lang="en-US" sz="2200" dirty="0" smtClean="0"/>
              <a:t>’;</a:t>
            </a:r>
          </a:p>
          <a:p>
            <a:pPr rtl="0">
              <a:buNone/>
            </a:pPr>
            <a:endParaRPr lang="fa-IR" sz="2200" dirty="0" smtClean="0"/>
          </a:p>
          <a:p>
            <a:pPr>
              <a:buNone/>
            </a:pPr>
            <a:r>
              <a:rPr lang="fa-IR" sz="2200" dirty="0" smtClean="0"/>
              <a:t>مثال: تعداد سطرهای جدول درس.</a:t>
            </a:r>
          </a:p>
          <a:p>
            <a:pPr>
              <a:buNone/>
            </a:pPr>
            <a:r>
              <a:rPr lang="fa-IR" sz="2200" dirty="0" smtClean="0"/>
              <a:t>تابع ویژه </a:t>
            </a:r>
            <a:r>
              <a:rPr lang="en-US" sz="2200" dirty="0" smtClean="0"/>
              <a:t>	COUNT(*)</a:t>
            </a:r>
            <a:r>
              <a:rPr lang="fa-IR" sz="2200" dirty="0" smtClean="0"/>
              <a:t> برای شمارش سطرهای جداول تعریف شده است در این تابع نمی توان از </a:t>
            </a:r>
            <a:r>
              <a:rPr lang="en-US" sz="2200" dirty="0" smtClean="0"/>
              <a:t>DISTINCT</a:t>
            </a:r>
            <a:r>
              <a:rPr lang="fa-IR" sz="2200" dirty="0" smtClean="0"/>
              <a:t> استفاده کرد وسطرهای </a:t>
            </a:r>
            <a:r>
              <a:rPr lang="en-US" sz="2200" dirty="0" smtClean="0"/>
              <a:t> NULL</a:t>
            </a:r>
            <a:r>
              <a:rPr lang="fa-IR" sz="2200" dirty="0" smtClean="0"/>
              <a:t> را هم می شمارد</a:t>
            </a:r>
          </a:p>
          <a:p>
            <a:pPr algn="l">
              <a:buNone/>
            </a:pPr>
            <a:r>
              <a:rPr lang="en-US" sz="2200" dirty="0" smtClean="0"/>
              <a:t>SELECT   COUNT(*)</a:t>
            </a:r>
          </a:p>
          <a:p>
            <a:pPr algn="l">
              <a:buNone/>
            </a:pPr>
            <a:r>
              <a:rPr lang="en-US" sz="2200" dirty="0" smtClean="0"/>
              <a:t>FROM   </a:t>
            </a:r>
            <a:r>
              <a:rPr lang="en-US" sz="2200" dirty="0" err="1" smtClean="0"/>
              <a:t>crs</a:t>
            </a:r>
            <a:r>
              <a:rPr lang="en-US" sz="2200" dirty="0" smtClean="0"/>
              <a:t>;</a:t>
            </a:r>
            <a:endParaRPr lang="en-US" sz="2200" dirty="0"/>
          </a:p>
        </p:txBody>
      </p:sp>
      <p:sp>
        <p:nvSpPr>
          <p:cNvPr id="11" name="Title 10"/>
          <p:cNvSpPr>
            <a:spLocks noGrp="1"/>
          </p:cNvSpPr>
          <p:nvPr>
            <p:ph type="title"/>
          </p:nvPr>
        </p:nvSpPr>
        <p:spPr>
          <a:xfrm>
            <a:off x="457200" y="274638"/>
            <a:ext cx="8229600" cy="563562"/>
          </a:xfrm>
        </p:spPr>
        <p:txBody>
          <a:bodyPr>
            <a:normAutofit fontScale="90000"/>
          </a:bodyPr>
          <a:lstStyle/>
          <a:p>
            <a:pPr algn="ctr"/>
            <a:r>
              <a:rPr lang="fa-IR" dirty="0" smtClean="0"/>
              <a:t>توابع محاسباتی</a:t>
            </a:r>
            <a:endParaRPr lang="en-US" dirty="0"/>
          </a:p>
        </p:txBody>
      </p:sp>
      <p:graphicFrame>
        <p:nvGraphicFramePr>
          <p:cNvPr id="13" name="Table 12"/>
          <p:cNvGraphicFramePr>
            <a:graphicFrameLocks noGrp="1"/>
          </p:cNvGraphicFramePr>
          <p:nvPr/>
        </p:nvGraphicFramePr>
        <p:xfrm>
          <a:off x="5943600" y="1828800"/>
          <a:ext cx="1676400" cy="1066800"/>
        </p:xfrm>
        <a:graphic>
          <a:graphicData uri="http://schemas.openxmlformats.org/drawingml/2006/table">
            <a:tbl>
              <a:tblPr firstRow="1" bandRow="1">
                <a:tableStyleId>{5C22544A-7EE6-4342-B048-85BDC9FD1C3A}</a:tableStyleId>
              </a:tblPr>
              <a:tblGrid>
                <a:gridCol w="1676400"/>
              </a:tblGrid>
              <a:tr h="533400">
                <a:tc>
                  <a:txBody>
                    <a:bodyPr/>
                    <a:lstStyle/>
                    <a:p>
                      <a:pPr algn="ctr"/>
                      <a:r>
                        <a:rPr lang="en-US" dirty="0" err="1" smtClean="0"/>
                        <a:t>Countofs</a:t>
                      </a:r>
                      <a:r>
                        <a:rPr lang="en-US" dirty="0" smtClean="0"/>
                        <a:t>#</a:t>
                      </a:r>
                      <a:endParaRPr lang="en-US" dirty="0"/>
                    </a:p>
                  </a:txBody>
                  <a:tcPr/>
                </a:tc>
              </a:tr>
              <a:tr h="533400">
                <a:tc>
                  <a:txBody>
                    <a:bodyPr/>
                    <a:lstStyle/>
                    <a:p>
                      <a:pPr algn="ctr"/>
                      <a:r>
                        <a:rPr lang="en-US" dirty="0" smtClean="0"/>
                        <a:t>2</a:t>
                      </a:r>
                      <a:endParaRPr lang="en-US" dirty="0"/>
                    </a:p>
                  </a:txBody>
                  <a:tcPr/>
                </a:tc>
              </a:tr>
            </a:tbl>
          </a:graphicData>
        </a:graphic>
      </p:graphicFrame>
      <p:graphicFrame>
        <p:nvGraphicFramePr>
          <p:cNvPr id="14" name="Table 13"/>
          <p:cNvGraphicFramePr>
            <a:graphicFrameLocks noGrp="1"/>
          </p:cNvGraphicFramePr>
          <p:nvPr/>
        </p:nvGraphicFramePr>
        <p:xfrm>
          <a:off x="4724400" y="4343400"/>
          <a:ext cx="1752600" cy="736600"/>
        </p:xfrm>
        <a:graphic>
          <a:graphicData uri="http://schemas.openxmlformats.org/drawingml/2006/table">
            <a:tbl>
              <a:tblPr firstRow="1" bandRow="1">
                <a:tableStyleId>{5C22544A-7EE6-4342-B048-85BDC9FD1C3A}</a:tableStyleId>
              </a:tblPr>
              <a:tblGrid>
                <a:gridCol w="1752600"/>
              </a:tblGrid>
              <a:tr h="368300">
                <a:tc>
                  <a:txBody>
                    <a:bodyPr/>
                    <a:lstStyle/>
                    <a:p>
                      <a:pPr algn="ctr"/>
                      <a:r>
                        <a:rPr lang="en-US" dirty="0" err="1" smtClean="0"/>
                        <a:t>CountOfCrs</a:t>
                      </a:r>
                      <a:endParaRPr lang="en-US" dirty="0"/>
                    </a:p>
                  </a:txBody>
                  <a:tcPr/>
                </a:tc>
              </a:tr>
              <a:tr h="368300">
                <a:tc>
                  <a:txBody>
                    <a:bodyPr/>
                    <a:lstStyle/>
                    <a:p>
                      <a:pPr algn="ctr"/>
                      <a:r>
                        <a:rPr lang="en-US" dirty="0" smtClean="0"/>
                        <a:t>6</a:t>
                      </a:r>
                      <a:endParaRPr lang="en-US"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791200"/>
          </a:xfrm>
        </p:spPr>
        <p:txBody>
          <a:bodyPr>
            <a:normAutofit fontScale="92500" lnSpcReduction="10000"/>
          </a:bodyPr>
          <a:lstStyle/>
          <a:p>
            <a:r>
              <a:rPr lang="fa-IR" sz="2000" dirty="0" smtClean="0"/>
              <a:t>مثال : حداقل میانگین نمره دانشجویان .</a:t>
            </a:r>
          </a:p>
          <a:p>
            <a:pPr algn="l">
              <a:buNone/>
            </a:pPr>
            <a:r>
              <a:rPr lang="en-US" sz="2000" dirty="0" smtClean="0"/>
              <a:t>SELECT   MIN(</a:t>
            </a:r>
            <a:r>
              <a:rPr lang="en-US" sz="2000" dirty="0" err="1" smtClean="0"/>
              <a:t>avg</a:t>
            </a:r>
            <a:r>
              <a:rPr lang="en-US" sz="2000" dirty="0" smtClean="0"/>
              <a:t>)  AS   </a:t>
            </a:r>
            <a:r>
              <a:rPr lang="en-US" sz="2000" dirty="0" err="1" smtClean="0"/>
              <a:t>Lowest_Avg</a:t>
            </a:r>
            <a:endParaRPr lang="en-US" sz="2000" dirty="0" smtClean="0"/>
          </a:p>
          <a:p>
            <a:pPr algn="l">
              <a:buNone/>
            </a:pPr>
            <a:r>
              <a:rPr lang="en-US" sz="2000" dirty="0" smtClean="0"/>
              <a:t>FROM   stud</a:t>
            </a:r>
          </a:p>
          <a:p>
            <a:pPr algn="l">
              <a:buNone/>
            </a:pPr>
            <a:r>
              <a:rPr lang="fa-IR" sz="2000" dirty="0" smtClean="0"/>
              <a:t> </a:t>
            </a:r>
            <a:endParaRPr lang="en-US" sz="2000" dirty="0" smtClean="0"/>
          </a:p>
          <a:p>
            <a:pPr>
              <a:buNone/>
            </a:pPr>
            <a:r>
              <a:rPr lang="fa-IR" sz="2000" dirty="0" smtClean="0"/>
              <a:t>دانشجویانی که میانگین آنها از میانگین همه میانگین ها بیشتر است .</a:t>
            </a:r>
          </a:p>
          <a:p>
            <a:pPr algn="l">
              <a:buNone/>
            </a:pPr>
            <a:r>
              <a:rPr lang="en-US" sz="2000" dirty="0" smtClean="0"/>
              <a:t>SELECT    sname.avg</a:t>
            </a:r>
          </a:p>
          <a:p>
            <a:pPr algn="l">
              <a:buNone/>
            </a:pPr>
            <a:r>
              <a:rPr lang="en-US" sz="2000" dirty="0" smtClean="0"/>
              <a:t>FROM       stud</a:t>
            </a:r>
          </a:p>
          <a:p>
            <a:pPr algn="l">
              <a:buNone/>
            </a:pPr>
            <a:r>
              <a:rPr lang="en-US" sz="2000" dirty="0" smtClean="0"/>
              <a:t>WHERE     </a:t>
            </a:r>
            <a:r>
              <a:rPr lang="en-US" sz="2000" dirty="0" err="1" smtClean="0"/>
              <a:t>avg</a:t>
            </a:r>
            <a:r>
              <a:rPr lang="en-US" sz="2000" dirty="0" smtClean="0"/>
              <a:t>&gt;(SELECT    AVG(</a:t>
            </a:r>
            <a:r>
              <a:rPr lang="en-US" sz="2000" dirty="0" err="1" smtClean="0"/>
              <a:t>avg</a:t>
            </a:r>
            <a:r>
              <a:rPr lang="en-US" sz="2000" dirty="0" smtClean="0"/>
              <a:t>)</a:t>
            </a:r>
          </a:p>
          <a:p>
            <a:pPr algn="l">
              <a:buNone/>
            </a:pPr>
            <a:r>
              <a:rPr lang="en-US" sz="2000" dirty="0" smtClean="0"/>
              <a:t>                            FROM   stud);</a:t>
            </a:r>
          </a:p>
          <a:p>
            <a:pPr>
              <a:buNone/>
            </a:pPr>
            <a:r>
              <a:rPr lang="fa-IR" sz="2000" dirty="0" smtClean="0"/>
              <a:t>ابتدا زیر دستور که درون پارانتز نوشته می شود اجرا وسپس دستور اصلی اجراء ومقدار </a:t>
            </a:r>
            <a:r>
              <a:rPr lang="en-US" sz="2000" dirty="0" err="1" smtClean="0"/>
              <a:t>avg</a:t>
            </a:r>
            <a:r>
              <a:rPr lang="fa-IR" sz="2000" dirty="0" smtClean="0"/>
              <a:t> هر سطر با این عدد صحیح مقایسه می شود.</a:t>
            </a:r>
          </a:p>
          <a:p>
            <a:pPr>
              <a:buNone/>
            </a:pPr>
            <a:r>
              <a:rPr lang="fa-IR" sz="2000" dirty="0" smtClean="0"/>
              <a:t>مثال : نام اساتید دانشجویانیکه میانگین آنها ازمیانگین همه میانگین ها بیشتر است.</a:t>
            </a:r>
          </a:p>
          <a:p>
            <a:pPr algn="l">
              <a:buNone/>
            </a:pPr>
            <a:r>
              <a:rPr lang="en-US" sz="2000" dirty="0" smtClean="0"/>
              <a:t>SELECT   DISTINCT   </a:t>
            </a:r>
            <a:r>
              <a:rPr lang="en-US" sz="2000" dirty="0" err="1" smtClean="0"/>
              <a:t>pname.s</a:t>
            </a:r>
            <a:r>
              <a:rPr lang="en-US" sz="2000" dirty="0" smtClean="0"/>
              <a:t>#</a:t>
            </a:r>
          </a:p>
          <a:p>
            <a:pPr algn="l">
              <a:buNone/>
            </a:pPr>
            <a:r>
              <a:rPr lang="en-US" sz="2000" dirty="0" smtClean="0"/>
              <a:t>FROM    sec</a:t>
            </a:r>
          </a:p>
          <a:p>
            <a:pPr algn="l">
              <a:buNone/>
            </a:pPr>
            <a:r>
              <a:rPr lang="en-US" sz="2000" dirty="0" smtClean="0"/>
              <a:t>WHERE     s# IN(SELECT  s#</a:t>
            </a:r>
          </a:p>
          <a:p>
            <a:pPr algn="l">
              <a:buNone/>
            </a:pPr>
            <a:r>
              <a:rPr lang="en-US" sz="2000" dirty="0" smtClean="0"/>
              <a:t>                          FROM   stud</a:t>
            </a:r>
          </a:p>
          <a:p>
            <a:pPr algn="l">
              <a:buNone/>
            </a:pPr>
            <a:r>
              <a:rPr lang="en-US" sz="2000" dirty="0" smtClean="0"/>
              <a:t>                          WHERE   </a:t>
            </a:r>
            <a:r>
              <a:rPr lang="en-US" sz="2000" dirty="0" err="1" smtClean="0"/>
              <a:t>avg</a:t>
            </a:r>
            <a:r>
              <a:rPr lang="en-US" sz="2000" dirty="0" smtClean="0"/>
              <a:t>&gt;(SELECT  AVG(</a:t>
            </a:r>
            <a:r>
              <a:rPr lang="en-US" sz="2000" dirty="0" err="1" smtClean="0"/>
              <a:t>avg</a:t>
            </a:r>
            <a:r>
              <a:rPr lang="en-US" sz="2000" dirty="0" smtClean="0"/>
              <a:t>)</a:t>
            </a:r>
          </a:p>
          <a:p>
            <a:pPr algn="l">
              <a:buNone/>
            </a:pPr>
            <a:r>
              <a:rPr lang="en-US" sz="2000" dirty="0" smtClean="0"/>
              <a:t>                                                    FROM   stud));                </a:t>
            </a:r>
            <a:endParaRPr lang="fa-IR" sz="2000" dirty="0" smtClean="0"/>
          </a:p>
          <a:p>
            <a:pPr>
              <a:buNone/>
            </a:pPr>
            <a:endParaRPr lang="en-US" sz="2000" dirty="0"/>
          </a:p>
        </p:txBody>
      </p:sp>
      <p:sp>
        <p:nvSpPr>
          <p:cNvPr id="3" name="Title 2"/>
          <p:cNvSpPr>
            <a:spLocks noGrp="1"/>
          </p:cNvSpPr>
          <p:nvPr>
            <p:ph type="title"/>
          </p:nvPr>
        </p:nvSpPr>
        <p:spPr>
          <a:xfrm>
            <a:off x="457200" y="274638"/>
            <a:ext cx="8229600" cy="487362"/>
          </a:xfrm>
        </p:spPr>
        <p:txBody>
          <a:bodyPr>
            <a:normAutofit fontScale="90000"/>
          </a:bodyPr>
          <a:lstStyle/>
          <a:p>
            <a:pPr algn="ctr"/>
            <a:r>
              <a:rPr lang="fa-IR" dirty="0" smtClean="0"/>
              <a:t>توابع محاسباتی</a:t>
            </a:r>
            <a:endParaRPr lang="en-US" dirty="0"/>
          </a:p>
        </p:txBody>
      </p:sp>
      <p:graphicFrame>
        <p:nvGraphicFramePr>
          <p:cNvPr id="4" name="Table 3"/>
          <p:cNvGraphicFramePr>
            <a:graphicFrameLocks noGrp="1"/>
          </p:cNvGraphicFramePr>
          <p:nvPr/>
        </p:nvGraphicFramePr>
        <p:xfrm>
          <a:off x="5562600" y="1143000"/>
          <a:ext cx="2057400" cy="736600"/>
        </p:xfrm>
        <a:graphic>
          <a:graphicData uri="http://schemas.openxmlformats.org/drawingml/2006/table">
            <a:tbl>
              <a:tblPr firstRow="1" bandRow="1">
                <a:tableStyleId>{5C22544A-7EE6-4342-B048-85BDC9FD1C3A}</a:tableStyleId>
              </a:tblPr>
              <a:tblGrid>
                <a:gridCol w="2057400"/>
              </a:tblGrid>
              <a:tr h="368300">
                <a:tc>
                  <a:txBody>
                    <a:bodyPr/>
                    <a:lstStyle/>
                    <a:p>
                      <a:pPr algn="ctr"/>
                      <a:r>
                        <a:rPr lang="en-US" dirty="0" err="1" smtClean="0"/>
                        <a:t>Lowest_Avg</a:t>
                      </a:r>
                      <a:endParaRPr lang="en-US" dirty="0"/>
                    </a:p>
                  </a:txBody>
                  <a:tcPr/>
                </a:tc>
              </a:tr>
              <a:tr h="368300">
                <a:tc>
                  <a:txBody>
                    <a:bodyPr/>
                    <a:lstStyle/>
                    <a:p>
                      <a:pPr algn="ctr"/>
                      <a:r>
                        <a:rPr lang="en-US" dirty="0" smtClean="0"/>
                        <a:t>12.2</a:t>
                      </a:r>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81600"/>
          </a:xfrm>
        </p:spPr>
        <p:txBody>
          <a:bodyPr/>
          <a:lstStyle/>
          <a:p>
            <a:r>
              <a:rPr lang="fa-IR" dirty="0" smtClean="0"/>
              <a:t>تفکیک داده ها در </a:t>
            </a:r>
            <a:r>
              <a:rPr lang="en-US" dirty="0" smtClean="0"/>
              <a:t>SQL</a:t>
            </a:r>
            <a:r>
              <a:rPr lang="fa-IR" dirty="0" smtClean="0"/>
              <a:t> با دستور</a:t>
            </a:r>
            <a:r>
              <a:rPr lang="en-US" dirty="0" smtClean="0"/>
              <a:t> GROUP  BY</a:t>
            </a:r>
            <a:r>
              <a:rPr lang="fa-IR" dirty="0" smtClean="0"/>
              <a:t> انجام می شود.</a:t>
            </a:r>
          </a:p>
          <a:p>
            <a:pPr>
              <a:buNone/>
            </a:pPr>
            <a:r>
              <a:rPr lang="fa-IR" dirty="0" smtClean="0"/>
              <a:t>بخش </a:t>
            </a:r>
            <a:r>
              <a:rPr lang="en-US" dirty="0" smtClean="0"/>
              <a:t>GROUP  BY</a:t>
            </a:r>
            <a:r>
              <a:rPr lang="fa-IR" dirty="0" smtClean="0"/>
              <a:t> جزو آخرین بخشهای یک دستوراست.</a:t>
            </a:r>
            <a:endParaRPr lang="en-US" dirty="0" smtClean="0"/>
          </a:p>
          <a:p>
            <a:r>
              <a:rPr lang="fa-IR" dirty="0" smtClean="0"/>
              <a:t>مثال:ماکزیمم ومینمم میانگین دانشجویان در هر دانشکده.</a:t>
            </a:r>
          </a:p>
          <a:p>
            <a:pPr algn="l">
              <a:buNone/>
            </a:pPr>
            <a:r>
              <a:rPr lang="en-US" dirty="0" smtClean="0"/>
              <a:t>SELECT   </a:t>
            </a:r>
            <a:r>
              <a:rPr lang="en-US" dirty="0" err="1" smtClean="0"/>
              <a:t>clg#,MAX</a:t>
            </a:r>
            <a:r>
              <a:rPr lang="en-US" dirty="0" smtClean="0"/>
              <a:t>(</a:t>
            </a:r>
            <a:r>
              <a:rPr lang="en-US" dirty="0" err="1" smtClean="0"/>
              <a:t>avg</a:t>
            </a:r>
            <a:r>
              <a:rPr lang="en-US" dirty="0" smtClean="0"/>
              <a:t>),MIN(</a:t>
            </a:r>
            <a:r>
              <a:rPr lang="en-US" dirty="0" err="1" smtClean="0"/>
              <a:t>avg</a:t>
            </a:r>
            <a:r>
              <a:rPr lang="en-US" dirty="0" smtClean="0"/>
              <a:t>)</a:t>
            </a:r>
          </a:p>
          <a:p>
            <a:pPr algn="l">
              <a:buNone/>
            </a:pPr>
            <a:r>
              <a:rPr lang="en-US" dirty="0" smtClean="0"/>
              <a:t>FROM    stud</a:t>
            </a:r>
          </a:p>
          <a:p>
            <a:pPr algn="l">
              <a:buNone/>
            </a:pPr>
            <a:r>
              <a:rPr lang="en-US" dirty="0" smtClean="0"/>
              <a:t>GROUP  BY </a:t>
            </a:r>
            <a:r>
              <a:rPr lang="en-US" dirty="0" err="1" smtClean="0"/>
              <a:t>clg</a:t>
            </a:r>
            <a:r>
              <a:rPr lang="en-US" dirty="0" smtClean="0"/>
              <a:t>#;</a:t>
            </a:r>
          </a:p>
          <a:p>
            <a:pPr algn="l">
              <a:buNone/>
            </a:pPr>
            <a:endParaRPr lang="fa-IR" dirty="0" smtClean="0"/>
          </a:p>
          <a:p>
            <a:endParaRPr lang="en-US" dirty="0"/>
          </a:p>
        </p:txBody>
      </p:sp>
      <p:sp>
        <p:nvSpPr>
          <p:cNvPr id="3" name="Title 2"/>
          <p:cNvSpPr>
            <a:spLocks noGrp="1"/>
          </p:cNvSpPr>
          <p:nvPr>
            <p:ph type="title"/>
          </p:nvPr>
        </p:nvSpPr>
        <p:spPr>
          <a:xfrm>
            <a:off x="457200" y="274638"/>
            <a:ext cx="8229600" cy="868362"/>
          </a:xfrm>
        </p:spPr>
        <p:txBody>
          <a:bodyPr/>
          <a:lstStyle/>
          <a:p>
            <a:pPr algn="ctr"/>
            <a:r>
              <a:rPr lang="fa-IR" dirty="0" smtClean="0"/>
              <a:t>گروه بندی</a:t>
            </a:r>
            <a:endParaRPr lang="en-US" dirty="0"/>
          </a:p>
        </p:txBody>
      </p:sp>
      <p:graphicFrame>
        <p:nvGraphicFramePr>
          <p:cNvPr id="4" name="Table 3"/>
          <p:cNvGraphicFramePr>
            <a:graphicFrameLocks noGrp="1"/>
          </p:cNvGraphicFramePr>
          <p:nvPr/>
        </p:nvGraphicFramePr>
        <p:xfrm>
          <a:off x="1371600" y="4267200"/>
          <a:ext cx="6096000" cy="22250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err="1" smtClean="0"/>
                        <a:t>Clg</a:t>
                      </a:r>
                      <a:r>
                        <a:rPr lang="en-US" dirty="0" smtClean="0"/>
                        <a:t>#</a:t>
                      </a:r>
                      <a:endParaRPr lang="en-US" dirty="0"/>
                    </a:p>
                  </a:txBody>
                  <a:tcPr/>
                </a:tc>
                <a:tc>
                  <a:txBody>
                    <a:bodyPr/>
                    <a:lstStyle/>
                    <a:p>
                      <a:pPr algn="ctr"/>
                      <a:r>
                        <a:rPr lang="en-US" dirty="0" smtClean="0"/>
                        <a:t>Max</a:t>
                      </a:r>
                      <a:endParaRPr lang="en-US" dirty="0"/>
                    </a:p>
                  </a:txBody>
                  <a:tcPr/>
                </a:tc>
                <a:tc>
                  <a:txBody>
                    <a:bodyPr/>
                    <a:lstStyle/>
                    <a:p>
                      <a:pPr algn="ctr"/>
                      <a:r>
                        <a:rPr lang="en-US" dirty="0" smtClean="0"/>
                        <a:t>Min</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16.42</a:t>
                      </a:r>
                      <a:endParaRPr lang="en-US" dirty="0"/>
                    </a:p>
                  </a:txBody>
                  <a:tcPr/>
                </a:tc>
                <a:tc>
                  <a:txBody>
                    <a:bodyPr/>
                    <a:lstStyle/>
                    <a:p>
                      <a:pPr algn="ctr"/>
                      <a:r>
                        <a:rPr lang="en-US" dirty="0" smtClean="0"/>
                        <a:t>16.42</a:t>
                      </a:r>
                      <a:endParaRPr lang="en-US" dirty="0"/>
                    </a:p>
                  </a:txBody>
                  <a:tcPr/>
                </a:tc>
              </a:tr>
              <a:tr h="370840">
                <a:tc>
                  <a:txBody>
                    <a:bodyPr/>
                    <a:lstStyle/>
                    <a:p>
                      <a:pPr algn="ctr"/>
                      <a:r>
                        <a:rPr lang="en-US" dirty="0" smtClean="0"/>
                        <a:t>10</a:t>
                      </a:r>
                      <a:endParaRPr lang="en-US" dirty="0"/>
                    </a:p>
                  </a:txBody>
                  <a:tcPr/>
                </a:tc>
                <a:tc>
                  <a:txBody>
                    <a:bodyPr/>
                    <a:lstStyle/>
                    <a:p>
                      <a:pPr algn="ctr"/>
                      <a:r>
                        <a:rPr lang="en-US" dirty="0" smtClean="0"/>
                        <a:t>17.24</a:t>
                      </a:r>
                      <a:endParaRPr lang="en-US" dirty="0"/>
                    </a:p>
                  </a:txBody>
                  <a:tcPr/>
                </a:tc>
                <a:tc>
                  <a:txBody>
                    <a:bodyPr/>
                    <a:lstStyle/>
                    <a:p>
                      <a:pPr algn="ctr"/>
                      <a:r>
                        <a:rPr lang="en-US" dirty="0" smtClean="0"/>
                        <a:t>14.06</a:t>
                      </a:r>
                      <a:endParaRPr lang="en-US" dirty="0"/>
                    </a:p>
                  </a:txBody>
                  <a:tcPr/>
                </a:tc>
              </a:tr>
              <a:tr h="370840">
                <a:tc>
                  <a:txBody>
                    <a:bodyPr/>
                    <a:lstStyle/>
                    <a:p>
                      <a:pPr algn="ctr"/>
                      <a:r>
                        <a:rPr lang="en-US" dirty="0" smtClean="0"/>
                        <a:t>4</a:t>
                      </a:r>
                      <a:endParaRPr lang="en-US" dirty="0"/>
                    </a:p>
                  </a:txBody>
                  <a:tcPr/>
                </a:tc>
                <a:tc>
                  <a:txBody>
                    <a:bodyPr/>
                    <a:lstStyle/>
                    <a:p>
                      <a:pPr algn="ctr"/>
                      <a:r>
                        <a:rPr lang="en-US" dirty="0" smtClean="0"/>
                        <a:t>17.56</a:t>
                      </a:r>
                      <a:endParaRPr lang="en-US" dirty="0"/>
                    </a:p>
                  </a:txBody>
                  <a:tcPr/>
                </a:tc>
                <a:tc>
                  <a:txBody>
                    <a:bodyPr/>
                    <a:lstStyle/>
                    <a:p>
                      <a:pPr algn="ctr"/>
                      <a:r>
                        <a:rPr lang="en-US" dirty="0" smtClean="0"/>
                        <a:t>17.56</a:t>
                      </a:r>
                      <a:endParaRPr lang="en-US" dirty="0"/>
                    </a:p>
                  </a:txBody>
                  <a:tcPr/>
                </a:tc>
              </a:tr>
              <a:tr h="370840">
                <a:tc>
                  <a:txBody>
                    <a:bodyPr/>
                    <a:lstStyle/>
                    <a:p>
                      <a:pPr algn="ctr"/>
                      <a:r>
                        <a:rPr lang="en-US" dirty="0" smtClean="0"/>
                        <a:t>5</a:t>
                      </a:r>
                      <a:endParaRPr lang="en-US" dirty="0"/>
                    </a:p>
                  </a:txBody>
                  <a:tcPr/>
                </a:tc>
                <a:tc>
                  <a:txBody>
                    <a:bodyPr/>
                    <a:lstStyle/>
                    <a:p>
                      <a:pPr algn="ctr"/>
                      <a:r>
                        <a:rPr lang="en-US" dirty="0" smtClean="0"/>
                        <a:t>16.8</a:t>
                      </a:r>
                      <a:endParaRPr lang="en-US" dirty="0"/>
                    </a:p>
                  </a:txBody>
                  <a:tcPr/>
                </a:tc>
                <a:tc>
                  <a:txBody>
                    <a:bodyPr/>
                    <a:lstStyle/>
                    <a:p>
                      <a:pPr algn="ctr"/>
                      <a:r>
                        <a:rPr lang="en-US" dirty="0" smtClean="0"/>
                        <a:t>15.44</a:t>
                      </a:r>
                      <a:endParaRPr lang="en-US" dirty="0"/>
                    </a:p>
                  </a:txBody>
                  <a:tcPr/>
                </a:tc>
              </a:tr>
              <a:tr h="370840">
                <a:tc>
                  <a:txBody>
                    <a:bodyPr/>
                    <a:lstStyle/>
                    <a:p>
                      <a:pPr algn="ctr"/>
                      <a:r>
                        <a:rPr lang="en-US" dirty="0" smtClean="0"/>
                        <a:t>6</a:t>
                      </a:r>
                      <a:endParaRPr lang="en-US" dirty="0"/>
                    </a:p>
                  </a:txBody>
                  <a:tcPr/>
                </a:tc>
                <a:tc>
                  <a:txBody>
                    <a:bodyPr/>
                    <a:lstStyle/>
                    <a:p>
                      <a:pPr algn="ctr"/>
                      <a:r>
                        <a:rPr lang="en-US" dirty="0" smtClean="0"/>
                        <a:t>12.2</a:t>
                      </a:r>
                      <a:endParaRPr lang="en-US" dirty="0"/>
                    </a:p>
                  </a:txBody>
                  <a:tcPr/>
                </a:tc>
                <a:tc>
                  <a:txBody>
                    <a:bodyPr/>
                    <a:lstStyle/>
                    <a:p>
                      <a:pPr algn="ctr"/>
                      <a:r>
                        <a:rPr lang="en-US" dirty="0" smtClean="0"/>
                        <a:t>12.2</a:t>
                      </a:r>
                      <a:endParaRPr lang="en-US"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458200" cy="4940491"/>
          </a:xfrm>
        </p:spPr>
        <p:txBody>
          <a:bodyPr>
            <a:normAutofit/>
          </a:bodyPr>
          <a:lstStyle/>
          <a:p>
            <a:r>
              <a:rPr lang="fa-IR" sz="2200" dirty="0" smtClean="0"/>
              <a:t>در درون گروه ها هم می توان شرط گذاشت. این کار با قید </a:t>
            </a:r>
            <a:r>
              <a:rPr lang="en-US" sz="2200" dirty="0" smtClean="0"/>
              <a:t>HAVING</a:t>
            </a:r>
            <a:r>
              <a:rPr lang="fa-IR" sz="2200" dirty="0" smtClean="0"/>
              <a:t> انجام می شود که شبیه </a:t>
            </a:r>
            <a:r>
              <a:rPr lang="en-US" sz="2200" dirty="0" smtClean="0"/>
              <a:t>WHERE </a:t>
            </a:r>
            <a:r>
              <a:rPr lang="fa-IR" sz="2200" dirty="0" smtClean="0"/>
              <a:t>عمل می کند. در بخش </a:t>
            </a:r>
            <a:r>
              <a:rPr lang="en-US" sz="2200" dirty="0" smtClean="0"/>
              <a:t>HAVING</a:t>
            </a:r>
            <a:r>
              <a:rPr lang="fa-IR" sz="2200" dirty="0" smtClean="0"/>
              <a:t> ،یک صفت دارای یک مقدار نیست،بلکه دارای مجموعه ای از مقادیر است.چون بعد از گروه بندی شرط تست می شود،تمامی مقادیر مربوط به آن صفت تحت نام آن صفت قرار می گیرند مثلا وقتی </a:t>
            </a:r>
            <a:r>
              <a:rPr lang="en-US" sz="2200" dirty="0" smtClean="0"/>
              <a:t>c#</a:t>
            </a:r>
            <a:r>
              <a:rPr lang="fa-IR" sz="2200" dirty="0" smtClean="0"/>
              <a:t> بیان می شود تمامی مقادیر مربوط به </a:t>
            </a:r>
            <a:r>
              <a:rPr lang="en-US" sz="2200" dirty="0" smtClean="0"/>
              <a:t>c# </a:t>
            </a:r>
            <a:r>
              <a:rPr lang="fa-IR" sz="2200" dirty="0" smtClean="0"/>
              <a:t> در داخل گروه ها مدنطر است.</a:t>
            </a:r>
          </a:p>
          <a:p>
            <a:r>
              <a:rPr lang="fa-IR" sz="2200" dirty="0" smtClean="0"/>
              <a:t>مثال : شماره دانشکده هایی که تعداد اساتید آنها بیش از بیست نفر می باشد.</a:t>
            </a:r>
          </a:p>
          <a:p>
            <a:pPr algn="l">
              <a:buNone/>
            </a:pPr>
            <a:r>
              <a:rPr lang="en-US" sz="2200" dirty="0" smtClean="0"/>
              <a:t>SELECT   </a:t>
            </a:r>
            <a:r>
              <a:rPr lang="en-US" sz="2200" dirty="0" err="1" smtClean="0"/>
              <a:t>clg</a:t>
            </a:r>
            <a:r>
              <a:rPr lang="en-US" sz="2200" dirty="0" smtClean="0"/>
              <a:t>#</a:t>
            </a:r>
          </a:p>
          <a:p>
            <a:pPr algn="l">
              <a:buNone/>
            </a:pPr>
            <a:r>
              <a:rPr lang="en-US" sz="2200" dirty="0" smtClean="0"/>
              <a:t>      FROM    </a:t>
            </a:r>
            <a:r>
              <a:rPr lang="en-US" sz="2200" dirty="0" err="1" smtClean="0"/>
              <a:t>prof</a:t>
            </a:r>
            <a:endParaRPr lang="en-US" sz="2200" dirty="0" smtClean="0"/>
          </a:p>
          <a:p>
            <a:pPr algn="l">
              <a:buNone/>
            </a:pPr>
            <a:r>
              <a:rPr lang="en-US" sz="2200" dirty="0" smtClean="0"/>
              <a:t>         GROUP  BY   </a:t>
            </a:r>
            <a:r>
              <a:rPr lang="en-US" sz="2200" dirty="0" err="1" smtClean="0"/>
              <a:t>clg</a:t>
            </a:r>
            <a:r>
              <a:rPr lang="en-US" sz="2200" dirty="0" smtClean="0"/>
              <a:t>#</a:t>
            </a:r>
          </a:p>
          <a:p>
            <a:pPr algn="l">
              <a:buNone/>
            </a:pPr>
            <a:r>
              <a:rPr lang="en-US" sz="2200" dirty="0" smtClean="0"/>
              <a:t>              HAVING    COUNT(</a:t>
            </a:r>
            <a:r>
              <a:rPr lang="en-US" sz="2200" dirty="0" err="1" smtClean="0"/>
              <a:t>pname</a:t>
            </a:r>
            <a:r>
              <a:rPr lang="en-US" sz="2200" dirty="0" smtClean="0"/>
              <a:t>)&gt;20;</a:t>
            </a:r>
          </a:p>
          <a:p>
            <a:pPr algn="l">
              <a:buNone/>
            </a:pPr>
            <a:r>
              <a:rPr lang="en-US" sz="2200" dirty="0" smtClean="0"/>
              <a:t> </a:t>
            </a:r>
            <a:endParaRPr lang="en-US" sz="2200" dirty="0"/>
          </a:p>
        </p:txBody>
      </p:sp>
      <p:sp>
        <p:nvSpPr>
          <p:cNvPr id="3" name="Title 2"/>
          <p:cNvSpPr>
            <a:spLocks noGrp="1"/>
          </p:cNvSpPr>
          <p:nvPr>
            <p:ph type="title"/>
          </p:nvPr>
        </p:nvSpPr>
        <p:spPr>
          <a:xfrm>
            <a:off x="457200" y="274638"/>
            <a:ext cx="8229600" cy="868362"/>
          </a:xfrm>
        </p:spPr>
        <p:txBody>
          <a:bodyPr/>
          <a:lstStyle/>
          <a:p>
            <a:pPr algn="ctr"/>
            <a:r>
              <a:rPr lang="fa-IR" dirty="0" smtClean="0"/>
              <a:t>شرط درون گروه ها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a:bodyPr>
          <a:lstStyle/>
          <a:p>
            <a:pPr rtl="0">
              <a:buNone/>
            </a:pPr>
            <a:endParaRPr lang="en-US" sz="2400" dirty="0" smtClean="0"/>
          </a:p>
          <a:p>
            <a:pPr rtl="0">
              <a:buNone/>
            </a:pPr>
            <a:r>
              <a:rPr lang="fa-IR" sz="2400" dirty="0" smtClean="0"/>
              <a:t>مثال:دروس سه واحدی که در ترمی بیش از5 گروه ارائه شده اند.</a:t>
            </a:r>
            <a:endParaRPr lang="en-US" sz="2400" dirty="0" smtClean="0"/>
          </a:p>
          <a:p>
            <a:pPr rtl="0">
              <a:buNone/>
            </a:pPr>
            <a:endParaRPr lang="fa-IR" sz="2400" dirty="0" smtClean="0"/>
          </a:p>
          <a:p>
            <a:pPr algn="ctr" rtl="0">
              <a:buNone/>
            </a:pPr>
            <a:r>
              <a:rPr lang="fa-IR" sz="3000" b="1" dirty="0" smtClean="0"/>
              <a:t>عملگرهای دیگر</a:t>
            </a:r>
          </a:p>
          <a:p>
            <a:pPr marL="566928" indent="-457200">
              <a:buNone/>
            </a:pPr>
            <a:r>
              <a:rPr lang="fa-IR" sz="2400" dirty="0" smtClean="0"/>
              <a:t>عملگر </a:t>
            </a:r>
            <a:r>
              <a:rPr lang="en-US" sz="2400" dirty="0" smtClean="0"/>
              <a:t>LINK</a:t>
            </a:r>
            <a:r>
              <a:rPr lang="fa-IR" sz="2400" dirty="0" smtClean="0"/>
              <a:t> : برای کار با رشته ها است.با استفاده از آن می توان رشته را بررسی کرد.</a:t>
            </a:r>
          </a:p>
          <a:p>
            <a:pPr marL="566928" indent="-457200"/>
            <a:r>
              <a:rPr lang="fa-IR" sz="2400" dirty="0" smtClean="0"/>
              <a:t>کاراکتر“_“ یعنی به جای هر کاراکتری</a:t>
            </a:r>
          </a:p>
          <a:p>
            <a:pPr marL="566928" indent="-457200"/>
            <a:r>
              <a:rPr lang="fa-IR" sz="2400" dirty="0" smtClean="0"/>
              <a:t>کاراکتر“%“ یعنی به جای هر تعداد کاراکنر</a:t>
            </a:r>
          </a:p>
          <a:p>
            <a:pPr marL="566928" indent="-457200">
              <a:buNone/>
            </a:pPr>
            <a:endParaRPr lang="fa-IR" sz="2400" b="1" dirty="0" smtClean="0"/>
          </a:p>
          <a:p>
            <a:pPr algn="ctr" rtl="0">
              <a:buNone/>
            </a:pPr>
            <a:endParaRPr lang="en-US" sz="3000" b="1" dirty="0"/>
          </a:p>
        </p:txBody>
      </p:sp>
      <p:sp>
        <p:nvSpPr>
          <p:cNvPr id="3" name="Title 2"/>
          <p:cNvSpPr>
            <a:spLocks noGrp="1"/>
          </p:cNvSpPr>
          <p:nvPr>
            <p:ph type="title"/>
          </p:nvPr>
        </p:nvSpPr>
        <p:spPr>
          <a:xfrm>
            <a:off x="457200" y="274638"/>
            <a:ext cx="8229600" cy="792162"/>
          </a:xfrm>
        </p:spPr>
        <p:txBody>
          <a:bodyPr/>
          <a:lstStyle/>
          <a:p>
            <a:pPr algn="ctr"/>
            <a:r>
              <a:rPr lang="fa-IR" dirty="0" smtClean="0"/>
              <a:t>شرط درون گروه ها</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305800" cy="5016691"/>
          </a:xfrm>
        </p:spPr>
        <p:txBody>
          <a:bodyPr>
            <a:normAutofit fontScale="92500" lnSpcReduction="10000"/>
          </a:bodyPr>
          <a:lstStyle/>
          <a:p>
            <a:pPr marL="566928" indent="-457200">
              <a:buNone/>
            </a:pPr>
            <a:r>
              <a:rPr lang="fa-IR" sz="2300" dirty="0" smtClean="0"/>
              <a:t>ثال : درس های بانک اطلاعات که سه واحدی یا چهار واحدی هستند؟</a:t>
            </a:r>
          </a:p>
          <a:p>
            <a:pPr marL="566928" indent="-457200" algn="l">
              <a:buNone/>
            </a:pPr>
            <a:r>
              <a:rPr lang="en-US" sz="2300" dirty="0" smtClean="0"/>
              <a:t>SELECT   *</a:t>
            </a:r>
          </a:p>
          <a:p>
            <a:pPr marL="566928" indent="-457200" algn="l">
              <a:buNone/>
            </a:pPr>
            <a:r>
              <a:rPr lang="en-US" sz="2300" dirty="0" smtClean="0"/>
              <a:t>FROM    </a:t>
            </a:r>
            <a:r>
              <a:rPr lang="en-US" sz="2300" dirty="0" err="1" smtClean="0"/>
              <a:t>crs</a:t>
            </a:r>
            <a:endParaRPr lang="en-US" sz="2300" dirty="0" smtClean="0"/>
          </a:p>
          <a:p>
            <a:pPr marL="566928" indent="-457200" algn="l">
              <a:buNone/>
            </a:pPr>
            <a:r>
              <a:rPr lang="en-US" sz="2300" dirty="0" smtClean="0"/>
              <a:t>WHERE    unit=3   OR    unit=4</a:t>
            </a:r>
          </a:p>
          <a:p>
            <a:pPr marL="566928" indent="-457200" algn="ctr" rtl="0">
              <a:buNone/>
            </a:pPr>
            <a:r>
              <a:rPr lang="en-US" sz="2300" dirty="0" smtClean="0"/>
              <a:t>      AND   </a:t>
            </a:r>
            <a:r>
              <a:rPr lang="en-US" sz="2300" dirty="0" err="1" smtClean="0"/>
              <a:t>cname</a:t>
            </a:r>
            <a:r>
              <a:rPr lang="en-US" sz="2300" dirty="0" smtClean="0"/>
              <a:t>  LINK  ‘%</a:t>
            </a:r>
            <a:r>
              <a:rPr lang="fa-IR" sz="2300" dirty="0" smtClean="0"/>
              <a:t>بانک اطلاعات</a:t>
            </a:r>
            <a:r>
              <a:rPr lang="en-US" sz="2300" dirty="0" smtClean="0"/>
              <a:t>%’ </a:t>
            </a:r>
            <a:r>
              <a:rPr lang="fa-IR" sz="2300" dirty="0" smtClean="0"/>
              <a:t>                               </a:t>
            </a:r>
          </a:p>
          <a:p>
            <a:pPr marL="566928" indent="-457200" rtl="0">
              <a:buNone/>
            </a:pPr>
            <a:r>
              <a:rPr lang="fa-IR" sz="2300" dirty="0" smtClean="0"/>
              <a:t>مثال: اساتیدی که نام اول آنها ”علی“ است.</a:t>
            </a:r>
          </a:p>
          <a:p>
            <a:pPr marL="566928" indent="-457200" algn="l">
              <a:buNone/>
            </a:pPr>
            <a:r>
              <a:rPr lang="en-US" sz="2300" dirty="0" smtClean="0"/>
              <a:t>SELECT    </a:t>
            </a:r>
            <a:r>
              <a:rPr lang="en-US" sz="2300" dirty="0" err="1" smtClean="0"/>
              <a:t>pname</a:t>
            </a:r>
            <a:endParaRPr lang="en-US" sz="2300" dirty="0" smtClean="0"/>
          </a:p>
          <a:p>
            <a:pPr marL="566928" indent="-457200" algn="l">
              <a:buNone/>
            </a:pPr>
            <a:r>
              <a:rPr lang="en-US" sz="2300" dirty="0" smtClean="0"/>
              <a:t>FROM     </a:t>
            </a:r>
            <a:r>
              <a:rPr lang="en-US" sz="2300" dirty="0" err="1" smtClean="0"/>
              <a:t>prof</a:t>
            </a:r>
            <a:endParaRPr lang="en-US" sz="2300" dirty="0" smtClean="0"/>
          </a:p>
          <a:p>
            <a:pPr marL="566928" indent="-457200" algn="ctr" rtl="0">
              <a:buNone/>
            </a:pPr>
            <a:r>
              <a:rPr lang="en-US" sz="2300" dirty="0" smtClean="0"/>
              <a:t>WHERE    </a:t>
            </a:r>
            <a:r>
              <a:rPr lang="en-US" sz="2300" dirty="0" err="1" smtClean="0"/>
              <a:t>pname</a:t>
            </a:r>
            <a:r>
              <a:rPr lang="en-US" sz="2300" dirty="0" smtClean="0"/>
              <a:t>  LINK   ‘%</a:t>
            </a:r>
            <a:r>
              <a:rPr lang="fa-IR" sz="2300" dirty="0" smtClean="0"/>
              <a:t>علی</a:t>
            </a:r>
            <a:r>
              <a:rPr lang="en-US" sz="2300" dirty="0" smtClean="0"/>
              <a:t>’</a:t>
            </a:r>
            <a:r>
              <a:rPr lang="fa-IR" sz="2300" dirty="0" smtClean="0"/>
              <a:t>                                         </a:t>
            </a:r>
          </a:p>
          <a:p>
            <a:pPr marL="566928" indent="-457200">
              <a:buNone/>
            </a:pPr>
            <a:r>
              <a:rPr lang="fa-IR" sz="2300" dirty="0" smtClean="0"/>
              <a:t>مثال : دروسی که کد آنها سه کاراکتری است وبا </a:t>
            </a:r>
            <a:r>
              <a:rPr lang="en-US" sz="2300" dirty="0" smtClean="0"/>
              <a:t>DB</a:t>
            </a:r>
            <a:r>
              <a:rPr lang="fa-IR" sz="2300" dirty="0" smtClean="0"/>
              <a:t> شروع می شود مثل</a:t>
            </a:r>
            <a:r>
              <a:rPr lang="en-US" sz="2300" dirty="0" smtClean="0"/>
              <a:t>DB1</a:t>
            </a:r>
          </a:p>
          <a:p>
            <a:pPr marL="566928" indent="-457200" algn="l">
              <a:buNone/>
            </a:pPr>
            <a:r>
              <a:rPr lang="en-US" sz="2300" dirty="0" smtClean="0"/>
              <a:t>SELECT    </a:t>
            </a:r>
            <a:r>
              <a:rPr lang="en-US" sz="2300" dirty="0" err="1" smtClean="0"/>
              <a:t>c#,cname</a:t>
            </a:r>
            <a:endParaRPr lang="en-US" sz="2300" dirty="0" smtClean="0"/>
          </a:p>
          <a:p>
            <a:pPr marL="566928" indent="-457200" algn="l">
              <a:buNone/>
            </a:pPr>
            <a:r>
              <a:rPr lang="en-US" sz="2300" dirty="0" smtClean="0"/>
              <a:t>FROM      </a:t>
            </a:r>
            <a:r>
              <a:rPr lang="en-US" sz="2300" dirty="0" err="1" smtClean="0"/>
              <a:t>crs</a:t>
            </a:r>
            <a:endParaRPr lang="en-US" sz="2300" dirty="0" smtClean="0"/>
          </a:p>
          <a:p>
            <a:pPr marL="566928" indent="-457200" algn="l">
              <a:buNone/>
            </a:pPr>
            <a:r>
              <a:rPr lang="en-US" sz="2300" dirty="0" smtClean="0"/>
              <a:t>;</a:t>
            </a:r>
            <a:r>
              <a:rPr lang="fa-IR" sz="2300" dirty="0" smtClean="0"/>
              <a:t> </a:t>
            </a:r>
            <a:r>
              <a:rPr lang="en-US" sz="2300" dirty="0" smtClean="0"/>
              <a:t>  WHERE    c#   LINK   ‘DB_‘</a:t>
            </a:r>
          </a:p>
          <a:p>
            <a:pPr marL="566928" indent="-457200">
              <a:buNone/>
            </a:pPr>
            <a:r>
              <a:rPr lang="fa-IR" sz="2300" dirty="0" smtClean="0"/>
              <a:t>کدهای مثل </a:t>
            </a:r>
            <a:r>
              <a:rPr lang="en-US" sz="2300" dirty="0" smtClean="0"/>
              <a:t>DBOO</a:t>
            </a:r>
            <a:r>
              <a:rPr lang="fa-IR" sz="2300" dirty="0" smtClean="0"/>
              <a:t> در آن قرار ندارد زیرا کاراکتر</a:t>
            </a:r>
            <a:r>
              <a:rPr lang="en-US" sz="2300" dirty="0" smtClean="0"/>
              <a:t>’_’</a:t>
            </a:r>
            <a:r>
              <a:rPr lang="fa-IR" sz="2300" dirty="0" smtClean="0"/>
              <a:t> برای جایگزینی یک کاراکتر است.</a:t>
            </a:r>
            <a:endParaRPr lang="en-US" sz="2300"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fa-IR" dirty="0" smtClean="0"/>
              <a:t>عملگرهای دیگر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pPr>
              <a:buNone/>
            </a:pPr>
            <a:r>
              <a:rPr lang="fa-IR" sz="2200" dirty="0" smtClean="0"/>
              <a:t>دانشجویانی که معدل آنها از همه دانشجویان کامپیوتر (کد10) بیشتر است.</a:t>
            </a:r>
          </a:p>
          <a:p>
            <a:pPr algn="l">
              <a:buNone/>
            </a:pPr>
            <a:r>
              <a:rPr lang="en-US" sz="2200" dirty="0" smtClean="0"/>
              <a:t>SELECT   *</a:t>
            </a:r>
          </a:p>
          <a:p>
            <a:pPr algn="l">
              <a:buNone/>
            </a:pPr>
            <a:r>
              <a:rPr lang="en-US" sz="2200" dirty="0" smtClean="0"/>
              <a:t>FROM   stud</a:t>
            </a:r>
          </a:p>
          <a:p>
            <a:pPr algn="l">
              <a:buNone/>
            </a:pPr>
            <a:r>
              <a:rPr lang="en-US" sz="2200" dirty="0" smtClean="0"/>
              <a:t>WHERE    </a:t>
            </a:r>
            <a:r>
              <a:rPr lang="en-US" sz="2200" dirty="0" err="1" smtClean="0"/>
              <a:t>avg</a:t>
            </a:r>
            <a:r>
              <a:rPr lang="en-US" sz="2200" dirty="0" smtClean="0"/>
              <a:t>&gt;ALL(SELECT   </a:t>
            </a:r>
            <a:r>
              <a:rPr lang="en-US" sz="2200" dirty="0" err="1" smtClean="0"/>
              <a:t>avg</a:t>
            </a:r>
            <a:endParaRPr lang="en-US" sz="2200" dirty="0" smtClean="0"/>
          </a:p>
          <a:p>
            <a:pPr algn="l">
              <a:buNone/>
            </a:pPr>
            <a:r>
              <a:rPr lang="en-US" sz="2200" dirty="0" smtClean="0"/>
              <a:t>                                   FROM    stud</a:t>
            </a:r>
          </a:p>
          <a:p>
            <a:pPr algn="l">
              <a:buNone/>
            </a:pPr>
            <a:r>
              <a:rPr lang="en-US" sz="2200" dirty="0" smtClean="0"/>
              <a:t>                                    WHERE  </a:t>
            </a:r>
            <a:r>
              <a:rPr lang="en-US" sz="2200" dirty="0" err="1" smtClean="0"/>
              <a:t>clg</a:t>
            </a:r>
            <a:r>
              <a:rPr lang="en-US" sz="2200" dirty="0" smtClean="0"/>
              <a:t>#=10);</a:t>
            </a:r>
          </a:p>
          <a:p>
            <a:pPr>
              <a:buNone/>
            </a:pPr>
            <a:r>
              <a:rPr lang="fa-IR" sz="2200" dirty="0" smtClean="0"/>
              <a:t>دانشکده هایی که دانشجو دارند.</a:t>
            </a:r>
            <a:endParaRPr lang="en-US" sz="2200" dirty="0" smtClean="0"/>
          </a:p>
          <a:p>
            <a:pPr algn="l">
              <a:buNone/>
            </a:pPr>
            <a:r>
              <a:rPr lang="en-US" sz="2200" dirty="0" smtClean="0"/>
              <a:t>SELECT   *</a:t>
            </a:r>
          </a:p>
          <a:p>
            <a:pPr algn="l">
              <a:buNone/>
            </a:pPr>
            <a:r>
              <a:rPr lang="en-US" sz="2200" dirty="0" smtClean="0"/>
              <a:t>FROM   </a:t>
            </a:r>
            <a:r>
              <a:rPr lang="en-US" sz="2200" dirty="0" err="1" smtClean="0"/>
              <a:t>clg</a:t>
            </a:r>
            <a:endParaRPr lang="en-US" sz="2200" dirty="0" smtClean="0"/>
          </a:p>
          <a:p>
            <a:pPr algn="l">
              <a:buNone/>
            </a:pPr>
            <a:r>
              <a:rPr lang="en-US" sz="2200" dirty="0" smtClean="0"/>
              <a:t>WHERE   </a:t>
            </a:r>
            <a:r>
              <a:rPr lang="en-US" sz="2200" dirty="0" err="1" smtClean="0"/>
              <a:t>clg</a:t>
            </a:r>
            <a:r>
              <a:rPr lang="en-US" sz="2200" dirty="0" smtClean="0"/>
              <a:t>#=ANY  (SELECT  </a:t>
            </a:r>
            <a:r>
              <a:rPr lang="en-US" sz="2200" dirty="0" err="1" smtClean="0"/>
              <a:t>clg</a:t>
            </a:r>
            <a:r>
              <a:rPr lang="en-US" sz="2200" dirty="0" smtClean="0"/>
              <a:t>#  FROM   stud);</a:t>
            </a:r>
          </a:p>
          <a:p>
            <a:pPr>
              <a:buNone/>
            </a:pPr>
            <a:r>
              <a:rPr lang="en-US" sz="2200" dirty="0" smtClean="0"/>
              <a:t>    </a:t>
            </a:r>
            <a:endParaRPr lang="en-US" sz="2200" dirty="0"/>
          </a:p>
        </p:txBody>
      </p:sp>
      <p:sp>
        <p:nvSpPr>
          <p:cNvPr id="3" name="Title 2"/>
          <p:cNvSpPr>
            <a:spLocks noGrp="1"/>
          </p:cNvSpPr>
          <p:nvPr>
            <p:ph type="title"/>
          </p:nvPr>
        </p:nvSpPr>
        <p:spPr>
          <a:xfrm>
            <a:off x="457200" y="274638"/>
            <a:ext cx="8229600" cy="868362"/>
          </a:xfrm>
        </p:spPr>
        <p:txBody>
          <a:bodyPr/>
          <a:lstStyle/>
          <a:p>
            <a:pPr algn="ctr"/>
            <a:r>
              <a:rPr lang="fa-IR" dirty="0" smtClean="0"/>
              <a:t>عملگرهای دیگر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14400"/>
            <a:ext cx="8534400" cy="5562600"/>
          </a:xfrm>
        </p:spPr>
        <p:txBody>
          <a:bodyPr>
            <a:normAutofit/>
          </a:bodyPr>
          <a:lstStyle/>
          <a:p>
            <a:r>
              <a:rPr lang="fa-IR" sz="2300" dirty="0" smtClean="0"/>
              <a:t>هرچه بانک بزرگتر وکاربردهای آن بیشتر باشد حساسیت بیشتر وتامین امنیت بانک پیچیده تر می شود. وهر یک از کاربران فقط به بخشهایی از داده ها نیاز دارند</a:t>
            </a:r>
          </a:p>
          <a:p>
            <a:r>
              <a:rPr lang="fa-IR" sz="2300" dirty="0" smtClean="0"/>
              <a:t>هر کاربر فقط دید خود راداردیعنی تنها به آنچه نیازدارد دسترسی می یابد واز مابقی بانک بی خبر ومحروم است . تنها مدیر بانک وبرخی از برنامه سازان می دانند در کل بانک چه می گذرد.</a:t>
            </a:r>
          </a:p>
          <a:p>
            <a:r>
              <a:rPr lang="fa-IR" sz="2300" dirty="0" smtClean="0"/>
              <a:t>امتیازهای اصلی که برای دستیابی به جداول در نظر گرفته شده عبارتند از:</a:t>
            </a:r>
            <a:r>
              <a:rPr lang="en-US" sz="2300" dirty="0" smtClean="0"/>
              <a:t> UPDATE,DELETE,INSERT,SELECT</a:t>
            </a:r>
          </a:p>
          <a:p>
            <a:r>
              <a:rPr lang="fa-IR" sz="2300" dirty="0" smtClean="0"/>
              <a:t>امتیاز </a:t>
            </a:r>
            <a:r>
              <a:rPr lang="en-US" sz="2300" dirty="0" smtClean="0"/>
              <a:t>REFERENCES</a:t>
            </a:r>
            <a:r>
              <a:rPr lang="fa-IR" sz="2300" dirty="0" smtClean="0"/>
              <a:t> برای کنترل واعمال محدودیت های جامعیتی است.مثلا در یک سازمان دولتی ،رئیس سازمان باید بتواند روی دستمزدکارمندان خود محدودیت بگذاردولی سایرین چنین حقی ندارند.</a:t>
            </a:r>
          </a:p>
          <a:p>
            <a:r>
              <a:rPr lang="fa-IR" sz="2300" dirty="0" smtClean="0"/>
              <a:t>امتیاز </a:t>
            </a:r>
            <a:r>
              <a:rPr lang="en-US" sz="2300" dirty="0" smtClean="0"/>
              <a:t>USAGE </a:t>
            </a:r>
            <a:r>
              <a:rPr lang="fa-IR" sz="2300" dirty="0" smtClean="0"/>
              <a:t> برای استفاده از امکاناتی ازقبیل </a:t>
            </a:r>
            <a:r>
              <a:rPr lang="en-US" sz="2300" dirty="0" smtClean="0"/>
              <a:t>VIEW</a:t>
            </a:r>
            <a:r>
              <a:rPr lang="fa-IR" sz="2300" dirty="0" smtClean="0"/>
              <a:t> در نظر گرفته شده است.</a:t>
            </a:r>
          </a:p>
          <a:p>
            <a:r>
              <a:rPr lang="fa-IR" sz="2300" dirty="0" smtClean="0"/>
              <a:t>امتیازهایی چون </a:t>
            </a:r>
            <a:r>
              <a:rPr lang="en-US" sz="2300" dirty="0" smtClean="0"/>
              <a:t>REFERENCES,UPDATE</a:t>
            </a:r>
            <a:r>
              <a:rPr lang="fa-IR" sz="2300" dirty="0" smtClean="0"/>
              <a:t>و</a:t>
            </a:r>
            <a:r>
              <a:rPr lang="en-US" sz="2300" dirty="0" smtClean="0"/>
              <a:t>INSERT </a:t>
            </a:r>
            <a:r>
              <a:rPr lang="fa-IR" sz="2300" dirty="0" smtClean="0"/>
              <a:t> می توانند برای بخشی از جدول داده شوند.</a:t>
            </a:r>
          </a:p>
          <a:p>
            <a:endParaRPr lang="en-US" sz="2300"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fa-IR" dirty="0" smtClean="0"/>
              <a:t>امنیت در </a:t>
            </a:r>
            <a:r>
              <a:rPr lang="en-US" dirty="0" smtClean="0"/>
              <a:t>SQL2</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a:bodyPr>
          <a:lstStyle/>
          <a:p>
            <a:pPr algn="l" rtl="0">
              <a:buNone/>
            </a:pPr>
            <a:r>
              <a:rPr lang="en-US" sz="2300" dirty="0" smtClean="0"/>
              <a:t>GRANT&lt;</a:t>
            </a:r>
            <a:r>
              <a:rPr lang="fa-IR" sz="2300" dirty="0" smtClean="0"/>
              <a:t>لیست امتیازها</a:t>
            </a:r>
            <a:r>
              <a:rPr lang="en-US" sz="2300" dirty="0" smtClean="0"/>
              <a:t>&gt; ON &lt;</a:t>
            </a:r>
            <a:r>
              <a:rPr lang="fa-IR" sz="2300" dirty="0" smtClean="0"/>
              <a:t>بخشی از بانک اطلاعات</a:t>
            </a:r>
            <a:r>
              <a:rPr lang="en-US" sz="2300" dirty="0" smtClean="0"/>
              <a:t>&gt;</a:t>
            </a:r>
          </a:p>
          <a:p>
            <a:pPr algn="l" rtl="0">
              <a:buNone/>
            </a:pPr>
            <a:r>
              <a:rPr lang="en-US" sz="2300" dirty="0" smtClean="0"/>
              <a:t>      TO&lt;</a:t>
            </a:r>
            <a:r>
              <a:rPr lang="fa-IR" sz="2300" dirty="0" smtClean="0"/>
              <a:t>لیستی از کاربران</a:t>
            </a:r>
            <a:r>
              <a:rPr lang="en-US" sz="2300" dirty="0" smtClean="0"/>
              <a:t>&gt;[WITH GRANT OPTION]</a:t>
            </a:r>
          </a:p>
          <a:p>
            <a:r>
              <a:rPr lang="fa-IR" sz="2200" dirty="0" smtClean="0"/>
              <a:t>اگر قید </a:t>
            </a:r>
            <a:r>
              <a:rPr lang="en-US" sz="2200" dirty="0" smtClean="0"/>
              <a:t>WITH  GRANT OPTION</a:t>
            </a:r>
            <a:r>
              <a:rPr lang="fa-IR" sz="2200" dirty="0" smtClean="0"/>
              <a:t> ذکرشود،معنای آن این است که کاربر می تواند این امتیازها را به کاربران دیگر نیز واگذار کند(با دستور</a:t>
            </a:r>
            <a:r>
              <a:rPr lang="en-US" sz="2200" dirty="0" smtClean="0"/>
              <a:t>GRANT</a:t>
            </a:r>
            <a:r>
              <a:rPr lang="fa-IR" sz="2200" dirty="0" smtClean="0"/>
              <a:t> دیگری)</a:t>
            </a:r>
          </a:p>
          <a:p>
            <a:pPr>
              <a:buNone/>
            </a:pPr>
            <a:r>
              <a:rPr lang="fa-IR" sz="2200" dirty="0" smtClean="0"/>
              <a:t>مثال:</a:t>
            </a:r>
          </a:p>
          <a:p>
            <a:pPr algn="l">
              <a:buNone/>
            </a:pPr>
            <a:r>
              <a:rPr lang="en-US" sz="2200" dirty="0" smtClean="0"/>
              <a:t>GRANT   INSERT,SELECT,UPDATE   ON  </a:t>
            </a:r>
            <a:r>
              <a:rPr lang="en-US" sz="2200" dirty="0" err="1" smtClean="0"/>
              <a:t>crs,sec</a:t>
            </a:r>
            <a:endParaRPr lang="en-US" sz="2200" dirty="0" smtClean="0"/>
          </a:p>
          <a:p>
            <a:pPr algn="l">
              <a:buNone/>
            </a:pPr>
            <a:r>
              <a:rPr lang="en-US" sz="2200" dirty="0" smtClean="0"/>
              <a:t>       TO   </a:t>
            </a:r>
            <a:r>
              <a:rPr lang="en-US" sz="2200" dirty="0" err="1" smtClean="0"/>
              <a:t>karimi,zamani</a:t>
            </a:r>
            <a:r>
              <a:rPr lang="en-US" sz="2200" dirty="0" smtClean="0"/>
              <a:t>;</a:t>
            </a:r>
          </a:p>
          <a:p>
            <a:pPr algn="l">
              <a:buNone/>
            </a:pPr>
            <a:r>
              <a:rPr lang="en-US" sz="2200" dirty="0" smtClean="0"/>
              <a:t>GRANT      UPDATE(</a:t>
            </a:r>
            <a:r>
              <a:rPr lang="en-US" sz="2200" dirty="0" err="1" smtClean="0"/>
              <a:t>degree,esp</a:t>
            </a:r>
            <a:r>
              <a:rPr lang="en-US" sz="2200" dirty="0" smtClean="0"/>
              <a:t>)   ON </a:t>
            </a:r>
            <a:r>
              <a:rPr lang="en-US" sz="2200" dirty="0" err="1" smtClean="0"/>
              <a:t>prof</a:t>
            </a:r>
            <a:endParaRPr lang="en-US" sz="2200" dirty="0" smtClean="0"/>
          </a:p>
          <a:p>
            <a:pPr algn="l">
              <a:buNone/>
            </a:pPr>
            <a:r>
              <a:rPr lang="en-US" sz="2200" dirty="0" smtClean="0"/>
              <a:t>        TO    </a:t>
            </a:r>
            <a:r>
              <a:rPr lang="en-US" sz="2200" dirty="0" err="1" smtClean="0"/>
              <a:t>naime</a:t>
            </a:r>
            <a:r>
              <a:rPr lang="en-US" sz="2200" dirty="0" smtClean="0"/>
              <a:t>;</a:t>
            </a:r>
          </a:p>
          <a:p>
            <a:pPr algn="l">
              <a:buNone/>
            </a:pPr>
            <a:r>
              <a:rPr lang="en-US" sz="2200" dirty="0" smtClean="0"/>
              <a:t>GRANT      SELECT  ON   </a:t>
            </a:r>
            <a:r>
              <a:rPr lang="en-US" sz="2200" dirty="0" err="1" smtClean="0"/>
              <a:t>iust_db</a:t>
            </a:r>
            <a:endParaRPr lang="en-US" sz="2200" dirty="0" smtClean="0"/>
          </a:p>
          <a:p>
            <a:pPr algn="l">
              <a:buNone/>
            </a:pPr>
            <a:r>
              <a:rPr lang="en-US" sz="2200" dirty="0" smtClean="0"/>
              <a:t>         TO    </a:t>
            </a:r>
            <a:r>
              <a:rPr lang="en-US" sz="2200" dirty="0" err="1" smtClean="0"/>
              <a:t>rahmani</a:t>
            </a:r>
            <a:r>
              <a:rPr lang="en-US" sz="2200" dirty="0" smtClean="0"/>
              <a:t>    WITH  GRANT   OPTION;</a:t>
            </a:r>
          </a:p>
          <a:p>
            <a:pPr algn="l">
              <a:buNone/>
            </a:pPr>
            <a:endParaRPr lang="en-US" sz="2200" dirty="0" smtClean="0"/>
          </a:p>
        </p:txBody>
      </p:sp>
      <p:sp>
        <p:nvSpPr>
          <p:cNvPr id="3" name="Title 2"/>
          <p:cNvSpPr>
            <a:spLocks noGrp="1"/>
          </p:cNvSpPr>
          <p:nvPr>
            <p:ph type="title"/>
          </p:nvPr>
        </p:nvSpPr>
        <p:spPr>
          <a:xfrm>
            <a:off x="457200" y="274638"/>
            <a:ext cx="8229600" cy="639762"/>
          </a:xfrm>
        </p:spPr>
        <p:txBody>
          <a:bodyPr>
            <a:normAutofit fontScale="90000"/>
          </a:bodyPr>
          <a:lstStyle/>
          <a:p>
            <a:pPr algn="ctr"/>
            <a:r>
              <a:rPr lang="fa-IR" dirty="0" smtClean="0"/>
              <a:t>امنیت در </a:t>
            </a:r>
            <a:r>
              <a:rPr lang="en-US" dirty="0" smtClean="0"/>
              <a:t>SQL2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pPr>
              <a:lnSpc>
                <a:spcPct val="90000"/>
              </a:lnSpc>
            </a:pPr>
            <a:r>
              <a:rPr lang="fa-IR" dirty="0" smtClean="0"/>
              <a:t>زبان </a:t>
            </a:r>
            <a:r>
              <a:rPr lang="en-US" dirty="0" smtClean="0"/>
              <a:t>SQL</a:t>
            </a:r>
            <a:r>
              <a:rPr lang="fa-IR" dirty="0" smtClean="0"/>
              <a:t> از دو بخش تشکیل شده است :</a:t>
            </a:r>
          </a:p>
          <a:p>
            <a:pPr>
              <a:lnSpc>
                <a:spcPct val="90000"/>
              </a:lnSpc>
            </a:pPr>
            <a:r>
              <a:rPr lang="en-US" dirty="0" smtClean="0"/>
              <a:t>DDL</a:t>
            </a:r>
            <a:r>
              <a:rPr lang="fa-IR" dirty="0" smtClean="0"/>
              <a:t>: زبان تعریف داده ها</a:t>
            </a:r>
          </a:p>
          <a:p>
            <a:pPr>
              <a:lnSpc>
                <a:spcPct val="90000"/>
              </a:lnSpc>
            </a:pPr>
            <a:r>
              <a:rPr lang="en-US" dirty="0" smtClean="0"/>
              <a:t>DML</a:t>
            </a:r>
            <a:r>
              <a:rPr lang="fa-IR" dirty="0" smtClean="0"/>
              <a:t>:زبان کار کردن با داده ها</a:t>
            </a:r>
          </a:p>
          <a:p>
            <a:pPr>
              <a:lnSpc>
                <a:spcPct val="90000"/>
              </a:lnSpc>
            </a:pPr>
            <a:r>
              <a:rPr lang="fa-IR" dirty="0" smtClean="0"/>
              <a:t>هر بخش به طور جداگانه بررسی می شود.</a:t>
            </a:r>
          </a:p>
          <a:p>
            <a:pPr>
              <a:lnSpc>
                <a:spcPct val="90000"/>
              </a:lnSpc>
            </a:pPr>
            <a:r>
              <a:rPr lang="fa-IR" dirty="0" smtClean="0"/>
              <a:t>الف :دامنه متغیر</a:t>
            </a:r>
          </a:p>
          <a:p>
            <a:pPr>
              <a:lnSpc>
                <a:spcPct val="90000"/>
              </a:lnSpc>
            </a:pPr>
            <a:r>
              <a:rPr lang="fa-IR" dirty="0" smtClean="0"/>
              <a:t>در تعریف داده باید نام،صفت ها،کلیدهای جدول وکنترل های لازم روی صفت ها مشخص شود.</a:t>
            </a:r>
          </a:p>
          <a:p>
            <a:pPr>
              <a:lnSpc>
                <a:spcPct val="90000"/>
              </a:lnSpc>
            </a:pPr>
            <a:endParaRPr lang="en-US" dirty="0" smtClean="0"/>
          </a:p>
        </p:txBody>
      </p:sp>
      <p:sp>
        <p:nvSpPr>
          <p:cNvPr id="19458" name="Rectangle 2"/>
          <p:cNvSpPr>
            <a:spLocks noGrp="1" noChangeArrowheads="1"/>
          </p:cNvSpPr>
          <p:nvPr>
            <p:ph type="title"/>
          </p:nvPr>
        </p:nvSpPr>
        <p:spPr/>
        <p:txBody>
          <a:bodyPr/>
          <a:lstStyle/>
          <a:p>
            <a:pPr algn="ctr"/>
            <a:r>
              <a:rPr lang="fa-IR" dirty="0" smtClean="0"/>
              <a:t>تعریف داده </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a:bodyPr>
          <a:lstStyle/>
          <a:p>
            <a:r>
              <a:rPr lang="fa-IR" sz="2300" dirty="0" smtClean="0"/>
              <a:t>امتیازها را می توان با دستور </a:t>
            </a:r>
            <a:r>
              <a:rPr lang="en-US" sz="2300" dirty="0" smtClean="0"/>
              <a:t>REVOKE</a:t>
            </a:r>
            <a:r>
              <a:rPr lang="fa-IR" sz="2300" dirty="0" smtClean="0"/>
              <a:t> باز پس گرفت.</a:t>
            </a:r>
          </a:p>
          <a:p>
            <a:pPr algn="l" rtl="0">
              <a:buNone/>
            </a:pPr>
            <a:r>
              <a:rPr lang="en-US" sz="2300" dirty="0" smtClean="0"/>
              <a:t>REVOKE&lt;</a:t>
            </a:r>
            <a:r>
              <a:rPr lang="fa-IR" sz="2300" dirty="0" smtClean="0"/>
              <a:t>لیست امتیازها</a:t>
            </a:r>
            <a:r>
              <a:rPr lang="en-US" sz="2300" dirty="0" smtClean="0"/>
              <a:t>&gt; ON&lt;</a:t>
            </a:r>
            <a:r>
              <a:rPr lang="fa-IR" sz="2300" dirty="0" smtClean="0"/>
              <a:t>بخشی از بانک اطلاعات</a:t>
            </a:r>
            <a:r>
              <a:rPr lang="en-US" sz="2300" dirty="0" smtClean="0"/>
              <a:t>&gt;</a:t>
            </a:r>
            <a:endParaRPr lang="fa-IR" sz="2300" dirty="0" smtClean="0"/>
          </a:p>
          <a:p>
            <a:pPr algn="l" rtl="0">
              <a:buNone/>
            </a:pPr>
            <a:r>
              <a:rPr lang="fa-IR" sz="2300" dirty="0" smtClean="0"/>
              <a:t>       </a:t>
            </a:r>
            <a:r>
              <a:rPr lang="en-US" sz="2300" dirty="0" smtClean="0"/>
              <a:t>  FROM&lt;</a:t>
            </a:r>
            <a:r>
              <a:rPr lang="fa-IR" sz="2300" dirty="0" smtClean="0"/>
              <a:t>لیست کاربران</a:t>
            </a:r>
            <a:r>
              <a:rPr lang="en-US" sz="2300" dirty="0" smtClean="0"/>
              <a:t>&gt;;</a:t>
            </a:r>
          </a:p>
          <a:p>
            <a:r>
              <a:rPr lang="fa-IR" sz="2300" dirty="0" smtClean="0"/>
              <a:t>می توان حق واگذاری به غیر را با دستور </a:t>
            </a:r>
            <a:r>
              <a:rPr lang="en-US" sz="2300" dirty="0" smtClean="0"/>
              <a:t>REVOKE  GRANT  OPTION ON </a:t>
            </a:r>
            <a:r>
              <a:rPr lang="fa-IR" sz="2300" dirty="0" smtClean="0"/>
              <a:t> باز پس گرفت.</a:t>
            </a:r>
          </a:p>
          <a:p>
            <a:pPr algn="l">
              <a:buNone/>
            </a:pPr>
            <a:r>
              <a:rPr lang="en-US" sz="2300" dirty="0" smtClean="0"/>
              <a:t>REVOKE   INSERT   ON  </a:t>
            </a:r>
            <a:r>
              <a:rPr lang="en-US" sz="2300" dirty="0" err="1" smtClean="0"/>
              <a:t>src,sec</a:t>
            </a:r>
            <a:r>
              <a:rPr lang="en-US" sz="2300" dirty="0" smtClean="0"/>
              <a:t>  FROM </a:t>
            </a:r>
            <a:r>
              <a:rPr lang="en-US" sz="2400" dirty="0" err="1" smtClean="0"/>
              <a:t>karimi,zamani</a:t>
            </a:r>
            <a:r>
              <a:rPr lang="en-US" sz="2400" dirty="0" smtClean="0"/>
              <a:t>;</a:t>
            </a:r>
          </a:p>
          <a:p>
            <a:pPr algn="l">
              <a:buNone/>
            </a:pPr>
            <a:endParaRPr lang="en-US" sz="2400" dirty="0" smtClean="0"/>
          </a:p>
          <a:p>
            <a:pPr algn="l">
              <a:buNone/>
            </a:pPr>
            <a:r>
              <a:rPr lang="en-US" sz="2300" dirty="0" smtClean="0"/>
              <a:t>REVOKE  GRANT  OPTION ON </a:t>
            </a:r>
            <a:r>
              <a:rPr lang="en-US" sz="2300" dirty="0" err="1" smtClean="0"/>
              <a:t>iust_db</a:t>
            </a:r>
            <a:r>
              <a:rPr lang="en-US" sz="2300" dirty="0" smtClean="0"/>
              <a:t>  FROM </a:t>
            </a:r>
            <a:r>
              <a:rPr lang="en-US" sz="2300" dirty="0" err="1" smtClean="0"/>
              <a:t>rahmani</a:t>
            </a:r>
            <a:r>
              <a:rPr lang="en-US" sz="2300" smtClean="0"/>
              <a:t>;</a:t>
            </a:r>
            <a:endParaRPr lang="en-US" sz="2300"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fa-IR" dirty="0" smtClean="0"/>
              <a:t>امنیت در </a:t>
            </a:r>
            <a:r>
              <a:rPr lang="en-US" dirty="0" smtClean="0"/>
              <a:t>SQL2</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pPr lvl="1"/>
            <a:r>
              <a:rPr lang="fa-IR" dirty="0" smtClean="0"/>
              <a:t>برای تعریف بانک اطلاعات از دستور زیر استفاده می شود:</a:t>
            </a:r>
            <a:endParaRPr lang="en-US" dirty="0" smtClean="0"/>
          </a:p>
          <a:p>
            <a:pPr lvl="1"/>
            <a:endParaRPr lang="fa-IR" dirty="0" smtClean="0"/>
          </a:p>
          <a:p>
            <a:pPr lvl="1" algn="l">
              <a:buNone/>
            </a:pPr>
            <a:r>
              <a:rPr lang="en-US" sz="2100" dirty="0" smtClean="0"/>
              <a:t>CREATE  DATABASE </a:t>
            </a:r>
            <a:r>
              <a:rPr lang="en-US" sz="2100" dirty="0" err="1" smtClean="0"/>
              <a:t>db_name</a:t>
            </a:r>
            <a:r>
              <a:rPr lang="en-US" sz="2100" dirty="0" smtClean="0"/>
              <a:t> AUTHORIZATION </a:t>
            </a:r>
            <a:r>
              <a:rPr lang="en-US" sz="2100" dirty="0" err="1" smtClean="0"/>
              <a:t>dba_name</a:t>
            </a:r>
            <a:r>
              <a:rPr lang="en-US" sz="2100" dirty="0" smtClean="0"/>
              <a:t>;</a:t>
            </a:r>
          </a:p>
          <a:p>
            <a:pPr lvl="1" algn="l">
              <a:buNone/>
            </a:pPr>
            <a:endParaRPr lang="en-US" dirty="0" smtClean="0"/>
          </a:p>
          <a:p>
            <a:pPr lvl="1">
              <a:buNone/>
            </a:pPr>
            <a:r>
              <a:rPr lang="fa-IR" dirty="0" smtClean="0"/>
              <a:t>مثال : بانک اطلاعات واجازه دستیابی به آن به صورت زیر است :</a:t>
            </a:r>
          </a:p>
          <a:p>
            <a:pPr lvl="1">
              <a:buNone/>
            </a:pPr>
            <a:endParaRPr lang="fa-IR" dirty="0" smtClean="0"/>
          </a:p>
          <a:p>
            <a:pPr lvl="1" algn="l">
              <a:buNone/>
            </a:pPr>
            <a:r>
              <a:rPr lang="en-US" sz="2100" dirty="0" smtClean="0"/>
              <a:t>CREATE  DATABASE </a:t>
            </a:r>
            <a:r>
              <a:rPr lang="en-US" sz="2100" dirty="0" err="1" smtClean="0"/>
              <a:t>univer</a:t>
            </a:r>
            <a:r>
              <a:rPr lang="en-US" sz="2100" dirty="0" smtClean="0"/>
              <a:t> AUTHORIZATION </a:t>
            </a:r>
            <a:r>
              <a:rPr lang="en-US" sz="2100" dirty="0" err="1" smtClean="0"/>
              <a:t>yazdani</a:t>
            </a:r>
            <a:r>
              <a:rPr lang="en-US" sz="2100" dirty="0" smtClean="0"/>
              <a:t>;</a:t>
            </a:r>
          </a:p>
          <a:p>
            <a:pPr lvl="1" algn="l">
              <a:buNone/>
            </a:pPr>
            <a:endParaRPr lang="en-US" dirty="0" smtClean="0"/>
          </a:p>
        </p:txBody>
      </p:sp>
      <p:sp>
        <p:nvSpPr>
          <p:cNvPr id="20482" name="Rectangle 2"/>
          <p:cNvSpPr>
            <a:spLocks noGrp="1" noChangeArrowheads="1"/>
          </p:cNvSpPr>
          <p:nvPr>
            <p:ph type="title"/>
          </p:nvPr>
        </p:nvSpPr>
        <p:spPr/>
        <p:txBody>
          <a:bodyPr/>
          <a:lstStyle/>
          <a:p>
            <a:pPr algn="ctr"/>
            <a:r>
              <a:rPr lang="fa-IR" dirty="0" smtClean="0"/>
              <a:t>تعریف بانک اطلاعات</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lstStyle/>
          <a:p>
            <a:pPr>
              <a:buNone/>
            </a:pPr>
            <a:r>
              <a:rPr lang="fa-IR" altLang="ko-KR" dirty="0" smtClean="0">
                <a:ea typeface="Gulim" pitchFamily="34" charset="-127"/>
              </a:rPr>
              <a:t>جدول درس زیر را در نظر گرفته و جدولی را تعریف می کنیم</a:t>
            </a:r>
          </a:p>
          <a:p>
            <a:pPr algn="l">
              <a:buNone/>
            </a:pPr>
            <a:r>
              <a:rPr lang="en-US" altLang="ko-KR" dirty="0" err="1" smtClean="0">
                <a:ea typeface="Gulim" pitchFamily="34" charset="-127"/>
              </a:rPr>
              <a:t>Crs</a:t>
            </a:r>
            <a:r>
              <a:rPr lang="en-US" altLang="ko-KR" dirty="0" smtClean="0">
                <a:ea typeface="Gulim" pitchFamily="34" charset="-127"/>
              </a:rPr>
              <a:t>(</a:t>
            </a:r>
            <a:r>
              <a:rPr lang="en-US" altLang="ko-KR" dirty="0" err="1" smtClean="0">
                <a:ea typeface="Gulim" pitchFamily="34" charset="-127"/>
              </a:rPr>
              <a:t>c#,cname,unit,clg</a:t>
            </a:r>
            <a:r>
              <a:rPr lang="en-US" altLang="ko-KR" dirty="0" smtClean="0">
                <a:ea typeface="Gulim" pitchFamily="34" charset="-127"/>
              </a:rPr>
              <a:t>#)</a:t>
            </a:r>
          </a:p>
          <a:p>
            <a:pPr>
              <a:buNone/>
            </a:pPr>
            <a:r>
              <a:rPr lang="en-US" altLang="ko-KR" dirty="0" smtClean="0">
                <a:ea typeface="Gulim" pitchFamily="34" charset="-127"/>
              </a:rPr>
              <a:t>C#</a:t>
            </a:r>
            <a:r>
              <a:rPr lang="fa-IR" altLang="ko-KR" dirty="0" smtClean="0">
                <a:ea typeface="Gulim" pitchFamily="34" charset="-127"/>
              </a:rPr>
              <a:t> :کددرس تا 5 کاراکتر</a:t>
            </a:r>
          </a:p>
          <a:p>
            <a:pPr>
              <a:buNone/>
            </a:pPr>
            <a:r>
              <a:rPr lang="en-US" altLang="ko-KR" dirty="0" err="1" smtClean="0">
                <a:ea typeface="Gulim" pitchFamily="34" charset="-127"/>
              </a:rPr>
              <a:t>Cname</a:t>
            </a:r>
            <a:r>
              <a:rPr lang="fa-IR" altLang="ko-KR" dirty="0" smtClean="0">
                <a:ea typeface="Gulim" pitchFamily="34" charset="-127"/>
              </a:rPr>
              <a:t>: نام درس تا 30 کاراکتر</a:t>
            </a:r>
          </a:p>
          <a:p>
            <a:pPr>
              <a:buNone/>
            </a:pPr>
            <a:r>
              <a:rPr lang="en-US" altLang="ko-KR" dirty="0" smtClean="0">
                <a:ea typeface="Gulim" pitchFamily="34" charset="-127"/>
              </a:rPr>
              <a:t>unit</a:t>
            </a:r>
            <a:r>
              <a:rPr lang="fa-IR" altLang="ko-KR" dirty="0" smtClean="0">
                <a:ea typeface="Gulim" pitchFamily="34" charset="-127"/>
              </a:rPr>
              <a:t>: تعداد واحددرس 1 تا 4 </a:t>
            </a:r>
          </a:p>
          <a:p>
            <a:pPr>
              <a:buNone/>
            </a:pPr>
            <a:r>
              <a:rPr lang="en-US" altLang="ko-KR" dirty="0" err="1" smtClean="0">
                <a:ea typeface="Gulim" pitchFamily="34" charset="-127"/>
              </a:rPr>
              <a:t>Clg</a:t>
            </a:r>
            <a:r>
              <a:rPr lang="en-US" altLang="ko-KR" dirty="0" smtClean="0">
                <a:ea typeface="Gulim" pitchFamily="34" charset="-127"/>
              </a:rPr>
              <a:t>#</a:t>
            </a:r>
            <a:r>
              <a:rPr lang="fa-IR" altLang="ko-KR" dirty="0" smtClean="0">
                <a:ea typeface="Gulim" pitchFamily="34" charset="-127"/>
              </a:rPr>
              <a:t>: کلید خارجی است که به جدول </a:t>
            </a:r>
            <a:r>
              <a:rPr lang="en-US" altLang="ko-KR" dirty="0" err="1" smtClean="0">
                <a:ea typeface="Gulim" pitchFamily="34" charset="-127"/>
              </a:rPr>
              <a:t>clg</a:t>
            </a:r>
            <a:r>
              <a:rPr lang="fa-IR" altLang="ko-KR" dirty="0" smtClean="0">
                <a:ea typeface="Gulim" pitchFamily="34" charset="-127"/>
              </a:rPr>
              <a:t> اشاره می کند که دو رقمی است .</a:t>
            </a:r>
            <a:endParaRPr lang="en-US" altLang="ko-KR" dirty="0" smtClean="0">
              <a:ea typeface="Gulim" pitchFamily="34" charset="-127"/>
            </a:endParaRPr>
          </a:p>
        </p:txBody>
      </p:sp>
      <p:sp>
        <p:nvSpPr>
          <p:cNvPr id="24578" name="Title 1"/>
          <p:cNvSpPr>
            <a:spLocks noGrp="1"/>
          </p:cNvSpPr>
          <p:nvPr>
            <p:ph type="title"/>
          </p:nvPr>
        </p:nvSpPr>
        <p:spPr/>
        <p:txBody>
          <a:bodyPr/>
          <a:lstStyle/>
          <a:p>
            <a:pPr algn="ctr"/>
            <a:r>
              <a:rPr lang="fa-IR" dirty="0" smtClean="0"/>
              <a:t>تعریف جدول</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457200" y="1143000"/>
            <a:ext cx="8229600" cy="4864291"/>
          </a:xfrm>
        </p:spPr>
        <p:txBody>
          <a:bodyPr/>
          <a:lstStyle/>
          <a:p>
            <a:pPr algn="l">
              <a:lnSpc>
                <a:spcPct val="90000"/>
              </a:lnSpc>
              <a:buNone/>
            </a:pPr>
            <a:r>
              <a:rPr lang="en-US" dirty="0" smtClean="0"/>
              <a:t>CREATE  TABLE  </a:t>
            </a:r>
            <a:r>
              <a:rPr lang="en-US" dirty="0" err="1" smtClean="0"/>
              <a:t>crs</a:t>
            </a:r>
            <a:endParaRPr lang="en-US" dirty="0" smtClean="0"/>
          </a:p>
          <a:p>
            <a:pPr algn="l">
              <a:lnSpc>
                <a:spcPct val="90000"/>
              </a:lnSpc>
              <a:buNone/>
            </a:pPr>
            <a:r>
              <a:rPr lang="en-US" dirty="0" smtClean="0"/>
              <a:t>     (c#  char(5)  NOT NULL,  </a:t>
            </a:r>
          </a:p>
          <a:p>
            <a:pPr algn="l">
              <a:lnSpc>
                <a:spcPct val="90000"/>
              </a:lnSpc>
              <a:buNone/>
            </a:pPr>
            <a:r>
              <a:rPr lang="en-US" dirty="0" smtClean="0"/>
              <a:t>     </a:t>
            </a:r>
            <a:r>
              <a:rPr lang="en-US" dirty="0" err="1" smtClean="0"/>
              <a:t>cname</a:t>
            </a:r>
            <a:r>
              <a:rPr lang="en-US" dirty="0" smtClean="0"/>
              <a:t> char(30) NOT NULL,</a:t>
            </a:r>
          </a:p>
          <a:p>
            <a:pPr algn="l">
              <a:lnSpc>
                <a:spcPct val="90000"/>
              </a:lnSpc>
              <a:buNone/>
            </a:pPr>
            <a:r>
              <a:rPr lang="en-US" dirty="0" smtClean="0"/>
              <a:t>     unit    </a:t>
            </a:r>
            <a:r>
              <a:rPr lang="en-US" dirty="0" err="1" smtClean="0"/>
              <a:t>Smallint</a:t>
            </a:r>
            <a:r>
              <a:rPr lang="en-US" dirty="0" smtClean="0"/>
              <a:t>   NOT NULL,</a:t>
            </a:r>
          </a:p>
          <a:p>
            <a:pPr algn="l">
              <a:lnSpc>
                <a:spcPct val="90000"/>
              </a:lnSpc>
              <a:buNone/>
            </a:pPr>
            <a:r>
              <a:rPr lang="en-US" dirty="0" smtClean="0"/>
              <a:t>     </a:t>
            </a:r>
            <a:r>
              <a:rPr lang="en-US" dirty="0" err="1" smtClean="0"/>
              <a:t>clg</a:t>
            </a:r>
            <a:r>
              <a:rPr lang="en-US" dirty="0" smtClean="0"/>
              <a:t>#   </a:t>
            </a:r>
            <a:r>
              <a:rPr lang="en-US" dirty="0" err="1" smtClean="0"/>
              <a:t>Smallint</a:t>
            </a:r>
            <a:r>
              <a:rPr lang="en-US" dirty="0" smtClean="0"/>
              <a:t>,</a:t>
            </a:r>
          </a:p>
          <a:p>
            <a:pPr algn="l">
              <a:lnSpc>
                <a:spcPct val="90000"/>
              </a:lnSpc>
              <a:buNone/>
            </a:pPr>
            <a:r>
              <a:rPr lang="en-US" dirty="0" smtClean="0"/>
              <a:t>     PRIMARY   KEY(c#),</a:t>
            </a:r>
          </a:p>
          <a:p>
            <a:pPr algn="l">
              <a:lnSpc>
                <a:spcPct val="90000"/>
              </a:lnSpc>
              <a:buNone/>
            </a:pPr>
            <a:r>
              <a:rPr lang="en-US" dirty="0" smtClean="0"/>
              <a:t>     UNIQUE(</a:t>
            </a:r>
            <a:r>
              <a:rPr lang="en-US" dirty="0" err="1" smtClean="0"/>
              <a:t>cname</a:t>
            </a:r>
            <a:r>
              <a:rPr lang="en-US" dirty="0" smtClean="0"/>
              <a:t>),   </a:t>
            </a:r>
          </a:p>
          <a:p>
            <a:pPr algn="l">
              <a:lnSpc>
                <a:spcPct val="90000"/>
              </a:lnSpc>
              <a:buNone/>
            </a:pPr>
            <a:r>
              <a:rPr lang="en-US" dirty="0" smtClean="0"/>
              <a:t>     FOREIGN  KEY  (</a:t>
            </a:r>
            <a:r>
              <a:rPr lang="en-US" dirty="0" err="1" smtClean="0"/>
              <a:t>clg</a:t>
            </a:r>
            <a:r>
              <a:rPr lang="en-US" dirty="0" smtClean="0"/>
              <a:t>#)  REFERENCES  </a:t>
            </a:r>
            <a:r>
              <a:rPr lang="en-US" dirty="0" err="1" smtClean="0"/>
              <a:t>clg</a:t>
            </a:r>
            <a:endParaRPr lang="en-US" dirty="0" smtClean="0"/>
          </a:p>
          <a:p>
            <a:pPr algn="l">
              <a:lnSpc>
                <a:spcPct val="90000"/>
              </a:lnSpc>
              <a:buNone/>
            </a:pPr>
            <a:r>
              <a:rPr lang="en-US" dirty="0" smtClean="0"/>
              <a:t>            ON  DELETE  CASCADE,</a:t>
            </a:r>
          </a:p>
          <a:p>
            <a:pPr algn="l">
              <a:lnSpc>
                <a:spcPct val="90000"/>
              </a:lnSpc>
              <a:buNone/>
            </a:pPr>
            <a:r>
              <a:rPr lang="en-US" dirty="0" smtClean="0"/>
              <a:t>            ON UPDATE  CASCADE,</a:t>
            </a:r>
          </a:p>
          <a:p>
            <a:pPr algn="l">
              <a:lnSpc>
                <a:spcPct val="90000"/>
              </a:lnSpc>
              <a:buNone/>
            </a:pPr>
            <a:r>
              <a:rPr lang="en-US" dirty="0" smtClean="0"/>
              <a:t>    CHECK(unit&gt;0  AND   unit&lt;5));</a:t>
            </a:r>
          </a:p>
          <a:p>
            <a:pPr algn="l">
              <a:lnSpc>
                <a:spcPct val="90000"/>
              </a:lnSpc>
              <a:buNone/>
            </a:pPr>
            <a:endParaRPr lang="en-US" dirty="0" smtClean="0"/>
          </a:p>
          <a:p>
            <a:pPr algn="l">
              <a:lnSpc>
                <a:spcPct val="90000"/>
              </a:lnSpc>
              <a:buNone/>
            </a:pPr>
            <a:endParaRPr lang="en-US" dirty="0" smtClean="0"/>
          </a:p>
        </p:txBody>
      </p:sp>
      <p:sp>
        <p:nvSpPr>
          <p:cNvPr id="25602" name="Rectangle 2"/>
          <p:cNvSpPr>
            <a:spLocks noGrp="1" noChangeArrowheads="1"/>
          </p:cNvSpPr>
          <p:nvPr>
            <p:ph type="title"/>
          </p:nvPr>
        </p:nvSpPr>
        <p:spPr>
          <a:xfrm>
            <a:off x="457200" y="274638"/>
            <a:ext cx="8229600" cy="792162"/>
          </a:xfrm>
        </p:spPr>
        <p:txBody>
          <a:bodyPr/>
          <a:lstStyle/>
          <a:p>
            <a:pPr algn="ctr"/>
            <a:r>
              <a:rPr lang="fa-IR" dirty="0" smtClean="0"/>
              <a:t>تعریف جدول</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792162"/>
          </a:xfrm>
        </p:spPr>
        <p:txBody>
          <a:bodyPr/>
          <a:lstStyle/>
          <a:p>
            <a:pPr algn="ctr"/>
            <a:r>
              <a:rPr lang="fa-IR" dirty="0" smtClean="0"/>
              <a:t>توضیحات</a:t>
            </a:r>
            <a:endParaRPr lang="en-US" dirty="0" smtClean="0"/>
          </a:p>
        </p:txBody>
      </p:sp>
      <p:sp>
        <p:nvSpPr>
          <p:cNvPr id="4" name="Content Placeholder 3"/>
          <p:cNvSpPr>
            <a:spLocks noGrp="1"/>
          </p:cNvSpPr>
          <p:nvPr>
            <p:ph idx="1"/>
          </p:nvPr>
        </p:nvSpPr>
        <p:spPr>
          <a:xfrm>
            <a:off x="457200" y="1143000"/>
            <a:ext cx="8229600" cy="4864291"/>
          </a:xfrm>
        </p:spPr>
        <p:txBody>
          <a:bodyPr/>
          <a:lstStyle/>
          <a:p>
            <a:r>
              <a:rPr lang="fa-IR" dirty="0" smtClean="0"/>
              <a:t>تعریف صفت ها مشخص است.تنها برای </a:t>
            </a:r>
            <a:r>
              <a:rPr lang="en-US" dirty="0" err="1" smtClean="0"/>
              <a:t>clg</a:t>
            </a:r>
            <a:r>
              <a:rPr lang="en-US" dirty="0" smtClean="0"/>
              <a:t>#</a:t>
            </a:r>
            <a:r>
              <a:rPr lang="fa-IR" dirty="0" smtClean="0"/>
              <a:t> قید </a:t>
            </a:r>
            <a:r>
              <a:rPr lang="en-US" dirty="0" smtClean="0"/>
              <a:t>NOT NULL</a:t>
            </a:r>
            <a:r>
              <a:rPr lang="fa-IR" dirty="0" smtClean="0"/>
              <a:t> نیامده به معنی این است که اگر درسی را وارد کنیم می توانیم دانشکده آن را قید نکنیم </a:t>
            </a:r>
          </a:p>
          <a:p>
            <a:r>
              <a:rPr lang="fa-IR" dirty="0" smtClean="0"/>
              <a:t>دستور </a:t>
            </a:r>
            <a:r>
              <a:rPr lang="en-US" dirty="0" smtClean="0"/>
              <a:t>PRIMERY KEY </a:t>
            </a:r>
            <a:r>
              <a:rPr lang="fa-IR" dirty="0" smtClean="0"/>
              <a:t> کلید اصلی جدول است تا اینجا،تعریف جدول اجباری وادامه آن اختیاری است.</a:t>
            </a:r>
          </a:p>
          <a:p>
            <a:r>
              <a:rPr lang="fa-IR" dirty="0" smtClean="0"/>
              <a:t>دستور </a:t>
            </a:r>
            <a:r>
              <a:rPr lang="en-US" dirty="0" smtClean="0"/>
              <a:t>UNIQUE</a:t>
            </a:r>
            <a:r>
              <a:rPr lang="fa-IR" dirty="0" smtClean="0"/>
              <a:t> کلید فرعی است نمی تواند تکراری باشد.</a:t>
            </a:r>
          </a:p>
          <a:p>
            <a:r>
              <a:rPr lang="fa-IR" dirty="0" smtClean="0"/>
              <a:t>نکته :کلید فرعی برخی از کاربردها رادارد مثلا در جدول دانشجو شماره دانشجویی به عنوان کلید اصلی است ونام دانشجو همراه با صفت دیگری به عنوان کلید فرعی است مثلا برای تهیه لیست کلاس مورد استفاده قرار می گیرد می توانیم چندین کلید فرعی داشته باشیم.</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457200" y="1066800"/>
            <a:ext cx="8229600" cy="4940491"/>
          </a:xfrm>
        </p:spPr>
        <p:txBody>
          <a:bodyPr/>
          <a:lstStyle/>
          <a:p>
            <a:pPr>
              <a:lnSpc>
                <a:spcPct val="80000"/>
              </a:lnSpc>
            </a:pPr>
            <a:r>
              <a:rPr lang="fa-IR" dirty="0" smtClean="0"/>
              <a:t>دستور </a:t>
            </a:r>
            <a:r>
              <a:rPr lang="en-US" dirty="0" smtClean="0"/>
              <a:t>FOREIGN KRY</a:t>
            </a:r>
            <a:r>
              <a:rPr lang="fa-IR" dirty="0" smtClean="0"/>
              <a:t> کلید خارجی را مشخص می کندو با ذکر </a:t>
            </a:r>
            <a:r>
              <a:rPr lang="en-US" dirty="0" smtClean="0"/>
              <a:t>REFERENCES</a:t>
            </a:r>
            <a:r>
              <a:rPr lang="fa-IR" dirty="0" smtClean="0"/>
              <a:t>  تعیین می کند که  این کلید به کدام جدول ارجاع می شود.</a:t>
            </a:r>
          </a:p>
          <a:p>
            <a:pPr>
              <a:lnSpc>
                <a:spcPct val="80000"/>
              </a:lnSpc>
            </a:pPr>
            <a:r>
              <a:rPr lang="fa-IR" dirty="0" smtClean="0"/>
              <a:t>قیدهای </a:t>
            </a:r>
            <a:r>
              <a:rPr lang="en-US" dirty="0" smtClean="0"/>
              <a:t>ON DELETE CASCADE</a:t>
            </a:r>
            <a:r>
              <a:rPr lang="fa-IR" dirty="0" smtClean="0"/>
              <a:t> و </a:t>
            </a:r>
            <a:r>
              <a:rPr lang="en-US" dirty="0" smtClean="0"/>
              <a:t>ON UPDATE CASCADE</a:t>
            </a:r>
            <a:r>
              <a:rPr lang="fa-IR" dirty="0" smtClean="0"/>
              <a:t> می گوید اگر زمانی این کلید در جدول اصلی خودش حذف شد یا تغییر کرد،در این جدول مشابه آن انجام شود .مثلا اگر کد از 00 به 30 تغییر کند تمام درسهایی که در جدول </a:t>
            </a:r>
            <a:r>
              <a:rPr lang="en-US" dirty="0" err="1" smtClean="0"/>
              <a:t>crs</a:t>
            </a:r>
            <a:r>
              <a:rPr lang="fa-IR" dirty="0" smtClean="0"/>
              <a:t> به این دانشکده مربوط می شوند نیز کددانشکده شان عوض شود</a:t>
            </a:r>
          </a:p>
          <a:p>
            <a:pPr>
              <a:lnSpc>
                <a:spcPct val="80000"/>
              </a:lnSpc>
            </a:pPr>
            <a:endParaRPr lang="fa-IR" dirty="0" smtClean="0"/>
          </a:p>
          <a:p>
            <a:pPr>
              <a:lnSpc>
                <a:spcPct val="80000"/>
              </a:lnSpc>
            </a:pPr>
            <a:r>
              <a:rPr lang="fa-IR" dirty="0" smtClean="0"/>
              <a:t>دستور </a:t>
            </a:r>
            <a:r>
              <a:rPr lang="en-US" dirty="0" smtClean="0"/>
              <a:t>CHECK</a:t>
            </a:r>
            <a:r>
              <a:rPr lang="fa-IR" dirty="0" smtClean="0"/>
              <a:t> برای بیان قواعد جامعیتی است . </a:t>
            </a:r>
            <a:endParaRPr lang="en-US" dirty="0" smtClean="0"/>
          </a:p>
        </p:txBody>
      </p:sp>
      <p:sp>
        <p:nvSpPr>
          <p:cNvPr id="27650" name="Rectangle 2"/>
          <p:cNvSpPr>
            <a:spLocks noGrp="1" noChangeArrowheads="1"/>
          </p:cNvSpPr>
          <p:nvPr>
            <p:ph type="title"/>
          </p:nvPr>
        </p:nvSpPr>
        <p:spPr>
          <a:xfrm>
            <a:off x="457200" y="274638"/>
            <a:ext cx="8229600" cy="715962"/>
          </a:xfrm>
        </p:spPr>
        <p:txBody>
          <a:bodyPr>
            <a:normAutofit fontScale="90000"/>
          </a:bodyPr>
          <a:lstStyle/>
          <a:p>
            <a:pPr algn="ctr"/>
            <a:r>
              <a:rPr lang="fa-IR" dirty="0" smtClean="0"/>
              <a:t>توضیحات</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792162"/>
          </a:xfrm>
        </p:spPr>
        <p:txBody>
          <a:bodyPr/>
          <a:lstStyle/>
          <a:p>
            <a:pPr algn="ctr"/>
            <a:r>
              <a:rPr lang="fa-IR" sz="3200" dirty="0" smtClean="0"/>
              <a:t>تغییر شکل جداول</a:t>
            </a:r>
            <a:endParaRPr lang="en-US" sz="3200" dirty="0" smtClean="0"/>
          </a:p>
        </p:txBody>
      </p:sp>
      <p:sp>
        <p:nvSpPr>
          <p:cNvPr id="4" name="Content Placeholder 3"/>
          <p:cNvSpPr>
            <a:spLocks noGrp="1"/>
          </p:cNvSpPr>
          <p:nvPr>
            <p:ph idx="1"/>
          </p:nvPr>
        </p:nvSpPr>
        <p:spPr>
          <a:xfrm>
            <a:off x="457200" y="1143000"/>
            <a:ext cx="8229600" cy="4864291"/>
          </a:xfrm>
        </p:spPr>
        <p:txBody>
          <a:bodyPr/>
          <a:lstStyle/>
          <a:p>
            <a:r>
              <a:rPr lang="fa-IR" dirty="0" smtClean="0"/>
              <a:t>ممکن است جدولی که تعریف کرده ایم بخواهیم تغییر دهیم که با دستور </a:t>
            </a:r>
            <a:r>
              <a:rPr lang="en-US" dirty="0" smtClean="0"/>
              <a:t>ALTER TABLE</a:t>
            </a:r>
            <a:r>
              <a:rPr lang="fa-IR" dirty="0" smtClean="0"/>
              <a:t> امکان پذیر است.</a:t>
            </a:r>
          </a:p>
          <a:p>
            <a:pPr lvl="1"/>
            <a:r>
              <a:rPr lang="fa-IR" dirty="0" smtClean="0"/>
              <a:t>تغییر نوع داده :بخواهیم نوع داده ستون ها یا ستونهایی را تغییر دهیم</a:t>
            </a:r>
          </a:p>
          <a:p>
            <a:pPr lvl="1" algn="l">
              <a:buNone/>
            </a:pPr>
            <a:r>
              <a:rPr lang="en-US" dirty="0" smtClean="0"/>
              <a:t>ALTER TABLE  </a:t>
            </a:r>
            <a:r>
              <a:rPr lang="en-US" dirty="0" err="1" smtClean="0"/>
              <a:t>table</a:t>
            </a:r>
            <a:r>
              <a:rPr lang="en-US" dirty="0" smtClean="0"/>
              <a:t>-name</a:t>
            </a:r>
          </a:p>
          <a:p>
            <a:pPr lvl="1" algn="l">
              <a:buNone/>
            </a:pPr>
            <a:r>
              <a:rPr lang="en-US" dirty="0" smtClean="0"/>
              <a:t>    MODIFY(&lt;</a:t>
            </a:r>
            <a:r>
              <a:rPr lang="en-US" dirty="0" err="1" smtClean="0"/>
              <a:t>col</a:t>
            </a:r>
            <a:r>
              <a:rPr lang="en-US" dirty="0" smtClean="0"/>
              <a:t>-name&gt;&lt;new type&gt;);</a:t>
            </a:r>
          </a:p>
          <a:p>
            <a:pPr lvl="1">
              <a:buNone/>
            </a:pPr>
            <a:r>
              <a:rPr lang="fa-IR" dirty="0" smtClean="0"/>
              <a:t>مثال : نام دروس را در جدول درس به 40 کاراکتر افزایش می دهد.</a:t>
            </a:r>
          </a:p>
          <a:p>
            <a:pPr lvl="1" algn="l">
              <a:buNone/>
            </a:pPr>
            <a:r>
              <a:rPr lang="en-US" dirty="0" smtClean="0"/>
              <a:t>ALTER TABLE  </a:t>
            </a:r>
            <a:r>
              <a:rPr lang="en-US" dirty="0" err="1" smtClean="0"/>
              <a:t>crs</a:t>
            </a:r>
            <a:endParaRPr lang="en-US" dirty="0" smtClean="0"/>
          </a:p>
          <a:p>
            <a:pPr lvl="1" algn="l">
              <a:buNone/>
            </a:pPr>
            <a:r>
              <a:rPr lang="en-US" dirty="0" smtClean="0"/>
              <a:t>    MODIFY(</a:t>
            </a:r>
            <a:r>
              <a:rPr lang="en-US" dirty="0" err="1" smtClean="0"/>
              <a:t>cname</a:t>
            </a:r>
            <a:r>
              <a:rPr lang="en-US" dirty="0" smtClean="0"/>
              <a:t>  CHAR(40));</a:t>
            </a:r>
          </a:p>
          <a:p>
            <a:pPr lvl="1">
              <a:buNone/>
            </a:pPr>
            <a:r>
              <a:rPr lang="fa-IR" dirty="0" smtClean="0"/>
              <a:t>نکته : اگر بخواهیم نوع داده را به طور کلی تغییر دهیم اکثر نسخه های </a:t>
            </a:r>
            <a:r>
              <a:rPr lang="en-US" dirty="0" smtClean="0"/>
              <a:t>SQL</a:t>
            </a:r>
            <a:r>
              <a:rPr lang="fa-IR" dirty="0" smtClean="0"/>
              <a:t> جلوگیری می کنند مگر آنکه ستونهای مربوطه فاقد داده باشند.</a:t>
            </a:r>
          </a:p>
          <a:p>
            <a:pPr lvl="1">
              <a:buNone/>
            </a:pPr>
            <a:endParaRPr lang="en-US" dirty="0" smtClean="0"/>
          </a:p>
          <a:p>
            <a:pPr lvl="1" algn="l">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2979</TotalTime>
  <Pages>16</Pages>
  <Words>2307</Words>
  <Application>Microsoft Office PowerPoint</Application>
  <PresentationFormat>On-screen Show (4:3)</PresentationFormat>
  <Paragraphs>341</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زبان SQL</vt:lpstr>
      <vt:lpstr>زبان بیانی SQL</vt:lpstr>
      <vt:lpstr>تعریف داده </vt:lpstr>
      <vt:lpstr>تعریف بانک اطلاعات</vt:lpstr>
      <vt:lpstr>تعریف جدول</vt:lpstr>
      <vt:lpstr>تعریف جدول</vt:lpstr>
      <vt:lpstr>توضیحات</vt:lpstr>
      <vt:lpstr>توضیحات</vt:lpstr>
      <vt:lpstr>تغییر شکل جداول</vt:lpstr>
      <vt:lpstr>تغییر شکل جداول</vt:lpstr>
      <vt:lpstr>به روز درآوردن جدول</vt:lpstr>
      <vt:lpstr>وارد کردن چندسطر با برداشتن از جدول دیگر</vt:lpstr>
      <vt:lpstr>حذف داده ها</vt:lpstr>
      <vt:lpstr>تغییر داده ها در جدول</vt:lpstr>
      <vt:lpstr>گزینش وپرتووپیوند</vt:lpstr>
      <vt:lpstr>گزینش وپرتووپیوند</vt:lpstr>
      <vt:lpstr>گزینش وپرتووپیوند</vt:lpstr>
      <vt:lpstr>مرتب کردن خروجی</vt:lpstr>
      <vt:lpstr>دستورUNION و INTERSECTوEXCEPT </vt:lpstr>
      <vt:lpstr>دستور IN</vt:lpstr>
      <vt:lpstr>توابع محاسباتی</vt:lpstr>
      <vt:lpstr>توابع محاسباتی</vt:lpstr>
      <vt:lpstr>گروه بندی</vt:lpstr>
      <vt:lpstr>شرط درون گروه ها </vt:lpstr>
      <vt:lpstr>شرط درون گروه ها</vt:lpstr>
      <vt:lpstr>عملگرهای دیگر </vt:lpstr>
      <vt:lpstr>عملگرهای دیگر </vt:lpstr>
      <vt:lpstr>امنیت در SQL2</vt:lpstr>
      <vt:lpstr>امنیت در SQL2</vt:lpstr>
      <vt:lpstr>امنیت در SQL2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Database Systems</dc:title>
  <dc:subject>Database Management Systems</dc:subject>
  <dc:creator>Raghu Ramakrishnan and Johannes Gehrke</dc:creator>
  <cp:keywords>Chapter 1</cp:keywords>
  <dc:description>See the notes for information on how the slides are organized.</dc:description>
  <cp:lastModifiedBy>Admin</cp:lastModifiedBy>
  <cp:revision>216</cp:revision>
  <cp:lastPrinted>1995-06-24T08:50:58Z</cp:lastPrinted>
  <dcterms:created xsi:type="dcterms:W3CDTF">1997-01-06T18:13:42Z</dcterms:created>
  <dcterms:modified xsi:type="dcterms:W3CDTF">2013-05-13T15:14:42Z</dcterms:modified>
</cp:coreProperties>
</file>