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96" r:id="rId2"/>
    <p:sldId id="293" r:id="rId3"/>
    <p:sldId id="257" r:id="rId4"/>
    <p:sldId id="294" r:id="rId5"/>
    <p:sldId id="295" r:id="rId6"/>
    <p:sldId id="262" r:id="rId7"/>
    <p:sldId id="283" r:id="rId8"/>
    <p:sldId id="297" r:id="rId9"/>
    <p:sldId id="268" r:id="rId10"/>
    <p:sldId id="289" r:id="rId11"/>
    <p:sldId id="279" r:id="rId12"/>
    <p:sldId id="277" r:id="rId13"/>
    <p:sldId id="292" r:id="rId14"/>
    <p:sldId id="291" r:id="rId15"/>
    <p:sldId id="267" r:id="rId16"/>
    <p:sldId id="280" r:id="rId17"/>
    <p:sldId id="284" r:id="rId18"/>
    <p:sldId id="281" r:id="rId19"/>
    <p:sldId id="286" r:id="rId20"/>
    <p:sldId id="285" r:id="rId21"/>
    <p:sldId id="287" r:id="rId22"/>
    <p:sldId id="288"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40" autoAdjust="0"/>
    <p:restoredTop sz="93783" autoAdjust="0"/>
  </p:normalViewPr>
  <p:slideViewPr>
    <p:cSldViewPr>
      <p:cViewPr>
        <p:scale>
          <a:sx n="66" d="100"/>
          <a:sy n="66" d="100"/>
        </p:scale>
        <p:origin x="-93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8139C-69F0-41CF-B4D1-D2059E1A27C4}" type="datetimeFigureOut">
              <a:rPr lang="en-US" smtClean="0"/>
              <a:t>12/14/2012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9E400E-00FF-4EA2-8043-E93FD8ECD2BC}"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854FE-14B6-45B4-B535-FD58F5641110}" type="datetimeFigureOut">
              <a:rPr lang="en-US" smtClean="0"/>
              <a:pPr/>
              <a:t>12/14/2012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D2174-364B-42C5-A502-7DEA2D15B7D5}" type="slidenum">
              <a:rPr lang="en-US" smtClean="0"/>
              <a:pPr/>
              <a:t>‹#›</a:t>
            </a:fld>
            <a:endParaRPr lang="en-US"/>
          </a:p>
        </p:txBody>
      </p:sp>
    </p:spTree>
    <p:extLst>
      <p:ext uri="{BB962C8B-B14F-4D97-AF65-F5344CB8AC3E}">
        <p14:creationId xmlns="" xmlns:p14="http://schemas.microsoft.com/office/powerpoint/2010/main" val="1509694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BD2174-364B-42C5-A502-7DEA2D15B7D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BD2174-364B-42C5-A502-7DEA2D15B7D5}"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BD2174-364B-42C5-A502-7DEA2D15B7D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80A86-DF5F-4A92-9D3B-4D45258EC1C7}" type="datetime1">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00091-D1EA-43CE-8AA3-57B26DBEE343}" type="datetime1">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56B2E-8275-41E0-AB4B-A17EF248E670}" type="datetime1">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1E508-B790-46D0-9AA4-90EC643F9184}" type="datetime1">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48A65-A465-4394-9E1A-23C71E88F2C3}" type="datetime1">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0DFFF-D549-457B-84AF-8AF096A2777A}" type="datetime1">
              <a:rPr lang="en-US" smtClean="0"/>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EACB3C-A58C-46F0-AB61-56F57777592E}" type="datetime1">
              <a:rPr lang="en-US" smtClean="0"/>
              <a:t>12/14/2012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20816-C857-407C-8DB9-CDA0A7A72D1D}" type="datetime1">
              <a:rPr lang="en-US" smtClean="0"/>
              <a:t>12/14/2012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B3032-8115-4417-9FDA-DC8F2C9BB213}" type="datetime1">
              <a:rPr lang="en-US" smtClean="0"/>
              <a:t>12/14/2012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88C84-801A-4934-A276-47CF56FC2CF2}" type="datetime1">
              <a:rPr lang="en-US" smtClean="0"/>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B296A-9999-4F2A-875E-21BD324EC282}" type="datetime1">
              <a:rPr lang="en-US" smtClean="0"/>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03BF9-3289-4E3B-A2CF-70BDAC4EED1B}" type="datetime1">
              <a:rPr lang="en-US" smtClean="0"/>
              <a:t>12/14/2012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glow rad="63500">
              <a:schemeClr val="accent5">
                <a:satMod val="175000"/>
                <a:alpha val="40000"/>
              </a:schemeClr>
            </a:glow>
          </a:effectLst>
        </p:spPr>
        <p:txBody>
          <a:bodyPr>
            <a:noAutofit/>
          </a:bodyPr>
          <a:lstStyle/>
          <a:p>
            <a:r>
              <a:rPr lang="fa-IR" sz="8800" b="1" dirty="0" smtClean="0">
                <a:latin typeface="Andalus" pitchFamily="18" charset="-78"/>
                <a:cs typeface="Andalus" pitchFamily="18" charset="-78"/>
              </a:rPr>
              <a:t>بسم</a:t>
            </a:r>
            <a:r>
              <a:rPr lang="fa-IR" sz="8000" b="1" dirty="0" smtClean="0">
                <a:latin typeface="Andalus" pitchFamily="18" charset="-78"/>
                <a:cs typeface="Andalus" pitchFamily="18" charset="-78"/>
              </a:rPr>
              <a:t> الله الرحمن الرحیم</a:t>
            </a:r>
            <a:endParaRPr lang="en-US" sz="80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5257800" y="1828800"/>
            <a:ext cx="3138092" cy="461665"/>
          </a:xfrm>
          <a:prstGeom prst="rect">
            <a:avLst/>
          </a:prstGeom>
        </p:spPr>
        <p:txBody>
          <a:bodyPr wrap="square">
            <a:spAutoFit/>
          </a:bodyPr>
          <a:lstStyle/>
          <a:p>
            <a:pPr algn="r" rtl="1"/>
            <a:r>
              <a:rPr lang="en-US" sz="2400" b="1" dirty="0" smtClean="0">
                <a:cs typeface="B Esfehan" pitchFamily="2" charset="-78"/>
              </a:rPr>
              <a:t>-2</a:t>
            </a:r>
            <a:r>
              <a:rPr lang="ar-SA" sz="2400" b="1" dirty="0" smtClean="0">
                <a:cs typeface="B Esfehan" pitchFamily="2" charset="-78"/>
              </a:rPr>
              <a:t>شبكه </a:t>
            </a:r>
            <a:r>
              <a:rPr lang="ar-SA" sz="2400" b="1" dirty="0">
                <a:cs typeface="B Esfehan" pitchFamily="2" charset="-78"/>
              </a:rPr>
              <a:t>هاي بي سيم </a:t>
            </a:r>
            <a:r>
              <a:rPr lang="ar-SA" sz="2400" b="1" dirty="0" smtClean="0">
                <a:cs typeface="B Esfehan" pitchFamily="2" charset="-78"/>
              </a:rPr>
              <a:t>توري</a:t>
            </a:r>
            <a:endParaRPr lang="en-US" sz="2400" b="1" dirty="0">
              <a:cs typeface="B Koodak" pitchFamily="2" charset="-78"/>
            </a:endParaRPr>
          </a:p>
        </p:txBody>
      </p:sp>
      <p:sp>
        <p:nvSpPr>
          <p:cNvPr id="11" name="Rectangle 10"/>
          <p:cNvSpPr/>
          <p:nvPr/>
        </p:nvSpPr>
        <p:spPr>
          <a:xfrm>
            <a:off x="3276600" y="2514600"/>
            <a:ext cx="5214803"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Low" rtl="1"/>
            <a:r>
              <a:rPr lang="fa-IR" sz="2000" dirty="0" smtClean="0">
                <a:cs typeface="B Koodak" pitchFamily="2" charset="-78"/>
              </a:rPr>
              <a:t>شبكه </a:t>
            </a:r>
            <a:r>
              <a:rPr lang="fa-IR" sz="2000" dirty="0">
                <a:cs typeface="B Koodak" pitchFamily="2" charset="-78"/>
              </a:rPr>
              <a:t>هاي بي سيم توري حاوي دو نوع گره هستند : </a:t>
            </a:r>
            <a:endParaRPr lang="en-US" sz="2000" dirty="0" smtClean="0">
              <a:cs typeface="B Koodak" pitchFamily="2" charset="-78"/>
            </a:endParaRPr>
          </a:p>
          <a:p>
            <a:pPr algn="justLow" rtl="1"/>
            <a:r>
              <a:rPr lang="fa-IR" sz="2000" dirty="0" smtClean="0">
                <a:cs typeface="B Koodak" pitchFamily="2" charset="-78"/>
              </a:rPr>
              <a:t>گره</a:t>
            </a:r>
            <a:r>
              <a:rPr lang="en-US" sz="2000" dirty="0" smtClean="0">
                <a:cs typeface="B Koodak" pitchFamily="2" charset="-78"/>
              </a:rPr>
              <a:t> </a:t>
            </a:r>
            <a:r>
              <a:rPr lang="fa-IR" sz="2000" dirty="0" smtClean="0">
                <a:cs typeface="B Koodak" pitchFamily="2" charset="-78"/>
              </a:rPr>
              <a:t>هاي </a:t>
            </a:r>
            <a:r>
              <a:rPr lang="fa-IR" sz="2000" b="1" dirty="0">
                <a:cs typeface="B Koodak" pitchFamily="2" charset="-78"/>
              </a:rPr>
              <a:t>ميزبان </a:t>
            </a:r>
            <a:r>
              <a:rPr lang="fa-IR" sz="2000" dirty="0">
                <a:cs typeface="B Koodak" pitchFamily="2" charset="-78"/>
              </a:rPr>
              <a:t>و گره هاي </a:t>
            </a:r>
            <a:r>
              <a:rPr lang="fa-IR" sz="2000" b="1" dirty="0">
                <a:cs typeface="B Koodak" pitchFamily="2" charset="-78"/>
              </a:rPr>
              <a:t>مسيرياب</a:t>
            </a:r>
            <a:r>
              <a:rPr lang="fa-IR" sz="2000" b="1" dirty="0" smtClean="0">
                <a:cs typeface="B Koodak" pitchFamily="2" charset="-78"/>
              </a:rPr>
              <a:t>.</a:t>
            </a:r>
            <a:endParaRPr lang="fa-IR" sz="2000" b="1" dirty="0" smtClean="0">
              <a:cs typeface="B Koodak" pitchFamily="2" charset="-78"/>
            </a:endParaRPr>
          </a:p>
          <a:p>
            <a:pPr algn="justLow" rtl="1"/>
            <a:endParaRPr lang="fa-IR" sz="2000" dirty="0">
              <a:cs typeface="B Koodak" pitchFamily="2" charset="-78"/>
            </a:endParaRPr>
          </a:p>
          <a:p>
            <a:pPr marL="342900" indent="-342900" algn="justLow" rtl="1">
              <a:buFont typeface="Arial" pitchFamily="34" charset="0"/>
              <a:buChar char="•"/>
            </a:pPr>
            <a:r>
              <a:rPr lang="fa-IR" sz="2000" dirty="0">
                <a:cs typeface="B Koodak" pitchFamily="2" charset="-78"/>
              </a:rPr>
              <a:t> </a:t>
            </a:r>
            <a:r>
              <a:rPr lang="fa-IR" sz="2000" dirty="0" smtClean="0">
                <a:cs typeface="B Koodak" pitchFamily="2" charset="-78"/>
              </a:rPr>
              <a:t>گره</a:t>
            </a:r>
            <a:r>
              <a:rPr lang="en-US" sz="2000" dirty="0" smtClean="0">
                <a:cs typeface="B Koodak" pitchFamily="2" charset="-78"/>
              </a:rPr>
              <a:t> </a:t>
            </a:r>
            <a:r>
              <a:rPr lang="fa-IR" sz="2000" dirty="0" smtClean="0">
                <a:cs typeface="B Koodak" pitchFamily="2" charset="-78"/>
              </a:rPr>
              <a:t>هاي </a:t>
            </a:r>
            <a:r>
              <a:rPr lang="fa-IR" sz="2000" dirty="0">
                <a:cs typeface="B Koodak" pitchFamily="2" charset="-78"/>
              </a:rPr>
              <a:t>ميزبان همانند گرههاي </a:t>
            </a:r>
            <a:r>
              <a:rPr lang="en-US" sz="2000" dirty="0">
                <a:cs typeface="B Koodak" pitchFamily="2" charset="-78"/>
              </a:rPr>
              <a:t>MANET</a:t>
            </a:r>
            <a:r>
              <a:rPr lang="fa-IR" sz="2000" dirty="0">
                <a:cs typeface="B Koodak" pitchFamily="2" charset="-78"/>
              </a:rPr>
              <a:t> هستند. اين </a:t>
            </a:r>
            <a:r>
              <a:rPr lang="fa-IR" sz="2000" dirty="0" smtClean="0">
                <a:cs typeface="B Koodak" pitchFamily="2" charset="-78"/>
              </a:rPr>
              <a:t>گره</a:t>
            </a:r>
            <a:r>
              <a:rPr lang="en-US" sz="2000" dirty="0" smtClean="0">
                <a:cs typeface="B Koodak" pitchFamily="2" charset="-78"/>
              </a:rPr>
              <a:t> </a:t>
            </a:r>
            <a:r>
              <a:rPr lang="fa-IR" sz="2000" dirty="0" smtClean="0">
                <a:cs typeface="B Koodak" pitchFamily="2" charset="-78"/>
              </a:rPr>
              <a:t>ها </a:t>
            </a:r>
            <a:r>
              <a:rPr lang="fa-IR" sz="2000" dirty="0">
                <a:cs typeface="B Koodak" pitchFamily="2" charset="-78"/>
              </a:rPr>
              <a:t>متحرك هستند و از طريق يك رابط بي سيم كه معمولا آنتن است، ارتباط برقرار مي كنند. شبيه گره هاي </a:t>
            </a:r>
            <a:r>
              <a:rPr lang="en-US" sz="2000" dirty="0">
                <a:cs typeface="B Koodak" pitchFamily="2" charset="-78"/>
              </a:rPr>
              <a:t> MANET</a:t>
            </a:r>
            <a:r>
              <a:rPr lang="fa-IR" sz="2000" dirty="0">
                <a:cs typeface="B Koodak" pitchFamily="2" charset="-78"/>
              </a:rPr>
              <a:t> آنها نيز مي توانند هم به عنوان مقصد و هم مسيرياب عمل كنند</a:t>
            </a:r>
            <a:r>
              <a:rPr lang="fa-IR" sz="2000" dirty="0" smtClean="0">
                <a:cs typeface="B Koodak" pitchFamily="2" charset="-78"/>
              </a:rPr>
              <a:t>.</a:t>
            </a:r>
            <a:endParaRPr lang="en-US" sz="2000" dirty="0" smtClean="0">
              <a:cs typeface="B Koodak" pitchFamily="2" charset="-78"/>
            </a:endParaRPr>
          </a:p>
          <a:p>
            <a:pPr algn="justLow" rtl="1"/>
            <a:endParaRPr lang="fa-IR" sz="2000" dirty="0">
              <a:cs typeface="B Koodak" pitchFamily="2" charset="-78"/>
            </a:endParaRPr>
          </a:p>
          <a:p>
            <a:pPr marL="342900" indent="-342900" algn="justLow" rtl="1">
              <a:buFont typeface="Arial" pitchFamily="34" charset="0"/>
              <a:buChar char="•"/>
            </a:pPr>
            <a:r>
              <a:rPr lang="fa-IR" sz="2000" dirty="0" smtClean="0">
                <a:cs typeface="B Koodak" pitchFamily="2" charset="-78"/>
              </a:rPr>
              <a:t>مسيريابها </a:t>
            </a:r>
            <a:r>
              <a:rPr lang="fa-IR" sz="2000" dirty="0">
                <a:cs typeface="B Koodak" pitchFamily="2" charset="-78"/>
              </a:rPr>
              <a:t>تحرك كمي دارند و يا ثابت هستند </a:t>
            </a:r>
            <a:r>
              <a:rPr lang="en-US" sz="2000" dirty="0" smtClean="0">
                <a:cs typeface="B Koodak" pitchFamily="2" charset="-78"/>
              </a:rPr>
              <a:t>.</a:t>
            </a:r>
          </a:p>
          <a:p>
            <a:pPr marL="342900" indent="-342900" algn="justLow" rtl="1">
              <a:buFont typeface="Arial" pitchFamily="34" charset="0"/>
              <a:buChar char="•"/>
            </a:pPr>
            <a:endParaRPr lang="en-US" sz="2000" dirty="0" smtClean="0">
              <a:cs typeface="B Koodak" pitchFamily="2" charset="-78"/>
            </a:endParaRPr>
          </a:p>
          <a:p>
            <a:pPr marL="342900" indent="-342900" algn="justLow" rtl="1">
              <a:buFont typeface="Arial" pitchFamily="34" charset="0"/>
              <a:buChar char="•"/>
            </a:pPr>
            <a:r>
              <a:rPr lang="fa-IR" sz="2000" dirty="0" smtClean="0">
                <a:cs typeface="B Koodak" pitchFamily="2" charset="-78"/>
              </a:rPr>
              <a:t>گره </a:t>
            </a:r>
            <a:r>
              <a:rPr lang="fa-IR" sz="2000" dirty="0">
                <a:cs typeface="B Koodak" pitchFamily="2" charset="-78"/>
              </a:rPr>
              <a:t>هاي مسيرياب در حقيقت يك زير ساخت براي شبكه هاي بي سيم توري مي باشد.</a:t>
            </a:r>
          </a:p>
        </p:txBody>
      </p:sp>
      <p:pic>
        <p:nvPicPr>
          <p:cNvPr id="1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srcRect/>
          <a:stretch>
            <a:fillRect/>
          </a:stretch>
        </p:blipFill>
        <p:spPr bwMode="auto">
          <a:xfrm>
            <a:off x="228600" y="2514600"/>
            <a:ext cx="2838450" cy="1733550"/>
          </a:xfrm>
          <a:prstGeom prst="rect">
            <a:avLst/>
          </a:prstGeom>
          <a:noFill/>
          <a:ln w="9525">
            <a:noFill/>
            <a:miter lim="800000"/>
            <a:headEnd/>
            <a:tailEnd/>
          </a:ln>
          <a:effectLst/>
          <a:scene3d>
            <a:camera prst="orthographicFront"/>
            <a:lightRig rig="threePt" dir="t"/>
          </a:scene3d>
          <a:sp3d contourW="12700">
            <a:contourClr>
              <a:schemeClr val="tx1"/>
            </a:contourClr>
          </a:sp3d>
        </p:spPr>
      </p:pic>
      <p:sp>
        <p:nvSpPr>
          <p:cNvPr id="14" name="Slide Number Placeholder 1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 xmlns:p14="http://schemas.microsoft.com/office/powerpoint/2010/main" val="376082186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334000" y="1905000"/>
            <a:ext cx="2362200" cy="369332"/>
          </a:xfrm>
          <a:prstGeom prst="rect">
            <a:avLst/>
          </a:prstGeom>
          <a:noFill/>
        </p:spPr>
        <p:txBody>
          <a:bodyPr wrap="square" rtlCol="0">
            <a:spAutoFit/>
          </a:bodyPr>
          <a:lstStyle/>
          <a:p>
            <a:pPr algn="r" rtl="1"/>
            <a:endParaRPr lang="en-US" dirty="0"/>
          </a:p>
        </p:txBody>
      </p:sp>
      <p:sp>
        <p:nvSpPr>
          <p:cNvPr id="3" name="Rectangle 2"/>
          <p:cNvSpPr/>
          <p:nvPr/>
        </p:nvSpPr>
        <p:spPr>
          <a:xfrm>
            <a:off x="3810000" y="2249716"/>
            <a:ext cx="4800601" cy="2923877"/>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r" rtl="1"/>
            <a:r>
              <a:rPr lang="en-US" sz="2400" b="1" dirty="0" smtClean="0">
                <a:cs typeface="B Esfehan" pitchFamily="2" charset="-78"/>
              </a:rPr>
              <a:t>-3</a:t>
            </a:r>
            <a:r>
              <a:rPr lang="ar-SA" sz="2400" b="1" dirty="0" smtClean="0">
                <a:cs typeface="B Esfehan" pitchFamily="2" charset="-78"/>
              </a:rPr>
              <a:t>شبكه </a:t>
            </a:r>
            <a:r>
              <a:rPr lang="ar-SA" sz="2400" b="1" dirty="0">
                <a:cs typeface="B Esfehan" pitchFamily="2" charset="-78"/>
              </a:rPr>
              <a:t>هاي حسگر بي سيم </a:t>
            </a:r>
            <a:r>
              <a:rPr lang="en-US" sz="2000" b="1" dirty="0"/>
              <a:t/>
            </a:r>
            <a:br>
              <a:rPr lang="en-US" sz="2000" b="1" dirty="0"/>
            </a:br>
            <a:r>
              <a:rPr lang="ar-SA" sz="2000" dirty="0" smtClean="0"/>
              <a:t> </a:t>
            </a:r>
            <a:endParaRPr lang="en-US" sz="2000" dirty="0" smtClean="0">
              <a:solidFill>
                <a:schemeClr val="tx1">
                  <a:lumMod val="95000"/>
                  <a:lumOff val="5000"/>
                </a:schemeClr>
              </a:solidFill>
              <a:cs typeface="B Koodak" pitchFamily="2" charset="-78"/>
            </a:endParaRPr>
          </a:p>
          <a:p>
            <a:pPr marL="285750" indent="-285750" algn="r" rtl="1">
              <a:buFont typeface="Wingdings" pitchFamily="2" charset="2"/>
              <a:buChar char="v"/>
            </a:pPr>
            <a:r>
              <a:rPr lang="fa-IR" sz="2000" dirty="0" smtClean="0">
                <a:solidFill>
                  <a:schemeClr val="tx1">
                    <a:lumMod val="95000"/>
                    <a:lumOff val="5000"/>
                  </a:schemeClr>
                </a:solidFill>
                <a:cs typeface="B Koodak" pitchFamily="2" charset="-78"/>
              </a:rPr>
              <a:t>گره هاي اين نوع شبكه ها مجهز به يك ياچند حسگر هستند، قابليت پردازشي محدودي دارند، و يك دريافت كننده/ ارسال كننده راديويي دارند.</a:t>
            </a:r>
          </a:p>
          <a:p>
            <a:pPr algn="r" rtl="1"/>
            <a:endParaRPr lang="fa-IR" sz="2000" dirty="0" smtClean="0">
              <a:solidFill>
                <a:schemeClr val="tx1">
                  <a:lumMod val="95000"/>
                  <a:lumOff val="5000"/>
                </a:schemeClr>
              </a:solidFill>
              <a:cs typeface="B Koodak" pitchFamily="2" charset="-78"/>
            </a:endParaRPr>
          </a:p>
          <a:p>
            <a:pPr marL="285750" indent="-285750" algn="r" rtl="1">
              <a:buFont typeface="Wingdings" pitchFamily="2" charset="2"/>
              <a:buChar char="v"/>
            </a:pPr>
            <a:endParaRPr lang="en-US" sz="2000" dirty="0" smtClean="0">
              <a:solidFill>
                <a:schemeClr val="tx1">
                  <a:lumMod val="95000"/>
                  <a:lumOff val="5000"/>
                </a:schemeClr>
              </a:solidFill>
            </a:endParaRPr>
          </a:p>
          <a:p>
            <a:pPr algn="r" rtl="1"/>
            <a:r>
              <a:rPr lang="fa-IR" sz="2000" b="1" dirty="0" smtClean="0">
                <a:solidFill>
                  <a:schemeClr val="tx1"/>
                </a:solidFill>
                <a:cs typeface="B Davat" pitchFamily="2" charset="-78"/>
              </a:rPr>
              <a:t>هدف شبكه هاي حسگر بي سيم استفاده از مقدار زيادي از گره هاي حسگر براي اندازه گيري يك پديده خاص است</a:t>
            </a:r>
            <a:r>
              <a:rPr lang="fa-IR" sz="2000" b="1" dirty="0" smtClean="0">
                <a:solidFill>
                  <a:schemeClr val="tx1"/>
                </a:solidFill>
                <a:effectLst>
                  <a:outerShdw blurRad="38100" dist="38100" dir="2700000" algn="tl">
                    <a:srgbClr val="000000">
                      <a:alpha val="43137"/>
                    </a:srgbClr>
                  </a:outerShdw>
                </a:effectLst>
                <a:cs typeface="B Davat" pitchFamily="2" charset="-78"/>
              </a:rPr>
              <a:t>. </a:t>
            </a:r>
            <a:endParaRPr lang="en-US" sz="2000" dirty="0" smtClean="0">
              <a:cs typeface="B Koodak" pitchFamily="2" charset="-78"/>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67000"/>
            <a:ext cx="3505200" cy="2162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srcRect/>
          <a:stretch>
            <a:fillRect/>
          </a:stretch>
        </p:blipFill>
        <p:spPr bwMode="auto">
          <a:xfrm>
            <a:off x="0" y="2438400"/>
            <a:ext cx="3581400" cy="262890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 xmlns:p14="http://schemas.microsoft.com/office/powerpoint/2010/main" val="426932992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136298" y="1792069"/>
            <a:ext cx="6007703" cy="523220"/>
          </a:xfrm>
          <a:prstGeom prst="rect">
            <a:avLst/>
          </a:prstGeom>
          <a:noFill/>
        </p:spPr>
        <p:txBody>
          <a:bodyPr wrap="square" rtlCol="0">
            <a:spAutoFit/>
          </a:bodyPr>
          <a:lstStyle/>
          <a:p>
            <a:pPr algn="r" rtl="1"/>
            <a:r>
              <a:rPr lang="fa-IR" sz="2800" b="1" i="1" dirty="0">
                <a:cs typeface="B Zar" pitchFamily="2" charset="-78"/>
              </a:rPr>
              <a:t>کاربردهای شبکه های </a:t>
            </a:r>
            <a:r>
              <a:rPr lang="fa-IR" sz="2800" b="1" i="1" dirty="0" smtClean="0">
                <a:cs typeface="B Zar" pitchFamily="2" charset="-78"/>
              </a:rPr>
              <a:t>موردی</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8" name="AutoShape 2"/>
          <p:cNvSpPr>
            <a:spLocks noChangeArrowheads="1"/>
          </p:cNvSpPr>
          <p:nvPr/>
        </p:nvSpPr>
        <p:spPr bwMode="ltGray">
          <a:xfrm rot="16200000">
            <a:off x="4724915" y="3571422"/>
            <a:ext cx="4048064" cy="222029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FF8880"/>
              </a:gs>
              <a:gs pos="50000">
                <a:srgbClr val="FFB7B3"/>
              </a:gs>
              <a:gs pos="100000">
                <a:srgbClr val="FFDCDA"/>
              </a:gs>
            </a:gsLst>
            <a:lin ang="16200000" scaled="1"/>
          </a:gradFill>
          <a:ln w="9525" algn="ctr">
            <a:solidFill>
              <a:schemeClr val="tx1"/>
            </a:solidFill>
            <a:miter lim="800000"/>
            <a:headEnd/>
            <a:tailEnd/>
          </a:ln>
        </p:spPr>
        <p:txBody>
          <a:bodyPr wrap="none" anchor="ctr"/>
          <a:lstStyle/>
          <a:p>
            <a:endParaRPr lang="en-US"/>
          </a:p>
        </p:txBody>
      </p:sp>
      <p:sp>
        <p:nvSpPr>
          <p:cNvPr id="79" name="AutoShape 3"/>
          <p:cNvSpPr>
            <a:spLocks noChangeArrowheads="1"/>
          </p:cNvSpPr>
          <p:nvPr/>
        </p:nvSpPr>
        <p:spPr bwMode="ltGray">
          <a:xfrm rot="16200000" flipH="1">
            <a:off x="5409588" y="3124812"/>
            <a:ext cx="4032251" cy="296422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chemeClr val="bg1"/>
              </a:gs>
              <a:gs pos="50000">
                <a:srgbClr val="FFB7B3"/>
              </a:gs>
              <a:gs pos="100000">
                <a:srgbClr val="FFDCDA"/>
              </a:gs>
            </a:gsLst>
            <a:lin ang="16200000" scaled="1"/>
          </a:gradFill>
          <a:ln w="0" algn="ctr">
            <a:solidFill>
              <a:srgbClr val="000000"/>
            </a:solidFill>
            <a:miter lim="800000"/>
            <a:headEnd/>
            <a:tailEnd/>
          </a:ln>
        </p:spPr>
        <p:txBody>
          <a:bodyPr wrap="none" anchor="ctr"/>
          <a:lstStyle/>
          <a:p>
            <a:endParaRPr lang="en-US"/>
          </a:p>
        </p:txBody>
      </p:sp>
      <p:sp>
        <p:nvSpPr>
          <p:cNvPr id="80" name="AutoShape 4"/>
          <p:cNvSpPr>
            <a:spLocks noChangeArrowheads="1"/>
          </p:cNvSpPr>
          <p:nvPr/>
        </p:nvSpPr>
        <p:spPr bwMode="gray">
          <a:xfrm>
            <a:off x="990600" y="4495800"/>
            <a:ext cx="4491811" cy="508000"/>
          </a:xfrm>
          <a:prstGeom prst="roundRect">
            <a:avLst>
              <a:gd name="adj" fmla="val 50000"/>
            </a:avLst>
          </a:prstGeom>
          <a:solidFill>
            <a:schemeClr val="bg1"/>
          </a:solidFill>
          <a:ln w="28575" algn="ctr">
            <a:solidFill>
              <a:srgbClr val="FFC000"/>
            </a:solidFill>
            <a:round/>
            <a:headEnd/>
            <a:tailEnd/>
          </a:ln>
        </p:spPr>
        <p:txBody>
          <a:bodyPr wrap="none" anchor="ctr"/>
          <a:lstStyle/>
          <a:p>
            <a:pPr algn="r"/>
            <a:r>
              <a:rPr lang="fa-IR" sz="2000" b="1" dirty="0" smtClean="0">
                <a:cs typeface="B Koodak" pitchFamily="2" charset="-78"/>
              </a:rPr>
              <a:t>كاربردهاي </a:t>
            </a:r>
            <a:r>
              <a:rPr lang="fa-IR" sz="2000" b="1" dirty="0">
                <a:cs typeface="B Koodak" pitchFamily="2" charset="-78"/>
              </a:rPr>
              <a:t>نظامي مانند ارتش و ارتباط ناوگان جنگي</a:t>
            </a:r>
            <a:endParaRPr lang="fa-IR" b="1" dirty="0">
              <a:cs typeface="B Koodak" pitchFamily="2" charset="-78"/>
            </a:endParaRPr>
          </a:p>
        </p:txBody>
      </p:sp>
      <p:sp>
        <p:nvSpPr>
          <p:cNvPr id="81" name="AutoShape 5"/>
          <p:cNvSpPr>
            <a:spLocks noChangeArrowheads="1"/>
          </p:cNvSpPr>
          <p:nvPr/>
        </p:nvSpPr>
        <p:spPr bwMode="gray">
          <a:xfrm>
            <a:off x="1295401" y="5283201"/>
            <a:ext cx="4235439" cy="508000"/>
          </a:xfrm>
          <a:prstGeom prst="roundRect">
            <a:avLst>
              <a:gd name="adj" fmla="val 50000"/>
            </a:avLst>
          </a:prstGeom>
          <a:solidFill>
            <a:schemeClr val="bg1"/>
          </a:solidFill>
          <a:ln w="28575" algn="ctr">
            <a:solidFill>
              <a:srgbClr val="FFC000"/>
            </a:solidFill>
            <a:round/>
            <a:headEnd/>
            <a:tailEnd/>
          </a:ln>
        </p:spPr>
        <p:txBody>
          <a:bodyPr wrap="none" anchor="ctr"/>
          <a:lstStyle/>
          <a:p>
            <a:pPr algn="r">
              <a:tabLst>
                <a:tab pos="2262188" algn="l"/>
              </a:tabLst>
              <a:defRPr/>
            </a:pPr>
            <a:r>
              <a:rPr lang="fa-IR" sz="2000" b="1" dirty="0">
                <a:cs typeface="B Koodak" pitchFamily="2" charset="-78"/>
              </a:rPr>
              <a:t>كاربردهاي اضطراري مانند عمليات امداد و نجات</a:t>
            </a:r>
            <a:endParaRPr lang="en-US" sz="2000" b="1" dirty="0">
              <a:cs typeface="B Koodak" pitchFamily="2" charset="-78"/>
            </a:endParaRPr>
          </a:p>
        </p:txBody>
      </p:sp>
      <p:sp>
        <p:nvSpPr>
          <p:cNvPr id="82" name="AutoShape 6"/>
          <p:cNvSpPr>
            <a:spLocks noChangeArrowheads="1"/>
          </p:cNvSpPr>
          <p:nvPr/>
        </p:nvSpPr>
        <p:spPr bwMode="gray">
          <a:xfrm>
            <a:off x="1676401" y="6106310"/>
            <a:ext cx="4156743" cy="508000"/>
          </a:xfrm>
          <a:prstGeom prst="roundRect">
            <a:avLst>
              <a:gd name="adj" fmla="val 50000"/>
            </a:avLst>
          </a:prstGeom>
          <a:solidFill>
            <a:schemeClr val="bg1"/>
          </a:solidFill>
          <a:ln w="28575" algn="ctr">
            <a:solidFill>
              <a:srgbClr val="FFC000"/>
            </a:solidFill>
            <a:round/>
            <a:headEnd/>
            <a:tailEnd/>
          </a:ln>
        </p:spPr>
        <p:txBody>
          <a:bodyPr wrap="none" anchor="ctr"/>
          <a:lstStyle/>
          <a:p>
            <a:pPr algn="r" rtl="1"/>
            <a:r>
              <a:rPr lang="fa-IR" sz="2000" b="1" dirty="0" smtClean="0">
                <a:cs typeface="B Koodak" pitchFamily="2" charset="-78"/>
              </a:rPr>
              <a:t>جاده ها وتقاطع ها</a:t>
            </a:r>
            <a:endParaRPr lang="en-US" sz="2000" b="1" dirty="0">
              <a:cs typeface="B Koodak" pitchFamily="2" charset="-78"/>
            </a:endParaRPr>
          </a:p>
        </p:txBody>
      </p:sp>
      <p:sp>
        <p:nvSpPr>
          <p:cNvPr id="83" name="AutoShape 7"/>
          <p:cNvSpPr>
            <a:spLocks noChangeArrowheads="1"/>
          </p:cNvSpPr>
          <p:nvPr/>
        </p:nvSpPr>
        <p:spPr bwMode="gray">
          <a:xfrm rot="260312">
            <a:off x="1841906" y="2294136"/>
            <a:ext cx="4263435" cy="508000"/>
          </a:xfrm>
          <a:prstGeom prst="roundRect">
            <a:avLst>
              <a:gd name="adj" fmla="val 50000"/>
            </a:avLst>
          </a:prstGeom>
          <a:solidFill>
            <a:schemeClr val="bg1"/>
          </a:solidFill>
          <a:ln w="28575" algn="ctr">
            <a:solidFill>
              <a:srgbClr val="FFC000"/>
            </a:solidFill>
            <a:round/>
            <a:headEnd/>
            <a:tailEnd/>
          </a:ln>
        </p:spPr>
        <p:txBody>
          <a:bodyPr wrap="none" anchor="ctr"/>
          <a:lstStyle/>
          <a:p>
            <a:pPr algn="r" rtl="1" eaLnBrk="0" hangingPunct="0">
              <a:tabLst>
                <a:tab pos="2262188" algn="l"/>
              </a:tabLst>
              <a:defRPr/>
            </a:pPr>
            <a:r>
              <a:rPr lang="fa-IR" sz="2000" b="1" dirty="0" smtClean="0">
                <a:cs typeface="B Koodak" pitchFamily="2" charset="-78"/>
              </a:rPr>
              <a:t>هواشناسی</a:t>
            </a:r>
            <a:endParaRPr lang="fa-IR" sz="2000" b="1" dirty="0">
              <a:cs typeface="B Koodak" pitchFamily="2" charset="-78"/>
            </a:endParaRPr>
          </a:p>
        </p:txBody>
      </p:sp>
      <p:grpSp>
        <p:nvGrpSpPr>
          <p:cNvPr id="84" name="Group 83"/>
          <p:cNvGrpSpPr>
            <a:grpSpLocks/>
          </p:cNvGrpSpPr>
          <p:nvPr/>
        </p:nvGrpSpPr>
        <p:grpSpPr bwMode="auto">
          <a:xfrm>
            <a:off x="5486400" y="4502877"/>
            <a:ext cx="381000" cy="519245"/>
            <a:chOff x="2078" y="1387"/>
            <a:chExt cx="1615" cy="2201"/>
          </a:xfrm>
        </p:grpSpPr>
        <p:sp>
          <p:nvSpPr>
            <p:cNvPr id="85"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86"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87" name="Oval 86"/>
            <p:cNvSpPr>
              <a:spLocks noChangeArrowheads="1"/>
            </p:cNvSpPr>
            <p:nvPr/>
          </p:nvSpPr>
          <p:spPr bwMode="gray">
            <a:xfrm>
              <a:off x="233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fa-IR">
                <a:latin typeface="Arial" pitchFamily="34" charset="0"/>
              </a:endParaRPr>
            </a:p>
          </p:txBody>
        </p:sp>
        <p:sp>
          <p:nvSpPr>
            <p:cNvPr id="88" name="Oval 20"/>
            <p:cNvSpPr>
              <a:spLocks noChangeArrowheads="1"/>
            </p:cNvSpPr>
            <p:nvPr/>
          </p:nvSpPr>
          <p:spPr bwMode="gray">
            <a:xfrm>
              <a:off x="2334" y="1387"/>
              <a:ext cx="1101" cy="2201"/>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89" name="Oval 88"/>
            <p:cNvSpPr>
              <a:spLocks noChangeArrowheads="1"/>
            </p:cNvSpPr>
            <p:nvPr/>
          </p:nvSpPr>
          <p:spPr bwMode="gray">
            <a:xfrm>
              <a:off x="2502"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fa-IR">
                <a:latin typeface="Arial" pitchFamily="34" charset="0"/>
              </a:endParaRPr>
            </a:p>
          </p:txBody>
        </p:sp>
        <p:sp>
          <p:nvSpPr>
            <p:cNvPr id="90" name="Oval 22"/>
            <p:cNvSpPr>
              <a:spLocks noChangeArrowheads="1"/>
            </p:cNvSpPr>
            <p:nvPr/>
          </p:nvSpPr>
          <p:spPr bwMode="gray">
            <a:xfrm>
              <a:off x="2337" y="1387"/>
              <a:ext cx="1096" cy="2201"/>
            </a:xfrm>
            <a:prstGeom prst="ellipse">
              <a:avLst/>
            </a:prstGeom>
            <a:solidFill>
              <a:schemeClr val="bg1"/>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r>
                <a:rPr lang="en-US" dirty="0" smtClean="0"/>
                <a:t>4</a:t>
              </a:r>
              <a:endParaRPr lang="fa-IR" dirty="0"/>
            </a:p>
          </p:txBody>
        </p:sp>
      </p:grpSp>
      <p:grpSp>
        <p:nvGrpSpPr>
          <p:cNvPr id="91" name="Group 90"/>
          <p:cNvGrpSpPr>
            <a:grpSpLocks/>
          </p:cNvGrpSpPr>
          <p:nvPr/>
        </p:nvGrpSpPr>
        <p:grpSpPr bwMode="auto">
          <a:xfrm>
            <a:off x="5486400" y="3740878"/>
            <a:ext cx="381000" cy="519245"/>
            <a:chOff x="2078" y="1387"/>
            <a:chExt cx="1615" cy="2201"/>
          </a:xfrm>
        </p:grpSpPr>
        <p:sp>
          <p:nvSpPr>
            <p:cNvPr id="92"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93"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94" name="Oval 93"/>
            <p:cNvSpPr>
              <a:spLocks noChangeArrowheads="1"/>
            </p:cNvSpPr>
            <p:nvPr/>
          </p:nvSpPr>
          <p:spPr bwMode="gray">
            <a:xfrm>
              <a:off x="233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fa-IR">
                <a:latin typeface="Arial" pitchFamily="34" charset="0"/>
              </a:endParaRPr>
            </a:p>
          </p:txBody>
        </p:sp>
        <p:sp>
          <p:nvSpPr>
            <p:cNvPr id="95" name="Oval 27"/>
            <p:cNvSpPr>
              <a:spLocks noChangeArrowheads="1"/>
            </p:cNvSpPr>
            <p:nvPr/>
          </p:nvSpPr>
          <p:spPr bwMode="gray">
            <a:xfrm>
              <a:off x="2334" y="1387"/>
              <a:ext cx="1101" cy="2201"/>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96" name="Oval 95"/>
            <p:cNvSpPr>
              <a:spLocks noChangeArrowheads="1"/>
            </p:cNvSpPr>
            <p:nvPr/>
          </p:nvSpPr>
          <p:spPr bwMode="gray">
            <a:xfrm>
              <a:off x="2502"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fa-IR">
                <a:latin typeface="Arial" pitchFamily="34" charset="0"/>
              </a:endParaRPr>
            </a:p>
          </p:txBody>
        </p:sp>
        <p:sp>
          <p:nvSpPr>
            <p:cNvPr id="97" name="Oval 29"/>
            <p:cNvSpPr>
              <a:spLocks noChangeArrowheads="1"/>
            </p:cNvSpPr>
            <p:nvPr/>
          </p:nvSpPr>
          <p:spPr bwMode="gray">
            <a:xfrm>
              <a:off x="2337" y="1387"/>
              <a:ext cx="1096" cy="2201"/>
            </a:xfrm>
            <a:prstGeom prst="ellipse">
              <a:avLst/>
            </a:prstGeom>
            <a:solidFill>
              <a:schemeClr val="bg1"/>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r>
                <a:rPr lang="en-US" dirty="0" smtClean="0"/>
                <a:t>3</a:t>
              </a:r>
              <a:endParaRPr lang="fa-IR" dirty="0"/>
            </a:p>
          </p:txBody>
        </p:sp>
      </p:grpSp>
      <p:grpSp>
        <p:nvGrpSpPr>
          <p:cNvPr id="98" name="Group 97"/>
          <p:cNvGrpSpPr>
            <a:grpSpLocks/>
          </p:cNvGrpSpPr>
          <p:nvPr/>
        </p:nvGrpSpPr>
        <p:grpSpPr bwMode="auto">
          <a:xfrm>
            <a:off x="5715000" y="3055078"/>
            <a:ext cx="381000" cy="519245"/>
            <a:chOff x="2078" y="1387"/>
            <a:chExt cx="1615" cy="2201"/>
          </a:xfrm>
        </p:grpSpPr>
        <p:sp>
          <p:nvSpPr>
            <p:cNvPr id="99" name="Oval 3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100" name="Oval 3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101" name="Oval 100"/>
            <p:cNvSpPr>
              <a:spLocks noChangeArrowheads="1"/>
            </p:cNvSpPr>
            <p:nvPr/>
          </p:nvSpPr>
          <p:spPr bwMode="gray">
            <a:xfrm>
              <a:off x="233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fa-IR">
                <a:latin typeface="Arial" pitchFamily="34" charset="0"/>
              </a:endParaRPr>
            </a:p>
          </p:txBody>
        </p:sp>
        <p:sp>
          <p:nvSpPr>
            <p:cNvPr id="102" name="Oval 34"/>
            <p:cNvSpPr>
              <a:spLocks noChangeArrowheads="1"/>
            </p:cNvSpPr>
            <p:nvPr/>
          </p:nvSpPr>
          <p:spPr bwMode="gray">
            <a:xfrm>
              <a:off x="2334" y="1387"/>
              <a:ext cx="1101" cy="2201"/>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103" name="Oval 102"/>
            <p:cNvSpPr>
              <a:spLocks noChangeArrowheads="1"/>
            </p:cNvSpPr>
            <p:nvPr/>
          </p:nvSpPr>
          <p:spPr bwMode="gray">
            <a:xfrm>
              <a:off x="2502" y="1387"/>
              <a:ext cx="1097"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fa-IR">
                <a:latin typeface="Arial" pitchFamily="34" charset="0"/>
              </a:endParaRPr>
            </a:p>
          </p:txBody>
        </p:sp>
        <p:sp>
          <p:nvSpPr>
            <p:cNvPr id="104" name="Oval 36"/>
            <p:cNvSpPr>
              <a:spLocks noChangeArrowheads="1"/>
            </p:cNvSpPr>
            <p:nvPr/>
          </p:nvSpPr>
          <p:spPr bwMode="gray">
            <a:xfrm>
              <a:off x="2337" y="1387"/>
              <a:ext cx="1096" cy="2201"/>
            </a:xfrm>
            <a:prstGeom prst="ellipse">
              <a:avLst/>
            </a:prstGeom>
            <a:solidFill>
              <a:schemeClr val="bg1"/>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r>
                <a:rPr lang="en-US" dirty="0" smtClean="0"/>
                <a:t>2</a:t>
              </a:r>
              <a:endParaRPr lang="fa-IR" dirty="0"/>
            </a:p>
          </p:txBody>
        </p:sp>
      </p:grpSp>
      <p:grpSp>
        <p:nvGrpSpPr>
          <p:cNvPr id="105" name="Group 104"/>
          <p:cNvGrpSpPr>
            <a:grpSpLocks/>
          </p:cNvGrpSpPr>
          <p:nvPr/>
        </p:nvGrpSpPr>
        <p:grpSpPr bwMode="auto">
          <a:xfrm>
            <a:off x="6121402" y="2514601"/>
            <a:ext cx="355601" cy="519245"/>
            <a:chOff x="2078" y="1387"/>
            <a:chExt cx="1615" cy="2201"/>
          </a:xfrm>
        </p:grpSpPr>
        <p:sp>
          <p:nvSpPr>
            <p:cNvPr id="106"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107" name="Oval 3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108" name="Oval 107"/>
            <p:cNvSpPr>
              <a:spLocks noChangeArrowheads="1"/>
            </p:cNvSpPr>
            <p:nvPr/>
          </p:nvSpPr>
          <p:spPr bwMode="gray">
            <a:xfrm>
              <a:off x="2472"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fa-IR">
                <a:latin typeface="Arial" pitchFamily="34" charset="0"/>
              </a:endParaRPr>
            </a:p>
          </p:txBody>
        </p:sp>
        <p:sp>
          <p:nvSpPr>
            <p:cNvPr id="109" name="Oval 41"/>
            <p:cNvSpPr>
              <a:spLocks noChangeArrowheads="1"/>
            </p:cNvSpPr>
            <p:nvPr/>
          </p:nvSpPr>
          <p:spPr bwMode="gray">
            <a:xfrm>
              <a:off x="2295" y="1387"/>
              <a:ext cx="1180" cy="2201"/>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110" name="Oval 109"/>
            <p:cNvSpPr>
              <a:spLocks noChangeArrowheads="1"/>
            </p:cNvSpPr>
            <p:nvPr/>
          </p:nvSpPr>
          <p:spPr bwMode="gray">
            <a:xfrm>
              <a:off x="2338" y="1387"/>
              <a:ext cx="1096" cy="2201"/>
            </a:xfrm>
            <a:prstGeom prst="ellipse">
              <a:avLst/>
            </a:prstGeom>
            <a:solidFill>
              <a:schemeClr val="bg1"/>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fa-IR">
                <a:latin typeface="Arial" pitchFamily="34" charset="0"/>
              </a:endParaRPr>
            </a:p>
          </p:txBody>
        </p:sp>
        <p:sp>
          <p:nvSpPr>
            <p:cNvPr id="111" name="Oval 43"/>
            <p:cNvSpPr>
              <a:spLocks noChangeArrowheads="1"/>
            </p:cNvSpPr>
            <p:nvPr/>
          </p:nvSpPr>
          <p:spPr bwMode="gray">
            <a:xfrm>
              <a:off x="2309" y="1387"/>
              <a:ext cx="1096" cy="2201"/>
            </a:xfrm>
            <a:prstGeom prst="ellipse">
              <a:avLst/>
            </a:prstGeom>
            <a:solidFill>
              <a:schemeClr val="bg1"/>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r>
                <a:rPr lang="en-US" dirty="0" smtClean="0"/>
                <a:t>1</a:t>
              </a:r>
              <a:endParaRPr lang="fa-IR" dirty="0"/>
            </a:p>
          </p:txBody>
        </p:sp>
      </p:grpSp>
      <p:sp>
        <p:nvSpPr>
          <p:cNvPr id="40" name="AutoShape 6"/>
          <p:cNvSpPr>
            <a:spLocks noChangeArrowheads="1"/>
          </p:cNvSpPr>
          <p:nvPr/>
        </p:nvSpPr>
        <p:spPr bwMode="gray">
          <a:xfrm rot="151017">
            <a:off x="1380679" y="2913632"/>
            <a:ext cx="4302640" cy="508000"/>
          </a:xfrm>
          <a:prstGeom prst="roundRect">
            <a:avLst>
              <a:gd name="adj" fmla="val 50000"/>
            </a:avLst>
          </a:prstGeom>
          <a:solidFill>
            <a:schemeClr val="bg1"/>
          </a:solidFill>
          <a:ln w="28575" algn="ctr">
            <a:solidFill>
              <a:srgbClr val="FFC000"/>
            </a:solidFill>
            <a:round/>
            <a:headEnd/>
            <a:tailEnd/>
          </a:ln>
        </p:spPr>
        <p:txBody>
          <a:bodyPr wrap="none" anchor="ctr"/>
          <a:lstStyle/>
          <a:p>
            <a:pPr algn="r" rtl="1"/>
            <a:r>
              <a:rPr lang="fa-IR" sz="2000" b="1" dirty="0">
                <a:cs typeface="B Koodak" pitchFamily="2" charset="-78"/>
              </a:rPr>
              <a:t>عملکرد بدن </a:t>
            </a:r>
            <a:r>
              <a:rPr lang="fa-IR" sz="2000" b="1" dirty="0" smtClean="0">
                <a:cs typeface="B Koodak" pitchFamily="2" charset="-78"/>
              </a:rPr>
              <a:t>انسان</a:t>
            </a:r>
            <a:endParaRPr lang="en-US" sz="2000" b="1" dirty="0">
              <a:cs typeface="B Koodak" pitchFamily="2" charset="-78"/>
            </a:endParaRPr>
          </a:p>
        </p:txBody>
      </p:sp>
      <p:grpSp>
        <p:nvGrpSpPr>
          <p:cNvPr id="41" name="Group 40"/>
          <p:cNvGrpSpPr>
            <a:grpSpLocks/>
          </p:cNvGrpSpPr>
          <p:nvPr/>
        </p:nvGrpSpPr>
        <p:grpSpPr bwMode="auto">
          <a:xfrm rot="21384013">
            <a:off x="5562600" y="5264878"/>
            <a:ext cx="381000" cy="519245"/>
            <a:chOff x="2078" y="1387"/>
            <a:chExt cx="1615" cy="2201"/>
          </a:xfrm>
        </p:grpSpPr>
        <p:sp>
          <p:nvSpPr>
            <p:cNvPr id="42" name="Oval 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43" name="Oval 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44" name="Oval 43"/>
            <p:cNvSpPr>
              <a:spLocks noChangeArrowheads="1"/>
            </p:cNvSpPr>
            <p:nvPr/>
          </p:nvSpPr>
          <p:spPr bwMode="gray">
            <a:xfrm>
              <a:off x="233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fa-IR">
                <a:latin typeface="Arial" pitchFamily="34" charset="0"/>
              </a:endParaRPr>
            </a:p>
          </p:txBody>
        </p:sp>
        <p:sp>
          <p:nvSpPr>
            <p:cNvPr id="45" name="Oval 20"/>
            <p:cNvSpPr>
              <a:spLocks noChangeArrowheads="1"/>
            </p:cNvSpPr>
            <p:nvPr/>
          </p:nvSpPr>
          <p:spPr bwMode="gray">
            <a:xfrm>
              <a:off x="2334" y="1387"/>
              <a:ext cx="1101" cy="2201"/>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46" name="Oval 45"/>
            <p:cNvSpPr>
              <a:spLocks noChangeArrowheads="1"/>
            </p:cNvSpPr>
            <p:nvPr/>
          </p:nvSpPr>
          <p:spPr bwMode="gray">
            <a:xfrm>
              <a:off x="2502" y="1387"/>
              <a:ext cx="1097" cy="2201"/>
            </a:xfrm>
            <a:prstGeom prst="ellipse">
              <a:avLst/>
            </a:prstGeom>
            <a:solidFill>
              <a:schemeClr val="bg1"/>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r>
                <a:rPr lang="en-US" dirty="0" smtClean="0">
                  <a:latin typeface="Arial" pitchFamily="34" charset="0"/>
                </a:rPr>
                <a:t>5</a:t>
              </a:r>
              <a:endParaRPr lang="fa-IR" dirty="0">
                <a:latin typeface="Arial" pitchFamily="34" charset="0"/>
              </a:endParaRPr>
            </a:p>
          </p:txBody>
        </p:sp>
      </p:grpSp>
      <p:pic>
        <p:nvPicPr>
          <p:cNvPr id="4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9" name="Group 48"/>
          <p:cNvGrpSpPr>
            <a:grpSpLocks/>
          </p:cNvGrpSpPr>
          <p:nvPr/>
        </p:nvGrpSpPr>
        <p:grpSpPr bwMode="auto">
          <a:xfrm rot="21356553">
            <a:off x="5867400" y="6026877"/>
            <a:ext cx="381000" cy="519245"/>
            <a:chOff x="2078" y="1387"/>
            <a:chExt cx="1615" cy="2201"/>
          </a:xfrm>
        </p:grpSpPr>
        <p:sp>
          <p:nvSpPr>
            <p:cNvPr id="50" name="Oval 17"/>
            <p:cNvSpPr>
              <a:spLocks noChangeArrowheads="1"/>
            </p:cNvSpPr>
            <p:nvPr/>
          </p:nvSpPr>
          <p:spPr bwMode="gray">
            <a:xfrm>
              <a:off x="2078" y="1680"/>
              <a:ext cx="1615" cy="1615"/>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fa-IR"/>
            </a:p>
          </p:txBody>
        </p:sp>
        <p:sp>
          <p:nvSpPr>
            <p:cNvPr id="51" name="Oval 18"/>
            <p:cNvSpPr>
              <a:spLocks noChangeArrowheads="1"/>
            </p:cNvSpPr>
            <p:nvPr/>
          </p:nvSpPr>
          <p:spPr bwMode="gray">
            <a:xfrm>
              <a:off x="2170" y="1771"/>
              <a:ext cx="1430" cy="1430"/>
            </a:xfrm>
            <a:prstGeom prst="ellipse">
              <a:avLst/>
            </a:prstGeom>
            <a:solidFill>
              <a:schemeClr val="bg1"/>
            </a:solidFill>
            <a:ln/>
            <a:extLst/>
          </p:spPr>
          <p:style>
            <a:lnRef idx="1">
              <a:schemeClr val="accent4"/>
            </a:lnRef>
            <a:fillRef idx="2">
              <a:schemeClr val="accent4"/>
            </a:fillRef>
            <a:effectRef idx="1">
              <a:schemeClr val="accent4"/>
            </a:effectRef>
            <a:fontRef idx="minor">
              <a:schemeClr val="dk1"/>
            </a:fontRef>
          </p:style>
          <p:txBody>
            <a:bodyPr wrap="none" anchor="ctr"/>
            <a:lstStyle/>
            <a:p>
              <a:endParaRPr lang="fa-IR"/>
            </a:p>
          </p:txBody>
        </p:sp>
        <p:sp>
          <p:nvSpPr>
            <p:cNvPr id="52" name="Oval 51"/>
            <p:cNvSpPr>
              <a:spLocks noChangeArrowheads="1"/>
            </p:cNvSpPr>
            <p:nvPr/>
          </p:nvSpPr>
          <p:spPr bwMode="gray">
            <a:xfrm>
              <a:off x="2334" y="1387"/>
              <a:ext cx="1101" cy="2201"/>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spAutoFit/>
            </a:bodyPr>
            <a:lstStyle/>
            <a:p>
              <a:pPr>
                <a:defRPr/>
              </a:pPr>
              <a:endParaRPr lang="fa-IR">
                <a:latin typeface="Arial" pitchFamily="34" charset="0"/>
              </a:endParaRPr>
            </a:p>
          </p:txBody>
        </p:sp>
        <p:sp>
          <p:nvSpPr>
            <p:cNvPr id="53" name="Oval 20"/>
            <p:cNvSpPr>
              <a:spLocks noChangeArrowheads="1"/>
            </p:cNvSpPr>
            <p:nvPr/>
          </p:nvSpPr>
          <p:spPr bwMode="gray">
            <a:xfrm>
              <a:off x="2334" y="1387"/>
              <a:ext cx="1101" cy="2201"/>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spAutoFit/>
            </a:bodyPr>
            <a:lstStyle/>
            <a:p>
              <a:endParaRPr lang="fa-IR"/>
            </a:p>
          </p:txBody>
        </p:sp>
        <p:sp>
          <p:nvSpPr>
            <p:cNvPr id="54" name="Oval 53"/>
            <p:cNvSpPr>
              <a:spLocks noChangeArrowheads="1"/>
            </p:cNvSpPr>
            <p:nvPr/>
          </p:nvSpPr>
          <p:spPr bwMode="gray">
            <a:xfrm>
              <a:off x="2502" y="1387"/>
              <a:ext cx="1097" cy="2201"/>
            </a:xfrm>
            <a:prstGeom prst="ellipse">
              <a:avLst/>
            </a:prstGeom>
            <a:solidFill>
              <a:schemeClr val="bg1"/>
            </a:solidFill>
            <a:ln/>
            <a:extLst/>
          </p:spPr>
          <p:style>
            <a:lnRef idx="1">
              <a:schemeClr val="accent4"/>
            </a:lnRef>
            <a:fillRef idx="2">
              <a:schemeClr val="accent4"/>
            </a:fillRef>
            <a:effectRef idx="1">
              <a:schemeClr val="accent4"/>
            </a:effectRef>
            <a:fontRef idx="minor">
              <a:schemeClr val="dk1"/>
            </a:fontRef>
          </p:style>
          <p:txBody>
            <a:bodyPr anchor="ctr">
              <a:spAutoFit/>
            </a:bodyPr>
            <a:lstStyle/>
            <a:p>
              <a:pPr>
                <a:defRPr/>
              </a:pPr>
              <a:r>
                <a:rPr lang="en-US" dirty="0" smtClean="0">
                  <a:latin typeface="Arial" pitchFamily="34" charset="0"/>
                </a:rPr>
                <a:t>6</a:t>
              </a:r>
              <a:endParaRPr lang="fa-IR" dirty="0">
                <a:latin typeface="Arial" pitchFamily="34" charset="0"/>
              </a:endParaRPr>
            </a:p>
          </p:txBody>
        </p:sp>
      </p:grpSp>
      <p:sp>
        <p:nvSpPr>
          <p:cNvPr id="55" name="AutoShape 6"/>
          <p:cNvSpPr>
            <a:spLocks noChangeArrowheads="1"/>
          </p:cNvSpPr>
          <p:nvPr/>
        </p:nvSpPr>
        <p:spPr bwMode="gray">
          <a:xfrm rot="156274">
            <a:off x="1152321" y="3602700"/>
            <a:ext cx="4302640" cy="508000"/>
          </a:xfrm>
          <a:prstGeom prst="roundRect">
            <a:avLst>
              <a:gd name="adj" fmla="val 50000"/>
            </a:avLst>
          </a:prstGeom>
          <a:solidFill>
            <a:schemeClr val="bg1"/>
          </a:solidFill>
          <a:ln w="28575" algn="ctr">
            <a:solidFill>
              <a:srgbClr val="FFC000"/>
            </a:solidFill>
            <a:round/>
            <a:headEnd/>
            <a:tailEnd/>
          </a:ln>
        </p:spPr>
        <p:txBody>
          <a:bodyPr wrap="none" anchor="ctr"/>
          <a:lstStyle/>
          <a:p>
            <a:pPr algn="r" rtl="1"/>
            <a:r>
              <a:rPr lang="fa-IR" sz="2000" b="1" dirty="0" smtClean="0">
                <a:cs typeface="B Koodak" pitchFamily="2" charset="-78"/>
              </a:rPr>
              <a:t>حفاظت از محیط زیست</a:t>
            </a:r>
            <a:endParaRPr lang="en-US" sz="2000" b="1" dirty="0">
              <a:cs typeface="B Koodak" pitchFamily="2" charset="-78"/>
            </a:endParaRPr>
          </a:p>
        </p:txBody>
      </p:sp>
      <p:sp>
        <p:nvSpPr>
          <p:cNvPr id="56" name="Slide Number Placeholder 5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 xmlns:p14="http://schemas.microsoft.com/office/powerpoint/2010/main" val="191535941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514601"/>
            <a:ext cx="5257800" cy="3627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1340" y="2971801"/>
            <a:ext cx="3051661" cy="3170099"/>
          </a:xfrm>
          <a:prstGeom prst="rect">
            <a:avLst/>
          </a:prstGeom>
          <a:noFill/>
        </p:spPr>
        <p:txBody>
          <a:bodyPr wrap="square" rtlCol="0">
            <a:spAutoFit/>
          </a:bodyPr>
          <a:lstStyle/>
          <a:p>
            <a:pPr algn="justLow" rtl="1"/>
            <a:r>
              <a:rPr lang="fa-IR" sz="2000" b="1" dirty="0" smtClean="0">
                <a:cs typeface="2  Kamran" pitchFamily="2" charset="-78"/>
              </a:rPr>
              <a:t>با </a:t>
            </a:r>
            <a:r>
              <a:rPr lang="fa-IR" sz="2000" b="1" dirty="0">
                <a:cs typeface="2  Kamran" pitchFamily="2" charset="-78"/>
              </a:rPr>
              <a:t>مجهز كردن يك ميدان جنگ به دستگاه هايي كه از حسگر لرزش، سيستم </a:t>
            </a:r>
            <a:r>
              <a:rPr lang="en-US" sz="2000" b="1" dirty="0">
                <a:cs typeface="2  Kamran" pitchFamily="2" charset="-78"/>
              </a:rPr>
              <a:t>GPS </a:t>
            </a:r>
            <a:r>
              <a:rPr lang="fa-IR" sz="2000" b="1" dirty="0">
                <a:cs typeface="2  Kamran" pitchFamily="2" charset="-78"/>
              </a:rPr>
              <a:t>و حسگر </a:t>
            </a:r>
            <a:r>
              <a:rPr lang="fa-IR" sz="2000" b="1" dirty="0" smtClean="0">
                <a:cs typeface="2  Kamran" pitchFamily="2" charset="-78"/>
              </a:rPr>
              <a:t>مغناطيسي، </a:t>
            </a:r>
            <a:r>
              <a:rPr lang="fa-IR" sz="2000" b="1" dirty="0">
                <a:cs typeface="2  Kamran" pitchFamily="2" charset="-78"/>
              </a:rPr>
              <a:t>مي توان عبور و مرور خودروها در </a:t>
            </a:r>
            <a:r>
              <a:rPr lang="fa-IR" sz="2000" b="1" dirty="0" smtClean="0">
                <a:cs typeface="2  Kamran" pitchFamily="2" charset="-78"/>
              </a:rPr>
              <a:t>محبرخوردارندل </a:t>
            </a:r>
            <a:r>
              <a:rPr lang="fa-IR" sz="2000" b="1" dirty="0">
                <a:cs typeface="2  Kamran" pitchFamily="2" charset="-78"/>
              </a:rPr>
              <a:t>را كنترل نمود</a:t>
            </a:r>
            <a:r>
              <a:rPr lang="fa-IR" sz="2000" b="1" dirty="0" smtClean="0">
                <a:cs typeface="2  Kamran" pitchFamily="2" charset="-78"/>
              </a:rPr>
              <a:t>.</a:t>
            </a:r>
          </a:p>
          <a:p>
            <a:pPr algn="justLow" rtl="1"/>
            <a:endParaRPr lang="fa-IR" sz="2000" b="1" dirty="0" smtClean="0">
              <a:cs typeface="2  Kamran" pitchFamily="2" charset="-78"/>
            </a:endParaRPr>
          </a:p>
          <a:p>
            <a:pPr algn="justLow" rtl="1"/>
            <a:r>
              <a:rPr lang="fa-IR" sz="2000" b="1" dirty="0" smtClean="0">
                <a:cs typeface="2  Kamran" pitchFamily="2" charset="-78"/>
              </a:rPr>
              <a:t> </a:t>
            </a:r>
            <a:r>
              <a:rPr lang="fa-IR" sz="2000" b="1" dirty="0">
                <a:cs typeface="2  Kamran" pitchFamily="2" charset="-78"/>
              </a:rPr>
              <a:t>هر يك از ابزارها پس از حس كردن موقعيت جقرافيايي خود با ارسال يك موج راديويي، ابزارهايي را كه در محدوده اي به وسعت 30 متر از آن قرار دارند را شناسايي كرده و با آن ارتباط برقرار مي كند.</a:t>
            </a:r>
          </a:p>
        </p:txBody>
      </p:sp>
      <p:sp>
        <p:nvSpPr>
          <p:cNvPr id="4" name="TextBox 3"/>
          <p:cNvSpPr txBox="1"/>
          <p:nvPr/>
        </p:nvSpPr>
        <p:spPr>
          <a:xfrm>
            <a:off x="6255984" y="2148115"/>
            <a:ext cx="2470731" cy="707886"/>
          </a:xfrm>
          <a:prstGeom prst="rect">
            <a:avLst/>
          </a:prstGeom>
          <a:noFill/>
        </p:spPr>
        <p:txBody>
          <a:bodyPr wrap="square" rtlCol="0">
            <a:spAutoFit/>
          </a:bodyPr>
          <a:lstStyle/>
          <a:p>
            <a:pPr algn="justLow" rtl="1"/>
            <a:r>
              <a:rPr lang="fa-IR" sz="4000" b="1" i="1" dirty="0">
                <a:cs typeface="2  Kamran" pitchFamily="2" charset="-78"/>
              </a:rPr>
              <a:t>کاربردهای نظامی</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 xmlns:p14="http://schemas.microsoft.com/office/powerpoint/2010/main" val="1130195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My Documents\4.bm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9200" y="2286000"/>
            <a:ext cx="328430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2064267"/>
            <a:ext cx="2252540" cy="584775"/>
          </a:xfrm>
          <a:prstGeom prst="rect">
            <a:avLst/>
          </a:prstGeom>
          <a:noFill/>
        </p:spPr>
        <p:txBody>
          <a:bodyPr wrap="none" rtlCol="0">
            <a:spAutoFit/>
          </a:bodyPr>
          <a:lstStyle/>
          <a:p>
            <a:r>
              <a:rPr lang="fa-IR" sz="3200" b="1" dirty="0" smtClean="0">
                <a:cs typeface="2  Kamran" pitchFamily="2" charset="-78"/>
              </a:rPr>
              <a:t>عملیات امداد و نجات</a:t>
            </a:r>
            <a:endParaRPr lang="en-US" sz="3200" b="1" dirty="0">
              <a:cs typeface="2  Kamran" pitchFamily="2" charset="-78"/>
            </a:endParaRPr>
          </a:p>
        </p:txBody>
      </p:sp>
      <p:sp>
        <p:nvSpPr>
          <p:cNvPr id="6" name="TextBox 5"/>
          <p:cNvSpPr txBox="1"/>
          <p:nvPr/>
        </p:nvSpPr>
        <p:spPr>
          <a:xfrm>
            <a:off x="5562600" y="3352800"/>
            <a:ext cx="3146616" cy="1631216"/>
          </a:xfrm>
          <a:prstGeom prst="rect">
            <a:avLst/>
          </a:prstGeom>
          <a:noFill/>
        </p:spPr>
        <p:txBody>
          <a:bodyPr wrap="square" rtlCol="0">
            <a:spAutoFit/>
          </a:bodyPr>
          <a:lstStyle/>
          <a:p>
            <a:pPr algn="justLow" rtl="1"/>
            <a:r>
              <a:rPr lang="fa-IR" sz="2000" b="1" dirty="0" smtClean="0">
                <a:cs typeface="2  Kamran" pitchFamily="2" charset="-78"/>
              </a:rPr>
              <a:t>هر امدادگربه عنوان یک نود در نظر گرفته می شود که به محض مشاهده یک فرد زنده ،جهت نجات وی به نود هایی که در شعاع ارتباطی اش قرار دارند اطلاع می دهد تا فرد آسیب دیده را نجات دهند.</a:t>
            </a:r>
            <a:endParaRPr lang="en-US" sz="2000" b="1" dirty="0">
              <a:cs typeface="2  Kamran" pitchFamily="2" charset="-78"/>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 xmlns:p14="http://schemas.microsoft.com/office/powerpoint/2010/main" val="170427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62512"/>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515100" y="1129099"/>
            <a:ext cx="2362200" cy="369332"/>
          </a:xfrm>
          <a:prstGeom prst="rect">
            <a:avLst/>
          </a:prstGeom>
          <a:noFill/>
        </p:spPr>
        <p:txBody>
          <a:bodyPr wrap="square" rtlCol="0">
            <a:spAutoFit/>
          </a:bodyPr>
          <a:lstStyle/>
          <a:p>
            <a:pPr algn="r" rtl="1"/>
            <a:endParaRPr lang="en-US" dirty="0"/>
          </a:p>
        </p:txBody>
      </p:sp>
      <p:sp>
        <p:nvSpPr>
          <p:cNvPr id="6" name="Rectangle 5"/>
          <p:cNvSpPr/>
          <p:nvPr/>
        </p:nvSpPr>
        <p:spPr>
          <a:xfrm>
            <a:off x="1447802" y="1882914"/>
            <a:ext cx="7085919" cy="707886"/>
          </a:xfrm>
          <a:prstGeom prst="rect">
            <a:avLst/>
          </a:prstGeom>
        </p:spPr>
        <p:txBody>
          <a:bodyPr wrap="square">
            <a:spAutoFit/>
          </a:bodyPr>
          <a:lstStyle/>
          <a:p>
            <a:pPr algn="r" rtl="1"/>
            <a:r>
              <a:rPr lang="ar-SA" sz="2000" b="1" dirty="0" smtClean="0"/>
              <a:t> </a:t>
            </a:r>
            <a:r>
              <a:rPr lang="ar-SA" sz="4000" dirty="0" smtClean="0">
                <a:effectLst>
                  <a:outerShdw blurRad="38100" dist="38100" dir="2700000" algn="tl">
                    <a:srgbClr val="000000">
                      <a:alpha val="43137"/>
                    </a:srgbClr>
                  </a:outerShdw>
                </a:effectLst>
                <a:latin typeface="Times New Roman" pitchFamily="18" charset="0"/>
                <a:cs typeface="B Zar" pitchFamily="2" charset="-78"/>
              </a:rPr>
              <a:t>مسيريابي در شبكه هاي موردي</a:t>
            </a:r>
            <a:endParaRPr lang="fa-IR" sz="4000" dirty="0">
              <a:effectLst>
                <a:outerShdw blurRad="38100" dist="38100" dir="2700000" algn="tl">
                  <a:srgbClr val="000000">
                    <a:alpha val="43137"/>
                  </a:srgbClr>
                </a:outerShdw>
              </a:effectLst>
              <a:latin typeface="Times New Roman" pitchFamily="18" charset="0"/>
              <a:cs typeface="B Zar" pitchFamily="2" charset="-78"/>
            </a:endParaRPr>
          </a:p>
        </p:txBody>
      </p:sp>
      <p:grpSp>
        <p:nvGrpSpPr>
          <p:cNvPr id="17" name="Group 11"/>
          <p:cNvGrpSpPr>
            <a:grpSpLocks/>
          </p:cNvGrpSpPr>
          <p:nvPr/>
        </p:nvGrpSpPr>
        <p:grpSpPr bwMode="auto">
          <a:xfrm>
            <a:off x="558800" y="2438401"/>
            <a:ext cx="3403600" cy="3740150"/>
            <a:chOff x="653" y="1248"/>
            <a:chExt cx="2144" cy="2411"/>
          </a:xfrm>
        </p:grpSpPr>
        <p:sp>
          <p:nvSpPr>
            <p:cNvPr id="18" name="Rectangle 4"/>
            <p:cNvSpPr>
              <a:spLocks noChangeArrowheads="1"/>
            </p:cNvSpPr>
            <p:nvPr/>
          </p:nvSpPr>
          <p:spPr bwMode="gray">
            <a:xfrm rot="21280823">
              <a:off x="653" y="1248"/>
              <a:ext cx="2144" cy="2411"/>
            </a:xfrm>
            <a:prstGeom prst="rect">
              <a:avLst/>
            </a:prstGeom>
            <a:solidFill>
              <a:srgbClr val="EAEAEA"/>
            </a:solidFill>
            <a:ln>
              <a:noFill/>
            </a:ln>
            <a:effectLst/>
            <a:scene3d>
              <a:camera prst="orthographicFront"/>
              <a:lightRig rig="threePt" dir="t"/>
            </a:scene3d>
            <a:sp3d>
              <a:bevelT/>
            </a:sp3d>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2000" b="1">
                <a:effectLst>
                  <a:outerShdw blurRad="38100" dist="38100" dir="2700000" algn="tl">
                    <a:srgbClr val="000000">
                      <a:alpha val="43137"/>
                    </a:srgbClr>
                  </a:outerShdw>
                </a:effectLst>
                <a:latin typeface="Arial" pitchFamily="34" charset="0"/>
                <a:cs typeface="B Nazanin" pitchFamily="2" charset="-78"/>
              </a:endParaRPr>
            </a:p>
          </p:txBody>
        </p:sp>
        <p:sp>
          <p:nvSpPr>
            <p:cNvPr id="19" name="Rectangle 5"/>
            <p:cNvSpPr>
              <a:spLocks noChangeArrowheads="1"/>
            </p:cNvSpPr>
            <p:nvPr/>
          </p:nvSpPr>
          <p:spPr bwMode="gray">
            <a:xfrm>
              <a:off x="688" y="1340"/>
              <a:ext cx="2096" cy="2202"/>
            </a:xfrm>
            <a:prstGeom prst="rect">
              <a:avLst/>
            </a:prstGeom>
            <a:solidFill>
              <a:schemeClr val="bg1"/>
            </a:solidFill>
            <a:ln w="9525">
              <a:solidFill>
                <a:srgbClr val="000000"/>
              </a:solidFill>
              <a:miter lim="800000"/>
              <a:headEnd/>
              <a:tailEnd/>
            </a:ln>
            <a:effectLst/>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2000" b="1">
                <a:effectLst>
                  <a:outerShdw blurRad="38100" dist="38100" dir="2700000" algn="tl">
                    <a:srgbClr val="000000">
                      <a:alpha val="43137"/>
                    </a:srgbClr>
                  </a:outerShdw>
                </a:effectLst>
                <a:latin typeface="Arial" pitchFamily="34" charset="0"/>
                <a:cs typeface="B Nazanin" pitchFamily="2" charset="-78"/>
              </a:endParaRPr>
            </a:p>
          </p:txBody>
        </p:sp>
      </p:grpSp>
      <p:grpSp>
        <p:nvGrpSpPr>
          <p:cNvPr id="20" name="Group 12"/>
          <p:cNvGrpSpPr>
            <a:grpSpLocks/>
          </p:cNvGrpSpPr>
          <p:nvPr/>
        </p:nvGrpSpPr>
        <p:grpSpPr bwMode="auto">
          <a:xfrm>
            <a:off x="4876801" y="2667001"/>
            <a:ext cx="3597275" cy="3740150"/>
            <a:chOff x="3040" y="1232"/>
            <a:chExt cx="2266" cy="2411"/>
          </a:xfrm>
        </p:grpSpPr>
        <p:sp>
          <p:nvSpPr>
            <p:cNvPr id="21" name="Rectangle 8"/>
            <p:cNvSpPr>
              <a:spLocks noChangeArrowheads="1"/>
            </p:cNvSpPr>
            <p:nvPr/>
          </p:nvSpPr>
          <p:spPr bwMode="gray">
            <a:xfrm rot="301233">
              <a:off x="3162" y="1232"/>
              <a:ext cx="2144" cy="2411"/>
            </a:xfrm>
            <a:prstGeom prst="rect">
              <a:avLst/>
            </a:prstGeom>
            <a:solidFill>
              <a:srgbClr val="EAEAEA"/>
            </a:solidFill>
            <a:ln>
              <a:noFill/>
            </a:ln>
            <a:effectLst/>
            <a:scene3d>
              <a:camera prst="orthographicFront"/>
              <a:lightRig rig="threePt" dir="t"/>
            </a:scene3d>
            <a:sp3d>
              <a:bevelT prst="relaxedInset"/>
            </a:sp3d>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2000" b="1">
                <a:effectLst>
                  <a:outerShdw blurRad="38100" dist="38100" dir="2700000" algn="tl">
                    <a:srgbClr val="000000">
                      <a:alpha val="43137"/>
                    </a:srgbClr>
                  </a:outerShdw>
                </a:effectLst>
                <a:latin typeface="Arial" pitchFamily="34" charset="0"/>
                <a:cs typeface="B Nazanin" pitchFamily="2" charset="-78"/>
              </a:endParaRPr>
            </a:p>
          </p:txBody>
        </p:sp>
        <p:sp>
          <p:nvSpPr>
            <p:cNvPr id="22" name="Rectangle 9"/>
            <p:cNvSpPr>
              <a:spLocks noChangeArrowheads="1"/>
            </p:cNvSpPr>
            <p:nvPr/>
          </p:nvSpPr>
          <p:spPr bwMode="gray">
            <a:xfrm>
              <a:off x="3040" y="1344"/>
              <a:ext cx="2096" cy="2202"/>
            </a:xfrm>
            <a:prstGeom prst="rect">
              <a:avLst/>
            </a:prstGeom>
            <a:solidFill>
              <a:schemeClr val="bg1"/>
            </a:solidFill>
            <a:ln>
              <a:headEnd/>
              <a:tailEnd/>
            </a:ln>
            <a:extLst/>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fa-IR" sz="2000" b="1">
                <a:effectLst>
                  <a:outerShdw blurRad="38100" dist="38100" dir="2700000" algn="tl">
                    <a:srgbClr val="000000">
                      <a:alpha val="43137"/>
                    </a:srgbClr>
                  </a:outerShdw>
                </a:effectLst>
                <a:latin typeface="Arial" pitchFamily="34" charset="0"/>
                <a:cs typeface="B Nazanin" pitchFamily="2" charset="-78"/>
              </a:endParaRPr>
            </a:p>
          </p:txBody>
        </p:sp>
      </p:grpSp>
      <p:sp>
        <p:nvSpPr>
          <p:cNvPr id="9" name="TextBox 8"/>
          <p:cNvSpPr txBox="1"/>
          <p:nvPr/>
        </p:nvSpPr>
        <p:spPr>
          <a:xfrm>
            <a:off x="5486400" y="3413880"/>
            <a:ext cx="2438400" cy="2831544"/>
          </a:xfrm>
          <a:prstGeom prst="rect">
            <a:avLst/>
          </a:prstGeom>
          <a:noFill/>
        </p:spPr>
        <p:txBody>
          <a:bodyPr wrap="square" rtlCol="0">
            <a:spAutoFit/>
          </a:bodyPr>
          <a:lstStyle/>
          <a:p>
            <a:pPr algn="justLow" rtl="1"/>
            <a:r>
              <a:rPr lang="fa-IR" sz="2000" dirty="0">
                <a:latin typeface="Times New Roman" pitchFamily="18" charset="0"/>
                <a:cs typeface="B Koodak" pitchFamily="2" charset="-78"/>
              </a:rPr>
              <a:t>به عهده خود گره هاي موجود در شبكه </a:t>
            </a:r>
            <a:r>
              <a:rPr lang="fa-IR" sz="2000" dirty="0" smtClean="0">
                <a:latin typeface="Times New Roman" pitchFamily="18" charset="0"/>
                <a:cs typeface="B Koodak" pitchFamily="2" charset="-78"/>
              </a:rPr>
              <a:t>است.</a:t>
            </a:r>
          </a:p>
          <a:p>
            <a:pPr algn="justLow" rtl="1"/>
            <a:r>
              <a:rPr lang="fa-IR" sz="2000" dirty="0">
                <a:latin typeface="Times New Roman" pitchFamily="18" charset="0"/>
                <a:cs typeface="B Koodak" pitchFamily="2" charset="-78"/>
              </a:rPr>
              <a:t>كه هيچ دستگاه كمكي شبكه اي مانند سوئيچ ، مسيرياب و يا </a:t>
            </a:r>
            <a:r>
              <a:rPr lang="en-US" sz="2000" dirty="0">
                <a:latin typeface="Times New Roman" pitchFamily="18" charset="0"/>
                <a:cs typeface="B Koodak" pitchFamily="2" charset="-78"/>
              </a:rPr>
              <a:t>hub</a:t>
            </a:r>
            <a:r>
              <a:rPr lang="fa-IR" sz="2000" dirty="0">
                <a:latin typeface="Times New Roman" pitchFamily="18" charset="0"/>
                <a:cs typeface="B Koodak" pitchFamily="2" charset="-78"/>
              </a:rPr>
              <a:t> ای برای مسيريابي وجود ندارد. بلكه </a:t>
            </a:r>
            <a:r>
              <a:rPr lang="ar-SA" sz="2000" dirty="0">
                <a:latin typeface="Times New Roman" pitchFamily="18" charset="0"/>
                <a:cs typeface="B Koodak" pitchFamily="2" charset="-78"/>
              </a:rPr>
              <a:t>اين خود</a:t>
            </a:r>
            <a:r>
              <a:rPr lang="en-US" sz="2000" dirty="0">
                <a:latin typeface="Times New Roman" pitchFamily="18" charset="0"/>
                <a:cs typeface="B Koodak" pitchFamily="2" charset="-78"/>
              </a:rPr>
              <a:t>  host</a:t>
            </a:r>
            <a:r>
              <a:rPr lang="fa-IR" sz="2000" dirty="0">
                <a:latin typeface="Times New Roman" pitchFamily="18" charset="0"/>
                <a:cs typeface="B Koodak" pitchFamily="2" charset="-78"/>
              </a:rPr>
              <a:t> ها </a:t>
            </a:r>
            <a:r>
              <a:rPr lang="ar-SA" sz="2000" dirty="0">
                <a:latin typeface="Times New Roman" pitchFamily="18" charset="0"/>
                <a:cs typeface="B Koodak" pitchFamily="2" charset="-78"/>
              </a:rPr>
              <a:t>يا همان گره هاي تشكيل دهنده شبكه هستند كه عمل مسيريابي را انجام مي دهند</a:t>
            </a:r>
            <a:r>
              <a:rPr lang="en-US" sz="2000" dirty="0">
                <a:latin typeface="Times New Roman" pitchFamily="18" charset="0"/>
                <a:cs typeface="B Koodak" pitchFamily="2" charset="-78"/>
              </a:rPr>
              <a:t>. </a:t>
            </a:r>
            <a:endParaRPr lang="fa-IR" sz="2000" dirty="0">
              <a:latin typeface="Times New Roman" pitchFamily="18" charset="0"/>
              <a:cs typeface="B Koodak" pitchFamily="2" charset="-78"/>
            </a:endParaRPr>
          </a:p>
          <a:p>
            <a:pPr algn="justLow" rtl="1"/>
            <a:endParaRPr lang="en-US" dirty="0"/>
          </a:p>
        </p:txBody>
      </p:sp>
      <p:sp>
        <p:nvSpPr>
          <p:cNvPr id="23" name="TextBox 22"/>
          <p:cNvSpPr txBox="1"/>
          <p:nvPr/>
        </p:nvSpPr>
        <p:spPr>
          <a:xfrm>
            <a:off x="816577" y="3581401"/>
            <a:ext cx="2993425" cy="1631216"/>
          </a:xfrm>
          <a:prstGeom prst="rect">
            <a:avLst/>
          </a:prstGeom>
          <a:solidFill>
            <a:schemeClr val="bg1"/>
          </a:solidFill>
        </p:spPr>
        <p:txBody>
          <a:bodyPr wrap="square" rtlCol="0">
            <a:spAutoFit/>
          </a:bodyPr>
          <a:lstStyle/>
          <a:p>
            <a:pPr algn="justLow" rtl="1"/>
            <a:r>
              <a:rPr lang="ar-SA" sz="2800" b="1" dirty="0" smtClean="0">
                <a:cs typeface="B Tabassom" pitchFamily="2" charset="-78"/>
              </a:rPr>
              <a:t>اما </a:t>
            </a:r>
            <a:r>
              <a:rPr lang="ar-SA" sz="2800" b="1" dirty="0">
                <a:cs typeface="B Tabassom" pitchFamily="2" charset="-78"/>
              </a:rPr>
              <a:t>چگونه خود گره ها </a:t>
            </a:r>
            <a:r>
              <a:rPr lang="ar-SA" sz="2800" b="1" dirty="0" smtClean="0">
                <a:cs typeface="B Tabassom" pitchFamily="2" charset="-78"/>
              </a:rPr>
              <a:t>ميتوانند </a:t>
            </a:r>
            <a:r>
              <a:rPr lang="ar-SA" sz="2800" b="1" dirty="0">
                <a:cs typeface="B Tabassom" pitchFamily="2" charset="-78"/>
              </a:rPr>
              <a:t>عمل مسيريابي در يك شبكه را انجام </a:t>
            </a:r>
            <a:r>
              <a:rPr lang="ar-SA" sz="2800" b="1" dirty="0" smtClean="0">
                <a:cs typeface="B Tabassom" pitchFamily="2" charset="-78"/>
              </a:rPr>
              <a:t>دهند</a:t>
            </a:r>
            <a:r>
              <a:rPr lang="fa-IR" sz="2800" b="1" dirty="0" smtClean="0">
                <a:cs typeface="B Tabassom" pitchFamily="2" charset="-78"/>
              </a:rPr>
              <a:t>؟؟؟؟</a:t>
            </a:r>
            <a:endParaRPr lang="fa-IR" sz="2800" b="1" dirty="0">
              <a:cs typeface="B Tabassom" pitchFamily="2" charset="-78"/>
            </a:endParaRPr>
          </a:p>
          <a:p>
            <a:pPr algn="justLow" rtl="1"/>
            <a:endParaRPr lang="en-US" sz="1600" dirty="0"/>
          </a:p>
        </p:txBody>
      </p:sp>
      <p:pic>
        <p:nvPicPr>
          <p:cNvPr id="1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78020" y="1975992"/>
            <a:ext cx="184731" cy="584775"/>
          </a:xfrm>
          <a:prstGeom prst="rect">
            <a:avLst/>
          </a:prstGeom>
        </p:spPr>
        <p:txBody>
          <a:bodyPr wrap="none">
            <a:spAutoFit/>
          </a:bodyPr>
          <a:lstStyle/>
          <a:p>
            <a:pPr algn="r" rtl="1"/>
            <a:endParaRPr lang="fa-IR" sz="3200" dirty="0">
              <a:effectLst>
                <a:outerShdw blurRad="38100" dist="38100" dir="2700000" algn="tl">
                  <a:srgbClr val="000000">
                    <a:alpha val="43137"/>
                  </a:srgbClr>
                </a:outerShdw>
              </a:effectLst>
              <a:latin typeface="Times New Roman" pitchFamily="18" charset="0"/>
              <a:cs typeface="B Zar" pitchFamily="2" charset="-78"/>
            </a:endParaRPr>
          </a:p>
        </p:txBody>
      </p:sp>
      <p:sp>
        <p:nvSpPr>
          <p:cNvPr id="16" name="TextBox 15"/>
          <p:cNvSpPr txBox="1"/>
          <p:nvPr/>
        </p:nvSpPr>
        <p:spPr>
          <a:xfrm>
            <a:off x="284164" y="6400800"/>
            <a:ext cx="1276339" cy="369332"/>
          </a:xfrm>
          <a:prstGeom prst="rect">
            <a:avLst/>
          </a:prstGeom>
          <a:noFill/>
        </p:spPr>
        <p:txBody>
          <a:bodyPr wrap="square" rtlCol="0">
            <a:spAutoFit/>
          </a:bodyPr>
          <a:lstStyle/>
          <a:p>
            <a:r>
              <a:rPr lang="en-US" dirty="0" smtClean="0"/>
              <a:t>1</a:t>
            </a:r>
            <a:r>
              <a:rPr lang="en-US" dirty="0"/>
              <a:t>0</a:t>
            </a:r>
            <a:r>
              <a:rPr lang="en-US" dirty="0" smtClean="0"/>
              <a:t> of 19</a:t>
            </a:r>
            <a:endParaRPr lang="en-US" dirty="0"/>
          </a:p>
        </p:txBody>
      </p:sp>
      <p:sp>
        <p:nvSpPr>
          <p:cNvPr id="24" name="Slide Number Placeholder 2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 xmlns:p14="http://schemas.microsoft.com/office/powerpoint/2010/main" val="24677057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24"/>
          <p:cNvSpPr>
            <a:spLocks noChangeArrowheads="1"/>
          </p:cNvSpPr>
          <p:nvPr/>
        </p:nvSpPr>
        <p:spPr bwMode="gray">
          <a:xfrm>
            <a:off x="3352801" y="3124201"/>
            <a:ext cx="4527551" cy="719137"/>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lvl="1" algn="r" rtl="1"/>
            <a:r>
              <a:rPr lang="en-US" sz="2400" b="1" dirty="0" smtClean="0">
                <a:cs typeface="B Koodak" pitchFamily="2" charset="-78"/>
              </a:rPr>
              <a:t>-1</a:t>
            </a:r>
            <a:r>
              <a:rPr lang="fa-IR" sz="2400" b="1" dirty="0" smtClean="0">
                <a:cs typeface="B Koodak" pitchFamily="2" charset="-78"/>
              </a:rPr>
              <a:t>م</a:t>
            </a:r>
            <a:r>
              <a:rPr lang="ar-SA" sz="2400" b="1" dirty="0">
                <a:cs typeface="B Koodak" pitchFamily="2" charset="-78"/>
              </a:rPr>
              <a:t>سير يابي </a:t>
            </a:r>
            <a:r>
              <a:rPr lang="fa-IR" sz="2400" b="1" dirty="0" smtClean="0">
                <a:cs typeface="B Koodak" pitchFamily="2" charset="-78"/>
              </a:rPr>
              <a:t>غیر فعال (</a:t>
            </a:r>
            <a:r>
              <a:rPr lang="ar-SA" sz="2400" b="1" dirty="0" smtClean="0">
                <a:cs typeface="B Koodak" pitchFamily="2" charset="-78"/>
              </a:rPr>
              <a:t>بر </a:t>
            </a:r>
            <a:r>
              <a:rPr lang="ar-SA" sz="2400" b="1" dirty="0">
                <a:cs typeface="B Koodak" pitchFamily="2" charset="-78"/>
              </a:rPr>
              <a:t>مبناي </a:t>
            </a:r>
            <a:r>
              <a:rPr lang="ar-SA" sz="2400" b="1" dirty="0" smtClean="0">
                <a:cs typeface="B Koodak" pitchFamily="2" charset="-78"/>
              </a:rPr>
              <a:t>تقاضا</a:t>
            </a:r>
            <a:r>
              <a:rPr lang="fa-IR" sz="2400" b="1" dirty="0" smtClean="0">
                <a:cs typeface="B Koodak" pitchFamily="2" charset="-78"/>
              </a:rPr>
              <a:t>)</a:t>
            </a:r>
            <a:endParaRPr lang="en-US" sz="2400" b="1" dirty="0">
              <a:cs typeface="B Koodak" pitchFamily="2" charset="-78"/>
            </a:endParaRPr>
          </a:p>
        </p:txBody>
      </p:sp>
      <p:sp>
        <p:nvSpPr>
          <p:cNvPr id="11" name="Rectangle 10"/>
          <p:cNvSpPr>
            <a:spLocks noChangeArrowheads="1"/>
          </p:cNvSpPr>
          <p:nvPr/>
        </p:nvSpPr>
        <p:spPr bwMode="gray">
          <a:xfrm>
            <a:off x="3733800" y="3657600"/>
            <a:ext cx="4589463" cy="719137"/>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r" rtl="1">
              <a:defRPr/>
            </a:pPr>
            <a:r>
              <a:rPr lang="fa-IR" sz="2000" dirty="0" smtClean="0">
                <a:solidFill>
                  <a:schemeClr val="tx1">
                    <a:lumMod val="95000"/>
                    <a:lumOff val="5000"/>
                  </a:schemeClr>
                </a:solidFill>
              </a:rPr>
              <a:t>	</a:t>
            </a:r>
            <a:r>
              <a:rPr lang="ar-SA" sz="2000" dirty="0" smtClean="0">
                <a:solidFill>
                  <a:schemeClr val="tx1">
                    <a:lumMod val="95000"/>
                    <a:lumOff val="5000"/>
                  </a:schemeClr>
                </a:solidFill>
              </a:rPr>
              <a:t> </a:t>
            </a:r>
            <a:r>
              <a:rPr lang="en-US" sz="2400" b="1" dirty="0" smtClean="0">
                <a:solidFill>
                  <a:schemeClr val="tx1">
                    <a:lumMod val="95000"/>
                    <a:lumOff val="5000"/>
                  </a:schemeClr>
                </a:solidFill>
              </a:rPr>
              <a:t>-2</a:t>
            </a:r>
            <a:r>
              <a:rPr lang="ar-SA" sz="2400" b="1" dirty="0" smtClean="0">
                <a:cs typeface="B Koodak" pitchFamily="2" charset="-78"/>
              </a:rPr>
              <a:t>مسير</a:t>
            </a:r>
            <a:r>
              <a:rPr lang="ar-SA" sz="2400" b="1" dirty="0" smtClean="0">
                <a:solidFill>
                  <a:schemeClr val="tx1">
                    <a:lumMod val="95000"/>
                    <a:lumOff val="5000"/>
                  </a:schemeClr>
                </a:solidFill>
              </a:rPr>
              <a:t> </a:t>
            </a:r>
            <a:r>
              <a:rPr lang="ar-SA" sz="2400" b="1" dirty="0">
                <a:cs typeface="B Koodak" pitchFamily="2" charset="-78"/>
              </a:rPr>
              <a:t>يابي</a:t>
            </a:r>
            <a:r>
              <a:rPr lang="ar-SA" sz="2400" b="1" dirty="0">
                <a:solidFill>
                  <a:schemeClr val="tx1">
                    <a:lumMod val="95000"/>
                    <a:lumOff val="5000"/>
                  </a:schemeClr>
                </a:solidFill>
              </a:rPr>
              <a:t> </a:t>
            </a:r>
            <a:r>
              <a:rPr lang="ar-SA" sz="2400" b="1" dirty="0">
                <a:cs typeface="B Koodak" pitchFamily="2" charset="-78"/>
              </a:rPr>
              <a:t>فعال</a:t>
            </a:r>
            <a:endParaRPr lang="fa-IR" sz="2000" b="1" dirty="0">
              <a:cs typeface="B Koodak" pitchFamily="2" charset="-78"/>
            </a:endParaRPr>
          </a:p>
        </p:txBody>
      </p:sp>
      <p:sp>
        <p:nvSpPr>
          <p:cNvPr id="17" name="Rectangle 17"/>
          <p:cNvSpPr>
            <a:spLocks noChangeArrowheads="1"/>
          </p:cNvSpPr>
          <p:nvPr/>
        </p:nvSpPr>
        <p:spPr bwMode="gray">
          <a:xfrm>
            <a:off x="3657600" y="4267200"/>
            <a:ext cx="4621349" cy="720725"/>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r" rtl="1">
              <a:defRPr/>
            </a:pPr>
            <a:r>
              <a:rPr lang="fa-IR" sz="2000" dirty="0" smtClean="0">
                <a:solidFill>
                  <a:schemeClr val="tx1">
                    <a:lumMod val="95000"/>
                    <a:lumOff val="5000"/>
                  </a:schemeClr>
                </a:solidFill>
              </a:rPr>
              <a:t>	</a:t>
            </a:r>
            <a:r>
              <a:rPr lang="en-US" sz="2400" b="1" dirty="0" smtClean="0">
                <a:solidFill>
                  <a:schemeClr val="tx1">
                    <a:lumMod val="95000"/>
                    <a:lumOff val="5000"/>
                  </a:schemeClr>
                </a:solidFill>
              </a:rPr>
              <a:t>-3</a:t>
            </a:r>
            <a:r>
              <a:rPr lang="fa-IR" sz="2400" b="1" dirty="0" smtClean="0">
                <a:cs typeface="B Koodak" pitchFamily="2" charset="-78"/>
              </a:rPr>
              <a:t>مسير </a:t>
            </a:r>
            <a:r>
              <a:rPr lang="fa-IR" sz="2400" b="1" dirty="0" smtClean="0">
                <a:cs typeface="B Koodak" pitchFamily="2" charset="-78"/>
              </a:rPr>
              <a:t>يابي ترکیبی ( </a:t>
            </a:r>
            <a:r>
              <a:rPr lang="fa-IR" sz="2400" b="1" dirty="0">
                <a:cs typeface="B Koodak" pitchFamily="2" charset="-78"/>
              </a:rPr>
              <a:t>بر اساس خوشه </a:t>
            </a:r>
            <a:r>
              <a:rPr lang="fa-IR" sz="2400" b="1" dirty="0" smtClean="0">
                <a:cs typeface="B Koodak" pitchFamily="2" charset="-78"/>
              </a:rPr>
              <a:t>بندي)</a:t>
            </a:r>
            <a:endParaRPr lang="fa-IR" sz="2400" b="1" dirty="0">
              <a:cs typeface="B Koodak" pitchFamily="2" charset="-78"/>
            </a:endParaRPr>
          </a:p>
        </p:txBody>
      </p:sp>
      <p:sp>
        <p:nvSpPr>
          <p:cNvPr id="3" name="TextBox 2"/>
          <p:cNvSpPr txBox="1"/>
          <p:nvPr/>
        </p:nvSpPr>
        <p:spPr>
          <a:xfrm>
            <a:off x="1869169" y="2067580"/>
            <a:ext cx="6665233" cy="523220"/>
          </a:xfrm>
          <a:prstGeom prst="rect">
            <a:avLst/>
          </a:prstGeom>
          <a:noFill/>
        </p:spPr>
        <p:txBody>
          <a:bodyPr wrap="square" rtlCol="0">
            <a:spAutoFit/>
          </a:bodyPr>
          <a:lstStyle/>
          <a:p>
            <a:pPr algn="r" rtl="1"/>
            <a:r>
              <a:rPr lang="fa-IR" sz="2800" b="1" i="1" dirty="0" smtClean="0">
                <a:cs typeface="B Zar" pitchFamily="2" charset="-78"/>
              </a:rPr>
              <a:t>روشهایی براي </a:t>
            </a:r>
            <a:r>
              <a:rPr lang="fa-IR" sz="2800" b="1" i="1" dirty="0">
                <a:cs typeface="B Zar" pitchFamily="2" charset="-78"/>
              </a:rPr>
              <a:t>مسير يابي در شبكه هاي موردي</a:t>
            </a:r>
            <a:endParaRPr lang="en-US" sz="2800" b="1" i="1" dirty="0">
              <a:effectLst>
                <a:outerShdw blurRad="38100" dist="38100" dir="2700000" algn="tl">
                  <a:srgbClr val="000000">
                    <a:alpha val="43137"/>
                  </a:srgbClr>
                </a:outerShdw>
              </a:effectLst>
              <a:latin typeface="Times New Roman" pitchFamily="18" charset="0"/>
              <a:cs typeface="B Zar" pitchFamily="2" charset="-78"/>
            </a:endParaRPr>
          </a:p>
        </p:txBody>
      </p:sp>
      <p:pic>
        <p:nvPicPr>
          <p:cNvPr id="2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Slide Number Placeholder 2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 xmlns:p14="http://schemas.microsoft.com/office/powerpoint/2010/main" val="426932992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62512"/>
            <a:ext cx="9144000" cy="6871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352800" y="2006026"/>
            <a:ext cx="5562600" cy="584775"/>
          </a:xfrm>
          <a:prstGeom prst="rect">
            <a:avLst/>
          </a:prstGeom>
          <a:noFill/>
        </p:spPr>
        <p:txBody>
          <a:bodyPr wrap="square" rtlCol="0">
            <a:spAutoFit/>
          </a:bodyPr>
          <a:lstStyle/>
          <a:p>
            <a:pPr algn="r" rtl="1"/>
            <a:r>
              <a:rPr lang="fa-IR" sz="3200" b="1" i="1" dirty="0" smtClean="0">
                <a:cs typeface="B Zar" pitchFamily="2" charset="-78"/>
              </a:rPr>
              <a:t> پروتکل</a:t>
            </a:r>
            <a:r>
              <a:rPr lang="en-US" sz="3200" i="1" dirty="0" smtClean="0">
                <a:latin typeface="Times New Roman" pitchFamily="18" charset="0"/>
                <a:cs typeface="Times New Roman" pitchFamily="18" charset="0"/>
              </a:rPr>
              <a:t>AODV</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AutoShape 9"/>
          <p:cNvSpPr>
            <a:spLocks noChangeAspect="1" noChangeArrowheads="1" noTextEdit="1"/>
          </p:cNvSpPr>
          <p:nvPr/>
        </p:nvSpPr>
        <p:spPr bwMode="gray">
          <a:xfrm flipH="1">
            <a:off x="4868864" y="3176589"/>
            <a:ext cx="90963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3" name="Rectangle 15"/>
          <p:cNvSpPr>
            <a:spLocks noChangeArrowheads="1"/>
          </p:cNvSpPr>
          <p:nvPr/>
        </p:nvSpPr>
        <p:spPr bwMode="gray">
          <a:xfrm rot="301233">
            <a:off x="1449522" y="2580851"/>
            <a:ext cx="6961911" cy="3827463"/>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24" name="Rectangle 13"/>
          <p:cNvSpPr>
            <a:spLocks noChangeArrowheads="1"/>
          </p:cNvSpPr>
          <p:nvPr/>
        </p:nvSpPr>
        <p:spPr bwMode="gray">
          <a:xfrm rot="21445148">
            <a:off x="1446854" y="2905126"/>
            <a:ext cx="6806047" cy="34956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25" name="Text Box 14"/>
          <p:cNvSpPr txBox="1">
            <a:spLocks noChangeArrowheads="1"/>
          </p:cNvSpPr>
          <p:nvPr/>
        </p:nvSpPr>
        <p:spPr bwMode="gray">
          <a:xfrm>
            <a:off x="2438400" y="3142833"/>
            <a:ext cx="5334000" cy="3108543"/>
          </a:xfrm>
          <a:prstGeom prst="rect">
            <a:avLst/>
          </a:prstGeom>
          <a:noFill/>
          <a:ln w="9525" algn="ctr">
            <a:noFill/>
            <a:miter lim="800000"/>
            <a:headEnd/>
            <a:tailEnd/>
          </a:ln>
          <a:effectLst/>
        </p:spPr>
        <p:txBody>
          <a:bodyPr wrap="square">
            <a:spAutoFit/>
          </a:bodyPr>
          <a:lstStyle/>
          <a:p>
            <a:pPr algn="justLow" rtl="1"/>
            <a:r>
              <a:rPr lang="fa-IR" sz="2000" dirty="0">
                <a:solidFill>
                  <a:schemeClr val="tx1">
                    <a:lumMod val="95000"/>
                    <a:lumOff val="5000"/>
                  </a:schemeClr>
                </a:solidFill>
                <a:cs typeface="B Koodak" pitchFamily="2" charset="-78"/>
              </a:rPr>
              <a:t>يك پروتكل برمبناي تقاضا است.</a:t>
            </a:r>
          </a:p>
          <a:p>
            <a:pPr algn="justLow" rtl="1"/>
            <a:r>
              <a:rPr lang="fa-IR" sz="2000" dirty="0" smtClean="0">
                <a:solidFill>
                  <a:schemeClr val="tx1">
                    <a:lumMod val="95000"/>
                    <a:lumOff val="5000"/>
                  </a:schemeClr>
                </a:solidFill>
                <a:cs typeface="B Koodak" pitchFamily="2" charset="-78"/>
              </a:rPr>
              <a:t> </a:t>
            </a:r>
            <a:r>
              <a:rPr lang="fa-IR" sz="2000" dirty="0">
                <a:solidFill>
                  <a:schemeClr val="tx1">
                    <a:lumMod val="95000"/>
                    <a:lumOff val="5000"/>
                  </a:schemeClr>
                </a:solidFill>
                <a:cs typeface="B Koodak" pitchFamily="2" charset="-78"/>
              </a:rPr>
              <a:t>در </a:t>
            </a:r>
            <a:r>
              <a:rPr lang="en-US" sz="2000" dirty="0">
                <a:solidFill>
                  <a:schemeClr val="tx1">
                    <a:lumMod val="95000"/>
                    <a:lumOff val="5000"/>
                  </a:schemeClr>
                </a:solidFill>
                <a:cs typeface="B Koodak" pitchFamily="2" charset="-78"/>
              </a:rPr>
              <a:t>AODV</a:t>
            </a:r>
            <a:r>
              <a:rPr lang="fa-IR" sz="2000" dirty="0">
                <a:solidFill>
                  <a:schemeClr val="tx1">
                    <a:lumMod val="95000"/>
                    <a:lumOff val="5000"/>
                  </a:schemeClr>
                </a:solidFill>
                <a:cs typeface="B Koodak" pitchFamily="2" charset="-78"/>
              </a:rPr>
              <a:t> زماني مسيريابي انجام مي شود كه گره مبدا بخواهد ارتباط برقرار </a:t>
            </a:r>
            <a:r>
              <a:rPr lang="fa-IR" sz="2000" dirty="0" smtClean="0">
                <a:solidFill>
                  <a:schemeClr val="tx1">
                    <a:lumMod val="95000"/>
                    <a:lumOff val="5000"/>
                  </a:schemeClr>
                </a:solidFill>
                <a:cs typeface="B Koodak" pitchFamily="2" charset="-78"/>
              </a:rPr>
              <a:t>كند </a:t>
            </a:r>
            <a:r>
              <a:rPr lang="fa-IR" sz="2000" dirty="0">
                <a:solidFill>
                  <a:schemeClr val="tx1">
                    <a:lumMod val="95000"/>
                    <a:lumOff val="5000"/>
                  </a:schemeClr>
                </a:solidFill>
                <a:cs typeface="B Koodak" pitchFamily="2" charset="-78"/>
              </a:rPr>
              <a:t>و مسير را نگه مي دارد</a:t>
            </a:r>
            <a:r>
              <a:rPr lang="fa-IR" sz="2000" dirty="0" smtClean="0">
                <a:solidFill>
                  <a:schemeClr val="tx1">
                    <a:lumMod val="95000"/>
                    <a:lumOff val="5000"/>
                  </a:schemeClr>
                </a:solidFill>
                <a:cs typeface="B Koodak" pitchFamily="2" charset="-78"/>
              </a:rPr>
              <a:t>.</a:t>
            </a:r>
          </a:p>
          <a:p>
            <a:pPr algn="justLow" rtl="1"/>
            <a:endParaRPr lang="fa-IR" sz="2000" dirty="0">
              <a:solidFill>
                <a:schemeClr val="tx1">
                  <a:lumMod val="95000"/>
                  <a:lumOff val="5000"/>
                </a:schemeClr>
              </a:solidFill>
              <a:cs typeface="B Koodak" pitchFamily="2" charset="-78"/>
            </a:endParaRPr>
          </a:p>
          <a:p>
            <a:pPr algn="justLow" rtl="1"/>
            <a:r>
              <a:rPr lang="fa-IR" sz="2000" dirty="0" smtClean="0">
                <a:solidFill>
                  <a:schemeClr val="tx1">
                    <a:lumMod val="95000"/>
                    <a:lumOff val="5000"/>
                  </a:schemeClr>
                </a:solidFill>
                <a:cs typeface="B Koodak" pitchFamily="2" charset="-78"/>
              </a:rPr>
              <a:t>هر </a:t>
            </a:r>
            <a:r>
              <a:rPr lang="fa-IR" sz="2000" dirty="0">
                <a:solidFill>
                  <a:schemeClr val="tx1">
                    <a:lumMod val="95000"/>
                    <a:lumOff val="5000"/>
                  </a:schemeClr>
                </a:solidFill>
                <a:cs typeface="B Koodak" pitchFamily="2" charset="-78"/>
              </a:rPr>
              <a:t>گره همچنين يك شماره ترتيب را نگه مي دارد كه هر وقت </a:t>
            </a:r>
            <a:r>
              <a:rPr lang="fa-IR" sz="2000" dirty="0" smtClean="0">
                <a:solidFill>
                  <a:schemeClr val="tx1">
                    <a:lumMod val="95000"/>
                    <a:lumOff val="5000"/>
                  </a:schemeClr>
                </a:solidFill>
                <a:cs typeface="B Koodak" pitchFamily="2" charset="-78"/>
              </a:rPr>
              <a:t>گره </a:t>
            </a:r>
            <a:r>
              <a:rPr lang="fa-IR" sz="2000" dirty="0">
                <a:solidFill>
                  <a:schemeClr val="tx1">
                    <a:lumMod val="95000"/>
                    <a:lumOff val="5000"/>
                  </a:schemeClr>
                </a:solidFill>
                <a:cs typeface="B Koodak" pitchFamily="2" charset="-78"/>
              </a:rPr>
              <a:t>اطلاعات مسير يابي خود را بروز مي كند ، افزايش مي يابد.</a:t>
            </a:r>
          </a:p>
          <a:p>
            <a:pPr algn="justLow" rtl="1"/>
            <a:endParaRPr lang="fa-IR" sz="2000" dirty="0">
              <a:solidFill>
                <a:schemeClr val="tx1">
                  <a:lumMod val="95000"/>
                  <a:lumOff val="5000"/>
                </a:schemeClr>
              </a:solidFill>
              <a:cs typeface="B Koodak" pitchFamily="2" charset="-78"/>
            </a:endParaRPr>
          </a:p>
          <a:p>
            <a:pPr algn="justLow" rtl="1"/>
            <a:r>
              <a:rPr lang="fa-IR" sz="2000" dirty="0">
                <a:solidFill>
                  <a:schemeClr val="tx1">
                    <a:lumMod val="95000"/>
                    <a:lumOff val="5000"/>
                  </a:schemeClr>
                </a:solidFill>
                <a:cs typeface="B Koodak" pitchFamily="2" charset="-78"/>
              </a:rPr>
              <a:t> كشف مسير بر مبناي پيام درخواست مسير و پيام جواب مسير است. </a:t>
            </a:r>
          </a:p>
          <a:p>
            <a:pPr algn="justLow" rtl="1"/>
            <a:endParaRPr lang="en-US" sz="3600" dirty="0">
              <a:solidFill>
                <a:schemeClr val="tx1">
                  <a:lumMod val="95000"/>
                  <a:lumOff val="5000"/>
                </a:schemeClr>
              </a:solidFill>
            </a:endParaRPr>
          </a:p>
        </p:txBody>
      </p:sp>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 xmlns:p14="http://schemas.microsoft.com/office/powerpoint/2010/main" val="2154937190"/>
      </p:ext>
    </p:extLst>
  </p:cSld>
  <p:clrMapOvr>
    <a:masterClrMapping/>
  </p:clrMapOvr>
  <mc:AlternateContent xmlns:mc="http://schemas.openxmlformats.org/markup-compatibility/2006">
    <mc:Choice xmlns="" xmlns:p14="http://schemas.microsoft.com/office/powerpoint/2010/main" Requires="p14">
      <p:transition spd="slow" p14:dur="1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066800" y="1981200"/>
            <a:ext cx="7467600" cy="2862322"/>
          </a:xfrm>
          <a:prstGeom prst="rect">
            <a:avLst/>
          </a:prstGeom>
        </p:spPr>
        <p:txBody>
          <a:bodyPr wrap="square">
            <a:spAutoFit/>
          </a:bodyPr>
          <a:lstStyle/>
          <a:p>
            <a:pPr algn="justLow" rtl="1"/>
            <a:r>
              <a:rPr lang="fa-IR" sz="2000" b="1" dirty="0">
                <a:solidFill>
                  <a:schemeClr val="tx1">
                    <a:lumMod val="95000"/>
                    <a:lumOff val="5000"/>
                  </a:schemeClr>
                </a:solidFill>
                <a:cs typeface="B Koodak" pitchFamily="2" charset="-78"/>
              </a:rPr>
              <a:t>يك گره براي بدست آوردن يك مسير به گرههاي ديگر ، يك بسته درخواست مسير</a:t>
            </a:r>
            <a:r>
              <a:rPr lang="en-US" sz="2000" b="1" dirty="0">
                <a:solidFill>
                  <a:schemeClr val="tx1">
                    <a:lumMod val="95000"/>
                    <a:lumOff val="5000"/>
                  </a:schemeClr>
                </a:solidFill>
                <a:cs typeface="B Koodak" pitchFamily="2" charset="-78"/>
              </a:rPr>
              <a:t>(RREQ) </a:t>
            </a:r>
            <a:r>
              <a:rPr lang="fa-IR" sz="2000" b="1" dirty="0">
                <a:solidFill>
                  <a:schemeClr val="tx1">
                    <a:lumMod val="95000"/>
                    <a:lumOff val="5000"/>
                  </a:schemeClr>
                </a:solidFill>
                <a:cs typeface="B Koodak" pitchFamily="2" charset="-78"/>
              </a:rPr>
              <a:t> را در شبكه پخش مي كند. بسته</a:t>
            </a:r>
            <a:r>
              <a:rPr lang="en-US" sz="2000" b="1" dirty="0">
                <a:solidFill>
                  <a:schemeClr val="tx1">
                    <a:lumMod val="95000"/>
                    <a:lumOff val="5000"/>
                  </a:schemeClr>
                </a:solidFill>
                <a:cs typeface="B Koodak" pitchFamily="2" charset="-78"/>
              </a:rPr>
              <a:t>RREQ </a:t>
            </a:r>
            <a:r>
              <a:rPr lang="fa-IR" sz="2000" b="1" dirty="0">
                <a:solidFill>
                  <a:schemeClr val="tx1">
                    <a:lumMod val="95000"/>
                    <a:lumOff val="5000"/>
                  </a:schemeClr>
                </a:solidFill>
                <a:cs typeface="B Koodak" pitchFamily="2" charset="-78"/>
              </a:rPr>
              <a:t> حاوي آدرس</a:t>
            </a:r>
            <a:r>
              <a:rPr lang="en-US" sz="2000" b="1" dirty="0">
                <a:solidFill>
                  <a:schemeClr val="tx1">
                    <a:lumMod val="95000"/>
                    <a:lumOff val="5000"/>
                  </a:schemeClr>
                </a:solidFill>
                <a:cs typeface="B Koodak" pitchFamily="2" charset="-78"/>
              </a:rPr>
              <a:t>IP </a:t>
            </a:r>
            <a:r>
              <a:rPr lang="fa-IR" sz="2000" b="1" dirty="0">
                <a:solidFill>
                  <a:schemeClr val="tx1">
                    <a:lumMod val="95000"/>
                    <a:lumOff val="5000"/>
                  </a:schemeClr>
                </a:solidFill>
                <a:cs typeface="B Koodak" pitchFamily="2" charset="-78"/>
              </a:rPr>
              <a:t> مبدا، شماره ترتيب گره مبدا و شماره ترتيب گره مقصد است.گرهي كه بسته </a:t>
            </a:r>
            <a:r>
              <a:rPr lang="en-US" sz="2000" b="1" dirty="0">
                <a:solidFill>
                  <a:schemeClr val="tx1">
                    <a:lumMod val="95000"/>
                    <a:lumOff val="5000"/>
                  </a:schemeClr>
                </a:solidFill>
                <a:cs typeface="B Koodak" pitchFamily="2" charset="-78"/>
              </a:rPr>
              <a:t>RREQ </a:t>
            </a:r>
            <a:r>
              <a:rPr lang="fa-IR" sz="2000" b="1" dirty="0">
                <a:solidFill>
                  <a:schemeClr val="tx1">
                    <a:lumMod val="95000"/>
                    <a:lumOff val="5000"/>
                  </a:schemeClr>
                </a:solidFill>
                <a:cs typeface="B Koodak" pitchFamily="2" charset="-78"/>
              </a:rPr>
              <a:t> را دريافت كرد، مي تواند در صورتي كه مقصد است </a:t>
            </a:r>
            <a:r>
              <a:rPr lang="fa-IR" sz="2000" b="1" dirty="0" smtClean="0">
                <a:solidFill>
                  <a:schemeClr val="tx1">
                    <a:lumMod val="95000"/>
                    <a:lumOff val="5000"/>
                  </a:schemeClr>
                </a:solidFill>
                <a:cs typeface="B Koodak" pitchFamily="2" charset="-78"/>
              </a:rPr>
              <a:t> </a:t>
            </a:r>
            <a:r>
              <a:rPr lang="fa-IR" sz="2000" b="1" dirty="0">
                <a:solidFill>
                  <a:schemeClr val="tx1">
                    <a:lumMod val="95000"/>
                    <a:lumOff val="5000"/>
                  </a:schemeClr>
                </a:solidFill>
                <a:cs typeface="B Koodak" pitchFamily="2" charset="-78"/>
              </a:rPr>
              <a:t>پيام جواب (</a:t>
            </a:r>
            <a:r>
              <a:rPr lang="en-US" sz="2000" b="1" dirty="0">
                <a:solidFill>
                  <a:schemeClr val="tx1">
                    <a:lumMod val="95000"/>
                    <a:lumOff val="5000"/>
                  </a:schemeClr>
                </a:solidFill>
                <a:cs typeface="B Koodak" pitchFamily="2" charset="-78"/>
              </a:rPr>
              <a:t>RREP</a:t>
            </a:r>
            <a:r>
              <a:rPr lang="fa-IR" sz="2000" b="1" dirty="0">
                <a:solidFill>
                  <a:schemeClr val="tx1">
                    <a:lumMod val="95000"/>
                    <a:lumOff val="5000"/>
                  </a:schemeClr>
                </a:solidFill>
                <a:cs typeface="B Koodak" pitchFamily="2" charset="-78"/>
              </a:rPr>
              <a:t>) را به گره مقصد ارسال مي كند. </a:t>
            </a:r>
            <a:endParaRPr lang="fa-IR" sz="2000" b="1" dirty="0" smtClean="0">
              <a:solidFill>
                <a:schemeClr val="tx1">
                  <a:lumMod val="95000"/>
                  <a:lumOff val="5000"/>
                </a:schemeClr>
              </a:solidFill>
              <a:cs typeface="B Koodak" pitchFamily="2" charset="-78"/>
            </a:endParaRPr>
          </a:p>
          <a:p>
            <a:pPr algn="justLow" rtl="1"/>
            <a:endParaRPr lang="fa-IR" sz="2000" b="1" dirty="0">
              <a:solidFill>
                <a:schemeClr val="tx1">
                  <a:lumMod val="95000"/>
                  <a:lumOff val="5000"/>
                </a:schemeClr>
              </a:solidFill>
              <a:cs typeface="B Koodak" pitchFamily="2" charset="-78"/>
            </a:endParaRPr>
          </a:p>
          <a:p>
            <a:pPr algn="justLow" rtl="1"/>
            <a:r>
              <a:rPr lang="fa-IR" sz="2000" b="1" dirty="0" smtClean="0">
                <a:solidFill>
                  <a:schemeClr val="tx1">
                    <a:lumMod val="95000"/>
                    <a:lumOff val="5000"/>
                  </a:schemeClr>
                </a:solidFill>
                <a:cs typeface="B Koodak" pitchFamily="2" charset="-78"/>
              </a:rPr>
              <a:t>در غیر این صورت، </a:t>
            </a:r>
            <a:r>
              <a:rPr lang="en-US" sz="2000" b="1" dirty="0">
                <a:solidFill>
                  <a:schemeClr val="tx1">
                    <a:lumMod val="95000"/>
                    <a:lumOff val="5000"/>
                  </a:schemeClr>
                </a:solidFill>
                <a:cs typeface="B Koodak" pitchFamily="2" charset="-78"/>
              </a:rPr>
              <a:t>RREQ </a:t>
            </a:r>
            <a:r>
              <a:rPr lang="fa-IR" sz="2000" b="1" dirty="0">
                <a:solidFill>
                  <a:schemeClr val="tx1">
                    <a:lumMod val="95000"/>
                    <a:lumOff val="5000"/>
                  </a:schemeClr>
                </a:solidFill>
                <a:cs typeface="B Koodak" pitchFamily="2" charset="-78"/>
              </a:rPr>
              <a:t> را پخش مي كند. براي ايجاد مسير معكوس، هر گره اطلاعات را نگه مي دارد و پيام </a:t>
            </a:r>
            <a:r>
              <a:rPr lang="en-US" sz="2000" b="1" dirty="0">
                <a:solidFill>
                  <a:schemeClr val="tx1">
                    <a:lumMod val="95000"/>
                    <a:lumOff val="5000"/>
                  </a:schemeClr>
                </a:solidFill>
                <a:cs typeface="B Koodak" pitchFamily="2" charset="-78"/>
              </a:rPr>
              <a:t>RREP </a:t>
            </a:r>
            <a:r>
              <a:rPr lang="fa-IR" sz="2000" b="1" dirty="0">
                <a:solidFill>
                  <a:schemeClr val="tx1">
                    <a:lumMod val="95000"/>
                    <a:lumOff val="5000"/>
                  </a:schemeClr>
                </a:solidFill>
                <a:cs typeface="B Koodak" pitchFamily="2" charset="-78"/>
              </a:rPr>
              <a:t> را به گره مبدا مي فرستد. </a:t>
            </a:r>
            <a:endParaRPr lang="fa-IR" sz="2000" b="1" dirty="0" smtClean="0">
              <a:solidFill>
                <a:schemeClr val="tx1">
                  <a:lumMod val="95000"/>
                  <a:lumOff val="5000"/>
                </a:schemeClr>
              </a:solidFill>
              <a:cs typeface="B Koodak" pitchFamily="2" charset="-78"/>
            </a:endParaRPr>
          </a:p>
          <a:p>
            <a:pPr algn="justLow" rtl="1"/>
            <a:endParaRPr lang="fa-IR" sz="2000" b="1" dirty="0">
              <a:solidFill>
                <a:schemeClr val="tx1">
                  <a:lumMod val="95000"/>
                  <a:lumOff val="5000"/>
                </a:schemeClr>
              </a:solidFill>
              <a:cs typeface="B Koodak" pitchFamily="2" charset="-78"/>
            </a:endParaRPr>
          </a:p>
          <a:p>
            <a:pPr algn="justLow" rtl="1"/>
            <a:r>
              <a:rPr lang="fa-IR" sz="2000" b="1" dirty="0" smtClean="0">
                <a:solidFill>
                  <a:schemeClr val="tx1">
                    <a:lumMod val="95000"/>
                    <a:lumOff val="5000"/>
                  </a:schemeClr>
                </a:solidFill>
                <a:cs typeface="B Koodak" pitchFamily="2" charset="-78"/>
              </a:rPr>
              <a:t>زماني كه گره مبدا پيام </a:t>
            </a:r>
            <a:r>
              <a:rPr lang="en-US" sz="2000" b="1" dirty="0" smtClean="0">
                <a:solidFill>
                  <a:schemeClr val="tx1">
                    <a:lumMod val="95000"/>
                    <a:lumOff val="5000"/>
                  </a:schemeClr>
                </a:solidFill>
                <a:cs typeface="B Koodak" pitchFamily="2" charset="-78"/>
              </a:rPr>
              <a:t>RREP </a:t>
            </a:r>
            <a:r>
              <a:rPr lang="fa-IR" sz="2000" b="1" dirty="0" smtClean="0">
                <a:solidFill>
                  <a:schemeClr val="tx1">
                    <a:lumMod val="95000"/>
                    <a:lumOff val="5000"/>
                  </a:schemeClr>
                </a:solidFill>
                <a:cs typeface="B Koodak" pitchFamily="2" charset="-78"/>
              </a:rPr>
              <a:t> را دريافت كرد مي تواند شروع به ارسال كند. اگر قبل از پايان مهلت تنظيم شده، مبدا </a:t>
            </a:r>
            <a:r>
              <a:rPr lang="en-US" sz="2000" b="1" dirty="0" smtClean="0">
                <a:solidFill>
                  <a:schemeClr val="tx1">
                    <a:lumMod val="95000"/>
                    <a:lumOff val="5000"/>
                  </a:schemeClr>
                </a:solidFill>
                <a:cs typeface="B Koodak" pitchFamily="2" charset="-78"/>
              </a:rPr>
              <a:t>RREP </a:t>
            </a:r>
            <a:r>
              <a:rPr lang="fa-IR" sz="2000" b="1" dirty="0" smtClean="0">
                <a:solidFill>
                  <a:schemeClr val="tx1">
                    <a:lumMod val="95000"/>
                    <a:lumOff val="5000"/>
                  </a:schemeClr>
                </a:solidFill>
                <a:cs typeface="B Koodak" pitchFamily="2" charset="-78"/>
              </a:rPr>
              <a:t> را دريافت نكرد، با انتخاب يك </a:t>
            </a:r>
            <a:r>
              <a:rPr lang="en-US" sz="2000" b="1" dirty="0" smtClean="0">
                <a:solidFill>
                  <a:schemeClr val="tx1">
                    <a:lumMod val="95000"/>
                    <a:lumOff val="5000"/>
                  </a:schemeClr>
                </a:solidFill>
                <a:cs typeface="B Koodak" pitchFamily="2" charset="-78"/>
              </a:rPr>
              <a:t>TTL </a:t>
            </a:r>
            <a:r>
              <a:rPr lang="fa-IR" sz="2000" b="1" dirty="0" smtClean="0">
                <a:solidFill>
                  <a:schemeClr val="tx1">
                    <a:lumMod val="95000"/>
                    <a:lumOff val="5000"/>
                  </a:schemeClr>
                </a:solidFill>
                <a:cs typeface="B Koodak" pitchFamily="2" charset="-78"/>
              </a:rPr>
              <a:t> بزرگتر دوباره اعمال را انجام مي دهد.</a:t>
            </a:r>
            <a:endParaRPr lang="en-US" sz="2000" b="1" dirty="0">
              <a:solidFill>
                <a:schemeClr val="tx1">
                  <a:lumMod val="95000"/>
                  <a:lumOff val="5000"/>
                </a:schemeClr>
              </a:solidFill>
              <a:cs typeface="B Koodak" pitchFamily="2" charset="-78"/>
            </a:endParaRPr>
          </a:p>
        </p:txBody>
      </p:sp>
      <p:pic>
        <p:nvPicPr>
          <p:cNvPr id="11" name="Picture 10" descr="E:\adhoc\ad-hoc networks security_files\AODV.jpg"/>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4800600"/>
            <a:ext cx="655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 xmlns:p14="http://schemas.microsoft.com/office/powerpoint/2010/main" val="4269329924"/>
      </p:ext>
    </p:extLst>
  </p:cSld>
  <p:clrMapOvr>
    <a:masterClrMapping/>
  </p:clrMapOvr>
  <mc:AlternateContent xmlns:mc="http://schemas.openxmlformats.org/markup-compatibility/2006">
    <mc:Choice xmlns="" xmlns:p14="http://schemas.microsoft.com/office/powerpoint/2010/main" Requires="p14">
      <p:transition spd="slow" p14:dur="1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62512"/>
            <a:ext cx="9144000" cy="6871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352800" y="1959114"/>
            <a:ext cx="5562600" cy="707886"/>
          </a:xfrm>
          <a:prstGeom prst="rect">
            <a:avLst/>
          </a:prstGeom>
          <a:noFill/>
        </p:spPr>
        <p:txBody>
          <a:bodyPr wrap="square" rtlCol="0">
            <a:spAutoFit/>
          </a:bodyPr>
          <a:lstStyle/>
          <a:p>
            <a:pPr algn="r" rtl="1"/>
            <a:r>
              <a:rPr lang="fa-IR" sz="4000" b="1" i="1" dirty="0" smtClean="0">
                <a:cs typeface="B Zar" pitchFamily="2" charset="-78"/>
              </a:rPr>
              <a:t> پروتکل</a:t>
            </a:r>
            <a:r>
              <a:rPr lang="en-US" sz="4000" b="1" i="1" dirty="0">
                <a:solidFill>
                  <a:schemeClr val="tx1">
                    <a:lumMod val="95000"/>
                    <a:lumOff val="5000"/>
                  </a:schemeClr>
                </a:solidFill>
              </a:rPr>
              <a:t> </a:t>
            </a:r>
            <a:r>
              <a:rPr lang="en-US" sz="4000" i="1" dirty="0">
                <a:solidFill>
                  <a:schemeClr val="tx1">
                    <a:lumMod val="95000"/>
                    <a:lumOff val="5000"/>
                  </a:schemeClr>
                </a:solidFill>
                <a:latin typeface="Times New Roman" pitchFamily="18" charset="0"/>
                <a:cs typeface="Times New Roman" pitchFamily="18" charset="0"/>
              </a:rPr>
              <a:t>OLSR</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AutoShape 9"/>
          <p:cNvSpPr>
            <a:spLocks noChangeAspect="1" noChangeArrowheads="1" noTextEdit="1"/>
          </p:cNvSpPr>
          <p:nvPr/>
        </p:nvSpPr>
        <p:spPr bwMode="gray">
          <a:xfrm flipH="1">
            <a:off x="4868864" y="3176589"/>
            <a:ext cx="90963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3" name="Rectangle 15"/>
          <p:cNvSpPr>
            <a:spLocks noChangeArrowheads="1"/>
          </p:cNvSpPr>
          <p:nvPr/>
        </p:nvSpPr>
        <p:spPr bwMode="gray">
          <a:xfrm rot="301233">
            <a:off x="1373322" y="2809451"/>
            <a:ext cx="6961911" cy="3827463"/>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24" name="Rectangle 13"/>
          <p:cNvSpPr>
            <a:spLocks noChangeArrowheads="1"/>
          </p:cNvSpPr>
          <p:nvPr/>
        </p:nvSpPr>
        <p:spPr bwMode="gray">
          <a:xfrm>
            <a:off x="1423554" y="2981326"/>
            <a:ext cx="6806047" cy="34956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25" name="Text Box 14"/>
          <p:cNvSpPr txBox="1">
            <a:spLocks noChangeArrowheads="1"/>
          </p:cNvSpPr>
          <p:nvPr/>
        </p:nvSpPr>
        <p:spPr bwMode="gray">
          <a:xfrm>
            <a:off x="1600200" y="3397746"/>
            <a:ext cx="6324600" cy="2431435"/>
          </a:xfrm>
          <a:prstGeom prst="rect">
            <a:avLst/>
          </a:prstGeom>
          <a:noFill/>
          <a:ln w="9525" algn="ctr">
            <a:noFill/>
            <a:miter lim="800000"/>
            <a:headEnd/>
            <a:tailEnd/>
          </a:ln>
          <a:effectLst/>
        </p:spPr>
        <p:txBody>
          <a:bodyPr wrap="square">
            <a:spAutoFit/>
          </a:bodyPr>
          <a:lstStyle/>
          <a:p>
            <a:pPr algn="r" rtl="1"/>
            <a:r>
              <a:rPr lang="fa-IR" sz="2400" dirty="0">
                <a:solidFill>
                  <a:schemeClr val="tx1">
                    <a:lumMod val="95000"/>
                    <a:lumOff val="5000"/>
                  </a:schemeClr>
                </a:solidFill>
                <a:cs typeface="B Koodak" pitchFamily="2" charset="-78"/>
              </a:rPr>
              <a:t>اين روش بر مبناي پروتكل مسيريابي فعال براي شبكه هاي موردي است.</a:t>
            </a:r>
          </a:p>
          <a:p>
            <a:pPr algn="r" rtl="1"/>
            <a:endParaRPr lang="fa-IR" sz="2400" dirty="0">
              <a:solidFill>
                <a:schemeClr val="tx1">
                  <a:lumMod val="95000"/>
                  <a:lumOff val="5000"/>
                </a:schemeClr>
              </a:solidFill>
              <a:cs typeface="B Koodak" pitchFamily="2" charset="-78"/>
            </a:endParaRPr>
          </a:p>
          <a:p>
            <a:pPr algn="r" rtl="1"/>
            <a:r>
              <a:rPr lang="fa-IR" sz="2400" dirty="0">
                <a:solidFill>
                  <a:schemeClr val="tx1">
                    <a:lumMod val="95000"/>
                    <a:lumOff val="5000"/>
                  </a:schemeClr>
                </a:solidFill>
                <a:cs typeface="B Koodak" pitchFamily="2" charset="-78"/>
              </a:rPr>
              <a:t>در </a:t>
            </a:r>
            <a:r>
              <a:rPr lang="en-US" sz="2400" dirty="0" smtClean="0">
                <a:solidFill>
                  <a:schemeClr val="tx1">
                    <a:lumMod val="95000"/>
                    <a:lumOff val="5000"/>
                  </a:schemeClr>
                </a:solidFill>
                <a:cs typeface="+mj-cs"/>
              </a:rPr>
              <a:t>OLSR</a:t>
            </a:r>
            <a:r>
              <a:rPr lang="fa-IR" sz="2400" dirty="0" smtClean="0">
                <a:solidFill>
                  <a:schemeClr val="tx1">
                    <a:lumMod val="95000"/>
                    <a:lumOff val="5000"/>
                  </a:schemeClr>
                </a:solidFill>
                <a:cs typeface="+mj-cs"/>
              </a:rPr>
              <a:t> </a:t>
            </a:r>
            <a:r>
              <a:rPr lang="fa-IR" sz="2400" dirty="0" smtClean="0">
                <a:solidFill>
                  <a:schemeClr val="tx1">
                    <a:lumMod val="95000"/>
                    <a:lumOff val="5000"/>
                  </a:schemeClr>
                </a:solidFill>
                <a:cs typeface="B Koodak" pitchFamily="2" charset="-78"/>
              </a:rPr>
              <a:t> </a:t>
            </a:r>
            <a:r>
              <a:rPr lang="fa-IR" sz="2400" dirty="0">
                <a:solidFill>
                  <a:schemeClr val="tx1">
                    <a:lumMod val="95000"/>
                    <a:lumOff val="5000"/>
                  </a:schemeClr>
                </a:solidFill>
                <a:cs typeface="B Koodak" pitchFamily="2" charset="-78"/>
              </a:rPr>
              <a:t>سعي شده از پخش هاي تكراري جلوگيري شود و پخش محدود به چندين گره منتخب (</a:t>
            </a:r>
            <a:r>
              <a:rPr lang="en-US" sz="2400" dirty="0">
                <a:solidFill>
                  <a:schemeClr val="tx1">
                    <a:lumMod val="95000"/>
                    <a:lumOff val="5000"/>
                  </a:schemeClr>
                </a:solidFill>
                <a:cs typeface="B Koodak" pitchFamily="2" charset="-78"/>
              </a:rPr>
              <a:t>MPR</a:t>
            </a:r>
            <a:r>
              <a:rPr lang="fa-IR" sz="2400" dirty="0">
                <a:solidFill>
                  <a:schemeClr val="tx1">
                    <a:lumMod val="95000"/>
                    <a:lumOff val="5000"/>
                  </a:schemeClr>
                </a:solidFill>
                <a:cs typeface="B Koodak" pitchFamily="2" charset="-78"/>
              </a:rPr>
              <a:t>) شده است. هدف اين است كه گرههايي به عنوان </a:t>
            </a:r>
            <a:r>
              <a:rPr lang="en-US" sz="2400" dirty="0">
                <a:solidFill>
                  <a:schemeClr val="tx1">
                    <a:lumMod val="95000"/>
                    <a:lumOff val="5000"/>
                  </a:schemeClr>
                </a:solidFill>
                <a:cs typeface="B Koodak" pitchFamily="2" charset="-78"/>
              </a:rPr>
              <a:t>MPR </a:t>
            </a:r>
            <a:r>
              <a:rPr lang="fa-IR" sz="2400" dirty="0">
                <a:solidFill>
                  <a:schemeClr val="tx1">
                    <a:lumMod val="95000"/>
                    <a:lumOff val="5000"/>
                  </a:schemeClr>
                </a:solidFill>
                <a:cs typeface="B Koodak" pitchFamily="2" charset="-78"/>
              </a:rPr>
              <a:t> انتخاب شوند كه تمام شبكه را پوشش دهند. </a:t>
            </a:r>
          </a:p>
          <a:p>
            <a:pPr algn="justLow" rtl="1"/>
            <a:endParaRPr lang="en-US" sz="3200" dirty="0">
              <a:solidFill>
                <a:schemeClr val="tx1">
                  <a:lumMod val="95000"/>
                  <a:lumOff val="5000"/>
                </a:schemeClr>
              </a:solidFill>
            </a:endParaRPr>
          </a:p>
        </p:txBody>
      </p:sp>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 xmlns:p14="http://schemas.microsoft.com/office/powerpoint/2010/main" val="3339657980"/>
      </p:ext>
    </p:extLst>
  </p:cSld>
  <p:clrMapOvr>
    <a:masterClrMapping/>
  </p:clrMapOvr>
  <mc:AlternateContent xmlns:mc="http://schemas.openxmlformats.org/markup-compatibility/2006">
    <mc:Choice xmlns="" xmlns:p14="http://schemas.microsoft.com/office/powerpoint/2010/main" Requires="p14">
      <p:transition spd="slow" p14:dur="1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descr="H:\mee\images3.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2133601"/>
            <a:ext cx="2533651" cy="1800225"/>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H:\mee\images.jpe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1" y="4429126"/>
            <a:ext cx="2562225" cy="17811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mee\images6.jpe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16009" y="4205514"/>
            <a:ext cx="2257425" cy="20193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mee\For more information about an Ad Hoc network, please refer to the ....jpe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591301" y="2133600"/>
            <a:ext cx="2400300"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3019425" y="2452689"/>
            <a:ext cx="3571875" cy="900112"/>
          </a:xfrm>
          <a:prstGeom prst="rect">
            <a:avLst/>
          </a:prstGeom>
          <a:noFill/>
        </p:spPr>
        <p:txBody>
          <a:bodyPr wrap="square" rtlCol="0">
            <a:prstTxWarp prst="textArchUp">
              <a:avLst/>
            </a:prstTxWarp>
            <a:spAutoFit/>
          </a:bodyPr>
          <a:lstStyle/>
          <a:p>
            <a:pPr algn="ctr"/>
            <a:r>
              <a:rPr lang="en-US" sz="3600" b="1" i="1" dirty="0">
                <a:latin typeface="Times New Roman" pitchFamily="18" charset="0"/>
                <a:cs typeface="Times New Roman" pitchFamily="18" charset="0"/>
              </a:rPr>
              <a:t>Ad Hoc  Network</a:t>
            </a:r>
            <a:endParaRPr lang="fa-IR" sz="3600" b="1" i="1" dirty="0">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2</a:t>
            </a:fld>
            <a:endParaRPr lang="en-US"/>
          </a:p>
        </p:txBody>
      </p:sp>
      <p:sp>
        <p:nvSpPr>
          <p:cNvPr id="14" name="TextBox 13"/>
          <p:cNvSpPr txBox="1"/>
          <p:nvPr/>
        </p:nvSpPr>
        <p:spPr>
          <a:xfrm>
            <a:off x="3200400" y="3200400"/>
            <a:ext cx="3124200" cy="923330"/>
          </a:xfrm>
          <a:prstGeom prst="rect">
            <a:avLst/>
          </a:prstGeom>
          <a:noFill/>
        </p:spPr>
        <p:txBody>
          <a:bodyPr wrap="square" rtlCol="0">
            <a:spAutoFit/>
          </a:bodyPr>
          <a:lstStyle/>
          <a:p>
            <a:pPr algn="r" rtl="1"/>
            <a:r>
              <a:rPr lang="fa-IR" b="1" dirty="0" smtClean="0"/>
              <a:t>استادگرامی:</a:t>
            </a:r>
          </a:p>
          <a:p>
            <a:pPr algn="r" rtl="1"/>
            <a:r>
              <a:rPr lang="fa-IR" b="1" dirty="0" smtClean="0"/>
              <a:t> </a:t>
            </a:r>
            <a:r>
              <a:rPr lang="fa-IR" b="1" dirty="0" smtClean="0"/>
              <a:t>             </a:t>
            </a:r>
          </a:p>
          <a:p>
            <a:pPr algn="r" rtl="1"/>
            <a:r>
              <a:rPr lang="fa-IR" b="1" dirty="0" smtClean="0"/>
              <a:t> </a:t>
            </a:r>
            <a:r>
              <a:rPr lang="fa-IR" b="1" dirty="0" smtClean="0"/>
              <a:t>             جناب آقای خانی</a:t>
            </a:r>
            <a:endParaRPr lang="en-US" b="1" dirty="0"/>
          </a:p>
        </p:txBody>
      </p:sp>
      <p:sp>
        <p:nvSpPr>
          <p:cNvPr id="15" name="TextBox 14"/>
          <p:cNvSpPr txBox="1"/>
          <p:nvPr/>
        </p:nvSpPr>
        <p:spPr>
          <a:xfrm>
            <a:off x="3581400" y="4648200"/>
            <a:ext cx="2590800" cy="646331"/>
          </a:xfrm>
          <a:prstGeom prst="rect">
            <a:avLst/>
          </a:prstGeom>
          <a:noFill/>
        </p:spPr>
        <p:txBody>
          <a:bodyPr wrap="square" rtlCol="0">
            <a:spAutoFit/>
          </a:bodyPr>
          <a:lstStyle/>
          <a:p>
            <a:pPr algn="r"/>
            <a:r>
              <a:rPr lang="fa-IR" dirty="0" smtClean="0"/>
              <a:t>گردآورنده:</a:t>
            </a:r>
          </a:p>
          <a:p>
            <a:pPr algn="r"/>
            <a:r>
              <a:rPr lang="fa-IR" dirty="0" smtClean="0"/>
              <a:t>             زینب ایزدی</a:t>
            </a:r>
            <a:endParaRPr lang="fa-IR" dirty="0" smtClean="0"/>
          </a:p>
        </p:txBody>
      </p:sp>
    </p:spTree>
    <p:extLst>
      <p:ext uri="{BB962C8B-B14F-4D97-AF65-F5344CB8AC3E}">
        <p14:creationId xmlns="" xmlns:p14="http://schemas.microsoft.com/office/powerpoint/2010/main" val="40969845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819400" y="2669738"/>
            <a:ext cx="5678715" cy="1261884"/>
          </a:xfrm>
          <a:prstGeom prst="rect">
            <a:avLst/>
          </a:prstGeom>
        </p:spPr>
        <p:txBody>
          <a:bodyPr wrap="square">
            <a:spAutoFit/>
          </a:bodyPr>
          <a:lstStyle/>
          <a:p>
            <a:pPr algn="justLow" rtl="1"/>
            <a:r>
              <a:rPr lang="fa-IR" sz="2000" dirty="0">
                <a:solidFill>
                  <a:schemeClr val="tx1">
                    <a:lumMod val="95000"/>
                    <a:lumOff val="5000"/>
                  </a:schemeClr>
                </a:solidFill>
                <a:cs typeface="B Koodak" pitchFamily="2" charset="-78"/>
              </a:rPr>
              <a:t>انتخاب گرههاي </a:t>
            </a:r>
            <a:r>
              <a:rPr lang="en-US" sz="2000" dirty="0">
                <a:solidFill>
                  <a:schemeClr val="tx1">
                    <a:lumMod val="95000"/>
                    <a:lumOff val="5000"/>
                  </a:schemeClr>
                </a:solidFill>
                <a:cs typeface="B Koodak" pitchFamily="2" charset="-78"/>
              </a:rPr>
              <a:t>MPR</a:t>
            </a:r>
            <a:r>
              <a:rPr lang="fa-IR" sz="2000" dirty="0">
                <a:solidFill>
                  <a:schemeClr val="tx1">
                    <a:lumMod val="95000"/>
                    <a:lumOff val="5000"/>
                  </a:schemeClr>
                </a:solidFill>
                <a:cs typeface="B Koodak" pitchFamily="2" charset="-78"/>
              </a:rPr>
              <a:t> اساسي ترين مسئله در روش </a:t>
            </a:r>
            <a:r>
              <a:rPr lang="en-US" sz="2000" dirty="0">
                <a:solidFill>
                  <a:schemeClr val="tx1">
                    <a:lumMod val="95000"/>
                    <a:lumOff val="5000"/>
                  </a:schemeClr>
                </a:solidFill>
                <a:cs typeface="B Koodak" pitchFamily="2" charset="-78"/>
              </a:rPr>
              <a:t>OLSR </a:t>
            </a:r>
            <a:r>
              <a:rPr lang="fa-IR" sz="2000" dirty="0">
                <a:solidFill>
                  <a:schemeClr val="tx1">
                    <a:lumMod val="95000"/>
                    <a:lumOff val="5000"/>
                  </a:schemeClr>
                </a:solidFill>
                <a:cs typeface="B Koodak" pitchFamily="2" charset="-78"/>
              </a:rPr>
              <a:t> است.</a:t>
            </a:r>
          </a:p>
          <a:p>
            <a:pPr algn="justLow" rtl="1"/>
            <a:r>
              <a:rPr lang="fa-IR" sz="2000" dirty="0">
                <a:solidFill>
                  <a:schemeClr val="tx1">
                    <a:lumMod val="95000"/>
                    <a:lumOff val="5000"/>
                  </a:schemeClr>
                </a:solidFill>
                <a:cs typeface="B Koodak" pitchFamily="2" charset="-78"/>
              </a:rPr>
              <a:t> گرههاي </a:t>
            </a:r>
            <a:r>
              <a:rPr lang="en-US" sz="2000" dirty="0">
                <a:solidFill>
                  <a:schemeClr val="tx1">
                    <a:lumMod val="95000"/>
                    <a:lumOff val="5000"/>
                  </a:schemeClr>
                </a:solidFill>
                <a:cs typeface="B Koodak" pitchFamily="2" charset="-78"/>
              </a:rPr>
              <a:t>MPR</a:t>
            </a:r>
            <a:r>
              <a:rPr lang="fa-IR" sz="2000" dirty="0">
                <a:solidFill>
                  <a:schemeClr val="tx1">
                    <a:lumMod val="95000"/>
                    <a:lumOff val="5000"/>
                  </a:schemeClr>
                </a:solidFill>
                <a:cs typeface="B Koodak" pitchFamily="2" charset="-78"/>
              </a:rPr>
              <a:t> به گونه اي انتخاب مي شوند كه با تمام همسايگاني كه از گره مورد نظر دو پرش فاصله دارند ارتباط داشته باشند.</a:t>
            </a:r>
          </a:p>
          <a:p>
            <a:pPr algn="justLow" rtl="1"/>
            <a:endParaRPr lang="en-US" sz="1600" dirty="0"/>
          </a:p>
        </p:txBody>
      </p:sp>
      <p:pic>
        <p:nvPicPr>
          <p:cNvPr id="30" name="Picture 29" descr="olsr"/>
          <p:cNvPicPr/>
          <p:nvPr/>
        </p:nvPicPr>
        <p:blipFill>
          <a:blip r:embed="rId3"/>
          <a:srcRect/>
          <a:stretch>
            <a:fillRect/>
          </a:stretch>
        </p:blipFill>
        <p:spPr bwMode="auto">
          <a:xfrm>
            <a:off x="381000" y="3328072"/>
            <a:ext cx="1981200" cy="1548728"/>
          </a:xfrm>
          <a:prstGeom prst="rect">
            <a:avLst/>
          </a:prstGeom>
          <a:ln>
            <a:noFill/>
          </a:ln>
          <a:effectLst>
            <a:softEdge rad="112500"/>
          </a:effectLst>
        </p:spPr>
      </p:pic>
      <p:graphicFrame>
        <p:nvGraphicFramePr>
          <p:cNvPr id="31" name="Table 30"/>
          <p:cNvGraphicFramePr>
            <a:graphicFrameLocks noGrp="1"/>
          </p:cNvGraphicFramePr>
          <p:nvPr>
            <p:extLst>
              <p:ext uri="{D42A27DB-BD31-4B8C-83A1-F6EECF244321}">
                <p14:modId xmlns="" xmlns:p14="http://schemas.microsoft.com/office/powerpoint/2010/main" val="3688683791"/>
              </p:ext>
            </p:extLst>
          </p:nvPr>
        </p:nvGraphicFramePr>
        <p:xfrm>
          <a:off x="2590796" y="4267201"/>
          <a:ext cx="6096004" cy="1941799"/>
        </p:xfrm>
        <a:graphic>
          <a:graphicData uri="http://schemas.openxmlformats.org/drawingml/2006/table">
            <a:tbl>
              <a:tblPr rtl="1" firstRow="1" firstCol="1" lastRow="1" lastCol="1" bandRow="1" bandCol="1">
                <a:effectLst>
                  <a:outerShdw blurRad="50800" dist="50800" dir="5400000" algn="ctr" rotWithShape="0">
                    <a:schemeClr val="tx1"/>
                  </a:outerShdw>
                </a:effectLst>
                <a:tableStyleId>{5C22544A-7EE6-4342-B048-85BDC9FD1C3A}</a:tableStyleId>
              </a:tblPr>
              <a:tblGrid>
                <a:gridCol w="991119"/>
                <a:gridCol w="2123235"/>
                <a:gridCol w="1360195"/>
                <a:gridCol w="1621455"/>
              </a:tblGrid>
              <a:tr h="822961">
                <a:tc>
                  <a:txBody>
                    <a:bodyPr/>
                    <a:lstStyle/>
                    <a:p>
                      <a:pPr indent="457200" algn="just" rtl="1">
                        <a:lnSpc>
                          <a:spcPct val="150000"/>
                        </a:lnSpc>
                        <a:spcAft>
                          <a:spcPts val="0"/>
                        </a:spcAft>
                      </a:pPr>
                      <a:r>
                        <a:rPr lang="ar-SA" sz="1200" dirty="0">
                          <a:effectLst/>
                        </a:rPr>
                        <a:t>گره </a:t>
                      </a:r>
                      <a:r>
                        <a:rPr lang="ar-SA" sz="1200" dirty="0" smtClean="0">
                          <a:effectLst/>
                        </a:rPr>
                        <a:t>مبدا</a:t>
                      </a:r>
                      <a:endParaRPr lang="en-US" sz="1200" dirty="0">
                        <a:effectLst/>
                        <a:latin typeface="Times New Roman"/>
                        <a:ea typeface="Times New Roman"/>
                        <a:cs typeface="Nazanin"/>
                      </a:endParaRPr>
                    </a:p>
                  </a:txBody>
                  <a:tcPr marL="68580" marR="68580" marT="0" marB="0"/>
                </a:tc>
                <a:tc>
                  <a:txBody>
                    <a:bodyPr/>
                    <a:lstStyle/>
                    <a:p>
                      <a:pPr indent="457200" algn="just" rtl="1">
                        <a:lnSpc>
                          <a:spcPct val="150000"/>
                        </a:lnSpc>
                        <a:spcAft>
                          <a:spcPts val="0"/>
                        </a:spcAft>
                      </a:pPr>
                      <a:r>
                        <a:rPr lang="ar-SA" sz="1200" dirty="0" smtClean="0">
                          <a:effectLst/>
                        </a:rPr>
                        <a:t>همسايگان</a:t>
                      </a:r>
                      <a:r>
                        <a:rPr lang="en-US" sz="1200" baseline="0" dirty="0" smtClean="0">
                          <a:effectLst/>
                        </a:rPr>
                        <a:t> </a:t>
                      </a:r>
                      <a:r>
                        <a:rPr lang="ar-SA" sz="1200" dirty="0" smtClean="0">
                          <a:effectLst/>
                        </a:rPr>
                        <a:t>با </a:t>
                      </a:r>
                      <a:r>
                        <a:rPr lang="ar-SA" sz="1200" dirty="0">
                          <a:effectLst/>
                        </a:rPr>
                        <a:t>فاصله يك پرش</a:t>
                      </a:r>
                      <a:endParaRPr lang="en-US" sz="1200" dirty="0">
                        <a:effectLst/>
                        <a:latin typeface="Times New Roman"/>
                        <a:ea typeface="Times New Roman"/>
                        <a:cs typeface="Nazanin"/>
                      </a:endParaRPr>
                    </a:p>
                  </a:txBody>
                  <a:tcPr marL="68580" marR="68580" marT="0" marB="0"/>
                </a:tc>
                <a:tc>
                  <a:txBody>
                    <a:bodyPr/>
                    <a:lstStyle/>
                    <a:p>
                      <a:pPr indent="457200" algn="r" rtl="1">
                        <a:lnSpc>
                          <a:spcPct val="150000"/>
                        </a:lnSpc>
                        <a:spcAft>
                          <a:spcPts val="0"/>
                        </a:spcAft>
                      </a:pPr>
                      <a:r>
                        <a:rPr lang="ar-SA" sz="1100" dirty="0" smtClean="0">
                          <a:effectLst/>
                        </a:rPr>
                        <a:t>همسايگان </a:t>
                      </a:r>
                      <a:r>
                        <a:rPr lang="ar-SA" sz="1100" dirty="0">
                          <a:effectLst/>
                        </a:rPr>
                        <a:t>با فاصله دو پرش</a:t>
                      </a:r>
                      <a:endParaRPr lang="en-US" sz="1100" dirty="0">
                        <a:effectLst/>
                        <a:latin typeface="Times New Roman"/>
                        <a:ea typeface="Times New Roman"/>
                        <a:cs typeface="Nazanin"/>
                      </a:endParaRPr>
                    </a:p>
                  </a:txBody>
                  <a:tcPr marL="68580" marR="68580" marT="0" marB="0"/>
                </a:tc>
                <a:tc>
                  <a:txBody>
                    <a:bodyPr/>
                    <a:lstStyle/>
                    <a:p>
                      <a:pPr indent="457200" algn="ctr" rtl="1">
                        <a:lnSpc>
                          <a:spcPct val="150000"/>
                        </a:lnSpc>
                        <a:spcAft>
                          <a:spcPts val="0"/>
                        </a:spcAft>
                      </a:pPr>
                      <a:r>
                        <a:rPr lang="en-US" sz="1600" dirty="0" smtClean="0">
                          <a:effectLst/>
                          <a:latin typeface="Times New Roman"/>
                          <a:ea typeface="Times New Roman"/>
                          <a:cs typeface="Nazanin"/>
                        </a:rPr>
                        <a:t>MPR(S</a:t>
                      </a:r>
                      <a:r>
                        <a:rPr lang="en-US" sz="2000" dirty="0" smtClean="0">
                          <a:effectLst/>
                          <a:latin typeface="Times New Roman"/>
                          <a:ea typeface="Times New Roman"/>
                          <a:cs typeface="Nazanin"/>
                        </a:rPr>
                        <a:t>)</a:t>
                      </a:r>
                      <a:endParaRPr lang="en-US" sz="2000" dirty="0">
                        <a:effectLst/>
                        <a:latin typeface="Times New Roman"/>
                        <a:ea typeface="Times New Roman"/>
                        <a:cs typeface="Nazanin"/>
                      </a:endParaRPr>
                    </a:p>
                  </a:txBody>
                  <a:tcPr marL="68580" marR="68580" marT="0" marB="0"/>
                </a:tc>
              </a:tr>
              <a:tr h="1118838">
                <a:tc>
                  <a:txBody>
                    <a:bodyPr/>
                    <a:lstStyle/>
                    <a:p>
                      <a:pPr indent="457200" algn="ctr" rtl="1">
                        <a:lnSpc>
                          <a:spcPct val="150000"/>
                        </a:lnSpc>
                        <a:spcAft>
                          <a:spcPts val="0"/>
                        </a:spcAft>
                      </a:pPr>
                      <a:r>
                        <a:rPr lang="en-US" sz="2400" dirty="0">
                          <a:effectLst/>
                        </a:rPr>
                        <a:t>B</a:t>
                      </a:r>
                      <a:endParaRPr lang="en-US" sz="2400" dirty="0">
                        <a:effectLst/>
                        <a:latin typeface="Times New Roman"/>
                        <a:ea typeface="Times New Roman"/>
                        <a:cs typeface="Nazanin"/>
                      </a:endParaRPr>
                    </a:p>
                  </a:txBody>
                  <a:tcPr marL="68580" marR="68580" marT="0" marB="0"/>
                </a:tc>
                <a:tc>
                  <a:txBody>
                    <a:bodyPr/>
                    <a:lstStyle/>
                    <a:p>
                      <a:pPr indent="457200" algn="ctr" rtl="1">
                        <a:lnSpc>
                          <a:spcPct val="150000"/>
                        </a:lnSpc>
                        <a:spcAft>
                          <a:spcPts val="0"/>
                        </a:spcAft>
                      </a:pPr>
                      <a:r>
                        <a:rPr lang="en-US" sz="2000" dirty="0">
                          <a:solidFill>
                            <a:schemeClr val="tx1"/>
                          </a:solidFill>
                          <a:effectLst/>
                        </a:rPr>
                        <a:t>A,C,F,G</a:t>
                      </a:r>
                      <a:endParaRPr lang="en-US" sz="2000" dirty="0">
                        <a:solidFill>
                          <a:schemeClr val="tx1"/>
                        </a:solidFill>
                        <a:effectLst/>
                        <a:latin typeface="Times New Roman"/>
                        <a:ea typeface="Times New Roman"/>
                        <a:cs typeface="Nazanin"/>
                      </a:endParaRPr>
                    </a:p>
                  </a:txBody>
                  <a:tcPr marL="68580" marR="68580" marT="0" marB="0">
                    <a:solidFill>
                      <a:schemeClr val="bg1"/>
                    </a:solidFill>
                  </a:tcPr>
                </a:tc>
                <a:tc>
                  <a:txBody>
                    <a:bodyPr/>
                    <a:lstStyle/>
                    <a:p>
                      <a:pPr indent="457200" algn="ctr" rtl="1">
                        <a:lnSpc>
                          <a:spcPct val="150000"/>
                        </a:lnSpc>
                        <a:spcAft>
                          <a:spcPts val="0"/>
                        </a:spcAft>
                      </a:pPr>
                      <a:r>
                        <a:rPr lang="en-US" sz="2400" dirty="0">
                          <a:solidFill>
                            <a:schemeClr val="tx1"/>
                          </a:solidFill>
                          <a:effectLst/>
                        </a:rPr>
                        <a:t>D,E</a:t>
                      </a:r>
                      <a:endParaRPr lang="en-US" sz="2400" dirty="0">
                        <a:solidFill>
                          <a:schemeClr val="tx1"/>
                        </a:solidFill>
                        <a:effectLst/>
                        <a:latin typeface="Times New Roman"/>
                        <a:ea typeface="Times New Roman"/>
                        <a:cs typeface="Nazanin"/>
                      </a:endParaRPr>
                    </a:p>
                  </a:txBody>
                  <a:tcPr marL="68580" marR="68580" marT="0" marB="0"/>
                </a:tc>
                <a:tc>
                  <a:txBody>
                    <a:bodyPr/>
                    <a:lstStyle/>
                    <a:p>
                      <a:pPr indent="457200" algn="ctr" rtl="1">
                        <a:lnSpc>
                          <a:spcPct val="150000"/>
                        </a:lnSpc>
                        <a:spcAft>
                          <a:spcPts val="0"/>
                        </a:spcAft>
                      </a:pPr>
                      <a:r>
                        <a:rPr lang="en-US" sz="2400" dirty="0">
                          <a:effectLst/>
                        </a:rPr>
                        <a:t>C</a:t>
                      </a:r>
                      <a:endParaRPr lang="en-US" sz="2400" dirty="0">
                        <a:effectLst/>
                        <a:latin typeface="Times New Roman"/>
                        <a:ea typeface="Times New Roman"/>
                        <a:cs typeface="Nazanin"/>
                      </a:endParaRPr>
                    </a:p>
                  </a:txBody>
                  <a:tcPr marL="68580" marR="68580" marT="0" marB="0">
                    <a:solidFill>
                      <a:schemeClr val="bg1"/>
                    </a:solidFill>
                  </a:tcPr>
                </a:tc>
              </a:tr>
            </a:tbl>
          </a:graphicData>
        </a:graphic>
      </p:graphicFrame>
      <p:pic>
        <p:nvPicPr>
          <p:cNvPr id="7"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3688683791"/>
              </p:ext>
            </p:extLst>
          </p:nvPr>
        </p:nvGraphicFramePr>
        <p:xfrm>
          <a:off x="2590800" y="4191000"/>
          <a:ext cx="6096004" cy="1941799"/>
        </p:xfrm>
        <a:graphic>
          <a:graphicData uri="http://schemas.openxmlformats.org/drawingml/2006/table">
            <a:tbl>
              <a:tblPr rtl="1" firstRow="1" firstCol="1" lastRow="1" lastCol="1" bandRow="1" bandCol="1">
                <a:effectLst>
                  <a:outerShdw blurRad="50800" dist="50800" dir="5400000" algn="ctr" rotWithShape="0">
                    <a:schemeClr val="tx1"/>
                  </a:outerShdw>
                </a:effectLst>
                <a:tableStyleId>{5C22544A-7EE6-4342-B048-85BDC9FD1C3A}</a:tableStyleId>
              </a:tblPr>
              <a:tblGrid>
                <a:gridCol w="991119"/>
                <a:gridCol w="2123235"/>
                <a:gridCol w="1360195"/>
                <a:gridCol w="1621455"/>
              </a:tblGrid>
              <a:tr h="822961">
                <a:tc>
                  <a:txBody>
                    <a:bodyPr/>
                    <a:lstStyle/>
                    <a:p>
                      <a:pPr indent="457200" algn="just" rtl="1">
                        <a:lnSpc>
                          <a:spcPct val="150000"/>
                        </a:lnSpc>
                        <a:spcAft>
                          <a:spcPts val="0"/>
                        </a:spcAft>
                      </a:pPr>
                      <a:r>
                        <a:rPr lang="ar-SA" sz="1600" dirty="0">
                          <a:solidFill>
                            <a:schemeClr val="tx1"/>
                          </a:solidFill>
                          <a:effectLst/>
                        </a:rPr>
                        <a:t>گره </a:t>
                      </a:r>
                      <a:r>
                        <a:rPr lang="ar-SA" sz="1600" dirty="0" smtClean="0">
                          <a:solidFill>
                            <a:schemeClr val="tx1"/>
                          </a:solidFill>
                          <a:effectLst/>
                        </a:rPr>
                        <a:t>مبدا</a:t>
                      </a:r>
                      <a:endParaRPr lang="en-US" sz="1600" dirty="0">
                        <a:solidFill>
                          <a:schemeClr val="tx1"/>
                        </a:solidFill>
                        <a:effectLst/>
                        <a:latin typeface="Times New Roman"/>
                        <a:ea typeface="Times New Roman"/>
                        <a:cs typeface="Nazanin"/>
                      </a:endParaRPr>
                    </a:p>
                  </a:txBody>
                  <a:tcPr marL="68580" marR="68580" marT="0" marB="0"/>
                </a:tc>
                <a:tc>
                  <a:txBody>
                    <a:bodyPr/>
                    <a:lstStyle/>
                    <a:p>
                      <a:pPr indent="457200" algn="just" rtl="1">
                        <a:lnSpc>
                          <a:spcPct val="150000"/>
                        </a:lnSpc>
                        <a:spcAft>
                          <a:spcPts val="0"/>
                        </a:spcAft>
                      </a:pPr>
                      <a:r>
                        <a:rPr lang="ar-SA" sz="1800" dirty="0" smtClean="0">
                          <a:solidFill>
                            <a:schemeClr val="tx1"/>
                          </a:solidFill>
                          <a:effectLst/>
                        </a:rPr>
                        <a:t>همسايگان</a:t>
                      </a:r>
                      <a:r>
                        <a:rPr lang="en-US" sz="1800" baseline="0" dirty="0" smtClean="0">
                          <a:solidFill>
                            <a:schemeClr val="tx1"/>
                          </a:solidFill>
                          <a:effectLst/>
                        </a:rPr>
                        <a:t> </a:t>
                      </a:r>
                      <a:r>
                        <a:rPr lang="ar-SA" sz="1800" dirty="0" smtClean="0">
                          <a:solidFill>
                            <a:schemeClr val="tx1"/>
                          </a:solidFill>
                          <a:effectLst/>
                        </a:rPr>
                        <a:t>با </a:t>
                      </a:r>
                      <a:r>
                        <a:rPr lang="ar-SA" sz="1800" dirty="0" smtClean="0">
                          <a:solidFill>
                            <a:schemeClr val="tx1"/>
                          </a:solidFill>
                          <a:effectLst/>
                        </a:rPr>
                        <a:t>فاصله</a:t>
                      </a:r>
                      <a:r>
                        <a:rPr lang="fa-IR" sz="1800" dirty="0" smtClean="0">
                          <a:solidFill>
                            <a:schemeClr val="tx1"/>
                          </a:solidFill>
                          <a:effectLst/>
                        </a:rPr>
                        <a:t>      </a:t>
                      </a:r>
                      <a:r>
                        <a:rPr lang="ar-SA" sz="1800" dirty="0" smtClean="0">
                          <a:solidFill>
                            <a:schemeClr val="tx1"/>
                          </a:solidFill>
                          <a:effectLst/>
                        </a:rPr>
                        <a:t> </a:t>
                      </a:r>
                      <a:r>
                        <a:rPr lang="fa-IR" sz="1800" dirty="0" smtClean="0">
                          <a:solidFill>
                            <a:schemeClr val="tx1"/>
                          </a:solidFill>
                          <a:effectLst/>
                        </a:rPr>
                        <a:t>     </a:t>
                      </a:r>
                      <a:r>
                        <a:rPr lang="ar-SA" sz="1800" dirty="0" smtClean="0">
                          <a:solidFill>
                            <a:schemeClr val="tx1"/>
                          </a:solidFill>
                          <a:effectLst/>
                        </a:rPr>
                        <a:t>يك </a:t>
                      </a:r>
                      <a:r>
                        <a:rPr lang="ar-SA" sz="1800" dirty="0">
                          <a:solidFill>
                            <a:schemeClr val="tx1"/>
                          </a:solidFill>
                          <a:effectLst/>
                        </a:rPr>
                        <a:t>پرش</a:t>
                      </a:r>
                      <a:endParaRPr lang="en-US" sz="1800" dirty="0">
                        <a:solidFill>
                          <a:schemeClr val="tx1"/>
                        </a:solidFill>
                        <a:effectLst/>
                        <a:latin typeface="Times New Roman"/>
                        <a:ea typeface="Times New Roman"/>
                        <a:cs typeface="Nazanin"/>
                      </a:endParaRPr>
                    </a:p>
                  </a:txBody>
                  <a:tcPr marL="68580" marR="68580" marT="0" marB="0"/>
                </a:tc>
                <a:tc>
                  <a:txBody>
                    <a:bodyPr/>
                    <a:lstStyle/>
                    <a:p>
                      <a:pPr indent="457200" algn="r" rtl="1">
                        <a:lnSpc>
                          <a:spcPct val="150000"/>
                        </a:lnSpc>
                        <a:spcAft>
                          <a:spcPts val="0"/>
                        </a:spcAft>
                      </a:pPr>
                      <a:r>
                        <a:rPr lang="ar-SA" sz="1600" dirty="0" smtClean="0">
                          <a:solidFill>
                            <a:schemeClr val="tx1"/>
                          </a:solidFill>
                          <a:effectLst/>
                        </a:rPr>
                        <a:t>همسايگان با فاصله دو پرش</a:t>
                      </a:r>
                      <a:endParaRPr lang="en-US" sz="1600" dirty="0">
                        <a:solidFill>
                          <a:schemeClr val="tx1"/>
                        </a:solidFill>
                        <a:effectLst/>
                        <a:latin typeface="Times New Roman"/>
                        <a:ea typeface="Times New Roman"/>
                        <a:cs typeface="Nazanin"/>
                      </a:endParaRPr>
                    </a:p>
                  </a:txBody>
                  <a:tcPr marL="68580" marR="68580" marT="0" marB="0"/>
                </a:tc>
                <a:tc>
                  <a:txBody>
                    <a:bodyPr/>
                    <a:lstStyle/>
                    <a:p>
                      <a:pPr indent="457200" algn="ctr" rtl="1">
                        <a:lnSpc>
                          <a:spcPct val="150000"/>
                        </a:lnSpc>
                        <a:spcAft>
                          <a:spcPts val="0"/>
                        </a:spcAft>
                      </a:pPr>
                      <a:r>
                        <a:rPr lang="en-US" sz="2000" dirty="0" smtClean="0">
                          <a:solidFill>
                            <a:schemeClr val="tx1"/>
                          </a:solidFill>
                          <a:effectLst/>
                          <a:latin typeface="Times New Roman"/>
                          <a:ea typeface="Times New Roman"/>
                          <a:cs typeface="Nazanin"/>
                        </a:rPr>
                        <a:t>MPR(S)</a:t>
                      </a:r>
                      <a:endParaRPr lang="en-US" sz="2000" dirty="0">
                        <a:solidFill>
                          <a:schemeClr val="tx1"/>
                        </a:solidFill>
                        <a:effectLst/>
                        <a:latin typeface="Times New Roman"/>
                        <a:ea typeface="Times New Roman"/>
                        <a:cs typeface="Nazanin"/>
                      </a:endParaRPr>
                    </a:p>
                  </a:txBody>
                  <a:tcPr marL="68580" marR="68580" marT="0" marB="0"/>
                </a:tc>
              </a:tr>
              <a:tr h="1118838">
                <a:tc>
                  <a:txBody>
                    <a:bodyPr/>
                    <a:lstStyle/>
                    <a:p>
                      <a:pPr indent="457200" algn="ctr" rtl="1">
                        <a:lnSpc>
                          <a:spcPct val="150000"/>
                        </a:lnSpc>
                        <a:spcAft>
                          <a:spcPts val="0"/>
                        </a:spcAft>
                      </a:pPr>
                      <a:r>
                        <a:rPr lang="en-US" sz="2400" dirty="0">
                          <a:solidFill>
                            <a:schemeClr val="tx1"/>
                          </a:solidFill>
                          <a:effectLst/>
                        </a:rPr>
                        <a:t>B</a:t>
                      </a:r>
                      <a:endParaRPr lang="en-US" sz="2400" dirty="0">
                        <a:solidFill>
                          <a:schemeClr val="tx1"/>
                        </a:solidFill>
                        <a:effectLst/>
                        <a:latin typeface="Times New Roman"/>
                        <a:ea typeface="Times New Roman"/>
                        <a:cs typeface="Nazanin"/>
                      </a:endParaRPr>
                    </a:p>
                  </a:txBody>
                  <a:tcPr marL="68580" marR="68580" marT="0" marB="0"/>
                </a:tc>
                <a:tc>
                  <a:txBody>
                    <a:bodyPr/>
                    <a:lstStyle/>
                    <a:p>
                      <a:pPr indent="457200" algn="ctr" rtl="1">
                        <a:lnSpc>
                          <a:spcPct val="150000"/>
                        </a:lnSpc>
                        <a:spcAft>
                          <a:spcPts val="0"/>
                        </a:spcAft>
                      </a:pPr>
                      <a:r>
                        <a:rPr lang="en-US" sz="2000" dirty="0">
                          <a:solidFill>
                            <a:schemeClr val="tx1"/>
                          </a:solidFill>
                          <a:effectLst/>
                        </a:rPr>
                        <a:t>A,C,F,G</a:t>
                      </a:r>
                      <a:endParaRPr lang="en-US" sz="2000" dirty="0">
                        <a:solidFill>
                          <a:schemeClr val="tx1"/>
                        </a:solidFill>
                        <a:effectLst/>
                        <a:latin typeface="Times New Roman"/>
                        <a:ea typeface="Times New Roman"/>
                        <a:cs typeface="Nazanin"/>
                      </a:endParaRPr>
                    </a:p>
                  </a:txBody>
                  <a:tcPr marL="68580" marR="68580" marT="0" marB="0">
                    <a:solidFill>
                      <a:schemeClr val="bg1"/>
                    </a:solidFill>
                  </a:tcPr>
                </a:tc>
                <a:tc>
                  <a:txBody>
                    <a:bodyPr/>
                    <a:lstStyle/>
                    <a:p>
                      <a:pPr indent="457200" algn="ctr" rtl="1">
                        <a:lnSpc>
                          <a:spcPct val="150000"/>
                        </a:lnSpc>
                        <a:spcAft>
                          <a:spcPts val="0"/>
                        </a:spcAft>
                      </a:pPr>
                      <a:r>
                        <a:rPr lang="en-US" sz="2400" dirty="0">
                          <a:solidFill>
                            <a:schemeClr val="tx1"/>
                          </a:solidFill>
                          <a:effectLst/>
                        </a:rPr>
                        <a:t>D,E</a:t>
                      </a:r>
                      <a:endParaRPr lang="en-US" sz="2400" dirty="0">
                        <a:solidFill>
                          <a:schemeClr val="tx1"/>
                        </a:solidFill>
                        <a:effectLst/>
                        <a:latin typeface="Times New Roman"/>
                        <a:ea typeface="Times New Roman"/>
                        <a:cs typeface="Nazanin"/>
                      </a:endParaRPr>
                    </a:p>
                  </a:txBody>
                  <a:tcPr marL="68580" marR="68580" marT="0" marB="0"/>
                </a:tc>
                <a:tc>
                  <a:txBody>
                    <a:bodyPr/>
                    <a:lstStyle/>
                    <a:p>
                      <a:pPr indent="457200" algn="ctr" rtl="1">
                        <a:lnSpc>
                          <a:spcPct val="150000"/>
                        </a:lnSpc>
                        <a:spcAft>
                          <a:spcPts val="0"/>
                        </a:spcAft>
                      </a:pPr>
                      <a:r>
                        <a:rPr lang="en-US" sz="2400" dirty="0">
                          <a:solidFill>
                            <a:schemeClr val="tx1"/>
                          </a:solidFill>
                          <a:effectLst/>
                        </a:rPr>
                        <a:t>C</a:t>
                      </a:r>
                      <a:endParaRPr lang="en-US" sz="2400" dirty="0">
                        <a:solidFill>
                          <a:schemeClr val="tx1"/>
                        </a:solidFill>
                        <a:effectLst/>
                        <a:latin typeface="Times New Roman"/>
                        <a:ea typeface="Times New Roman"/>
                        <a:cs typeface="Nazanin"/>
                      </a:endParaRPr>
                    </a:p>
                  </a:txBody>
                  <a:tcPr marL="68580" marR="68580" marT="0" marB="0">
                    <a:solidFill>
                      <a:schemeClr val="bg1"/>
                    </a:solidFill>
                  </a:tcPr>
                </a:tc>
              </a:tr>
            </a:tbl>
          </a:graphicData>
        </a:graphic>
      </p:graphicFrame>
    </p:spTree>
    <p:extLst>
      <p:ext uri="{BB962C8B-B14F-4D97-AF65-F5344CB8AC3E}">
        <p14:creationId xmlns="" xmlns:p14="http://schemas.microsoft.com/office/powerpoint/2010/main" val="189849450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0" y="62512"/>
            <a:ext cx="9144000" cy="6871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429000" y="1828801"/>
            <a:ext cx="5562600" cy="646331"/>
          </a:xfrm>
          <a:prstGeom prst="rect">
            <a:avLst/>
          </a:prstGeom>
          <a:noFill/>
        </p:spPr>
        <p:txBody>
          <a:bodyPr wrap="square" rtlCol="0">
            <a:spAutoFit/>
          </a:bodyPr>
          <a:lstStyle/>
          <a:p>
            <a:pPr algn="r" rtl="1"/>
            <a:r>
              <a:rPr lang="fa-IR" sz="3600" b="1" i="1" dirty="0" smtClean="0">
                <a:cs typeface="B Zar" pitchFamily="2" charset="-78"/>
              </a:rPr>
              <a:t> پروتکل</a:t>
            </a:r>
            <a:r>
              <a:rPr lang="en-US" sz="3600" i="1" dirty="0" smtClean="0">
                <a:latin typeface="Times New Roman" pitchFamily="18" charset="0"/>
                <a:cs typeface="Times New Roman" pitchFamily="18" charset="0"/>
              </a:rPr>
              <a:t>HCR</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AutoShape 9"/>
          <p:cNvSpPr>
            <a:spLocks noChangeAspect="1" noChangeArrowheads="1" noTextEdit="1"/>
          </p:cNvSpPr>
          <p:nvPr/>
        </p:nvSpPr>
        <p:spPr bwMode="gray">
          <a:xfrm flipH="1">
            <a:off x="4868864" y="3176589"/>
            <a:ext cx="90963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3" name="Rectangle 15"/>
          <p:cNvSpPr>
            <a:spLocks noChangeArrowheads="1"/>
          </p:cNvSpPr>
          <p:nvPr/>
        </p:nvSpPr>
        <p:spPr bwMode="gray">
          <a:xfrm>
            <a:off x="1371600" y="2438400"/>
            <a:ext cx="6961911" cy="4202288"/>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25" name="Text Box 14"/>
          <p:cNvSpPr txBox="1">
            <a:spLocks noChangeArrowheads="1"/>
          </p:cNvSpPr>
          <p:nvPr/>
        </p:nvSpPr>
        <p:spPr bwMode="gray">
          <a:xfrm>
            <a:off x="1600200" y="2514600"/>
            <a:ext cx="6629402" cy="3785652"/>
          </a:xfrm>
          <a:prstGeom prst="rect">
            <a:avLst/>
          </a:prstGeom>
          <a:noFill/>
          <a:ln w="9525" algn="ctr">
            <a:noFill/>
            <a:miter lim="800000"/>
            <a:headEnd/>
            <a:tailEnd/>
          </a:ln>
          <a:effectLst/>
        </p:spPr>
        <p:txBody>
          <a:bodyPr wrap="square">
            <a:spAutoFit/>
          </a:bodyPr>
          <a:lstStyle/>
          <a:p>
            <a:pPr marL="0" lvl="2" algn="justLow" rtl="1"/>
            <a:r>
              <a:rPr lang="fa-IR" sz="2000" b="1" dirty="0">
                <a:solidFill>
                  <a:schemeClr val="tx1">
                    <a:lumMod val="95000"/>
                    <a:lumOff val="5000"/>
                  </a:schemeClr>
                </a:solidFill>
                <a:cs typeface="B Koodak" pitchFamily="2" charset="-78"/>
              </a:rPr>
              <a:t>اين روش بر مبناي روش خوشه بندي است</a:t>
            </a:r>
            <a:r>
              <a:rPr lang="fa-IR" sz="2000" b="1" dirty="0" smtClean="0">
                <a:solidFill>
                  <a:schemeClr val="tx1">
                    <a:lumMod val="95000"/>
                    <a:lumOff val="5000"/>
                  </a:schemeClr>
                </a:solidFill>
                <a:cs typeface="B Koodak" pitchFamily="2" charset="-78"/>
              </a:rPr>
              <a:t>.</a:t>
            </a:r>
            <a:endParaRPr lang="fa-IR" sz="2000" b="1" dirty="0">
              <a:solidFill>
                <a:schemeClr val="tx1">
                  <a:lumMod val="95000"/>
                  <a:lumOff val="5000"/>
                </a:schemeClr>
              </a:solidFill>
              <a:cs typeface="B Koodak" pitchFamily="2" charset="-78"/>
            </a:endParaRPr>
          </a:p>
          <a:p>
            <a:pPr marL="0" lvl="2" algn="justLow" rtl="1"/>
            <a:r>
              <a:rPr lang="fa-IR" sz="2000" b="1" dirty="0">
                <a:solidFill>
                  <a:schemeClr val="tx1">
                    <a:lumMod val="95000"/>
                    <a:lumOff val="5000"/>
                  </a:schemeClr>
                </a:solidFill>
                <a:cs typeface="B Koodak" pitchFamily="2" charset="-78"/>
              </a:rPr>
              <a:t>روند ايجاد خوشه به اين گونه است كه هر گره مي تواند چهار حالت </a:t>
            </a:r>
            <a:r>
              <a:rPr lang="en-US" sz="2000" b="1" dirty="0" smtClean="0">
                <a:solidFill>
                  <a:schemeClr val="tx1">
                    <a:lumMod val="95000"/>
                    <a:lumOff val="5000"/>
                  </a:schemeClr>
                </a:solidFill>
                <a:cs typeface="B Koodak" pitchFamily="2" charset="-78"/>
              </a:rPr>
              <a:t>UNDECIDED, CLUSTERHEAD</a:t>
            </a:r>
            <a:r>
              <a:rPr lang="en-US" sz="2000" b="1" dirty="0">
                <a:solidFill>
                  <a:schemeClr val="tx1">
                    <a:lumMod val="95000"/>
                    <a:lumOff val="5000"/>
                  </a:schemeClr>
                </a:solidFill>
                <a:cs typeface="B Koodak" pitchFamily="2" charset="-78"/>
              </a:rPr>
              <a:t>, ORDINARY</a:t>
            </a:r>
            <a:r>
              <a:rPr lang="fa-IR" sz="2000" b="1" dirty="0">
                <a:solidFill>
                  <a:schemeClr val="tx1">
                    <a:lumMod val="95000"/>
                    <a:lumOff val="5000"/>
                  </a:schemeClr>
                </a:solidFill>
                <a:cs typeface="B Koodak" pitchFamily="2" charset="-78"/>
              </a:rPr>
              <a:t> و </a:t>
            </a:r>
            <a:r>
              <a:rPr lang="en-US" sz="2000" b="1" dirty="0">
                <a:solidFill>
                  <a:schemeClr val="tx1">
                    <a:lumMod val="95000"/>
                    <a:lumOff val="5000"/>
                  </a:schemeClr>
                </a:solidFill>
                <a:cs typeface="B Koodak" pitchFamily="2" charset="-78"/>
              </a:rPr>
              <a:t>GATEWAY</a:t>
            </a:r>
            <a:r>
              <a:rPr lang="fa-IR" sz="2000" b="1" dirty="0">
                <a:solidFill>
                  <a:schemeClr val="tx1">
                    <a:lumMod val="95000"/>
                    <a:lumOff val="5000"/>
                  </a:schemeClr>
                </a:solidFill>
                <a:cs typeface="B Koodak" pitchFamily="2" charset="-78"/>
              </a:rPr>
              <a:t> را داشته باشد. </a:t>
            </a:r>
          </a:p>
          <a:p>
            <a:pPr marL="0" lvl="2" algn="justLow" rtl="1"/>
            <a:r>
              <a:rPr lang="fa-IR" sz="2000" b="1" dirty="0">
                <a:solidFill>
                  <a:schemeClr val="tx1">
                    <a:lumMod val="95000"/>
                    <a:lumOff val="5000"/>
                  </a:schemeClr>
                </a:solidFill>
                <a:cs typeface="B Koodak" pitchFamily="2" charset="-78"/>
              </a:rPr>
              <a:t>در ابتدا تمام گرهها </a:t>
            </a:r>
            <a:r>
              <a:rPr lang="en-US" sz="2000" b="1" dirty="0">
                <a:solidFill>
                  <a:schemeClr val="tx1">
                    <a:lumMod val="95000"/>
                    <a:lumOff val="5000"/>
                  </a:schemeClr>
                </a:solidFill>
                <a:cs typeface="B Koodak" pitchFamily="2" charset="-78"/>
              </a:rPr>
              <a:t>UNDECIDED</a:t>
            </a:r>
            <a:r>
              <a:rPr lang="fa-IR" sz="2000" b="1" dirty="0">
                <a:solidFill>
                  <a:schemeClr val="tx1">
                    <a:lumMod val="95000"/>
                    <a:lumOff val="5000"/>
                  </a:schemeClr>
                </a:solidFill>
                <a:cs typeface="B Koodak" pitchFamily="2" charset="-78"/>
              </a:rPr>
              <a:t> هستند</a:t>
            </a:r>
            <a:r>
              <a:rPr lang="fa-IR" sz="2000" b="1" dirty="0" smtClean="0">
                <a:solidFill>
                  <a:schemeClr val="tx1">
                    <a:lumMod val="95000"/>
                    <a:lumOff val="5000"/>
                  </a:schemeClr>
                </a:solidFill>
                <a:cs typeface="B Koodak" pitchFamily="2" charset="-78"/>
              </a:rPr>
              <a:t>.</a:t>
            </a:r>
            <a:endParaRPr lang="fa-IR" sz="2000" b="1" dirty="0">
              <a:solidFill>
                <a:schemeClr val="tx1">
                  <a:lumMod val="95000"/>
                  <a:lumOff val="5000"/>
                </a:schemeClr>
              </a:solidFill>
              <a:cs typeface="B Koodak" pitchFamily="2" charset="-78"/>
            </a:endParaRPr>
          </a:p>
          <a:p>
            <a:pPr marL="0" lvl="2" algn="justLow" rtl="1"/>
            <a:r>
              <a:rPr lang="fa-IR" sz="2000" b="1" dirty="0">
                <a:solidFill>
                  <a:schemeClr val="tx1">
                    <a:lumMod val="95000"/>
                    <a:lumOff val="5000"/>
                  </a:schemeClr>
                </a:solidFill>
                <a:cs typeface="B Koodak" pitchFamily="2" charset="-78"/>
              </a:rPr>
              <a:t>هر گره در ابتدا يك پيام </a:t>
            </a:r>
            <a:r>
              <a:rPr lang="en-US" sz="2000" b="1" dirty="0">
                <a:solidFill>
                  <a:schemeClr val="tx1">
                    <a:lumMod val="95000"/>
                    <a:lumOff val="5000"/>
                  </a:schemeClr>
                </a:solidFill>
                <a:cs typeface="B Koodak" pitchFamily="2" charset="-78"/>
              </a:rPr>
              <a:t>Hello </a:t>
            </a:r>
            <a:r>
              <a:rPr lang="fa-IR" sz="2000" b="1" dirty="0">
                <a:solidFill>
                  <a:schemeClr val="tx1">
                    <a:lumMod val="95000"/>
                    <a:lumOff val="5000"/>
                  </a:schemeClr>
                </a:solidFill>
                <a:cs typeface="B Koodak" pitchFamily="2" charset="-78"/>
              </a:rPr>
              <a:t> را پخش مي كند تا اطلاعاتي را از همسايگانش دريافت كند. گرهها با دريافت پيام </a:t>
            </a:r>
            <a:r>
              <a:rPr lang="en-US" sz="2000" b="1" dirty="0">
                <a:solidFill>
                  <a:schemeClr val="tx1">
                    <a:lumMod val="95000"/>
                    <a:lumOff val="5000"/>
                  </a:schemeClr>
                </a:solidFill>
                <a:cs typeface="B Koodak" pitchFamily="2" charset="-78"/>
              </a:rPr>
              <a:t>Hello</a:t>
            </a:r>
            <a:r>
              <a:rPr lang="fa-IR" sz="2000" b="1" dirty="0">
                <a:solidFill>
                  <a:schemeClr val="tx1">
                    <a:lumMod val="95000"/>
                    <a:lumOff val="5000"/>
                  </a:schemeClr>
                </a:solidFill>
                <a:cs typeface="B Koodak" pitchFamily="2" charset="-78"/>
              </a:rPr>
              <a:t> از همديگر مي توانند تعداد همسايگانشان را (درجه) بدست آورند.</a:t>
            </a:r>
          </a:p>
          <a:p>
            <a:pPr marL="0" lvl="2" algn="justLow" rtl="1"/>
            <a:r>
              <a:rPr lang="fa-IR" sz="2000" b="1" dirty="0">
                <a:solidFill>
                  <a:schemeClr val="tx1">
                    <a:lumMod val="95000"/>
                    <a:lumOff val="5000"/>
                  </a:schemeClr>
                </a:solidFill>
                <a:cs typeface="B Koodak" pitchFamily="2" charset="-78"/>
              </a:rPr>
              <a:t> هر گره داراي يك اولويت است (اولويت بر اساس درجه و </a:t>
            </a:r>
            <a:r>
              <a:rPr lang="en-US" sz="2000" b="1" dirty="0">
                <a:solidFill>
                  <a:schemeClr val="tx1">
                    <a:lumMod val="95000"/>
                    <a:lumOff val="5000"/>
                  </a:schemeClr>
                </a:solidFill>
                <a:cs typeface="B Koodak" pitchFamily="2" charset="-78"/>
              </a:rPr>
              <a:t>ID</a:t>
            </a:r>
            <a:r>
              <a:rPr lang="fa-IR" sz="2000" b="1" dirty="0">
                <a:solidFill>
                  <a:schemeClr val="tx1">
                    <a:lumMod val="95000"/>
                    <a:lumOff val="5000"/>
                  </a:schemeClr>
                </a:solidFill>
                <a:cs typeface="B Koodak" pitchFamily="2" charset="-78"/>
              </a:rPr>
              <a:t> گره است) و براي انتخاب  نماينده خوشه از اين اولويتها استفاده مي شود. </a:t>
            </a:r>
            <a:endParaRPr lang="en-US" sz="2000" b="1" dirty="0" smtClean="0">
              <a:solidFill>
                <a:schemeClr val="tx1">
                  <a:lumMod val="95000"/>
                  <a:lumOff val="5000"/>
                </a:schemeClr>
              </a:solidFill>
              <a:cs typeface="B Koodak" pitchFamily="2" charset="-78"/>
            </a:endParaRPr>
          </a:p>
          <a:p>
            <a:pPr marL="0" lvl="2" algn="justLow" rtl="1"/>
            <a:endParaRPr lang="fa-IR" sz="2000" b="1" dirty="0">
              <a:solidFill>
                <a:schemeClr val="tx1">
                  <a:lumMod val="95000"/>
                  <a:lumOff val="5000"/>
                </a:schemeClr>
              </a:solidFill>
              <a:cs typeface="B Koodak" pitchFamily="2" charset="-78"/>
            </a:endParaRPr>
          </a:p>
          <a:p>
            <a:pPr marL="0" lvl="2" algn="justLow" rtl="1"/>
            <a:r>
              <a:rPr lang="fa-IR" sz="2000" b="1" dirty="0">
                <a:solidFill>
                  <a:schemeClr val="tx1">
                    <a:lumMod val="95000"/>
                    <a:lumOff val="5000"/>
                  </a:schemeClr>
                </a:solidFill>
                <a:cs typeface="B Koodak" pitchFamily="2" charset="-78"/>
              </a:rPr>
              <a:t>گره بعد از ارسال پيام </a:t>
            </a:r>
            <a:r>
              <a:rPr lang="en-US" sz="2000" b="1" dirty="0">
                <a:solidFill>
                  <a:schemeClr val="tx1">
                    <a:lumMod val="95000"/>
                    <a:lumOff val="5000"/>
                  </a:schemeClr>
                </a:solidFill>
                <a:cs typeface="B Koodak" pitchFamily="2" charset="-78"/>
              </a:rPr>
              <a:t>Hello </a:t>
            </a:r>
            <a:r>
              <a:rPr lang="fa-IR" sz="2000" b="1" dirty="0">
                <a:solidFill>
                  <a:schemeClr val="tx1">
                    <a:lumMod val="95000"/>
                    <a:lumOff val="5000"/>
                  </a:schemeClr>
                </a:solidFill>
                <a:cs typeface="B Koodak" pitchFamily="2" charset="-78"/>
              </a:rPr>
              <a:t> پيام </a:t>
            </a:r>
            <a:r>
              <a:rPr lang="en-US" sz="2000" b="1" dirty="0">
                <a:solidFill>
                  <a:schemeClr val="tx1">
                    <a:lumMod val="95000"/>
                    <a:lumOff val="5000"/>
                  </a:schemeClr>
                </a:solidFill>
                <a:cs typeface="B Koodak" pitchFamily="2" charset="-78"/>
              </a:rPr>
              <a:t>ELECT_CH</a:t>
            </a:r>
            <a:r>
              <a:rPr lang="fa-IR" sz="2000" b="1" dirty="0">
                <a:solidFill>
                  <a:schemeClr val="tx1">
                    <a:lumMod val="95000"/>
                    <a:lumOff val="5000"/>
                  </a:schemeClr>
                </a:solidFill>
                <a:cs typeface="B Koodak" pitchFamily="2" charset="-78"/>
              </a:rPr>
              <a:t> را پخش مي كند </a:t>
            </a:r>
            <a:r>
              <a:rPr lang="fa-IR" sz="2000" b="1" dirty="0" smtClean="0">
                <a:solidFill>
                  <a:schemeClr val="tx1">
                    <a:lumMod val="95000"/>
                    <a:lumOff val="5000"/>
                  </a:schemeClr>
                </a:solidFill>
                <a:cs typeface="B Koodak" pitchFamily="2" charset="-78"/>
              </a:rPr>
              <a:t>،گره </a:t>
            </a:r>
            <a:r>
              <a:rPr lang="fa-IR" sz="2000" b="1" dirty="0">
                <a:solidFill>
                  <a:schemeClr val="tx1">
                    <a:lumMod val="95000"/>
                    <a:lumOff val="5000"/>
                  </a:schemeClr>
                </a:solidFill>
                <a:cs typeface="B Koodak" pitchFamily="2" charset="-78"/>
              </a:rPr>
              <a:t>هاي ديگر با دريافت پيام </a:t>
            </a:r>
            <a:r>
              <a:rPr lang="en-US" sz="2000" b="1" dirty="0">
                <a:solidFill>
                  <a:schemeClr val="tx1">
                    <a:lumMod val="95000"/>
                    <a:lumOff val="5000"/>
                  </a:schemeClr>
                </a:solidFill>
                <a:cs typeface="B Koodak" pitchFamily="2" charset="-78"/>
              </a:rPr>
              <a:t> ELECT_CH </a:t>
            </a:r>
            <a:r>
              <a:rPr lang="fa-IR" sz="2000" b="1" dirty="0">
                <a:solidFill>
                  <a:schemeClr val="tx1">
                    <a:lumMod val="95000"/>
                    <a:lumOff val="5000"/>
                  </a:schemeClr>
                </a:solidFill>
                <a:cs typeface="B Koodak" pitchFamily="2" charset="-78"/>
              </a:rPr>
              <a:t> اولويت گره پخش كننده پيام را محاسبه مي كنند. اگر اولويت آن از خودشان بيشتر بود پيام را پخش مي كنند و در غير اينصورت پيام را حذف مي كنند. </a:t>
            </a:r>
            <a:endParaRPr lang="en-US" sz="2000" b="1" dirty="0">
              <a:solidFill>
                <a:schemeClr val="tx1">
                  <a:lumMod val="95000"/>
                  <a:lumOff val="5000"/>
                </a:schemeClr>
              </a:solidFill>
              <a:cs typeface="B Koodak" pitchFamily="2" charset="-78"/>
            </a:endParaRPr>
          </a:p>
        </p:txBody>
      </p:sp>
      <p:pic>
        <p:nvPicPr>
          <p:cNvPr id="9"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 xmlns:p14="http://schemas.microsoft.com/office/powerpoint/2010/main" val="3283220303"/>
      </p:ext>
    </p:extLst>
  </p:cSld>
  <p:clrMapOvr>
    <a:masterClrMapping/>
  </p:clrMapOvr>
  <mc:AlternateContent xmlns:mc="http://schemas.openxmlformats.org/markup-compatibility/2006">
    <mc:Choice xmlns="" xmlns:p14="http://schemas.microsoft.com/office/powerpoint/2010/main" Requires="p14">
      <p:transition spd="slow" p14:dur="1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700" dirty="0">
              <a:latin typeface="Times New Roman" pitchFamily="18" charset="0"/>
            </a:endParaRPr>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33400" y="2395478"/>
            <a:ext cx="8193315" cy="2246769"/>
          </a:xfrm>
          <a:prstGeom prst="rect">
            <a:avLst/>
          </a:prstGeom>
        </p:spPr>
        <p:txBody>
          <a:bodyPr wrap="square">
            <a:spAutoFit/>
          </a:bodyPr>
          <a:lstStyle/>
          <a:p>
            <a:pPr algn="justLow" rtl="1"/>
            <a:r>
              <a:rPr lang="fa-IR" sz="1400" b="1" dirty="0">
                <a:latin typeface="Times New Roman" pitchFamily="18" charset="0"/>
                <a:cs typeface="B Koodak" pitchFamily="2" charset="-78"/>
              </a:rPr>
              <a:t>اگر گره پخش كننده پيام  </a:t>
            </a:r>
            <a:r>
              <a:rPr lang="en-US" sz="1400" b="1" dirty="0">
                <a:latin typeface="Times New Roman" pitchFamily="18" charset="0"/>
                <a:cs typeface="B Koodak" pitchFamily="2" charset="-78"/>
              </a:rPr>
              <a:t>ELECT_CH</a:t>
            </a:r>
            <a:r>
              <a:rPr lang="fa-IR" sz="1400" b="1" dirty="0">
                <a:latin typeface="Times New Roman" pitchFamily="18" charset="0"/>
                <a:cs typeface="B Koodak" pitchFamily="2" charset="-78"/>
              </a:rPr>
              <a:t>   بعد از مدت زمان مشخصي پيام </a:t>
            </a:r>
            <a:r>
              <a:rPr lang="en-US" sz="1400" b="1" dirty="0">
                <a:latin typeface="Times New Roman" pitchFamily="18" charset="0"/>
                <a:cs typeface="B Koodak" pitchFamily="2" charset="-78"/>
              </a:rPr>
              <a:t>ELECT_CH</a:t>
            </a:r>
            <a:r>
              <a:rPr lang="fa-IR" sz="1400" b="1" dirty="0">
                <a:latin typeface="Times New Roman" pitchFamily="18" charset="0"/>
                <a:cs typeface="B Koodak" pitchFamily="2" charset="-78"/>
              </a:rPr>
              <a:t> را دريافت نكند خود را به عنوان نماينده انتخاب كرده و به حالت </a:t>
            </a:r>
            <a:r>
              <a:rPr lang="en-US" sz="1400" b="1" dirty="0">
                <a:latin typeface="Times New Roman" pitchFamily="18" charset="0"/>
                <a:cs typeface="B Koodak" pitchFamily="2" charset="-78"/>
              </a:rPr>
              <a:t>CLUSTERHEAD</a:t>
            </a:r>
            <a:r>
              <a:rPr lang="fa-IR" sz="1400" b="1" dirty="0">
                <a:latin typeface="Times New Roman" pitchFamily="18" charset="0"/>
                <a:cs typeface="B Koodak" pitchFamily="2" charset="-78"/>
              </a:rPr>
              <a:t> مي رود </a:t>
            </a:r>
            <a:r>
              <a:rPr lang="fa-IR" sz="1400" b="1" dirty="0" smtClean="0">
                <a:latin typeface="Times New Roman" pitchFamily="18" charset="0"/>
                <a:cs typeface="B Koodak" pitchFamily="2" charset="-78"/>
              </a:rPr>
              <a:t>.</a:t>
            </a:r>
            <a:endParaRPr lang="en-US" sz="1400" b="1" dirty="0" smtClean="0">
              <a:latin typeface="Times New Roman" pitchFamily="18" charset="0"/>
              <a:cs typeface="B Koodak" pitchFamily="2" charset="-78"/>
            </a:endParaRPr>
          </a:p>
          <a:p>
            <a:pPr algn="justLow" rtl="1"/>
            <a:endParaRPr lang="fa-IR" sz="1400" b="1" dirty="0">
              <a:latin typeface="Times New Roman" pitchFamily="18" charset="0"/>
              <a:cs typeface="B Koodak" pitchFamily="2" charset="-78"/>
            </a:endParaRPr>
          </a:p>
          <a:p>
            <a:pPr algn="justLow" rtl="1"/>
            <a:endParaRPr lang="en-US" sz="1400" b="1" dirty="0">
              <a:latin typeface="Times New Roman" pitchFamily="18" charset="0"/>
              <a:cs typeface="B Koodak" pitchFamily="2" charset="-78"/>
            </a:endParaRPr>
          </a:p>
          <a:p>
            <a:pPr algn="justLow" rtl="1"/>
            <a:r>
              <a:rPr lang="fa-IR" sz="1400" b="1" dirty="0" smtClean="0">
                <a:latin typeface="Times New Roman" pitchFamily="18" charset="0"/>
                <a:cs typeface="B Koodak" pitchFamily="2" charset="-78"/>
              </a:rPr>
              <a:t>زماني كه گرهي در حالت </a:t>
            </a:r>
            <a:r>
              <a:rPr lang="en-US" sz="1400" b="1" dirty="0" smtClean="0">
                <a:latin typeface="Times New Roman" pitchFamily="18" charset="0"/>
                <a:cs typeface="B Koodak" pitchFamily="2" charset="-78"/>
              </a:rPr>
              <a:t> UNDECIDED</a:t>
            </a:r>
            <a:r>
              <a:rPr lang="fa-IR" sz="1400" b="1" dirty="0" smtClean="0">
                <a:latin typeface="Times New Roman" pitchFamily="18" charset="0"/>
                <a:cs typeface="B Koodak" pitchFamily="2" charset="-78"/>
              </a:rPr>
              <a:t> است و پيام </a:t>
            </a:r>
            <a:r>
              <a:rPr lang="en-US" sz="1400" b="1" dirty="0" smtClean="0">
                <a:latin typeface="Times New Roman" pitchFamily="18" charset="0"/>
                <a:cs typeface="B Koodak" pitchFamily="2" charset="-78"/>
              </a:rPr>
              <a:t> ELECT_CH</a:t>
            </a:r>
            <a:r>
              <a:rPr lang="fa-IR" sz="1400" b="1" dirty="0" smtClean="0">
                <a:latin typeface="Times New Roman" pitchFamily="18" charset="0"/>
                <a:cs typeface="B Koodak" pitchFamily="2" charset="-78"/>
              </a:rPr>
              <a:t> را دريافت مي كند به حالت</a:t>
            </a:r>
            <a:r>
              <a:rPr lang="en-US" sz="1400" b="1" dirty="0" smtClean="0">
                <a:latin typeface="Times New Roman" pitchFamily="18" charset="0"/>
                <a:cs typeface="B Koodak" pitchFamily="2" charset="-78"/>
              </a:rPr>
              <a:t> ORDINARY </a:t>
            </a:r>
            <a:r>
              <a:rPr lang="fa-IR" sz="1400" b="1" dirty="0" smtClean="0">
                <a:latin typeface="Times New Roman" pitchFamily="18" charset="0"/>
                <a:cs typeface="B Koodak" pitchFamily="2" charset="-78"/>
              </a:rPr>
              <a:t> مي رود.</a:t>
            </a:r>
            <a:endParaRPr lang="en-US" sz="1400" b="1" dirty="0" smtClean="0">
              <a:latin typeface="Times New Roman" pitchFamily="18" charset="0"/>
              <a:cs typeface="B Koodak" pitchFamily="2" charset="-78"/>
            </a:endParaRPr>
          </a:p>
          <a:p>
            <a:pPr algn="justLow" rtl="1"/>
            <a:endParaRPr lang="fa-IR" sz="1400" b="1" dirty="0" smtClean="0">
              <a:latin typeface="Times New Roman" pitchFamily="18" charset="0"/>
              <a:cs typeface="B Koodak" pitchFamily="2" charset="-78"/>
            </a:endParaRPr>
          </a:p>
          <a:p>
            <a:pPr algn="justLow" rtl="1"/>
            <a:r>
              <a:rPr lang="fa-IR" sz="1400" b="1" dirty="0" smtClean="0">
                <a:latin typeface="Times New Roman" pitchFamily="18" charset="0"/>
                <a:cs typeface="B Koodak" pitchFamily="2" charset="-78"/>
              </a:rPr>
              <a:t> متشابهاً اگر گرهي در حالت </a:t>
            </a:r>
            <a:r>
              <a:rPr lang="en-US" sz="1400" b="1" dirty="0" smtClean="0">
                <a:latin typeface="Times New Roman" pitchFamily="18" charset="0"/>
                <a:cs typeface="B Koodak" pitchFamily="2" charset="-78"/>
              </a:rPr>
              <a:t> ORDINARY</a:t>
            </a:r>
            <a:r>
              <a:rPr lang="fa-IR" sz="1400" b="1" dirty="0" smtClean="0">
                <a:latin typeface="Times New Roman" pitchFamily="18" charset="0"/>
                <a:cs typeface="B Koodak" pitchFamily="2" charset="-78"/>
              </a:rPr>
              <a:t> باشد و پيام</a:t>
            </a:r>
            <a:r>
              <a:rPr lang="en-US" sz="1400" b="1" dirty="0" smtClean="0">
                <a:latin typeface="Times New Roman" pitchFamily="18" charset="0"/>
                <a:cs typeface="B Koodak" pitchFamily="2" charset="-78"/>
              </a:rPr>
              <a:t> ELECT_CH </a:t>
            </a:r>
            <a:r>
              <a:rPr lang="fa-IR" sz="1400" b="1" dirty="0" smtClean="0">
                <a:latin typeface="Times New Roman" pitchFamily="18" charset="0"/>
                <a:cs typeface="B Koodak" pitchFamily="2" charset="-78"/>
              </a:rPr>
              <a:t> را دريافت مي كند به حالت</a:t>
            </a:r>
            <a:r>
              <a:rPr lang="en-US" sz="1400" b="1" dirty="0" smtClean="0">
                <a:latin typeface="Times New Roman" pitchFamily="18" charset="0"/>
                <a:cs typeface="B Koodak" pitchFamily="2" charset="-78"/>
              </a:rPr>
              <a:t> GATEWAY </a:t>
            </a:r>
            <a:r>
              <a:rPr lang="fa-IR" sz="1400" b="1" dirty="0" smtClean="0">
                <a:latin typeface="Times New Roman" pitchFamily="18" charset="0"/>
                <a:cs typeface="B Koodak" pitchFamily="2" charset="-78"/>
              </a:rPr>
              <a:t> مي رود. </a:t>
            </a:r>
            <a:endParaRPr lang="en-US" sz="1400" b="1" dirty="0" smtClean="0">
              <a:latin typeface="Times New Roman" pitchFamily="18" charset="0"/>
              <a:cs typeface="B Koodak" pitchFamily="2" charset="-78"/>
            </a:endParaRPr>
          </a:p>
          <a:p>
            <a:pPr algn="justLow" rtl="1"/>
            <a:endParaRPr lang="fa-IR" sz="1400" b="1" dirty="0">
              <a:latin typeface="Times New Roman" pitchFamily="18" charset="0"/>
              <a:cs typeface="B Koodak" pitchFamily="2" charset="-78"/>
            </a:endParaRPr>
          </a:p>
          <a:p>
            <a:pPr algn="justLow" rtl="1"/>
            <a:endParaRPr lang="fa-IR" sz="1400" b="1" dirty="0">
              <a:latin typeface="Times New Roman" pitchFamily="18" charset="0"/>
              <a:cs typeface="B Koodak" pitchFamily="2" charset="-78"/>
            </a:endParaRPr>
          </a:p>
          <a:p>
            <a:pPr algn="justLow" rtl="1"/>
            <a:r>
              <a:rPr lang="fa-IR" sz="1400" b="1" dirty="0">
                <a:latin typeface="Times New Roman" pitchFamily="18" charset="0"/>
                <a:cs typeface="B Koodak" pitchFamily="2" charset="-78"/>
              </a:rPr>
              <a:t>يك خوشه زماني كه تمام گرههاي آن به حالت</a:t>
            </a:r>
            <a:r>
              <a:rPr lang="en-US" sz="1400" b="1" dirty="0">
                <a:latin typeface="Times New Roman" pitchFamily="18" charset="0"/>
                <a:cs typeface="B Koodak" pitchFamily="2" charset="-78"/>
              </a:rPr>
              <a:t> GATEWAY </a:t>
            </a:r>
            <a:r>
              <a:rPr lang="fa-IR" sz="1400" b="1" dirty="0">
                <a:latin typeface="Times New Roman" pitchFamily="18" charset="0"/>
                <a:cs typeface="B Koodak" pitchFamily="2" charset="-78"/>
              </a:rPr>
              <a:t> مي روند از بين مي رود. </a:t>
            </a:r>
            <a:endParaRPr lang="en-US" sz="1400" b="1" dirty="0">
              <a:latin typeface="Times New Roman" pitchFamily="18" charset="0"/>
              <a:cs typeface="B Koodak" pitchFamily="2" charset="-78"/>
            </a:endParaRPr>
          </a:p>
        </p:txBody>
      </p:sp>
      <p:sp>
        <p:nvSpPr>
          <p:cNvPr id="4" name="Rectangle 3"/>
          <p:cNvSpPr/>
          <p:nvPr/>
        </p:nvSpPr>
        <p:spPr>
          <a:xfrm>
            <a:off x="381000" y="5486400"/>
            <a:ext cx="8345715" cy="400110"/>
          </a:xfrm>
          <a:prstGeom prst="rect">
            <a:avLst/>
          </a:prstGeom>
        </p:spPr>
        <p:txBody>
          <a:bodyPr wrap="square">
            <a:spAutoFit/>
          </a:bodyPr>
          <a:lstStyle/>
          <a:p>
            <a:pPr algn="r" rtl="1"/>
            <a:r>
              <a:rPr lang="fa-IR" sz="2000" b="1" i="1" dirty="0">
                <a:latin typeface="Times New Roman" pitchFamily="18" charset="0"/>
                <a:cs typeface="B Bardiya" pitchFamily="2" charset="-78"/>
              </a:rPr>
              <a:t>مسيريابي در داخل خوشه، مسيريابي بر مبناي تقاضا است و مسيريابي بين خوشه ها مسيريابي فعال است. </a:t>
            </a:r>
            <a:endParaRPr lang="en-US" sz="2000" b="1" i="1" dirty="0">
              <a:latin typeface="Times New Roman" pitchFamily="18" charset="0"/>
              <a:cs typeface="B Bardiya" pitchFamily="2" charset="-78"/>
            </a:endParaRPr>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 xmlns:p14="http://schemas.microsoft.com/office/powerpoint/2010/main" val="161428181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Documents and Settings\Administrator\My Documents\1.bm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304800"/>
            <a:ext cx="9553576" cy="71628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578429" y="2921168"/>
            <a:ext cx="7413171" cy="1107996"/>
          </a:xfrm>
          <a:prstGeom prst="rect">
            <a:avLst/>
          </a:prstGeom>
          <a:noFill/>
        </p:spPr>
        <p:txBody>
          <a:bodyPr wrap="square" rtlCol="0">
            <a:spAutoFit/>
          </a:bodyPr>
          <a:lstStyle/>
          <a:p>
            <a:pPr algn="l"/>
            <a:r>
              <a:rPr lang="fa-IR" sz="6600" dirty="0" smtClean="0">
                <a:effectLst>
                  <a:outerShdw blurRad="38100" dist="38100" dir="2700000" algn="tl">
                    <a:srgbClr val="000000">
                      <a:alpha val="43137"/>
                    </a:srgbClr>
                  </a:outerShdw>
                </a:effectLst>
                <a:latin typeface="Currency" pitchFamily="2" charset="0"/>
              </a:rPr>
              <a:t>پایان</a:t>
            </a:r>
            <a:endParaRPr lang="en-US" sz="6600" dirty="0">
              <a:effectLst>
                <a:outerShdw blurRad="38100" dist="38100" dir="2700000" algn="tl">
                  <a:srgbClr val="000000">
                    <a:alpha val="43137"/>
                  </a:srgbClr>
                </a:outerShdw>
              </a:effectLst>
              <a:latin typeface="Currency" pitchFamily="2" charset="0"/>
            </a:endParaRPr>
          </a:p>
        </p:txBody>
      </p:sp>
    </p:spTree>
    <p:extLst>
      <p:ext uri="{BB962C8B-B14F-4D97-AF65-F5344CB8AC3E}">
        <p14:creationId xmlns="" xmlns:p14="http://schemas.microsoft.com/office/powerpoint/2010/main" val="375334057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2400" y="2864584"/>
            <a:ext cx="8991600" cy="3908762"/>
          </a:xfrm>
          <a:prstGeom prst="rect">
            <a:avLst/>
          </a:prstGeom>
        </p:spPr>
        <p:txBody>
          <a:bodyPr wrap="square">
            <a:spAutoFit/>
          </a:bodyPr>
          <a:lstStyle/>
          <a:p>
            <a:pPr lvl="1" algn="just" rtl="1"/>
            <a:r>
              <a:rPr lang="fa-IR" sz="2000" dirty="0" smtClean="0">
                <a:latin typeface="Arial" pitchFamily="34" charset="0"/>
                <a:cs typeface="Arial" pitchFamily="34" charset="0"/>
              </a:rPr>
              <a:t>زماني ارتباط بين ايستگاه هاي كاري در يك شبكه، فقط توسط كابل هاي </a:t>
            </a:r>
            <a:r>
              <a:rPr lang="en-US" sz="2000" dirty="0" smtClean="0">
                <a:latin typeface="Arial" pitchFamily="34" charset="0"/>
                <a:cs typeface="Arial" pitchFamily="34" charset="0"/>
              </a:rPr>
              <a:t> </a:t>
            </a:r>
            <a:r>
              <a:rPr lang="en-US" sz="1600" b="1" dirty="0" smtClean="0">
                <a:latin typeface="Arial" pitchFamily="34" charset="0"/>
                <a:cs typeface="Arial" pitchFamily="34" charset="0"/>
              </a:rPr>
              <a:t>Coaxial </a:t>
            </a:r>
            <a:r>
              <a:rPr lang="fa-IR" sz="2000" dirty="0" smtClean="0">
                <a:latin typeface="Arial" pitchFamily="34" charset="0"/>
                <a:cs typeface="Arial" pitchFamily="34" charset="0"/>
              </a:rPr>
              <a:t>امكان پذير بود. سپس با پيشرفت تكنولوژي اتصالات موجود بهبود يافتند و كابلهاي </a:t>
            </a:r>
            <a:r>
              <a:rPr lang="en-US" sz="1600" b="1" dirty="0" smtClean="0">
                <a:latin typeface="Arial" pitchFamily="34" charset="0"/>
                <a:cs typeface="Arial" pitchFamily="34" charset="0"/>
              </a:rPr>
              <a:t>Twisted Pair </a:t>
            </a:r>
            <a:r>
              <a:rPr lang="fa-IR" sz="2000" dirty="0" smtClean="0">
                <a:latin typeface="Arial" pitchFamily="34" charset="0"/>
                <a:cs typeface="Arial" pitchFamily="34" charset="0"/>
              </a:rPr>
              <a:t>و بعد كابل فيبر‌نوري</a:t>
            </a:r>
            <a:r>
              <a:rPr lang="en-US" sz="2000" dirty="0" smtClean="0">
                <a:latin typeface="Arial" pitchFamily="34" charset="0"/>
                <a:cs typeface="Arial" pitchFamily="34" charset="0"/>
              </a:rPr>
              <a:t> </a:t>
            </a:r>
            <a:r>
              <a:rPr lang="fa-IR" sz="2000" dirty="0" smtClean="0">
                <a:latin typeface="Arial" pitchFamily="34" charset="0"/>
                <a:cs typeface="Arial" pitchFamily="34" charset="0"/>
              </a:rPr>
              <a:t>پا به عرصه وجود گذاشتند. </a:t>
            </a:r>
            <a:endParaRPr lang="en-US" sz="2000" dirty="0" smtClean="0">
              <a:latin typeface="Arial" pitchFamily="34" charset="0"/>
              <a:cs typeface="Arial" pitchFamily="34" charset="0"/>
            </a:endParaRPr>
          </a:p>
          <a:p>
            <a:pPr lvl="1" algn="just" rtl="1"/>
            <a:r>
              <a:rPr lang="fa-IR" sz="2000" dirty="0" smtClean="0">
                <a:latin typeface="Arial" pitchFamily="34" charset="0"/>
                <a:cs typeface="Arial" pitchFamily="34" charset="0"/>
              </a:rPr>
              <a:t>مزيت اصلي اين پيشرفت ها </a:t>
            </a:r>
            <a:r>
              <a:rPr lang="fa-IR" sz="2000" i="1" u="sng" dirty="0" smtClean="0">
                <a:latin typeface="Arial" pitchFamily="34" charset="0"/>
                <a:cs typeface="Arial" pitchFamily="34" charset="0"/>
              </a:rPr>
              <a:t>افزايش سرعت انتقال داده‌ها</a:t>
            </a:r>
            <a:r>
              <a:rPr lang="fa-IR" sz="2000" i="1" dirty="0" smtClean="0">
                <a:latin typeface="Arial" pitchFamily="34" charset="0"/>
                <a:cs typeface="Arial" pitchFamily="34" charset="0"/>
              </a:rPr>
              <a:t> و </a:t>
            </a:r>
            <a:r>
              <a:rPr lang="fa-IR" sz="2000" i="1" u="sng" dirty="0" smtClean="0">
                <a:latin typeface="Arial" pitchFamily="34" charset="0"/>
                <a:cs typeface="Arial" pitchFamily="34" charset="0"/>
              </a:rPr>
              <a:t>بهبود امنيت ارسال و دريافت داده ها </a:t>
            </a:r>
            <a:r>
              <a:rPr lang="fa-IR" sz="2000" dirty="0" smtClean="0">
                <a:latin typeface="Arial" pitchFamily="34" charset="0"/>
                <a:cs typeface="Arial" pitchFamily="34" charset="0"/>
              </a:rPr>
              <a:t>مي باشد.</a:t>
            </a:r>
          </a:p>
          <a:p>
            <a:pPr lvl="1" algn="just" rtl="1"/>
            <a:endParaRPr lang="fa-IR" sz="2000" dirty="0" smtClean="0"/>
          </a:p>
          <a:p>
            <a:pPr lvl="1" algn="just" rtl="1"/>
            <a:endParaRPr lang="fa-IR" sz="2400" b="1" dirty="0" smtClean="0"/>
          </a:p>
          <a:p>
            <a:pPr lvl="1" algn="just" rtl="1"/>
            <a:r>
              <a:rPr lang="fa-IR" sz="2400" b="1" dirty="0" smtClean="0"/>
              <a:t>برخي از مشكلات این روش :</a:t>
            </a:r>
          </a:p>
          <a:p>
            <a:pPr lvl="1" algn="just" rtl="1"/>
            <a:r>
              <a:rPr lang="fa-IR" sz="2000" dirty="0" smtClean="0"/>
              <a:t>1- عدم امكان كابل كشي </a:t>
            </a:r>
          </a:p>
          <a:p>
            <a:pPr lvl="1" algn="just" rtl="1"/>
            <a:r>
              <a:rPr lang="fa-IR" sz="2000" dirty="0" smtClean="0"/>
              <a:t>2- وجود هزينه بالا يا سختي عمليات كابل كشي </a:t>
            </a:r>
          </a:p>
          <a:p>
            <a:pPr lvl="1" algn="just" rtl="1"/>
            <a:r>
              <a:rPr lang="fa-IR" sz="2000" dirty="0" smtClean="0"/>
              <a:t>3-غير ممكن بودن يا هزينه بر بودن انجام تغييرات در زير ساخت هاي فعلي شبكه </a:t>
            </a:r>
          </a:p>
          <a:p>
            <a:pPr lvl="1" algn="just" rtl="1"/>
            <a:endParaRPr lang="fa-IR" sz="2000" dirty="0" smtClean="0"/>
          </a:p>
        </p:txBody>
      </p:sp>
      <p:sp>
        <p:nvSpPr>
          <p:cNvPr id="13" name="TextBox 12"/>
          <p:cNvSpPr txBox="1"/>
          <p:nvPr/>
        </p:nvSpPr>
        <p:spPr>
          <a:xfrm>
            <a:off x="3810000" y="2006026"/>
            <a:ext cx="1556836" cy="646331"/>
          </a:xfrm>
          <a:prstGeom prst="rect">
            <a:avLst/>
          </a:prstGeom>
          <a:noFill/>
        </p:spPr>
        <p:txBody>
          <a:bodyPr wrap="none" rtlCol="0">
            <a:spAutoFit/>
          </a:bodyPr>
          <a:lstStyle/>
          <a:p>
            <a:r>
              <a:rPr lang="fa-IR" sz="3600" b="1" dirty="0" smtClean="0"/>
              <a:t>تاریخچه</a:t>
            </a:r>
            <a:r>
              <a:rPr lang="fa-IR" sz="3200" b="1" dirty="0" smtClean="0"/>
              <a:t>:</a:t>
            </a:r>
            <a:endParaRPr lang="en-US" sz="32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 xmlns:p14="http://schemas.microsoft.com/office/powerpoint/2010/main" val="40969845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2819401"/>
            <a:ext cx="8534400" cy="2862322"/>
          </a:xfrm>
          <a:prstGeom prst="rect">
            <a:avLst/>
          </a:prstGeom>
        </p:spPr>
        <p:txBody>
          <a:bodyPr wrap="square">
            <a:spAutoFit/>
          </a:bodyPr>
          <a:lstStyle/>
          <a:p>
            <a:pPr lvl="1" algn="r" rtl="1"/>
            <a:r>
              <a:rPr lang="fa-IR" sz="2000" dirty="0" smtClean="0">
                <a:latin typeface="Arial" pitchFamily="34" charset="0"/>
                <a:cs typeface="Arial" pitchFamily="34" charset="0"/>
              </a:rPr>
              <a:t>در اين تكنولوژي، انتقال اطلاعات از طريق امواج الكترومغناطيس انجام مي گيرد. به همين منظور مي توان از يكي از سه نوع موج زير استفاده نمود:</a:t>
            </a:r>
            <a:endParaRPr lang="en-US" sz="2000" dirty="0" smtClean="0">
              <a:latin typeface="Arial" pitchFamily="34" charset="0"/>
              <a:cs typeface="Arial" pitchFamily="34" charset="0"/>
            </a:endParaRPr>
          </a:p>
          <a:p>
            <a:pPr lvl="1" algn="r" rtl="1"/>
            <a:endParaRPr lang="fa-IR" sz="2000" dirty="0" smtClean="0">
              <a:latin typeface="Arial" pitchFamily="34" charset="0"/>
              <a:cs typeface="Arial" pitchFamily="34" charset="0"/>
            </a:endParaRPr>
          </a:p>
          <a:p>
            <a:pPr lvl="1" algn="r" rtl="1">
              <a:buFont typeface="Wingdings" pitchFamily="2" charset="2"/>
              <a:buChar char="ü"/>
            </a:pPr>
            <a:r>
              <a:rPr lang="fa-IR" sz="2000" dirty="0" smtClean="0">
                <a:latin typeface="Arial" pitchFamily="34" charset="0"/>
                <a:cs typeface="Arial" pitchFamily="34" charset="0"/>
              </a:rPr>
              <a:t> </a:t>
            </a:r>
            <a:r>
              <a:rPr lang="en-US" sz="2000" dirty="0" smtClean="0">
                <a:latin typeface="Arial" pitchFamily="34" charset="0"/>
                <a:cs typeface="Arial" pitchFamily="34" charset="0"/>
              </a:rPr>
              <a:t>  </a:t>
            </a:r>
            <a:r>
              <a:rPr lang="fa-IR" sz="2000" dirty="0" smtClean="0">
                <a:latin typeface="Arial" pitchFamily="34" charset="0"/>
                <a:cs typeface="Arial" pitchFamily="34" charset="0"/>
              </a:rPr>
              <a:t>مادون قرمز</a:t>
            </a:r>
            <a:endParaRPr lang="en-US" sz="2000" dirty="0" smtClean="0">
              <a:latin typeface="Arial" pitchFamily="34" charset="0"/>
              <a:cs typeface="Arial" pitchFamily="34" charset="0"/>
            </a:endParaRPr>
          </a:p>
          <a:p>
            <a:pPr lvl="1" algn="r" rtl="1">
              <a:buFont typeface="Wingdings" pitchFamily="2" charset="2"/>
              <a:buChar char="ü"/>
            </a:pPr>
            <a:r>
              <a:rPr lang="fa-IR" sz="2000" dirty="0" smtClean="0">
                <a:latin typeface="Arial" pitchFamily="34" charset="0"/>
                <a:cs typeface="Arial" pitchFamily="34" charset="0"/>
              </a:rPr>
              <a:t>   امواج ليزر</a:t>
            </a:r>
            <a:endParaRPr lang="en-US" sz="2000" dirty="0" smtClean="0">
              <a:latin typeface="Arial" pitchFamily="34" charset="0"/>
              <a:cs typeface="Arial" pitchFamily="34" charset="0"/>
            </a:endParaRPr>
          </a:p>
          <a:p>
            <a:pPr lvl="1" algn="r" rtl="1">
              <a:buFont typeface="Wingdings" pitchFamily="2" charset="2"/>
              <a:buChar char="ü"/>
            </a:pPr>
            <a:r>
              <a:rPr lang="fa-IR" sz="2000" dirty="0" smtClean="0">
                <a:latin typeface="Arial" pitchFamily="34" charset="0"/>
                <a:cs typeface="Arial" pitchFamily="34" charset="0"/>
              </a:rPr>
              <a:t>   امواج راديويي</a:t>
            </a:r>
            <a:endParaRPr lang="en-US" sz="2000" dirty="0" smtClean="0">
              <a:latin typeface="Arial" pitchFamily="34" charset="0"/>
              <a:cs typeface="Arial" pitchFamily="34" charset="0"/>
            </a:endParaRPr>
          </a:p>
          <a:p>
            <a:pPr lvl="1" algn="r" rtl="1"/>
            <a:r>
              <a:rPr lang="fa-IR" sz="2000" dirty="0" smtClean="0">
                <a:latin typeface="Arial" pitchFamily="34" charset="0"/>
                <a:cs typeface="Arial" pitchFamily="34" charset="0"/>
              </a:rPr>
              <a:t>                         شبكه هاي بي سيم برون سازماني </a:t>
            </a:r>
          </a:p>
          <a:p>
            <a:pPr lvl="1" algn="r" rtl="1"/>
            <a:r>
              <a:rPr lang="fa-IR" sz="2000" dirty="0" smtClean="0">
                <a:latin typeface="Arial" pitchFamily="34" charset="0"/>
                <a:cs typeface="Arial" pitchFamily="34" charset="0"/>
              </a:rPr>
              <a:t>                         شبكه هاي بي سيم درون سازماني</a:t>
            </a:r>
          </a:p>
          <a:p>
            <a:pPr lvl="1" algn="r" rtl="1"/>
            <a:r>
              <a:rPr lang="en-US" sz="2000" dirty="0" smtClean="0">
                <a:latin typeface="Arial" pitchFamily="34" charset="0"/>
                <a:cs typeface="Arial" pitchFamily="34" charset="0"/>
              </a:rPr>
              <a:t> </a:t>
            </a:r>
            <a:endParaRPr lang="fa-IR" sz="2000" dirty="0" smtClean="0">
              <a:latin typeface="Arial" pitchFamily="34" charset="0"/>
              <a:cs typeface="Arial" pitchFamily="34" charset="0"/>
            </a:endParaRPr>
          </a:p>
        </p:txBody>
      </p:sp>
      <p:sp>
        <p:nvSpPr>
          <p:cNvPr id="6" name="TextBox 5"/>
          <p:cNvSpPr txBox="1"/>
          <p:nvPr/>
        </p:nvSpPr>
        <p:spPr>
          <a:xfrm>
            <a:off x="6324602" y="1905001"/>
            <a:ext cx="2453107" cy="584775"/>
          </a:xfrm>
          <a:prstGeom prst="rect">
            <a:avLst/>
          </a:prstGeom>
          <a:noFill/>
        </p:spPr>
        <p:txBody>
          <a:bodyPr wrap="none" rtlCol="0">
            <a:spAutoFit/>
          </a:bodyPr>
          <a:lstStyle/>
          <a:p>
            <a:pPr algn="l" rtl="1"/>
            <a:r>
              <a:rPr lang="fa-IR" sz="3200" b="1" dirty="0" smtClean="0"/>
              <a:t>ظهور </a:t>
            </a:r>
            <a:r>
              <a:rPr lang="en-US" sz="3200" b="1" dirty="0" smtClean="0"/>
              <a:t>wireless</a:t>
            </a:r>
            <a:endParaRPr lang="en-US" sz="32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 xmlns:p14="http://schemas.microsoft.com/office/powerpoint/2010/main" val="40969845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Rectangle 2"/>
          <p:cNvSpPr/>
          <p:nvPr/>
        </p:nvSpPr>
        <p:spPr>
          <a:xfrm>
            <a:off x="384630" y="1991380"/>
            <a:ext cx="8435965" cy="523220"/>
          </a:xfrm>
          <a:prstGeom prst="rect">
            <a:avLst/>
          </a:prstGeom>
        </p:spPr>
        <p:txBody>
          <a:bodyPr wrap="square">
            <a:spAutoFit/>
          </a:bodyPr>
          <a:lstStyle/>
          <a:p>
            <a:pPr algn="r" rtl="1"/>
            <a:r>
              <a:rPr lang="ar-SA" sz="2800" b="1" dirty="0">
                <a:cs typeface="B Zar" pitchFamily="2" charset="-78"/>
              </a:rPr>
              <a:t> </a:t>
            </a:r>
            <a:r>
              <a:rPr lang="fa-IR" sz="2800" b="1" dirty="0" smtClean="0">
                <a:cs typeface="B Zar" pitchFamily="2" charset="-78"/>
              </a:rPr>
              <a:t>انواع </a:t>
            </a:r>
            <a:r>
              <a:rPr lang="fa-IR" sz="2800" b="1" dirty="0">
                <a:cs typeface="B Zar" pitchFamily="2" charset="-78"/>
              </a:rPr>
              <a:t>معماري مختلف براي اتصال </a:t>
            </a:r>
            <a:r>
              <a:rPr lang="fa-IR" sz="2800" b="1" dirty="0" smtClean="0">
                <a:cs typeface="B Zar" pitchFamily="2" charset="-78"/>
              </a:rPr>
              <a:t>گره هاي </a:t>
            </a:r>
            <a:r>
              <a:rPr lang="fa-IR" sz="2800" b="1" dirty="0">
                <a:cs typeface="B Zar" pitchFamily="2" charset="-78"/>
              </a:rPr>
              <a:t>بي سيم به </a:t>
            </a:r>
            <a:r>
              <a:rPr lang="fa-IR" sz="2800" b="1" dirty="0" smtClean="0">
                <a:cs typeface="B Zar" pitchFamily="2" charset="-78"/>
              </a:rPr>
              <a:t>يكديگر</a:t>
            </a:r>
            <a:endParaRPr lang="fa-IR" sz="2800" b="1" dirty="0">
              <a:cs typeface="B Zar" pitchFamily="2" charset="-78"/>
            </a:endParaRPr>
          </a:p>
        </p:txBody>
      </p:sp>
      <p:sp>
        <p:nvSpPr>
          <p:cNvPr id="8" name="Rectangle 7"/>
          <p:cNvSpPr/>
          <p:nvPr/>
        </p:nvSpPr>
        <p:spPr>
          <a:xfrm>
            <a:off x="3962400" y="3283804"/>
            <a:ext cx="4328472" cy="815608"/>
          </a:xfrm>
          <a:prstGeom prst="rect">
            <a:avLst/>
          </a:prstGeom>
        </p:spPr>
        <p:txBody>
          <a:bodyPr wrap="square">
            <a:spAutoFit/>
          </a:bodyPr>
          <a:lstStyle/>
          <a:p>
            <a:pPr algn="justLow" rtl="1"/>
            <a:r>
              <a:rPr lang="fa-IR" sz="2000" dirty="0" smtClean="0">
                <a:cs typeface="B Koodak" pitchFamily="2" charset="-78"/>
              </a:rPr>
              <a:t>گره </a:t>
            </a:r>
            <a:r>
              <a:rPr lang="fa-IR" sz="2000" dirty="0">
                <a:cs typeface="B Koodak" pitchFamily="2" charset="-78"/>
              </a:rPr>
              <a:t>ها متحرك </a:t>
            </a:r>
            <a:r>
              <a:rPr lang="fa-IR" sz="2000" dirty="0" smtClean="0">
                <a:cs typeface="B Koodak" pitchFamily="2" charset="-78"/>
              </a:rPr>
              <a:t>بوده  و از طریق نقاط </a:t>
            </a:r>
            <a:r>
              <a:rPr lang="fa-IR" sz="2000" dirty="0">
                <a:cs typeface="B Koodak" pitchFamily="2" charset="-78"/>
              </a:rPr>
              <a:t>دسترسي ثابت </a:t>
            </a:r>
            <a:r>
              <a:rPr lang="fa-IR" sz="2000" dirty="0" smtClean="0">
                <a:cs typeface="B Koodak" pitchFamily="2" charset="-78"/>
              </a:rPr>
              <a:t>با يكديگر </a:t>
            </a:r>
            <a:r>
              <a:rPr lang="fa-IR" sz="2000" dirty="0">
                <a:cs typeface="B Koodak" pitchFamily="2" charset="-78"/>
              </a:rPr>
              <a:t>ارتباط برقرار </a:t>
            </a:r>
            <a:r>
              <a:rPr lang="fa-IR" sz="2000" dirty="0" smtClean="0">
                <a:cs typeface="B Koodak" pitchFamily="2" charset="-78"/>
              </a:rPr>
              <a:t>مي كنند.</a:t>
            </a:r>
            <a:endParaRPr lang="en-US" sz="2000" dirty="0" smtClean="0"/>
          </a:p>
          <a:p>
            <a:pPr algn="justLow" rtl="1"/>
            <a:r>
              <a:rPr lang="fa-IR" sz="700" dirty="0" smtClean="0">
                <a:latin typeface="Times New Roman"/>
                <a:ea typeface="Times New Roman"/>
              </a:rPr>
              <a:t>                   </a:t>
            </a:r>
            <a:endParaRPr lang="en-US" sz="700" dirty="0">
              <a:latin typeface="Times New Roman"/>
              <a:ea typeface="Times New Roman"/>
            </a:endParaRPr>
          </a:p>
        </p:txBody>
      </p:sp>
      <p:sp>
        <p:nvSpPr>
          <p:cNvPr id="18" name="Text Box 11"/>
          <p:cNvSpPr txBox="1">
            <a:spLocks noChangeArrowheads="1"/>
          </p:cNvSpPr>
          <p:nvPr/>
        </p:nvSpPr>
        <p:spPr bwMode="gray">
          <a:xfrm>
            <a:off x="4098594" y="243998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dirty="0">
              <a:solidFill>
                <a:schemeClr val="bg1"/>
              </a:solidFill>
            </a:endParaRPr>
          </a:p>
        </p:txBody>
      </p:sp>
      <p:sp>
        <p:nvSpPr>
          <p:cNvPr id="5" name="Rectangle 4"/>
          <p:cNvSpPr/>
          <p:nvPr/>
        </p:nvSpPr>
        <p:spPr>
          <a:xfrm>
            <a:off x="2819400" y="4572000"/>
            <a:ext cx="5402711" cy="1631216"/>
          </a:xfrm>
          <a:prstGeom prst="rect">
            <a:avLst/>
          </a:prstGeom>
        </p:spPr>
        <p:txBody>
          <a:bodyPr wrap="square">
            <a:spAutoFit/>
          </a:bodyPr>
          <a:lstStyle/>
          <a:p>
            <a:pPr algn="justLow" rtl="1"/>
            <a:r>
              <a:rPr lang="fa-IR" sz="2000" dirty="0">
                <a:cs typeface="B Koodak" pitchFamily="2" charset="-78"/>
              </a:rPr>
              <a:t>معماري موردي است كه در آن هيچ نقطه دسترسي ثابتي وجود ندارد. </a:t>
            </a:r>
            <a:endParaRPr lang="fa-IR" sz="2000" dirty="0" smtClean="0">
              <a:cs typeface="B Koodak" pitchFamily="2" charset="-78"/>
            </a:endParaRPr>
          </a:p>
          <a:p>
            <a:pPr algn="justLow" rtl="1"/>
            <a:r>
              <a:rPr lang="fa-IR" sz="2000" dirty="0" smtClean="0">
                <a:cs typeface="B Koodak" pitchFamily="2" charset="-78"/>
              </a:rPr>
              <a:t>تمام </a:t>
            </a:r>
            <a:r>
              <a:rPr lang="fa-IR" sz="2000" dirty="0">
                <a:cs typeface="B Koodak" pitchFamily="2" charset="-78"/>
              </a:rPr>
              <a:t>گره هاي موجود در شبكه متحرك هستند </a:t>
            </a:r>
            <a:r>
              <a:rPr lang="fa-IR" sz="2000" dirty="0" smtClean="0">
                <a:cs typeface="B Koodak" pitchFamily="2" charset="-78"/>
              </a:rPr>
              <a:t>.</a:t>
            </a:r>
          </a:p>
          <a:p>
            <a:pPr algn="justLow" rtl="1"/>
            <a:r>
              <a:rPr lang="fa-IR" sz="2000" dirty="0" smtClean="0">
                <a:cs typeface="B Koodak" pitchFamily="2" charset="-78"/>
              </a:rPr>
              <a:t>مسيرها </a:t>
            </a:r>
            <a:r>
              <a:rPr lang="fa-IR" sz="2000" dirty="0">
                <a:cs typeface="B Koodak" pitchFamily="2" charset="-78"/>
              </a:rPr>
              <a:t>بطور پويا تشكيل مي </a:t>
            </a:r>
            <a:r>
              <a:rPr lang="fa-IR" sz="2000" dirty="0" smtClean="0">
                <a:cs typeface="B Koodak" pitchFamily="2" charset="-78"/>
              </a:rPr>
              <a:t>شوند.</a:t>
            </a:r>
          </a:p>
          <a:p>
            <a:pPr algn="justLow" rtl="1"/>
            <a:r>
              <a:rPr lang="fa-IR" sz="2000" dirty="0" smtClean="0">
                <a:cs typeface="B Koodak" pitchFamily="2" charset="-78"/>
              </a:rPr>
              <a:t>هر گره در اين معماري مي تواند به عنوان مسيرياب عمل كرده</a:t>
            </a:r>
          </a:p>
          <a:p>
            <a:pPr algn="justLow" rtl="1"/>
            <a:r>
              <a:rPr lang="fa-IR" sz="2000" dirty="0" smtClean="0">
                <a:cs typeface="B Koodak" pitchFamily="2" charset="-78"/>
              </a:rPr>
              <a:t> و مسيريابي را انجام داده و يا در مسيريابي شركت كند.</a:t>
            </a:r>
            <a:endParaRPr lang="en-US" sz="2000" dirty="0">
              <a:cs typeface="B Koodak" pitchFamily="2" charset="-78"/>
            </a:endParaRPr>
          </a:p>
        </p:txBody>
      </p:sp>
      <p:pic>
        <p:nvPicPr>
          <p:cNvPr id="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srcRect/>
          <a:stretch>
            <a:fillRect/>
          </a:stretch>
        </p:blipFill>
        <p:spPr bwMode="auto">
          <a:xfrm>
            <a:off x="304801" y="2895601"/>
            <a:ext cx="2581275" cy="1304925"/>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4"/>
          <a:srcRect/>
          <a:stretch>
            <a:fillRect/>
          </a:stretch>
        </p:blipFill>
        <p:spPr bwMode="auto">
          <a:xfrm>
            <a:off x="381000" y="4953000"/>
            <a:ext cx="2286000" cy="1371600"/>
          </a:xfrm>
          <a:prstGeom prst="rect">
            <a:avLst/>
          </a:prstGeom>
          <a:noFill/>
          <a:ln w="9525">
            <a:noFill/>
            <a:miter lim="800000"/>
            <a:headEnd/>
            <a:tailEnd/>
          </a:ln>
          <a:effectLst/>
        </p:spPr>
      </p:pic>
      <p:sp>
        <p:nvSpPr>
          <p:cNvPr id="15" name="TextBox 14"/>
          <p:cNvSpPr txBox="1"/>
          <p:nvPr/>
        </p:nvSpPr>
        <p:spPr>
          <a:xfrm>
            <a:off x="4953000" y="2819400"/>
            <a:ext cx="3479922" cy="461665"/>
          </a:xfrm>
          <a:prstGeom prst="rect">
            <a:avLst/>
          </a:prstGeom>
          <a:noFill/>
        </p:spPr>
        <p:txBody>
          <a:bodyPr wrap="square" rtlCol="0">
            <a:spAutoFit/>
          </a:bodyPr>
          <a:lstStyle/>
          <a:p>
            <a:r>
              <a:rPr lang="en-US" sz="2400" b="1" dirty="0" smtClean="0"/>
              <a:t>Infrastructure Network-1</a:t>
            </a:r>
            <a:endParaRPr lang="en-US" sz="2400" b="1" dirty="0"/>
          </a:p>
        </p:txBody>
      </p:sp>
      <p:sp>
        <p:nvSpPr>
          <p:cNvPr id="16" name="TextBox 15"/>
          <p:cNvSpPr txBox="1"/>
          <p:nvPr/>
        </p:nvSpPr>
        <p:spPr>
          <a:xfrm>
            <a:off x="5715000" y="4038600"/>
            <a:ext cx="2493118" cy="461665"/>
          </a:xfrm>
          <a:prstGeom prst="rect">
            <a:avLst/>
          </a:prstGeom>
          <a:noFill/>
        </p:spPr>
        <p:txBody>
          <a:bodyPr wrap="none" rtlCol="0">
            <a:spAutoFit/>
          </a:bodyPr>
          <a:lstStyle/>
          <a:p>
            <a:r>
              <a:rPr lang="en-US" sz="2400" b="1" dirty="0" smtClean="0"/>
              <a:t>Ad hoc Network-2</a:t>
            </a:r>
            <a:endParaRPr lang="en-US" sz="2400" b="1"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 xmlns:p14="http://schemas.microsoft.com/office/powerpoint/2010/main" val="596878714"/>
      </p:ext>
    </p:extLst>
  </p:cSld>
  <p:clrMapOvr>
    <a:masterClrMapping/>
  </p:clrMapOvr>
  <mc:AlternateContent xmlns:mc="http://schemas.openxmlformats.org/markup-compatibility/2006">
    <mc:Choice xmlns="" xmlns:p14="http://schemas.microsoft.com/office/powerpoint/2010/main" Requires="p14">
      <p:transition spd="slow" p14:dur="2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124200" y="1868270"/>
            <a:ext cx="5410200" cy="646331"/>
          </a:xfrm>
          <a:prstGeom prst="rect">
            <a:avLst/>
          </a:prstGeom>
          <a:noFill/>
        </p:spPr>
        <p:txBody>
          <a:bodyPr wrap="square" rtlCol="0">
            <a:spAutoFit/>
          </a:bodyPr>
          <a:lstStyle/>
          <a:p>
            <a:pPr algn="r" rtl="1"/>
            <a:r>
              <a:rPr lang="fa-IR" sz="3600" dirty="0">
                <a:cs typeface="B Zar" pitchFamily="2" charset="-78"/>
              </a:rPr>
              <a:t>شبکه موردی چیست؟؟؟؟ </a:t>
            </a:r>
            <a:endParaRPr lang="en-US" sz="3600" dirty="0"/>
          </a:p>
        </p:txBody>
      </p:sp>
      <p:sp>
        <p:nvSpPr>
          <p:cNvPr id="6" name="AutoShape 3"/>
          <p:cNvSpPr>
            <a:spLocks noChangeArrowheads="1"/>
          </p:cNvSpPr>
          <p:nvPr/>
        </p:nvSpPr>
        <p:spPr bwMode="gray">
          <a:xfrm>
            <a:off x="228600" y="2438401"/>
            <a:ext cx="5410200" cy="3966001"/>
          </a:xfrm>
          <a:prstGeom prst="rightArrow">
            <a:avLst>
              <a:gd name="adj1" fmla="val 79306"/>
              <a:gd name="adj2" fmla="val 31485"/>
            </a:avLst>
          </a:prstGeom>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7" name="AutoShape 4"/>
          <p:cNvSpPr>
            <a:spLocks noChangeArrowheads="1"/>
          </p:cNvSpPr>
          <p:nvPr/>
        </p:nvSpPr>
        <p:spPr bwMode="blackWhite">
          <a:xfrm>
            <a:off x="457200" y="3276600"/>
            <a:ext cx="4191000" cy="762000"/>
          </a:xfrm>
          <a:prstGeom prst="roundRect">
            <a:avLst>
              <a:gd name="adj" fmla="val 9106"/>
            </a:avLst>
          </a:prstGeom>
          <a:solidFill>
            <a:schemeClr val="bg1"/>
          </a:solidFill>
          <a:ln>
            <a:solidFill>
              <a:schemeClr val="bg2"/>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rtl="1"/>
            <a:r>
              <a:rPr lang="fa-IR" sz="2000" dirty="0">
                <a:cs typeface="B Koodak" pitchFamily="2" charset="-78"/>
              </a:rPr>
              <a:t>توسط </a:t>
            </a:r>
            <a:r>
              <a:rPr lang="en-US" sz="2000" b="1" dirty="0">
                <a:latin typeface="Times New Roman" pitchFamily="18" charset="0"/>
                <a:cs typeface="Times New Roman" pitchFamily="18" charset="0"/>
              </a:rPr>
              <a:t>HOST</a:t>
            </a:r>
            <a:r>
              <a:rPr lang="fa-IR" sz="2000" dirty="0">
                <a:cs typeface="B Koodak" pitchFamily="2" charset="-78"/>
              </a:rPr>
              <a:t> های بیسیم كه مي توانند</a:t>
            </a:r>
            <a:endParaRPr lang="en-US" sz="2000" dirty="0">
              <a:cs typeface="B Koodak" pitchFamily="2" charset="-78"/>
            </a:endParaRPr>
          </a:p>
          <a:p>
            <a:pPr algn="r" rtl="1"/>
            <a:r>
              <a:rPr lang="fa-IR" sz="2000" dirty="0">
                <a:cs typeface="B Koodak" pitchFamily="2" charset="-78"/>
              </a:rPr>
              <a:t> سيار هم باشند تشكيل مي شود.</a:t>
            </a:r>
          </a:p>
        </p:txBody>
      </p:sp>
      <p:sp>
        <p:nvSpPr>
          <p:cNvPr id="8" name="AutoShape 5"/>
          <p:cNvSpPr>
            <a:spLocks noChangeArrowheads="1"/>
          </p:cNvSpPr>
          <p:nvPr/>
        </p:nvSpPr>
        <p:spPr bwMode="blackWhite">
          <a:xfrm>
            <a:off x="457200" y="4572000"/>
            <a:ext cx="4114800" cy="762000"/>
          </a:xfrm>
          <a:prstGeom prst="roundRect">
            <a:avLst>
              <a:gd name="adj" fmla="val 9106"/>
            </a:avLst>
          </a:prstGeom>
          <a:solidFill>
            <a:schemeClr val="bg1"/>
          </a:solidFill>
          <a:ln>
            <a:solidFill>
              <a:schemeClr val="bg1"/>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r" rtl="1"/>
            <a:r>
              <a:rPr lang="fa-IR" sz="2400" dirty="0">
                <a:cs typeface="B Koodak" pitchFamily="2" charset="-78"/>
              </a:rPr>
              <a:t>نوعي از شبكه هاي بي سيم هستند.</a:t>
            </a:r>
            <a:endParaRPr lang="en-US" sz="2400" dirty="0">
              <a:cs typeface="B Koodak" pitchFamily="2" charset="-78"/>
            </a:endParaRPr>
          </a:p>
        </p:txBody>
      </p:sp>
      <p:pic>
        <p:nvPicPr>
          <p:cNvPr id="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15001" y="3457576"/>
            <a:ext cx="2857500"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 xmlns:p14="http://schemas.microsoft.com/office/powerpoint/2010/main" val="596878714"/>
      </p:ext>
    </p:extLst>
  </p:cSld>
  <p:clrMapOvr>
    <a:masterClrMapping/>
  </p:clrMapOvr>
  <mc:AlternateContent xmlns:mc="http://schemas.openxmlformats.org/markup-compatibility/2006">
    <mc:Choice xmlns="" xmlns:p14="http://schemas.microsoft.com/office/powerpoint/2010/main" Requires="p14">
      <p:transition spd="slow" p14:dur="2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Documents and Settings\Administrator\My Documents\4.bmp"/>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7168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334000" y="1905000"/>
            <a:ext cx="2362200" cy="369332"/>
          </a:xfrm>
          <a:prstGeom prst="rect">
            <a:avLst/>
          </a:prstGeom>
          <a:noFill/>
        </p:spPr>
        <p:txBody>
          <a:bodyPr wrap="square" rtlCol="0">
            <a:spAutoFit/>
          </a:bodyPr>
          <a:lstStyle/>
          <a:p>
            <a:pPr algn="r" rtl="1"/>
            <a:endParaRPr lang="en-US" dirty="0"/>
          </a:p>
        </p:txBody>
      </p:sp>
      <p:sp>
        <p:nvSpPr>
          <p:cNvPr id="5" name="Rectangle 4"/>
          <p:cNvSpPr/>
          <p:nvPr/>
        </p:nvSpPr>
        <p:spPr>
          <a:xfrm>
            <a:off x="2971800" y="1981200"/>
            <a:ext cx="5410200" cy="646331"/>
          </a:xfrm>
          <a:prstGeom prst="rect">
            <a:avLst/>
          </a:prstGeom>
        </p:spPr>
        <p:txBody>
          <a:bodyPr wrap="square">
            <a:spAutoFit/>
          </a:bodyPr>
          <a:lstStyle/>
          <a:p>
            <a:pPr algn="r" rtl="1"/>
            <a:r>
              <a:rPr lang="ar-SA" sz="3600" b="1" dirty="0">
                <a:cs typeface="B Zar" pitchFamily="2" charset="-78"/>
              </a:rPr>
              <a:t>انواع </a:t>
            </a:r>
            <a:r>
              <a:rPr lang="fa-IR" sz="3600" b="1" dirty="0" smtClean="0">
                <a:cs typeface="B Zar" pitchFamily="2" charset="-78"/>
              </a:rPr>
              <a:t>ش</a:t>
            </a:r>
            <a:r>
              <a:rPr lang="ar-SA" sz="3600" b="1" dirty="0" smtClean="0">
                <a:cs typeface="B Zar" pitchFamily="2" charset="-78"/>
              </a:rPr>
              <a:t>بكه </a:t>
            </a:r>
            <a:r>
              <a:rPr lang="ar-SA" sz="3600" b="1" dirty="0">
                <a:cs typeface="B Zar" pitchFamily="2" charset="-78"/>
              </a:rPr>
              <a:t>هاي </a:t>
            </a:r>
            <a:r>
              <a:rPr lang="fa-IR" sz="3600" b="1" dirty="0">
                <a:cs typeface="B Zar" pitchFamily="2" charset="-78"/>
              </a:rPr>
              <a:t>موردي</a:t>
            </a:r>
            <a:endParaRPr lang="en-US" dirty="0">
              <a:cs typeface="B Zar" pitchFamily="2" charset="-78"/>
            </a:endParaRPr>
          </a:p>
        </p:txBody>
      </p:sp>
      <p:pic>
        <p:nvPicPr>
          <p:cNvPr id="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876800" y="3200400"/>
            <a:ext cx="3276600" cy="2304221"/>
          </a:xfrm>
          <a:prstGeom prst="rect">
            <a:avLst/>
          </a:prstGeom>
          <a:noFill/>
        </p:spPr>
        <p:txBody>
          <a:bodyPr wrap="square" rtlCol="0">
            <a:spAutoFit/>
          </a:bodyPr>
          <a:lstStyle/>
          <a:p>
            <a:pPr algn="r" rtl="1">
              <a:lnSpc>
                <a:spcPct val="115000"/>
              </a:lnSpc>
              <a:spcAft>
                <a:spcPts val="1000"/>
              </a:spcAft>
              <a:buFont typeface="Wingdings" pitchFamily="2" charset="2"/>
              <a:buChar char="ü"/>
              <a:defRPr/>
            </a:pPr>
            <a:r>
              <a:rPr lang="en-US" sz="2000" b="1" dirty="0" smtClean="0"/>
              <a:t>MANET</a:t>
            </a:r>
            <a:r>
              <a:rPr lang="fa-IR" sz="2000" b="1" dirty="0" smtClean="0"/>
              <a:t> </a:t>
            </a:r>
            <a:r>
              <a:rPr lang="fa-IR" sz="2000" b="1" dirty="0" smtClean="0">
                <a:cs typeface="B Koodak" pitchFamily="2" charset="-78"/>
              </a:rPr>
              <a:t>ها</a:t>
            </a:r>
            <a:endParaRPr lang="en-US" sz="2000" b="1" dirty="0" smtClean="0">
              <a:cs typeface="B Koodak" pitchFamily="2" charset="-78"/>
            </a:endParaRPr>
          </a:p>
          <a:p>
            <a:pPr algn="r" rtl="1">
              <a:lnSpc>
                <a:spcPct val="115000"/>
              </a:lnSpc>
              <a:spcAft>
                <a:spcPts val="1000"/>
              </a:spcAft>
              <a:buFont typeface="Wingdings" pitchFamily="2" charset="2"/>
              <a:buChar char="ü"/>
              <a:defRPr/>
            </a:pPr>
            <a:r>
              <a:rPr lang="fa-IR" sz="2000" b="1" dirty="0" smtClean="0">
                <a:cs typeface="B Koodak" pitchFamily="2" charset="-78"/>
              </a:rPr>
              <a:t>شبکه های بی سیم       توری</a:t>
            </a:r>
            <a:endParaRPr lang="en-US" sz="2000" b="1" dirty="0" smtClean="0">
              <a:cs typeface="B Koodak" pitchFamily="2" charset="-78"/>
            </a:endParaRPr>
          </a:p>
          <a:p>
            <a:pPr algn="r" rtl="1">
              <a:lnSpc>
                <a:spcPct val="115000"/>
              </a:lnSpc>
              <a:spcAft>
                <a:spcPts val="1000"/>
              </a:spcAft>
              <a:buFont typeface="Wingdings" pitchFamily="2" charset="2"/>
              <a:buChar char="ü"/>
              <a:defRPr/>
            </a:pPr>
            <a:r>
              <a:rPr lang="fa-IR" sz="2000" b="1" dirty="0" smtClean="0">
                <a:cs typeface="B Koodak" pitchFamily="2" charset="-78"/>
              </a:rPr>
              <a:t>شبکه های حسگر بی سیم</a:t>
            </a:r>
            <a:endParaRPr lang="en-US" sz="2000" dirty="0" smtClean="0">
              <a:cs typeface="B Koodak" pitchFamily="2" charset="-78"/>
            </a:endParaRPr>
          </a:p>
          <a:p>
            <a:pPr algn="r" rtl="1">
              <a:lnSpc>
                <a:spcPct val="115000"/>
              </a:lnSpc>
              <a:spcAft>
                <a:spcPts val="1000"/>
              </a:spcAft>
              <a:defRPr/>
            </a:pPr>
            <a:endParaRPr lang="en-US" b="1" dirty="0" smtClean="0">
              <a:cs typeface="B Koodak" pitchFamily="2" charset="-78"/>
            </a:endParaRPr>
          </a:p>
          <a:p>
            <a:pPr algn="r" rtl="1">
              <a:lnSpc>
                <a:spcPct val="115000"/>
              </a:lnSpc>
              <a:spcAft>
                <a:spcPts val="1000"/>
              </a:spcAft>
              <a:defRPr/>
            </a:pPr>
            <a:endParaRPr lang="fa-IR" b="1" dirty="0">
              <a:cs typeface="B Koodak" pitchFamily="2" charset="-78"/>
            </a:endParaRPr>
          </a:p>
        </p:txBody>
      </p:sp>
      <p:sp>
        <p:nvSpPr>
          <p:cNvPr id="20" name="Slide Number Placeholder 19"/>
          <p:cNvSpPr>
            <a:spLocks noGrp="1"/>
          </p:cNvSpPr>
          <p:nvPr>
            <p:ph type="sldNum" sz="quarter" idx="12"/>
          </p:nvPr>
        </p:nvSpPr>
        <p:spPr/>
        <p:txBody>
          <a:bodyPr/>
          <a:lstStyle/>
          <a:p>
            <a:fld id="{01F98CBE-E73D-441F-B47A-EBA43C1B05C8}" type="slidenum">
              <a:rPr lang="en-US" smtClean="0"/>
              <a:t>7</a:t>
            </a:fld>
            <a:endParaRPr lang="en-US" dirty="0"/>
          </a:p>
        </p:txBody>
      </p:sp>
    </p:spTree>
    <p:extLst>
      <p:ext uri="{BB962C8B-B14F-4D97-AF65-F5344CB8AC3E}">
        <p14:creationId xmlns="" xmlns:p14="http://schemas.microsoft.com/office/powerpoint/2010/main" val="317244182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43200" y="2057400"/>
            <a:ext cx="6096000" cy="523220"/>
          </a:xfrm>
          <a:prstGeom prst="rect">
            <a:avLst/>
          </a:prstGeom>
          <a:noFill/>
        </p:spPr>
        <p:txBody>
          <a:bodyPr wrap="square" rtlCol="0">
            <a:spAutoFit/>
          </a:bodyPr>
          <a:lstStyle/>
          <a:p>
            <a:pPr algn="r"/>
            <a:r>
              <a:rPr lang="en-US" sz="2800" b="1" dirty="0" smtClean="0"/>
              <a:t>Ad hoc</a:t>
            </a:r>
            <a:r>
              <a:rPr lang="fa-IR" sz="2800" b="1" dirty="0" smtClean="0"/>
              <a:t>مزایای شبکه </a:t>
            </a:r>
            <a:endParaRPr lang="en-US" sz="2800" b="1" dirty="0"/>
          </a:p>
        </p:txBody>
      </p:sp>
      <p:sp>
        <p:nvSpPr>
          <p:cNvPr id="8" name="TextBox 7"/>
          <p:cNvSpPr txBox="1"/>
          <p:nvPr/>
        </p:nvSpPr>
        <p:spPr>
          <a:xfrm>
            <a:off x="3429000" y="2743200"/>
            <a:ext cx="5410200" cy="1938992"/>
          </a:xfrm>
          <a:prstGeom prst="rect">
            <a:avLst/>
          </a:prstGeom>
          <a:noFill/>
        </p:spPr>
        <p:txBody>
          <a:bodyPr wrap="square" rtlCol="0">
            <a:spAutoFit/>
          </a:bodyPr>
          <a:lstStyle/>
          <a:p>
            <a:pPr algn="r"/>
            <a:r>
              <a:rPr lang="fa-IR" sz="2000" dirty="0" smtClean="0"/>
              <a:t>1-سرعت توسعه آن زیاداست.</a:t>
            </a:r>
          </a:p>
          <a:p>
            <a:pPr algn="r"/>
            <a:r>
              <a:rPr lang="fa-IR" sz="2000" dirty="0" smtClean="0"/>
              <a:t>2-به سادگی باصرف هزینه پایین قابل پیاده سازی می باشد.</a:t>
            </a:r>
          </a:p>
          <a:p>
            <a:pPr algn="r"/>
            <a:r>
              <a:rPr lang="fa-IR" sz="2000" dirty="0" smtClean="0"/>
              <a:t>3-مانندسایرشبکه های بیسیم به زیرساخت نیازندارد.</a:t>
            </a:r>
          </a:p>
          <a:p>
            <a:pPr algn="r"/>
            <a:r>
              <a:rPr lang="fa-IR" sz="2000" dirty="0" smtClean="0"/>
              <a:t>4-پیکربندی خودکار</a:t>
            </a:r>
          </a:p>
          <a:p>
            <a:pPr algn="r"/>
            <a:r>
              <a:rPr lang="fa-IR" sz="2000" dirty="0" smtClean="0"/>
              <a:t>5-هریک ازایستگاه ها به عنوان یک روترنیزایفای نقش میکند.</a:t>
            </a:r>
          </a:p>
          <a:p>
            <a:pPr algn="r"/>
            <a:r>
              <a:rPr lang="fa-IR" sz="2000" dirty="0" smtClean="0"/>
              <a:t>6-خودمختاربودن نودهادرتغییرمکان</a:t>
            </a:r>
            <a:endParaRPr lang="en-US" sz="2000" dirty="0"/>
          </a:p>
        </p:txBody>
      </p:sp>
      <p:pic>
        <p:nvPicPr>
          <p:cNvPr id="4098" name="Picture 2"/>
          <p:cNvPicPr>
            <a:picLocks noChangeAspect="1" noChangeArrowheads="1"/>
          </p:cNvPicPr>
          <p:nvPr/>
        </p:nvPicPr>
        <p:blipFill>
          <a:blip r:embed="rId3"/>
          <a:srcRect/>
          <a:stretch>
            <a:fillRect/>
          </a:stretch>
        </p:blipFill>
        <p:spPr bwMode="auto">
          <a:xfrm>
            <a:off x="152400" y="4343400"/>
            <a:ext cx="5481636" cy="2284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zzzzzzzzz</a:t>
            </a:r>
            <a:endParaRPr lang="en-US" dirty="0"/>
          </a:p>
        </p:txBody>
      </p:sp>
      <p:sp>
        <p:nvSpPr>
          <p:cNvPr id="5" name="Rectangle 4"/>
          <p:cNvSpPr/>
          <p:nvPr/>
        </p:nvSpPr>
        <p:spPr>
          <a:xfrm>
            <a:off x="3432630" y="2895600"/>
            <a:ext cx="4849797" cy="4524315"/>
          </a:xfrm>
          <a:prstGeom prst="rect">
            <a:avLst/>
          </a:prstGeom>
        </p:spPr>
        <p:txBody>
          <a:bodyPr wrap="square">
            <a:spAutoFit/>
          </a:bodyPr>
          <a:lstStyle/>
          <a:p>
            <a:pPr marL="342900" indent="-342900" algn="justLow" rtl="1">
              <a:buFont typeface="Wingdings" pitchFamily="2" charset="2"/>
              <a:buChar char="ü"/>
            </a:pPr>
            <a:r>
              <a:rPr lang="fa-IR" sz="2000" dirty="0">
                <a:cs typeface="B Koodak" pitchFamily="2" charset="-78"/>
              </a:rPr>
              <a:t>شبكه هاي </a:t>
            </a:r>
            <a:r>
              <a:rPr lang="en-US" sz="2000" dirty="0">
                <a:cs typeface="B Koodak" pitchFamily="2" charset="-78"/>
              </a:rPr>
              <a:t>MANET</a:t>
            </a:r>
            <a:r>
              <a:rPr lang="fa-IR" sz="2000" dirty="0">
                <a:cs typeface="B Koodak" pitchFamily="2" charset="-78"/>
              </a:rPr>
              <a:t> شبكه هايي هستند كه در آن گرهها </a:t>
            </a:r>
            <a:r>
              <a:rPr lang="fa-IR" sz="2000" dirty="0" smtClean="0">
                <a:cs typeface="B Koodak" pitchFamily="2" charset="-78"/>
              </a:rPr>
              <a:t>متحرك </a:t>
            </a:r>
            <a:r>
              <a:rPr lang="fa-IR" sz="2000" dirty="0" smtClean="0">
                <a:cs typeface="B Koodak" pitchFamily="2" charset="-78"/>
              </a:rPr>
              <a:t>هستند.</a:t>
            </a:r>
            <a:endParaRPr lang="fa-IR" sz="2000" dirty="0" smtClean="0">
              <a:cs typeface="B Koodak" pitchFamily="2" charset="-78"/>
            </a:endParaRPr>
          </a:p>
          <a:p>
            <a:pPr algn="justLow" rtl="1"/>
            <a:endParaRPr lang="fa-IR" sz="2000" dirty="0" smtClean="0">
              <a:cs typeface="B Koodak" pitchFamily="2" charset="-78"/>
            </a:endParaRPr>
          </a:p>
          <a:p>
            <a:pPr marL="342900" indent="-342900" algn="justLow" rtl="1">
              <a:buFont typeface="Wingdings" pitchFamily="2" charset="2"/>
              <a:buChar char="ü"/>
            </a:pPr>
            <a:r>
              <a:rPr lang="fa-IR" sz="2000" dirty="0" smtClean="0">
                <a:cs typeface="B Koodak" pitchFamily="2" charset="-78"/>
              </a:rPr>
              <a:t>از طريق </a:t>
            </a:r>
            <a:r>
              <a:rPr lang="fa-IR" sz="2000" dirty="0">
                <a:cs typeface="B Koodak" pitchFamily="2" charset="-78"/>
              </a:rPr>
              <a:t>ارتباطات بي سيم با يكديگر ارتباط دارند. </a:t>
            </a:r>
            <a:endParaRPr lang="fa-IR" sz="2000" dirty="0" smtClean="0">
              <a:cs typeface="B Koodak" pitchFamily="2" charset="-78"/>
            </a:endParaRPr>
          </a:p>
          <a:p>
            <a:pPr algn="justLow" rtl="1"/>
            <a:endParaRPr lang="fa-IR" sz="2000" dirty="0" smtClean="0">
              <a:cs typeface="B Koodak" pitchFamily="2" charset="-78"/>
            </a:endParaRPr>
          </a:p>
          <a:p>
            <a:pPr marL="342900" indent="-342900" algn="justLow" rtl="1">
              <a:buFont typeface="Wingdings" pitchFamily="2" charset="2"/>
              <a:buChar char="ü"/>
            </a:pPr>
            <a:r>
              <a:rPr lang="fa-IR" sz="2000" dirty="0" smtClean="0">
                <a:cs typeface="B Koodak" pitchFamily="2" charset="-78"/>
              </a:rPr>
              <a:t>معمولا گره ها </a:t>
            </a:r>
            <a:r>
              <a:rPr lang="fa-IR" sz="2000" dirty="0">
                <a:cs typeface="B Koodak" pitchFamily="2" charset="-78"/>
              </a:rPr>
              <a:t>مجهز به يك آنتن هستند</a:t>
            </a:r>
            <a:r>
              <a:rPr lang="fa-IR" sz="2000" dirty="0" smtClean="0">
                <a:cs typeface="B Koodak" pitchFamily="2" charset="-78"/>
              </a:rPr>
              <a:t>.</a:t>
            </a:r>
          </a:p>
          <a:p>
            <a:pPr algn="justLow" rtl="1"/>
            <a:endParaRPr lang="fa-IR" sz="2000" dirty="0" smtClean="0">
              <a:cs typeface="B Koodak" pitchFamily="2" charset="-78"/>
            </a:endParaRPr>
          </a:p>
          <a:p>
            <a:pPr marL="342900" indent="-342900" algn="justLow" rtl="1">
              <a:buFont typeface="Wingdings" pitchFamily="2" charset="2"/>
              <a:buChar char="ü"/>
            </a:pPr>
            <a:r>
              <a:rPr lang="fa-IR" sz="2000" dirty="0" smtClean="0">
                <a:cs typeface="B Koodak" pitchFamily="2" charset="-78"/>
              </a:rPr>
              <a:t> در </a:t>
            </a:r>
            <a:r>
              <a:rPr lang="fa-IR" sz="2000" dirty="0">
                <a:cs typeface="B Koodak" pitchFamily="2" charset="-78"/>
              </a:rPr>
              <a:t>اين شبكه ها زيرساخت ثابت شبكه اي وجود ندارد</a:t>
            </a:r>
            <a:r>
              <a:rPr lang="fa-IR" sz="2000" dirty="0" smtClean="0">
                <a:cs typeface="B Koodak" pitchFamily="2" charset="-78"/>
              </a:rPr>
              <a:t>.</a:t>
            </a:r>
          </a:p>
          <a:p>
            <a:pPr algn="justLow" rtl="1"/>
            <a:endParaRPr lang="fa-IR" sz="2000" dirty="0" smtClean="0">
              <a:cs typeface="B Koodak" pitchFamily="2" charset="-78"/>
            </a:endParaRPr>
          </a:p>
          <a:p>
            <a:pPr marL="342900" indent="-342900" algn="justLow" rtl="1">
              <a:buFont typeface="Wingdings" pitchFamily="2" charset="2"/>
              <a:buChar char="ü"/>
            </a:pPr>
            <a:r>
              <a:rPr lang="fa-IR" sz="2000" dirty="0" smtClean="0">
                <a:cs typeface="B Koodak" pitchFamily="2" charset="-78"/>
              </a:rPr>
              <a:t> </a:t>
            </a:r>
            <a:r>
              <a:rPr lang="fa-IR" sz="2000" dirty="0">
                <a:cs typeface="B Koodak" pitchFamily="2" charset="-78"/>
              </a:rPr>
              <a:t>تمام گرهها از لحاظ مسئوليت يكسان هستند و مي توانند هم به عنوان  </a:t>
            </a:r>
            <a:r>
              <a:rPr lang="fa-IR" sz="2000" dirty="0" smtClean="0">
                <a:cs typeface="B Koodak" pitchFamily="2" charset="-78"/>
              </a:rPr>
              <a:t>دريافت </a:t>
            </a:r>
            <a:r>
              <a:rPr lang="fa-IR" sz="2000" dirty="0">
                <a:cs typeface="B Koodak" pitchFamily="2" charset="-78"/>
              </a:rPr>
              <a:t>كننده داده و هم عنوان مسيرياب عمل كرده و بسته ها را به گرههاي </a:t>
            </a:r>
            <a:r>
              <a:rPr lang="fa-IR" sz="2000" dirty="0" smtClean="0">
                <a:cs typeface="B Koodak" pitchFamily="2" charset="-78"/>
              </a:rPr>
              <a:t>ديگر </a:t>
            </a:r>
            <a:r>
              <a:rPr lang="fa-IR" sz="2000" dirty="0">
                <a:cs typeface="B Koodak" pitchFamily="2" charset="-78"/>
              </a:rPr>
              <a:t>انتقال دهند. </a:t>
            </a:r>
          </a:p>
          <a:p>
            <a:pPr algn="justLow" rtl="1"/>
            <a:endParaRPr lang="fa-IR" sz="1600" dirty="0">
              <a:cs typeface="B Koodak" pitchFamily="2" charset="-78"/>
            </a:endParaRPr>
          </a:p>
          <a:p>
            <a:pPr algn="justLow" rtl="1"/>
            <a:endParaRPr lang="en-US" sz="1600" dirty="0" smtClean="0"/>
          </a:p>
          <a:p>
            <a:pPr algn="justLow" rtl="1"/>
            <a:endParaRPr lang="en-US" sz="1600" b="1" dirty="0">
              <a:cs typeface="B Koodak" pitchFamily="2" charset="-78"/>
            </a:endParaRPr>
          </a:p>
        </p:txBody>
      </p:sp>
      <p:pic>
        <p:nvPicPr>
          <p:cNvPr id="1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9144000" cy="1864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34200" y="2133600"/>
            <a:ext cx="1676400" cy="461665"/>
          </a:xfrm>
          <a:prstGeom prst="rect">
            <a:avLst/>
          </a:prstGeom>
          <a:noFill/>
        </p:spPr>
        <p:txBody>
          <a:bodyPr wrap="square" rtlCol="0">
            <a:spAutoFit/>
          </a:bodyPr>
          <a:lstStyle/>
          <a:p>
            <a:r>
              <a:rPr lang="en-US" sz="2400" b="1" i="1" smtClean="0"/>
              <a:t>Manet-2</a:t>
            </a:r>
            <a:r>
              <a:rPr lang="fa-IR" sz="2400" b="1" i="1" smtClean="0"/>
              <a:t> </a:t>
            </a:r>
            <a:endParaRPr lang="en-US" sz="2400" b="1" i="1" dirty="0"/>
          </a:p>
        </p:txBody>
      </p:sp>
      <p:pic>
        <p:nvPicPr>
          <p:cNvPr id="1026" name="Picture 2"/>
          <p:cNvPicPr>
            <a:picLocks noGrp="1" noChangeAspect="1" noChangeArrowheads="1"/>
          </p:cNvPicPr>
          <p:nvPr>
            <p:ph idx="1"/>
          </p:nvPr>
        </p:nvPicPr>
        <p:blipFill>
          <a:blip r:embed="rId4"/>
          <a:srcRect/>
          <a:stretch>
            <a:fillRect/>
          </a:stretch>
        </p:blipFill>
        <p:spPr bwMode="auto">
          <a:xfrm>
            <a:off x="304800" y="2743200"/>
            <a:ext cx="2914650" cy="2371725"/>
          </a:xfrm>
          <a:prstGeom prst="rect">
            <a:avLst/>
          </a:prstGeom>
          <a:noFill/>
          <a:ln w="9525">
            <a:noFill/>
            <a:miter lim="800000"/>
            <a:headEnd/>
            <a:tailEnd/>
          </a:ln>
          <a:effectLst/>
        </p:spPr>
      </p:pic>
      <p:sp>
        <p:nvSpPr>
          <p:cNvPr id="14" name="Slide Number Placeholder 1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 xmlns:p14="http://schemas.microsoft.com/office/powerpoint/2010/main" val="191535941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2723</TotalTime>
  <Words>1384</Words>
  <Application>Microsoft Office PowerPoint</Application>
  <PresentationFormat>On-screen Show (4:3)</PresentationFormat>
  <Paragraphs>182</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بسم الله الرحمن الرحیم</vt:lpstr>
      <vt:lpstr>Slide 2</vt:lpstr>
      <vt:lpstr>Slide 3</vt:lpstr>
      <vt:lpstr>Slide 4</vt:lpstr>
      <vt:lpstr>1-</vt:lpstr>
      <vt:lpstr>Slide 6</vt:lpstr>
      <vt:lpstr>Slide 7</vt:lpstr>
      <vt:lpstr>Slide 8</vt:lpstr>
      <vt:lpstr>zzzzzzzzz</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bama</dc:creator>
  <cp:lastModifiedBy>MRT</cp:lastModifiedBy>
  <cp:revision>204</cp:revision>
  <dcterms:created xsi:type="dcterms:W3CDTF">2006-08-16T00:00:00Z</dcterms:created>
  <dcterms:modified xsi:type="dcterms:W3CDTF">2012-12-14T16:43:02Z</dcterms:modified>
</cp:coreProperties>
</file>