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3F7ADA-AF49-46C9-AC9B-B51047C7E666}" type="datetimeFigureOut">
              <a:rPr lang="fa-IR" smtClean="0"/>
              <a:t>01/30/1434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62A628F-D9AE-495A-8957-9A475F80124C}" type="slidenum">
              <a:rPr lang="fa-IR" smtClean="0"/>
              <a:t>‹#›</a:t>
            </a:fld>
            <a:endParaRPr lang="fa-I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F7ADA-AF49-46C9-AC9B-B51047C7E666}" type="datetimeFigureOut">
              <a:rPr lang="fa-IR" smtClean="0"/>
              <a:t>01/30/1434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62A628F-D9AE-495A-8957-9A475F80124C}"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F7ADA-AF49-46C9-AC9B-B51047C7E666}" type="datetimeFigureOut">
              <a:rPr lang="fa-IR" smtClean="0"/>
              <a:t>01/30/1434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62A628F-D9AE-495A-8957-9A475F80124C}"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F7ADA-AF49-46C9-AC9B-B51047C7E666}" type="datetimeFigureOut">
              <a:rPr lang="fa-IR" smtClean="0"/>
              <a:t>01/30/1434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62A628F-D9AE-495A-8957-9A475F80124C}"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3F7ADA-AF49-46C9-AC9B-B51047C7E666}" type="datetimeFigureOut">
              <a:rPr lang="fa-IR" smtClean="0"/>
              <a:t>01/30/1434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62A628F-D9AE-495A-8957-9A475F80124C}" type="slidenum">
              <a:rPr lang="fa-IR" smtClean="0"/>
              <a:t>‹#›</a:t>
            </a:fld>
            <a:endParaRPr lang="fa-I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3F7ADA-AF49-46C9-AC9B-B51047C7E666}" type="datetimeFigureOut">
              <a:rPr lang="fa-IR" smtClean="0"/>
              <a:t>01/30/1434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62A628F-D9AE-495A-8957-9A475F80124C}"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3F7ADA-AF49-46C9-AC9B-B51047C7E666}" type="datetimeFigureOut">
              <a:rPr lang="fa-IR" smtClean="0"/>
              <a:t>01/30/1434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62A628F-D9AE-495A-8957-9A475F80124C}" type="slidenum">
              <a:rPr lang="fa-IR" smtClean="0"/>
              <a:t>‹#›</a:t>
            </a:fld>
            <a:endParaRPr lang="fa-I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03F7ADA-AF49-46C9-AC9B-B51047C7E666}" type="datetimeFigureOut">
              <a:rPr lang="fa-IR" smtClean="0"/>
              <a:t>01/30/1434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262A628F-D9AE-495A-8957-9A475F80124C}"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F7ADA-AF49-46C9-AC9B-B51047C7E666}" type="datetimeFigureOut">
              <a:rPr lang="fa-IR" smtClean="0"/>
              <a:t>01/30/1434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262A628F-D9AE-495A-8957-9A475F80124C}"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3F7ADA-AF49-46C9-AC9B-B51047C7E666}" type="datetimeFigureOut">
              <a:rPr lang="fa-IR" smtClean="0"/>
              <a:t>01/30/1434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62A628F-D9AE-495A-8957-9A475F80124C}" type="slidenum">
              <a:rPr lang="fa-IR" smtClean="0"/>
              <a:t>‹#›</a:t>
            </a:fld>
            <a:endParaRPr lang="fa-I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3F7ADA-AF49-46C9-AC9B-B51047C7E666}" type="datetimeFigureOut">
              <a:rPr lang="fa-IR" smtClean="0"/>
              <a:t>01/30/1434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62A628F-D9AE-495A-8957-9A475F80124C}"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F03F7ADA-AF49-46C9-AC9B-B51047C7E666}" type="datetimeFigureOut">
              <a:rPr lang="fa-IR" smtClean="0"/>
              <a:t>01/30/1434</a:t>
            </a:fld>
            <a:endParaRPr lang="fa-I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fa-I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262A628F-D9AE-495A-8957-9A475F80124C}" type="slidenum">
              <a:rPr lang="fa-IR" smtClean="0"/>
              <a:t>‹#›</a:t>
            </a:fld>
            <a:endParaRPr lang="fa-I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r" defTabSz="914400" rtl="1"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r" defTabSz="914400" rtl="1"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r" defTabSz="914400" rtl="1"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32656"/>
            <a:ext cx="7543800" cy="2316088"/>
          </a:xfrm>
        </p:spPr>
        <p:txBody>
          <a:bodyPr/>
          <a:lstStyle/>
          <a:p>
            <a:pPr algn="ctr">
              <a:lnSpc>
                <a:spcPct val="150000"/>
              </a:lnSpc>
            </a:pPr>
            <a:r>
              <a:rPr lang="fa-IR" sz="5400" dirty="0" smtClean="0">
                <a:solidFill>
                  <a:schemeClr val="bg1"/>
                </a:solidFill>
                <a:cs typeface="B Titr" pitchFamily="2" charset="-78"/>
              </a:rPr>
              <a:t>بسم الله الرحمن الرحیم</a:t>
            </a:r>
            <a:endParaRPr lang="fa-IR" sz="5400" dirty="0">
              <a:solidFill>
                <a:schemeClr val="bg1"/>
              </a:solidFill>
              <a:cs typeface="B Titr" pitchFamily="2" charset="-78"/>
            </a:endParaRPr>
          </a:p>
        </p:txBody>
      </p:sp>
    </p:spTree>
    <p:extLst>
      <p:ext uri="{BB962C8B-B14F-4D97-AF65-F5344CB8AC3E}">
        <p14:creationId xmlns:p14="http://schemas.microsoft.com/office/powerpoint/2010/main" val="1460821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332656"/>
            <a:ext cx="6781800" cy="943000"/>
          </a:xfrm>
        </p:spPr>
        <p:txBody>
          <a:bodyPr>
            <a:noAutofit/>
          </a:bodyPr>
          <a:lstStyle/>
          <a:p>
            <a:pPr algn="r"/>
            <a:r>
              <a:rPr lang="fa-IR" sz="4000" dirty="0" smtClean="0">
                <a:cs typeface="B Titr" pitchFamily="2" charset="-78"/>
              </a:rPr>
              <a:t>جلوگیری از استنتاج توسط محافظ ها</a:t>
            </a:r>
            <a:endParaRPr lang="fa-IR" sz="4000" dirty="0">
              <a:cs typeface="B Titr" pitchFamily="2" charset="-78"/>
            </a:endParaRPr>
          </a:p>
        </p:txBody>
      </p:sp>
      <p:sp>
        <p:nvSpPr>
          <p:cNvPr id="3" name="Content Placeholder 2"/>
          <p:cNvSpPr>
            <a:spLocks noGrp="1"/>
          </p:cNvSpPr>
          <p:nvPr>
            <p:ph idx="1"/>
          </p:nvPr>
        </p:nvSpPr>
        <p:spPr>
          <a:xfrm>
            <a:off x="755576" y="1268760"/>
            <a:ext cx="7543800" cy="4894312"/>
          </a:xfrm>
        </p:spPr>
        <p:txBody>
          <a:bodyPr>
            <a:noAutofit/>
          </a:bodyPr>
          <a:lstStyle/>
          <a:p>
            <a:pPr marL="0" indent="0">
              <a:buNone/>
            </a:pPr>
            <a:r>
              <a:rPr lang="fa-IR" dirty="0">
                <a:cs typeface="B Nazanin" pitchFamily="2" charset="-78"/>
              </a:rPr>
              <a:t>محققان معیارهایی را جهت ارزیابی محافظ های امنیتی پیشنهاد می کنند</a:t>
            </a:r>
            <a:r>
              <a:rPr lang="fa-IR" dirty="0" smtClean="0">
                <a:cs typeface="B Nazanin" pitchFamily="2" charset="-78"/>
              </a:rPr>
              <a:t>:</a:t>
            </a:r>
          </a:p>
          <a:p>
            <a:pPr marL="0" indent="0">
              <a:buNone/>
            </a:pPr>
            <a:endParaRPr lang="en-US" dirty="0">
              <a:cs typeface="B Nazanin" pitchFamily="2" charset="-78"/>
            </a:endParaRPr>
          </a:p>
          <a:p>
            <a:pPr lvl="0"/>
            <a:r>
              <a:rPr lang="fa-IR" dirty="0" smtClean="0">
                <a:cs typeface="B Nazanin" pitchFamily="2" charset="-78"/>
              </a:rPr>
              <a:t>امنیت</a:t>
            </a:r>
          </a:p>
          <a:p>
            <a:pPr lvl="0"/>
            <a:r>
              <a:rPr lang="fa-IR" dirty="0" smtClean="0">
                <a:cs typeface="B Nazanin" pitchFamily="2" charset="-78"/>
              </a:rPr>
              <a:t>توانمندی </a:t>
            </a:r>
            <a:r>
              <a:rPr lang="fa-IR" dirty="0">
                <a:cs typeface="B Nazanin" pitchFamily="2" charset="-78"/>
              </a:rPr>
              <a:t>یا </a:t>
            </a:r>
            <a:r>
              <a:rPr lang="en-US" dirty="0" smtClean="0">
                <a:cs typeface="B Nazanin" pitchFamily="2" charset="-78"/>
              </a:rPr>
              <a:t>Robustness</a:t>
            </a:r>
          </a:p>
          <a:p>
            <a:pPr lvl="0"/>
            <a:r>
              <a:rPr lang="fa-IR" dirty="0" smtClean="0">
                <a:cs typeface="B Nazanin" pitchFamily="2" charset="-78"/>
              </a:rPr>
              <a:t>مناسب </a:t>
            </a:r>
            <a:r>
              <a:rPr lang="fa-IR" dirty="0">
                <a:cs typeface="B Nazanin" pitchFamily="2" charset="-78"/>
              </a:rPr>
              <a:t>بودن هم برای صفات خاصه عددی و هم برای صفات خاصه قطعی و </a:t>
            </a:r>
            <a:r>
              <a:rPr lang="fa-IR" dirty="0" smtClean="0">
                <a:cs typeface="B Nazanin" pitchFamily="2" charset="-78"/>
              </a:rPr>
              <a:t>صریح</a:t>
            </a:r>
            <a:endParaRPr lang="en-US" dirty="0">
              <a:cs typeface="B Nazanin" pitchFamily="2" charset="-78"/>
            </a:endParaRPr>
          </a:p>
          <a:p>
            <a:pPr lvl="0"/>
            <a:r>
              <a:rPr lang="fa-IR" dirty="0">
                <a:cs typeface="B Nazanin" pitchFamily="2" charset="-78"/>
              </a:rPr>
              <a:t>مناسب بودن جهت محافظت از بیش از یک صفت خاصه </a:t>
            </a:r>
            <a:r>
              <a:rPr lang="fa-IR" dirty="0" smtClean="0">
                <a:cs typeface="B Nazanin" pitchFamily="2" charset="-78"/>
              </a:rPr>
              <a:t>محرمانه</a:t>
            </a:r>
            <a:endParaRPr lang="en-US" dirty="0">
              <a:cs typeface="B Nazanin" pitchFamily="2" charset="-78"/>
            </a:endParaRPr>
          </a:p>
          <a:p>
            <a:pPr lvl="0"/>
            <a:r>
              <a:rPr lang="fa-IR" dirty="0">
                <a:cs typeface="B Nazanin" pitchFamily="2" charset="-78"/>
              </a:rPr>
              <a:t>مناسب بودن جهت </a:t>
            </a:r>
            <a:r>
              <a:rPr lang="en-US" dirty="0">
                <a:cs typeface="B Nazanin" pitchFamily="2" charset="-78"/>
              </a:rPr>
              <a:t>SDB</a:t>
            </a:r>
            <a:r>
              <a:rPr lang="fa-IR" dirty="0">
                <a:cs typeface="B Nazanin" pitchFamily="2" charset="-78"/>
              </a:rPr>
              <a:t> های </a:t>
            </a:r>
            <a:r>
              <a:rPr lang="fa-IR" dirty="0" smtClean="0">
                <a:cs typeface="B Nazanin" pitchFamily="2" charset="-78"/>
              </a:rPr>
              <a:t>پویا</a:t>
            </a:r>
          </a:p>
          <a:p>
            <a:pPr lvl="0"/>
            <a:r>
              <a:rPr lang="fa-IR" dirty="0" smtClean="0">
                <a:cs typeface="B Nazanin" pitchFamily="2" charset="-78"/>
              </a:rPr>
              <a:t>غنی </a:t>
            </a:r>
            <a:r>
              <a:rPr lang="fa-IR" dirty="0">
                <a:cs typeface="B Nazanin" pitchFamily="2" charset="-78"/>
              </a:rPr>
              <a:t>بودن اطلاعات آشکار </a:t>
            </a:r>
            <a:r>
              <a:rPr lang="fa-IR" dirty="0" smtClean="0">
                <a:cs typeface="B Nazanin" pitchFamily="2" charset="-78"/>
              </a:rPr>
              <a:t>شده</a:t>
            </a:r>
            <a:endParaRPr lang="en-US" dirty="0">
              <a:cs typeface="B Nazanin" pitchFamily="2" charset="-78"/>
            </a:endParaRPr>
          </a:p>
          <a:p>
            <a:pPr lvl="0"/>
            <a:r>
              <a:rPr lang="fa-IR" dirty="0" smtClean="0">
                <a:cs typeface="B Nazanin" pitchFamily="2" charset="-78"/>
              </a:rPr>
              <a:t>هزینه</a:t>
            </a:r>
            <a:endParaRPr lang="en-US" dirty="0">
              <a:cs typeface="B Nazanin" pitchFamily="2" charset="-78"/>
            </a:endParaRPr>
          </a:p>
        </p:txBody>
      </p:sp>
    </p:spTree>
    <p:extLst>
      <p:ext uri="{BB962C8B-B14F-4D97-AF65-F5344CB8AC3E}">
        <p14:creationId xmlns:p14="http://schemas.microsoft.com/office/powerpoint/2010/main" val="417813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332656"/>
            <a:ext cx="6781800" cy="943000"/>
          </a:xfrm>
        </p:spPr>
        <p:txBody>
          <a:bodyPr>
            <a:noAutofit/>
          </a:bodyPr>
          <a:lstStyle/>
          <a:p>
            <a:pPr algn="r"/>
            <a:r>
              <a:rPr lang="fa-IR" sz="3200" dirty="0" smtClean="0">
                <a:cs typeface="B Titr" pitchFamily="2" charset="-78"/>
              </a:rPr>
              <a:t>فنون محافظت و امنیت پایگاه داده های آماری</a:t>
            </a:r>
            <a:endParaRPr lang="fa-IR" sz="3200" dirty="0">
              <a:cs typeface="B Titr" pitchFamily="2" charset="-78"/>
            </a:endParaRPr>
          </a:p>
        </p:txBody>
      </p:sp>
      <p:sp>
        <p:nvSpPr>
          <p:cNvPr id="3" name="Content Placeholder 2"/>
          <p:cNvSpPr>
            <a:spLocks noGrp="1"/>
          </p:cNvSpPr>
          <p:nvPr>
            <p:ph idx="1"/>
          </p:nvPr>
        </p:nvSpPr>
        <p:spPr>
          <a:xfrm>
            <a:off x="755576" y="1268760"/>
            <a:ext cx="7543800" cy="4894312"/>
          </a:xfrm>
        </p:spPr>
        <p:txBody>
          <a:bodyPr>
            <a:noAutofit/>
          </a:bodyPr>
          <a:lstStyle/>
          <a:p>
            <a:pPr marL="0" indent="0">
              <a:lnSpc>
                <a:spcPct val="150000"/>
              </a:lnSpc>
              <a:buNone/>
            </a:pPr>
            <a:r>
              <a:rPr lang="fa-IR" sz="2800" dirty="0" smtClean="0">
                <a:cs typeface="B Nazanin" pitchFamily="2" charset="-78"/>
              </a:rPr>
              <a:t>1- مقید سازی پرس و جوهایی که می تواند انجام شود.</a:t>
            </a:r>
          </a:p>
          <a:p>
            <a:pPr marL="0" indent="0">
              <a:lnSpc>
                <a:spcPct val="150000"/>
              </a:lnSpc>
              <a:buNone/>
            </a:pPr>
            <a:r>
              <a:rPr lang="fa-IR" sz="2800" dirty="0" smtClean="0">
                <a:cs typeface="B Nazanin" pitchFamily="2" charset="-78"/>
              </a:rPr>
              <a:t>2- ایجاد اختلال در پاسخ</a:t>
            </a:r>
            <a:endParaRPr lang="en-US" sz="2800" dirty="0">
              <a:cs typeface="B Nazanin" pitchFamily="2" charset="-78"/>
            </a:endParaRPr>
          </a:p>
        </p:txBody>
      </p:sp>
    </p:spTree>
    <p:extLst>
      <p:ext uri="{BB962C8B-B14F-4D97-AF65-F5344CB8AC3E}">
        <p14:creationId xmlns:p14="http://schemas.microsoft.com/office/powerpoint/2010/main" val="286595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332656"/>
            <a:ext cx="6781800" cy="943000"/>
          </a:xfrm>
        </p:spPr>
        <p:txBody>
          <a:bodyPr>
            <a:noAutofit/>
          </a:bodyPr>
          <a:lstStyle/>
          <a:p>
            <a:pPr algn="r"/>
            <a:r>
              <a:rPr lang="fa-IR" sz="3200" dirty="0" smtClean="0">
                <a:cs typeface="B Titr" pitchFamily="2" charset="-78"/>
              </a:rPr>
              <a:t>روش های مقید سازی</a:t>
            </a:r>
            <a:endParaRPr lang="fa-IR" sz="3200" dirty="0">
              <a:cs typeface="B Titr" pitchFamily="2" charset="-78"/>
            </a:endParaRPr>
          </a:p>
        </p:txBody>
      </p:sp>
      <p:sp>
        <p:nvSpPr>
          <p:cNvPr id="3" name="Content Placeholder 2"/>
          <p:cNvSpPr>
            <a:spLocks noGrp="1"/>
          </p:cNvSpPr>
          <p:nvPr>
            <p:ph idx="1"/>
          </p:nvPr>
        </p:nvSpPr>
        <p:spPr>
          <a:xfrm>
            <a:off x="755576" y="1268760"/>
            <a:ext cx="7543800" cy="4894312"/>
          </a:xfrm>
        </p:spPr>
        <p:txBody>
          <a:bodyPr>
            <a:noAutofit/>
          </a:bodyPr>
          <a:lstStyle/>
          <a:p>
            <a:pPr marL="0" indent="0">
              <a:lnSpc>
                <a:spcPct val="150000"/>
              </a:lnSpc>
              <a:buNone/>
            </a:pPr>
            <a:r>
              <a:rPr lang="fa-IR" sz="2800" dirty="0" smtClean="0">
                <a:cs typeface="B Nazanin" pitchFamily="2" charset="-78"/>
              </a:rPr>
              <a:t>1- کنترل اندازه مجموعه پاسخ به پرسش</a:t>
            </a:r>
          </a:p>
          <a:p>
            <a:pPr marL="0" indent="0">
              <a:lnSpc>
                <a:spcPct val="150000"/>
              </a:lnSpc>
              <a:buNone/>
            </a:pPr>
            <a:r>
              <a:rPr lang="fa-IR" sz="2800" dirty="0" smtClean="0">
                <a:cs typeface="B Nazanin" pitchFamily="2" charset="-78"/>
              </a:rPr>
              <a:t>2- بازرسی یا مرور</a:t>
            </a:r>
          </a:p>
          <a:p>
            <a:pPr marL="0" indent="0">
              <a:lnSpc>
                <a:spcPct val="150000"/>
              </a:lnSpc>
              <a:buNone/>
            </a:pPr>
            <a:r>
              <a:rPr lang="fa-IR" sz="2800" dirty="0" smtClean="0">
                <a:cs typeface="B Nazanin" pitchFamily="2" charset="-78"/>
              </a:rPr>
              <a:t>3- تقسیم بندی</a:t>
            </a:r>
          </a:p>
          <a:p>
            <a:pPr marL="0" indent="0">
              <a:lnSpc>
                <a:spcPct val="150000"/>
              </a:lnSpc>
              <a:buNone/>
            </a:pPr>
            <a:r>
              <a:rPr lang="fa-IR" sz="2800" dirty="0" smtClean="0">
                <a:cs typeface="B Nazanin" pitchFamily="2" charset="-78"/>
              </a:rPr>
              <a:t>4- کتمان سلول</a:t>
            </a:r>
            <a:endParaRPr lang="en-US" sz="2800" dirty="0">
              <a:cs typeface="B Nazanin" pitchFamily="2" charset="-78"/>
            </a:endParaRPr>
          </a:p>
        </p:txBody>
      </p:sp>
    </p:spTree>
    <p:extLst>
      <p:ext uri="{BB962C8B-B14F-4D97-AF65-F5344CB8AC3E}">
        <p14:creationId xmlns:p14="http://schemas.microsoft.com/office/powerpoint/2010/main" val="157192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332656"/>
            <a:ext cx="6781800" cy="943000"/>
          </a:xfrm>
        </p:spPr>
        <p:txBody>
          <a:bodyPr>
            <a:noAutofit/>
          </a:bodyPr>
          <a:lstStyle/>
          <a:p>
            <a:pPr algn="r"/>
            <a:r>
              <a:rPr lang="fa-IR" sz="3200" dirty="0" smtClean="0">
                <a:cs typeface="B Titr" pitchFamily="2" charset="-78"/>
              </a:rPr>
              <a:t>روش های اختلال</a:t>
            </a:r>
            <a:endParaRPr lang="fa-IR" sz="3200" dirty="0">
              <a:cs typeface="B Titr" pitchFamily="2" charset="-78"/>
            </a:endParaRPr>
          </a:p>
        </p:txBody>
      </p:sp>
      <p:sp>
        <p:nvSpPr>
          <p:cNvPr id="3" name="Content Placeholder 2"/>
          <p:cNvSpPr>
            <a:spLocks noGrp="1"/>
          </p:cNvSpPr>
          <p:nvPr>
            <p:ph idx="1"/>
          </p:nvPr>
        </p:nvSpPr>
        <p:spPr>
          <a:xfrm>
            <a:off x="755576" y="1268760"/>
            <a:ext cx="7543800" cy="4894312"/>
          </a:xfrm>
        </p:spPr>
        <p:txBody>
          <a:bodyPr>
            <a:noAutofit/>
          </a:bodyPr>
          <a:lstStyle/>
          <a:p>
            <a:pPr marL="0" indent="0">
              <a:lnSpc>
                <a:spcPct val="150000"/>
              </a:lnSpc>
              <a:buNone/>
            </a:pPr>
            <a:r>
              <a:rPr lang="fa-IR" sz="2800" dirty="0" smtClean="0">
                <a:cs typeface="B Nazanin" pitchFamily="2" charset="-78"/>
              </a:rPr>
              <a:t>1- جا به جا کردن</a:t>
            </a:r>
          </a:p>
          <a:p>
            <a:pPr marL="0" indent="0">
              <a:lnSpc>
                <a:spcPct val="150000"/>
              </a:lnSpc>
              <a:buNone/>
            </a:pPr>
            <a:r>
              <a:rPr lang="fa-IR" sz="2800" dirty="0" smtClean="0">
                <a:cs typeface="B Nazanin" pitchFamily="2" charset="-78"/>
              </a:rPr>
              <a:t>2- گردکردن</a:t>
            </a:r>
          </a:p>
          <a:p>
            <a:pPr marL="0" indent="0">
              <a:lnSpc>
                <a:spcPct val="150000"/>
              </a:lnSpc>
              <a:buNone/>
            </a:pPr>
            <a:r>
              <a:rPr lang="fa-IR" sz="2800" dirty="0" smtClean="0">
                <a:cs typeface="B Nazanin" pitchFamily="2" charset="-78"/>
              </a:rPr>
              <a:t>3- پرس و جوهای نمونه گیری - تصادفی</a:t>
            </a:r>
          </a:p>
          <a:p>
            <a:pPr marL="0" indent="0">
              <a:lnSpc>
                <a:spcPct val="150000"/>
              </a:lnSpc>
              <a:buNone/>
            </a:pPr>
            <a:r>
              <a:rPr lang="fa-IR" sz="2800" dirty="0" smtClean="0">
                <a:cs typeface="B Nazanin" pitchFamily="2" charset="-78"/>
              </a:rPr>
              <a:t>4- پرس و جوهای نمونه گیری- تصادفی همراه با کنترل مجموعه پرسش و پاسخ</a:t>
            </a:r>
          </a:p>
        </p:txBody>
      </p:sp>
    </p:spTree>
    <p:extLst>
      <p:ext uri="{BB962C8B-B14F-4D97-AF65-F5344CB8AC3E}">
        <p14:creationId xmlns:p14="http://schemas.microsoft.com/office/powerpoint/2010/main" val="1798436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332656"/>
            <a:ext cx="6781800" cy="943000"/>
          </a:xfrm>
        </p:spPr>
        <p:txBody>
          <a:bodyPr>
            <a:noAutofit/>
          </a:bodyPr>
          <a:lstStyle/>
          <a:p>
            <a:pPr algn="r"/>
            <a:r>
              <a:rPr lang="fa-IR" sz="3200" dirty="0" smtClean="0">
                <a:cs typeface="B Titr" pitchFamily="2" charset="-78"/>
              </a:rPr>
              <a:t>جمع بندی</a:t>
            </a:r>
            <a:endParaRPr lang="fa-IR" sz="3200" dirty="0">
              <a:cs typeface="B Titr" pitchFamily="2" charset="-78"/>
            </a:endParaRPr>
          </a:p>
        </p:txBody>
      </p:sp>
      <p:sp>
        <p:nvSpPr>
          <p:cNvPr id="3" name="Content Placeholder 2"/>
          <p:cNvSpPr>
            <a:spLocks noGrp="1"/>
          </p:cNvSpPr>
          <p:nvPr>
            <p:ph idx="1"/>
          </p:nvPr>
        </p:nvSpPr>
        <p:spPr>
          <a:xfrm>
            <a:off x="755576" y="1268760"/>
            <a:ext cx="7543800" cy="4894312"/>
          </a:xfrm>
        </p:spPr>
        <p:txBody>
          <a:bodyPr>
            <a:noAutofit/>
          </a:bodyPr>
          <a:lstStyle/>
          <a:p>
            <a:pPr marL="0" indent="0" algn="just">
              <a:lnSpc>
                <a:spcPct val="150000"/>
              </a:lnSpc>
              <a:buNone/>
            </a:pPr>
            <a:r>
              <a:rPr lang="fa-IR" dirty="0">
                <a:cs typeface="B Nazanin" pitchFamily="2" charset="-78"/>
              </a:rPr>
              <a:t>استنتاج به عنوان یک مشکل بسیار مرسوم در پایگاه داده ها مطرح است. پایگاه های داده با توجه به ویژگی متمرکز سازی اطلاعات و کاربرد وسیع آن در سیستم های اطلاعاتی به خصوص سیستم های مربوط به آمارگیری به خصوص در مقابل چنین مشکلی بسیار آسیب پذیر هستند. بررسی روش ها و راهکارهای مقابله با استنتاج هر چند منجر به حذف کامل احتمال رخداد آن نمی شود، می تواند در کاهش آثار سوء  آن بسیار مفید واقع گردد.</a:t>
            </a:r>
            <a:endParaRPr lang="en-US" dirty="0">
              <a:cs typeface="B Nazanin" pitchFamily="2" charset="-78"/>
            </a:endParaRPr>
          </a:p>
          <a:p>
            <a:pPr marL="0" indent="0" algn="just">
              <a:lnSpc>
                <a:spcPct val="150000"/>
              </a:lnSpc>
              <a:buNone/>
            </a:pPr>
            <a:r>
              <a:rPr lang="fa-IR" dirty="0">
                <a:cs typeface="B Nazanin" pitchFamily="2" charset="-78"/>
              </a:rPr>
              <a:t>همانگونه که اشاره شد، در نظر گرفتن راهکارهای مقابله و کاهش احتمال آن در طراحی پایگاه داده های رابطه ای می تواند تا حد زیادی از افشای ناخواسته اطلاعات جلوگیری نماید.</a:t>
            </a:r>
            <a:endParaRPr lang="en-US" dirty="0">
              <a:cs typeface="B Nazanin" pitchFamily="2" charset="-78"/>
            </a:endParaRPr>
          </a:p>
        </p:txBody>
      </p:sp>
    </p:spTree>
    <p:extLst>
      <p:ext uri="{BB962C8B-B14F-4D97-AF65-F5344CB8AC3E}">
        <p14:creationId xmlns:p14="http://schemas.microsoft.com/office/powerpoint/2010/main" val="280865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708920"/>
            <a:ext cx="6781800" cy="943000"/>
          </a:xfrm>
        </p:spPr>
        <p:txBody>
          <a:bodyPr>
            <a:noAutofit/>
          </a:bodyPr>
          <a:lstStyle/>
          <a:p>
            <a:pPr algn="ctr"/>
            <a:r>
              <a:rPr lang="fa-IR" sz="3200" dirty="0" smtClean="0">
                <a:cs typeface="B Titr" pitchFamily="2" charset="-78"/>
              </a:rPr>
              <a:t>با تشکر و قدردانی از توجه شما</a:t>
            </a:r>
            <a:endParaRPr lang="fa-IR" sz="3200" dirty="0">
              <a:cs typeface="B Titr" pitchFamily="2" charset="-78"/>
            </a:endParaRPr>
          </a:p>
        </p:txBody>
      </p:sp>
    </p:spTree>
    <p:extLst>
      <p:ext uri="{BB962C8B-B14F-4D97-AF65-F5344CB8AC3E}">
        <p14:creationId xmlns:p14="http://schemas.microsoft.com/office/powerpoint/2010/main" val="1889951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32656"/>
            <a:ext cx="7543800" cy="2316088"/>
          </a:xfrm>
        </p:spPr>
        <p:txBody>
          <a:bodyPr/>
          <a:lstStyle/>
          <a:p>
            <a:pPr algn="ctr">
              <a:lnSpc>
                <a:spcPct val="150000"/>
              </a:lnSpc>
            </a:pPr>
            <a:r>
              <a:rPr lang="fa-IR" sz="5400" dirty="0" smtClean="0">
                <a:solidFill>
                  <a:schemeClr val="bg1"/>
                </a:solidFill>
                <a:cs typeface="B Titr" pitchFamily="2" charset="-78"/>
              </a:rPr>
              <a:t>مسأله استنتاج در </a:t>
            </a:r>
            <a:br>
              <a:rPr lang="fa-IR" sz="5400" dirty="0" smtClean="0">
                <a:solidFill>
                  <a:schemeClr val="bg1"/>
                </a:solidFill>
                <a:cs typeface="B Titr" pitchFamily="2" charset="-78"/>
              </a:rPr>
            </a:br>
            <a:r>
              <a:rPr lang="fa-IR" sz="5400" dirty="0" smtClean="0">
                <a:solidFill>
                  <a:schemeClr val="bg1"/>
                </a:solidFill>
                <a:cs typeface="B Titr" pitchFamily="2" charset="-78"/>
              </a:rPr>
              <a:t>امنیت پایگاه های داده آماری</a:t>
            </a:r>
            <a:endParaRPr lang="fa-IR" sz="5400" dirty="0">
              <a:solidFill>
                <a:schemeClr val="bg1"/>
              </a:solidFill>
              <a:cs typeface="B Titr" pitchFamily="2" charset="-78"/>
            </a:endParaRPr>
          </a:p>
        </p:txBody>
      </p:sp>
      <p:sp>
        <p:nvSpPr>
          <p:cNvPr id="3" name="Subtitle 2"/>
          <p:cNvSpPr>
            <a:spLocks noGrp="1"/>
          </p:cNvSpPr>
          <p:nvPr>
            <p:ph type="subTitle" idx="1"/>
          </p:nvPr>
        </p:nvSpPr>
        <p:spPr>
          <a:xfrm>
            <a:off x="755576" y="3663280"/>
            <a:ext cx="7632848" cy="3150096"/>
          </a:xfrm>
        </p:spPr>
        <p:txBody>
          <a:bodyPr>
            <a:normAutofit/>
          </a:bodyPr>
          <a:lstStyle/>
          <a:p>
            <a:pPr algn="ctr"/>
            <a:r>
              <a:rPr lang="fa-IR" b="1" dirty="0" smtClean="0">
                <a:cs typeface="B Nazanin" pitchFamily="2" charset="-78"/>
              </a:rPr>
              <a:t>مجتمع آموزش عالی فنی و مهندسی قوچان</a:t>
            </a:r>
          </a:p>
          <a:p>
            <a:pPr algn="ctr"/>
            <a:endParaRPr lang="fa-IR" b="1" dirty="0" smtClean="0">
              <a:cs typeface="B Nazanin" pitchFamily="2" charset="-78"/>
            </a:endParaRPr>
          </a:p>
          <a:p>
            <a:pPr algn="ctr"/>
            <a:r>
              <a:rPr lang="fa-IR" dirty="0" smtClean="0">
                <a:cs typeface="B Nazanin" pitchFamily="2" charset="-78"/>
              </a:rPr>
              <a:t>تهیه و تنظیم: یاسمن صابری</a:t>
            </a:r>
          </a:p>
          <a:p>
            <a:pPr algn="ctr"/>
            <a:r>
              <a:rPr lang="fa-IR" dirty="0" smtClean="0">
                <a:cs typeface="B Nazanin" pitchFamily="2" charset="-78"/>
              </a:rPr>
              <a:t>استاد راهنما: جناب آقای مهندس خانی دهنوئی</a:t>
            </a:r>
          </a:p>
          <a:p>
            <a:pPr algn="ctr"/>
            <a:endParaRPr lang="fa-IR" dirty="0" smtClean="0">
              <a:cs typeface="B Nazanin" pitchFamily="2" charset="-78"/>
            </a:endParaRPr>
          </a:p>
          <a:p>
            <a:pPr algn="ctr"/>
            <a:r>
              <a:rPr lang="fa-IR" dirty="0" smtClean="0">
                <a:cs typeface="B Nazanin" pitchFamily="2" charset="-78"/>
              </a:rPr>
              <a:t>آذرماه 1391</a:t>
            </a:r>
            <a:endParaRPr lang="fa-IR" dirty="0">
              <a:cs typeface="B Nazanin" pitchFamily="2" charset="-78"/>
            </a:endParaRPr>
          </a:p>
        </p:txBody>
      </p:sp>
    </p:spTree>
    <p:extLst>
      <p:ext uri="{BB962C8B-B14F-4D97-AF65-F5344CB8AC3E}">
        <p14:creationId xmlns:p14="http://schemas.microsoft.com/office/powerpoint/2010/main" val="462905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332656"/>
            <a:ext cx="6781800" cy="943000"/>
          </a:xfrm>
        </p:spPr>
        <p:txBody>
          <a:bodyPr/>
          <a:lstStyle/>
          <a:p>
            <a:pPr algn="r"/>
            <a:r>
              <a:rPr lang="fa-IR" dirty="0" smtClean="0">
                <a:cs typeface="B Titr" pitchFamily="2" charset="-78"/>
              </a:rPr>
              <a:t>مقدمه</a:t>
            </a:r>
            <a:endParaRPr lang="fa-IR" dirty="0">
              <a:cs typeface="B Titr" pitchFamily="2" charset="-78"/>
            </a:endParaRPr>
          </a:p>
        </p:txBody>
      </p:sp>
      <p:sp>
        <p:nvSpPr>
          <p:cNvPr id="3" name="Content Placeholder 2"/>
          <p:cNvSpPr>
            <a:spLocks noGrp="1"/>
          </p:cNvSpPr>
          <p:nvPr>
            <p:ph idx="1"/>
          </p:nvPr>
        </p:nvSpPr>
        <p:spPr>
          <a:xfrm>
            <a:off x="755576" y="1268760"/>
            <a:ext cx="7543800" cy="4894312"/>
          </a:xfrm>
        </p:spPr>
        <p:txBody>
          <a:bodyPr>
            <a:normAutofit fontScale="92500" lnSpcReduction="10000"/>
          </a:bodyPr>
          <a:lstStyle/>
          <a:p>
            <a:pPr marL="0" indent="0" algn="just">
              <a:lnSpc>
                <a:spcPct val="150000"/>
              </a:lnSpc>
              <a:buNone/>
            </a:pPr>
            <a:r>
              <a:rPr lang="fa-IR" dirty="0">
                <a:cs typeface="B Nazanin" pitchFamily="2" charset="-78"/>
              </a:rPr>
              <a:t>امروزه اطلاعات، سرمایه ای حیاتی برای کلیه مؤسسات و سازمان های تجاری، اجتماعی، آموزشی، تحقیقاتی، سیاسی، دفاعی و... می باشد. سازمان ها سیستم های پایگاه داده ها و اطلاعات محتوای آنها را جهت خودکار کردن وظائف مختلفی تهیه می کنند. این وظائف شامل صورت حساب، مدیریت سرمایه، انواع مختلف پیش بینی ها، بودجه بندی، مدیریت های آموزشی، تحقیقاتی، صنعتی و... می باشد. برای تمامی سازمان ها تصمیمات حیاتی، وابسته به اطلاعات دقیق و به روز و پردازش صحیح آنها است. به علت اهمیت زیاد اطلاعات، حفاظت اطلاعات یکی از اجزاء حیاتی سیستم های مدیریت پایگاه داده ها می باشد. </a:t>
            </a:r>
            <a:r>
              <a:rPr lang="fa-IR" u="sng" dirty="0">
                <a:cs typeface="B Nazanin" pitchFamily="2" charset="-78"/>
              </a:rPr>
              <a:t>آیا سیستم های کامپیوتری و من جمله سیستم های پایگاه داده به جهت نقش های حیاتی خود به اندازه کافی امن هستند؟ </a:t>
            </a:r>
            <a:r>
              <a:rPr lang="fa-IR" dirty="0">
                <a:solidFill>
                  <a:schemeClr val="accent1">
                    <a:lumMod val="60000"/>
                    <a:lumOff val="40000"/>
                  </a:schemeClr>
                </a:solidFill>
                <a:cs typeface="B Nazanin" pitchFamily="2" charset="-78"/>
              </a:rPr>
              <a:t>اغلب نه. </a:t>
            </a:r>
            <a:r>
              <a:rPr lang="fa-IR" u="sng" dirty="0">
                <a:cs typeface="B Nazanin" pitchFamily="2" charset="-78"/>
              </a:rPr>
              <a:t>آیا می توانند امن تر شوند؟ </a:t>
            </a:r>
            <a:r>
              <a:rPr lang="fa-IR" dirty="0">
                <a:solidFill>
                  <a:schemeClr val="accent1">
                    <a:lumMod val="60000"/>
                    <a:lumOff val="40000"/>
                  </a:schemeClr>
                </a:solidFill>
                <a:cs typeface="B Nazanin" pitchFamily="2" charset="-78"/>
              </a:rPr>
              <a:t>مسلماً بله.</a:t>
            </a:r>
          </a:p>
        </p:txBody>
      </p:sp>
    </p:spTree>
    <p:extLst>
      <p:ext uri="{BB962C8B-B14F-4D97-AF65-F5344CB8AC3E}">
        <p14:creationId xmlns:p14="http://schemas.microsoft.com/office/powerpoint/2010/main" val="2223064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332656"/>
            <a:ext cx="6781800" cy="943000"/>
          </a:xfrm>
        </p:spPr>
        <p:txBody>
          <a:bodyPr/>
          <a:lstStyle/>
          <a:p>
            <a:pPr algn="r"/>
            <a:r>
              <a:rPr lang="fa-IR" dirty="0" smtClean="0">
                <a:cs typeface="B Titr" pitchFamily="2" charset="-78"/>
              </a:rPr>
              <a:t>پایگاه داده امن</a:t>
            </a:r>
            <a:endParaRPr lang="fa-IR" dirty="0">
              <a:cs typeface="B Titr" pitchFamily="2" charset="-78"/>
            </a:endParaRPr>
          </a:p>
        </p:txBody>
      </p:sp>
      <p:sp>
        <p:nvSpPr>
          <p:cNvPr id="3" name="Content Placeholder 2"/>
          <p:cNvSpPr>
            <a:spLocks noGrp="1"/>
          </p:cNvSpPr>
          <p:nvPr>
            <p:ph idx="1"/>
          </p:nvPr>
        </p:nvSpPr>
        <p:spPr>
          <a:xfrm>
            <a:off x="755576" y="1268760"/>
            <a:ext cx="7543800" cy="4894312"/>
          </a:xfrm>
        </p:spPr>
        <p:txBody>
          <a:bodyPr>
            <a:normAutofit/>
          </a:bodyPr>
          <a:lstStyle/>
          <a:p>
            <a:pPr marL="0" indent="0" algn="just">
              <a:lnSpc>
                <a:spcPct val="150000"/>
              </a:lnSpc>
              <a:buNone/>
            </a:pPr>
            <a:r>
              <a:rPr lang="fa-IR" dirty="0">
                <a:cs typeface="B Nazanin" pitchFamily="2" charset="-78"/>
              </a:rPr>
              <a:t>هدف یک سیستم پایگاه داده ای امن حفاظت اطلاعات است. در موقع طراحی چنین سیستمی باید بین </a:t>
            </a:r>
            <a:r>
              <a:rPr lang="fa-IR" u="sng" dirty="0">
                <a:cs typeface="B Nazanin" pitchFamily="2" charset="-78"/>
              </a:rPr>
              <a:t>محیط عملیاتی</a:t>
            </a:r>
            <a:r>
              <a:rPr lang="fa-IR" dirty="0">
                <a:cs typeface="B Nazanin" pitchFamily="2" charset="-78"/>
              </a:rPr>
              <a:t>، </a:t>
            </a:r>
            <a:r>
              <a:rPr lang="fa-IR" u="sng" dirty="0">
                <a:cs typeface="B Nazanin" pitchFamily="2" charset="-78"/>
              </a:rPr>
              <a:t>ملاحظات اقتصادی </a:t>
            </a:r>
            <a:r>
              <a:rPr lang="fa-IR" dirty="0">
                <a:cs typeface="B Nazanin" pitchFamily="2" charset="-78"/>
              </a:rPr>
              <a:t>و </a:t>
            </a:r>
            <a:r>
              <a:rPr lang="fa-IR" u="sng" dirty="0">
                <a:cs typeface="B Nazanin" pitchFamily="2" charset="-78"/>
              </a:rPr>
              <a:t>کارآیی</a:t>
            </a:r>
            <a:r>
              <a:rPr lang="fa-IR" dirty="0">
                <a:cs typeface="B Nazanin" pitchFamily="2" charset="-78"/>
              </a:rPr>
              <a:t> توازنی موجه برقرار شود.</a:t>
            </a:r>
            <a:r>
              <a:rPr lang="en-US" dirty="0">
                <a:cs typeface="B Nazanin" pitchFamily="2" charset="-78"/>
              </a:rPr>
              <a:t> </a:t>
            </a:r>
            <a:endParaRPr lang="en-US" dirty="0" smtClean="0">
              <a:cs typeface="B Nazanin" pitchFamily="2" charset="-78"/>
            </a:endParaRPr>
          </a:p>
          <a:p>
            <a:pPr marL="0" indent="0" algn="just">
              <a:lnSpc>
                <a:spcPct val="150000"/>
              </a:lnSpc>
              <a:buNone/>
            </a:pPr>
            <a:r>
              <a:rPr lang="fa-IR" dirty="0" smtClean="0">
                <a:cs typeface="B Nazanin" pitchFamily="2" charset="-78"/>
              </a:rPr>
              <a:t>به </a:t>
            </a:r>
            <a:r>
              <a:rPr lang="fa-IR" dirty="0">
                <a:cs typeface="B Nazanin" pitchFamily="2" charset="-78"/>
              </a:rPr>
              <a:t>طور کلی امنیت پایگاه داده به مجموعه سیاست ها و مکانیزم هایی گفته </a:t>
            </a:r>
            <a:r>
              <a:rPr lang="fa-IR" dirty="0" smtClean="0">
                <a:cs typeface="B Nazanin" pitchFamily="2" charset="-78"/>
              </a:rPr>
              <a:t>می</a:t>
            </a:r>
            <a:r>
              <a:rPr lang="en-US" dirty="0" smtClean="0">
                <a:cs typeface="B Nazanin" pitchFamily="2" charset="-78"/>
              </a:rPr>
              <a:t> </a:t>
            </a:r>
            <a:r>
              <a:rPr lang="fa-IR" dirty="0" smtClean="0">
                <a:cs typeface="B Nazanin" pitchFamily="2" charset="-78"/>
              </a:rPr>
              <a:t>شود </a:t>
            </a:r>
            <a:r>
              <a:rPr lang="fa-IR" dirty="0">
                <a:cs typeface="B Nazanin" pitchFamily="2" charset="-78"/>
              </a:rPr>
              <a:t>که </a:t>
            </a:r>
            <a:r>
              <a:rPr lang="fa-IR" u="sng" dirty="0">
                <a:cs typeface="B Nazanin" pitchFamily="2" charset="-78"/>
              </a:rPr>
              <a:t>محرمانگی</a:t>
            </a:r>
            <a:r>
              <a:rPr lang="fa-IR" dirty="0">
                <a:cs typeface="B Nazanin" pitchFamily="2" charset="-78"/>
              </a:rPr>
              <a:t>، </a:t>
            </a:r>
            <a:r>
              <a:rPr lang="fa-IR" u="sng" dirty="0">
                <a:cs typeface="B Nazanin" pitchFamily="2" charset="-78"/>
              </a:rPr>
              <a:t>جامعیت</a:t>
            </a:r>
            <a:r>
              <a:rPr lang="fa-IR" dirty="0">
                <a:cs typeface="B Nazanin" pitchFamily="2" charset="-78"/>
              </a:rPr>
              <a:t> و </a:t>
            </a:r>
            <a:r>
              <a:rPr lang="fa-IR" u="sng" dirty="0">
                <a:cs typeface="B Nazanin" pitchFamily="2" charset="-78"/>
              </a:rPr>
              <a:t>دسترس پذیری</a:t>
            </a:r>
            <a:r>
              <a:rPr lang="fa-IR" dirty="0">
                <a:cs typeface="B Nazanin" pitchFamily="2" charset="-78"/>
              </a:rPr>
              <a:t> را برای داده ها به وجود آورده و آنها را در برابر حملات عناصر داخلی و خارجی محافظت نماید. هر چند که این موضوع در کشورهای توسعه یافته جزو مباحث روز بوده و به پیشرفت های بسیار نائل شده اند، هنوز این مبحث در کشور ما بسیار نوپا و جوان است</a:t>
            </a:r>
            <a:r>
              <a:rPr lang="fa-IR" dirty="0" smtClean="0">
                <a:cs typeface="B Nazanin" pitchFamily="2" charset="-78"/>
              </a:rPr>
              <a:t>.</a:t>
            </a:r>
            <a:endParaRPr lang="en-US" dirty="0">
              <a:cs typeface="B Nazanin" pitchFamily="2" charset="-78"/>
            </a:endParaRPr>
          </a:p>
        </p:txBody>
      </p:sp>
    </p:spTree>
    <p:extLst>
      <p:ext uri="{BB962C8B-B14F-4D97-AF65-F5344CB8AC3E}">
        <p14:creationId xmlns:p14="http://schemas.microsoft.com/office/powerpoint/2010/main" val="424730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188640"/>
            <a:ext cx="6781800" cy="943000"/>
          </a:xfrm>
        </p:spPr>
        <p:txBody>
          <a:bodyPr>
            <a:noAutofit/>
          </a:bodyPr>
          <a:lstStyle/>
          <a:p>
            <a:pPr algn="r"/>
            <a:r>
              <a:rPr lang="fa-IR" sz="3200" dirty="0" smtClean="0">
                <a:cs typeface="B Titr" pitchFamily="2" charset="-78"/>
              </a:rPr>
              <a:t>نیازهای عمومی امنیتی در پایگاه های داده</a:t>
            </a:r>
            <a:endParaRPr lang="fa-IR" sz="3200" dirty="0">
              <a:cs typeface="B Titr" pitchFamily="2" charset="-78"/>
            </a:endParaRPr>
          </a:p>
        </p:txBody>
      </p:sp>
      <p:sp>
        <p:nvSpPr>
          <p:cNvPr id="3" name="Content Placeholder 2"/>
          <p:cNvSpPr>
            <a:spLocks noGrp="1"/>
          </p:cNvSpPr>
          <p:nvPr>
            <p:ph idx="1"/>
          </p:nvPr>
        </p:nvSpPr>
        <p:spPr>
          <a:xfrm>
            <a:off x="755576" y="1484784"/>
            <a:ext cx="7543800" cy="5112568"/>
          </a:xfrm>
        </p:spPr>
        <p:txBody>
          <a:bodyPr>
            <a:normAutofit/>
          </a:bodyPr>
          <a:lstStyle/>
          <a:p>
            <a:pPr marL="0" indent="0" algn="just">
              <a:lnSpc>
                <a:spcPct val="150000"/>
              </a:lnSpc>
              <a:buNone/>
            </a:pPr>
            <a:r>
              <a:rPr lang="fa-IR" dirty="0" smtClean="0">
                <a:cs typeface="B Nazanin" pitchFamily="2" charset="-78"/>
              </a:rPr>
              <a:t>1- شناسایی و تصدیق اصالت کاربر</a:t>
            </a:r>
          </a:p>
          <a:p>
            <a:pPr marL="0" indent="0" algn="just">
              <a:lnSpc>
                <a:spcPct val="150000"/>
              </a:lnSpc>
              <a:buNone/>
            </a:pPr>
            <a:r>
              <a:rPr lang="fa-IR" dirty="0" smtClean="0">
                <a:cs typeface="B Nazanin" pitchFamily="2" charset="-78"/>
              </a:rPr>
              <a:t>2- کنترل دستیابی</a:t>
            </a:r>
          </a:p>
          <a:p>
            <a:pPr marL="0" indent="0" algn="just">
              <a:lnSpc>
                <a:spcPct val="150000"/>
              </a:lnSpc>
              <a:buNone/>
            </a:pPr>
            <a:r>
              <a:rPr lang="fa-IR" dirty="0" smtClean="0">
                <a:cs typeface="B Nazanin" pitchFamily="2" charset="-78"/>
              </a:rPr>
              <a:t>3- صحت دستیابی</a:t>
            </a:r>
          </a:p>
          <a:p>
            <a:pPr lvl="5" algn="just">
              <a:lnSpc>
                <a:spcPct val="150000"/>
              </a:lnSpc>
              <a:buFont typeface="Wingdings" pitchFamily="2" charset="2"/>
              <a:buChar char="ü"/>
            </a:pPr>
            <a:r>
              <a:rPr lang="fa-IR" sz="2400" dirty="0" smtClean="0">
                <a:cs typeface="B Nazanin" pitchFamily="2" charset="-78"/>
              </a:rPr>
              <a:t>صحت فیزیکی</a:t>
            </a:r>
          </a:p>
          <a:p>
            <a:pPr lvl="5" algn="just">
              <a:lnSpc>
                <a:spcPct val="150000"/>
              </a:lnSpc>
              <a:buFont typeface="Wingdings" pitchFamily="2" charset="2"/>
              <a:buChar char="ü"/>
            </a:pPr>
            <a:r>
              <a:rPr lang="fa-IR" sz="2400" dirty="0" smtClean="0">
                <a:cs typeface="B Nazanin" pitchFamily="2" charset="-78"/>
              </a:rPr>
              <a:t>صحت منطقی</a:t>
            </a:r>
          </a:p>
          <a:p>
            <a:pPr lvl="5" algn="just">
              <a:lnSpc>
                <a:spcPct val="150000"/>
              </a:lnSpc>
              <a:buFont typeface="Wingdings" pitchFamily="2" charset="2"/>
              <a:buChar char="ü"/>
            </a:pPr>
            <a:r>
              <a:rPr lang="fa-IR" sz="2400" dirty="0" smtClean="0">
                <a:cs typeface="B Nazanin" pitchFamily="2" charset="-78"/>
              </a:rPr>
              <a:t>صحت عناصر</a:t>
            </a:r>
          </a:p>
          <a:p>
            <a:pPr marL="0" indent="0" algn="just">
              <a:lnSpc>
                <a:spcPct val="150000"/>
              </a:lnSpc>
              <a:buNone/>
            </a:pPr>
            <a:r>
              <a:rPr lang="fa-IR" dirty="0" smtClean="0">
                <a:cs typeface="B Nazanin" pitchFamily="2" charset="-78"/>
              </a:rPr>
              <a:t>4- قابلیت بازرسی و ردیابی</a:t>
            </a:r>
          </a:p>
          <a:p>
            <a:pPr marL="0" indent="0" algn="just">
              <a:lnSpc>
                <a:spcPct val="150000"/>
              </a:lnSpc>
              <a:buNone/>
            </a:pPr>
            <a:r>
              <a:rPr lang="fa-IR" dirty="0" smtClean="0">
                <a:cs typeface="B Nazanin" pitchFamily="2" charset="-78"/>
              </a:rPr>
              <a:t>5- دسترسی پذیری</a:t>
            </a:r>
            <a:endParaRPr lang="fa-IR" dirty="0" smtClean="0">
              <a:cs typeface="B Nazanin" pitchFamily="2" charset="-78"/>
            </a:endParaRPr>
          </a:p>
          <a:p>
            <a:pPr marL="0" indent="0" algn="just">
              <a:lnSpc>
                <a:spcPct val="150000"/>
              </a:lnSpc>
              <a:buNone/>
            </a:pPr>
            <a:endParaRPr lang="en-US" dirty="0">
              <a:cs typeface="B Nazanin" pitchFamily="2" charset="-78"/>
            </a:endParaRPr>
          </a:p>
        </p:txBody>
      </p:sp>
    </p:spTree>
    <p:extLst>
      <p:ext uri="{BB962C8B-B14F-4D97-AF65-F5344CB8AC3E}">
        <p14:creationId xmlns:p14="http://schemas.microsoft.com/office/powerpoint/2010/main" val="3337877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332656"/>
            <a:ext cx="6781800" cy="943000"/>
          </a:xfrm>
        </p:spPr>
        <p:txBody>
          <a:bodyPr>
            <a:noAutofit/>
          </a:bodyPr>
          <a:lstStyle/>
          <a:p>
            <a:pPr algn="r"/>
            <a:r>
              <a:rPr lang="fa-IR" sz="4400" dirty="0" smtClean="0">
                <a:cs typeface="B Titr" pitchFamily="2" charset="-78"/>
              </a:rPr>
              <a:t>استنتاج</a:t>
            </a:r>
            <a:endParaRPr lang="fa-IR" sz="4400" dirty="0">
              <a:cs typeface="B Titr" pitchFamily="2" charset="-78"/>
            </a:endParaRPr>
          </a:p>
        </p:txBody>
      </p:sp>
      <p:sp>
        <p:nvSpPr>
          <p:cNvPr id="3" name="Content Placeholder 2"/>
          <p:cNvSpPr>
            <a:spLocks noGrp="1"/>
          </p:cNvSpPr>
          <p:nvPr>
            <p:ph idx="1"/>
          </p:nvPr>
        </p:nvSpPr>
        <p:spPr>
          <a:xfrm>
            <a:off x="755576" y="548680"/>
            <a:ext cx="7543800" cy="4894312"/>
          </a:xfrm>
        </p:spPr>
        <p:txBody>
          <a:bodyPr>
            <a:normAutofit/>
          </a:bodyPr>
          <a:lstStyle/>
          <a:p>
            <a:pPr marL="0" indent="0">
              <a:lnSpc>
                <a:spcPct val="150000"/>
              </a:lnSpc>
              <a:buNone/>
            </a:pPr>
            <a:r>
              <a:rPr lang="fa-IR" dirty="0">
                <a:cs typeface="B Nazanin" pitchFamily="2" charset="-78"/>
              </a:rPr>
              <a:t>استنتاج امنیت پایگاه داده ها را از سه جهت مختلف مورد بررسی قرار می دهد</a:t>
            </a:r>
            <a:r>
              <a:rPr lang="fa-IR" dirty="0" smtClean="0">
                <a:cs typeface="B Nazanin" pitchFamily="2" charset="-78"/>
              </a:rPr>
              <a:t>:</a:t>
            </a:r>
          </a:p>
          <a:p>
            <a:pPr marL="0" indent="0">
              <a:lnSpc>
                <a:spcPct val="150000"/>
              </a:lnSpc>
              <a:buNone/>
            </a:pPr>
            <a:endParaRPr lang="en-US" dirty="0">
              <a:cs typeface="B Nazanin" pitchFamily="2" charset="-78"/>
            </a:endParaRPr>
          </a:p>
          <a:p>
            <a:pPr lvl="0">
              <a:lnSpc>
                <a:spcPct val="150000"/>
              </a:lnSpc>
            </a:pPr>
            <a:r>
              <a:rPr lang="fa-IR" b="1" dirty="0">
                <a:cs typeface="B Nazanin" pitchFamily="2" charset="-78"/>
              </a:rPr>
              <a:t>محرمانگی </a:t>
            </a:r>
            <a:r>
              <a:rPr lang="fa-IR" b="1" dirty="0" smtClean="0">
                <a:cs typeface="B Nazanin" pitchFamily="2" charset="-78"/>
              </a:rPr>
              <a:t>اطلاعات (</a:t>
            </a:r>
            <a:r>
              <a:rPr lang="en-US" dirty="0">
                <a:cs typeface="B Nazanin" pitchFamily="2" charset="-78"/>
              </a:rPr>
              <a:t>security</a:t>
            </a:r>
            <a:r>
              <a:rPr lang="fa-IR" b="1" dirty="0" smtClean="0">
                <a:cs typeface="B Nazanin" pitchFamily="2" charset="-78"/>
              </a:rPr>
              <a:t>)</a:t>
            </a:r>
            <a:endParaRPr lang="en-US" dirty="0">
              <a:cs typeface="B Nazanin" pitchFamily="2" charset="-78"/>
            </a:endParaRPr>
          </a:p>
          <a:p>
            <a:pPr lvl="0">
              <a:lnSpc>
                <a:spcPct val="150000"/>
              </a:lnSpc>
            </a:pPr>
            <a:r>
              <a:rPr lang="fa-IR" b="1" dirty="0">
                <a:cs typeface="B Nazanin" pitchFamily="2" charset="-78"/>
              </a:rPr>
              <a:t>صحت یا سازگاری </a:t>
            </a:r>
            <a:r>
              <a:rPr lang="fa-IR" b="1" dirty="0" smtClean="0">
                <a:cs typeface="B Nazanin" pitchFamily="2" charset="-78"/>
              </a:rPr>
              <a:t>اطلاعات (</a:t>
            </a:r>
            <a:r>
              <a:rPr lang="en-US" dirty="0" smtClean="0">
                <a:cs typeface="B Nazanin" pitchFamily="2" charset="-78"/>
              </a:rPr>
              <a:t>consistency</a:t>
            </a:r>
            <a:r>
              <a:rPr lang="fa-IR" dirty="0" smtClean="0">
                <a:cs typeface="B Nazanin" pitchFamily="2" charset="-78"/>
              </a:rPr>
              <a:t>)</a:t>
            </a:r>
            <a:endParaRPr lang="en-US" dirty="0">
              <a:cs typeface="B Nazanin" pitchFamily="2" charset="-78"/>
            </a:endParaRPr>
          </a:p>
          <a:p>
            <a:pPr lvl="0">
              <a:lnSpc>
                <a:spcPct val="150000"/>
              </a:lnSpc>
            </a:pPr>
            <a:r>
              <a:rPr lang="fa-IR" b="1" dirty="0">
                <a:cs typeface="B Nazanin" pitchFamily="2" charset="-78"/>
              </a:rPr>
              <a:t>در دسترس بودن </a:t>
            </a:r>
            <a:r>
              <a:rPr lang="fa-IR" b="1" dirty="0" smtClean="0">
                <a:cs typeface="B Nazanin" pitchFamily="2" charset="-78"/>
              </a:rPr>
              <a:t>اطلاعات (</a:t>
            </a:r>
            <a:r>
              <a:rPr lang="en-US" dirty="0">
                <a:cs typeface="B Nazanin" pitchFamily="2" charset="-78"/>
              </a:rPr>
              <a:t>availability</a:t>
            </a:r>
            <a:r>
              <a:rPr lang="fa-IR" b="1" dirty="0" smtClean="0">
                <a:cs typeface="B Nazanin" pitchFamily="2" charset="-78"/>
              </a:rPr>
              <a:t>)</a:t>
            </a:r>
            <a:endParaRPr lang="en-US" dirty="0">
              <a:cs typeface="B Nazanin" pitchFamily="2" charset="-78"/>
            </a:endParaRPr>
          </a:p>
        </p:txBody>
      </p:sp>
    </p:spTree>
    <p:extLst>
      <p:ext uri="{BB962C8B-B14F-4D97-AF65-F5344CB8AC3E}">
        <p14:creationId xmlns:p14="http://schemas.microsoft.com/office/powerpoint/2010/main" val="3035266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332656"/>
            <a:ext cx="6781800" cy="943000"/>
          </a:xfrm>
        </p:spPr>
        <p:txBody>
          <a:bodyPr>
            <a:normAutofit/>
          </a:bodyPr>
          <a:lstStyle/>
          <a:p>
            <a:pPr algn="r"/>
            <a:r>
              <a:rPr lang="fa-IR" sz="4400" dirty="0" smtClean="0">
                <a:cs typeface="B Titr" pitchFamily="2" charset="-78"/>
              </a:rPr>
              <a:t>روش های متداول استنتاج</a:t>
            </a:r>
            <a:endParaRPr lang="fa-IR" sz="4400" dirty="0">
              <a:cs typeface="B Titr" pitchFamily="2" charset="-78"/>
            </a:endParaRPr>
          </a:p>
        </p:txBody>
      </p:sp>
      <p:sp>
        <p:nvSpPr>
          <p:cNvPr id="3" name="Content Placeholder 2"/>
          <p:cNvSpPr>
            <a:spLocks noGrp="1"/>
          </p:cNvSpPr>
          <p:nvPr>
            <p:ph idx="1"/>
          </p:nvPr>
        </p:nvSpPr>
        <p:spPr>
          <a:xfrm>
            <a:off x="755576" y="1988840"/>
            <a:ext cx="7543800" cy="4174232"/>
          </a:xfrm>
        </p:spPr>
        <p:txBody>
          <a:bodyPr>
            <a:normAutofit fontScale="92500" lnSpcReduction="20000"/>
          </a:bodyPr>
          <a:lstStyle/>
          <a:p>
            <a:pPr marL="0" indent="0" algn="just">
              <a:lnSpc>
                <a:spcPct val="150000"/>
              </a:lnSpc>
              <a:buNone/>
            </a:pPr>
            <a:r>
              <a:rPr lang="fa-IR" b="1" dirty="0" smtClean="0">
                <a:cs typeface="B Nazanin" pitchFamily="2" charset="-78"/>
              </a:rPr>
              <a:t>1- استنتاج از طریق پرس و جوی مستقیم</a:t>
            </a:r>
          </a:p>
          <a:p>
            <a:pPr marL="0" indent="0" algn="just">
              <a:lnSpc>
                <a:spcPct val="150000"/>
              </a:lnSpc>
              <a:buNone/>
            </a:pPr>
            <a:endParaRPr lang="fa-IR" dirty="0">
              <a:cs typeface="B Nazanin" pitchFamily="2" charset="-78"/>
            </a:endParaRPr>
          </a:p>
          <a:p>
            <a:pPr marL="0" indent="0" algn="just">
              <a:lnSpc>
                <a:spcPct val="150000"/>
              </a:lnSpc>
              <a:buNone/>
            </a:pPr>
            <a:endParaRPr lang="fa-IR" dirty="0" smtClean="0">
              <a:cs typeface="B Nazanin" pitchFamily="2" charset="-78"/>
            </a:endParaRPr>
          </a:p>
          <a:p>
            <a:pPr marL="0" indent="0" algn="l" rtl="0">
              <a:buNone/>
            </a:pPr>
            <a:r>
              <a:rPr lang="en-US" sz="2000" dirty="0" smtClean="0">
                <a:cs typeface="B Nazanin" pitchFamily="2" charset="-78"/>
              </a:rPr>
              <a:t>SELECT </a:t>
            </a:r>
            <a:r>
              <a:rPr lang="en-US" sz="2000" dirty="0">
                <a:cs typeface="B Nazanin" pitchFamily="2" charset="-78"/>
              </a:rPr>
              <a:t>EP.EMPLOYEE_NAME</a:t>
            </a:r>
          </a:p>
          <a:p>
            <a:pPr marL="0" indent="0" algn="l" rtl="0">
              <a:buNone/>
            </a:pPr>
            <a:r>
              <a:rPr lang="en-US" sz="2000" dirty="0">
                <a:cs typeface="B Nazanin" pitchFamily="2" charset="-78"/>
              </a:rPr>
              <a:t>FROM EP,PT</a:t>
            </a:r>
          </a:p>
          <a:p>
            <a:pPr marL="0" indent="0" algn="l" rtl="0">
              <a:buNone/>
            </a:pPr>
            <a:r>
              <a:rPr lang="en-US" sz="2000" dirty="0">
                <a:cs typeface="B Nazanin" pitchFamily="2" charset="-78"/>
              </a:rPr>
              <a:t>WHERE EP.PROJECT_NAME = PT.PROJECT_NAME</a:t>
            </a:r>
          </a:p>
          <a:p>
            <a:pPr marL="0" indent="0" algn="l" rtl="0">
              <a:buNone/>
            </a:pPr>
            <a:endParaRPr lang="en-US" sz="2000" dirty="0" smtClean="0">
              <a:cs typeface="B Nazanin" pitchFamily="2" charset="-78"/>
            </a:endParaRPr>
          </a:p>
          <a:p>
            <a:pPr marL="0" indent="0" algn="l" rtl="0">
              <a:buNone/>
            </a:pPr>
            <a:r>
              <a:rPr lang="en-US" sz="2000" dirty="0" smtClean="0">
                <a:cs typeface="B Nazanin" pitchFamily="2" charset="-78"/>
              </a:rPr>
              <a:t>SELECT </a:t>
            </a:r>
            <a:r>
              <a:rPr lang="en-US" sz="2000" dirty="0">
                <a:cs typeface="B Nazanin" pitchFamily="2" charset="-78"/>
              </a:rPr>
              <a:t>EP.EMPLOYEE_NAME</a:t>
            </a:r>
          </a:p>
          <a:p>
            <a:pPr marL="0" indent="0" algn="l" rtl="0">
              <a:buNone/>
            </a:pPr>
            <a:r>
              <a:rPr lang="en-US" sz="2000" dirty="0">
                <a:cs typeface="B Nazanin" pitchFamily="2" charset="-78"/>
              </a:rPr>
              <a:t>FROM EP, PT</a:t>
            </a:r>
          </a:p>
          <a:p>
            <a:pPr marL="0" indent="0" algn="l" rtl="0">
              <a:buNone/>
            </a:pPr>
            <a:r>
              <a:rPr lang="en-US" sz="2000" dirty="0">
                <a:cs typeface="B Nazanin" pitchFamily="2" charset="-78"/>
              </a:rPr>
              <a:t>WHERE EP.PROJECT_NAME = PT.PROJECT_NAME</a:t>
            </a:r>
          </a:p>
          <a:p>
            <a:pPr marL="0" indent="0" algn="l" rtl="0">
              <a:buNone/>
            </a:pPr>
            <a:r>
              <a:rPr lang="en-US" sz="2000" dirty="0">
                <a:cs typeface="B Nazanin" pitchFamily="2" charset="-78"/>
              </a:rPr>
              <a:t>AND PT.PROJECT_TYPE = "SDI"</a:t>
            </a:r>
          </a:p>
          <a:p>
            <a:pPr marL="0" indent="0" algn="just">
              <a:lnSpc>
                <a:spcPct val="150000"/>
              </a:lnSpc>
              <a:buNone/>
            </a:pPr>
            <a:endParaRPr lang="fa-IR" dirty="0" smtClean="0">
              <a:cs typeface="B Nazanin" pitchFamily="2" charset="-78"/>
            </a:endParaRPr>
          </a:p>
          <a:p>
            <a:pPr marL="0" indent="0" algn="just">
              <a:lnSpc>
                <a:spcPct val="150000"/>
              </a:lnSpc>
              <a:buNone/>
            </a:pPr>
            <a:endParaRPr lang="en-US" dirty="0">
              <a:cs typeface="B Nazanin" pitchFamily="2" charset="-78"/>
            </a:endParaRPr>
          </a:p>
        </p:txBody>
      </p:sp>
    </p:spTree>
    <p:extLst>
      <p:ext uri="{BB962C8B-B14F-4D97-AF65-F5344CB8AC3E}">
        <p14:creationId xmlns:p14="http://schemas.microsoft.com/office/powerpoint/2010/main" val="1620965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fade">
                                      <p:cBhvr>
                                        <p:cTn id="3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332656"/>
            <a:ext cx="6781800" cy="943000"/>
          </a:xfrm>
        </p:spPr>
        <p:txBody>
          <a:bodyPr/>
          <a:lstStyle/>
          <a:p>
            <a:pPr algn="r"/>
            <a:r>
              <a:rPr lang="fa-IR" dirty="0">
                <a:cs typeface="B Titr" pitchFamily="2" charset="-78"/>
              </a:rPr>
              <a:t>روش های متداول استنتاج</a:t>
            </a:r>
            <a:endParaRPr lang="fa-IR" dirty="0">
              <a:cs typeface="B Titr" pitchFamily="2" charset="-78"/>
            </a:endParaRPr>
          </a:p>
        </p:txBody>
      </p:sp>
      <p:sp>
        <p:nvSpPr>
          <p:cNvPr id="3" name="Content Placeholder 2"/>
          <p:cNvSpPr>
            <a:spLocks noGrp="1"/>
          </p:cNvSpPr>
          <p:nvPr>
            <p:ph idx="1"/>
          </p:nvPr>
        </p:nvSpPr>
        <p:spPr>
          <a:xfrm>
            <a:off x="755576" y="1268760"/>
            <a:ext cx="7543800" cy="4894312"/>
          </a:xfrm>
        </p:spPr>
        <p:txBody>
          <a:bodyPr>
            <a:normAutofit/>
          </a:bodyPr>
          <a:lstStyle/>
          <a:p>
            <a:pPr marL="0" indent="0" algn="just">
              <a:lnSpc>
                <a:spcPct val="150000"/>
              </a:lnSpc>
              <a:buNone/>
            </a:pPr>
            <a:r>
              <a:rPr lang="fa-IR" dirty="0" smtClean="0">
                <a:cs typeface="B Nazanin" pitchFamily="2" charset="-78"/>
              </a:rPr>
              <a:t>2- استنتاج با جمع آوری داده های آماری</a:t>
            </a:r>
          </a:p>
          <a:p>
            <a:pPr marL="0" indent="0" algn="just">
              <a:lnSpc>
                <a:spcPct val="150000"/>
              </a:lnSpc>
              <a:buNone/>
            </a:pPr>
            <a:r>
              <a:rPr lang="fa-IR" dirty="0" smtClean="0">
                <a:cs typeface="B Nazanin" pitchFamily="2" charset="-78"/>
              </a:rPr>
              <a:t>3- استنتاج از طریق ترکیب داده و ابرداده</a:t>
            </a:r>
          </a:p>
          <a:p>
            <a:pPr lvl="4" algn="just">
              <a:lnSpc>
                <a:spcPct val="150000"/>
              </a:lnSpc>
              <a:buFont typeface="Wingdings" pitchFamily="2" charset="2"/>
              <a:buChar char="ü"/>
            </a:pPr>
            <a:r>
              <a:rPr lang="fa-IR" sz="2400" dirty="0" smtClean="0">
                <a:cs typeface="B Nazanin" pitchFamily="2" charset="-78"/>
              </a:rPr>
              <a:t>قانون جامعیت کلید اصلی</a:t>
            </a:r>
          </a:p>
          <a:p>
            <a:pPr lvl="4" algn="just">
              <a:lnSpc>
                <a:spcPct val="150000"/>
              </a:lnSpc>
              <a:buFont typeface="Wingdings" pitchFamily="2" charset="2"/>
              <a:buChar char="ü"/>
            </a:pPr>
            <a:r>
              <a:rPr lang="fa-IR" sz="2400" dirty="0" smtClean="0">
                <a:cs typeface="B Nazanin" pitchFamily="2" charset="-78"/>
              </a:rPr>
              <a:t>وابستگی تابعی یا وابستگی چند مقداری</a:t>
            </a:r>
          </a:p>
          <a:p>
            <a:pPr lvl="4" algn="just">
              <a:lnSpc>
                <a:spcPct val="150000"/>
              </a:lnSpc>
              <a:buFont typeface="Wingdings" pitchFamily="2" charset="2"/>
              <a:buChar char="ü"/>
            </a:pPr>
            <a:r>
              <a:rPr lang="fa-IR" sz="2400" dirty="0" smtClean="0">
                <a:cs typeface="B Nazanin" pitchFamily="2" charset="-78"/>
              </a:rPr>
              <a:t>قوانین محدودیتی مقداری</a:t>
            </a:r>
          </a:p>
          <a:p>
            <a:pPr lvl="4" algn="just">
              <a:lnSpc>
                <a:spcPct val="150000"/>
              </a:lnSpc>
              <a:buFont typeface="Wingdings" pitchFamily="2" charset="2"/>
              <a:buChar char="ü"/>
            </a:pPr>
            <a:r>
              <a:rPr lang="fa-IR" sz="2400" dirty="0" smtClean="0">
                <a:cs typeface="B Nazanin" pitchFamily="2" charset="-78"/>
              </a:rPr>
              <a:t>محدودیت های دسته بندی یا افراز</a:t>
            </a:r>
            <a:endParaRPr lang="en-US" sz="2400" dirty="0">
              <a:cs typeface="B Nazanin" pitchFamily="2" charset="-78"/>
            </a:endParaRPr>
          </a:p>
        </p:txBody>
      </p:sp>
    </p:spTree>
    <p:extLst>
      <p:ext uri="{BB962C8B-B14F-4D97-AF65-F5344CB8AC3E}">
        <p14:creationId xmlns:p14="http://schemas.microsoft.com/office/powerpoint/2010/main" val="2628053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332656"/>
            <a:ext cx="6781800" cy="943000"/>
          </a:xfrm>
        </p:spPr>
        <p:txBody>
          <a:bodyPr>
            <a:noAutofit/>
          </a:bodyPr>
          <a:lstStyle/>
          <a:p>
            <a:pPr algn="r"/>
            <a:r>
              <a:rPr lang="fa-IR" sz="4000" dirty="0" smtClean="0">
                <a:cs typeface="B Titr" pitchFamily="2" charset="-78"/>
              </a:rPr>
              <a:t>حمله های مختلف به منظور استنتاج</a:t>
            </a:r>
            <a:endParaRPr lang="fa-IR" sz="4000" dirty="0">
              <a:cs typeface="B Titr" pitchFamily="2" charset="-78"/>
            </a:endParaRPr>
          </a:p>
        </p:txBody>
      </p:sp>
      <p:sp>
        <p:nvSpPr>
          <p:cNvPr id="3" name="Content Placeholder 2"/>
          <p:cNvSpPr>
            <a:spLocks noGrp="1"/>
          </p:cNvSpPr>
          <p:nvPr>
            <p:ph idx="1"/>
          </p:nvPr>
        </p:nvSpPr>
        <p:spPr>
          <a:xfrm>
            <a:off x="755576" y="1268760"/>
            <a:ext cx="7543800" cy="4894312"/>
          </a:xfrm>
        </p:spPr>
        <p:txBody>
          <a:bodyPr>
            <a:normAutofit/>
          </a:bodyPr>
          <a:lstStyle/>
          <a:p>
            <a:pPr marL="0" indent="0" algn="just">
              <a:lnSpc>
                <a:spcPct val="150000"/>
              </a:lnSpc>
              <a:buNone/>
            </a:pPr>
            <a:r>
              <a:rPr lang="fa-IR" sz="3200" dirty="0" smtClean="0">
                <a:cs typeface="B Nazanin" pitchFamily="2" charset="-78"/>
              </a:rPr>
              <a:t>1- حمله های ردیاب</a:t>
            </a:r>
          </a:p>
          <a:p>
            <a:pPr marL="0" indent="0" algn="just">
              <a:lnSpc>
                <a:spcPct val="150000"/>
              </a:lnSpc>
              <a:buNone/>
            </a:pPr>
            <a:r>
              <a:rPr lang="fa-IR" sz="3200" dirty="0" smtClean="0">
                <a:cs typeface="B Nazanin" pitchFamily="2" charset="-78"/>
              </a:rPr>
              <a:t>2- آسیب پذیری در مقابل دستگاه خطی</a:t>
            </a:r>
            <a:endParaRPr lang="en-US" sz="3200" dirty="0">
              <a:cs typeface="B Nazanin" pitchFamily="2" charset="-78"/>
            </a:endParaRPr>
          </a:p>
        </p:txBody>
      </p:sp>
    </p:spTree>
    <p:extLst>
      <p:ext uri="{BB962C8B-B14F-4D97-AF65-F5344CB8AC3E}">
        <p14:creationId xmlns:p14="http://schemas.microsoft.com/office/powerpoint/2010/main" val="363303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79</TotalTime>
  <Words>712</Words>
  <Application>Microsoft Office PowerPoint</Application>
  <PresentationFormat>On-screen Show (4:3)</PresentationFormat>
  <Paragraphs>77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NewsPrint</vt:lpstr>
      <vt:lpstr>بسم الله الرحمن الرحیم</vt:lpstr>
      <vt:lpstr>مسأله استنتاج در  امنیت پایگاه های داده آماری</vt:lpstr>
      <vt:lpstr>مقدمه</vt:lpstr>
      <vt:lpstr>پایگاه داده امن</vt:lpstr>
      <vt:lpstr>نیازهای عمومی امنیتی در پایگاه های داده</vt:lpstr>
      <vt:lpstr>استنتاج</vt:lpstr>
      <vt:lpstr>روش های متداول استنتاج</vt:lpstr>
      <vt:lpstr>روش های متداول استنتاج</vt:lpstr>
      <vt:lpstr>حمله های مختلف به منظور استنتاج</vt:lpstr>
      <vt:lpstr>جلوگیری از استنتاج توسط محافظ ها</vt:lpstr>
      <vt:lpstr>فنون محافظت و امنیت پایگاه داده های آماری</vt:lpstr>
      <vt:lpstr>روش های مقید سازی</vt:lpstr>
      <vt:lpstr>روش های اختلال</vt:lpstr>
      <vt:lpstr>جمع بندی</vt:lpstr>
      <vt:lpstr>با تشکر و قدردانی از توجه شما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مسأله استنتاج در پایگاه های داده آماری</dc:title>
  <dc:creator>yamola</dc:creator>
  <cp:lastModifiedBy>yamola</cp:lastModifiedBy>
  <cp:revision>11</cp:revision>
  <dcterms:created xsi:type="dcterms:W3CDTF">2012-12-12T10:58:41Z</dcterms:created>
  <dcterms:modified xsi:type="dcterms:W3CDTF">2012-12-13T02:53:23Z</dcterms:modified>
</cp:coreProperties>
</file>