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56" r:id="rId6"/>
    <p:sldId id="260" r:id="rId7"/>
    <p:sldId id="257" r:id="rId8"/>
    <p:sldId id="258" r:id="rId9"/>
    <p:sldId id="259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2" autoAdjust="0"/>
    <p:restoredTop sz="94660"/>
  </p:normalViewPr>
  <p:slideViewPr>
    <p:cSldViewPr>
      <p:cViewPr varScale="1">
        <p:scale>
          <a:sx n="114" d="100"/>
          <a:sy n="114" d="100"/>
        </p:scale>
        <p:origin x="-99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3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7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9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4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6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D571-B9F3-449A-ABCC-FD22087A2D47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1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ه)ادبيات تحقيق:</a:t>
            </a:r>
          </a:p>
          <a:p>
            <a:pPr lvl="8" algn="r"/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1)اهميت</a:t>
            </a: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2)محتوي</a:t>
            </a: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654829" y="609600"/>
            <a:ext cx="155448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40343" y="635358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الف)نقشه راه قبل از اجرا تحقيق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749" y="1374180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ب)پشتوانه دفاعي پس از اجرا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7391400" y="2971800"/>
            <a:ext cx="341153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53344" y="3059185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الف)مفاهيم و تعاريف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31100" y="355951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ب)متغير ها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75389" y="408253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ج)نحوه اندازه گيري متغير ها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8198" y="4625865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د)مدل هاي مختلف روابط بين متغير ها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46309" y="5105400"/>
            <a:ext cx="362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ه)روش ها و نتايج تحقيقات مشابه كه انجام شده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كاربران غير مستقيم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ح)سؤالات تحقيق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1)ساختار بيان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2)چرا با ادات استفهام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172200" y="3810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73209" y="3810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1)آموزشي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73209" y="94236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2)پژوهشي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6858000" y="2819400"/>
            <a:ext cx="231648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35473" y="2871831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الف)جمله پرسشي باشد.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6609" y="3241163"/>
            <a:ext cx="410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ب)با ادات استفهام بيان شود(چه،چرا ،كدام، چقدرو...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26469" y="3715835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ج)فهرست وار بيان شود.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9965" y="4072468"/>
            <a:ext cx="480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د)شامل يك سؤال اصلي و با تجزيه آن 3تا5 سؤال فرعي باشد.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70867" y="4529667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ه)سؤال اصلي موضوع را پوشش دهد.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5872422" y="5181599"/>
            <a:ext cx="155448" cy="1095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63842" y="5174734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الف)بديهي نيست.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95058" y="5816600"/>
            <a:ext cx="218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ب)به تحقيق جهت مي دهد.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3)اهميت سؤال تحقيق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مثال1:</a:t>
            </a:r>
          </a:p>
          <a:p>
            <a:pPr marL="0" indent="0" algn="r">
              <a:buNone/>
            </a:pPr>
            <a:r>
              <a:rPr lang="fa-IR" dirty="0" smtClean="0"/>
              <a:t>سؤال بديهي:آيا بين نقدينگي و بازده سهام در قلمرو تحقيق رابطه وجود دارد؟</a:t>
            </a:r>
          </a:p>
          <a:p>
            <a:pPr marL="0" indent="0" algn="r">
              <a:buNone/>
            </a:pPr>
            <a:r>
              <a:rPr lang="fa-IR" dirty="0" smtClean="0"/>
              <a:t>سؤال غير بديهي:بين نقدينگي و بازده سهام در قلمرو تحقيق چه رابطه اي وجود دارد؟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مثال2:</a:t>
            </a:r>
          </a:p>
          <a:p>
            <a:pPr marL="0" indent="0" algn="r">
              <a:buNone/>
            </a:pPr>
            <a:r>
              <a:rPr lang="fa-IR" dirty="0" smtClean="0"/>
              <a:t>موضوع تحقيق:تعيين رابطه بين نقدينگي و بازده سهام در قلمرو تحقيق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867400" y="152400"/>
            <a:ext cx="307848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9787" y="270933"/>
            <a:ext cx="613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الف)اگر تحقيق توصيفي باشد هدف تحقيق پاسخ به سؤالات است و فرضيه ندارد.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1988" y="1068415"/>
            <a:ext cx="433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ب)در تحقيق هاي استقرايي مبناي طرح ،فرضيات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سؤال اصلي:</a:t>
            </a:r>
          </a:p>
          <a:p>
            <a:pPr marL="0" indent="0" algn="r">
              <a:buNone/>
            </a:pPr>
            <a:r>
              <a:rPr lang="fa-IR" dirty="0" smtClean="0"/>
              <a:t>بين نقدينگي و بازده سهام در قلمرو تحقيق چه رابطه اي وجود دارد؟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سؤالات فرعي:</a:t>
            </a:r>
          </a:p>
          <a:p>
            <a:pPr marL="0" indent="0" algn="r">
              <a:buNone/>
            </a:pPr>
            <a:r>
              <a:rPr lang="fa-IR" dirty="0" smtClean="0"/>
              <a:t>1-بين موجودي نقد و سود هر سهم در قلمرو تحقيق چه رابطه اي وجود دارد؟</a:t>
            </a:r>
          </a:p>
          <a:p>
            <a:pPr marL="0" indent="0" algn="r">
              <a:buNone/>
            </a:pPr>
            <a:r>
              <a:rPr lang="fa-IR" dirty="0" smtClean="0"/>
              <a:t>2-بين موجودي نقد و نسبت   در قلمرو تحقيق چه رابطه اي وجود دارد؟</a:t>
            </a:r>
            <a:endParaRPr lang="fa-IR" dirty="0"/>
          </a:p>
          <a:p>
            <a:pPr marL="0" indent="0" algn="r">
              <a:buNone/>
            </a:pPr>
            <a:r>
              <a:rPr lang="fa-IR" dirty="0" smtClean="0"/>
              <a:t>3-بين موجود نقد و بازده حقوق صاحبان سهام در قلمرو تحقيق چه رابطه اي وجود دارد؟</a:t>
            </a:r>
          </a:p>
          <a:p>
            <a:pPr marL="0" indent="0" algn="r">
              <a:buNone/>
            </a:pPr>
            <a:r>
              <a:rPr lang="fa-IR" dirty="0" smtClean="0"/>
              <a:t>4-بين متوسط نقدينگي ماهانه و سود هر سهم در قلمرو تحقيق چه رابطه اي وجود دارد؟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9516" y="2895600"/>
            <a:ext cx="56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P/E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5-بين متوسط نقدينگي ماهانه و نسبت    در قلمرو تحقيق چه رابطه اي وجود دارد؟ </a:t>
            </a:r>
          </a:p>
          <a:p>
            <a:pPr marL="0" indent="0" algn="r">
              <a:buNone/>
            </a:pPr>
            <a:r>
              <a:rPr lang="fa-IR" dirty="0" smtClean="0"/>
              <a:t>6-بين متوسط نقدينگي ماهانه و بازده حقوق صاحبان سهام در قلمرو تحقيق چه رابطه اي وجود دارد؟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7721" y="152400"/>
            <a:ext cx="56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P/E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3)ساختار</a:t>
            </a:r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391400" y="11884"/>
            <a:ext cx="384048" cy="67699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7902" y="1143000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1)الگوي اول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6172200" y="76200"/>
            <a:ext cx="231648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81909" y="48768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2)الگوي دوم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172200" y="3396842"/>
            <a:ext cx="271272" cy="32325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71582" y="76899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الف)مقدمه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73816" y="575828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ب)مباني نظري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7422" y="1153594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ج)تحقيقات نظري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39000" y="1723721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د)تحقيقات كاربردي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0232" y="226771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ه)جمع بندي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07631" y="3572312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الف)مقدمه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27952" y="4019617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ب)تعريف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69180" y="4533708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ج)متغير ها و نحوه اندازه گيري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30143" y="5090936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د)مدل هاي مختلف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42705" y="55626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ه)نتايج و روش هاي تحقيقات مشابه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3400" y="6139934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و)جمع بندي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نكته</a:t>
            </a:r>
          </a:p>
          <a:p>
            <a:pPr algn="r"/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4)جمع بندي: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جدول جمع بندي:</a:t>
            </a:r>
          </a:p>
          <a:p>
            <a:pPr algn="r"/>
            <a:endParaRPr lang="fa-IR" dirty="0">
              <a:solidFill>
                <a:srgbClr val="00B050"/>
              </a:solidFill>
            </a:endParaRPr>
          </a:p>
          <a:p>
            <a:pPr algn="r"/>
            <a:r>
              <a:rPr lang="fa-IR" dirty="0" smtClean="0">
                <a:solidFill>
                  <a:srgbClr val="00B050"/>
                </a:solidFill>
              </a:rPr>
              <a:t>-</a:t>
            </a:r>
          </a:p>
          <a:p>
            <a:pPr algn="r"/>
            <a:endParaRPr lang="fa-IR" dirty="0" smtClean="0">
              <a:solidFill>
                <a:srgbClr val="00B050"/>
              </a:solidFill>
            </a:endParaRPr>
          </a:p>
          <a:p>
            <a:pPr algn="r"/>
            <a:endParaRPr lang="fa-IR" dirty="0">
              <a:solidFill>
                <a:srgbClr val="00B050"/>
              </a:solidFill>
            </a:endParaRPr>
          </a:p>
          <a:p>
            <a:pPr algn="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8302752" y="457200"/>
            <a:ext cx="155448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9685" y="301895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-حدود 3تا5 صفحه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07025" y="844034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-به ترتيب تاريخي باشد.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55013" y="1295400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-مستند باشد.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40036"/>
              </p:ext>
            </p:extLst>
          </p:nvPr>
        </p:nvGraphicFramePr>
        <p:xfrm>
          <a:off x="76200" y="3429000"/>
          <a:ext cx="8991600" cy="247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00200"/>
                <a:gridCol w="3200400"/>
                <a:gridCol w="1143000"/>
                <a:gridCol w="838200"/>
              </a:tblGrid>
              <a:tr h="1013763"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نتايج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مدل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متغير ها و اندازه</a:t>
                      </a:r>
                      <a:r>
                        <a:rPr lang="fa-IR" sz="2800" baseline="0" dirty="0" smtClean="0"/>
                        <a:t> گيري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محققين</a:t>
                      </a:r>
                      <a:r>
                        <a:rPr lang="fa-IR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dirty="0" smtClean="0"/>
                        <a:t>تاريخ  </a:t>
                      </a:r>
                      <a:endParaRPr lang="en-US" sz="2800" dirty="0"/>
                    </a:p>
                  </a:txBody>
                  <a:tcPr/>
                </a:tc>
              </a:tr>
              <a:tr h="63611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بين</a:t>
                      </a:r>
                      <a:r>
                        <a:rPr lang="fa-IR" baseline="0" dirty="0" smtClean="0"/>
                        <a:t> متغيرها رابطه خطي وجود دارد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بين</a:t>
                      </a:r>
                      <a:r>
                        <a:rPr lang="fa-IR" baseline="0" dirty="0" smtClean="0"/>
                        <a:t> متغيرها رابطه خطي ضعيفي وجود دارد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رگرسيون خطي مركب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بازده سهام: سود هر سهم</a:t>
                      </a:r>
                      <a:endParaRPr lang="en-US" dirty="0" smtClean="0"/>
                    </a:p>
                    <a:p>
                      <a:pPr algn="ctr"/>
                      <a:r>
                        <a:rPr lang="fa-IR" dirty="0" smtClean="0"/>
                        <a:t>نقدينگي:وجه نقد</a:t>
                      </a:r>
                      <a:r>
                        <a:rPr lang="fa-IR" baseline="0" dirty="0" smtClean="0"/>
                        <a:t> آخر دوره </a:t>
                      </a:r>
                      <a:endParaRPr lang="fa-IR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حسيني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1391     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7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5)نحوه ارجاع:</a:t>
            </a:r>
          </a:p>
          <a:p>
            <a:pPr algn="r"/>
            <a:endParaRPr lang="fa-IR" dirty="0">
              <a:solidFill>
                <a:srgbClr val="00B050"/>
              </a:solidFill>
            </a:endParaRPr>
          </a:p>
          <a:p>
            <a:pPr algn="r"/>
            <a:endParaRPr lang="fa-IR" dirty="0" smtClean="0">
              <a:solidFill>
                <a:srgbClr val="00B050"/>
              </a:solidFill>
            </a:endParaRPr>
          </a:p>
          <a:p>
            <a:pPr algn="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5938" y="175260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الف)ارجاع داخل متن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027304" y="838200"/>
            <a:ext cx="307848" cy="2209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838200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-كاپلان(2013)بازده سهام را سود هر سهم تعريف كرده است.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752600"/>
            <a:ext cx="569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-از جمله تعاريف ارائه شده بازده سهام،سود هر سهم است. (كاپلان2013)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63824" y="2732669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-از جمله تعاريف ارائه شده(كاپلان2013) بازده سهام،سود هر سهم است.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91685" y="4202668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ب)ارجاع آخر منابع و مآخذ به ترتيب الفبايي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5503894" y="3505200"/>
            <a:ext cx="155448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88390" y="35052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-كتاب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4028" y="403860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-مقاله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84732" y="4588933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-پايان نامه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56438" y="4964668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-چند مرجعي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49919" y="5867400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ج)منابع اوليه و ثانويه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ز)اهداف تحقيق:</a:t>
            </a:r>
          </a:p>
          <a:p>
            <a:pPr algn="r"/>
            <a:r>
              <a:rPr lang="fa-IR" dirty="0" smtClean="0">
                <a:solidFill>
                  <a:srgbClr val="00B050"/>
                </a:solidFill>
              </a:rPr>
              <a:t>1)مفهوم هدف تحقيق: </a:t>
            </a:r>
            <a:r>
              <a:rPr lang="fa-IR" sz="2600" dirty="0" smtClean="0">
                <a:solidFill>
                  <a:schemeClr val="tx1"/>
                </a:solidFill>
              </a:rPr>
              <a:t>مقصود نهايي،غايت،دستاورد يا نتيجه مورد</a:t>
            </a:r>
          </a:p>
          <a:p>
            <a:pPr algn="r"/>
            <a:r>
              <a:rPr lang="fa-IR" sz="2600" dirty="0" smtClean="0">
                <a:solidFill>
                  <a:schemeClr val="tx1"/>
                </a:solidFill>
              </a:rPr>
              <a:t>انتظاري كه پس از انجام تحقيق بايد به آن دست يابيم،مثل حل يك  مسئله يا مشكل،بهبود وضعيت،ايجاد، تكميل ، اصلاح يا بطلان يك نظريه</a:t>
            </a:r>
          </a:p>
          <a:p>
            <a:pPr algn="r"/>
            <a:endParaRPr lang="fa-IR" sz="2600" dirty="0">
              <a:solidFill>
                <a:schemeClr val="tx1"/>
              </a:solidFill>
            </a:endParaRPr>
          </a:p>
          <a:p>
            <a:pPr algn="r"/>
            <a:endParaRPr lang="fa-IR" dirty="0" smtClean="0">
              <a:solidFill>
                <a:schemeClr val="tx1"/>
              </a:solidFill>
            </a:endParaRPr>
          </a:p>
          <a:p>
            <a:pPr algn="r"/>
            <a:r>
              <a:rPr lang="fa-IR" dirty="0" smtClean="0">
                <a:solidFill>
                  <a:srgbClr val="00B050"/>
                </a:solidFill>
              </a:rPr>
              <a:t>2)انواع اهداف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324600" y="2667000"/>
            <a:ext cx="272887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43400" y="267469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الف)علمي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9259" y="33528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ب)آرماني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16105" y="5162026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>
                <a:cs typeface="B Nazanin" pitchFamily="2" charset="-78"/>
              </a:rPr>
              <a:t>ه</a:t>
            </a:r>
            <a:r>
              <a:rPr lang="fa-IR" sz="1600" b="1" dirty="0" smtClean="0">
                <a:cs typeface="B Nazanin" pitchFamily="2" charset="-78"/>
              </a:rPr>
              <a:t>)كاربردي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64005" y="4885801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حل يك مسئله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91000" y="452822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د)ماموريت ويژه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5800" y="3904027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ج)كلي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98959" y="575109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بهبود وضعيت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5262282" y="4987867"/>
            <a:ext cx="442477" cy="12828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3)ساختار و بيان اهداف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4)تفاوت و تشابه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اهداف، فرضيات و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سوالات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70864" y="81793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الف)شبه جمله مصدري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0472" y="634243"/>
            <a:ext cx="39668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ب)شامل يك هدف اصلي كه موضوع را پوشش  دهد.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68605" y="1375794"/>
            <a:ext cx="39668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ج)شامل سه تا پنج هدف فرعي از تجزيه هدف اصلي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24200" y="2246851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>
                <a:cs typeface="B Nazanin" pitchFamily="2" charset="-78"/>
              </a:rPr>
              <a:t>د</a:t>
            </a:r>
            <a:r>
              <a:rPr lang="fa-IR" sz="1600" b="1" dirty="0" smtClean="0">
                <a:cs typeface="B Nazanin" pitchFamily="2" charset="-78"/>
              </a:rPr>
              <a:t>)فهرست وار بيان شود.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540229" y="76200"/>
            <a:ext cx="272887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3440" y="2952575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ه)كاربردي باشد نه شعار و كلي گويي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108169" y="4343400"/>
            <a:ext cx="272887" cy="23622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96375" y="4448612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الف)تفاوت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096375" y="6021373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ب)تشابه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01252" y="39624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تقدم و تاخر زماني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947574" y="6253119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يكساني محتوا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0104" y="48006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شكل بيان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161950" y="5600001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تناظر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5105400" y="4124324"/>
            <a:ext cx="272887" cy="118110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5105400" y="5648238"/>
            <a:ext cx="272887" cy="120976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52389" cy="6904139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مثال1:</a:t>
            </a:r>
          </a:p>
          <a:p>
            <a:pPr marL="0" indent="0" algn="r">
              <a:buNone/>
            </a:pPr>
            <a:r>
              <a:rPr lang="fa-IR" dirty="0" smtClean="0"/>
              <a:t>موضوع تحقيق:</a:t>
            </a:r>
          </a:p>
          <a:p>
            <a:pPr marL="0" indent="0" algn="r">
              <a:buNone/>
            </a:pPr>
            <a:r>
              <a:rPr lang="fa-IR" dirty="0" smtClean="0"/>
              <a:t>تعيين رابطه بين نقدينگي و بازده سهام درشركت هاي بورسي در ايران</a:t>
            </a:r>
          </a:p>
          <a:p>
            <a:pPr marL="0" indent="0" algn="r">
              <a:buNone/>
            </a:pPr>
            <a:r>
              <a:rPr lang="fa-IR" dirty="0" smtClean="0"/>
              <a:t>1)هدف:تعيين رابطه بين نقدينگي و بازده سهام در قلمرو تحقيق</a:t>
            </a:r>
          </a:p>
          <a:p>
            <a:pPr marL="0" indent="0" algn="r">
              <a:buNone/>
            </a:pPr>
            <a:r>
              <a:rPr lang="fa-IR" dirty="0" smtClean="0"/>
              <a:t>2)سوال:چه رابطه اي بين نقدينگي و بازده سهام در قلمرو تحقيق وجود دارد؟</a:t>
            </a:r>
          </a:p>
          <a:p>
            <a:pPr marL="0" indent="0" algn="r">
              <a:buNone/>
            </a:pPr>
            <a:r>
              <a:rPr lang="fa-IR" dirty="0" smtClean="0"/>
              <a:t>3)بين نقدينگي و بازده سهام در قلمرو تحقيق رابطه </a:t>
            </a:r>
            <a:r>
              <a:rPr lang="fa-IR" dirty="0" smtClean="0"/>
              <a:t>رياضي وجود </a:t>
            </a:r>
            <a:r>
              <a:rPr lang="fa-IR" dirty="0" smtClean="0"/>
              <a:t>دارد.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مثال2:</a:t>
            </a:r>
          </a:p>
          <a:p>
            <a:pPr marL="0" indent="0" algn="r">
              <a:buNone/>
            </a:pPr>
            <a:r>
              <a:rPr lang="fa-IR" dirty="0" smtClean="0"/>
              <a:t>هدف اصلي:</a:t>
            </a:r>
          </a:p>
          <a:p>
            <a:pPr marL="0" indent="0" algn="r">
              <a:buNone/>
            </a:pPr>
            <a:r>
              <a:rPr lang="fa-IR" dirty="0" smtClean="0"/>
              <a:t> تعيين رابطه بين نقدينگي و بازده سهام </a:t>
            </a:r>
            <a:r>
              <a:rPr lang="fa-IR" b="1" dirty="0">
                <a:cs typeface="B Nazanin" pitchFamily="2" charset="-78"/>
              </a:rPr>
              <a:t>در قلمرو تحقيق</a:t>
            </a:r>
            <a:endParaRPr lang="en-US" b="1" dirty="0">
              <a:cs typeface="B Nazanin" pitchFamily="2" charset="-78"/>
            </a:endParaRP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568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1)نقدينگي</a:t>
            </a:r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algn="r"/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2)بازده سهام</a:t>
            </a:r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اهداف فرعي:</a:t>
            </a:r>
          </a:p>
          <a:p>
            <a:pPr marL="0" indent="0" algn="r">
              <a:buNone/>
            </a:pPr>
            <a:r>
              <a:rPr lang="fa-IR" dirty="0" smtClean="0"/>
              <a:t>1-تعيين رابطه بين موجودي و سود هر سهم در قلمرو تحقيق</a:t>
            </a:r>
          </a:p>
          <a:p>
            <a:pPr marL="0" indent="0" algn="r">
              <a:buNone/>
            </a:pPr>
            <a:r>
              <a:rPr lang="fa-IR" dirty="0" smtClean="0"/>
              <a:t>2-تعيين رابطه بين موجودي نقد و نسبت    در قلمرو تحقيق</a:t>
            </a:r>
          </a:p>
          <a:p>
            <a:pPr marL="0" indent="0" algn="r">
              <a:buNone/>
            </a:pPr>
            <a:r>
              <a:rPr lang="fa-IR" dirty="0" smtClean="0"/>
              <a:t>3-تعيين رابطه بين موجودي نقد و بازده حقوق صاحبان سهام در قلمرو تحقيق 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934200" y="2124074"/>
            <a:ext cx="272887" cy="118110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345051" y="76200"/>
            <a:ext cx="272887" cy="1181101"/>
          </a:xfrm>
          <a:prstGeom prst="rightBrace">
            <a:avLst>
              <a:gd name="adj1" fmla="val 4918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27593" y="762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الف)موجودي نقد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0600" y="8382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ب)متوسط نقدينگي ماهانه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29501" y="1981200"/>
            <a:ext cx="2219835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الف)سود هر سهم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61428" y="2530241"/>
            <a:ext cx="1311825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ب) نسبت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1026" y="2979402"/>
            <a:ext cx="254445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ج)بازده حقوق صاحبان سهام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80994" y="1945810"/>
            <a:ext cx="7620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(EPS)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278073" y="2534960"/>
            <a:ext cx="7620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(P/E)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42730" y="2993384"/>
            <a:ext cx="651547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ROE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15780" y="4741353"/>
            <a:ext cx="7620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(P/E)</a:t>
            </a:r>
            <a:endParaRPr lang="en-US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15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4-تعيين رابطه بين متوسط نقدي</a:t>
            </a:r>
            <a:r>
              <a:rPr lang="fa-IR" dirty="0"/>
              <a:t>ن</a:t>
            </a:r>
            <a:r>
              <a:rPr lang="fa-IR" dirty="0" smtClean="0"/>
              <a:t>گي ماهانه و سود هر سهم در قلمرو تحقيق</a:t>
            </a:r>
          </a:p>
          <a:p>
            <a:pPr marL="0" indent="0" algn="r">
              <a:buNone/>
            </a:pPr>
            <a:r>
              <a:rPr lang="fa-IR" dirty="0" smtClean="0"/>
              <a:t>5-تعيين رابطه بين متوسط نقدينگي ماهانه و نسبت    در قلمرو تحقيق </a:t>
            </a:r>
          </a:p>
          <a:p>
            <a:pPr marL="0" indent="0" algn="r">
              <a:buNone/>
            </a:pPr>
            <a:r>
              <a:rPr lang="fa-IR" dirty="0" smtClean="0"/>
              <a:t>6-تعيين رابطه بين متوسط نقدينگي و بازده حقوق صاحبان سهام در قلمرو تحقيق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ح)كاربران تحقيق:</a:t>
            </a:r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نكات اساسي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7796" y="1066800"/>
            <a:ext cx="7620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(P/E)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624758" y="3862781"/>
            <a:ext cx="536448" cy="2971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82698" y="3862781"/>
            <a:ext cx="361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1)تحقيق كاربردي حتما بايد كاربر داشته باشد.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586" y="4676517"/>
            <a:ext cx="667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2)كاربر تحقيق كاربردي از نتايج تحقيق در حل مشكل يا بهبود وضعيت استفاده مي كند.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329850"/>
            <a:ext cx="647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3)بايد دقيقا </a:t>
            </a:r>
            <a:r>
              <a:rPr lang="fa-IR" dirty="0" smtClean="0"/>
              <a:t>تعيين شود </a:t>
            </a:r>
            <a:r>
              <a:rPr lang="fa-IR" dirty="0" smtClean="0"/>
              <a:t>چه سازمان و چه ارگاني از آن از نتايجتحقيق استفاده مي كنند.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8570" y="6019800"/>
            <a:ext cx="161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4)كاربران تحقيق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5213758" y="5791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99943" y="585062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الف)مستقيم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23613" y="6405427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ب)غيرمستقيم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787</Words>
  <Application>Microsoft Office PowerPoint</Application>
  <PresentationFormat>On-screen Show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روش تحقيق</dc:title>
  <dc:creator>Ahmad</dc:creator>
  <cp:lastModifiedBy>Ahmad</cp:lastModifiedBy>
  <cp:revision>28</cp:revision>
  <cp:lastPrinted>2013-11-23T17:42:01Z</cp:lastPrinted>
  <dcterms:created xsi:type="dcterms:W3CDTF">2013-10-25T05:43:10Z</dcterms:created>
  <dcterms:modified xsi:type="dcterms:W3CDTF">2013-11-23T17:42:23Z</dcterms:modified>
</cp:coreProperties>
</file>