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29A96-8280-41C5-BD50-CF907A890546}"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319019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29A96-8280-41C5-BD50-CF907A890546}"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285199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29A96-8280-41C5-BD50-CF907A890546}"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306226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29A96-8280-41C5-BD50-CF907A890546}"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416683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29A96-8280-41C5-BD50-CF907A890546}"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200492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29A96-8280-41C5-BD50-CF907A890546}" type="datetimeFigureOut">
              <a:rPr lang="en-US" smtClean="0"/>
              <a:t>12/30/2013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137658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29A96-8280-41C5-BD50-CF907A890546}" type="datetimeFigureOut">
              <a:rPr lang="en-US" smtClean="0"/>
              <a:t>12/30/2013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397136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29A96-8280-41C5-BD50-CF907A890546}" type="datetimeFigureOut">
              <a:rPr lang="en-US" smtClean="0"/>
              <a:t>12/30/2013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295759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29A96-8280-41C5-BD50-CF907A890546}" type="datetimeFigureOut">
              <a:rPr lang="en-US" smtClean="0"/>
              <a:t>12/30/2013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203558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29A96-8280-41C5-BD50-CF907A890546}" type="datetimeFigureOut">
              <a:rPr lang="en-US" smtClean="0"/>
              <a:t>12/30/2013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410050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29A96-8280-41C5-BD50-CF907A890546}" type="datetimeFigureOut">
              <a:rPr lang="en-US" smtClean="0"/>
              <a:t>12/30/2013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6F17C-9A00-40F1-8CF3-10EE9690F24D}" type="slidenum">
              <a:rPr lang="en-US" smtClean="0"/>
              <a:t>‹#›</a:t>
            </a:fld>
            <a:endParaRPr lang="en-US"/>
          </a:p>
        </p:txBody>
      </p:sp>
    </p:spTree>
    <p:extLst>
      <p:ext uri="{BB962C8B-B14F-4D97-AF65-F5344CB8AC3E}">
        <p14:creationId xmlns:p14="http://schemas.microsoft.com/office/powerpoint/2010/main" val="325273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29A96-8280-41C5-BD50-CF907A890546}" type="datetimeFigureOut">
              <a:rPr lang="en-US" smtClean="0"/>
              <a:t>12/30/2013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6F17C-9A00-40F1-8CF3-10EE9690F24D}" type="slidenum">
              <a:rPr lang="en-US" smtClean="0"/>
              <a:t>‹#›</a:t>
            </a:fld>
            <a:endParaRPr lang="en-US"/>
          </a:p>
        </p:txBody>
      </p:sp>
    </p:spTree>
    <p:extLst>
      <p:ext uri="{BB962C8B-B14F-4D97-AF65-F5344CB8AC3E}">
        <p14:creationId xmlns:p14="http://schemas.microsoft.com/office/powerpoint/2010/main" val="267413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normAutofit fontScale="90000"/>
          </a:bodyPr>
          <a:lstStyle/>
          <a:p>
            <a:r>
              <a:rPr lang="fa-IR" dirty="0" smtClean="0">
                <a:solidFill>
                  <a:srgbClr val="FF0000"/>
                </a:solidFill>
                <a:latin typeface="Asman1" pitchFamily="34" charset="0"/>
                <a:cs typeface="Asman1" pitchFamily="34" charset="0"/>
              </a:rPr>
              <a:t>پروژه ی معرفی بهترین برج های جهان</a:t>
            </a:r>
            <a:br>
              <a:rPr lang="fa-IR" dirty="0" smtClean="0">
                <a:solidFill>
                  <a:srgbClr val="FF0000"/>
                </a:solidFill>
                <a:latin typeface="Asman1" pitchFamily="34" charset="0"/>
                <a:cs typeface="Asman1" pitchFamily="34" charset="0"/>
              </a:rPr>
            </a:br>
            <a:endParaRPr lang="en-US" dirty="0">
              <a:solidFill>
                <a:srgbClr val="FF0000"/>
              </a:solidFill>
              <a:latin typeface="Asman1" pitchFamily="34" charset="0"/>
              <a:cs typeface="Asman1" pitchFamily="34" charset="0"/>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236" y="2642118"/>
            <a:ext cx="5562600" cy="362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Music_Light_6_[www.4downloads.i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578061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0104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5186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7170"/>
                                        </p:tgtEl>
                                        <p:attrNameLst>
                                          <p:attrName>r</p:attrName>
                                        </p:attrNameLst>
                                      </p:cBhvr>
                                    </p:animRot>
                                    <p:animRot by="-240000">
                                      <p:cBhvr>
                                        <p:cTn id="7" dur="200" fill="hold">
                                          <p:stCondLst>
                                            <p:cond delay="200"/>
                                          </p:stCondLst>
                                        </p:cTn>
                                        <p:tgtEl>
                                          <p:spTgt spid="7170"/>
                                        </p:tgtEl>
                                        <p:attrNameLst>
                                          <p:attrName>r</p:attrName>
                                        </p:attrNameLst>
                                      </p:cBhvr>
                                    </p:animRot>
                                    <p:animRot by="240000">
                                      <p:cBhvr>
                                        <p:cTn id="8" dur="200" fill="hold">
                                          <p:stCondLst>
                                            <p:cond delay="400"/>
                                          </p:stCondLst>
                                        </p:cTn>
                                        <p:tgtEl>
                                          <p:spTgt spid="7170"/>
                                        </p:tgtEl>
                                        <p:attrNameLst>
                                          <p:attrName>r</p:attrName>
                                        </p:attrNameLst>
                                      </p:cBhvr>
                                    </p:animRot>
                                    <p:animRot by="-240000">
                                      <p:cBhvr>
                                        <p:cTn id="9" dur="200" fill="hold">
                                          <p:stCondLst>
                                            <p:cond delay="600"/>
                                          </p:stCondLst>
                                        </p:cTn>
                                        <p:tgtEl>
                                          <p:spTgt spid="7170"/>
                                        </p:tgtEl>
                                        <p:attrNameLst>
                                          <p:attrName>r</p:attrName>
                                        </p:attrNameLst>
                                      </p:cBhvr>
                                    </p:animRot>
                                    <p:animRot by="120000">
                                      <p:cBhvr>
                                        <p:cTn id="10" dur="200" fill="hold">
                                          <p:stCondLst>
                                            <p:cond delay="80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C00000"/>
                </a:solidFill>
                <a:latin typeface="Asman1" pitchFamily="34" charset="0"/>
                <a:cs typeface="Asman1" pitchFamily="34" charset="0"/>
              </a:rPr>
              <a:t>4-مرکز بین‌المللی بازرگانی هنگ‌کنگ</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lstStyle/>
          <a:p>
            <a:pPr marL="0" indent="0" algn="r">
              <a:buNone/>
            </a:pPr>
            <a:r>
              <a:rPr lang="fa-IR" dirty="0" smtClean="0">
                <a:latin typeface="Asman1" pitchFamily="34" charset="0"/>
                <a:cs typeface="Asman1" pitchFamily="34" charset="0"/>
              </a:rPr>
              <a:t>توضیحات:</a:t>
            </a:r>
          </a:p>
          <a:p>
            <a:pPr marL="0" indent="0" algn="r">
              <a:buNone/>
            </a:pPr>
            <a:r>
              <a:rPr lang="fa-IR" dirty="0" smtClean="0">
                <a:latin typeface="Asman1" pitchFamily="34" charset="0"/>
                <a:cs typeface="Asman1" pitchFamily="34" charset="0"/>
              </a:rPr>
              <a:t>این برج درچین میباشد که ارتفاع آن 484متر میباشد.</a:t>
            </a:r>
          </a:p>
          <a:p>
            <a:pPr marL="0" indent="0" algn="r">
              <a:buNone/>
            </a:pPr>
            <a:r>
              <a:rPr lang="fa-IR" dirty="0" smtClean="0">
                <a:latin typeface="Asman1" pitchFamily="34" charset="0"/>
                <a:cs typeface="Asman1" pitchFamily="34" charset="0"/>
              </a:rPr>
              <a:t>ودر رده ی چهارم قرار دارد.</a:t>
            </a:r>
          </a:p>
          <a:p>
            <a:pPr marL="0" indent="0" algn="r">
              <a:buNone/>
            </a:pPr>
            <a:endParaRPr lang="en-US" dirty="0">
              <a:latin typeface="Asman1" pitchFamily="34" charset="0"/>
              <a:cs typeface="Asman1" pitchFamily="34" charset="0"/>
            </a:endParaRPr>
          </a:p>
        </p:txBody>
      </p:sp>
    </p:spTree>
    <p:extLst>
      <p:ext uri="{BB962C8B-B14F-4D97-AF65-F5344CB8AC3E}">
        <p14:creationId xmlns:p14="http://schemas.microsoft.com/office/powerpoint/2010/main" val="18536771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latin typeface="Asman1" pitchFamily="34" charset="0"/>
                <a:cs typeface="Asman1" pitchFamily="34" charset="0"/>
              </a:rPr>
              <a:t>تصاویرمرکز بین المللی هنگ کنگ</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1614"/>
            <a:ext cx="6781391" cy="465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3860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8194"/>
                                        </p:tgtEl>
                                      </p:cBhvr>
                                    </p:animEffect>
                                    <p:animScale>
                                      <p:cBhvr>
                                        <p:cTn id="13" dur="250" autoRev="1" fill="hold"/>
                                        <p:tgtEl>
                                          <p:spTgt spid="819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latin typeface="Asman1" pitchFamily="34" charset="0"/>
                <a:cs typeface="Asman1" pitchFamily="34" charset="0"/>
              </a:rPr>
              <a:t>5-برج پتروناس ۱ کوالالامپور</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a:xfrm>
            <a:off x="381000" y="1600200"/>
            <a:ext cx="8229600" cy="4525963"/>
          </a:xfrm>
        </p:spPr>
        <p:txBody>
          <a:bodyPr>
            <a:noAutofit/>
          </a:bodyPr>
          <a:lstStyle/>
          <a:p>
            <a:pPr marL="0" indent="0" algn="r">
              <a:buNone/>
            </a:pPr>
            <a:r>
              <a:rPr lang="fa-IR" sz="4400" b="1" dirty="0" smtClean="0">
                <a:latin typeface="Asman1" pitchFamily="34" charset="0"/>
                <a:cs typeface="Asman1" pitchFamily="34" charset="0"/>
              </a:rPr>
              <a:t>توضیحات:</a:t>
            </a:r>
          </a:p>
          <a:p>
            <a:pPr marL="0" indent="0" algn="r">
              <a:buNone/>
            </a:pPr>
            <a:r>
              <a:rPr lang="fa-IR" sz="4400" b="1" dirty="0" smtClean="0">
                <a:latin typeface="Asman1" pitchFamily="34" charset="0"/>
                <a:cs typeface="Asman1" pitchFamily="34" charset="0"/>
              </a:rPr>
              <a:t>این برج </a:t>
            </a:r>
            <a:r>
              <a:rPr lang="fa-IR" sz="4400" dirty="0" smtClean="0">
                <a:latin typeface="Asman1" pitchFamily="34" charset="0"/>
                <a:cs typeface="Asman1" pitchFamily="34" charset="0"/>
              </a:rPr>
              <a:t>در شهر کوالالامپور در کشور مالزی قرار دارد</a:t>
            </a:r>
          </a:p>
          <a:p>
            <a:pPr marL="0" indent="0" algn="r">
              <a:buNone/>
            </a:pPr>
            <a:r>
              <a:rPr lang="fa-IR" sz="4400" b="1" dirty="0" smtClean="0">
                <a:latin typeface="Asman1" pitchFamily="34" charset="0"/>
                <a:cs typeface="Asman1" pitchFamily="34" charset="0"/>
              </a:rPr>
              <a:t>ارتفاع این برج 454متر است.</a:t>
            </a:r>
          </a:p>
          <a:p>
            <a:pPr marL="0" indent="0" algn="r">
              <a:buNone/>
            </a:pPr>
            <a:r>
              <a:rPr lang="fa-IR" sz="4400" b="1" dirty="0" smtClean="0">
                <a:latin typeface="Asman1" pitchFamily="34" charset="0"/>
                <a:cs typeface="Asman1" pitchFamily="34" charset="0"/>
              </a:rPr>
              <a:t>سازنده ی آن سزار پلی میباشد.</a:t>
            </a:r>
            <a:endParaRPr lang="en-US" sz="4400" b="1" dirty="0">
              <a:latin typeface="Asman1" pitchFamily="34" charset="0"/>
              <a:cs typeface="Asman1" pitchFamily="34" charset="0"/>
            </a:endParaRPr>
          </a:p>
        </p:txBody>
      </p:sp>
    </p:spTree>
    <p:extLst>
      <p:ext uri="{BB962C8B-B14F-4D97-AF65-F5344CB8AC3E}">
        <p14:creationId xmlns:p14="http://schemas.microsoft.com/office/powerpoint/2010/main" val="1669449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grpId="0" nodeType="afterEffect">
                                  <p:stCondLst>
                                    <p:cond delay="0"/>
                                  </p:stCondLst>
                                  <p:childTnLst>
                                    <p:animRot by="21600000">
                                      <p:cBhvr>
                                        <p:cTn id="11" dur="2000" fill="hold"/>
                                        <p:tgtEl>
                                          <p:spTgt spid="3">
                                            <p:txEl>
                                              <p:pRg st="0" end="0"/>
                                            </p:txEl>
                                          </p:spTgt>
                                        </p:tgtEl>
                                        <p:attrNameLst>
                                          <p:attrName>r</p:attrName>
                                        </p:attrNameLst>
                                      </p:cBhvr>
                                    </p:animRot>
                                  </p:childTnLst>
                                </p:cTn>
                              </p:par>
                            </p:childTnLst>
                          </p:cTn>
                        </p:par>
                        <p:par>
                          <p:cTn id="12" fill="hold">
                            <p:stCondLst>
                              <p:cond delay="2500"/>
                            </p:stCondLst>
                            <p:childTnLst>
                              <p:par>
                                <p:cTn id="13" presetID="8" presetClass="emph" presetSubtype="0" fill="hold" grpId="0" nodeType="afterEffect">
                                  <p:stCondLst>
                                    <p:cond delay="0"/>
                                  </p:stCondLst>
                                  <p:childTnLst>
                                    <p:animRot by="21600000">
                                      <p:cBhvr>
                                        <p:cTn id="14" dur="2000" fill="hold"/>
                                        <p:tgtEl>
                                          <p:spTgt spid="3">
                                            <p:txEl>
                                              <p:pRg st="1" end="1"/>
                                            </p:txEl>
                                          </p:spTgt>
                                        </p:tgtEl>
                                        <p:attrNameLst>
                                          <p:attrName>r</p:attrName>
                                        </p:attrNameLst>
                                      </p:cBhvr>
                                    </p:animRot>
                                  </p:childTnLst>
                                </p:cTn>
                              </p:par>
                            </p:childTnLst>
                          </p:cTn>
                        </p:par>
                        <p:par>
                          <p:cTn id="15" fill="hold">
                            <p:stCondLst>
                              <p:cond delay="4500"/>
                            </p:stCondLst>
                            <p:childTnLst>
                              <p:par>
                                <p:cTn id="16" presetID="8" presetClass="emph" presetSubtype="0" fill="hold" grpId="0" nodeType="afterEffect">
                                  <p:stCondLst>
                                    <p:cond delay="0"/>
                                  </p:stCondLst>
                                  <p:childTnLst>
                                    <p:animRot by="21600000">
                                      <p:cBhvr>
                                        <p:cTn id="17" dur="2000" fill="hold"/>
                                        <p:tgtEl>
                                          <p:spTgt spid="3">
                                            <p:txEl>
                                              <p:pRg st="2" end="2"/>
                                            </p:txEl>
                                          </p:spTgt>
                                        </p:tgtEl>
                                        <p:attrNameLst>
                                          <p:attrName>r</p:attrName>
                                        </p:attrNameLst>
                                      </p:cBhvr>
                                    </p:animRot>
                                  </p:childTnLst>
                                </p:cTn>
                              </p:par>
                            </p:childTnLst>
                          </p:cTn>
                        </p:par>
                        <p:par>
                          <p:cTn id="18" fill="hold">
                            <p:stCondLst>
                              <p:cond delay="6500"/>
                            </p:stCondLst>
                            <p:childTnLst>
                              <p:par>
                                <p:cTn id="19" presetID="8" presetClass="emph" presetSubtype="0" fill="hold" grpId="0" nodeType="afterEffect">
                                  <p:stCondLst>
                                    <p:cond delay="0"/>
                                  </p:stCondLst>
                                  <p:childTnLst>
                                    <p:animRot by="21600000">
                                      <p:cBhvr>
                                        <p:cTn id="20"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latin typeface="Asman1" pitchFamily="34" charset="0"/>
                <a:cs typeface="Asman1" pitchFamily="34" charset="0"/>
              </a:rPr>
              <a:t>تصاویر</a:t>
            </a:r>
            <a:r>
              <a:rPr lang="fa-IR" dirty="0" smtClean="0">
                <a:solidFill>
                  <a:srgbClr val="C00000"/>
                </a:solidFill>
                <a:latin typeface="Asman1" pitchFamily="34" charset="0"/>
                <a:cs typeface="Asman1" pitchFamily="34" charset="0"/>
              </a:rPr>
              <a:t>برج پتروناس ۱ کوالالامپور</a:t>
            </a:r>
            <a:r>
              <a:rPr lang="fa-IR" dirty="0" smtClean="0">
                <a:solidFill>
                  <a:srgbClr val="C00000"/>
                </a:solidFill>
                <a:latin typeface="Asman1" pitchFamily="34" charset="0"/>
                <a:cs typeface="Asman1" pitchFamily="34" charset="0"/>
              </a:rPr>
              <a:t> </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66850"/>
            <a:ext cx="70866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9178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791200" cy="583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9894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latin typeface="Asman1" pitchFamily="34" charset="0"/>
                <a:cs typeface="Asman1" pitchFamily="34" charset="0"/>
              </a:rPr>
              <a:t>6-برج زیفنگ نانجینگ</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lstStyle/>
          <a:p>
            <a:pPr marL="0" indent="0" algn="r">
              <a:buNone/>
            </a:pPr>
            <a:r>
              <a:rPr lang="fa-IR" dirty="0" smtClean="0">
                <a:latin typeface="Asman1" pitchFamily="34" charset="0"/>
                <a:cs typeface="Asman1" pitchFamily="34" charset="0"/>
              </a:rPr>
              <a:t>این برج نیز در کشور چین با ارتفاع 449متری قرار دارد.</a:t>
            </a:r>
          </a:p>
          <a:p>
            <a:pPr marL="0" indent="0" algn="r">
              <a:buNone/>
            </a:pPr>
            <a:r>
              <a:rPr lang="fa-IR" dirty="0" smtClean="0">
                <a:latin typeface="Asman1" pitchFamily="34" charset="0"/>
                <a:cs typeface="Asman1" pitchFamily="34" charset="0"/>
              </a:rPr>
              <a:t>که دارای هتل ومراکز اداری میباشد.</a:t>
            </a:r>
          </a:p>
        </p:txBody>
      </p:sp>
    </p:spTree>
    <p:extLst>
      <p:ext uri="{BB962C8B-B14F-4D97-AF65-F5344CB8AC3E}">
        <p14:creationId xmlns:p14="http://schemas.microsoft.com/office/powerpoint/2010/main" val="35400078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latin typeface="Asman1" pitchFamily="34" charset="0"/>
                <a:cs typeface="Asman1" pitchFamily="34" charset="0"/>
              </a:rPr>
              <a:t>تصاویربرج زیفنگ نانجینگ</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77434"/>
            <a:ext cx="5172075" cy="572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664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ipe(down)">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latin typeface="Asman1" pitchFamily="34" charset="0"/>
                <a:cs typeface="Asman1" pitchFamily="34" charset="0"/>
              </a:rPr>
              <a:t>7-برج ویلیس شیکاگو</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normAutofit fontScale="55000" lnSpcReduction="20000"/>
          </a:bodyPr>
          <a:lstStyle/>
          <a:p>
            <a:pPr marL="0" indent="0" algn="r" rtl="1">
              <a:buNone/>
            </a:pPr>
            <a:r>
              <a:rPr lang="fa-IR" dirty="0" smtClean="0">
                <a:latin typeface="Asman1" pitchFamily="34" charset="0"/>
                <a:cs typeface="Asman1" pitchFamily="34" charset="0"/>
              </a:rPr>
              <a:t>توضیحات:</a:t>
            </a:r>
          </a:p>
          <a:p>
            <a:pPr algn="r" rtl="1"/>
            <a:r>
              <a:rPr lang="ar-SA" b="1" dirty="0">
                <a:latin typeface="Asman1" pitchFamily="34" charset="0"/>
                <a:cs typeface="Asman1" pitchFamily="34" charset="0"/>
              </a:rPr>
              <a:t>برج ویلیس (</a:t>
            </a:r>
            <a:r>
              <a:rPr lang="en-US" b="1" dirty="0">
                <a:latin typeface="Asman1" pitchFamily="34" charset="0"/>
                <a:cs typeface="Asman1" pitchFamily="34" charset="0"/>
              </a:rPr>
              <a:t>Willis Tower) </a:t>
            </a:r>
            <a:r>
              <a:rPr lang="ar-SA" b="1" dirty="0">
                <a:latin typeface="Asman1" pitchFamily="34" charset="0"/>
                <a:cs typeface="Asman1" pitchFamily="34" charset="0"/>
              </a:rPr>
              <a:t>که سابقا به نام برج سیرز معروف بود، نماد شهر شیکاگو در آمریکا محسوب می شود.</a:t>
            </a:r>
            <a:endParaRPr lang="ar-SA" dirty="0" smtClean="0">
              <a:effectLst/>
              <a:latin typeface="Asman1" pitchFamily="34" charset="0"/>
              <a:cs typeface="Asman1" pitchFamily="34" charset="0"/>
            </a:endParaRPr>
          </a:p>
          <a:p>
            <a:pPr algn="r" rtl="1"/>
            <a:r>
              <a:rPr lang="ar-SA" b="1" dirty="0">
                <a:latin typeface="Asman1" pitchFamily="34" charset="0"/>
                <a:cs typeface="Asman1" pitchFamily="34" charset="0"/>
              </a:rPr>
              <a:t> </a:t>
            </a:r>
            <a:endParaRPr lang="ar-SA" dirty="0" smtClean="0">
              <a:effectLst/>
              <a:latin typeface="Asman1" pitchFamily="34" charset="0"/>
              <a:cs typeface="Asman1" pitchFamily="34" charset="0"/>
            </a:endParaRPr>
          </a:p>
          <a:p>
            <a:pPr algn="r" rtl="1"/>
            <a:r>
              <a:rPr lang="ar-SA" b="1" dirty="0">
                <a:latin typeface="Asman1" pitchFamily="34" charset="0"/>
                <a:cs typeface="Asman1" pitchFamily="34" charset="0"/>
              </a:rPr>
              <a:t>به گزارش سرویس گردشگری خبرگزاری دانشجویان ایران (ایسنا) منطقه کرمانشاه، برج ویلیس در سال 1973 میلادی ساخته شده که یکی از بلندترین ساختمان‌های جهان و از نمادهای شهر شیکاگو است.</a:t>
            </a:r>
            <a:endParaRPr lang="ar-SA" dirty="0" smtClean="0">
              <a:effectLst/>
              <a:latin typeface="Asman1" pitchFamily="34" charset="0"/>
              <a:cs typeface="Asman1" pitchFamily="34" charset="0"/>
            </a:endParaRPr>
          </a:p>
          <a:p>
            <a:pPr algn="r" rtl="1"/>
            <a:r>
              <a:rPr lang="ar-SA" b="1" dirty="0">
                <a:latin typeface="Asman1" pitchFamily="34" charset="0"/>
                <a:cs typeface="Asman1" pitchFamily="34" charset="0"/>
              </a:rPr>
              <a:t> </a:t>
            </a:r>
            <a:endParaRPr lang="ar-SA" dirty="0" smtClean="0">
              <a:effectLst/>
              <a:latin typeface="Asman1" pitchFamily="34" charset="0"/>
              <a:cs typeface="Asman1" pitchFamily="34" charset="0"/>
            </a:endParaRPr>
          </a:p>
          <a:p>
            <a:pPr algn="r" rtl="1"/>
            <a:r>
              <a:rPr lang="ar-SA" b="1" dirty="0">
                <a:latin typeface="Asman1" pitchFamily="34" charset="0"/>
                <a:cs typeface="Asman1" pitchFamily="34" charset="0"/>
              </a:rPr>
              <a:t>این ساختمان ۱۱۰ طبقه و </a:t>
            </a:r>
            <a:r>
              <a:rPr lang="fa-IR" b="1" dirty="0" smtClean="0">
                <a:latin typeface="Asman1" pitchFamily="34" charset="0"/>
                <a:cs typeface="Asman1" pitchFamily="34" charset="0"/>
              </a:rPr>
              <a:t>442</a:t>
            </a:r>
            <a:r>
              <a:rPr lang="ar-SA" b="1" dirty="0" smtClean="0">
                <a:latin typeface="Asman1" pitchFamily="34" charset="0"/>
                <a:cs typeface="Asman1" pitchFamily="34" charset="0"/>
              </a:rPr>
              <a:t> </a:t>
            </a:r>
            <a:r>
              <a:rPr lang="ar-SA" b="1" dirty="0">
                <a:latin typeface="Asman1" pitchFamily="34" charset="0"/>
                <a:cs typeface="Asman1" pitchFamily="34" charset="0"/>
              </a:rPr>
              <a:t>متر ارتفاع دارد و کماکان بلندترین ساختمان آمریکا و سومین برج بلند در جهان محسوب می شود.</a:t>
            </a:r>
            <a:endParaRPr lang="ar-SA" dirty="0" smtClean="0">
              <a:effectLst/>
              <a:latin typeface="Asman1" pitchFamily="34" charset="0"/>
              <a:cs typeface="Asman1" pitchFamily="34" charset="0"/>
            </a:endParaRPr>
          </a:p>
          <a:p>
            <a:pPr algn="r" rtl="1"/>
            <a:r>
              <a:rPr lang="ar-SA" b="1" dirty="0">
                <a:latin typeface="Asman1" pitchFamily="34" charset="0"/>
                <a:cs typeface="Asman1" pitchFamily="34" charset="0"/>
              </a:rPr>
              <a:t> </a:t>
            </a:r>
            <a:endParaRPr lang="ar-SA" dirty="0" smtClean="0">
              <a:effectLst/>
              <a:latin typeface="Asman1" pitchFamily="34" charset="0"/>
              <a:cs typeface="Asman1" pitchFamily="34" charset="0"/>
            </a:endParaRPr>
          </a:p>
          <a:p>
            <a:pPr algn="r" rtl="1"/>
            <a:r>
              <a:rPr lang="ar-SA" b="1" dirty="0">
                <a:latin typeface="Asman1" pitchFamily="34" charset="0"/>
                <a:cs typeface="Asman1" pitchFamily="34" charset="0"/>
              </a:rPr>
              <a:t>معمار این بنا بروس گریام است که یکی از برجسته ترین معماران جهان می باشد.</a:t>
            </a:r>
            <a:endParaRPr lang="ar-SA" dirty="0" smtClean="0">
              <a:effectLst/>
              <a:latin typeface="Asman1" pitchFamily="34" charset="0"/>
              <a:cs typeface="Asman1" pitchFamily="34" charset="0"/>
            </a:endParaRPr>
          </a:p>
          <a:p>
            <a:pPr algn="r" rtl="1"/>
            <a:r>
              <a:rPr lang="ar-SA" b="1" dirty="0">
                <a:latin typeface="Asman1" pitchFamily="34" charset="0"/>
                <a:cs typeface="Asman1" pitchFamily="34" charset="0"/>
              </a:rPr>
              <a:t> </a:t>
            </a:r>
            <a:endParaRPr lang="ar-SA" dirty="0" smtClean="0">
              <a:effectLst/>
              <a:latin typeface="Asman1" pitchFamily="34" charset="0"/>
              <a:cs typeface="Asman1" pitchFamily="34" charset="0"/>
            </a:endParaRPr>
          </a:p>
          <a:p>
            <a:pPr algn="r" rtl="1"/>
            <a:r>
              <a:rPr lang="ar-SA" b="1" dirty="0">
                <a:latin typeface="Asman1" pitchFamily="34" charset="0"/>
                <a:cs typeface="Asman1" pitchFamily="34" charset="0"/>
              </a:rPr>
              <a:t>گفتنی است؛ برج ویلیس که بسیاری آن را اصلی ترین نماد شهر شیکاگو در آمریکا می دانند در ایام مختلف سال پذیرای گردشگران بسیاری از نقاط مختلف جهان می باشد.</a:t>
            </a:r>
            <a:endParaRPr lang="ar-SA" dirty="0" smtClean="0">
              <a:effectLst/>
              <a:latin typeface="Asman1" pitchFamily="34" charset="0"/>
              <a:cs typeface="Asman1" pitchFamily="34" charset="0"/>
            </a:endParaRPr>
          </a:p>
          <a:p>
            <a:pPr marL="0" indent="0" algn="r" rtl="1">
              <a:buNone/>
            </a:pPr>
            <a:endParaRPr lang="en-US" dirty="0">
              <a:latin typeface="Asman1" pitchFamily="34" charset="0"/>
              <a:cs typeface="Asman1" pitchFamily="34" charset="0"/>
            </a:endParaRPr>
          </a:p>
        </p:txBody>
      </p:sp>
    </p:spTree>
    <p:extLst>
      <p:ext uri="{BB962C8B-B14F-4D97-AF65-F5344CB8AC3E}">
        <p14:creationId xmlns:p14="http://schemas.microsoft.com/office/powerpoint/2010/main" val="10543676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42"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42"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7000"/>
                            </p:stCondLst>
                            <p:childTnLst>
                              <p:par>
                                <p:cTn id="38" presetID="42" presetClass="entr" presetSubtype="0" fill="hold"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8000"/>
                            </p:stCondLst>
                            <p:childTnLst>
                              <p:par>
                                <p:cTn id="44" presetID="42" presetClass="entr" presetSubtype="0" fill="hold"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9000"/>
                            </p:stCondLst>
                            <p:childTnLst>
                              <p:par>
                                <p:cTn id="50" presetID="42" presetClass="entr" presetSubtype="0" fill="hold"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10000"/>
                            </p:stCondLst>
                            <p:childTnLst>
                              <p:par>
                                <p:cTn id="56" presetID="42" presetClass="entr" presetSubtype="0" fill="hold" nodeType="after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1" fill="hold">
                            <p:stCondLst>
                              <p:cond delay="11000"/>
                            </p:stCondLst>
                            <p:childTnLst>
                              <p:par>
                                <p:cTn id="62" presetID="42" presetClass="entr" presetSubtype="0" fill="hold" nodeType="after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تصاویر </a:t>
            </a:r>
            <a:r>
              <a:rPr lang="fa-IR" dirty="0" smtClean="0"/>
              <a:t>برج ویلیس شیکاگو</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3943350" cy="427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015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314"/>
                                        </p:tgtEl>
                                        <p:attrNameLst>
                                          <p:attrName>style.visibility</p:attrName>
                                        </p:attrNameLst>
                                      </p:cBhvr>
                                      <p:to>
                                        <p:strVal val="visible"/>
                                      </p:to>
                                    </p:set>
                                    <p:anim calcmode="lin" valueType="num">
                                      <p:cBhvr additive="base">
                                        <p:cTn id="17" dur="500" fill="hold"/>
                                        <p:tgtEl>
                                          <p:spTgt spid="13314"/>
                                        </p:tgtEl>
                                        <p:attrNameLst>
                                          <p:attrName>ppt_x</p:attrName>
                                        </p:attrNameLst>
                                      </p:cBhvr>
                                      <p:tavLst>
                                        <p:tav tm="0">
                                          <p:val>
                                            <p:strVal val="#ppt_x"/>
                                          </p:val>
                                        </p:tav>
                                        <p:tav tm="100000">
                                          <p:val>
                                            <p:strVal val="#ppt_x"/>
                                          </p:val>
                                        </p:tav>
                                      </p:tavLst>
                                    </p:anim>
                                    <p:anim calcmode="lin" valueType="num">
                                      <p:cBhvr additive="base">
                                        <p:cTn id="1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rgbClr val="C00000"/>
                </a:solidFill>
                <a:latin typeface="Asman1" pitchFamily="34" charset="0"/>
                <a:cs typeface="Asman1" pitchFamily="34" charset="0"/>
              </a:rPr>
              <a:t>1-برج خلیفه</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normAutofit/>
          </a:bodyPr>
          <a:lstStyle/>
          <a:p>
            <a:pPr marL="0" indent="0" algn="r">
              <a:buNone/>
            </a:pPr>
            <a:r>
              <a:rPr lang="fa-IR" dirty="0" smtClean="0">
                <a:latin typeface="Asman1" pitchFamily="34" charset="0"/>
                <a:cs typeface="Asman1" pitchFamily="34" charset="0"/>
              </a:rPr>
              <a:t>توضیحات:</a:t>
            </a:r>
          </a:p>
          <a:p>
            <a:pPr marL="0" indent="0" algn="r">
              <a:buNone/>
            </a:pPr>
            <a:r>
              <a:rPr lang="fa-IR" dirty="0" smtClean="0">
                <a:latin typeface="Asman1" pitchFamily="34" charset="0"/>
                <a:cs typeface="Asman1" pitchFamily="34" charset="0"/>
              </a:rPr>
              <a:t>برج خلیفه دبی امارات متحده عربی است.این برج با163طبقه و828متر ارتفاع بلندترین برج جهان به شمار می آید.</a:t>
            </a:r>
          </a:p>
          <a:p>
            <a:pPr marL="0" indent="0" algn="r">
              <a:buNone/>
            </a:pPr>
            <a:r>
              <a:rPr lang="fa-IR" dirty="0" smtClean="0">
                <a:latin typeface="Asman1" pitchFamily="34" charset="0"/>
                <a:cs typeface="Asman1" pitchFamily="34" charset="0"/>
              </a:rPr>
              <a:t>ساخت این برج از سال 2004تا2010طول کشیدو</a:t>
            </a:r>
          </a:p>
          <a:p>
            <a:pPr marL="0" indent="0" algn="r">
              <a:buNone/>
            </a:pPr>
            <a:r>
              <a:rPr lang="fa-IR" dirty="0" smtClean="0">
                <a:latin typeface="Asman1" pitchFamily="34" charset="0"/>
                <a:cs typeface="Asman1" pitchFamily="34" charset="0"/>
              </a:rPr>
              <a:t>سازنده ی آن شرکت آمریکایی اسکید مور- اوینگز-مریل-میباشد.</a:t>
            </a:r>
            <a:endParaRPr lang="en-US" dirty="0">
              <a:latin typeface="Asman1" pitchFamily="34" charset="0"/>
              <a:cs typeface="Asman1" pitchFamily="34" charset="0"/>
            </a:endParaRPr>
          </a:p>
        </p:txBody>
      </p:sp>
    </p:spTree>
    <p:extLst>
      <p:ext uri="{BB962C8B-B14F-4D97-AF65-F5344CB8AC3E}">
        <p14:creationId xmlns:p14="http://schemas.microsoft.com/office/powerpoint/2010/main" val="24760578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33400"/>
            <a:ext cx="4457700" cy="561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1350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C00000"/>
                </a:solidFill>
                <a:latin typeface="Asman1" pitchFamily="34" charset="0"/>
                <a:cs typeface="Asman1" pitchFamily="34" charset="0"/>
              </a:rPr>
              <a:t>8-کینگ‌کی ۱۰۰ شنزن، چین ۴۴۱٫۶ متر هتل، اداری</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lstStyle/>
          <a:p>
            <a:pPr marL="0" indent="0" algn="r">
              <a:buNone/>
            </a:pPr>
            <a:r>
              <a:rPr lang="fa-IR" dirty="0" smtClean="0"/>
              <a:t>توضیحات:</a:t>
            </a:r>
          </a:p>
          <a:p>
            <a:pPr marL="0" indent="0" algn="r">
              <a:buNone/>
            </a:pPr>
            <a:r>
              <a:rPr lang="fa-IR" dirty="0" smtClean="0"/>
              <a:t>این برج در کشور چین میباشد.</a:t>
            </a:r>
          </a:p>
          <a:p>
            <a:pPr marL="0" indent="0" algn="r">
              <a:buNone/>
            </a:pPr>
            <a:r>
              <a:rPr lang="fa-IR" dirty="0" smtClean="0"/>
              <a:t>که دارای 441متر ارتفاع میباشد.</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61" y="3505201"/>
            <a:ext cx="3124539"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240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ntr" presetSubtype="1" fill="hold" nodeType="afterEffect">
                                  <p:stCondLst>
                                    <p:cond delay="0"/>
                                  </p:stCondLst>
                                  <p:childTnLst>
                                    <p:set>
                                      <p:cBhvr>
                                        <p:cTn id="26" dur="1" fill="hold">
                                          <p:stCondLst>
                                            <p:cond delay="0"/>
                                          </p:stCondLst>
                                        </p:cTn>
                                        <p:tgtEl>
                                          <p:spTgt spid="15362"/>
                                        </p:tgtEl>
                                        <p:attrNameLst>
                                          <p:attrName>style.visibility</p:attrName>
                                        </p:attrNameLst>
                                      </p:cBhvr>
                                      <p:to>
                                        <p:strVal val="visible"/>
                                      </p:to>
                                    </p:set>
                                    <p:animEffect transition="in" filter="wheel(1)">
                                      <p:cBhvr>
                                        <p:cTn id="2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05800" cy="2316162"/>
          </a:xfrm>
        </p:spPr>
        <p:txBody>
          <a:bodyPr>
            <a:normAutofit/>
          </a:bodyPr>
          <a:lstStyle/>
          <a:p>
            <a:r>
              <a:rPr lang="fa-IR" dirty="0" smtClean="0">
                <a:solidFill>
                  <a:srgbClr val="C00000"/>
                </a:solidFill>
                <a:latin typeface="Asman1" pitchFamily="34" charset="0"/>
                <a:cs typeface="Asman1" pitchFamily="34" charset="0"/>
              </a:rPr>
              <a:t>مرکز بین الملی مالی گوانژو-چین</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lstStyle/>
          <a:p>
            <a:pPr marL="0" indent="0" algn="r">
              <a:buNone/>
            </a:pPr>
            <a:r>
              <a:rPr lang="fa-IR" dirty="0" smtClean="0"/>
              <a:t>ارتفاع:438متر</a:t>
            </a:r>
          </a:p>
          <a:p>
            <a:pPr marL="0" indent="0" algn="r">
              <a:buNone/>
            </a:pPr>
            <a:r>
              <a:rPr lang="fa-IR" dirty="0" smtClean="0"/>
              <a:t>تصاویر:</a:t>
            </a:r>
          </a:p>
          <a:p>
            <a:pPr marL="0" indent="0" algn="r">
              <a:buNone/>
            </a:pP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67000"/>
            <a:ext cx="4018251" cy="300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9541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6386"/>
                                        </p:tgtEl>
                                      </p:cBhvr>
                                    </p:animEffect>
                                    <p:animScale>
                                      <p:cBhvr>
                                        <p:cTn id="13" dur="250" autoRev="1" fill="hold"/>
                                        <p:tgtEl>
                                          <p:spTgt spid="163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latin typeface="Asman1" pitchFamily="34" charset="0"/>
                <a:cs typeface="Asman1" pitchFamily="34" charset="0"/>
              </a:rPr>
              <a:t>یکی از بهترین معماران جهان</a:t>
            </a: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normAutofit/>
          </a:bodyPr>
          <a:lstStyle/>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4448175" cy="423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2497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7410"/>
                                        </p:tgtEl>
                                        <p:attrNameLst>
                                          <p:attrName>r</p:attrName>
                                        </p:attrNameLst>
                                      </p:cBhvr>
                                    </p:animRot>
                                    <p:animRot by="-240000">
                                      <p:cBhvr>
                                        <p:cTn id="13" dur="200" fill="hold">
                                          <p:stCondLst>
                                            <p:cond delay="200"/>
                                          </p:stCondLst>
                                        </p:cTn>
                                        <p:tgtEl>
                                          <p:spTgt spid="17410"/>
                                        </p:tgtEl>
                                        <p:attrNameLst>
                                          <p:attrName>r</p:attrName>
                                        </p:attrNameLst>
                                      </p:cBhvr>
                                    </p:animRot>
                                    <p:animRot by="240000">
                                      <p:cBhvr>
                                        <p:cTn id="14" dur="200" fill="hold">
                                          <p:stCondLst>
                                            <p:cond delay="400"/>
                                          </p:stCondLst>
                                        </p:cTn>
                                        <p:tgtEl>
                                          <p:spTgt spid="17410"/>
                                        </p:tgtEl>
                                        <p:attrNameLst>
                                          <p:attrName>r</p:attrName>
                                        </p:attrNameLst>
                                      </p:cBhvr>
                                    </p:animRot>
                                    <p:animRot by="-240000">
                                      <p:cBhvr>
                                        <p:cTn id="15" dur="200" fill="hold">
                                          <p:stCondLst>
                                            <p:cond delay="600"/>
                                          </p:stCondLst>
                                        </p:cTn>
                                        <p:tgtEl>
                                          <p:spTgt spid="17410"/>
                                        </p:tgtEl>
                                        <p:attrNameLst>
                                          <p:attrName>r</p:attrName>
                                        </p:attrNameLst>
                                      </p:cBhvr>
                                    </p:animRot>
                                    <p:animRot by="120000">
                                      <p:cBhvr>
                                        <p:cTn id="16" dur="200" fill="hold">
                                          <p:stCondLst>
                                            <p:cond delay="800"/>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609600"/>
            <a:ext cx="7010400" cy="5562600"/>
          </a:xfrm>
        </p:spPr>
        <p:txBody>
          <a:bodyPr>
            <a:normAutofit fontScale="92500" lnSpcReduction="10000"/>
          </a:bodyPr>
          <a:lstStyle/>
          <a:p>
            <a:r>
              <a:rPr lang="fa-IR" dirty="0" smtClean="0">
                <a:solidFill>
                  <a:srgbClr val="C00000"/>
                </a:solidFill>
                <a:latin typeface="Asman1" pitchFamily="34" charset="0"/>
                <a:cs typeface="Asman1" pitchFamily="34" charset="0"/>
              </a:rPr>
              <a:t>زَها حَدید از معماران برجسته بریتانیایی در سبک واسازی است. در سال ۲۰۰۴ میلادی حدید نخستین زن بود که به دریافت جایزه معماری پریتزکِر نائل آمد. ویکی‌پدیا</a:t>
            </a:r>
          </a:p>
          <a:p>
            <a:r>
              <a:rPr lang="fa-IR" dirty="0" smtClean="0">
                <a:solidFill>
                  <a:srgbClr val="C00000"/>
                </a:solidFill>
                <a:latin typeface="Asman1" pitchFamily="34" charset="0"/>
                <a:cs typeface="Asman1" pitchFamily="34" charset="0"/>
              </a:rPr>
              <a:t>تولد: ۳۱ اکتبر ۱۹۵۰ م. (سن ۶۳)، بغداد، عراق</a:t>
            </a:r>
          </a:p>
          <a:p>
            <a:r>
              <a:rPr lang="fa-IR" dirty="0" smtClean="0">
                <a:solidFill>
                  <a:srgbClr val="C00000"/>
                </a:solidFill>
                <a:latin typeface="Asman1" pitchFamily="34" charset="0"/>
                <a:cs typeface="Asman1" pitchFamily="34" charset="0"/>
              </a:rPr>
              <a:t>والدین: محمد حدید</a:t>
            </a:r>
          </a:p>
          <a:p>
            <a:r>
              <a:rPr lang="fa-IR" dirty="0" smtClean="0">
                <a:solidFill>
                  <a:srgbClr val="C00000"/>
                </a:solidFill>
                <a:latin typeface="Asman1" pitchFamily="34" charset="0"/>
                <a:cs typeface="Asman1" pitchFamily="34" charset="0"/>
              </a:rPr>
              <a:t>بنا: مرکز فرهنگی حیدر علیف</a:t>
            </a:r>
          </a:p>
          <a:p>
            <a:r>
              <a:rPr lang="fa-IR" dirty="0" smtClean="0">
                <a:solidFill>
                  <a:srgbClr val="C00000"/>
                </a:solidFill>
                <a:latin typeface="Asman1" pitchFamily="34" charset="0"/>
                <a:cs typeface="Asman1" pitchFamily="34" charset="0"/>
              </a:rPr>
              <a:t>جوایز: جایزه معماری پریتزکر</a:t>
            </a:r>
          </a:p>
          <a:p>
            <a:r>
              <a:rPr lang="fa-IR" dirty="0" smtClean="0">
                <a:solidFill>
                  <a:srgbClr val="C00000"/>
                </a:solidFill>
                <a:latin typeface="Asman1" pitchFamily="34" charset="0"/>
                <a:cs typeface="Asman1" pitchFamily="34" charset="0"/>
              </a:rPr>
              <a:t>تحصیلات: مدرسه معماری انجمن معماری (۱۹۷۲ م.–۱۹۷۷ م.)، دانشگاه آمریکایی بیروت</a:t>
            </a:r>
          </a:p>
          <a:p>
            <a:pPr algn="r"/>
            <a:endParaRPr lang="en-US" dirty="0">
              <a:solidFill>
                <a:srgbClr val="C00000"/>
              </a:solidFill>
              <a:latin typeface="Asman1" pitchFamily="34" charset="0"/>
              <a:cs typeface="Asman1" pitchFamily="34" charset="0"/>
            </a:endParaRPr>
          </a:p>
        </p:txBody>
      </p:sp>
    </p:spTree>
    <p:extLst>
      <p:ext uri="{BB962C8B-B14F-4D97-AF65-F5344CB8AC3E}">
        <p14:creationId xmlns:p14="http://schemas.microsoft.com/office/powerpoint/2010/main" val="28028068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مسابقه طراحی ابنیه فاز 2 برج میلاد</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pPr algn="r"/>
            <a:r>
              <a:rPr lang="fa-IR" sz="2000" dirty="0" smtClean="0">
                <a:effectLst/>
              </a:rPr>
              <a:t>برج میلاد تهران آسمان خراشی چند منظوره است که بعنوان پنجمین برج مخابراتی جهان, توانسته است مقام نخست را در میان تمامی برجهای دنیا از نظر وسعت کاربری به خود اختصاص دهد.‏</a:t>
            </a:r>
          </a:p>
          <a:p>
            <a:pPr algn="r"/>
            <a:r>
              <a:rPr lang="fa-IR" sz="2000" dirty="0" smtClean="0">
                <a:effectLst/>
              </a:rPr>
              <a:t>در فاز اول این مجموعه بخشهایی همچون برج میلاد, بیمارستان,سازمان انتقال خون و مرکز همایشهای بین المللی میلاد به بهره برداری رسیده است و هم اکنون شرکت کهن دژ باختر مفتخر است که مجری فاز 2 پروژه برج میلاد ,یکی از بزرگترین طرح  های ملی کشور پیرامون برج میلاد  با کاربری های اداری تجاری هتل و پارکینگ باشد. به همین منظور جهت انتخاب طرح معماری پروژه اقدام به برگزاری مسابقه در بین اشخاص حقیقی و شرکتهای توانمند و صاحب نظر در معماری و شهرسازی در سطح بین المللی نموده است‏.‏</a:t>
            </a:r>
            <a:br>
              <a:rPr lang="fa-IR" sz="2000" dirty="0" smtClean="0">
                <a:effectLst/>
              </a:rPr>
            </a:br>
            <a:r>
              <a:rPr lang="fa-IR" sz="2000" dirty="0" smtClean="0">
                <a:effectLst/>
              </a:rPr>
              <a:t/>
            </a:r>
            <a:br>
              <a:rPr lang="fa-IR" sz="2000" dirty="0" smtClean="0">
                <a:effectLst/>
              </a:rPr>
            </a:br>
            <a:r>
              <a:rPr lang="fa-IR" sz="2000" dirty="0"/>
              <a:t>هیئت داوران با توجه به نقطه نظرات سرمایه گذار پروژه مبنی بر یک مرحله ای بودن مسابقه برندگان نهایی را به شرح ذیل اعلام نمودند:‏</a:t>
            </a:r>
            <a:br>
              <a:rPr lang="fa-IR" sz="2000" dirty="0"/>
            </a:br>
            <a:r>
              <a:rPr lang="fa-IR" sz="2000" dirty="0"/>
              <a:t/>
            </a:r>
            <a:br>
              <a:rPr lang="fa-IR" sz="2000" dirty="0"/>
            </a:br>
            <a:r>
              <a:rPr lang="fa-IR" sz="2000" dirty="0"/>
              <a:t/>
            </a:r>
            <a:br>
              <a:rPr lang="fa-IR" sz="2000" dirty="0"/>
            </a:br>
            <a:r>
              <a:rPr lang="fa-IR" sz="2000" dirty="0" smtClean="0">
                <a:effectLst/>
              </a:rPr>
              <a:t>هیئت داوران با توجه به نقطه نظرات سرمایه گذار پروژه مبنی بر یک مرحله ای بودن مسابقه برندگان نهایی را به شرح ذیل اعلام نمودند:</a:t>
            </a:r>
            <a:br>
              <a:rPr lang="fa-IR" sz="2000" dirty="0" smtClean="0">
                <a:effectLst/>
              </a:rPr>
            </a:br>
            <a:r>
              <a:rPr lang="fa-IR" sz="2000" dirty="0" smtClean="0">
                <a:effectLst/>
              </a:rPr>
              <a:t/>
            </a:r>
            <a:br>
              <a:rPr lang="fa-IR" sz="2000" dirty="0" smtClean="0">
                <a:effectLst/>
              </a:rPr>
            </a:br>
            <a:endParaRPr lang="fa-IR" sz="2000" dirty="0" smtClean="0">
              <a:effectLst/>
            </a:endParaRPr>
          </a:p>
          <a:p>
            <a:pPr marL="0" indent="0" algn="r">
              <a:buNone/>
            </a:pPr>
            <a:endParaRPr lang="en-US" sz="2000" dirty="0"/>
          </a:p>
        </p:txBody>
      </p:sp>
    </p:spTree>
    <p:extLst>
      <p:ext uri="{BB962C8B-B14F-4D97-AF65-F5344CB8AC3E}">
        <p14:creationId xmlns:p14="http://schemas.microsoft.com/office/powerpoint/2010/main" val="31717480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453454" cy="478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6887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38235"/>
            <a:ext cx="7634223" cy="57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3132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828800"/>
            <a:ext cx="7543800" cy="2123658"/>
          </a:xfrm>
          <a:prstGeom prst="rect">
            <a:avLst/>
          </a:prstGeom>
          <a:noFill/>
        </p:spPr>
        <p:txBody>
          <a:bodyPr wrap="square" rtlCol="0">
            <a:spAutoFit/>
          </a:bodyPr>
          <a:lstStyle/>
          <a:p>
            <a:pPr algn="r"/>
            <a:r>
              <a:rPr lang="fa-IR" sz="6600" dirty="0" smtClean="0"/>
              <a:t>پایان!</a:t>
            </a:r>
          </a:p>
          <a:p>
            <a:pPr algn="r"/>
            <a:r>
              <a:rPr lang="fa-IR" sz="6600" dirty="0" smtClean="0"/>
              <a:t>نام دبیر:آقای خدایارپور</a:t>
            </a:r>
            <a:endParaRPr lang="en-US" sz="6600" dirty="0"/>
          </a:p>
        </p:txBody>
      </p:sp>
    </p:spTree>
    <p:extLst>
      <p:ext uri="{BB962C8B-B14F-4D97-AF65-F5344CB8AC3E}">
        <p14:creationId xmlns:p14="http://schemas.microsoft.com/office/powerpoint/2010/main" val="36765147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8229600" cy="1143000"/>
          </a:xfrm>
        </p:spPr>
        <p:txBody>
          <a:bodyPr/>
          <a:lstStyle/>
          <a:p>
            <a:r>
              <a:rPr lang="fa-IR" dirty="0" smtClean="0"/>
              <a:t>تصاویر برج خلیفه</a:t>
            </a:r>
            <a:endParaRPr lang="en-US" dirty="0"/>
          </a:p>
        </p:txBody>
      </p:sp>
      <p:sp>
        <p:nvSpPr>
          <p:cNvPr id="3" name="Content Placeholder 2"/>
          <p:cNvSpPr>
            <a:spLocks noGrp="1"/>
          </p:cNvSpPr>
          <p:nvPr>
            <p:ph idx="1"/>
          </p:nvPr>
        </p:nvSpPr>
        <p:spPr/>
        <p:txBody>
          <a:bodyPr/>
          <a:lstStyle/>
          <a:p>
            <a:pPr algn="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2034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descr="File:View from our 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620000" cy="506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117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C00000"/>
                </a:solidFill>
              </a:rPr>
              <a:t>2-تایپه ۱۰۱</a:t>
            </a:r>
            <a:endParaRPr lang="en-US" dirty="0">
              <a:solidFill>
                <a:srgbClr val="C00000"/>
              </a:solidFill>
            </a:endParaRPr>
          </a:p>
        </p:txBody>
      </p:sp>
      <p:sp>
        <p:nvSpPr>
          <p:cNvPr id="3" name="Content Placeholder 2"/>
          <p:cNvSpPr>
            <a:spLocks noGrp="1"/>
          </p:cNvSpPr>
          <p:nvPr>
            <p:ph idx="1"/>
          </p:nvPr>
        </p:nvSpPr>
        <p:spPr/>
        <p:txBody>
          <a:bodyPr>
            <a:normAutofit fontScale="92500"/>
          </a:bodyPr>
          <a:lstStyle/>
          <a:p>
            <a:pPr marL="0" indent="0" algn="r">
              <a:buNone/>
            </a:pPr>
            <a:r>
              <a:rPr lang="fa-IR" dirty="0" smtClean="0">
                <a:latin typeface="Asman1" pitchFamily="34" charset="0"/>
                <a:cs typeface="Asman1" pitchFamily="34" charset="0"/>
              </a:rPr>
              <a:t>توضیحات:</a:t>
            </a:r>
          </a:p>
          <a:p>
            <a:pPr marL="0" indent="0" algn="r">
              <a:buNone/>
            </a:pPr>
            <a:r>
              <a:rPr lang="fa-IR" dirty="0" smtClean="0">
                <a:latin typeface="Asman1" pitchFamily="34" charset="0"/>
                <a:cs typeface="Asman1" pitchFamily="34" charset="0"/>
              </a:rPr>
              <a:t>این برج در کشور تایوان این برج دارای 106طبقه است که 508متر ارتفاع دارد.</a:t>
            </a:r>
          </a:p>
          <a:p>
            <a:pPr marL="0" indent="0" algn="r">
              <a:buNone/>
            </a:pPr>
            <a:r>
              <a:rPr lang="fa-IR" dirty="0" smtClean="0">
                <a:latin typeface="Asman1" pitchFamily="34" charset="0"/>
                <a:cs typeface="Asman1" pitchFamily="34" charset="0"/>
              </a:rPr>
              <a:t>راز مقاومت این برج در کره فولادی است به وزن ۶۶۰ تن که در بین طبقه ۸۷ تا ۹۲ «تایپه ۱۰۱» به ۱۶ بازوی فولادی آویخته شده است. این پاندول غول پیکر تعادل ساختمان را در برابر زلزله‌های بسیار شدید و توفان‌های مهیب که در این منطقه امری عادی و همیشگی است، حفظ می‌کند.</a:t>
            </a:r>
          </a:p>
        </p:txBody>
      </p:sp>
    </p:spTree>
    <p:extLst>
      <p:ext uri="{BB962C8B-B14F-4D97-AF65-F5344CB8AC3E}">
        <p14:creationId xmlns:p14="http://schemas.microsoft.com/office/powerpoint/2010/main" val="14740291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fa-IR" dirty="0" smtClean="0"/>
              <a:t>تصاویر برج تایپه101</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1985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7"/>
            <a:ext cx="8229600" cy="1143000"/>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57200"/>
            <a:ext cx="42862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2489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C00000"/>
                </a:solidFill>
                <a:latin typeface="Asman1" pitchFamily="34" charset="0"/>
                <a:cs typeface="Asman1" pitchFamily="34" charset="0"/>
              </a:rPr>
              <a:t>3-</a:t>
            </a:r>
            <a:r>
              <a:rPr lang="fa-IR" b="1" dirty="0" smtClean="0">
                <a:solidFill>
                  <a:srgbClr val="C00000"/>
                </a:solidFill>
                <a:latin typeface="Asman1" pitchFamily="34" charset="0"/>
                <a:cs typeface="Asman1" pitchFamily="34" charset="0"/>
              </a:rPr>
              <a:t>مرکز مالی جهانی شانگهای</a:t>
            </a:r>
            <a:br>
              <a:rPr lang="fa-IR" b="1" dirty="0" smtClean="0">
                <a:solidFill>
                  <a:srgbClr val="C00000"/>
                </a:solidFill>
                <a:latin typeface="Asman1" pitchFamily="34" charset="0"/>
                <a:cs typeface="Asman1" pitchFamily="34" charset="0"/>
              </a:rPr>
            </a:br>
            <a:endParaRPr lang="en-US" dirty="0">
              <a:solidFill>
                <a:srgbClr val="C00000"/>
              </a:solidFill>
              <a:latin typeface="Asman1" pitchFamily="34" charset="0"/>
              <a:cs typeface="Asman1" pitchFamily="34" charset="0"/>
            </a:endParaRPr>
          </a:p>
        </p:txBody>
      </p:sp>
      <p:sp>
        <p:nvSpPr>
          <p:cNvPr id="3" name="Content Placeholder 2"/>
          <p:cNvSpPr>
            <a:spLocks noGrp="1"/>
          </p:cNvSpPr>
          <p:nvPr>
            <p:ph idx="1"/>
          </p:nvPr>
        </p:nvSpPr>
        <p:spPr/>
        <p:txBody>
          <a:bodyPr/>
          <a:lstStyle/>
          <a:p>
            <a:pPr marL="0" indent="0" algn="r">
              <a:buNone/>
            </a:pPr>
            <a:r>
              <a:rPr lang="fa-IR" dirty="0" smtClean="0">
                <a:solidFill>
                  <a:srgbClr val="C00000"/>
                </a:solidFill>
                <a:latin typeface="Asman1" pitchFamily="34" charset="0"/>
                <a:cs typeface="Asman1" pitchFamily="34" charset="0"/>
              </a:rPr>
              <a:t>توضیحات:</a:t>
            </a:r>
          </a:p>
          <a:p>
            <a:pPr marL="0" indent="0" algn="r">
              <a:buNone/>
            </a:pPr>
            <a:r>
              <a:rPr lang="fa-IR" dirty="0" smtClean="0">
                <a:latin typeface="Asman1" pitchFamily="34" charset="0"/>
                <a:cs typeface="Asman1" pitchFamily="34" charset="0"/>
              </a:rPr>
              <a:t>این برج در کشور چین درسال های ۱۹۹۷-۲۰۰۸ساخته شده است.</a:t>
            </a:r>
          </a:p>
          <a:p>
            <a:pPr marL="0" indent="0" algn="r">
              <a:buNone/>
            </a:pPr>
            <a:r>
              <a:rPr lang="fa-IR" dirty="0" smtClean="0">
                <a:latin typeface="Asman1" pitchFamily="34" charset="0"/>
                <a:cs typeface="Asman1" pitchFamily="34" charset="0"/>
              </a:rPr>
              <a:t>و با ۴۹۲ متر ارتفاع، در سال ۲۰۰۹ نخستین برج بلند کشور چین بود.</a:t>
            </a:r>
          </a:p>
          <a:p>
            <a:pPr marL="0" indent="0" algn="r">
              <a:buNone/>
            </a:pPr>
            <a:r>
              <a:rPr lang="fa-IR" dirty="0" smtClean="0">
                <a:latin typeface="Asman1" pitchFamily="34" charset="0"/>
                <a:cs typeface="Asman1" pitchFamily="34" charset="0"/>
              </a:rPr>
              <a:t>سازنده: معماران این برج ۱۰۱ طبقه، شرکت آمریکایی کن پدرسون فاکس هستند.</a:t>
            </a:r>
            <a:r>
              <a:rPr lang="fa-IR" baseline="30000" dirty="0" smtClean="0">
                <a:latin typeface="Asman1" pitchFamily="34" charset="0"/>
                <a:cs typeface="Asman1" pitchFamily="34" charset="0"/>
              </a:rPr>
              <a:t>[۱]</a:t>
            </a:r>
            <a:endParaRPr lang="en-US" dirty="0">
              <a:latin typeface="Asman1" pitchFamily="34" charset="0"/>
              <a:cs typeface="Asman1" pitchFamily="34" charset="0"/>
            </a:endParaRPr>
          </a:p>
        </p:txBody>
      </p:sp>
    </p:spTree>
    <p:extLst>
      <p:ext uri="{BB962C8B-B14F-4D97-AF65-F5344CB8AC3E}">
        <p14:creationId xmlns:p14="http://schemas.microsoft.com/office/powerpoint/2010/main" val="11603329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fa-IR" dirty="0" smtClean="0"/>
              <a:t>تصاویر مرکزمالی شانگهای</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36" y="1138669"/>
            <a:ext cx="62484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0115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heel(1)">
                                      <p:cBhvr>
                                        <p:cTn id="11"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94</TotalTime>
  <Words>506</Words>
  <Application>Microsoft Office PowerPoint</Application>
  <PresentationFormat>On-screen Show (4:3)</PresentationFormat>
  <Paragraphs>68</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پروژه ی معرفی بهترین برج های جهان </vt:lpstr>
      <vt:lpstr>1-برج خلیفه</vt:lpstr>
      <vt:lpstr>تصاویر برج خلیفه</vt:lpstr>
      <vt:lpstr>PowerPoint Presentation</vt:lpstr>
      <vt:lpstr>2-تایپه ۱۰۱</vt:lpstr>
      <vt:lpstr>تصاویر برج تایپه101</vt:lpstr>
      <vt:lpstr>PowerPoint Presentation</vt:lpstr>
      <vt:lpstr>3-مرکز مالی جهانی شانگهای </vt:lpstr>
      <vt:lpstr>تصاویر مرکزمالی شانگهای</vt:lpstr>
      <vt:lpstr>PowerPoint Presentation</vt:lpstr>
      <vt:lpstr>4-مرکز بین‌المللی بازرگانی هنگ‌کنگ</vt:lpstr>
      <vt:lpstr>تصاویرمرکز بین المللی هنگ کنگ</vt:lpstr>
      <vt:lpstr>5-برج پتروناس ۱ کوالالامپور</vt:lpstr>
      <vt:lpstr>تصاویربرج پتروناس ۱ کوالالامپور </vt:lpstr>
      <vt:lpstr>PowerPoint Presentation</vt:lpstr>
      <vt:lpstr>6-برج زیفنگ نانجینگ</vt:lpstr>
      <vt:lpstr>تصاویربرج زیفنگ نانجینگ</vt:lpstr>
      <vt:lpstr>7-برج ویلیس شیکاگو</vt:lpstr>
      <vt:lpstr>تصاویر برج ویلیس شیکاگو</vt:lpstr>
      <vt:lpstr>PowerPoint Presentation</vt:lpstr>
      <vt:lpstr>8-کینگ‌کی ۱۰۰ شنزن، چین ۴۴۱٫۶ متر هتل، اداری</vt:lpstr>
      <vt:lpstr>مرکز بین الملی مالی گوانژو-چین</vt:lpstr>
      <vt:lpstr>یکی از بهترین معماران جهان</vt:lpstr>
      <vt:lpstr>PowerPoint Presentation</vt:lpstr>
      <vt:lpstr>مسابقه طراحی ابنیه فاز 2 برج میلاد</vt:lpstr>
      <vt:lpstr>PowerPoint Presentation</vt:lpstr>
      <vt:lpstr>PowerPoint Presentation</vt:lpstr>
      <vt:lpstr>PowerPoint Presentation</vt:lpstr>
    </vt:vector>
  </TitlesOfParts>
  <Company>Olive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پروژه ی معرفی بهترین برج های جهان وبهترین سازنده های آنان</dc:title>
  <dc:creator>Olive</dc:creator>
  <cp:lastModifiedBy>Olive</cp:lastModifiedBy>
  <cp:revision>20</cp:revision>
  <dcterms:created xsi:type="dcterms:W3CDTF">2013-12-30T15:33:54Z</dcterms:created>
  <dcterms:modified xsi:type="dcterms:W3CDTF">2013-12-30T17:08:17Z</dcterms:modified>
</cp:coreProperties>
</file>