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52" r:id="rId1"/>
  </p:sldMasterIdLst>
  <p:notesMasterIdLst>
    <p:notesMasterId r:id="rId45"/>
  </p:notesMasterIdLst>
  <p:sldIdLst>
    <p:sldId id="256" r:id="rId2"/>
    <p:sldId id="257" r:id="rId3"/>
    <p:sldId id="277" r:id="rId4"/>
    <p:sldId id="259" r:id="rId5"/>
    <p:sldId id="258" r:id="rId6"/>
    <p:sldId id="268" r:id="rId7"/>
    <p:sldId id="270" r:id="rId8"/>
    <p:sldId id="273" r:id="rId9"/>
    <p:sldId id="272" r:id="rId10"/>
    <p:sldId id="269" r:id="rId11"/>
    <p:sldId id="263" r:id="rId12"/>
    <p:sldId id="264" r:id="rId13"/>
    <p:sldId id="274" r:id="rId14"/>
    <p:sldId id="275" r:id="rId15"/>
    <p:sldId id="265" r:id="rId16"/>
    <p:sldId id="271" r:id="rId17"/>
    <p:sldId id="266" r:id="rId18"/>
    <p:sldId id="267" r:id="rId19"/>
    <p:sldId id="260" r:id="rId20"/>
    <p:sldId id="261" r:id="rId21"/>
    <p:sldId id="279" r:id="rId22"/>
    <p:sldId id="280" r:id="rId23"/>
    <p:sldId id="281" r:id="rId24"/>
    <p:sldId id="282" r:id="rId25"/>
    <p:sldId id="289" r:id="rId26"/>
    <p:sldId id="286" r:id="rId27"/>
    <p:sldId id="284" r:id="rId28"/>
    <p:sldId id="285" r:id="rId29"/>
    <p:sldId id="291" r:id="rId30"/>
    <p:sldId id="296" r:id="rId31"/>
    <p:sldId id="287" r:id="rId32"/>
    <p:sldId id="292" r:id="rId33"/>
    <p:sldId id="290" r:id="rId34"/>
    <p:sldId id="293" r:id="rId35"/>
    <p:sldId id="300" r:id="rId36"/>
    <p:sldId id="301" r:id="rId37"/>
    <p:sldId id="294" r:id="rId38"/>
    <p:sldId id="297" r:id="rId39"/>
    <p:sldId id="298" r:id="rId40"/>
    <p:sldId id="295" r:id="rId41"/>
    <p:sldId id="299" r:id="rId42"/>
    <p:sldId id="278" r:id="rId43"/>
    <p:sldId id="276" r:id="rId4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A0EA8-18AD-40FC-96DC-0D7586E4A1E7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2EE63-C254-4A4E-B17F-AB887B8BE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23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2EE63-C254-4A4E-B17F-AB887B8BE3A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633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489079A-A647-4587-AF2E-C3A20555C6DB}" type="datetimeFigureOut">
              <a:rPr lang="fa-IR" smtClean="0"/>
              <a:pPr/>
              <a:t>1434/02/22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1949803-770F-427B-8F15-D83EF83EFB6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079A-A647-4587-AF2E-C3A20555C6DB}" type="datetimeFigureOut">
              <a:rPr lang="fa-IR" smtClean="0"/>
              <a:pPr/>
              <a:t>1434/02/22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9803-770F-427B-8F15-D83EF83EFB6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079A-A647-4587-AF2E-C3A20555C6DB}" type="datetimeFigureOut">
              <a:rPr lang="fa-IR" smtClean="0"/>
              <a:pPr/>
              <a:t>1434/02/22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9803-770F-427B-8F15-D83EF83EFB6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489079A-A647-4587-AF2E-C3A20555C6DB}" type="datetimeFigureOut">
              <a:rPr lang="fa-IR" smtClean="0"/>
              <a:pPr/>
              <a:t>1434/02/22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9803-770F-427B-8F15-D83EF83EFB6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489079A-A647-4587-AF2E-C3A20555C6DB}" type="datetimeFigureOut">
              <a:rPr lang="fa-IR" smtClean="0"/>
              <a:pPr/>
              <a:t>1434/02/22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1949803-770F-427B-8F15-D83EF83EFB6C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489079A-A647-4587-AF2E-C3A20555C6DB}" type="datetimeFigureOut">
              <a:rPr lang="fa-IR" smtClean="0"/>
              <a:pPr/>
              <a:t>1434/02/22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1949803-770F-427B-8F15-D83EF83EFB6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489079A-A647-4587-AF2E-C3A20555C6DB}" type="datetimeFigureOut">
              <a:rPr lang="fa-IR" smtClean="0"/>
              <a:pPr/>
              <a:t>1434/02/22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1949803-770F-427B-8F15-D83EF83EFB6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079A-A647-4587-AF2E-C3A20555C6DB}" type="datetimeFigureOut">
              <a:rPr lang="fa-IR" smtClean="0"/>
              <a:pPr/>
              <a:t>1434/02/22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9803-770F-427B-8F15-D83EF83EFB6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489079A-A647-4587-AF2E-C3A20555C6DB}" type="datetimeFigureOut">
              <a:rPr lang="fa-IR" smtClean="0"/>
              <a:pPr/>
              <a:t>1434/02/22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1949803-770F-427B-8F15-D83EF83EFB6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489079A-A647-4587-AF2E-C3A20555C6DB}" type="datetimeFigureOut">
              <a:rPr lang="fa-IR" smtClean="0"/>
              <a:pPr/>
              <a:t>1434/02/22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1949803-770F-427B-8F15-D83EF83EFB6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489079A-A647-4587-AF2E-C3A20555C6DB}" type="datetimeFigureOut">
              <a:rPr lang="fa-IR" smtClean="0"/>
              <a:pPr/>
              <a:t>1434/02/22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1949803-770F-427B-8F15-D83EF83EFB6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489079A-A647-4587-AF2E-C3A20555C6DB}" type="datetimeFigureOut">
              <a:rPr lang="fa-IR" smtClean="0"/>
              <a:pPr/>
              <a:t>1434/02/22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1949803-770F-427B-8F15-D83EF83EFB6C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129755877643660000_dastorol%20amal%20moamelate%20garardade%20ekhtiyare%20moamele%5b90-12-13%5d48.pdf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129755877643660000_dastorol%20amal%20moamelate%20garardade%20ekhtiyare%20moamele%5b90-12-13%5d48.pdf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/>
              <a:t>OPTION</a:t>
            </a:r>
            <a:endParaRPr lang="fa-IR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b="1" dirty="0" smtClean="0">
                <a:cs typeface="B Badr" pitchFamily="2" charset="-78"/>
              </a:rPr>
              <a:t>اختیار</a:t>
            </a:r>
            <a:endParaRPr lang="fa-IR" sz="4400" b="1" dirty="0">
              <a:cs typeface="B Badr" pitchFamily="2" charset="-78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dirty="0" smtClean="0">
                <a:cs typeface="B Badr" pitchFamily="2" charset="-78"/>
              </a:rPr>
              <a:t>مثال میرزای نائینی</a:t>
            </a:r>
            <a:endParaRPr lang="fa-IR" sz="48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B Badr" pitchFamily="2" charset="-78"/>
              </a:rPr>
              <a:t>شی مورد نظر فاقد مالیت است اما چنانچه به قصد استفاده مشروع باشد،اين امر داراي ماليت خواهد بود.</a:t>
            </a:r>
          </a:p>
          <a:p>
            <a:r>
              <a:rPr lang="fa-IR" sz="3600" dirty="0" smtClean="0">
                <a:cs typeface="B Badr" pitchFamily="2" charset="-78"/>
              </a:rPr>
              <a:t>مانند حق اختصاص در سرکه نمودن خمر.</a:t>
            </a:r>
          </a:p>
          <a:p>
            <a:r>
              <a:rPr lang="fa-IR" sz="3600" dirty="0" smtClean="0">
                <a:cs typeface="B Badr" pitchFamily="2" charset="-78"/>
              </a:rPr>
              <a:t>در این صورت اضافه آن شی به شخص ضعیف بوده  و البته به همین رابطه اگرچه به صورت ضعیف واقع شده،حق گفته می شود.</a:t>
            </a:r>
            <a:endParaRPr lang="fa-IR" sz="3600" dirty="0">
              <a:cs typeface="B Badr" pitchFamily="2" charset="-78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400" b="1" dirty="0" smtClean="0">
                <a:cs typeface="B Badr" pitchFamily="2" charset="-78"/>
              </a:rPr>
              <a:t>ویژگی اساسی</a:t>
            </a:r>
            <a:endParaRPr lang="fa-IR" sz="4400" b="1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3600" dirty="0" smtClean="0">
                <a:cs typeface="B Badr" pitchFamily="2" charset="-78"/>
              </a:rPr>
              <a:t>صاحب حق در انجام یا عدم انجام آن آزاد است.</a:t>
            </a:r>
          </a:p>
          <a:p>
            <a:r>
              <a:rPr lang="fa-IR" sz="3600" dirty="0" smtClean="0">
                <a:cs typeface="B Badr" pitchFamily="2" charset="-78"/>
              </a:rPr>
              <a:t>(آزادی عمل ،رکن اساسی حق است.)</a:t>
            </a:r>
          </a:p>
          <a:p>
            <a:r>
              <a:rPr lang="fa-IR" sz="3600" dirty="0" smtClean="0">
                <a:cs typeface="B Badr" pitchFamily="2" charset="-78"/>
              </a:rPr>
              <a:t>در مقابل هر حقی برای یک نفر،تکلیفی بر دیگری وجود دارد.</a:t>
            </a:r>
          </a:p>
          <a:p>
            <a:endParaRPr lang="fa-IR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b="1" dirty="0" smtClean="0">
                <a:cs typeface="B Badr" pitchFamily="2" charset="-78"/>
              </a:rPr>
              <a:t>آثار حق</a:t>
            </a:r>
            <a:endParaRPr lang="fa-IR" sz="4800" b="1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3600" dirty="0" smtClean="0">
                <a:cs typeface="B Badr" pitchFamily="2" charset="-78"/>
              </a:rPr>
              <a:t>1- جواز اسقاط</a:t>
            </a:r>
            <a:endParaRPr lang="en-US" sz="3600" dirty="0" smtClean="0">
              <a:cs typeface="B Badr" pitchFamily="2" charset="-78"/>
            </a:endParaRPr>
          </a:p>
          <a:p>
            <a:r>
              <a:rPr lang="fa-IR" sz="3600" dirty="0" smtClean="0">
                <a:cs typeface="B Badr" pitchFamily="2" charset="-78"/>
              </a:rPr>
              <a:t>2- جواز انتقال به غیر</a:t>
            </a:r>
            <a:endParaRPr lang="en-US" sz="3600" dirty="0" smtClean="0">
              <a:cs typeface="B Badr" pitchFamily="2" charset="-78"/>
            </a:endParaRPr>
          </a:p>
          <a:p>
            <a:r>
              <a:rPr lang="fa-IR" sz="3600" dirty="0" smtClean="0">
                <a:cs typeface="B Badr" pitchFamily="2" charset="-78"/>
              </a:rPr>
              <a:t>3- جواز انتقال قهری بواسطه وراثت و شبیه آن.</a:t>
            </a:r>
            <a:endParaRPr lang="en-US" sz="3600" dirty="0" smtClean="0">
              <a:cs typeface="B Badr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400" b="1" dirty="0" smtClean="0">
                <a:cs typeface="B Badr" pitchFamily="2" charset="-78"/>
              </a:rPr>
              <a:t>ضابطه تشخیص حقوق قابل اسقاط</a:t>
            </a:r>
            <a:endParaRPr lang="fa-IR" sz="4400" b="1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3200" dirty="0" smtClean="0">
                <a:cs typeface="B Badr" pitchFamily="2" charset="-78"/>
              </a:rPr>
              <a:t>(مبنای محقق اصفهانی)</a:t>
            </a:r>
          </a:p>
          <a:p>
            <a:r>
              <a:rPr lang="fa-IR" sz="3600" dirty="0" smtClean="0">
                <a:cs typeface="B Badr" pitchFamily="2" charset="-78"/>
              </a:rPr>
              <a:t>اگر حقی، بواسطه :</a:t>
            </a:r>
          </a:p>
          <a:p>
            <a:r>
              <a:rPr lang="fa-IR" sz="3600" dirty="0" smtClean="0">
                <a:cs typeface="B Badr" pitchFamily="2" charset="-78"/>
              </a:rPr>
              <a:t>1.رعایت حال صاحب حق و یا بواسطه حفظ مصالح وی باشد.</a:t>
            </a:r>
          </a:p>
          <a:p>
            <a:r>
              <a:rPr lang="fa-IR" sz="3600" dirty="0" smtClean="0">
                <a:cs typeface="B Badr" pitchFamily="2" charset="-78"/>
              </a:rPr>
              <a:t>چنین حقی قابل اسقاط خواهد بود.</a:t>
            </a:r>
          </a:p>
          <a:p>
            <a:r>
              <a:rPr lang="fa-IR" sz="3600" dirty="0" smtClean="0">
                <a:cs typeface="B Badr" pitchFamily="2" charset="-78"/>
              </a:rPr>
              <a:t>در غیر اینصورت قابل اسقاط  از طرف صاحب حق نمی باشد.</a:t>
            </a:r>
            <a:endParaRPr lang="en-US" sz="3600" dirty="0" smtClean="0">
              <a:cs typeface="B Badr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dirty="0" smtClean="0">
                <a:cs typeface="B Badr" pitchFamily="2" charset="-78"/>
              </a:rPr>
              <a:t>ضابطه تشخیص حقوق قابل انتقال</a:t>
            </a:r>
            <a:endParaRPr lang="fa-IR" sz="48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B Badr" pitchFamily="2" charset="-78"/>
              </a:rPr>
              <a:t>اگر برای دارا شدن حقی ،وجود خصوصیت خاصی در صاحب حق شرط نباشد.</a:t>
            </a:r>
          </a:p>
          <a:p>
            <a:r>
              <a:rPr lang="fa-IR" sz="3600" dirty="0" smtClean="0">
                <a:cs typeface="B Badr" pitchFamily="2" charset="-78"/>
              </a:rPr>
              <a:t> به عبارت دیگر ،شخصیت صاحب حق علت عمده دارا شدن حق نباشد.</a:t>
            </a:r>
          </a:p>
          <a:p>
            <a:r>
              <a:rPr lang="fa-IR" sz="3600" dirty="0" smtClean="0">
                <a:cs typeface="B Badr" pitchFamily="2" charset="-78"/>
              </a:rPr>
              <a:t>چنین حقی قابل انتقال به غیر نیز خواهد بود.</a:t>
            </a:r>
          </a:p>
          <a:p>
            <a:r>
              <a:rPr lang="fa-IR" sz="3600" dirty="0" smtClean="0">
                <a:cs typeface="B Badr" pitchFamily="2" charset="-78"/>
              </a:rPr>
              <a:t>چه این انتقال به صورت اختیاری رخ دهد چه بصورت قهری مانند ارث واقع شود.</a:t>
            </a:r>
            <a:endParaRPr lang="fa-IR" sz="3600" dirty="0">
              <a:cs typeface="B Badr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400" b="1" dirty="0" smtClean="0">
                <a:cs typeface="B Badr" pitchFamily="2" charset="-78"/>
              </a:rPr>
              <a:t>تفاوت حق با حکم</a:t>
            </a:r>
            <a:endParaRPr lang="fa-IR" sz="4400" b="1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3600" dirty="0" smtClean="0">
                <a:cs typeface="B Badr" pitchFamily="2" charset="-78"/>
              </a:rPr>
              <a:t>1.اگر امری فاقد همه این آثار باشد،</a:t>
            </a:r>
          </a:p>
          <a:p>
            <a:r>
              <a:rPr lang="fa-IR" sz="3600" dirty="0" smtClean="0">
                <a:cs typeface="B Badr" pitchFamily="2" charset="-78"/>
              </a:rPr>
              <a:t>قطعا مفهوم حق را نداشته و در دسته احکام است. </a:t>
            </a:r>
          </a:p>
          <a:p>
            <a:r>
              <a:rPr lang="fa-IR" sz="3600" dirty="0" smtClean="0">
                <a:cs typeface="B Badr" pitchFamily="2" charset="-78"/>
              </a:rPr>
              <a:t>زیرا حکم،مجرد تشریع از جانب شارع است و هیچ گونه سلطنت و اختیاری برای مکلف در آن وجود ندارد.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4000" b="1" dirty="0" smtClean="0">
                <a:cs typeface="B Badr" pitchFamily="2" charset="-78"/>
              </a:rPr>
              <a:t>تفاوت حق با حکم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3600" dirty="0" smtClean="0">
                <a:cs typeface="B Badr" pitchFamily="2" charset="-78"/>
              </a:rPr>
              <a:t>2. در حق ،صاحب آن می تواند افزون بر توانایی انجام و ترک آن ، حق را از خود ساقط کند.به همین جهت گفته می شود:«لکل ذی حق ان یسقط حقه»</a:t>
            </a:r>
          </a:p>
          <a:p>
            <a:r>
              <a:rPr lang="fa-IR" sz="3600" dirty="0" smtClean="0">
                <a:cs typeface="B Badr" pitchFamily="2" charset="-78"/>
              </a:rPr>
              <a:t>در حالی که حکم قابل اسقاط نیست.</a:t>
            </a:r>
          </a:p>
          <a:p>
            <a:endParaRPr lang="fa-IR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400" b="1" dirty="0" smtClean="0">
                <a:cs typeface="B Badr" pitchFamily="2" charset="-78"/>
              </a:rPr>
              <a:t>شناسایی حق از حکم در موارد تردید</a:t>
            </a:r>
            <a:endParaRPr lang="fa-IR" sz="4400" b="1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B Badr" pitchFamily="2" charset="-78"/>
              </a:rPr>
              <a:t>اگر در اصل حق بودن امری تردید وجود داشته باشد،</a:t>
            </a:r>
          </a:p>
          <a:p>
            <a:r>
              <a:rPr lang="fa-IR" sz="3600" dirty="0" smtClean="0">
                <a:cs typeface="B Badr" pitchFamily="2" charset="-78"/>
              </a:rPr>
              <a:t>به متقضی اصل عدم،عدم حق بودن را استنباط کرده لذا آثار سه گانه فوق را بر آن جاری نخواهیم کرد.</a:t>
            </a:r>
            <a:endParaRPr lang="fa-IR" sz="3600" dirty="0">
              <a:cs typeface="B Badr" pitchFamily="2" charset="-78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4000" b="1" dirty="0" smtClean="0">
                <a:cs typeface="B Badr" pitchFamily="2" charset="-78"/>
              </a:rPr>
              <a:t>شناسایی حق از حکم در موارد تردید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B Badr" pitchFamily="2" charset="-78"/>
              </a:rPr>
              <a:t>اگر شک در این باشد که آیا حق شناخته شده قابل اسقاط است یا نه؟!</a:t>
            </a:r>
          </a:p>
          <a:p>
            <a:r>
              <a:rPr lang="fa-IR" sz="3600" dirty="0" smtClean="0">
                <a:cs typeface="B Badr" pitchFamily="2" charset="-78"/>
              </a:rPr>
              <a:t>به متقضی اصل عدم،عدم سقوط حق را بواسطه اسقاط، استنباط می کنیم.</a:t>
            </a:r>
          </a:p>
          <a:p>
            <a:r>
              <a:rPr lang="fa-IR" sz="3600" dirty="0" smtClean="0">
                <a:cs typeface="B Badr" pitchFamily="2" charset="-78"/>
              </a:rPr>
              <a:t>همچنین است نسبت به سایر آثار سه گانه حق.</a:t>
            </a:r>
            <a:endParaRPr lang="fa-IR" sz="3600" dirty="0">
              <a:cs typeface="B Badr" pitchFamily="2" charset="-78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400" b="1" dirty="0" smtClean="0">
                <a:cs typeface="B Badr" pitchFamily="2" charset="-78"/>
              </a:rPr>
              <a:t>انواع حق در قانون مدنی</a:t>
            </a:r>
            <a:endParaRPr lang="fa-IR" sz="4400" b="1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B Badr" pitchFamily="2" charset="-78"/>
              </a:rPr>
              <a:t>1- حق غیر مالی:</a:t>
            </a:r>
          </a:p>
          <a:p>
            <a:r>
              <a:rPr lang="fa-IR" sz="3600" dirty="0" smtClean="0">
                <a:cs typeface="B Badr" pitchFamily="2" charset="-78"/>
              </a:rPr>
              <a:t> اجرای آن ،نفعی که مستقیما قابل تقویم به پول باشد،ایجاد نمی کند.</a:t>
            </a:r>
          </a:p>
          <a:p>
            <a:r>
              <a:rPr lang="fa-IR" sz="3600" dirty="0" smtClean="0">
                <a:cs typeface="B Badr" pitchFamily="2" charset="-78"/>
              </a:rPr>
              <a:t>مانند حق زوجیت که مستقیما برای زن ایجاد نفعی که قابل تقویم به پول باشد نمی کند.</a:t>
            </a:r>
            <a:endParaRPr lang="en-US" sz="3600" dirty="0" smtClean="0">
              <a:cs typeface="B Badr" pitchFamily="2" charset="-78"/>
            </a:endParaRPr>
          </a:p>
          <a:p>
            <a:r>
              <a:rPr lang="fa-IR" sz="3600" dirty="0" smtClean="0">
                <a:cs typeface="B Badr" pitchFamily="2" charset="-78"/>
              </a:rPr>
              <a:t>ولی غیر مستقیم حق نفقه برای او ایجاد می شود و یا در صورت فوت زوج از او ارث می برد.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400" b="1" dirty="0" smtClean="0">
                <a:cs typeface="B Badr" pitchFamily="2" charset="-78"/>
              </a:rPr>
              <a:t>تعریف اختيار در فرابورس</a:t>
            </a:r>
            <a:endParaRPr lang="fa-IR" sz="4400" b="1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4000" dirty="0" smtClean="0">
                <a:cs typeface="B Badr" pitchFamily="2" charset="-78"/>
              </a:rPr>
              <a:t>بدست آوردن حق خرید یا فروش کالای معین </a:t>
            </a:r>
          </a:p>
          <a:p>
            <a:r>
              <a:rPr lang="fa-IR" sz="4000" dirty="0" smtClean="0">
                <a:cs typeface="B Badr" pitchFamily="2" charset="-78"/>
              </a:rPr>
              <a:t>در زمان آینده به قیمت توافقي روز انعقاد</a:t>
            </a:r>
          </a:p>
          <a:p>
            <a:r>
              <a:rPr lang="fa-IR" sz="4000" dirty="0" smtClean="0">
                <a:cs typeface="B Badr" pitchFamily="2" charset="-78"/>
              </a:rPr>
              <a:t> به ازاء پرداخت مبلغی معین</a:t>
            </a:r>
          </a:p>
          <a:p>
            <a:pPr>
              <a:buNone/>
            </a:pPr>
            <a:endParaRPr lang="fa-IR" sz="4000" dirty="0">
              <a:cs typeface="B Bad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400" b="1" dirty="0" smtClean="0">
                <a:cs typeface="B Badr" pitchFamily="2" charset="-78"/>
              </a:rPr>
              <a:t>انواع حق در قانون مدنی</a:t>
            </a:r>
            <a:endParaRPr lang="fa-IR" sz="4400" b="1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3600" dirty="0" smtClean="0">
                <a:cs typeface="B Badr" pitchFamily="2" charset="-78"/>
              </a:rPr>
              <a:t>2-حق مالی:</a:t>
            </a:r>
          </a:p>
          <a:p>
            <a:r>
              <a:rPr lang="fa-IR" sz="3600" dirty="0" smtClean="0">
                <a:cs typeface="B Badr" pitchFamily="2" charset="-78"/>
              </a:rPr>
              <a:t>اجرای آن مستقیما برای صاحبش ایجاد نفعی بنماید که بتوان آنرا به پول تقویم نمود،مانند حق دینی</a:t>
            </a:r>
          </a:p>
          <a:p>
            <a:endParaRPr lang="fa-IR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400" b="1" dirty="0" smtClean="0">
                <a:cs typeface="B Badr" pitchFamily="2" charset="-78"/>
              </a:rPr>
              <a:t>مفهوم مالیت</a:t>
            </a:r>
            <a:endParaRPr lang="fa-IR" sz="4400" b="1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sz="3200" dirty="0" smtClean="0">
                <a:cs typeface="B Badr" pitchFamily="2" charset="-78"/>
              </a:rPr>
              <a:t>1. مال آن چیزی است که از نظر عقلاء دارای منفعت مورد توجه بوده و از نظر شرع حلال شمرده شده باشد.</a:t>
            </a:r>
            <a:endParaRPr lang="en-US" sz="3200" dirty="0" smtClean="0">
              <a:cs typeface="B Badr" pitchFamily="2" charset="-78"/>
            </a:endParaRPr>
          </a:p>
          <a:p>
            <a:r>
              <a:rPr lang="fa-IR" sz="3200" dirty="0" smtClean="0">
                <a:cs typeface="B Badr" pitchFamily="2" charset="-78"/>
              </a:rPr>
              <a:t>آنچه نزد عقلاء فاقد منفعت باشد ،عرفا مال محسوب نخواهد شد . </a:t>
            </a:r>
          </a:p>
          <a:p>
            <a:r>
              <a:rPr lang="fa-IR" sz="3200" dirty="0" smtClean="0">
                <a:cs typeface="B Badr" pitchFamily="2" charset="-78"/>
              </a:rPr>
              <a:t>2.آنچه از نظر شرع حرام باشد،مانند شراب و خوک،شرعا فاقد مالیت است اگرچه که عرفا دارای مالیت باشند.</a:t>
            </a:r>
          </a:p>
          <a:p>
            <a:r>
              <a:rPr lang="fa-IR" sz="3200" dirty="0" smtClean="0">
                <a:cs typeface="B Badr" pitchFamily="2" charset="-78"/>
              </a:rPr>
              <a:t>3.</a:t>
            </a:r>
            <a:r>
              <a:rPr lang="fa-IR" sz="3200" dirty="0" smtClean="0"/>
              <a:t> </a:t>
            </a:r>
            <a:r>
              <a:rPr lang="fa-IR" sz="3200" dirty="0" smtClean="0">
                <a:cs typeface="B Badr" pitchFamily="2" charset="-78"/>
              </a:rPr>
              <a:t>علل عدم منفعت یک شی می تواند به جهت پستی آن نزد عرف عقلاء باشد مانند حشرات، و یا به جهت قلت و اندکی آن شی باشد ،مانند یک دانه گندم یا جو.</a:t>
            </a:r>
            <a:endParaRPr lang="en-US" sz="3200" dirty="0" smtClean="0">
              <a:cs typeface="B Badr" pitchFamily="2" charset="-78"/>
            </a:endParaRPr>
          </a:p>
          <a:p>
            <a:endParaRPr lang="en-US" sz="3200" dirty="0" smtClean="0">
              <a:cs typeface="B Badr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cs typeface="B Badr" pitchFamily="2" charset="-78"/>
              </a:rPr>
              <a:t>مفهوم مالیت</a:t>
            </a:r>
            <a:endParaRPr lang="fa-IR" b="1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3200" dirty="0" smtClean="0">
                <a:cs typeface="B Badr" pitchFamily="2" charset="-78"/>
              </a:rPr>
              <a:t>4.مال چیزی است که بعلت منافع واقعی و یا اعتباری که واجد است، مورد رغبت عقلا واقع است و در مقابل آن چیزی از نقود و غیره می پردازند.</a:t>
            </a:r>
            <a:endParaRPr lang="en-US" sz="3200" dirty="0" smtClean="0">
              <a:cs typeface="B Badr" pitchFamily="2" charset="-78"/>
            </a:endParaRPr>
          </a:p>
          <a:p>
            <a:r>
              <a:rPr lang="fa-IR" sz="3200" dirty="0" smtClean="0">
                <a:cs typeface="B Badr" pitchFamily="2" charset="-78"/>
              </a:rPr>
              <a:t>5. مال آن چیزی است که برای بدست آوردنش و مالکیتش ،</a:t>
            </a:r>
          </a:p>
          <a:p>
            <a:r>
              <a:rPr lang="fa-IR" sz="3200" dirty="0" smtClean="0">
                <a:cs typeface="B Badr" pitchFamily="2" charset="-78"/>
              </a:rPr>
              <a:t>ذاتا عرف عقلاء،</a:t>
            </a:r>
          </a:p>
          <a:p>
            <a:r>
              <a:rPr lang="fa-IR" sz="3200" dirty="0" smtClean="0">
                <a:cs typeface="B Badr" pitchFamily="2" charset="-78"/>
              </a:rPr>
              <a:t>رغبت و تمایل به دادن عوض برای آن دارند.</a:t>
            </a:r>
          </a:p>
          <a:p>
            <a:r>
              <a:rPr lang="fa-IR" sz="3200" dirty="0" smtClean="0">
                <a:cs typeface="B Badr" pitchFamily="2" charset="-78"/>
              </a:rPr>
              <a:t>(یعنی ارزش اقتصادی دارد)</a:t>
            </a:r>
          </a:p>
          <a:p>
            <a:r>
              <a:rPr lang="fa-IR" sz="3200" dirty="0" smtClean="0">
                <a:cs typeface="B Badr" pitchFamily="2" charset="-78"/>
              </a:rPr>
              <a:t>بشرط آنکه از جانب شرع تحریمی نسبت به آن وارد نشده باشد.</a:t>
            </a:r>
            <a:endParaRPr lang="en-US" sz="3200" dirty="0" smtClean="0">
              <a:cs typeface="B Badr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dirty="0" smtClean="0">
                <a:cs typeface="B Badr" pitchFamily="2" charset="-78"/>
              </a:rPr>
              <a:t>متعلق مال</a:t>
            </a:r>
            <a:endParaRPr lang="fa-IR" sz="48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3200" dirty="0" smtClean="0">
                <a:cs typeface="B Badr" pitchFamily="2" charset="-78"/>
              </a:rPr>
              <a:t>بر اساس این تعریف ،مال می تواند موضوع برای انواع مراتب مالکیت باشد.</a:t>
            </a:r>
          </a:p>
          <a:p>
            <a:r>
              <a:rPr lang="fa-IR" sz="3200" dirty="0" smtClean="0">
                <a:cs typeface="B Badr" pitchFamily="2" charset="-78"/>
              </a:rPr>
              <a:t>طبق این تعریف مال می تواند موضوع حق نیز باشد.</a:t>
            </a:r>
            <a:endParaRPr lang="en-US" sz="3200" dirty="0" smtClean="0">
              <a:cs typeface="B Badr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58204" cy="1214446"/>
          </a:xfrm>
        </p:spPr>
        <p:txBody>
          <a:bodyPr>
            <a:normAutofit/>
          </a:bodyPr>
          <a:lstStyle/>
          <a:p>
            <a:pPr algn="r"/>
            <a:r>
              <a:rPr lang="fa-IR" sz="4800" b="1" dirty="0" smtClean="0">
                <a:cs typeface="B Badr" pitchFamily="2" charset="-78"/>
              </a:rPr>
              <a:t>ویژگی اموال</a:t>
            </a:r>
            <a:endParaRPr lang="fa-IR" sz="4800" b="1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401080" cy="4954634"/>
          </a:xfrm>
        </p:spPr>
        <p:txBody>
          <a:bodyPr>
            <a:normAutofit lnSpcReduction="10000"/>
          </a:bodyPr>
          <a:lstStyle/>
          <a:p>
            <a:r>
              <a:rPr lang="fa-IR" sz="3600" dirty="0" smtClean="0">
                <a:cs typeface="B Badr" pitchFamily="2" charset="-78"/>
              </a:rPr>
              <a:t>1. دارای منفعت عقلایی باشد.</a:t>
            </a:r>
          </a:p>
          <a:p>
            <a:r>
              <a:rPr lang="fa-IR" sz="3600" dirty="0" smtClean="0">
                <a:cs typeface="B Badr" pitchFamily="2" charset="-78"/>
              </a:rPr>
              <a:t>2. برای عرف و یا افراد خاصی چنین رغبت و تمایلی وجود داشته باشد که برای بدست آوردن آن ،حاضر به پرداخت ما به ازاء یا عوض باشند.</a:t>
            </a:r>
            <a:endParaRPr lang="en-US" sz="3600" dirty="0" smtClean="0">
              <a:cs typeface="B Badr" pitchFamily="2" charset="-78"/>
            </a:endParaRPr>
          </a:p>
          <a:p>
            <a:r>
              <a:rPr lang="fa-IR" sz="3600" dirty="0" smtClean="0">
                <a:cs typeface="B Badr" pitchFamily="2" charset="-78"/>
              </a:rPr>
              <a:t>3.مشمول نهی شارع نباشد.</a:t>
            </a:r>
            <a:endParaRPr lang="en-US" sz="3600" dirty="0" smtClean="0">
              <a:cs typeface="B Badr" pitchFamily="2" charset="-78"/>
            </a:endParaRPr>
          </a:p>
          <a:p>
            <a:r>
              <a:rPr lang="fa-IR" sz="3500" dirty="0" smtClean="0">
                <a:cs typeface="B Badr" pitchFamily="2" charset="-78"/>
              </a:rPr>
              <a:t>4. موضوع مالیت می تواند، مصداق عین خارجی</a:t>
            </a:r>
            <a:endParaRPr lang="en-US" sz="3500" dirty="0" smtClean="0">
              <a:cs typeface="B Badr" pitchFamily="2" charset="-78"/>
            </a:endParaRPr>
          </a:p>
          <a:p>
            <a:r>
              <a:rPr lang="fa-IR" sz="3500" dirty="0" smtClean="0">
                <a:cs typeface="B Badr" pitchFamily="2" charset="-78"/>
              </a:rPr>
              <a:t>و یا یک امر اعتباری و بدون مصداق عینی و خارجی باشد،مانند منفعت ملک و یا هرچه که متعلق ذمه قرار می گیرد.مانند دیون و </a:t>
            </a:r>
            <a:r>
              <a:rPr lang="fa-IR" sz="3500" b="1" dirty="0" smtClean="0">
                <a:cs typeface="B Badr" pitchFamily="2" charset="-78"/>
              </a:rPr>
              <a:t>حقوق</a:t>
            </a:r>
            <a:endParaRPr lang="en-US" sz="3500" b="1" dirty="0" smtClean="0">
              <a:cs typeface="B Badr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400" b="1" dirty="0" smtClean="0">
                <a:cs typeface="B Badr" pitchFamily="2" charset="-78"/>
              </a:rPr>
              <a:t>جمع بندی (اختیار در حقوق و فقه)</a:t>
            </a:r>
            <a:endParaRPr lang="fa-IR" sz="4400" b="1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401080" cy="5026072"/>
          </a:xfrm>
        </p:spPr>
        <p:txBody>
          <a:bodyPr>
            <a:normAutofit fontScale="92500" lnSpcReduction="10000"/>
          </a:bodyPr>
          <a:lstStyle/>
          <a:p>
            <a:r>
              <a:rPr lang="fa-IR" sz="3200" dirty="0" smtClean="0">
                <a:cs typeface="B Badr" pitchFamily="2" charset="-78"/>
              </a:rPr>
              <a:t>1. قرارداد اختیار معامله در عرف بین الملل رايج و در سیره مسلمین قابل رواج و عقلائی است. لذا از وصف مالیت برخوردار است.</a:t>
            </a:r>
          </a:p>
          <a:p>
            <a:r>
              <a:rPr lang="fa-IR" sz="3200" dirty="0" smtClean="0">
                <a:cs typeface="B Badr" pitchFamily="2" charset="-78"/>
              </a:rPr>
              <a:t>2.اختیار معامله مصداق حقوق مالی بوده و لذا قابل معامله و انتقال به غیر است.</a:t>
            </a:r>
          </a:p>
          <a:p>
            <a:r>
              <a:rPr lang="fa-IR" sz="3200" dirty="0" smtClean="0">
                <a:cs typeface="B Badr" pitchFamily="2" charset="-78"/>
              </a:rPr>
              <a:t>3.قرارداد اختیار معامله مشمول نهی شارع نمی باشد.بلکه مشمول عمومات ادله ذیل است:</a:t>
            </a:r>
          </a:p>
          <a:p>
            <a:r>
              <a:rPr lang="fa-IR" sz="3200" dirty="0" smtClean="0">
                <a:cs typeface="B Badr" pitchFamily="2" charset="-78"/>
              </a:rPr>
              <a:t>اوفوا بالعقود</a:t>
            </a:r>
          </a:p>
          <a:p>
            <a:r>
              <a:rPr lang="fa-IR" sz="3200" dirty="0" smtClean="0">
                <a:cs typeface="B Badr" pitchFamily="2" charset="-78"/>
              </a:rPr>
              <a:t>تجاره عن تراض</a:t>
            </a:r>
          </a:p>
          <a:p>
            <a:r>
              <a:rPr lang="fa-IR" sz="3200" dirty="0" smtClean="0">
                <a:cs typeface="B Badr" pitchFamily="2" charset="-78"/>
              </a:rPr>
              <a:t>المومنون عند شروطهم الا حرم حلالا او احل حراما</a:t>
            </a:r>
          </a:p>
          <a:p>
            <a:r>
              <a:rPr lang="fa-IR" sz="3200" dirty="0" smtClean="0">
                <a:cs typeface="B Badr" pitchFamily="2" charset="-78"/>
              </a:rPr>
              <a:t>اصاله الصحه</a:t>
            </a:r>
          </a:p>
          <a:p>
            <a:endParaRPr lang="fa-IR" sz="3200" dirty="0" smtClean="0">
              <a:cs typeface="B Badr" pitchFamily="2" charset="-78"/>
            </a:endParaRPr>
          </a:p>
          <a:p>
            <a:endParaRPr lang="fa-IR" sz="3200" dirty="0" smtClean="0">
              <a:cs typeface="B Badr" pitchFamily="2" charset="-78"/>
            </a:endParaRPr>
          </a:p>
          <a:p>
            <a:endParaRPr lang="fa-IR" sz="3200" dirty="0">
              <a:cs typeface="B Bad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502493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dirty="0">
                <a:cs typeface="B Badr" pitchFamily="2" charset="-78"/>
              </a:rPr>
              <a:t>بیع </a:t>
            </a:r>
            <a:r>
              <a:rPr lang="fa-IR" sz="4800" dirty="0" smtClean="0">
                <a:cs typeface="B Badr" pitchFamily="2" charset="-78"/>
              </a:rPr>
              <a:t>عربون (قولنامه)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000" dirty="0" smtClean="0">
                <a:cs typeface="B Badr" pitchFamily="2" charset="-78"/>
              </a:rPr>
              <a:t>مصداق نهی شارع !</a:t>
            </a:r>
          </a:p>
          <a:p>
            <a:pPr marL="64008" indent="0" algn="ctr">
              <a:buNone/>
            </a:pPr>
            <a:endParaRPr lang="fa-IR" sz="6000" dirty="0">
              <a:cs typeface="B Badr" pitchFamily="2" charset="-78"/>
            </a:endParaRPr>
          </a:p>
          <a:p>
            <a:pPr algn="ctr"/>
            <a:r>
              <a:rPr lang="fa-IR" sz="3600" dirty="0" smtClean="0">
                <a:cs typeface="B Badr" pitchFamily="2" charset="-78"/>
              </a:rPr>
              <a:t>آيت اللّه </a:t>
            </a:r>
            <a:r>
              <a:rPr lang="fa-IR" sz="3600" dirty="0">
                <a:cs typeface="B Badr" pitchFamily="2" charset="-78"/>
              </a:rPr>
              <a:t>محمدهادى معرفت</a:t>
            </a:r>
            <a:r>
              <a:rPr lang="en-US" sz="3600" dirty="0">
                <a:cs typeface="B Badr" pitchFamily="2" charset="-78"/>
              </a:rPr>
              <a:t>‌</a:t>
            </a:r>
          </a:p>
          <a:p>
            <a:pPr algn="ctr"/>
            <a:r>
              <a:rPr lang="fa-IR" sz="2800" dirty="0">
                <a:cs typeface="B Badr" pitchFamily="2" charset="-78"/>
              </a:rPr>
              <a:t>داد و ستد قولنامه‌اى ماهيت، مشروعيت، و احكام آن</a:t>
            </a:r>
            <a:r>
              <a:rPr lang="en-US" sz="2800" dirty="0" smtClean="0">
                <a:cs typeface="B Badr" pitchFamily="2" charset="-78"/>
              </a:rPr>
              <a:t>‌</a:t>
            </a:r>
            <a:endParaRPr lang="fa-IR" sz="2800" dirty="0" smtClean="0">
              <a:cs typeface="B Badr" pitchFamily="2" charset="-78"/>
            </a:endParaRPr>
          </a:p>
          <a:p>
            <a:pPr algn="ctr"/>
            <a:r>
              <a:rPr lang="fa-IR" sz="2400" dirty="0">
                <a:cs typeface="B Badr" pitchFamily="2" charset="-78"/>
              </a:rPr>
              <a:t>مجله فقه اهل بيت عليهم السلام (فارسى)؛ ج‌1، ص: 138</a:t>
            </a:r>
            <a:endParaRPr lang="en-US" sz="2400" dirty="0">
              <a:cs typeface="B Badr" pitchFamily="2" charset="-78"/>
            </a:endParaRPr>
          </a:p>
          <a:p>
            <a:pPr algn="ctr"/>
            <a:endParaRPr lang="en-US" sz="2800" dirty="0">
              <a:cs typeface="B Badr" pitchFamily="2" charset="-78"/>
            </a:endParaRPr>
          </a:p>
          <a:p>
            <a:pPr algn="ctr"/>
            <a:endParaRPr lang="en-US" sz="6000" dirty="0">
              <a:cs typeface="B Bad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379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dirty="0" smtClean="0">
                <a:cs typeface="B Badr" pitchFamily="2" charset="-78"/>
              </a:rPr>
              <a:t>تعریف بیع عربون</a:t>
            </a:r>
            <a:endParaRPr lang="fa-IR" sz="48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Badr" pitchFamily="2" charset="-78"/>
              </a:rPr>
              <a:t>1. المعجم الوسيط : «مقدارى از بها كه پيشتر، پرداخت مى‌شود، تا اگر معامله انجام پذيرفت، بخشى از بهاى كامل باشد و گرنه، از آنِ فروشنده باشد».</a:t>
            </a:r>
          </a:p>
          <a:p>
            <a:r>
              <a:rPr lang="fa-IR" dirty="0" smtClean="0">
                <a:cs typeface="B Badr" pitchFamily="2" charset="-78"/>
              </a:rPr>
              <a:t>2. بروجردى،آقاحسين طباطبايى منابع فقه شيعه؛ ج‌22، ص،961:</a:t>
            </a:r>
            <a:endParaRPr lang="en-US" dirty="0" smtClean="0">
              <a:cs typeface="B Badr" pitchFamily="2" charset="-78"/>
            </a:endParaRPr>
          </a:p>
          <a:p>
            <a:r>
              <a:rPr lang="fa-IR" dirty="0" smtClean="0">
                <a:cs typeface="B Badr" pitchFamily="2" charset="-78"/>
              </a:rPr>
              <a:t>خريدار چيزى به فروشنده مى‌دهد كه اگر معامله انجام شود، آن از بهاى كالا به شمار آيد و اگر معامله به هم خورد، خريدار آن را پس نگيرد و در مقابل استفاده‌اى باشد كه از كالا برده است.</a:t>
            </a:r>
            <a:endParaRPr lang="fa-IR" dirty="0">
              <a:cs typeface="B Bad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dirty="0" smtClean="0">
                <a:cs typeface="B Badr" pitchFamily="2" charset="-78"/>
              </a:rPr>
              <a:t>تعریف بیع عربون</a:t>
            </a:r>
            <a:endParaRPr lang="en-US" sz="48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Badr" pitchFamily="2" charset="-78"/>
              </a:rPr>
              <a:t>3.</a:t>
            </a:r>
            <a:r>
              <a:rPr lang="fa-IR" dirty="0">
                <a:cs typeface="B Badr" pitchFamily="2" charset="-78"/>
              </a:rPr>
              <a:t> ابن </a:t>
            </a:r>
            <a:r>
              <a:rPr lang="fa-IR" dirty="0" smtClean="0">
                <a:cs typeface="B Badr" pitchFamily="2" charset="-78"/>
              </a:rPr>
              <a:t>اثير:</a:t>
            </a:r>
            <a:endParaRPr lang="en-US" dirty="0">
              <a:cs typeface="B Badr" pitchFamily="2" charset="-78"/>
            </a:endParaRPr>
          </a:p>
          <a:p>
            <a:r>
              <a:rPr lang="fa-IR" dirty="0">
                <a:cs typeface="B Badr" pitchFamily="2" charset="-78"/>
              </a:rPr>
              <a:t>كالايى را خريده و به صاحب آن، چيزى پرداخت </a:t>
            </a:r>
            <a:r>
              <a:rPr lang="fa-IR" dirty="0" smtClean="0">
                <a:cs typeface="B Badr" pitchFamily="2" charset="-78"/>
              </a:rPr>
              <a:t>می شود، </a:t>
            </a:r>
            <a:r>
              <a:rPr lang="fa-IR" dirty="0">
                <a:cs typeface="B Badr" pitchFamily="2" charset="-78"/>
              </a:rPr>
              <a:t>تا اگر معامله انجام يابد، بخشى از بها به حساب آيد و گر نه، از آن صاحب كالا باشد و خريدار، حق بازگرداندن آن را ندارد. </a:t>
            </a:r>
            <a:endParaRPr lang="fa-IR" dirty="0" smtClean="0">
              <a:cs typeface="B Badr" pitchFamily="2" charset="-78"/>
            </a:endParaRPr>
          </a:p>
          <a:p>
            <a:r>
              <a:rPr lang="fa-IR" dirty="0" smtClean="0">
                <a:cs typeface="B Badr" pitchFamily="2" charset="-78"/>
              </a:rPr>
              <a:t>4.</a:t>
            </a:r>
            <a:r>
              <a:rPr lang="fa-IR" dirty="0">
                <a:cs typeface="B Badr" pitchFamily="2" charset="-78"/>
              </a:rPr>
              <a:t> ابن </a:t>
            </a:r>
            <a:r>
              <a:rPr lang="fa-IR" dirty="0" smtClean="0">
                <a:cs typeface="B Badr" pitchFamily="2" charset="-78"/>
              </a:rPr>
              <a:t>ماجه:</a:t>
            </a:r>
            <a:endParaRPr lang="en-US" dirty="0">
              <a:cs typeface="B Badr" pitchFamily="2" charset="-78"/>
            </a:endParaRPr>
          </a:p>
          <a:p>
            <a:r>
              <a:rPr lang="fa-IR" dirty="0">
                <a:cs typeface="B Badr" pitchFamily="2" charset="-78"/>
              </a:rPr>
              <a:t>عربان، يعنى كسى حيوانى را در برابر صد دينار مى‌خرد، آن گاه دو دينار به عنوان قولنامه، مى‌پردازد </a:t>
            </a:r>
            <a:r>
              <a:rPr lang="fa-IR" dirty="0" smtClean="0">
                <a:cs typeface="B Badr" pitchFamily="2" charset="-78"/>
              </a:rPr>
              <a:t>و مى‌گويد</a:t>
            </a:r>
            <a:r>
              <a:rPr lang="fa-IR" dirty="0">
                <a:cs typeface="B Badr" pitchFamily="2" charset="-78"/>
              </a:rPr>
              <a:t>: اگر اين حيوان را نخرم، اين دو دينار از آن تو باشد. </a:t>
            </a:r>
            <a:endParaRPr lang="en-US" dirty="0">
              <a:cs typeface="B Bad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29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dirty="0" smtClean="0">
                <a:cs typeface="B Badr" pitchFamily="2" charset="-78"/>
              </a:rPr>
              <a:t>شرایط بیع عربون </a:t>
            </a:r>
            <a:endParaRPr lang="en-US" sz="48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sz="3200" dirty="0" smtClean="0">
                <a:cs typeface="B Badr" pitchFamily="2" charset="-78"/>
              </a:rPr>
              <a:t>1.حین </a:t>
            </a:r>
            <a:r>
              <a:rPr lang="fa-IR" sz="3200" dirty="0">
                <a:cs typeface="B Badr" pitchFamily="2" charset="-78"/>
              </a:rPr>
              <a:t>العقد ملکیت مبیع منتقل می شود</a:t>
            </a:r>
            <a:r>
              <a:rPr lang="fa-IR" sz="3200" dirty="0" smtClean="0">
                <a:cs typeface="B Badr" pitchFamily="2" charset="-78"/>
              </a:rPr>
              <a:t>.</a:t>
            </a:r>
          </a:p>
          <a:p>
            <a:r>
              <a:rPr lang="fa-IR" sz="3200" dirty="0" smtClean="0">
                <a:cs typeface="B Badr" pitchFamily="2" charset="-78"/>
              </a:rPr>
              <a:t>2.مبلغی </a:t>
            </a:r>
            <a:r>
              <a:rPr lang="fa-IR" sz="3200" dirty="0">
                <a:cs typeface="B Badr" pitchFamily="2" charset="-78"/>
              </a:rPr>
              <a:t>پرداخت می شود</a:t>
            </a:r>
            <a:r>
              <a:rPr lang="fa-IR" sz="3200" dirty="0" smtClean="0">
                <a:cs typeface="B Badr" pitchFamily="2" charset="-78"/>
              </a:rPr>
              <a:t>.</a:t>
            </a:r>
          </a:p>
          <a:p>
            <a:r>
              <a:rPr lang="fa-IR" sz="3200" dirty="0" smtClean="0">
                <a:cs typeface="B Badr" pitchFamily="2" charset="-78"/>
              </a:rPr>
              <a:t>3.ضمن </a:t>
            </a:r>
            <a:r>
              <a:rPr lang="fa-IR" sz="3200" dirty="0">
                <a:cs typeface="B Badr" pitchFamily="2" charset="-78"/>
              </a:rPr>
              <a:t>عقد خیار فسخ برای مشتری درج می شود. </a:t>
            </a:r>
            <a:endParaRPr lang="fa-IR" sz="3200" dirty="0" smtClean="0">
              <a:cs typeface="B Badr" pitchFamily="2" charset="-78"/>
            </a:endParaRPr>
          </a:p>
          <a:p>
            <a:r>
              <a:rPr lang="fa-IR" sz="3200" dirty="0" smtClean="0">
                <a:cs typeface="B Badr" pitchFamily="2" charset="-78"/>
              </a:rPr>
              <a:t>4.چنانچه </a:t>
            </a:r>
            <a:r>
              <a:rPr lang="fa-IR" sz="3200" dirty="0">
                <a:cs typeface="B Badr" pitchFamily="2" charset="-78"/>
              </a:rPr>
              <a:t>قرارداد فسخ نگردد مبلغ پرداختی بخشی از ثمن محسوب </a:t>
            </a:r>
            <a:r>
              <a:rPr lang="fa-IR" sz="3200" dirty="0" smtClean="0">
                <a:cs typeface="B Badr" pitchFamily="2" charset="-78"/>
              </a:rPr>
              <a:t>می شود.</a:t>
            </a:r>
          </a:p>
          <a:p>
            <a:r>
              <a:rPr lang="fa-IR" sz="3200" dirty="0" smtClean="0">
                <a:cs typeface="B Badr" pitchFamily="2" charset="-78"/>
              </a:rPr>
              <a:t>5.مبیع </a:t>
            </a:r>
            <a:r>
              <a:rPr lang="fa-IR" sz="3200" dirty="0">
                <a:cs typeface="B Badr" pitchFamily="2" charset="-78"/>
              </a:rPr>
              <a:t>تسلیم مشتری می </a:t>
            </a:r>
            <a:r>
              <a:rPr lang="fa-IR" sz="3200" dirty="0" smtClean="0">
                <a:cs typeface="B Badr" pitchFamily="2" charset="-78"/>
              </a:rPr>
              <a:t>شود. </a:t>
            </a:r>
          </a:p>
          <a:p>
            <a:r>
              <a:rPr lang="fa-IR" sz="3200" dirty="0" smtClean="0">
                <a:cs typeface="B Badr" pitchFamily="2" charset="-78"/>
              </a:rPr>
              <a:t>6.چنانچه </a:t>
            </a:r>
            <a:r>
              <a:rPr lang="fa-IR" sz="3200" dirty="0">
                <a:cs typeface="B Badr" pitchFamily="2" charset="-78"/>
              </a:rPr>
              <a:t>قرارداد فسخ </a:t>
            </a:r>
            <a:r>
              <a:rPr lang="fa-IR" sz="3200" dirty="0" smtClean="0">
                <a:cs typeface="B Badr" pitchFamily="2" charset="-78"/>
              </a:rPr>
              <a:t>گردد، </a:t>
            </a:r>
            <a:r>
              <a:rPr lang="fa-IR" sz="3200" dirty="0">
                <a:cs typeface="B Badr" pitchFamily="2" charset="-78"/>
              </a:rPr>
              <a:t>مبلغ پرداختی اجرت المسمی استیفاء از مبیع </a:t>
            </a:r>
            <a:r>
              <a:rPr lang="fa-IR" sz="3200" dirty="0" smtClean="0">
                <a:cs typeface="B Badr" pitchFamily="2" charset="-78"/>
              </a:rPr>
              <a:t>و برای فروشنده </a:t>
            </a:r>
            <a:r>
              <a:rPr lang="fa-IR" sz="3200" dirty="0">
                <a:cs typeface="B Badr" pitchFamily="2" charset="-78"/>
              </a:rPr>
              <a:t>باشد.</a:t>
            </a:r>
            <a:endParaRPr lang="en-US" sz="3200" dirty="0">
              <a:cs typeface="B Badr" pitchFamily="2" charset="-78"/>
            </a:endParaRPr>
          </a:p>
          <a:p>
            <a:r>
              <a:rPr lang="fa-IR" sz="3500" dirty="0" smtClean="0">
                <a:cs typeface="B Badr" pitchFamily="2" charset="-78"/>
              </a:rPr>
              <a:t>7.</a:t>
            </a:r>
            <a:r>
              <a:rPr lang="fa-IR" sz="3500" dirty="0" smtClean="0"/>
              <a:t> </a:t>
            </a:r>
            <a:r>
              <a:rPr lang="fa-IR" sz="3500" dirty="0">
                <a:cs typeface="B Badr" pitchFamily="2" charset="-78"/>
              </a:rPr>
              <a:t>فوايدى كه كالا، پس از فروش دارد، از آن خريدار است، گرچه خود كالا، هنوز در دست فروشنده‌ باقى مانده باشد.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29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58204" cy="1214422"/>
          </a:xfrm>
        </p:spPr>
        <p:txBody>
          <a:bodyPr>
            <a:normAutofit/>
          </a:bodyPr>
          <a:lstStyle/>
          <a:p>
            <a:pPr algn="r"/>
            <a:r>
              <a:rPr lang="fa-IR" sz="4400" b="1" dirty="0" smtClean="0">
                <a:cs typeface="B Badr" pitchFamily="2" charset="-78"/>
                <a:hlinkClick r:id="rId2" action="ppaction://hlinkfile"/>
              </a:rPr>
              <a:t>تعریف طبق مقررات بورس اوراق بهادار</a:t>
            </a:r>
            <a:endParaRPr lang="fa-IR" sz="4400" b="1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168948"/>
          </a:xfrm>
        </p:spPr>
        <p:txBody>
          <a:bodyPr>
            <a:noAutofit/>
          </a:bodyPr>
          <a:lstStyle/>
          <a:p>
            <a:r>
              <a:rPr lang="fa-IR" sz="2400" b="1" dirty="0" smtClean="0">
                <a:cs typeface="B Badr" pitchFamily="2" charset="-78"/>
              </a:rPr>
              <a:t>قرارداد اختیار معامله</a:t>
            </a:r>
            <a:r>
              <a:rPr lang="fa-IR" sz="2400" dirty="0" smtClean="0">
                <a:cs typeface="B Badr" pitchFamily="2" charset="-78"/>
              </a:rPr>
              <a:t>: </a:t>
            </a:r>
          </a:p>
          <a:p>
            <a:r>
              <a:rPr lang="fa-IR" sz="2400" b="1" dirty="0" smtClean="0">
                <a:cs typeface="B Badr" pitchFamily="2" charset="-78"/>
              </a:rPr>
              <a:t>اوراق بهاداری است که به موجب آن فروشنده اوراق متعهد می‌شود در صورت درخواست خریدار، تعداد مشخصی از سهم پایه را به قیمت اعمال{مقرر} معامله کند. خریدار اوراق می‌تواند در زمان یا زمان‌های معینی در آینده طبق قرارداد، معامله را انجام دهد. </a:t>
            </a:r>
          </a:p>
          <a:p>
            <a:r>
              <a:rPr lang="fa-IR" sz="2400" b="1" dirty="0" smtClean="0">
                <a:cs typeface="B Badr" pitchFamily="2" charset="-78"/>
              </a:rPr>
              <a:t>فروشنده اوراق اختیار معامله در قبال این تعهد، مبلغ معینی از خریدار اوراق دریافت می‌کند. </a:t>
            </a:r>
          </a:p>
          <a:p>
            <a:r>
              <a:rPr lang="fa-IR" sz="2400" b="1" dirty="0" smtClean="0">
                <a:cs typeface="B Badr" pitchFamily="2" charset="-78"/>
              </a:rPr>
              <a:t>برای جلوگیری از امتناع فروشنده اوراق از انجام قرارداد، فروشنده ضمن قرارداد متعهد می‌شود مبلغی را به عنوان وجه تضمین نزد کارگزار بورس یا اتاق پایاپای قرار دهد و متناسب با تغییرات قیمت اوراق اختیار معامله، آن را تعدیل کند. </a:t>
            </a:r>
          </a:p>
          <a:p>
            <a:r>
              <a:rPr lang="fa-IR" sz="2400" b="1" dirty="0" smtClean="0">
                <a:cs typeface="B Badr" pitchFamily="2" charset="-78"/>
              </a:rPr>
              <a:t>هر یک از خریدار و فروشنده می‌توانند در مقابل مبلغی معین، اختیار یا تعهد خود را به شخص ثالثی واگذار کنند که وی جایگزین آنها خواهد بود. </a:t>
            </a:r>
          </a:p>
          <a:p>
            <a:r>
              <a:rPr lang="fa-IR" sz="2400" b="1" dirty="0" smtClean="0">
                <a:cs typeface="B Badr" pitchFamily="2" charset="-78"/>
              </a:rPr>
              <a:t>اوراق اختیار معامله می‌تواند به صورت اختیار فروش یا خرید باشد</a:t>
            </a:r>
            <a:endParaRPr lang="fa-IR" sz="2400" b="1" dirty="0">
              <a:cs typeface="B Badr" pitchFamily="2" charset="-78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dirty="0" smtClean="0">
                <a:cs typeface="B Badr" pitchFamily="2" charset="-78"/>
              </a:rPr>
              <a:t>یادآوری! </a:t>
            </a:r>
            <a:endParaRPr lang="en-US" sz="48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sz="3300" dirty="0" smtClean="0">
                <a:cs typeface="B Badr" pitchFamily="2" charset="-78"/>
              </a:rPr>
              <a:t>شرایط اختیار:</a:t>
            </a:r>
          </a:p>
          <a:p>
            <a:r>
              <a:rPr lang="fa-IR" sz="3200" dirty="0" smtClean="0">
                <a:cs typeface="B Badr" pitchFamily="2" charset="-78"/>
              </a:rPr>
              <a:t>1. بدست </a:t>
            </a:r>
            <a:r>
              <a:rPr lang="fa-IR" sz="3200" dirty="0">
                <a:cs typeface="B Badr" pitchFamily="2" charset="-78"/>
              </a:rPr>
              <a:t>آوردن حق خرید یا فروش کالای معین </a:t>
            </a:r>
            <a:r>
              <a:rPr lang="fa-IR" sz="3200" dirty="0" smtClean="0">
                <a:cs typeface="B Badr" pitchFamily="2" charset="-78"/>
              </a:rPr>
              <a:t>در </a:t>
            </a:r>
            <a:r>
              <a:rPr lang="fa-IR" sz="3200" dirty="0">
                <a:cs typeface="B Badr" pitchFamily="2" charset="-78"/>
              </a:rPr>
              <a:t>زمان آینده به قیمت توافقي روز </a:t>
            </a:r>
            <a:r>
              <a:rPr lang="fa-IR" sz="3200" dirty="0" smtClean="0">
                <a:cs typeface="B Badr" pitchFamily="2" charset="-78"/>
              </a:rPr>
              <a:t>انعقاد به </a:t>
            </a:r>
            <a:r>
              <a:rPr lang="fa-IR" sz="3200" dirty="0">
                <a:cs typeface="B Badr" pitchFamily="2" charset="-78"/>
              </a:rPr>
              <a:t>ازاء پرداخت مبلغی </a:t>
            </a:r>
            <a:r>
              <a:rPr lang="fa-IR" sz="3200" smtClean="0">
                <a:cs typeface="B Badr" pitchFamily="2" charset="-78"/>
              </a:rPr>
              <a:t>معین </a:t>
            </a:r>
            <a:r>
              <a:rPr lang="fa-IR" sz="3200" smtClean="0">
                <a:cs typeface="B Badr" pitchFamily="2" charset="-78"/>
              </a:rPr>
              <a:t>است.</a:t>
            </a:r>
            <a:r>
              <a:rPr lang="fa-IR" sz="3200" smtClean="0">
                <a:cs typeface="B Badr" pitchFamily="2" charset="-78"/>
              </a:rPr>
              <a:t>لذا حین العقد ملکیت مبیع منتقل نمی شود.</a:t>
            </a:r>
            <a:endParaRPr lang="fa-IR" sz="3200" dirty="0" smtClean="0">
              <a:cs typeface="B Badr" pitchFamily="2" charset="-78"/>
            </a:endParaRPr>
          </a:p>
          <a:p>
            <a:r>
              <a:rPr lang="fa-IR" sz="3200" dirty="0" smtClean="0">
                <a:cs typeface="B Badr" pitchFamily="2" charset="-78"/>
              </a:rPr>
              <a:t>2. </a:t>
            </a:r>
            <a:r>
              <a:rPr lang="fa-IR" sz="3600" b="1" dirty="0" smtClean="0">
                <a:cs typeface="B Badr" pitchFamily="2" charset="-78"/>
              </a:rPr>
              <a:t>وجه </a:t>
            </a:r>
            <a:r>
              <a:rPr lang="fa-IR" sz="3600" b="1" dirty="0">
                <a:cs typeface="B Badr" pitchFamily="2" charset="-78"/>
              </a:rPr>
              <a:t>پرداختی غیر قابل استرداد .</a:t>
            </a:r>
          </a:p>
          <a:p>
            <a:r>
              <a:rPr lang="fa-IR" sz="3600" b="1" dirty="0">
                <a:cs typeface="B Badr" pitchFamily="2" charset="-78"/>
              </a:rPr>
              <a:t> قرارداد از طرف دارنده حق غیر الزام آور .</a:t>
            </a:r>
          </a:p>
          <a:p>
            <a:r>
              <a:rPr lang="fa-IR" sz="3200" dirty="0">
                <a:cs typeface="B Badr" pitchFamily="2" charset="-78"/>
              </a:rPr>
              <a:t>می تواند از حق خود صرف نظر کند و آن را اعمال نکند.</a:t>
            </a:r>
            <a:endParaRPr lang="fa-IR" sz="3200" b="1" dirty="0">
              <a:cs typeface="B Badr" pitchFamily="2" charset="-78"/>
            </a:endParaRPr>
          </a:p>
          <a:p>
            <a:r>
              <a:rPr lang="fa-IR" sz="3600" b="1" dirty="0">
                <a:cs typeface="B Badr" pitchFamily="2" charset="-78"/>
              </a:rPr>
              <a:t>از طرف واگذار کننده حق الزام آور .</a:t>
            </a:r>
          </a:p>
          <a:p>
            <a:r>
              <a:rPr lang="fa-IR" sz="3200" dirty="0">
                <a:cs typeface="B Badr" pitchFamily="2" charset="-78"/>
              </a:rPr>
              <a:t>چنانچه دارنده حق آن را اعمال کند وی حسب مورد موظف به فروش یا خرید کالا به قیمت توافقي روز انعقاد است.</a:t>
            </a:r>
          </a:p>
          <a:p>
            <a:endParaRPr lang="fa-IR" sz="3200" dirty="0">
              <a:cs typeface="B Badr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dirty="0">
                <a:cs typeface="B Badr" pitchFamily="2" charset="-78"/>
              </a:rPr>
              <a:t>ماهيت </a:t>
            </a:r>
            <a:r>
              <a:rPr lang="fa-IR" sz="4800" dirty="0" smtClean="0">
                <a:cs typeface="B Badr" pitchFamily="2" charset="-78"/>
              </a:rPr>
              <a:t>بیع عربون (قولنامه)</a:t>
            </a:r>
            <a:endParaRPr lang="en-US" sz="48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B Badr" pitchFamily="2" charset="-78"/>
              </a:rPr>
              <a:t>نظر1: آیت الله معرفت :</a:t>
            </a:r>
          </a:p>
          <a:p>
            <a:r>
              <a:rPr lang="fa-IR" sz="3600" dirty="0" smtClean="0">
                <a:cs typeface="B Badr" pitchFamily="2" charset="-78"/>
              </a:rPr>
              <a:t>همانند </a:t>
            </a:r>
            <a:r>
              <a:rPr lang="fa-IR" sz="3600" dirty="0">
                <a:cs typeface="B Badr" pitchFamily="2" charset="-78"/>
              </a:rPr>
              <a:t>فروختن با حق خيار </a:t>
            </a:r>
            <a:r>
              <a:rPr lang="fa-IR" sz="3600" dirty="0" smtClean="0">
                <a:cs typeface="B Badr" pitchFamily="2" charset="-78"/>
              </a:rPr>
              <a:t>مشروط.</a:t>
            </a:r>
          </a:p>
          <a:p>
            <a:r>
              <a:rPr lang="fa-IR" sz="3600" dirty="0" smtClean="0">
                <a:cs typeface="B Badr" pitchFamily="2" charset="-78"/>
              </a:rPr>
              <a:t>به خريدار،به </a:t>
            </a:r>
            <a:r>
              <a:rPr lang="fa-IR" sz="3600" dirty="0">
                <a:cs typeface="B Badr" pitchFamily="2" charset="-78"/>
              </a:rPr>
              <a:t>شرط پرداخت مبلغى </a:t>
            </a:r>
            <a:r>
              <a:rPr lang="fa-IR" sz="3600" dirty="0" smtClean="0">
                <a:cs typeface="B Badr" pitchFamily="2" charset="-78"/>
              </a:rPr>
              <a:t>معين، </a:t>
            </a:r>
            <a:r>
              <a:rPr lang="fa-IR" sz="3600" dirty="0">
                <a:cs typeface="B Badr" pitchFamily="2" charset="-78"/>
              </a:rPr>
              <a:t>حق خيار داده می </a:t>
            </a:r>
            <a:r>
              <a:rPr lang="fa-IR" sz="3600" dirty="0" smtClean="0">
                <a:cs typeface="B Badr" pitchFamily="2" charset="-78"/>
              </a:rPr>
              <a:t>شود.و اگر </a:t>
            </a:r>
            <a:r>
              <a:rPr lang="fa-IR" sz="3600" dirty="0">
                <a:cs typeface="B Badr" pitchFamily="2" charset="-78"/>
              </a:rPr>
              <a:t>آن را بر هم نزند، مبلغ پرداختى، بخشى از بها به حساب آيد</a:t>
            </a:r>
            <a:r>
              <a:rPr lang="fa-IR" sz="3600" dirty="0" smtClean="0">
                <a:cs typeface="B Badr" pitchFamily="2" charset="-78"/>
              </a:rPr>
              <a:t>.</a:t>
            </a:r>
            <a:endParaRPr lang="en-US" sz="3600" dirty="0">
              <a:cs typeface="B Bad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000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dirty="0" smtClean="0">
                <a:cs typeface="B Badr" pitchFamily="2" charset="-78"/>
              </a:rPr>
              <a:t>ماهیت بیع عربون</a:t>
            </a:r>
            <a:endParaRPr lang="en-US" sz="48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B Badr" pitchFamily="2" charset="-78"/>
              </a:rPr>
              <a:t>نظر2: بیع همراه با حق فسخ .به همراه پرداخت مبلغی معین.</a:t>
            </a:r>
          </a:p>
          <a:p>
            <a:r>
              <a:rPr lang="fa-IR" sz="3600" dirty="0" smtClean="0">
                <a:cs typeface="B Badr" pitchFamily="2" charset="-78"/>
              </a:rPr>
              <a:t>با شرط اینکه اگر بیع فسخ نگردید مبلغ پرداختی بخشی از ثمن محسوب شود و اگر فسخ شد مبلغ پرداختی اجرت و ما به ازاء سلطه و تصرف مشتری بر مبیع باشد.</a:t>
            </a:r>
          </a:p>
          <a:p>
            <a:endParaRPr lang="en-US" sz="3600" dirty="0">
              <a:cs typeface="B Bad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309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dirty="0" smtClean="0">
                <a:cs typeface="B Badr" pitchFamily="2" charset="-78"/>
              </a:rPr>
              <a:t>مشروعیت بیع عربون</a:t>
            </a:r>
            <a:endParaRPr lang="en-US" sz="48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sz="3200" dirty="0">
                <a:cs typeface="B Badr" pitchFamily="2" charset="-78"/>
              </a:rPr>
              <a:t>از فقهاى شيعه ابوعلى محمد بن احمد بن جنيد اسكافى، </a:t>
            </a:r>
            <a:r>
              <a:rPr lang="fa-IR" sz="3200" dirty="0" smtClean="0">
                <a:cs typeface="B Badr" pitchFamily="2" charset="-78"/>
              </a:rPr>
              <a:t>آن </a:t>
            </a:r>
            <a:r>
              <a:rPr lang="fa-IR" sz="3200" dirty="0">
                <a:cs typeface="B Badr" pitchFamily="2" charset="-78"/>
              </a:rPr>
              <a:t>را جايز شمرده است:</a:t>
            </a:r>
            <a:endParaRPr lang="en-US" sz="3200" dirty="0">
              <a:cs typeface="B Badr" pitchFamily="2" charset="-78"/>
            </a:endParaRPr>
          </a:p>
          <a:p>
            <a:r>
              <a:rPr lang="fa-IR" sz="3200" dirty="0">
                <a:cs typeface="B Badr" pitchFamily="2" charset="-78"/>
              </a:rPr>
              <a:t>«العربون من جملة الثمّن </a:t>
            </a:r>
            <a:r>
              <a:rPr lang="fa-IR" sz="3200" dirty="0" smtClean="0">
                <a:cs typeface="B Badr" pitchFamily="2" charset="-78"/>
              </a:rPr>
              <a:t>و</a:t>
            </a:r>
            <a:r>
              <a:rPr lang="en-US" sz="3200" dirty="0" smtClean="0">
                <a:cs typeface="B Badr" pitchFamily="2" charset="-78"/>
              </a:rPr>
              <a:t> </a:t>
            </a:r>
            <a:r>
              <a:rPr lang="fa-IR" sz="3200" dirty="0" smtClean="0">
                <a:cs typeface="B Badr" pitchFamily="2" charset="-78"/>
              </a:rPr>
              <a:t>لو </a:t>
            </a:r>
            <a:r>
              <a:rPr lang="fa-IR" sz="3200" dirty="0">
                <a:cs typeface="B Badr" pitchFamily="2" charset="-78"/>
              </a:rPr>
              <a:t>شرط المشترى للبائع انّه إن جاء بالثمّن، وإلّا فالعربون له، </a:t>
            </a:r>
            <a:r>
              <a:rPr lang="fa-IR" sz="3200" b="1" dirty="0">
                <a:cs typeface="B Badr" pitchFamily="2" charset="-78"/>
              </a:rPr>
              <a:t>كان عوضاً عمّا منعه من البيع </a:t>
            </a:r>
            <a:r>
              <a:rPr lang="fa-IR" sz="3200" b="1" dirty="0" smtClean="0">
                <a:cs typeface="B Badr" pitchFamily="2" charset="-78"/>
              </a:rPr>
              <a:t>و</a:t>
            </a:r>
            <a:r>
              <a:rPr lang="en-US" sz="3200" b="1" dirty="0" smtClean="0">
                <a:cs typeface="B Badr" pitchFamily="2" charset="-78"/>
              </a:rPr>
              <a:t> </a:t>
            </a:r>
            <a:r>
              <a:rPr lang="fa-IR" sz="3200" b="1" dirty="0" smtClean="0">
                <a:cs typeface="B Badr" pitchFamily="2" charset="-78"/>
              </a:rPr>
              <a:t>هو </a:t>
            </a:r>
            <a:r>
              <a:rPr lang="fa-IR" sz="3200" b="1" dirty="0">
                <a:cs typeface="B Badr" pitchFamily="2" charset="-78"/>
              </a:rPr>
              <a:t>التصرف في سلعته</a:t>
            </a:r>
            <a:r>
              <a:rPr lang="fa-IR" sz="3200" dirty="0">
                <a:cs typeface="B Badr" pitchFamily="2" charset="-78"/>
              </a:rPr>
              <a:t>». </a:t>
            </a:r>
            <a:endParaRPr lang="fa-IR" sz="3200" dirty="0" smtClean="0">
              <a:cs typeface="B Badr" pitchFamily="2" charset="-78"/>
            </a:endParaRPr>
          </a:p>
          <a:p>
            <a:r>
              <a:rPr lang="fa-IR" sz="3200" dirty="0" smtClean="0">
                <a:cs typeface="B Badr" pitchFamily="2" charset="-78"/>
              </a:rPr>
              <a:t>قولنامه</a:t>
            </a:r>
            <a:r>
              <a:rPr lang="fa-IR" sz="3200" dirty="0">
                <a:cs typeface="B Badr" pitchFamily="2" charset="-78"/>
              </a:rPr>
              <a:t>، بخشى از بهاست و اگر خريدار، براى فروشنده چنين شرط كند كه اگر بها را پرداخت، معامله تمام است و گر نه، مبلغ قولنامه، در ازاى اين كه فروشنده مدتى از تصرف در كالاى خود، بازنگاه داشته‌شده بود، از آن اوست.</a:t>
            </a:r>
            <a:endParaRPr lang="en-US" sz="3200" dirty="0">
              <a:cs typeface="B Badr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5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dirty="0" smtClean="0">
                <a:cs typeface="B Badr" pitchFamily="2" charset="-78"/>
              </a:rPr>
              <a:t>شرح نظر ابن جنید</a:t>
            </a:r>
            <a:endParaRPr lang="en-US" sz="48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>
                <a:cs typeface="B Badr" pitchFamily="2" charset="-78"/>
              </a:rPr>
              <a:t>كان عوضاً عمّا منعه من البيع و</a:t>
            </a:r>
            <a:r>
              <a:rPr lang="en-US" sz="3600" dirty="0">
                <a:cs typeface="B Badr" pitchFamily="2" charset="-78"/>
              </a:rPr>
              <a:t> </a:t>
            </a:r>
            <a:r>
              <a:rPr lang="fa-IR" sz="3600" dirty="0">
                <a:cs typeface="B Badr" pitchFamily="2" charset="-78"/>
              </a:rPr>
              <a:t>هو التصرف في </a:t>
            </a:r>
            <a:r>
              <a:rPr lang="fa-IR" sz="3600" dirty="0" smtClean="0">
                <a:cs typeface="B Badr" pitchFamily="2" charset="-78"/>
              </a:rPr>
              <a:t>سلعته</a:t>
            </a:r>
          </a:p>
          <a:p>
            <a:r>
              <a:rPr lang="fa-IR" sz="3600" dirty="0" smtClean="0">
                <a:cs typeface="B Badr" pitchFamily="2" charset="-78"/>
              </a:rPr>
              <a:t>ممانعت از تصرفات مالکانه، مصداق تصرف و استیفاء غیر از منافع مالک عین است. لذا مالک مستحق دریافت اجرت تصرفات مذکور است.</a:t>
            </a:r>
          </a:p>
          <a:p>
            <a:r>
              <a:rPr lang="fa-IR" sz="3600" dirty="0" smtClean="0">
                <a:cs typeface="B Badr" pitchFamily="2" charset="-78"/>
              </a:rPr>
              <a:t>عربون اجرت المسمی تصرفات مذکور است.</a:t>
            </a:r>
            <a:endParaRPr lang="en-US" sz="3600" dirty="0">
              <a:cs typeface="B Bad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06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dirty="0" smtClean="0">
                <a:cs typeface="B Badr" pitchFamily="2" charset="-78"/>
              </a:rPr>
              <a:t>آیت الله معرفت</a:t>
            </a:r>
            <a:endParaRPr lang="en-US" sz="48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3600" dirty="0" smtClean="0">
                <a:cs typeface="B Badr" pitchFamily="2" charset="-78"/>
              </a:rPr>
              <a:t>مسئله 1: آيا </a:t>
            </a:r>
            <a:r>
              <a:rPr lang="fa-IR" sz="3600" dirty="0">
                <a:cs typeface="B Badr" pitchFamily="2" charset="-78"/>
              </a:rPr>
              <a:t>مى‌توان مبلغ قولنامه را جداى از بهاى كالا قرار </a:t>
            </a:r>
            <a:r>
              <a:rPr lang="fa-IR" sz="3600" dirty="0" smtClean="0">
                <a:cs typeface="B Badr" pitchFamily="2" charset="-78"/>
              </a:rPr>
              <a:t>داد؟</a:t>
            </a:r>
            <a:endParaRPr lang="fa-IR" sz="3600" dirty="0">
              <a:cs typeface="B Badr" pitchFamily="2" charset="-78"/>
            </a:endParaRPr>
          </a:p>
          <a:p>
            <a:r>
              <a:rPr lang="fa-IR" sz="3600" dirty="0" smtClean="0">
                <a:cs typeface="B Badr" pitchFamily="2" charset="-78"/>
              </a:rPr>
              <a:t>پاسخ : اگر </a:t>
            </a:r>
            <a:r>
              <a:rPr lang="fa-IR" sz="3600" dirty="0">
                <a:cs typeface="B Badr" pitchFamily="2" charset="-78"/>
              </a:rPr>
              <a:t>مبلغى افزون بر بهاى مورد توافق باشد، اگر توافق طرفين بر اين باشد، مانعى ندارد و بر حسب شرط، لازم نيز مى‌گردد.</a:t>
            </a:r>
            <a:endParaRPr lang="en-US" sz="3600" dirty="0">
              <a:cs typeface="B Badr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95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dirty="0" smtClean="0">
                <a:cs typeface="B Badr" pitchFamily="2" charset="-78"/>
              </a:rPr>
              <a:t>آیت الله معرفت</a:t>
            </a:r>
            <a:endParaRPr lang="en-US" sz="48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200" dirty="0" smtClean="0">
                <a:cs typeface="B Badr" pitchFamily="2" charset="-78"/>
              </a:rPr>
              <a:t>مسئله 2 :</a:t>
            </a:r>
          </a:p>
          <a:p>
            <a:r>
              <a:rPr lang="fa-IR" sz="3200" dirty="0">
                <a:cs typeface="B Badr" pitchFamily="2" charset="-78"/>
              </a:rPr>
              <a:t>آيا قولنامه، در خريد و فروش اوراق سهام، مانند مواردى كه سهمى نيست، جايز است؟</a:t>
            </a:r>
            <a:endParaRPr lang="en-US" sz="3200" dirty="0">
              <a:cs typeface="B Badr" pitchFamily="2" charset="-78"/>
            </a:endParaRPr>
          </a:p>
          <a:p>
            <a:r>
              <a:rPr lang="fa-IR" dirty="0" smtClean="0">
                <a:cs typeface="B Badr" pitchFamily="2" charset="-78"/>
              </a:rPr>
              <a:t>پاسخ:</a:t>
            </a:r>
            <a:r>
              <a:rPr lang="fa-IR" dirty="0">
                <a:cs typeface="B Badr" pitchFamily="2" charset="-78"/>
              </a:rPr>
              <a:t>اگر به راستى خريد و فروش باشد، كه چنين است، داد و ستد است و </a:t>
            </a:r>
            <a:r>
              <a:rPr lang="fa-IR" dirty="0" smtClean="0">
                <a:cs typeface="B Badr" pitchFamily="2" charset="-78"/>
              </a:rPr>
              <a:t>ماهيت ‌خريد </a:t>
            </a:r>
            <a:r>
              <a:rPr lang="fa-IR" dirty="0">
                <a:cs typeface="B Badr" pitchFamily="2" charset="-78"/>
              </a:rPr>
              <a:t>و فروش نيز، چيزى جز اين نيست. عرف هم، براى اين اوراق، ارزش حقيقى قائل است و پرداخت مال را در برابر آن، درست مى‌داند، پس، قولنامه در آن، همچون ديگر خريد و فروشهايى كه بر كالاهاى داراى ارزش صورت مى‌گيرد مانعى ندارد.</a:t>
            </a:r>
            <a:endParaRPr lang="en-US" dirty="0">
              <a:cs typeface="B Badr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3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54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000" dirty="0">
                <a:cs typeface="B Badr" pitchFamily="2" charset="-78"/>
              </a:rPr>
              <a:t>مخالفین</a:t>
            </a:r>
            <a:endParaRPr lang="en-US" sz="6000" dirty="0">
              <a:cs typeface="B Bad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2974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Badr" pitchFamily="2" charset="-78"/>
              </a:rPr>
              <a:t>شرح نظر مخالفین</a:t>
            </a:r>
            <a:endParaRPr lang="en-US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sz="3600" dirty="0" smtClean="0">
                <a:cs typeface="B Badr" pitchFamily="2" charset="-78"/>
              </a:rPr>
              <a:t>قرارداد بیع همراه با حق فسخ است.</a:t>
            </a:r>
          </a:p>
          <a:p>
            <a:r>
              <a:rPr lang="fa-IR" sz="3600" dirty="0" smtClean="0">
                <a:cs typeface="B Badr" pitchFamily="2" charset="-78"/>
              </a:rPr>
              <a:t>حین العقد جزئی از ثمن پرداخت می شود.</a:t>
            </a:r>
          </a:p>
          <a:p>
            <a:r>
              <a:rPr lang="fa-IR" sz="3600" dirty="0" smtClean="0">
                <a:cs typeface="B Badr" pitchFamily="2" charset="-78"/>
              </a:rPr>
              <a:t>مشتری می تواند با فسخ قرارداد مبلغ پرداختی را دریافت کند.</a:t>
            </a:r>
          </a:p>
          <a:p>
            <a:r>
              <a:rPr lang="fa-IR" sz="3600" dirty="0" smtClean="0">
                <a:cs typeface="B Badr" pitchFamily="2" charset="-78"/>
              </a:rPr>
              <a:t>فروشنده نمی تواند به ازاء اعطاء حق فسخ مبلغی دریافت کند.</a:t>
            </a:r>
          </a:p>
          <a:p>
            <a:r>
              <a:rPr lang="fa-IR" sz="3600" dirty="0" smtClean="0">
                <a:cs typeface="B Badr" pitchFamily="2" charset="-78"/>
              </a:rPr>
              <a:t>فروشنده نمی تواند به ازاء سلطه و تصرف مشتری بر مبیع مبلغی دریافت کند.</a:t>
            </a:r>
            <a:endParaRPr lang="en-US" sz="3600" dirty="0">
              <a:cs typeface="B Bad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932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Badr" pitchFamily="2" charset="-78"/>
              </a:rPr>
              <a:t>ادله مخالفین</a:t>
            </a:r>
            <a:endParaRPr lang="en-US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a-IR" sz="3200" dirty="0" smtClean="0">
                <a:cs typeface="B Badr" pitchFamily="2" charset="-78"/>
              </a:rPr>
              <a:t>1.از </a:t>
            </a:r>
            <a:r>
              <a:rPr lang="fa-IR" sz="3200" dirty="0">
                <a:cs typeface="B Badr" pitchFamily="2" charset="-78"/>
              </a:rPr>
              <a:t>امام صادق (ع) نقل كرده اند كه آن حضرت به نقل </a:t>
            </a:r>
            <a:r>
              <a:rPr lang="fa-IR" sz="3200" dirty="0" smtClean="0">
                <a:cs typeface="B Badr" pitchFamily="2" charset="-78"/>
              </a:rPr>
              <a:t>از اميرالمؤمنين </a:t>
            </a:r>
            <a:r>
              <a:rPr lang="fa-IR" sz="3200" dirty="0">
                <a:cs typeface="B Badr" pitchFamily="2" charset="-78"/>
              </a:rPr>
              <a:t>(ع) فرمود:</a:t>
            </a:r>
            <a:endParaRPr lang="en-US" sz="3200" dirty="0">
              <a:cs typeface="B Badr" pitchFamily="2" charset="-78"/>
            </a:endParaRPr>
          </a:p>
          <a:p>
            <a:r>
              <a:rPr lang="fa-IR" sz="3200" dirty="0">
                <a:cs typeface="B Badr" pitchFamily="2" charset="-78"/>
              </a:rPr>
              <a:t>«لا يجوز بيع العربون إلّا ان يكون نقداً من الثمن». </a:t>
            </a:r>
          </a:p>
          <a:p>
            <a:r>
              <a:rPr lang="fa-IR" sz="3200" dirty="0">
                <a:cs typeface="B Badr" pitchFamily="2" charset="-78"/>
              </a:rPr>
              <a:t>قولنامه، يا فروش قولنامه اى جز در صورتى كه بخشى از پول بها باشد، جايز نيست.</a:t>
            </a:r>
            <a:endParaRPr lang="en-US" sz="3200" dirty="0">
              <a:cs typeface="B Badr" pitchFamily="2" charset="-78"/>
            </a:endParaRPr>
          </a:p>
          <a:p>
            <a:r>
              <a:rPr lang="fa-IR" dirty="0" smtClean="0">
                <a:cs typeface="B Badr" pitchFamily="2" charset="-78"/>
              </a:rPr>
              <a:t>2.</a:t>
            </a:r>
            <a:r>
              <a:rPr lang="fa-IR" sz="3200" dirty="0">
                <a:cs typeface="B Badr" pitchFamily="2" charset="-78"/>
              </a:rPr>
              <a:t> شرط پرداخت مبلغ به ازاء بدست آوردن حق فسخ مصداق پرداخت بدون </a:t>
            </a:r>
            <a:r>
              <a:rPr lang="fa-IR" sz="3200" dirty="0" smtClean="0">
                <a:cs typeface="B Badr" pitchFamily="2" charset="-78"/>
              </a:rPr>
              <a:t>معوض است.</a:t>
            </a:r>
          </a:p>
          <a:p>
            <a:r>
              <a:rPr lang="fa-IR" sz="3200" dirty="0" smtClean="0">
                <a:cs typeface="B Badr" pitchFamily="2" charset="-78"/>
              </a:rPr>
              <a:t>3.</a:t>
            </a:r>
            <a:r>
              <a:rPr lang="fa-IR" sz="3200" dirty="0">
                <a:cs typeface="B Badr" pitchFamily="2" charset="-78"/>
              </a:rPr>
              <a:t> حقّ خيار </a:t>
            </a:r>
            <a:r>
              <a:rPr lang="fa-IR" sz="3200" dirty="0" smtClean="0">
                <a:cs typeface="B Badr" pitchFamily="2" charset="-78"/>
              </a:rPr>
              <a:t>در این قرارداد مجهول است؛و مانند اینست که گفته باشد، هرگاه </a:t>
            </a:r>
            <a:r>
              <a:rPr lang="fa-IR" sz="3200" dirty="0">
                <a:cs typeface="B Badr" pitchFamily="2" charset="-78"/>
              </a:rPr>
              <a:t>خواسته باشم، حق باز گرداندن كالا رادارم. </a:t>
            </a:r>
            <a:endParaRPr lang="fa-IR" sz="3200" dirty="0" smtClean="0">
              <a:cs typeface="B Badr" pitchFamily="2" charset="-78"/>
            </a:endParaRPr>
          </a:p>
          <a:p>
            <a:r>
              <a:rPr lang="fa-IR" sz="3200" dirty="0" smtClean="0">
                <a:cs typeface="B Badr" pitchFamily="2" charset="-78"/>
              </a:rPr>
              <a:t>اين موجب جهل و مستلزم </a:t>
            </a:r>
            <a:r>
              <a:rPr lang="fa-IR" sz="3200" dirty="0">
                <a:cs typeface="B Badr" pitchFamily="2" charset="-78"/>
              </a:rPr>
              <a:t>غرر </a:t>
            </a:r>
            <a:r>
              <a:rPr lang="fa-IR" sz="3200" dirty="0" smtClean="0">
                <a:cs typeface="B Badr" pitchFamily="2" charset="-78"/>
              </a:rPr>
              <a:t>و بطلان شرط و عقد است</a:t>
            </a:r>
            <a:r>
              <a:rPr lang="fa-IR" sz="3200" dirty="0">
                <a:cs typeface="B Badr" pitchFamily="2" charset="-78"/>
              </a:rPr>
              <a:t>. </a:t>
            </a:r>
            <a:endParaRPr lang="fa-IR" sz="3200" dirty="0" smtClean="0">
              <a:cs typeface="B Badr" pitchFamily="2" charset="-78"/>
            </a:endParaRPr>
          </a:p>
          <a:p>
            <a:r>
              <a:rPr lang="fa-IR" sz="3200" dirty="0" smtClean="0">
                <a:cs typeface="B Badr" pitchFamily="2" charset="-78"/>
              </a:rPr>
              <a:t>4.</a:t>
            </a:r>
            <a:r>
              <a:rPr lang="fa-IR" sz="3200" dirty="0">
                <a:cs typeface="B Badr" pitchFamily="2" charset="-78"/>
              </a:rPr>
              <a:t> </a:t>
            </a:r>
            <a:r>
              <a:rPr lang="fa-IR" sz="3200" dirty="0" smtClean="0">
                <a:cs typeface="B Badr" pitchFamily="2" charset="-78"/>
              </a:rPr>
              <a:t>اشتراط اینکه اگر </a:t>
            </a:r>
            <a:r>
              <a:rPr lang="fa-IR" sz="3200" dirty="0">
                <a:cs typeface="B Badr" pitchFamily="2" charset="-78"/>
              </a:rPr>
              <a:t>قرارداد فسخ شود مبلغ پرداختی اجرت استیفاء و اگر فسخ نگردد جزئی از ثمن باشد موجب جهل مالک به عوض و مستلزم غرر است لذا هم شرط باطل است هم عقد!</a:t>
            </a:r>
          </a:p>
          <a:p>
            <a:endParaRPr lang="fa-IR" sz="3200" dirty="0">
              <a:cs typeface="B Badr" pitchFamily="2" charset="-78"/>
            </a:endParaRPr>
          </a:p>
          <a:p>
            <a:endParaRPr lang="en-US" dirty="0">
              <a:cs typeface="B Bad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563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b="1" dirty="0" smtClean="0">
                <a:cs typeface="B Badr" pitchFamily="2" charset="-78"/>
              </a:rPr>
              <a:t>شرایط </a:t>
            </a:r>
            <a:r>
              <a:rPr lang="fa-IR" sz="4800" b="1" dirty="0" smtClean="0">
                <a:cs typeface="B Badr" pitchFamily="2" charset="-78"/>
              </a:rPr>
              <a:t>اختیار</a:t>
            </a:r>
            <a:endParaRPr lang="fa-IR" sz="4800" b="1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a-IR" sz="3200" b="1" dirty="0" smtClean="0">
                <a:cs typeface="B Badr" pitchFamily="2" charset="-78"/>
              </a:rPr>
              <a:t>وجه پرداختی غیر قابل استرداد .</a:t>
            </a:r>
          </a:p>
          <a:p>
            <a:r>
              <a:rPr lang="fa-IR" sz="3200" b="1" dirty="0" smtClean="0">
                <a:cs typeface="B Badr" pitchFamily="2" charset="-78"/>
              </a:rPr>
              <a:t> قرارداد از طرف دارنده حق غیر الزام آور .</a:t>
            </a:r>
          </a:p>
          <a:p>
            <a:r>
              <a:rPr lang="fa-IR" sz="2800" dirty="0" smtClean="0">
                <a:cs typeface="B Badr" pitchFamily="2" charset="-78"/>
              </a:rPr>
              <a:t>می تواند از حق خود صرف نظر کند و آن را اعمال نکند.</a:t>
            </a:r>
            <a:endParaRPr lang="fa-IR" sz="2800" b="1" dirty="0" smtClean="0">
              <a:cs typeface="B Badr" pitchFamily="2" charset="-78"/>
            </a:endParaRPr>
          </a:p>
          <a:p>
            <a:r>
              <a:rPr lang="fa-IR" sz="3200" b="1" dirty="0" smtClean="0">
                <a:cs typeface="B Badr" pitchFamily="2" charset="-78"/>
              </a:rPr>
              <a:t>از طرف واگذار کننده حق الزام آور .</a:t>
            </a:r>
          </a:p>
          <a:p>
            <a:r>
              <a:rPr lang="fa-IR" sz="2800" dirty="0" smtClean="0">
                <a:cs typeface="B Badr" pitchFamily="2" charset="-78"/>
              </a:rPr>
              <a:t>چنانچه دارنده حق آن را اعمال کند وی حسب مورد موظف به فروش یا خرید کالا به قیمت توافقي روز انعقاد است.</a:t>
            </a:r>
          </a:p>
          <a:p>
            <a:r>
              <a:rPr lang="fa-IR" sz="2800" dirty="0" smtClean="0">
                <a:cs typeface="B Badr" pitchFamily="2" charset="-78"/>
                <a:hlinkClick r:id="rId2" action="ppaction://hlinkfile"/>
              </a:rPr>
              <a:t>شرایط در بازار بورس</a:t>
            </a:r>
            <a:endParaRPr lang="fa-IR" sz="2800" dirty="0">
              <a:cs typeface="B Badr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400" dirty="0" smtClean="0">
                <a:cs typeface="B Badr" pitchFamily="2" charset="-78"/>
              </a:rPr>
              <a:t>نقد نظرمخالفین</a:t>
            </a:r>
            <a:endParaRPr lang="en-US" sz="44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a-IR" sz="3600" dirty="0" smtClean="0">
                <a:cs typeface="B Badr" pitchFamily="2" charset="-78"/>
              </a:rPr>
              <a:t>1.حديث نهی از بیع عربون ، </a:t>
            </a:r>
            <a:r>
              <a:rPr lang="fa-IR" sz="3600" dirty="0">
                <a:cs typeface="B Badr" pitchFamily="2" charset="-78"/>
              </a:rPr>
              <a:t>مقطوع </a:t>
            </a:r>
            <a:r>
              <a:rPr lang="fa-IR" sz="3600" dirty="0" smtClean="0">
                <a:cs typeface="B Badr" pitchFamily="2" charset="-78"/>
              </a:rPr>
              <a:t>و </a:t>
            </a:r>
            <a:r>
              <a:rPr lang="fa-IR" sz="3600" dirty="0">
                <a:cs typeface="B Badr" pitchFamily="2" charset="-78"/>
              </a:rPr>
              <a:t>يا ضعيف </a:t>
            </a:r>
            <a:r>
              <a:rPr lang="fa-IR" sz="3600" dirty="0" smtClean="0">
                <a:cs typeface="B Badr" pitchFamily="2" charset="-78"/>
              </a:rPr>
              <a:t>السند است، بر </a:t>
            </a:r>
            <a:r>
              <a:rPr lang="fa-IR" sz="3600" dirty="0">
                <a:cs typeface="B Badr" pitchFamily="2" charset="-78"/>
              </a:rPr>
              <a:t>حسب اختلاف تعابير</a:t>
            </a:r>
            <a:r>
              <a:rPr lang="fa-IR" sz="3600" dirty="0" smtClean="0">
                <a:cs typeface="B Badr" pitchFamily="2" charset="-78"/>
              </a:rPr>
              <a:t>.</a:t>
            </a:r>
          </a:p>
          <a:p>
            <a:r>
              <a:rPr lang="fa-IR" sz="3600" dirty="0" smtClean="0">
                <a:cs typeface="B Badr" pitchFamily="2" charset="-78"/>
              </a:rPr>
              <a:t>2.در حالتی که طرفین در قرارداد، نسبت به شرطی توافق كرده ‌باشند، </a:t>
            </a:r>
            <a:r>
              <a:rPr lang="fa-IR" sz="3600" dirty="0">
                <a:cs typeface="B Badr" pitchFamily="2" charset="-78"/>
              </a:rPr>
              <a:t>انجام </a:t>
            </a:r>
            <a:r>
              <a:rPr lang="fa-IR" sz="3600" dirty="0" smtClean="0">
                <a:cs typeface="B Badr" pitchFamily="2" charset="-78"/>
              </a:rPr>
              <a:t>آن ضرورت </a:t>
            </a:r>
            <a:r>
              <a:rPr lang="fa-IR" sz="3600" dirty="0">
                <a:cs typeface="B Badr" pitchFamily="2" charset="-78"/>
              </a:rPr>
              <a:t>دارد. زيرا </a:t>
            </a:r>
            <a:r>
              <a:rPr lang="fa-IR" sz="3600" dirty="0" smtClean="0">
                <a:cs typeface="B Badr" pitchFamily="2" charset="-78"/>
              </a:rPr>
              <a:t>پایبندى </a:t>
            </a:r>
            <a:r>
              <a:rPr lang="fa-IR" sz="3600" dirty="0">
                <a:cs typeface="B Badr" pitchFamily="2" charset="-78"/>
              </a:rPr>
              <a:t>به پيمانى كه در قرارداد شرعى آمده، واجب است. به دليل آيه شريفه: «أَوْفُوا بِالْعُقُودِ» و حديث «المسلمون عند شروطهم</a:t>
            </a:r>
            <a:r>
              <a:rPr lang="fa-IR" sz="3600" dirty="0" smtClean="0">
                <a:cs typeface="B Badr" pitchFamily="2" charset="-78"/>
              </a:rPr>
              <a:t>».</a:t>
            </a:r>
          </a:p>
          <a:p>
            <a:r>
              <a:rPr lang="fa-IR" sz="3600" dirty="0" smtClean="0">
                <a:cs typeface="B Badr" pitchFamily="2" charset="-78"/>
              </a:rPr>
              <a:t>3.</a:t>
            </a:r>
            <a:r>
              <a:rPr lang="fa-IR" sz="3600" dirty="0">
                <a:cs typeface="B Badr" pitchFamily="2" charset="-78"/>
              </a:rPr>
              <a:t> مدت تأخير گاهى به گونه متعارف، محدود </a:t>
            </a:r>
            <a:r>
              <a:rPr lang="fa-IR" sz="3600" dirty="0" smtClean="0">
                <a:cs typeface="B Badr" pitchFamily="2" charset="-78"/>
              </a:rPr>
              <a:t>و مشخص </a:t>
            </a:r>
            <a:r>
              <a:rPr lang="fa-IR" sz="3600" dirty="0">
                <a:cs typeface="B Badr" pitchFamily="2" charset="-78"/>
              </a:rPr>
              <a:t>است كه در اين صورت، غرر، يا جهالتى از ديد عرفى در زمان خيار، وجود ندارد، و در غير اين‌حالت، بايد مدت حق خيار خريدار را مشخص كرد و گرنه، اصل معامله، به خاطر غرر، باطل خواهدبود.</a:t>
            </a:r>
            <a:endParaRPr lang="en-US" sz="3600" dirty="0">
              <a:cs typeface="B Badr" pitchFamily="2" charset="-78"/>
            </a:endParaRPr>
          </a:p>
          <a:p>
            <a:endParaRPr lang="en-US" sz="3600" dirty="0">
              <a:cs typeface="B Badr" pitchFamily="2" charset="-78"/>
            </a:endParaRPr>
          </a:p>
          <a:p>
            <a:endParaRPr lang="en-US" sz="3600" dirty="0">
              <a:cs typeface="B Bad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848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400" dirty="0" smtClean="0">
                <a:cs typeface="B Badr" pitchFamily="2" charset="-78"/>
              </a:rPr>
              <a:t>جمع بندی نهایی :</a:t>
            </a:r>
            <a:endParaRPr lang="en-US" sz="44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sz="3200" dirty="0" smtClean="0">
                <a:cs typeface="B Badr" pitchFamily="2" charset="-78"/>
              </a:rPr>
              <a:t>در قرارداد اختیار معامله :</a:t>
            </a:r>
          </a:p>
          <a:p>
            <a:r>
              <a:rPr lang="fa-IR" sz="3200" dirty="0" smtClean="0">
                <a:cs typeface="B Badr" pitchFamily="2" charset="-78"/>
              </a:rPr>
              <a:t>1.حین العقد قرارداد بیعی منعقد نمی شود.لذا مالکیت عین کالا منتقل نمی شود.</a:t>
            </a:r>
          </a:p>
          <a:p>
            <a:r>
              <a:rPr lang="fa-IR" sz="3200" dirty="0" smtClean="0">
                <a:cs typeface="B Badr" pitchFamily="2" charset="-78"/>
              </a:rPr>
              <a:t>2.ماهیت مبلغ پرداختی مشخصا به ازاء سلطنتی است که غیر مالک بر کالا بدست آورده است.لذا هیچگونه ترددی نسبت به ماهیت آن نیست.(عوض حق فسخ! یا جزء ثمن! و یا اجرت سلطنت!)</a:t>
            </a:r>
          </a:p>
          <a:p>
            <a:r>
              <a:rPr lang="fa-IR" sz="3200" dirty="0" smtClean="0">
                <a:cs typeface="B Badr" pitchFamily="2" charset="-78"/>
              </a:rPr>
              <a:t>3. مدت این سلطنت ( منع مالک از فروش به غیر و تعهد او به فروش کالا در آینده به قیمت توافقی حین العقد) معلوم است.</a:t>
            </a:r>
          </a:p>
          <a:p>
            <a:r>
              <a:rPr lang="fa-IR" sz="3200" dirty="0" smtClean="0">
                <a:cs typeface="B Badr" pitchFamily="2" charset="-78"/>
              </a:rPr>
              <a:t>در نتیجه هیچ یک از ایرادات مخالفین نسبت به قرارداد اختیار مصداق نداشته و لذا موضوع مشمول نهی شارع نبوده و داخل در عمومات جواز و صحت باقی می ماند.</a:t>
            </a:r>
          </a:p>
        </p:txBody>
      </p:sp>
    </p:spTree>
    <p:extLst>
      <p:ext uri="{BB962C8B-B14F-4D97-AF65-F5344CB8AC3E}">
        <p14:creationId xmlns:p14="http://schemas.microsoft.com/office/powerpoint/2010/main" val="171039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sz="6000" b="1" dirty="0" smtClean="0">
              <a:cs typeface="B Badr" pitchFamily="2" charset="-78"/>
            </a:endParaRPr>
          </a:p>
          <a:p>
            <a:pPr algn="ctr">
              <a:buNone/>
            </a:pPr>
            <a:r>
              <a:rPr lang="fa-IR" sz="6000" b="1" dirty="0" smtClean="0">
                <a:cs typeface="B Badr" pitchFamily="2" charset="-78"/>
              </a:rPr>
              <a:t>پایان</a:t>
            </a:r>
            <a:endParaRPr lang="fa-IR" sz="6000" b="1" dirty="0">
              <a:cs typeface="B Bad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b="1" dirty="0" smtClean="0">
                <a:cs typeface="B Badr" pitchFamily="2" charset="-78"/>
              </a:rPr>
              <a:t>تحقیق درس مشتقات</a:t>
            </a:r>
            <a:endParaRPr lang="fa-IR" sz="4800" b="1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B Badr" pitchFamily="2" charset="-78"/>
              </a:rPr>
              <a:t>استاد : دکتر مسعود درخشان</a:t>
            </a:r>
          </a:p>
          <a:p>
            <a:endParaRPr lang="fa-IR" sz="3600" dirty="0" smtClean="0">
              <a:cs typeface="B Badr" pitchFamily="2" charset="-78"/>
            </a:endParaRPr>
          </a:p>
          <a:p>
            <a:r>
              <a:rPr lang="fa-IR" sz="3200" dirty="0" smtClean="0">
                <a:cs typeface="B Badr" pitchFamily="2" charset="-78"/>
              </a:rPr>
              <a:t>تهیه و تنظیم :</a:t>
            </a:r>
          </a:p>
          <a:p>
            <a:r>
              <a:rPr lang="fa-IR" sz="3200" dirty="0" smtClean="0">
                <a:cs typeface="B Badr" pitchFamily="2" charset="-78"/>
              </a:rPr>
              <a:t>رضا آقاموسی طهرانی</a:t>
            </a:r>
          </a:p>
          <a:p>
            <a:r>
              <a:rPr lang="fa-IR" sz="3200" dirty="0" smtClean="0">
                <a:cs typeface="B Badr" pitchFamily="2" charset="-78"/>
              </a:rPr>
              <a:t>نیمسال اول 1391 دوره سوم دکتری مدیریت قراردادهای بین المللی نفت و گاز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5300" b="1" dirty="0" smtClean="0">
                <a:cs typeface="B Badr" pitchFamily="2" charset="-78"/>
              </a:rPr>
              <a:t>مفهوم حق در فقه و حقوق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B Badr" pitchFamily="2" charset="-78"/>
              </a:rPr>
              <a:t>1.</a:t>
            </a:r>
            <a:r>
              <a:rPr lang="fa-IR" sz="3600" dirty="0" smtClean="0"/>
              <a:t> </a:t>
            </a:r>
            <a:r>
              <a:rPr lang="fa-IR" sz="3600" dirty="0" smtClean="0">
                <a:cs typeface="B Badr" pitchFamily="2" charset="-78"/>
              </a:rPr>
              <a:t>حق در اصطلاح فقهاء و اهل شرع به معنای سلطنت بر فعلی خاص است.</a:t>
            </a:r>
          </a:p>
          <a:p>
            <a:r>
              <a:rPr lang="fa-IR" sz="3600" dirty="0" smtClean="0">
                <a:cs typeface="B Badr" pitchFamily="2" charset="-78"/>
              </a:rPr>
              <a:t>حق،غالبا برای صاحب حق همراه منفعت و نفعی می باشد که البته صاحب حق این اختیار را دارد که از آن بهره مند باشد و یا ترک انتفاع نماید.</a:t>
            </a:r>
          </a:p>
          <a:p>
            <a:r>
              <a:rPr lang="fa-IR" sz="3600" dirty="0" smtClean="0">
                <a:cs typeface="B Badr" pitchFamily="2" charset="-78"/>
              </a:rPr>
              <a:t>متعلق آن می تواند عین یا عقد و یا شخص و یا اموری از این قبیل باشد.</a:t>
            </a:r>
            <a:endParaRPr lang="en-US" sz="3600" dirty="0" smtClean="0">
              <a:cs typeface="B Badr" pitchFamily="2" charset="-78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4000" b="1" dirty="0" smtClean="0">
                <a:cs typeface="B Badr" pitchFamily="2" charset="-78"/>
              </a:rPr>
              <a:t>مفهوم حق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3600" dirty="0" smtClean="0">
                <a:cs typeface="B Badr" pitchFamily="2" charset="-78"/>
              </a:rPr>
              <a:t>2.میرزای نائینی : </a:t>
            </a:r>
          </a:p>
          <a:p>
            <a:r>
              <a:rPr lang="fa-IR" sz="3600" dirty="0" smtClean="0">
                <a:cs typeface="B Badr" pitchFamily="2" charset="-78"/>
              </a:rPr>
              <a:t>حق،نوعی سلطنت ضعیف بر مال است.</a:t>
            </a:r>
          </a:p>
          <a:p>
            <a:r>
              <a:rPr lang="fa-IR" sz="3600" dirty="0" smtClean="0">
                <a:cs typeface="B Badr" pitchFamily="2" charset="-78"/>
              </a:rPr>
              <a:t>در مقام مقایسه:</a:t>
            </a:r>
          </a:p>
          <a:p>
            <a:r>
              <a:rPr lang="fa-IR" sz="3600" dirty="0" smtClean="0">
                <a:cs typeface="B Badr" pitchFamily="2" charset="-78"/>
              </a:rPr>
              <a:t>سلطنت بر منفعت(موضوع عقد اجاره) قوی تر از سلطنتی است که بواسطه حق ایجاد می شود و سلطنتی که بر عین وجود دارد(موضوع عقد بیع) قویتر از هر دو سلطنتی است که در دو حالت قبل بوجود می آید.</a:t>
            </a:r>
            <a:endParaRPr lang="en-US" sz="3600" dirty="0" smtClean="0">
              <a:cs typeface="B Badr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4400" b="1" dirty="0" smtClean="0">
                <a:cs typeface="B Badr" pitchFamily="2" charset="-78"/>
              </a:rPr>
              <a:t>مفهوم حق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B Badr" pitchFamily="2" charset="-78"/>
              </a:rPr>
              <a:t>مفهوم ضعف و شدت از نظر میرزای نائینی:</a:t>
            </a:r>
          </a:p>
          <a:p>
            <a:r>
              <a:rPr lang="fa-IR" sz="3600" dirty="0" smtClean="0">
                <a:cs typeface="B Badr" pitchFamily="2" charset="-78"/>
              </a:rPr>
              <a:t>برای ملکیت:</a:t>
            </a:r>
          </a:p>
          <a:p>
            <a:r>
              <a:rPr lang="fa-IR" sz="3600" dirty="0" smtClean="0">
                <a:cs typeface="B Badr" pitchFamily="2" charset="-78"/>
              </a:rPr>
              <a:t>سلطنت در جمیع جهات نسبت به یک امر وجود دارد.</a:t>
            </a:r>
          </a:p>
          <a:p>
            <a:r>
              <a:rPr lang="fa-IR" sz="3600" dirty="0" smtClean="0">
                <a:cs typeface="B Badr" pitchFamily="2" charset="-78"/>
              </a:rPr>
              <a:t>در حالی که در حق ،سلطنت فقط نسبت به بعضی از جهات وجود دارد.</a:t>
            </a:r>
            <a:endParaRPr lang="fa-IR" sz="3600" dirty="0">
              <a:cs typeface="B Badr" pitchFamily="2" charset="-78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dirty="0" smtClean="0">
                <a:cs typeface="B Badr" pitchFamily="2" charset="-78"/>
              </a:rPr>
              <a:t>جمع بندی مفاهیم</a:t>
            </a:r>
            <a:endParaRPr lang="fa-IR" sz="4800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B Badr" pitchFamily="2" charset="-78"/>
              </a:rPr>
              <a:t>حق،سلطه ای است که برای شخص نسبت به عین یا شخص یا عقد یا اموری از این قبیل،</a:t>
            </a:r>
          </a:p>
          <a:p>
            <a:r>
              <a:rPr lang="fa-IR" sz="3600" dirty="0" smtClean="0">
                <a:cs typeface="B Badr" pitchFamily="2" charset="-78"/>
              </a:rPr>
              <a:t>نزد عقلاء اعتبار شده است.</a:t>
            </a:r>
          </a:p>
          <a:p>
            <a:r>
              <a:rPr lang="fa-IR" sz="3600" dirty="0" smtClean="0">
                <a:cs typeface="B Badr" pitchFamily="2" charset="-78"/>
              </a:rPr>
              <a:t>بواسطه این سلطه،صاحب حق اختیار دارد تصرفات محدودی را که متناسب با موضوع آنست،انجام دهد.</a:t>
            </a:r>
          </a:p>
          <a:p>
            <a:r>
              <a:rPr lang="fa-IR" sz="3600" dirty="0" smtClean="0">
                <a:cs typeface="B Badr" pitchFamily="2" charset="-78"/>
              </a:rPr>
              <a:t>البته می تواند از این اختیار خود نیز صرف نظر کند.</a:t>
            </a:r>
            <a:endParaRPr lang="fa-IR" sz="3600" dirty="0">
              <a:cs typeface="B Badr" pitchFamily="2" charset="-78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800" b="1" dirty="0" smtClean="0">
                <a:cs typeface="B Badr" pitchFamily="2" charset="-78"/>
              </a:rPr>
              <a:t>ارکان حق</a:t>
            </a:r>
            <a:endParaRPr lang="fa-IR" sz="4800" b="1" dirty="0">
              <a:cs typeface="B Bad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3600" dirty="0" smtClean="0">
                <a:cs typeface="B Badr" pitchFamily="2" charset="-78"/>
              </a:rPr>
              <a:t>ارکان اساسی حق عبارت اند از:</a:t>
            </a:r>
            <a:endParaRPr lang="en-US" sz="3600" dirty="0" smtClean="0">
              <a:cs typeface="B Badr" pitchFamily="2" charset="-78"/>
            </a:endParaRPr>
          </a:p>
          <a:p>
            <a:r>
              <a:rPr lang="fa-IR" sz="3600" dirty="0" smtClean="0">
                <a:cs typeface="B Badr" pitchFamily="2" charset="-78"/>
              </a:rPr>
              <a:t>الف)محق،کسی که حق برای اوست(من له الحق)؛</a:t>
            </a:r>
            <a:endParaRPr lang="en-US" sz="3600" dirty="0" smtClean="0">
              <a:cs typeface="B Badr" pitchFamily="2" charset="-78"/>
            </a:endParaRPr>
          </a:p>
          <a:p>
            <a:r>
              <a:rPr lang="fa-IR" sz="3600" dirty="0" smtClean="0">
                <a:cs typeface="B Badr" pitchFamily="2" charset="-78"/>
              </a:rPr>
              <a:t>ب)مکلف،کسی که حق بر اوست(من علیه الحق)؛</a:t>
            </a:r>
            <a:endParaRPr lang="en-US" sz="3600" dirty="0" smtClean="0">
              <a:cs typeface="B Badr" pitchFamily="2" charset="-78"/>
            </a:endParaRPr>
          </a:p>
          <a:p>
            <a:r>
              <a:rPr lang="fa-IR" sz="3600" dirty="0" smtClean="0">
                <a:cs typeface="B Badr" pitchFamily="2" charset="-78"/>
              </a:rPr>
              <a:t>ج)موضوع یا متعلق حق</a:t>
            </a:r>
            <a:endParaRPr lang="en-US" sz="3600" dirty="0" smtClean="0">
              <a:cs typeface="B Badr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581</TotalTime>
  <Words>2513</Words>
  <Application>Microsoft Office PowerPoint</Application>
  <PresentationFormat>On-screen Show (4:3)</PresentationFormat>
  <Paragraphs>206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Verve</vt:lpstr>
      <vt:lpstr>OPTION</vt:lpstr>
      <vt:lpstr>تعریف اختيار در فرابورس</vt:lpstr>
      <vt:lpstr>تعریف طبق مقررات بورس اوراق بهادار</vt:lpstr>
      <vt:lpstr>شرایط اختیار</vt:lpstr>
      <vt:lpstr>مفهوم حق در فقه و حقوق </vt:lpstr>
      <vt:lpstr>مفهوم حق</vt:lpstr>
      <vt:lpstr>مفهوم حق</vt:lpstr>
      <vt:lpstr>جمع بندی مفاهیم</vt:lpstr>
      <vt:lpstr>ارکان حق</vt:lpstr>
      <vt:lpstr>مثال میرزای نائینی</vt:lpstr>
      <vt:lpstr>ویژگی اساسی</vt:lpstr>
      <vt:lpstr>آثار حق</vt:lpstr>
      <vt:lpstr>ضابطه تشخیص حقوق قابل اسقاط</vt:lpstr>
      <vt:lpstr>ضابطه تشخیص حقوق قابل انتقال</vt:lpstr>
      <vt:lpstr>تفاوت حق با حکم</vt:lpstr>
      <vt:lpstr>تفاوت حق با حکم</vt:lpstr>
      <vt:lpstr>شناسایی حق از حکم در موارد تردید</vt:lpstr>
      <vt:lpstr>شناسایی حق از حکم در موارد تردید</vt:lpstr>
      <vt:lpstr>انواع حق در قانون مدنی</vt:lpstr>
      <vt:lpstr>انواع حق در قانون مدنی</vt:lpstr>
      <vt:lpstr>مفهوم مالیت</vt:lpstr>
      <vt:lpstr>مفهوم مالیت</vt:lpstr>
      <vt:lpstr>متعلق مال</vt:lpstr>
      <vt:lpstr>ویژگی اموال</vt:lpstr>
      <vt:lpstr>جمع بندی (اختیار در حقوق و فقه)</vt:lpstr>
      <vt:lpstr>بیع عربون (قولنامه)</vt:lpstr>
      <vt:lpstr>تعریف بیع عربون</vt:lpstr>
      <vt:lpstr>تعریف بیع عربون</vt:lpstr>
      <vt:lpstr>شرایط بیع عربون </vt:lpstr>
      <vt:lpstr>یادآوری! </vt:lpstr>
      <vt:lpstr>ماهيت بیع عربون (قولنامه)</vt:lpstr>
      <vt:lpstr>ماهیت بیع عربون</vt:lpstr>
      <vt:lpstr>مشروعیت بیع عربون</vt:lpstr>
      <vt:lpstr>شرح نظر ابن جنید</vt:lpstr>
      <vt:lpstr>آیت الله معرفت</vt:lpstr>
      <vt:lpstr>آیت الله معرفت</vt:lpstr>
      <vt:lpstr>PowerPoint Presentation</vt:lpstr>
      <vt:lpstr>شرح نظر مخالفین</vt:lpstr>
      <vt:lpstr>ادله مخالفین</vt:lpstr>
      <vt:lpstr>نقد نظرمخالفین</vt:lpstr>
      <vt:lpstr>جمع بندی نهایی :</vt:lpstr>
      <vt:lpstr>PowerPoint Presentation</vt:lpstr>
      <vt:lpstr>تحقیق درس مشتقات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OPTION</dc:title>
  <dc:creator>aa</dc:creator>
  <cp:lastModifiedBy>FOTROS</cp:lastModifiedBy>
  <cp:revision>68</cp:revision>
  <dcterms:created xsi:type="dcterms:W3CDTF">2012-12-30T15:39:26Z</dcterms:created>
  <dcterms:modified xsi:type="dcterms:W3CDTF">2013-01-04T07:39:40Z</dcterms:modified>
</cp:coreProperties>
</file>