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75" r:id="rId5"/>
    <p:sldId id="260" r:id="rId6"/>
    <p:sldId id="261" r:id="rId7"/>
    <p:sldId id="279" r:id="rId8"/>
    <p:sldId id="276" r:id="rId9"/>
    <p:sldId id="277" r:id="rId10"/>
    <p:sldId id="278" r:id="rId11"/>
    <p:sldId id="262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1599" y="1820330"/>
            <a:ext cx="5672705" cy="1280890"/>
          </a:xfrm>
        </p:spPr>
        <p:txBody>
          <a:bodyPr>
            <a:noAutofit/>
          </a:bodyPr>
          <a:lstStyle/>
          <a:p>
            <a:r>
              <a:rPr lang="fa-IR" sz="8000" b="1" dirty="0" smtClean="0">
                <a:latin typeface="Arial Rounded MT Bold" panose="020F0704030504030204" pitchFamily="34" charset="0"/>
                <a:ea typeface="Segoe UI Black" panose="020B0A02040204020203" pitchFamily="34" charset="0"/>
                <a:cs typeface="+mn-cs"/>
              </a:rPr>
              <a:t>به نام خدا</a:t>
            </a:r>
            <a:endParaRPr lang="fa-IR" sz="8000" b="1" dirty="0">
              <a:latin typeface="Arial Rounded MT Bold" panose="020F0704030504030204" pitchFamily="34" charset="0"/>
              <a:ea typeface="Segoe UI Black" panose="020B0A02040204020203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356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4863" y="458958"/>
            <a:ext cx="8435662" cy="1280890"/>
          </a:xfrm>
        </p:spPr>
        <p:txBody>
          <a:bodyPr>
            <a:normAutofit fontScale="90000"/>
          </a:bodyPr>
          <a:lstStyle/>
          <a:p>
            <a:r>
              <a:rPr lang="fa-IR" sz="6000" b="1" dirty="0" smtClean="0">
                <a:cs typeface="+mn-cs"/>
              </a:rPr>
              <a:t>هسته های </a:t>
            </a:r>
            <a:r>
              <a:rPr lang="fa-IR" sz="6000" b="1" dirty="0">
                <a:cs typeface="+mn-cs"/>
              </a:rPr>
              <a:t>قاعده ای مغز</a:t>
            </a:r>
            <a:r>
              <a:rPr lang="fa-IR" b="1" dirty="0">
                <a:cs typeface="B Titr" panose="00000700000000000000" pitchFamily="2" charset="-78"/>
              </a:rPr>
              <a:t/>
            </a:r>
            <a:br>
              <a:rPr lang="fa-IR" b="1" dirty="0">
                <a:cs typeface="B Titr" panose="00000700000000000000" pitchFamily="2" charset="-78"/>
              </a:rPr>
            </a:b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9555" y="2133600"/>
            <a:ext cx="10075057" cy="4724400"/>
          </a:xfrm>
        </p:spPr>
        <p:txBody>
          <a:bodyPr>
            <a:normAutofit/>
          </a:bodyPr>
          <a:lstStyle/>
          <a:p>
            <a:r>
              <a:rPr lang="fa-IR" sz="2400" b="1" dirty="0" smtClean="0"/>
              <a:t>مجموعه ای از نورونها در زیر قشر مغز که به حرکت اختصاص دارند .</a:t>
            </a:r>
          </a:p>
          <a:p>
            <a:endParaRPr lang="fa-IR" sz="2000" dirty="0" smtClean="0"/>
          </a:p>
          <a:p>
            <a:r>
              <a:rPr lang="fa-IR" sz="2400" b="1" dirty="0" smtClean="0">
                <a:solidFill>
                  <a:schemeClr val="tx1"/>
                </a:solidFill>
              </a:rPr>
              <a:t>هسته های قاعده ای مغز شامل :</a:t>
            </a:r>
          </a:p>
          <a:p>
            <a:r>
              <a:rPr lang="fa-IR" sz="2400" dirty="0" smtClean="0"/>
              <a:t>هسته دم دار</a:t>
            </a:r>
          </a:p>
          <a:p>
            <a:r>
              <a:rPr lang="fa-IR" sz="2400" dirty="0"/>
              <a:t>هسته </a:t>
            </a:r>
            <a:r>
              <a:rPr lang="fa-IR" sz="2400" dirty="0" smtClean="0"/>
              <a:t>پوتامن</a:t>
            </a:r>
          </a:p>
          <a:p>
            <a:r>
              <a:rPr lang="fa-IR" sz="2400" dirty="0"/>
              <a:t>هسته </a:t>
            </a:r>
            <a:r>
              <a:rPr lang="fa-IR" sz="2400" dirty="0" smtClean="0"/>
              <a:t>گلوبوس پالیدوس</a:t>
            </a:r>
          </a:p>
          <a:p>
            <a:r>
              <a:rPr lang="fa-IR" sz="2400" dirty="0"/>
              <a:t>هسته </a:t>
            </a:r>
            <a:r>
              <a:rPr lang="fa-IR" sz="2400" dirty="0" smtClean="0"/>
              <a:t>بادامی</a:t>
            </a:r>
          </a:p>
          <a:p>
            <a:r>
              <a:rPr lang="fa-IR" sz="2400" dirty="0"/>
              <a:t>هسته </a:t>
            </a:r>
            <a:r>
              <a:rPr lang="fa-IR" sz="2400" dirty="0" smtClean="0"/>
              <a:t>ساب تالامیک</a:t>
            </a:r>
            <a:endParaRPr lang="fa-IR" sz="2400" dirty="0"/>
          </a:p>
          <a:p>
            <a:endParaRPr lang="fa-IR" dirty="0"/>
          </a:p>
          <a:p>
            <a:endParaRPr lang="fa-IR" dirty="0"/>
          </a:p>
          <a:p>
            <a:endParaRPr lang="fa-IR" dirty="0"/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31246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7189" y="581079"/>
            <a:ext cx="2355593" cy="1280890"/>
          </a:xfrm>
        </p:spPr>
        <p:txBody>
          <a:bodyPr>
            <a:normAutofit fontScale="90000"/>
          </a:bodyPr>
          <a:lstStyle/>
          <a:p>
            <a:r>
              <a:rPr lang="fa-IR" sz="6000" b="1" dirty="0" smtClean="0"/>
              <a:t>کارکرد</a:t>
            </a:r>
            <a:endParaRPr lang="fa-IR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a-IR" sz="2400" b="1" dirty="0" smtClean="0">
                <a:solidFill>
                  <a:schemeClr val="tx1"/>
                </a:solidFill>
              </a:rPr>
              <a:t>نقش در حرکت و کمک به قشر حرکتی مغز</a:t>
            </a:r>
          </a:p>
          <a:p>
            <a:endParaRPr lang="fa-IR" sz="2400" b="1" dirty="0" smtClean="0"/>
          </a:p>
          <a:p>
            <a:r>
              <a:rPr lang="fa-IR" sz="2400" b="1" dirty="0" smtClean="0">
                <a:solidFill>
                  <a:schemeClr val="tx1"/>
                </a:solidFill>
              </a:rPr>
              <a:t>کاهش تون عضلات</a:t>
            </a:r>
            <a:endParaRPr lang="fa-I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243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3699" y="647898"/>
            <a:ext cx="9620913" cy="1280890"/>
          </a:xfrm>
        </p:spPr>
        <p:txBody>
          <a:bodyPr>
            <a:normAutofit fontScale="90000"/>
          </a:bodyPr>
          <a:lstStyle/>
          <a:p>
            <a:r>
              <a:rPr lang="fa-IR" sz="4400" b="1" dirty="0" smtClean="0">
                <a:cs typeface="+mn-cs"/>
              </a:rPr>
              <a:t>پردازش موازی در هسته های قاعده ای</a:t>
            </a:r>
            <a:endParaRPr lang="fa-IR" sz="44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2400" b="1" dirty="0" smtClean="0"/>
              <a:t>پنج مدار موازی بین قشر مغز و هسته های قاعده ای</a:t>
            </a:r>
          </a:p>
          <a:p>
            <a:endParaRPr lang="fa-IR" sz="2400" dirty="0" smtClean="0"/>
          </a:p>
          <a:p>
            <a:r>
              <a:rPr lang="fa-IR" sz="2400" dirty="0" smtClean="0"/>
              <a:t>انتقال اطلاعات از قشر مغز به هسته قاعده ای و سپس برگشت به قشر مغز مربوطه</a:t>
            </a:r>
          </a:p>
          <a:p>
            <a:r>
              <a:rPr lang="fa-IR" sz="2400" dirty="0" smtClean="0"/>
              <a:t>دو مدار حرکتی :مربوط به قشر حرکتی لوب پیشانی</a:t>
            </a:r>
          </a:p>
          <a:p>
            <a:r>
              <a:rPr lang="fa-IR" sz="2400" dirty="0" smtClean="0"/>
              <a:t>بقیه مربوط به حافظه ، شناخت و عواطف</a:t>
            </a:r>
            <a:endParaRPr lang="fa-IR" sz="2400" dirty="0"/>
          </a:p>
        </p:txBody>
      </p:sp>
    </p:spTree>
    <p:extLst>
      <p:ext uri="{BB962C8B-B14F-4D97-AF65-F5344CB8AC3E}">
        <p14:creationId xmlns:p14="http://schemas.microsoft.com/office/powerpoint/2010/main" val="373304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2891" y="508200"/>
            <a:ext cx="9984905" cy="1280890"/>
          </a:xfrm>
        </p:spPr>
        <p:txBody>
          <a:bodyPr>
            <a:normAutofit fontScale="90000"/>
          </a:bodyPr>
          <a:lstStyle/>
          <a:p>
            <a:r>
              <a:rPr lang="fa-IR" sz="5400" b="1" dirty="0" smtClean="0">
                <a:cs typeface="+mn-cs"/>
              </a:rPr>
              <a:t>ضایعات هسته های قاعده ای مغز </a:t>
            </a:r>
            <a:endParaRPr lang="fa-IR" sz="54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2400" b="1" dirty="0" smtClean="0">
                <a:solidFill>
                  <a:schemeClr val="tx1"/>
                </a:solidFill>
              </a:rPr>
              <a:t>ضایعات هسته های قاعده ای مغز باعث :</a:t>
            </a:r>
          </a:p>
          <a:p>
            <a:r>
              <a:rPr lang="fa-IR" sz="2400" dirty="0" smtClean="0"/>
              <a:t>کاهش قدرت عضلات</a:t>
            </a:r>
          </a:p>
          <a:p>
            <a:r>
              <a:rPr lang="fa-IR" sz="2400" dirty="0" smtClean="0"/>
              <a:t>افزایش تون عضلات</a:t>
            </a:r>
          </a:p>
          <a:p>
            <a:r>
              <a:rPr lang="fa-IR" sz="2400" dirty="0" smtClean="0"/>
              <a:t>بروز حرکات اضافی غیر ارادی</a:t>
            </a:r>
          </a:p>
          <a:p>
            <a:r>
              <a:rPr lang="fa-IR" sz="2400" dirty="0" smtClean="0"/>
              <a:t>اختلال در جریان فکر</a:t>
            </a:r>
            <a:endParaRPr lang="fa-IR" sz="2400" dirty="0"/>
          </a:p>
        </p:txBody>
      </p:sp>
    </p:spTree>
    <p:extLst>
      <p:ext uri="{BB962C8B-B14F-4D97-AF65-F5344CB8AC3E}">
        <p14:creationId xmlns:p14="http://schemas.microsoft.com/office/powerpoint/2010/main" val="2474427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2183" y="559716"/>
            <a:ext cx="10989457" cy="1280890"/>
          </a:xfrm>
        </p:spPr>
        <p:txBody>
          <a:bodyPr>
            <a:normAutofit fontScale="90000"/>
          </a:bodyPr>
          <a:lstStyle/>
          <a:p>
            <a:r>
              <a:rPr lang="fa-IR" sz="4400" b="1" dirty="0" smtClean="0">
                <a:cs typeface="+mn-cs"/>
              </a:rPr>
              <a:t>بیماریهای مرتبط با</a:t>
            </a:r>
            <a:r>
              <a:rPr lang="fa-IR" sz="4400" b="1" dirty="0">
                <a:cs typeface="+mn-cs"/>
              </a:rPr>
              <a:t> هسته های قاعده ای مغز</a:t>
            </a:r>
            <a:r>
              <a:rPr lang="fa-IR" sz="4400" b="1" dirty="0" smtClean="0">
                <a:cs typeface="+mn-cs"/>
              </a:rPr>
              <a:t> </a:t>
            </a:r>
            <a:endParaRPr lang="fa-IR" sz="44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840607"/>
            <a:ext cx="8915400" cy="4893680"/>
          </a:xfrm>
        </p:spPr>
        <p:txBody>
          <a:bodyPr>
            <a:normAutofit/>
          </a:bodyPr>
          <a:lstStyle/>
          <a:p>
            <a:r>
              <a:rPr lang="fa-IR" sz="3200" b="1" dirty="0" smtClean="0">
                <a:solidFill>
                  <a:schemeClr val="tx1"/>
                </a:solidFill>
                <a:cs typeface="+mj-cs"/>
              </a:rPr>
              <a:t>بیماری پارکینسون :</a:t>
            </a:r>
          </a:p>
          <a:p>
            <a:r>
              <a:rPr lang="fa-IR" sz="2400" b="1" dirty="0" smtClean="0">
                <a:solidFill>
                  <a:schemeClr val="tx1"/>
                </a:solidFill>
              </a:rPr>
              <a:t> </a:t>
            </a:r>
            <a:r>
              <a:rPr lang="fa-IR" sz="2400" dirty="0" smtClean="0"/>
              <a:t>ضایعه اجسام سیاه – اجسام مخطط</a:t>
            </a:r>
          </a:p>
          <a:p>
            <a:r>
              <a:rPr lang="fa-IR" sz="2400" dirty="0" smtClean="0"/>
              <a:t>کاهش ترشح دوپامین</a:t>
            </a:r>
          </a:p>
          <a:p>
            <a:pPr marL="0" indent="0">
              <a:buNone/>
            </a:pPr>
            <a:endParaRPr lang="fa-IR" sz="2400" dirty="0" smtClean="0"/>
          </a:p>
          <a:p>
            <a:r>
              <a:rPr lang="fa-IR" sz="3200" b="1" dirty="0" smtClean="0">
                <a:solidFill>
                  <a:schemeClr val="tx1"/>
                </a:solidFill>
                <a:cs typeface="+mj-cs"/>
              </a:rPr>
              <a:t>علت:</a:t>
            </a:r>
          </a:p>
          <a:p>
            <a:r>
              <a:rPr lang="fa-IR" sz="2400" dirty="0" smtClean="0"/>
              <a:t>افزایش سن</a:t>
            </a:r>
          </a:p>
          <a:p>
            <a:r>
              <a:rPr lang="fa-IR" sz="2400" dirty="0" smtClean="0"/>
              <a:t>اختلال در متابولیسم مس ( بیماری ویلسون)</a:t>
            </a:r>
          </a:p>
          <a:p>
            <a:r>
              <a:rPr lang="fa-IR" sz="2400" dirty="0" smtClean="0"/>
              <a:t>خونریزی یا سکته مغزی</a:t>
            </a:r>
          </a:p>
          <a:p>
            <a:r>
              <a:rPr lang="fa-IR" sz="2400" dirty="0" smtClean="0"/>
              <a:t>تومور</a:t>
            </a:r>
          </a:p>
          <a:p>
            <a:endParaRPr lang="fa-IR" sz="2400" dirty="0" smtClean="0"/>
          </a:p>
          <a:p>
            <a:pPr marL="0" indent="0">
              <a:buNone/>
            </a:pP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763443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344245"/>
            <a:ext cx="8915400" cy="5566977"/>
          </a:xfrm>
        </p:spPr>
        <p:txBody>
          <a:bodyPr/>
          <a:lstStyle/>
          <a:p>
            <a:r>
              <a:rPr lang="fa-IR" sz="3200" b="1" dirty="0" smtClean="0">
                <a:solidFill>
                  <a:schemeClr val="tx1"/>
                </a:solidFill>
              </a:rPr>
              <a:t>علائم:</a:t>
            </a:r>
          </a:p>
          <a:p>
            <a:pPr marL="0" indent="0">
              <a:buNone/>
            </a:pPr>
            <a:endParaRPr lang="fa-IR" sz="3200" b="1" dirty="0" smtClean="0">
              <a:solidFill>
                <a:schemeClr val="tx1"/>
              </a:solidFill>
            </a:endParaRPr>
          </a:p>
          <a:p>
            <a:r>
              <a:rPr lang="fa-IR" sz="2400" dirty="0" smtClean="0"/>
              <a:t>کاهش در قدرت عضلانی</a:t>
            </a:r>
          </a:p>
          <a:p>
            <a:r>
              <a:rPr lang="fa-IR" sz="2400" dirty="0" smtClean="0"/>
              <a:t>افزایش تون عضلانی به صورت رژیدیتی و صورت ماسکه و خم شدن تنه به جلو</a:t>
            </a:r>
          </a:p>
          <a:p>
            <a:r>
              <a:rPr lang="fa-IR" sz="2400" dirty="0" smtClean="0"/>
              <a:t>حرکات اضافی بصورت لرزش</a:t>
            </a:r>
          </a:p>
          <a:p>
            <a:r>
              <a:rPr lang="fa-IR" sz="2400" dirty="0" smtClean="0"/>
              <a:t>راه رفتن با قدمهای کوتاه و کشش پاها روی زمین</a:t>
            </a:r>
          </a:p>
          <a:p>
            <a:r>
              <a:rPr lang="fa-IR" sz="2400" dirty="0" smtClean="0"/>
              <a:t>عدم تعادل</a:t>
            </a: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465702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419548"/>
            <a:ext cx="8915400" cy="5491674"/>
          </a:xfrm>
        </p:spPr>
        <p:txBody>
          <a:bodyPr/>
          <a:lstStyle/>
          <a:p>
            <a:pPr lvl="0">
              <a:buClr>
                <a:srgbClr val="353535"/>
              </a:buClr>
            </a:pPr>
            <a:r>
              <a:rPr lang="fa-IR" sz="3200" b="1" dirty="0" smtClean="0">
                <a:solidFill>
                  <a:schemeClr val="tx1"/>
                </a:solidFill>
              </a:rPr>
              <a:t>بیماری </a:t>
            </a:r>
            <a:r>
              <a:rPr lang="fa-IR" sz="3200" b="1" dirty="0">
                <a:solidFill>
                  <a:schemeClr val="tx1"/>
                </a:solidFill>
              </a:rPr>
              <a:t>کره : </a:t>
            </a:r>
            <a:endParaRPr lang="fa-IR" sz="3200" b="1" dirty="0" smtClean="0">
              <a:solidFill>
                <a:schemeClr val="tx1"/>
              </a:solidFill>
            </a:endParaRPr>
          </a:p>
          <a:p>
            <a:pPr lvl="0">
              <a:buClr>
                <a:srgbClr val="353535"/>
              </a:buClr>
            </a:pPr>
            <a:r>
              <a:rPr lang="fa-IR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ضایعه </a:t>
            </a:r>
            <a:r>
              <a:rPr lang="fa-IR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هسته دم </a:t>
            </a:r>
            <a:r>
              <a:rPr lang="fa-IR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دار</a:t>
            </a:r>
          </a:p>
          <a:p>
            <a:pPr marL="0" lvl="0" indent="0">
              <a:buClr>
                <a:srgbClr val="353535"/>
              </a:buClr>
              <a:buNone/>
            </a:pPr>
            <a:endParaRPr lang="fa-IR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r>
              <a:rPr lang="fa-IR" sz="3200" b="1" dirty="0" smtClean="0">
                <a:solidFill>
                  <a:schemeClr val="tx1"/>
                </a:solidFill>
                <a:cs typeface="+mj-cs"/>
              </a:rPr>
              <a:t>علت:</a:t>
            </a:r>
          </a:p>
          <a:p>
            <a:r>
              <a:rPr lang="fa-IR" sz="2400" dirty="0" smtClean="0"/>
              <a:t>روماتیسم قلبی</a:t>
            </a:r>
          </a:p>
          <a:p>
            <a:r>
              <a:rPr lang="fa-IR" sz="2400" dirty="0" smtClean="0"/>
              <a:t>حاملگی</a:t>
            </a:r>
          </a:p>
          <a:p>
            <a:r>
              <a:rPr lang="fa-IR" sz="2400" dirty="0" smtClean="0"/>
              <a:t>هانتینگتون</a:t>
            </a:r>
          </a:p>
          <a:p>
            <a:r>
              <a:rPr lang="fa-IR" sz="2400" dirty="0" smtClean="0"/>
              <a:t>سکته مغزی </a:t>
            </a:r>
          </a:p>
          <a:p>
            <a:r>
              <a:rPr lang="fa-IR" sz="2400" dirty="0" smtClean="0"/>
              <a:t>تومورمغزی</a:t>
            </a:r>
            <a:endParaRPr lang="fa-IR" sz="2400" dirty="0"/>
          </a:p>
        </p:txBody>
      </p:sp>
    </p:spTree>
    <p:extLst>
      <p:ext uri="{BB962C8B-B14F-4D97-AF65-F5344CB8AC3E}">
        <p14:creationId xmlns:p14="http://schemas.microsoft.com/office/powerpoint/2010/main" val="537113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494852"/>
            <a:ext cx="8915400" cy="5416370"/>
          </a:xfrm>
        </p:spPr>
        <p:txBody>
          <a:bodyPr/>
          <a:lstStyle/>
          <a:p>
            <a:pPr lvl="0">
              <a:buClr>
                <a:srgbClr val="353535"/>
              </a:buClr>
            </a:pPr>
            <a:r>
              <a:rPr lang="fa-IR" sz="3200" b="1" dirty="0">
                <a:solidFill>
                  <a:schemeClr val="tx1"/>
                </a:solidFill>
              </a:rPr>
              <a:t>آتتوز : </a:t>
            </a:r>
            <a:endParaRPr lang="fa-IR" sz="3200" b="1" dirty="0" smtClean="0">
              <a:solidFill>
                <a:schemeClr val="tx1"/>
              </a:solidFill>
            </a:endParaRPr>
          </a:p>
          <a:p>
            <a:pPr lvl="0">
              <a:buClr>
                <a:srgbClr val="353535"/>
              </a:buClr>
            </a:pPr>
            <a:r>
              <a:rPr lang="fa-IR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در اثر آسیب هسته های قاعده ای در هنگام یا پس از تولد : هیپوکسی یا زردی نوزادی</a:t>
            </a:r>
          </a:p>
          <a:p>
            <a:pPr lvl="0">
              <a:buClr>
                <a:srgbClr val="353535"/>
              </a:buClr>
            </a:pPr>
            <a:r>
              <a:rPr lang="fa-IR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حرکات اضافی بصورت حرکات متناوب کند و چرخشی اندامها</a:t>
            </a:r>
          </a:p>
          <a:p>
            <a:pPr marL="0" lvl="0" indent="0">
              <a:buClr>
                <a:srgbClr val="353535"/>
              </a:buClr>
              <a:buNone/>
            </a:pPr>
            <a:endParaRPr lang="fa-IR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353535"/>
              </a:buClr>
            </a:pPr>
            <a:r>
              <a:rPr lang="fa-IR" sz="3200" b="1" dirty="0" smtClean="0">
                <a:solidFill>
                  <a:schemeClr val="tx1"/>
                </a:solidFill>
                <a:cs typeface="+mj-cs"/>
              </a:rPr>
              <a:t>همی بالیسموس : </a:t>
            </a:r>
          </a:p>
          <a:p>
            <a:pPr lvl="0">
              <a:buClr>
                <a:srgbClr val="353535"/>
              </a:buClr>
            </a:pPr>
            <a:r>
              <a:rPr lang="fa-IR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ضایعه هسته های ساب تالامیک</a:t>
            </a:r>
          </a:p>
          <a:p>
            <a:pPr lvl="0">
              <a:buClr>
                <a:srgbClr val="353535"/>
              </a:buClr>
            </a:pPr>
            <a:r>
              <a:rPr lang="fa-IR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حرکات </a:t>
            </a:r>
            <a:r>
              <a:rPr lang="fa-IR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شدیدغیرارادی اندامها ( دردست شبیه پرتاب کردن )</a:t>
            </a:r>
            <a:endParaRPr lang="fa-IR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798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734096"/>
            <a:ext cx="8915400" cy="5177126"/>
          </a:xfrm>
        </p:spPr>
        <p:txBody>
          <a:bodyPr/>
          <a:lstStyle/>
          <a:p>
            <a:pPr lvl="0">
              <a:buClr>
                <a:srgbClr val="353535"/>
              </a:buClr>
            </a:pPr>
            <a:r>
              <a:rPr lang="fa-IR" sz="3200" b="1" dirty="0">
                <a:solidFill>
                  <a:schemeClr val="tx1"/>
                </a:solidFill>
                <a:cs typeface="+mj-cs"/>
              </a:rPr>
              <a:t>دیسکینزی </a:t>
            </a:r>
            <a:r>
              <a:rPr lang="fa-IR" sz="3200" b="1" dirty="0" smtClean="0">
                <a:solidFill>
                  <a:schemeClr val="tx1"/>
                </a:solidFill>
                <a:cs typeface="+mj-cs"/>
              </a:rPr>
              <a:t>:</a:t>
            </a:r>
          </a:p>
          <a:p>
            <a:pPr lvl="0">
              <a:buClr>
                <a:srgbClr val="353535"/>
              </a:buClr>
            </a:pPr>
            <a:endParaRPr lang="fa-IR" sz="3200" b="1" dirty="0">
              <a:solidFill>
                <a:schemeClr val="tx1"/>
              </a:solidFill>
              <a:cs typeface="+mj-cs"/>
            </a:endParaRPr>
          </a:p>
          <a:p>
            <a:pPr lvl="0">
              <a:buClr>
                <a:srgbClr val="353535"/>
              </a:buClr>
            </a:pPr>
            <a:r>
              <a:rPr lang="fa-IR" sz="3200" b="1" dirty="0">
                <a:solidFill>
                  <a:schemeClr val="tx1"/>
                </a:solidFill>
                <a:cs typeface="+mj-cs"/>
              </a:rPr>
              <a:t>ژیل دلاتوره : </a:t>
            </a:r>
            <a:endParaRPr lang="fa-IR" sz="3200" b="1" dirty="0" smtClean="0">
              <a:solidFill>
                <a:schemeClr val="tx1"/>
              </a:solidFill>
              <a:cs typeface="+mj-cs"/>
            </a:endParaRPr>
          </a:p>
          <a:p>
            <a:pPr lvl="0">
              <a:buClr>
                <a:srgbClr val="353535"/>
              </a:buClr>
            </a:pPr>
            <a:r>
              <a:rPr lang="fa-IR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ضایعه </a:t>
            </a:r>
            <a:r>
              <a:rPr lang="fa-IR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هسته دم دار</a:t>
            </a:r>
          </a:p>
          <a:p>
            <a:pPr lvl="0">
              <a:buClr>
                <a:srgbClr val="353535"/>
              </a:buClr>
            </a:pPr>
            <a:r>
              <a:rPr lang="fa-IR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حساسیت بیش از حد گیرنده های دوپامین </a:t>
            </a:r>
          </a:p>
          <a:p>
            <a:pPr lvl="0">
              <a:buClr>
                <a:srgbClr val="353535"/>
              </a:buClr>
            </a:pPr>
            <a:r>
              <a:rPr lang="fa-IR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تیکهای </a:t>
            </a:r>
            <a:r>
              <a:rPr lang="fa-IR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حرکتی </a:t>
            </a:r>
            <a:r>
              <a:rPr lang="fa-IR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شدید همراه با کوپرولالیا</a:t>
            </a: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646955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366" y="484261"/>
            <a:ext cx="3111269" cy="1280890"/>
          </a:xfrm>
        </p:spPr>
        <p:txBody>
          <a:bodyPr>
            <a:normAutofit/>
          </a:bodyPr>
          <a:lstStyle/>
          <a:p>
            <a:r>
              <a:rPr lang="fa-IR" sz="6000" b="1" dirty="0" smtClean="0">
                <a:cs typeface="+mn-cs"/>
              </a:rPr>
              <a:t>مخچه</a:t>
            </a:r>
            <a:endParaRPr lang="fa-IR" sz="60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a-IR" sz="2400" dirty="0" smtClean="0"/>
              <a:t>واقع در پشت ساقه مغز و پایین نیمکره های مغز</a:t>
            </a:r>
          </a:p>
          <a:p>
            <a:r>
              <a:rPr lang="fa-IR" sz="2400" dirty="0" smtClean="0"/>
              <a:t>دارای اجزا زیر :</a:t>
            </a:r>
          </a:p>
          <a:p>
            <a:r>
              <a:rPr lang="fa-IR" sz="2400" dirty="0" smtClean="0"/>
              <a:t>دو تا لوب</a:t>
            </a:r>
          </a:p>
          <a:p>
            <a:r>
              <a:rPr lang="fa-IR" sz="2400" dirty="0" smtClean="0"/>
              <a:t>کرمینه</a:t>
            </a:r>
          </a:p>
          <a:p>
            <a:r>
              <a:rPr lang="fa-IR" sz="2400" dirty="0" smtClean="0"/>
              <a:t>چهار هسته در هر لوب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398" y="4590782"/>
            <a:ext cx="4563426" cy="18516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916" y="2549182"/>
            <a:ext cx="245745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82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2761" y="613352"/>
            <a:ext cx="3218084" cy="1280890"/>
          </a:xfrm>
        </p:spPr>
        <p:txBody>
          <a:bodyPr>
            <a:normAutofit/>
          </a:bodyPr>
          <a:lstStyle/>
          <a:p>
            <a:r>
              <a:rPr lang="fa-IR" sz="6000" b="1" dirty="0" smtClean="0">
                <a:cs typeface="+mn-cs"/>
              </a:rPr>
              <a:t>عملکرد</a:t>
            </a:r>
            <a:endParaRPr lang="fa-IR" sz="60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a-IR" sz="2800" dirty="0" smtClean="0"/>
              <a:t>تصحیح فرمانهای حرکتی ارادی مغز</a:t>
            </a:r>
          </a:p>
          <a:p>
            <a:r>
              <a:rPr lang="fa-IR" sz="2800" dirty="0" smtClean="0"/>
              <a:t>یادگیری حرکات : ایجاد مهارت در کارهای حرکتی ارادی</a:t>
            </a:r>
          </a:p>
          <a:p>
            <a:r>
              <a:rPr lang="fa-IR" sz="2800" dirty="0" smtClean="0"/>
              <a:t>تنظیم تعادل حرکات</a:t>
            </a:r>
          </a:p>
          <a:p>
            <a:r>
              <a:rPr lang="fa-IR" sz="2800" dirty="0" smtClean="0"/>
              <a:t>تنظیم تون عضلات : افزایش تون عضلات</a:t>
            </a:r>
            <a:endParaRPr lang="fa-IR" sz="2800" dirty="0"/>
          </a:p>
        </p:txBody>
      </p:sp>
    </p:spTree>
    <p:extLst>
      <p:ext uri="{BB962C8B-B14F-4D97-AF65-F5344CB8AC3E}">
        <p14:creationId xmlns:p14="http://schemas.microsoft.com/office/powerpoint/2010/main" val="3790492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2146" y="570321"/>
            <a:ext cx="5294689" cy="1280890"/>
          </a:xfrm>
        </p:spPr>
        <p:txBody>
          <a:bodyPr>
            <a:normAutofit/>
          </a:bodyPr>
          <a:lstStyle/>
          <a:p>
            <a:r>
              <a:rPr lang="fa-IR" sz="5400" b="1" dirty="0" smtClean="0"/>
              <a:t>ضایعات مخچه</a:t>
            </a:r>
            <a:endParaRPr lang="fa-IR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2800" b="1" dirty="0">
                <a:solidFill>
                  <a:schemeClr val="tx1"/>
                </a:solidFill>
              </a:rPr>
              <a:t>ضایعات </a:t>
            </a:r>
            <a:r>
              <a:rPr lang="fa-IR" sz="2800" b="1" dirty="0" smtClean="0">
                <a:solidFill>
                  <a:schemeClr val="tx1"/>
                </a:solidFill>
              </a:rPr>
              <a:t>مخچه باعث دو اختلال اصلی می شود :</a:t>
            </a:r>
          </a:p>
          <a:p>
            <a:endParaRPr lang="fa-IR" sz="2800" b="1" dirty="0" smtClean="0"/>
          </a:p>
          <a:p>
            <a:r>
              <a:rPr lang="fa-IR" sz="2400" dirty="0" smtClean="0"/>
              <a:t>کاهش تون عضلات</a:t>
            </a:r>
          </a:p>
          <a:p>
            <a:r>
              <a:rPr lang="fa-IR" sz="2400" dirty="0" smtClean="0"/>
              <a:t>عدم تصحیح فرمانهای حرکتی ارادی مغز</a:t>
            </a:r>
          </a:p>
          <a:p>
            <a:pPr marL="0" indent="0">
              <a:buNone/>
            </a:pPr>
            <a:endParaRPr lang="fa-IR" dirty="0" smtClean="0"/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374921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0607"/>
            <a:ext cx="8915400" cy="6707393"/>
          </a:xfrm>
        </p:spPr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0070C0"/>
                </a:solidFill>
              </a:rPr>
              <a:t>ضایعات مخچه منجر به بروز علائم :</a:t>
            </a:r>
          </a:p>
          <a:p>
            <a:r>
              <a:rPr lang="fa-IR" sz="2400" dirty="0" smtClean="0"/>
              <a:t>شل بودن عضلات</a:t>
            </a:r>
          </a:p>
          <a:p>
            <a:r>
              <a:rPr lang="fa-IR" sz="2400" dirty="0" smtClean="0"/>
              <a:t>عدم تقارن اعضا در موقع راه رفتن</a:t>
            </a:r>
          </a:p>
          <a:p>
            <a:r>
              <a:rPr lang="fa-IR" sz="2400" dirty="0" smtClean="0"/>
              <a:t>رفلکس پاندولی</a:t>
            </a:r>
          </a:p>
          <a:p>
            <a:r>
              <a:rPr lang="fa-IR" sz="2400" dirty="0" smtClean="0"/>
              <a:t>پدیده ریباند</a:t>
            </a:r>
          </a:p>
          <a:p>
            <a:r>
              <a:rPr lang="fa-IR" sz="2400" dirty="0" smtClean="0"/>
              <a:t>آتاکسی</a:t>
            </a:r>
          </a:p>
          <a:p>
            <a:r>
              <a:rPr lang="fa-IR" sz="2400" dirty="0" smtClean="0"/>
              <a:t>دیزآرتری</a:t>
            </a:r>
          </a:p>
          <a:p>
            <a:r>
              <a:rPr lang="fa-IR" sz="2400" dirty="0" smtClean="0"/>
              <a:t>لرزش</a:t>
            </a:r>
          </a:p>
          <a:p>
            <a:r>
              <a:rPr lang="fa-IR" sz="2400" dirty="0" smtClean="0"/>
              <a:t>دیسمتری</a:t>
            </a:r>
          </a:p>
          <a:p>
            <a:r>
              <a:rPr lang="fa-IR" sz="2400" dirty="0" smtClean="0"/>
              <a:t>دیس دیادوکوکینزی</a:t>
            </a:r>
          </a:p>
          <a:p>
            <a:r>
              <a:rPr lang="fa-IR" sz="2400" dirty="0" smtClean="0"/>
              <a:t>لرزش چشم ها</a:t>
            </a:r>
          </a:p>
          <a:p>
            <a:r>
              <a:rPr lang="fa-IR" sz="2400" dirty="0" smtClean="0"/>
              <a:t>نیستاگموس</a:t>
            </a:r>
            <a:endParaRPr lang="fa-IR" sz="2400" dirty="0"/>
          </a:p>
        </p:txBody>
      </p:sp>
    </p:spTree>
    <p:extLst>
      <p:ext uri="{BB962C8B-B14F-4D97-AF65-F5344CB8AC3E}">
        <p14:creationId xmlns:p14="http://schemas.microsoft.com/office/powerpoint/2010/main" val="387606409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181</TotalTime>
  <Words>395</Words>
  <Application>Microsoft Office PowerPoint</Application>
  <PresentationFormat>Widescreen</PresentationFormat>
  <Paragraphs>95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Arial Rounded MT Bold</vt:lpstr>
      <vt:lpstr>B Titr</vt:lpstr>
      <vt:lpstr>Century Gothic</vt:lpstr>
      <vt:lpstr>Segoe UI Black</vt:lpstr>
      <vt:lpstr>Tahoma</vt:lpstr>
      <vt:lpstr>Wingdings 3</vt:lpstr>
      <vt:lpstr>Wisp</vt:lpstr>
      <vt:lpstr>به نام خدا</vt:lpstr>
      <vt:lpstr>هسته های قاعده ای مغز </vt:lpstr>
      <vt:lpstr>کارکرد</vt:lpstr>
      <vt:lpstr>پردازش موازی در هسته های قاعده ای</vt:lpstr>
      <vt:lpstr>ضایعات هسته های قاعده ای مغز </vt:lpstr>
      <vt:lpstr>بیماریهای مرتبط با هسته های قاعده ای مغز </vt:lpstr>
      <vt:lpstr>PowerPoint Presentation</vt:lpstr>
      <vt:lpstr>PowerPoint Presentation</vt:lpstr>
      <vt:lpstr>PowerPoint Presentation</vt:lpstr>
      <vt:lpstr>PowerPoint Presentation</vt:lpstr>
      <vt:lpstr>مخچه</vt:lpstr>
      <vt:lpstr>عملکرد</vt:lpstr>
      <vt:lpstr>ضایعات مخچه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به نام خدا</dc:title>
  <dc:creator>rahyab rayaneh</dc:creator>
  <cp:lastModifiedBy>rahyab rayaneh</cp:lastModifiedBy>
  <cp:revision>24</cp:revision>
  <dcterms:created xsi:type="dcterms:W3CDTF">2016-12-12T14:02:15Z</dcterms:created>
  <dcterms:modified xsi:type="dcterms:W3CDTF">2017-05-02T18:54:52Z</dcterms:modified>
</cp:coreProperties>
</file>