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8" r:id="rId2"/>
    <p:sldId id="259" r:id="rId3"/>
    <p:sldId id="260" r:id="rId4"/>
    <p:sldId id="274" r:id="rId5"/>
    <p:sldId id="275" r:id="rId6"/>
    <p:sldId id="276" r:id="rId7"/>
    <p:sldId id="261" r:id="rId8"/>
    <p:sldId id="277" r:id="rId9"/>
    <p:sldId id="278" r:id="rId10"/>
    <p:sldId id="262" r:id="rId11"/>
    <p:sldId id="263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C767599-0354-4570-8B85-4186019B0099}" type="datetimeFigureOut">
              <a:rPr lang="fa-IR" smtClean="0"/>
              <a:t>20/08/1438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B55F969-A4DE-4DA7-86B7-DDC9774D7321}" type="slidenum">
              <a:rPr lang="fa-IR" smtClean="0"/>
              <a:t>‹#›</a:t>
            </a:fld>
            <a:endParaRPr lang="fa-I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solidFill>
                  <a:schemeClr val="tx1"/>
                </a:solidFill>
              </a:rPr>
              <a:t>بنام خدا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5776" y="2564904"/>
            <a:ext cx="3466728" cy="197281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fa-IR" sz="9600" b="1" dirty="0" smtClean="0"/>
              <a:t>نخاع</a:t>
            </a:r>
            <a:endParaRPr lang="fa-IR" sz="9600" b="1" dirty="0"/>
          </a:p>
        </p:txBody>
      </p:sp>
    </p:spTree>
    <p:extLst>
      <p:ext uri="{BB962C8B-B14F-4D97-AF65-F5344CB8AC3E}">
        <p14:creationId xmlns:p14="http://schemas.microsoft.com/office/powerpoint/2010/main" val="2726934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709160"/>
          </a:xfrm>
        </p:spPr>
        <p:txBody>
          <a:bodyPr/>
          <a:lstStyle/>
          <a:p>
            <a:r>
              <a:rPr lang="fa-IR" dirty="0" smtClean="0"/>
              <a:t>شروع از زیر بصل </a:t>
            </a:r>
            <a:r>
              <a:rPr lang="fa-IR" dirty="0" smtClean="0"/>
              <a:t>النخاع</a:t>
            </a:r>
          </a:p>
          <a:p>
            <a:endParaRPr lang="fa-IR" dirty="0" smtClean="0"/>
          </a:p>
          <a:p>
            <a:r>
              <a:rPr lang="fa-IR" dirty="0" smtClean="0"/>
              <a:t>در کانال مهره ای تا لبه تحتانی اولین مهره کمری ادامه </a:t>
            </a:r>
            <a:r>
              <a:rPr lang="fa-IR" dirty="0" smtClean="0"/>
              <a:t>دارد</a:t>
            </a:r>
          </a:p>
          <a:p>
            <a:endParaRPr lang="fa-IR" dirty="0" smtClean="0"/>
          </a:p>
          <a:p>
            <a:r>
              <a:rPr lang="fa-IR" dirty="0" smtClean="0"/>
              <a:t>در طول نخاع 31 زوج عصب از آن خارج می </a:t>
            </a:r>
            <a:r>
              <a:rPr lang="fa-IR" dirty="0" smtClean="0"/>
              <a:t>شود</a:t>
            </a:r>
          </a:p>
          <a:p>
            <a:endParaRPr lang="fa-IR" dirty="0" smtClean="0"/>
          </a:p>
          <a:p>
            <a:r>
              <a:rPr lang="fa-IR" dirty="0" smtClean="0"/>
              <a:t>ازاین 31 زوج عصب نخاعی ، 8 زوج گردنی ، 12 زوج پشتی ،5 زوج کمری ، 5 زوج خاجی و یک زوج دنبالچه ای هستند</a:t>
            </a:r>
          </a:p>
        </p:txBody>
      </p:sp>
    </p:spTree>
    <p:extLst>
      <p:ext uri="{BB962C8B-B14F-4D97-AF65-F5344CB8AC3E}">
        <p14:creationId xmlns:p14="http://schemas.microsoft.com/office/powerpoint/2010/main" val="2136475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976704"/>
          </a:xfrm>
        </p:spPr>
        <p:txBody>
          <a:bodyPr/>
          <a:lstStyle/>
          <a:p>
            <a:r>
              <a:rPr lang="fa-IR" dirty="0"/>
              <a:t>اعصاب نخاعی در قسمت های بالاتر بصورت افقی از نخاع خارج می شوند </a:t>
            </a:r>
          </a:p>
          <a:p>
            <a:r>
              <a:rPr lang="fa-IR" dirty="0"/>
              <a:t>در پایین نخاع اعصاب به صورت عمودی پایین می آیند و دسته عصبی معروف به دم اسب را تشکیل می </a:t>
            </a:r>
            <a:r>
              <a:rPr lang="fa-IR" dirty="0" smtClean="0"/>
              <a:t>دهند</a:t>
            </a:r>
          </a:p>
          <a:p>
            <a:r>
              <a:rPr lang="fa-IR" dirty="0" smtClean="0"/>
              <a:t>اعصاب نخاعی مختلط هستند و دارای رشته های حسی ، حرکتی و نباتی هستند</a:t>
            </a:r>
          </a:p>
          <a:p>
            <a:r>
              <a:rPr lang="fa-IR" dirty="0" smtClean="0"/>
              <a:t>اولین عصب نخاعی فقط شامل رشته های حرکتی است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46564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764704"/>
            <a:ext cx="6552728" cy="554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91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0381" y="1600200"/>
            <a:ext cx="5623237" cy="47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1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620688"/>
            <a:ext cx="7121890" cy="583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22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709160"/>
          </a:xfrm>
        </p:spPr>
        <p:txBody>
          <a:bodyPr>
            <a:normAutofit/>
          </a:bodyPr>
          <a:lstStyle/>
          <a:p>
            <a:r>
              <a:rPr lang="fa-IR" dirty="0" smtClean="0"/>
              <a:t>نورونها در وسط نخاع به شکل پروانه قرار گرفته و ماده خاکستری نخاع را تشکیل می دهد</a:t>
            </a:r>
          </a:p>
          <a:p>
            <a:r>
              <a:rPr lang="fa-IR" dirty="0" smtClean="0"/>
              <a:t>در دور نورونها ماده سفید قرار گرفته که شامل اکسونهای میلینیزه است</a:t>
            </a:r>
          </a:p>
          <a:p>
            <a:r>
              <a:rPr lang="fa-IR" dirty="0"/>
              <a:t>ماده سفید نخاع محل عبور رشته های حسی ، حرکتی و ارنباطی </a:t>
            </a:r>
            <a:r>
              <a:rPr lang="fa-IR" dirty="0" smtClean="0"/>
              <a:t>است</a:t>
            </a:r>
          </a:p>
          <a:p>
            <a:r>
              <a:rPr lang="fa-IR" dirty="0" smtClean="0"/>
              <a:t>نورونهای قسمت خلفی ماده خاکستری </a:t>
            </a:r>
            <a:r>
              <a:rPr lang="fa-IR" dirty="0" smtClean="0">
                <a:sym typeface="Wingdings"/>
              </a:rPr>
              <a:t>حسی</a:t>
            </a:r>
          </a:p>
          <a:p>
            <a:r>
              <a:rPr lang="fa-IR" dirty="0"/>
              <a:t>نورونهای قسمت </a:t>
            </a:r>
            <a:r>
              <a:rPr lang="fa-IR" dirty="0" smtClean="0"/>
              <a:t>قدامی </a:t>
            </a:r>
            <a:r>
              <a:rPr lang="fa-IR" dirty="0"/>
              <a:t>ماده </a:t>
            </a:r>
            <a:r>
              <a:rPr lang="fa-IR" dirty="0" smtClean="0"/>
              <a:t>خاکستری </a:t>
            </a:r>
            <a:r>
              <a:rPr lang="fa-IR" dirty="0" smtClean="0">
                <a:sym typeface="Wingdings"/>
              </a:rPr>
              <a:t>حرکتی</a:t>
            </a:r>
          </a:p>
          <a:p>
            <a:r>
              <a:rPr lang="fa-IR" dirty="0"/>
              <a:t>نورونهای </a:t>
            </a:r>
            <a:r>
              <a:rPr lang="fa-IR" dirty="0" smtClean="0"/>
              <a:t>قسمت وسط </a:t>
            </a:r>
            <a:r>
              <a:rPr lang="fa-IR" dirty="0" smtClean="0">
                <a:sym typeface="Wingdings"/>
              </a:rPr>
              <a:t> نباتی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32815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9476" y="1628800"/>
            <a:ext cx="7645047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6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اطلاعات حسی بوسیله دندریتهای نورونهای حسی از تنه و اندامها گرفته شده ، از قسمت خلفی نخاع وارد آن می شوند</a:t>
            </a:r>
          </a:p>
          <a:p>
            <a:r>
              <a:rPr lang="fa-IR" dirty="0" smtClean="0"/>
              <a:t>دستور حرکتی با آکسون نورونهای حرکتی ، از قسمت قدامی نخاع خارج می شوند</a:t>
            </a:r>
          </a:p>
          <a:p>
            <a:r>
              <a:rPr lang="fa-IR" dirty="0" smtClean="0"/>
              <a:t>مجموعه این ریشه های خلفی و قدامی در هر طرف یک عصب نخاعی را تشکیل می دهند</a:t>
            </a:r>
          </a:p>
        </p:txBody>
      </p:sp>
    </p:spTree>
    <p:extLst>
      <p:ext uri="{BB962C8B-B14F-4D97-AF65-F5344CB8AC3E}">
        <p14:creationId xmlns:p14="http://schemas.microsoft.com/office/powerpoint/2010/main" val="65587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اعصاب نخاع گردنی </a:t>
            </a:r>
            <a:r>
              <a:rPr lang="fa-IR" dirty="0" smtClean="0">
                <a:sym typeface="Wingdings"/>
              </a:rPr>
              <a:t> گردن و دستها</a:t>
            </a:r>
          </a:p>
          <a:p>
            <a:r>
              <a:rPr lang="fa-IR" dirty="0" smtClean="0">
                <a:sym typeface="Wingdings"/>
              </a:rPr>
              <a:t>اعصاب نخاع پشتی تنه</a:t>
            </a:r>
          </a:p>
          <a:p>
            <a:r>
              <a:rPr lang="fa-IR" dirty="0" smtClean="0">
                <a:sym typeface="Wingdings"/>
              </a:rPr>
              <a:t>اعصاب نخاع کمری ، خاجی و دنبالچه ای  پاها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825069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عملکرد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باز تاب ( رفلکس ) </a:t>
            </a:r>
            <a:r>
              <a:rPr lang="fa-IR" dirty="0" smtClean="0"/>
              <a:t>:ورودی حسی را مستقیما به خروجی حرکتی متصل می کند 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132304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ضایعات نخاع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ضایعه کامل نخاع در هر سطحی که باشد از آن سطح به پایین بطور کامل فلج و بی حس می شود</a:t>
            </a:r>
            <a:r>
              <a:rPr lang="fa-IR" dirty="0" smtClean="0"/>
              <a:t>.</a:t>
            </a:r>
          </a:p>
          <a:p>
            <a:endParaRPr lang="fa-IR" dirty="0" smtClean="0"/>
          </a:p>
          <a:p>
            <a:r>
              <a:rPr lang="fa-IR" dirty="0" smtClean="0"/>
              <a:t>فلج از نوع اسپاستیک </a:t>
            </a:r>
          </a:p>
          <a:p>
            <a:r>
              <a:rPr lang="fa-IR" dirty="0" smtClean="0"/>
              <a:t>افزایش رفلکس های وتری</a:t>
            </a:r>
          </a:p>
          <a:p>
            <a:r>
              <a:rPr lang="fa-IR" dirty="0" smtClean="0"/>
              <a:t>بروز علامت بابنسکی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55314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بیماریهای با منشا نخاع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248" y="1772816"/>
            <a:ext cx="8229600" cy="4709160"/>
          </a:xfrm>
        </p:spPr>
        <p:txBody>
          <a:bodyPr/>
          <a:lstStyle/>
          <a:p>
            <a:r>
              <a:rPr lang="fa-IR" sz="3600" b="1" dirty="0" smtClean="0"/>
              <a:t>بیماری فلج اطفال :</a:t>
            </a:r>
          </a:p>
          <a:p>
            <a:r>
              <a:rPr lang="fa-IR" dirty="0" smtClean="0"/>
              <a:t>صدمه نورونهای آلفا</a:t>
            </a:r>
          </a:p>
          <a:p>
            <a:r>
              <a:rPr lang="fa-IR" dirty="0" smtClean="0"/>
              <a:t>فلج شل</a:t>
            </a:r>
          </a:p>
          <a:p>
            <a:r>
              <a:rPr lang="fa-IR" dirty="0" smtClean="0"/>
              <a:t>آتروفی </a:t>
            </a:r>
            <a:r>
              <a:rPr lang="fa-IR" dirty="0" smtClean="0"/>
              <a:t>عضلانی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020642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3600" b="1" dirty="0" smtClean="0"/>
              <a:t>بیماری تابس :</a:t>
            </a:r>
          </a:p>
          <a:p>
            <a:r>
              <a:rPr lang="fa-IR" dirty="0" smtClean="0"/>
              <a:t>در اثر بیماری سیفیلیس</a:t>
            </a:r>
          </a:p>
          <a:p>
            <a:r>
              <a:rPr lang="fa-IR" dirty="0" smtClean="0"/>
              <a:t>صدمه قسمت خلفی ماده سفید </a:t>
            </a:r>
            <a:r>
              <a:rPr lang="fa-IR" dirty="0" smtClean="0"/>
              <a:t>نخاع</a:t>
            </a:r>
          </a:p>
          <a:p>
            <a:r>
              <a:rPr lang="fa-IR" dirty="0" smtClean="0"/>
              <a:t>ازبین رفتن رشته های مربوط به حس عمقی ادراکی </a:t>
            </a:r>
            <a:endParaRPr lang="fa-IR" dirty="0" smtClean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10835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3600" b="1" dirty="0" smtClean="0"/>
              <a:t>بیماری نورون حرکتی :</a:t>
            </a:r>
          </a:p>
          <a:p>
            <a:r>
              <a:rPr lang="fa-IR" dirty="0" smtClean="0"/>
              <a:t>صدمه نورون حرکتی فوقانی : فلج اسپاستیک</a:t>
            </a:r>
          </a:p>
          <a:p>
            <a:r>
              <a:rPr lang="fa-IR" dirty="0"/>
              <a:t>صدمه نورون </a:t>
            </a:r>
            <a:r>
              <a:rPr lang="fa-IR" dirty="0" smtClean="0"/>
              <a:t>حرکتی تحتانی : فلج شل 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936069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3600" b="1" dirty="0" smtClean="0"/>
              <a:t>فلج اسپاستیک ارثی پاها : </a:t>
            </a:r>
          </a:p>
          <a:p>
            <a:r>
              <a:rPr lang="fa-IR" dirty="0" smtClean="0"/>
              <a:t>علائم صدمه نورون حرکتی فوقانی </a:t>
            </a:r>
          </a:p>
          <a:p>
            <a:r>
              <a:rPr lang="fa-IR" dirty="0" smtClean="0"/>
              <a:t>فلج اسپاستیک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53141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3600" b="1" dirty="0" smtClean="0"/>
              <a:t>بیماری آتروفی عضلانی نخاعی :</a:t>
            </a:r>
          </a:p>
          <a:p>
            <a:r>
              <a:rPr lang="fa-IR" dirty="0" smtClean="0"/>
              <a:t>علائم شبیه فلج اطفال</a:t>
            </a:r>
          </a:p>
          <a:p>
            <a:r>
              <a:rPr lang="fa-IR" dirty="0" smtClean="0"/>
              <a:t>ناشی از یک بیماری تحلیل برنده </a:t>
            </a:r>
          </a:p>
          <a:p>
            <a:r>
              <a:rPr lang="fa-IR" dirty="0" smtClean="0"/>
              <a:t>بروز علائم بصورت تدریجی و مزمن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49949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3600" b="1" dirty="0" smtClean="0"/>
              <a:t>بیماری اسکلروز جانبی آمیوتروفیک :</a:t>
            </a:r>
          </a:p>
          <a:p>
            <a:r>
              <a:rPr lang="fa-IR" dirty="0" smtClean="0"/>
              <a:t>صدمه در سراسر نخاع </a:t>
            </a:r>
          </a:p>
          <a:p>
            <a:r>
              <a:rPr lang="fa-IR" dirty="0" smtClean="0"/>
              <a:t>پیشرونده</a:t>
            </a:r>
          </a:p>
          <a:p>
            <a:r>
              <a:rPr lang="fa-IR" dirty="0" smtClean="0"/>
              <a:t>فلج اسپاستیک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931994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3600" b="1" dirty="0" smtClean="0"/>
              <a:t>بیماری دژنرسانس نخاعی – مخچه ای :</a:t>
            </a:r>
          </a:p>
          <a:p>
            <a:r>
              <a:rPr lang="fa-IR" dirty="0" smtClean="0"/>
              <a:t>فلج</a:t>
            </a:r>
          </a:p>
          <a:p>
            <a:r>
              <a:rPr lang="fa-IR" dirty="0" smtClean="0"/>
              <a:t>از بین رفتن حس های عمقی</a:t>
            </a:r>
          </a:p>
          <a:p>
            <a:r>
              <a:rPr lang="fa-IR" dirty="0" smtClean="0"/>
              <a:t>آتاکسی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327272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3600" b="1" dirty="0" smtClean="0"/>
              <a:t>بیماری شارکو – ماری – توث </a:t>
            </a:r>
            <a:r>
              <a:rPr lang="fa-IR" sz="3600" b="1" dirty="0" smtClean="0"/>
              <a:t>:</a:t>
            </a:r>
          </a:p>
          <a:p>
            <a:r>
              <a:rPr lang="fa-IR" dirty="0" smtClean="0"/>
              <a:t>بیماری ارثی</a:t>
            </a:r>
            <a:endParaRPr lang="fa-IR" dirty="0" smtClean="0"/>
          </a:p>
          <a:p>
            <a:r>
              <a:rPr lang="fa-IR" dirty="0" smtClean="0"/>
              <a:t>ضعف و آتروفی عضلانی </a:t>
            </a:r>
          </a:p>
          <a:p>
            <a:r>
              <a:rPr lang="fa-IR" dirty="0" smtClean="0"/>
              <a:t>ازبین رفتن حس عمقی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317190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</TotalTime>
  <Words>434</Words>
  <Application>Microsoft Office PowerPoint</Application>
  <PresentationFormat>On-screen Show (4:3)</PresentationFormat>
  <Paragraphs>64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Book Antiqua</vt:lpstr>
      <vt:lpstr>Lucida Sans</vt:lpstr>
      <vt:lpstr>Tahoma</vt:lpstr>
      <vt:lpstr>Times New Roman</vt:lpstr>
      <vt:lpstr>Wingdings</vt:lpstr>
      <vt:lpstr>Wingdings 2</vt:lpstr>
      <vt:lpstr>Wingdings 3</vt:lpstr>
      <vt:lpstr>Apex</vt:lpstr>
      <vt:lpstr>بنام خدا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عملکرد</vt:lpstr>
      <vt:lpstr>ضایعات نخاع</vt:lpstr>
      <vt:lpstr>بیماریهای با منشا نخاع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rahyab rayaneh</cp:lastModifiedBy>
  <cp:revision>12</cp:revision>
  <dcterms:created xsi:type="dcterms:W3CDTF">2016-12-15T07:38:24Z</dcterms:created>
  <dcterms:modified xsi:type="dcterms:W3CDTF">2017-05-16T16:15:11Z</dcterms:modified>
</cp:coreProperties>
</file>