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8"/>
  </p:notesMasterIdLst>
  <p:handoutMasterIdLst>
    <p:handoutMasterId r:id="rId29"/>
  </p:handoutMasterIdLst>
  <p:sldIdLst>
    <p:sldId id="256" r:id="rId3"/>
    <p:sldId id="282" r:id="rId4"/>
    <p:sldId id="283" r:id="rId5"/>
    <p:sldId id="258" r:id="rId6"/>
    <p:sldId id="268" r:id="rId7"/>
    <p:sldId id="259" r:id="rId8"/>
    <p:sldId id="276" r:id="rId9"/>
    <p:sldId id="260" r:id="rId10"/>
    <p:sldId id="284" r:id="rId11"/>
    <p:sldId id="267" r:id="rId12"/>
    <p:sldId id="285" r:id="rId13"/>
    <p:sldId id="286" r:id="rId14"/>
    <p:sldId id="287" r:id="rId15"/>
    <p:sldId id="272" r:id="rId16"/>
    <p:sldId id="288" r:id="rId17"/>
    <p:sldId id="289" r:id="rId18"/>
    <p:sldId id="290" r:id="rId19"/>
    <p:sldId id="291" r:id="rId20"/>
    <p:sldId id="292" r:id="rId21"/>
    <p:sldId id="293" r:id="rId22"/>
    <p:sldId id="294" r:id="rId23"/>
    <p:sldId id="295" r:id="rId24"/>
    <p:sldId id="296" r:id="rId25"/>
    <p:sldId id="297" r:id="rId26"/>
    <p:sldId id="266" r:id="rId27"/>
  </p:sldIdLst>
  <p:sldSz cx="9144000" cy="6858000" type="screen4x3"/>
  <p:notesSz cx="6946900" cy="92837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660066"/>
    <a:srgbClr val="996633"/>
    <a:srgbClr val="9999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4" autoAdjust="0"/>
    <p:restoredTop sz="94737" autoAdjust="0"/>
  </p:normalViewPr>
  <p:slideViewPr>
    <p:cSldViewPr>
      <p:cViewPr>
        <p:scale>
          <a:sx n="71" d="100"/>
          <a:sy n="71" d="100"/>
        </p:scale>
        <p:origin x="-48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2064" y="-96"/>
      </p:cViewPr>
      <p:guideLst>
        <p:guide orient="horz" pos="2924"/>
        <p:guide pos="218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738" tIns="46369" rIns="92738" bIns="46369" numCol="1" anchor="t" anchorCtr="0" compatLnSpc="1">
            <a:prstTxWarp prst="textNoShape">
              <a:avLst/>
            </a:prstTxWarp>
          </a:bodyPr>
          <a:lstStyle>
            <a:lvl1pPr defTabSz="927100" eaLnBrk="0" hangingPunct="0">
              <a:defRPr sz="1200"/>
            </a:lvl1pPr>
          </a:lstStyle>
          <a:p>
            <a:endParaRPr lang="en-US"/>
          </a:p>
        </p:txBody>
      </p:sp>
      <p:sp>
        <p:nvSpPr>
          <p:cNvPr id="20483" name="Rectangle 3"/>
          <p:cNvSpPr>
            <a:spLocks noGrp="1" noChangeArrowheads="1"/>
          </p:cNvSpPr>
          <p:nvPr>
            <p:ph type="dt" sz="quarter" idx="1"/>
          </p:nvPr>
        </p:nvSpPr>
        <p:spPr bwMode="auto">
          <a:xfrm>
            <a:off x="3937000" y="0"/>
            <a:ext cx="3009900" cy="46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738" tIns="46369" rIns="92738" bIns="46369" numCol="1" anchor="t" anchorCtr="0" compatLnSpc="1">
            <a:prstTxWarp prst="textNoShape">
              <a:avLst/>
            </a:prstTxWarp>
          </a:bodyPr>
          <a:lstStyle>
            <a:lvl1pPr algn="r" defTabSz="927100" eaLnBrk="0" hangingPunct="0">
              <a:defRPr sz="1200"/>
            </a:lvl1pPr>
          </a:lstStyle>
          <a:p>
            <a:endParaRPr lang="en-US"/>
          </a:p>
        </p:txBody>
      </p:sp>
      <p:sp>
        <p:nvSpPr>
          <p:cNvPr id="20484" name="Rectangle 4"/>
          <p:cNvSpPr>
            <a:spLocks noGrp="1" noChangeArrowheads="1"/>
          </p:cNvSpPr>
          <p:nvPr>
            <p:ph type="ftr" sz="quarter" idx="2"/>
          </p:nvPr>
        </p:nvSpPr>
        <p:spPr bwMode="auto">
          <a:xfrm>
            <a:off x="0" y="8820150"/>
            <a:ext cx="3009900" cy="46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738" tIns="46369" rIns="92738" bIns="46369" numCol="1" anchor="b" anchorCtr="0" compatLnSpc="1">
            <a:prstTxWarp prst="textNoShape">
              <a:avLst/>
            </a:prstTxWarp>
          </a:bodyPr>
          <a:lstStyle>
            <a:lvl1pPr defTabSz="927100" eaLnBrk="0" hangingPunct="0">
              <a:defRPr sz="1200"/>
            </a:lvl1pPr>
          </a:lstStyle>
          <a:p>
            <a:endParaRPr lang="en-US"/>
          </a:p>
        </p:txBody>
      </p:sp>
      <p:sp>
        <p:nvSpPr>
          <p:cNvPr id="20485" name="Rectangle 5"/>
          <p:cNvSpPr>
            <a:spLocks noGrp="1" noChangeArrowheads="1"/>
          </p:cNvSpPr>
          <p:nvPr>
            <p:ph type="sldNum" sz="quarter" idx="3"/>
          </p:nvPr>
        </p:nvSpPr>
        <p:spPr bwMode="auto">
          <a:xfrm>
            <a:off x="3937000" y="8820150"/>
            <a:ext cx="3009900" cy="46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738" tIns="46369" rIns="92738" bIns="46369" numCol="1" anchor="b" anchorCtr="0" compatLnSpc="1">
            <a:prstTxWarp prst="textNoShape">
              <a:avLst/>
            </a:prstTxWarp>
          </a:bodyPr>
          <a:lstStyle>
            <a:lvl1pPr algn="r" defTabSz="927100" eaLnBrk="0" hangingPunct="0">
              <a:defRPr sz="1200"/>
            </a:lvl1pPr>
          </a:lstStyle>
          <a:p>
            <a:fld id="{AF47CCCC-307A-4810-BAB0-0FB698B8C195}" type="slidenum">
              <a:rPr lang="en-US"/>
              <a:pPr/>
              <a:t>‹#›</a:t>
            </a:fld>
            <a:endParaRPr lang="en-US"/>
          </a:p>
        </p:txBody>
      </p:sp>
    </p:spTree>
    <p:extLst>
      <p:ext uri="{BB962C8B-B14F-4D97-AF65-F5344CB8AC3E}">
        <p14:creationId xmlns:p14="http://schemas.microsoft.com/office/powerpoint/2010/main" xmlns="" val="9460066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92738" tIns="46369" rIns="92738" bIns="46369" numCol="1" anchor="t" anchorCtr="0" compatLnSpc="1">
            <a:prstTxWarp prst="textNoShape">
              <a:avLst/>
            </a:prstTxWarp>
          </a:bodyPr>
          <a:lstStyle>
            <a:lvl1pPr defTabSz="927100" eaLnBrk="0" hangingPunct="0">
              <a:defRPr sz="1200"/>
            </a:lvl1pPr>
          </a:lstStyle>
          <a:p>
            <a:endParaRPr lang="en-US"/>
          </a:p>
        </p:txBody>
      </p:sp>
      <p:sp>
        <p:nvSpPr>
          <p:cNvPr id="2051" name="Rectangle 3"/>
          <p:cNvSpPr>
            <a:spLocks noGrp="1" noRot="1" noChangeAspect="1" noChangeArrowheads="1"/>
          </p:cNvSpPr>
          <p:nvPr>
            <p:ph type="sldImg" idx="2"/>
          </p:nvPr>
        </p:nvSpPr>
        <p:spPr bwMode="auto">
          <a:xfrm>
            <a:off x="1152525" y="696913"/>
            <a:ext cx="4641850" cy="3481387"/>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25513" y="4410075"/>
            <a:ext cx="5095875" cy="417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92738" tIns="46369" rIns="92738" bIns="4636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3" name="Rectangle 5"/>
          <p:cNvSpPr>
            <a:spLocks noGrp="1" noChangeArrowheads="1"/>
          </p:cNvSpPr>
          <p:nvPr>
            <p:ph type="dt" idx="1"/>
          </p:nvPr>
        </p:nvSpPr>
        <p:spPr bwMode="auto">
          <a:xfrm>
            <a:off x="3937000" y="0"/>
            <a:ext cx="3009900" cy="46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92738" tIns="46369" rIns="92738" bIns="46369" numCol="1" anchor="t" anchorCtr="0" compatLnSpc="1">
            <a:prstTxWarp prst="textNoShape">
              <a:avLst/>
            </a:prstTxWarp>
          </a:bodyPr>
          <a:lstStyle>
            <a:lvl1pPr algn="r" defTabSz="927100" eaLnBrk="0" hangingPunct="0">
              <a:defRPr sz="1200"/>
            </a:lvl1pPr>
          </a:lstStyle>
          <a:p>
            <a:endParaRPr lang="en-US"/>
          </a:p>
        </p:txBody>
      </p:sp>
      <p:sp>
        <p:nvSpPr>
          <p:cNvPr id="2054" name="Rectangle 6"/>
          <p:cNvSpPr>
            <a:spLocks noGrp="1" noChangeArrowheads="1"/>
          </p:cNvSpPr>
          <p:nvPr>
            <p:ph type="ftr" sz="quarter" idx="4"/>
          </p:nvPr>
        </p:nvSpPr>
        <p:spPr bwMode="auto">
          <a:xfrm>
            <a:off x="0" y="8820150"/>
            <a:ext cx="3009900" cy="46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92738" tIns="46369" rIns="92738" bIns="46369" numCol="1" anchor="b" anchorCtr="0" compatLnSpc="1">
            <a:prstTxWarp prst="textNoShape">
              <a:avLst/>
            </a:prstTxWarp>
          </a:bodyPr>
          <a:lstStyle>
            <a:lvl1pPr defTabSz="927100" eaLnBrk="0" hangingPunct="0">
              <a:defRPr sz="1200"/>
            </a:lvl1pPr>
          </a:lstStyle>
          <a:p>
            <a:endParaRPr lang="en-US"/>
          </a:p>
        </p:txBody>
      </p:sp>
      <p:sp>
        <p:nvSpPr>
          <p:cNvPr id="2055" name="Rectangle 7"/>
          <p:cNvSpPr>
            <a:spLocks noGrp="1" noChangeArrowheads="1"/>
          </p:cNvSpPr>
          <p:nvPr>
            <p:ph type="sldNum" sz="quarter" idx="5"/>
          </p:nvPr>
        </p:nvSpPr>
        <p:spPr bwMode="auto">
          <a:xfrm>
            <a:off x="3937000" y="8820150"/>
            <a:ext cx="3009900" cy="463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92738" tIns="46369" rIns="92738" bIns="46369" numCol="1" anchor="b" anchorCtr="0" compatLnSpc="1">
            <a:prstTxWarp prst="textNoShape">
              <a:avLst/>
            </a:prstTxWarp>
          </a:bodyPr>
          <a:lstStyle>
            <a:lvl1pPr algn="r" defTabSz="927100" eaLnBrk="0" hangingPunct="0">
              <a:defRPr sz="1200"/>
            </a:lvl1pPr>
          </a:lstStyle>
          <a:p>
            <a:fld id="{C7324988-157E-48A4-8BD0-4BF7D9FE9192}" type="slidenum">
              <a:rPr lang="en-US"/>
              <a:pPr/>
              <a:t>‹#›</a:t>
            </a:fld>
            <a:endParaRPr lang="en-US"/>
          </a:p>
        </p:txBody>
      </p:sp>
    </p:spTree>
    <p:extLst>
      <p:ext uri="{BB962C8B-B14F-4D97-AF65-F5344CB8AC3E}">
        <p14:creationId xmlns:p14="http://schemas.microsoft.com/office/powerpoint/2010/main" xmlns="" val="41851591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324988-157E-48A4-8BD0-4BF7D9FE919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324988-157E-48A4-8BD0-4BF7D9FE9192}"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6913"/>
            <a:ext cx="4641850" cy="348138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324988-157E-48A4-8BD0-4BF7D9FE9192}"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6913"/>
            <a:ext cx="4641850" cy="348138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324988-157E-48A4-8BD0-4BF7D9FE9192}"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6913"/>
            <a:ext cx="4641850" cy="348138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324988-157E-48A4-8BD0-4BF7D9FE9192}"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6913"/>
            <a:ext cx="4641850" cy="348138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324988-157E-48A4-8BD0-4BF7D9FE9192}"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6" name="Rectangle 4"/>
          <p:cNvSpPr>
            <a:spLocks noGrp="1" noChangeArrowheads="1"/>
          </p:cNvSpPr>
          <p:nvPr>
            <p:ph type="ctrTitle" sz="quarter"/>
          </p:nvPr>
        </p:nvSpPr>
        <p:spPr>
          <a:xfrm>
            <a:off x="1905000" y="2057400"/>
            <a:ext cx="6705600" cy="1447800"/>
          </a:xfrm>
        </p:spPr>
        <p:txBody>
          <a:bodyPr/>
          <a:lstStyle>
            <a:lvl1pPr>
              <a:defRPr sz="4400"/>
            </a:lvl1pPr>
          </a:lstStyle>
          <a:p>
            <a:pPr lvl="0"/>
            <a:r>
              <a:rPr lang="en-US" noProof="0" dirty="0" smtClean="0"/>
              <a:t>Click to edit Master title style</a:t>
            </a:r>
          </a:p>
        </p:txBody>
      </p:sp>
      <p:sp>
        <p:nvSpPr>
          <p:cNvPr id="3077" name="Rectangle 5"/>
          <p:cNvSpPr>
            <a:spLocks noGrp="1" noChangeArrowheads="1"/>
          </p:cNvSpPr>
          <p:nvPr>
            <p:ph type="subTitle" sz="quarter" idx="1"/>
          </p:nvPr>
        </p:nvSpPr>
        <p:spPr>
          <a:xfrm>
            <a:off x="2209800" y="3581400"/>
            <a:ext cx="6400800" cy="1752600"/>
          </a:xfrm>
        </p:spPr>
        <p:txBody>
          <a:bodyPr/>
          <a:lstStyle>
            <a:lvl1pPr marL="0" indent="0">
              <a:spcBef>
                <a:spcPct val="20000"/>
              </a:spcBef>
              <a:buFontTx/>
              <a:buNone/>
              <a:defRPr/>
            </a:lvl1pPr>
          </a:lstStyle>
          <a:p>
            <a:pPr lvl="0"/>
            <a:r>
              <a:rPr lang="en-US" noProof="0" dirty="0" smtClean="0"/>
              <a:t>Click to edit Master subtitle style</a:t>
            </a:r>
          </a:p>
        </p:txBody>
      </p:sp>
      <p:sp>
        <p:nvSpPr>
          <p:cNvPr id="3078" name="Rectangle 6"/>
          <p:cNvSpPr>
            <a:spLocks noGrp="1" noChangeArrowheads="1"/>
          </p:cNvSpPr>
          <p:nvPr>
            <p:ph type="dt" sz="quarter" idx="2"/>
          </p:nvPr>
        </p:nvSpPr>
        <p:spPr/>
        <p:txBody>
          <a:bodyPr/>
          <a:lstStyle>
            <a:lvl1pPr>
              <a:defRPr/>
            </a:lvl1pPr>
          </a:lstStyle>
          <a:p>
            <a:r>
              <a:rPr lang="en-US" smtClean="0"/>
              <a:t>1392/09/28</a:t>
            </a:r>
            <a:endParaRPr lang="en-US" dirty="0"/>
          </a:p>
        </p:txBody>
      </p:sp>
      <p:sp>
        <p:nvSpPr>
          <p:cNvPr id="3079" name="Rectangle 7"/>
          <p:cNvSpPr>
            <a:spLocks noGrp="1" noChangeArrowheads="1"/>
          </p:cNvSpPr>
          <p:nvPr>
            <p:ph type="ftr" sz="quarter" idx="3"/>
          </p:nvPr>
        </p:nvSpPr>
        <p:spPr/>
        <p:txBody>
          <a:bodyPr/>
          <a:lstStyle>
            <a:lvl1pPr>
              <a:defRPr/>
            </a:lvl1pPr>
          </a:lstStyle>
          <a:p>
            <a:r>
              <a:rPr lang="en-US" smtClean="0"/>
              <a:t>life cycle costing</a:t>
            </a:r>
            <a:endParaRPr lang="en-US"/>
          </a:p>
        </p:txBody>
      </p:sp>
      <p:sp>
        <p:nvSpPr>
          <p:cNvPr id="3080" name="Rectangle 8"/>
          <p:cNvSpPr>
            <a:spLocks noGrp="1" noChangeArrowheads="1"/>
          </p:cNvSpPr>
          <p:nvPr>
            <p:ph type="sldNum" sz="quarter" idx="4"/>
          </p:nvPr>
        </p:nvSpPr>
        <p:spPr/>
        <p:txBody>
          <a:bodyPr/>
          <a:lstStyle>
            <a:lvl1pPr>
              <a:defRPr/>
            </a:lvl1pPr>
          </a:lstStyle>
          <a:p>
            <a:fld id="{98227F8F-9FEE-4D60-9626-1DC48B585FB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quarter" idx="10"/>
          </p:nvPr>
        </p:nvSpPr>
        <p:spPr/>
        <p:txBody>
          <a:bodyPr/>
          <a:lstStyle>
            <a:lvl1pPr>
              <a:defRPr/>
            </a:lvl1pPr>
          </a:lstStyle>
          <a:p>
            <a:r>
              <a:rPr lang="en-US" smtClean="0"/>
              <a:t>1392/09/28</a:t>
            </a:r>
            <a:endParaRPr lang="en-US"/>
          </a:p>
        </p:txBody>
      </p:sp>
      <p:sp>
        <p:nvSpPr>
          <p:cNvPr id="5" name="Footer Placeholder 4"/>
          <p:cNvSpPr>
            <a:spLocks noGrp="1"/>
          </p:cNvSpPr>
          <p:nvPr>
            <p:ph type="ftr" sz="quarter" idx="11"/>
          </p:nvPr>
        </p:nvSpPr>
        <p:spPr/>
        <p:txBody>
          <a:bodyPr/>
          <a:lstStyle>
            <a:lvl1pPr>
              <a:defRPr/>
            </a:lvl1pPr>
          </a:lstStyle>
          <a:p>
            <a:r>
              <a:rPr lang="en-US" smtClean="0"/>
              <a:t>life cycle costing</a:t>
            </a:r>
            <a:endParaRPr lang="en-US"/>
          </a:p>
        </p:txBody>
      </p:sp>
      <p:sp>
        <p:nvSpPr>
          <p:cNvPr id="6" name="Slide Number Placeholder 5"/>
          <p:cNvSpPr>
            <a:spLocks noGrp="1"/>
          </p:cNvSpPr>
          <p:nvPr>
            <p:ph type="sldNum" sz="quarter" idx="12"/>
          </p:nvPr>
        </p:nvSpPr>
        <p:spPr/>
        <p:txBody>
          <a:bodyPr/>
          <a:lstStyle>
            <a:lvl1pPr>
              <a:defRPr/>
            </a:lvl1pPr>
          </a:lstStyle>
          <a:p>
            <a:fld id="{CEB85931-1F01-44C2-AE94-F9B21AF1DA2A}" type="slidenum">
              <a:rPr lang="en-US"/>
              <a:pPr/>
              <a:t>‹#›</a:t>
            </a:fld>
            <a:endParaRPr lang="en-US"/>
          </a:p>
        </p:txBody>
      </p:sp>
    </p:spTree>
    <p:extLst>
      <p:ext uri="{BB962C8B-B14F-4D97-AF65-F5344CB8AC3E}">
        <p14:creationId xmlns:p14="http://schemas.microsoft.com/office/powerpoint/2010/main" xmlns="" val="2388233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066800"/>
            <a:ext cx="1657351" cy="4953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28800" y="1066800"/>
            <a:ext cx="4819651" cy="4953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quarter" idx="10"/>
          </p:nvPr>
        </p:nvSpPr>
        <p:spPr/>
        <p:txBody>
          <a:bodyPr/>
          <a:lstStyle>
            <a:lvl1pPr>
              <a:defRPr/>
            </a:lvl1pPr>
          </a:lstStyle>
          <a:p>
            <a:r>
              <a:rPr lang="en-US" smtClean="0"/>
              <a:t>1392/09/28</a:t>
            </a:r>
            <a:endParaRPr lang="en-US"/>
          </a:p>
        </p:txBody>
      </p:sp>
      <p:sp>
        <p:nvSpPr>
          <p:cNvPr id="5" name="Footer Placeholder 4"/>
          <p:cNvSpPr>
            <a:spLocks noGrp="1"/>
          </p:cNvSpPr>
          <p:nvPr>
            <p:ph type="ftr" sz="quarter" idx="11"/>
          </p:nvPr>
        </p:nvSpPr>
        <p:spPr/>
        <p:txBody>
          <a:bodyPr/>
          <a:lstStyle>
            <a:lvl1pPr>
              <a:defRPr/>
            </a:lvl1pPr>
          </a:lstStyle>
          <a:p>
            <a:r>
              <a:rPr lang="en-US" smtClean="0"/>
              <a:t>life cycle costing</a:t>
            </a:r>
            <a:endParaRPr lang="en-US"/>
          </a:p>
        </p:txBody>
      </p:sp>
      <p:sp>
        <p:nvSpPr>
          <p:cNvPr id="6" name="Slide Number Placeholder 5"/>
          <p:cNvSpPr>
            <a:spLocks noGrp="1"/>
          </p:cNvSpPr>
          <p:nvPr>
            <p:ph type="sldNum" sz="quarter" idx="12"/>
          </p:nvPr>
        </p:nvSpPr>
        <p:spPr/>
        <p:txBody>
          <a:bodyPr/>
          <a:lstStyle>
            <a:lvl1pPr>
              <a:defRPr/>
            </a:lvl1pPr>
          </a:lstStyle>
          <a:p>
            <a:fld id="{9ECC99D3-AE44-4BDA-A347-A4050423CC19}" type="slidenum">
              <a:rPr lang="en-US"/>
              <a:pPr/>
              <a:t>‹#›</a:t>
            </a:fld>
            <a:endParaRPr lang="en-US"/>
          </a:p>
        </p:txBody>
      </p:sp>
    </p:spTree>
    <p:extLst>
      <p:ext uri="{BB962C8B-B14F-4D97-AF65-F5344CB8AC3E}">
        <p14:creationId xmlns:p14="http://schemas.microsoft.com/office/powerpoint/2010/main" xmlns="" val="1564720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quarter" idx="10"/>
          </p:nvPr>
        </p:nvSpPr>
        <p:spPr/>
        <p:txBody>
          <a:bodyPr/>
          <a:lstStyle>
            <a:lvl1pPr>
              <a:defRPr/>
            </a:lvl1pPr>
          </a:lstStyle>
          <a:p>
            <a:r>
              <a:rPr lang="en-US" smtClean="0"/>
              <a:t>1392/09/28</a:t>
            </a:r>
            <a:endParaRPr lang="en-US" dirty="0"/>
          </a:p>
        </p:txBody>
      </p:sp>
      <p:sp>
        <p:nvSpPr>
          <p:cNvPr id="5" name="Footer Placeholder 4"/>
          <p:cNvSpPr>
            <a:spLocks noGrp="1"/>
          </p:cNvSpPr>
          <p:nvPr>
            <p:ph type="ftr" sz="quarter" idx="11"/>
          </p:nvPr>
        </p:nvSpPr>
        <p:spPr/>
        <p:txBody>
          <a:bodyPr/>
          <a:lstStyle>
            <a:lvl1pPr>
              <a:defRPr/>
            </a:lvl1pPr>
          </a:lstStyle>
          <a:p>
            <a:r>
              <a:rPr lang="en-US" smtClean="0"/>
              <a:t>life cycle costing</a:t>
            </a:r>
            <a:endParaRPr lang="en-US" dirty="0"/>
          </a:p>
        </p:txBody>
      </p:sp>
      <p:sp>
        <p:nvSpPr>
          <p:cNvPr id="6" name="Slide Number Placeholder 5"/>
          <p:cNvSpPr>
            <a:spLocks noGrp="1"/>
          </p:cNvSpPr>
          <p:nvPr>
            <p:ph type="sldNum" sz="quarter" idx="12"/>
          </p:nvPr>
        </p:nvSpPr>
        <p:spPr/>
        <p:txBody>
          <a:bodyPr/>
          <a:lstStyle>
            <a:lvl1pPr>
              <a:defRPr/>
            </a:lvl1pPr>
          </a:lstStyle>
          <a:p>
            <a:fld id="{FD31E662-8C2D-4714-B2E8-E4A1A5B8ABCC}" type="slidenum">
              <a:rPr lang="en-US"/>
              <a:pPr/>
              <a:t>‹#›</a:t>
            </a:fld>
            <a:endParaRPr lang="en-US" dirty="0"/>
          </a:p>
        </p:txBody>
      </p:sp>
    </p:spTree>
    <p:extLst>
      <p:ext uri="{BB962C8B-B14F-4D97-AF65-F5344CB8AC3E}">
        <p14:creationId xmlns:p14="http://schemas.microsoft.com/office/powerpoint/2010/main" xmlns="" val="1330251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quarter" idx="10"/>
          </p:nvPr>
        </p:nvSpPr>
        <p:spPr/>
        <p:txBody>
          <a:bodyPr/>
          <a:lstStyle>
            <a:lvl1pPr>
              <a:defRPr/>
            </a:lvl1pPr>
          </a:lstStyle>
          <a:p>
            <a:r>
              <a:rPr lang="en-US" smtClean="0"/>
              <a:t>1392/09/28</a:t>
            </a:r>
            <a:endParaRPr lang="en-US"/>
          </a:p>
        </p:txBody>
      </p:sp>
      <p:sp>
        <p:nvSpPr>
          <p:cNvPr id="5" name="Footer Placeholder 4"/>
          <p:cNvSpPr>
            <a:spLocks noGrp="1"/>
          </p:cNvSpPr>
          <p:nvPr>
            <p:ph type="ftr" sz="quarter" idx="11"/>
          </p:nvPr>
        </p:nvSpPr>
        <p:spPr/>
        <p:txBody>
          <a:bodyPr/>
          <a:lstStyle>
            <a:lvl1pPr>
              <a:defRPr/>
            </a:lvl1pPr>
          </a:lstStyle>
          <a:p>
            <a:r>
              <a:rPr lang="en-US" smtClean="0"/>
              <a:t>life cycle costing</a:t>
            </a:r>
            <a:endParaRPr lang="en-US"/>
          </a:p>
        </p:txBody>
      </p:sp>
      <p:sp>
        <p:nvSpPr>
          <p:cNvPr id="6" name="Slide Number Placeholder 5"/>
          <p:cNvSpPr>
            <a:spLocks noGrp="1"/>
          </p:cNvSpPr>
          <p:nvPr>
            <p:ph type="sldNum" sz="quarter" idx="12"/>
          </p:nvPr>
        </p:nvSpPr>
        <p:spPr/>
        <p:txBody>
          <a:bodyPr/>
          <a:lstStyle>
            <a:lvl1pPr>
              <a:defRPr/>
            </a:lvl1pPr>
          </a:lstStyle>
          <a:p>
            <a:fld id="{0B0D690E-0FF2-4A81-898C-9EBC2AC677FC}" type="slidenum">
              <a:rPr lang="en-US"/>
              <a:pPr/>
              <a:t>‹#›</a:t>
            </a:fld>
            <a:endParaRPr lang="en-US"/>
          </a:p>
        </p:txBody>
      </p:sp>
    </p:spTree>
    <p:extLst>
      <p:ext uri="{BB962C8B-B14F-4D97-AF65-F5344CB8AC3E}">
        <p14:creationId xmlns:p14="http://schemas.microsoft.com/office/powerpoint/2010/main" xmlns="" val="3427723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33601"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72101"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quarter" idx="10"/>
          </p:nvPr>
        </p:nvSpPr>
        <p:spPr/>
        <p:txBody>
          <a:bodyPr/>
          <a:lstStyle>
            <a:lvl1pPr>
              <a:defRPr/>
            </a:lvl1pPr>
          </a:lstStyle>
          <a:p>
            <a:r>
              <a:rPr lang="en-US" smtClean="0"/>
              <a:t>1392/09/28</a:t>
            </a:r>
            <a:endParaRPr lang="en-US"/>
          </a:p>
        </p:txBody>
      </p:sp>
      <p:sp>
        <p:nvSpPr>
          <p:cNvPr id="6" name="Footer Placeholder 5"/>
          <p:cNvSpPr>
            <a:spLocks noGrp="1"/>
          </p:cNvSpPr>
          <p:nvPr>
            <p:ph type="ftr" sz="quarter" idx="11"/>
          </p:nvPr>
        </p:nvSpPr>
        <p:spPr/>
        <p:txBody>
          <a:bodyPr/>
          <a:lstStyle>
            <a:lvl1pPr>
              <a:defRPr/>
            </a:lvl1pPr>
          </a:lstStyle>
          <a:p>
            <a:r>
              <a:rPr lang="en-US" smtClean="0"/>
              <a:t>life cycle costing</a:t>
            </a:r>
            <a:endParaRPr lang="en-US"/>
          </a:p>
        </p:txBody>
      </p:sp>
      <p:sp>
        <p:nvSpPr>
          <p:cNvPr id="7" name="Slide Number Placeholder 6"/>
          <p:cNvSpPr>
            <a:spLocks noGrp="1"/>
          </p:cNvSpPr>
          <p:nvPr>
            <p:ph type="sldNum" sz="quarter" idx="12"/>
          </p:nvPr>
        </p:nvSpPr>
        <p:spPr/>
        <p:txBody>
          <a:bodyPr/>
          <a:lstStyle>
            <a:lvl1pPr>
              <a:defRPr/>
            </a:lvl1pPr>
          </a:lstStyle>
          <a:p>
            <a:fld id="{31007BD0-32DF-427E-9756-F8EF23A47696}" type="slidenum">
              <a:rPr lang="en-US"/>
              <a:pPr/>
              <a:t>‹#›</a:t>
            </a:fld>
            <a:endParaRPr lang="en-US"/>
          </a:p>
        </p:txBody>
      </p:sp>
    </p:spTree>
    <p:extLst>
      <p:ext uri="{BB962C8B-B14F-4D97-AF65-F5344CB8AC3E}">
        <p14:creationId xmlns:p14="http://schemas.microsoft.com/office/powerpoint/2010/main" xmlns="" val="3007944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quarter" idx="10"/>
          </p:nvPr>
        </p:nvSpPr>
        <p:spPr/>
        <p:txBody>
          <a:bodyPr/>
          <a:lstStyle>
            <a:lvl1pPr>
              <a:defRPr/>
            </a:lvl1pPr>
          </a:lstStyle>
          <a:p>
            <a:r>
              <a:rPr lang="en-US" smtClean="0"/>
              <a:t>1392/09/28</a:t>
            </a:r>
            <a:endParaRPr lang="en-US"/>
          </a:p>
        </p:txBody>
      </p:sp>
      <p:sp>
        <p:nvSpPr>
          <p:cNvPr id="8" name="Footer Placeholder 7"/>
          <p:cNvSpPr>
            <a:spLocks noGrp="1"/>
          </p:cNvSpPr>
          <p:nvPr>
            <p:ph type="ftr" sz="quarter" idx="11"/>
          </p:nvPr>
        </p:nvSpPr>
        <p:spPr/>
        <p:txBody>
          <a:bodyPr/>
          <a:lstStyle>
            <a:lvl1pPr>
              <a:defRPr/>
            </a:lvl1pPr>
          </a:lstStyle>
          <a:p>
            <a:r>
              <a:rPr lang="en-US" smtClean="0"/>
              <a:t>life cycle costing</a:t>
            </a:r>
            <a:endParaRPr lang="en-US"/>
          </a:p>
        </p:txBody>
      </p:sp>
      <p:sp>
        <p:nvSpPr>
          <p:cNvPr id="9" name="Slide Number Placeholder 8"/>
          <p:cNvSpPr>
            <a:spLocks noGrp="1"/>
          </p:cNvSpPr>
          <p:nvPr>
            <p:ph type="sldNum" sz="quarter" idx="12"/>
          </p:nvPr>
        </p:nvSpPr>
        <p:spPr/>
        <p:txBody>
          <a:bodyPr/>
          <a:lstStyle>
            <a:lvl1pPr>
              <a:defRPr/>
            </a:lvl1pPr>
          </a:lstStyle>
          <a:p>
            <a:fld id="{0A60DBD8-4379-4399-8344-B8D7ACF25431}" type="slidenum">
              <a:rPr lang="en-US"/>
              <a:pPr/>
              <a:t>‹#›</a:t>
            </a:fld>
            <a:endParaRPr lang="en-US"/>
          </a:p>
        </p:txBody>
      </p:sp>
    </p:spTree>
    <p:extLst>
      <p:ext uri="{BB962C8B-B14F-4D97-AF65-F5344CB8AC3E}">
        <p14:creationId xmlns:p14="http://schemas.microsoft.com/office/powerpoint/2010/main" xmlns="" val="3559514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quarter" idx="10"/>
          </p:nvPr>
        </p:nvSpPr>
        <p:spPr/>
        <p:txBody>
          <a:bodyPr/>
          <a:lstStyle>
            <a:lvl1pPr>
              <a:defRPr/>
            </a:lvl1pPr>
          </a:lstStyle>
          <a:p>
            <a:r>
              <a:rPr lang="en-US" smtClean="0"/>
              <a:t>1392/09/28</a:t>
            </a:r>
            <a:endParaRPr lang="en-US"/>
          </a:p>
        </p:txBody>
      </p:sp>
      <p:sp>
        <p:nvSpPr>
          <p:cNvPr id="4" name="Footer Placeholder 3"/>
          <p:cNvSpPr>
            <a:spLocks noGrp="1"/>
          </p:cNvSpPr>
          <p:nvPr>
            <p:ph type="ftr" sz="quarter" idx="11"/>
          </p:nvPr>
        </p:nvSpPr>
        <p:spPr/>
        <p:txBody>
          <a:bodyPr/>
          <a:lstStyle>
            <a:lvl1pPr>
              <a:defRPr/>
            </a:lvl1pPr>
          </a:lstStyle>
          <a:p>
            <a:r>
              <a:rPr lang="en-US" smtClean="0"/>
              <a:t>life cycle costing</a:t>
            </a:r>
            <a:endParaRPr lang="en-US"/>
          </a:p>
        </p:txBody>
      </p:sp>
      <p:sp>
        <p:nvSpPr>
          <p:cNvPr id="5" name="Slide Number Placeholder 4"/>
          <p:cNvSpPr>
            <a:spLocks noGrp="1"/>
          </p:cNvSpPr>
          <p:nvPr>
            <p:ph type="sldNum" sz="quarter" idx="12"/>
          </p:nvPr>
        </p:nvSpPr>
        <p:spPr/>
        <p:txBody>
          <a:bodyPr/>
          <a:lstStyle>
            <a:lvl1pPr>
              <a:defRPr/>
            </a:lvl1pPr>
          </a:lstStyle>
          <a:p>
            <a:fld id="{29E5CE88-51E4-4EA4-88DF-D91611194BFF}" type="slidenum">
              <a:rPr lang="en-US"/>
              <a:pPr/>
              <a:t>‹#›</a:t>
            </a:fld>
            <a:endParaRPr lang="en-US"/>
          </a:p>
        </p:txBody>
      </p:sp>
    </p:spTree>
    <p:extLst>
      <p:ext uri="{BB962C8B-B14F-4D97-AF65-F5344CB8AC3E}">
        <p14:creationId xmlns:p14="http://schemas.microsoft.com/office/powerpoint/2010/main" xmlns="" val="528037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r>
              <a:rPr lang="en-US" smtClean="0"/>
              <a:t>1392/09/28</a:t>
            </a:r>
            <a:endParaRPr lang="en-US"/>
          </a:p>
        </p:txBody>
      </p:sp>
      <p:sp>
        <p:nvSpPr>
          <p:cNvPr id="3" name="Footer Placeholder 2"/>
          <p:cNvSpPr>
            <a:spLocks noGrp="1"/>
          </p:cNvSpPr>
          <p:nvPr>
            <p:ph type="ftr" sz="quarter" idx="11"/>
          </p:nvPr>
        </p:nvSpPr>
        <p:spPr/>
        <p:txBody>
          <a:bodyPr/>
          <a:lstStyle>
            <a:lvl1pPr>
              <a:defRPr/>
            </a:lvl1pPr>
          </a:lstStyle>
          <a:p>
            <a:r>
              <a:rPr lang="en-US" smtClean="0"/>
              <a:t>life cycle costing</a:t>
            </a:r>
            <a:endParaRPr lang="en-US"/>
          </a:p>
        </p:txBody>
      </p:sp>
      <p:sp>
        <p:nvSpPr>
          <p:cNvPr id="4" name="Slide Number Placeholder 3"/>
          <p:cNvSpPr>
            <a:spLocks noGrp="1"/>
          </p:cNvSpPr>
          <p:nvPr>
            <p:ph type="sldNum" sz="quarter" idx="12"/>
          </p:nvPr>
        </p:nvSpPr>
        <p:spPr/>
        <p:txBody>
          <a:bodyPr/>
          <a:lstStyle>
            <a:lvl1pPr>
              <a:defRPr/>
            </a:lvl1pPr>
          </a:lstStyle>
          <a:p>
            <a:fld id="{BB674088-F302-4343-97F4-1652843EC3F6}" type="slidenum">
              <a:rPr lang="en-US"/>
              <a:pPr/>
              <a:t>‹#›</a:t>
            </a:fld>
            <a:endParaRPr lang="en-US"/>
          </a:p>
        </p:txBody>
      </p:sp>
    </p:spTree>
    <p:extLst>
      <p:ext uri="{BB962C8B-B14F-4D97-AF65-F5344CB8AC3E}">
        <p14:creationId xmlns:p14="http://schemas.microsoft.com/office/powerpoint/2010/main" xmlns="" val="1336907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quarter" idx="10"/>
          </p:nvPr>
        </p:nvSpPr>
        <p:spPr/>
        <p:txBody>
          <a:bodyPr/>
          <a:lstStyle>
            <a:lvl1pPr>
              <a:defRPr/>
            </a:lvl1pPr>
          </a:lstStyle>
          <a:p>
            <a:r>
              <a:rPr lang="en-US" smtClean="0"/>
              <a:t>1392/09/28</a:t>
            </a:r>
            <a:endParaRPr lang="en-US"/>
          </a:p>
        </p:txBody>
      </p:sp>
      <p:sp>
        <p:nvSpPr>
          <p:cNvPr id="6" name="Footer Placeholder 5"/>
          <p:cNvSpPr>
            <a:spLocks noGrp="1"/>
          </p:cNvSpPr>
          <p:nvPr>
            <p:ph type="ftr" sz="quarter" idx="11"/>
          </p:nvPr>
        </p:nvSpPr>
        <p:spPr/>
        <p:txBody>
          <a:bodyPr/>
          <a:lstStyle>
            <a:lvl1pPr>
              <a:defRPr/>
            </a:lvl1pPr>
          </a:lstStyle>
          <a:p>
            <a:r>
              <a:rPr lang="en-US" smtClean="0"/>
              <a:t>life cycle costing</a:t>
            </a:r>
            <a:endParaRPr lang="en-US"/>
          </a:p>
        </p:txBody>
      </p:sp>
      <p:sp>
        <p:nvSpPr>
          <p:cNvPr id="7" name="Slide Number Placeholder 6"/>
          <p:cNvSpPr>
            <a:spLocks noGrp="1"/>
          </p:cNvSpPr>
          <p:nvPr>
            <p:ph type="sldNum" sz="quarter" idx="12"/>
          </p:nvPr>
        </p:nvSpPr>
        <p:spPr/>
        <p:txBody>
          <a:bodyPr/>
          <a:lstStyle>
            <a:lvl1pPr>
              <a:defRPr/>
            </a:lvl1pPr>
          </a:lstStyle>
          <a:p>
            <a:fld id="{417B1C91-D629-419B-AA51-E48E4CF078B2}" type="slidenum">
              <a:rPr lang="en-US"/>
              <a:pPr/>
              <a:t>‹#›</a:t>
            </a:fld>
            <a:endParaRPr lang="en-US"/>
          </a:p>
        </p:txBody>
      </p:sp>
    </p:spTree>
    <p:extLst>
      <p:ext uri="{BB962C8B-B14F-4D97-AF65-F5344CB8AC3E}">
        <p14:creationId xmlns:p14="http://schemas.microsoft.com/office/powerpoint/2010/main" xmlns="" val="3744592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quarter" idx="10"/>
          </p:nvPr>
        </p:nvSpPr>
        <p:spPr/>
        <p:txBody>
          <a:bodyPr/>
          <a:lstStyle>
            <a:lvl1pPr>
              <a:defRPr/>
            </a:lvl1pPr>
          </a:lstStyle>
          <a:p>
            <a:r>
              <a:rPr lang="en-US" smtClean="0"/>
              <a:t>1392/09/28</a:t>
            </a:r>
            <a:endParaRPr lang="en-US"/>
          </a:p>
        </p:txBody>
      </p:sp>
      <p:sp>
        <p:nvSpPr>
          <p:cNvPr id="6" name="Footer Placeholder 5"/>
          <p:cNvSpPr>
            <a:spLocks noGrp="1"/>
          </p:cNvSpPr>
          <p:nvPr>
            <p:ph type="ftr" sz="quarter" idx="11"/>
          </p:nvPr>
        </p:nvSpPr>
        <p:spPr/>
        <p:txBody>
          <a:bodyPr/>
          <a:lstStyle>
            <a:lvl1pPr>
              <a:defRPr/>
            </a:lvl1pPr>
          </a:lstStyle>
          <a:p>
            <a:r>
              <a:rPr lang="en-US" smtClean="0"/>
              <a:t>life cycle costing</a:t>
            </a:r>
            <a:endParaRPr lang="en-US"/>
          </a:p>
        </p:txBody>
      </p:sp>
      <p:sp>
        <p:nvSpPr>
          <p:cNvPr id="7" name="Slide Number Placeholder 6"/>
          <p:cNvSpPr>
            <a:spLocks noGrp="1"/>
          </p:cNvSpPr>
          <p:nvPr>
            <p:ph type="sldNum" sz="quarter" idx="12"/>
          </p:nvPr>
        </p:nvSpPr>
        <p:spPr/>
        <p:txBody>
          <a:bodyPr/>
          <a:lstStyle>
            <a:lvl1pPr>
              <a:defRPr/>
            </a:lvl1pPr>
          </a:lstStyle>
          <a:p>
            <a:fld id="{42AC46CD-AE69-47FD-ACC5-AB875E8BA73A}" type="slidenum">
              <a:rPr lang="en-US"/>
              <a:pPr/>
              <a:t>‹#›</a:t>
            </a:fld>
            <a:endParaRPr lang="en-US"/>
          </a:p>
        </p:txBody>
      </p:sp>
    </p:spTree>
    <p:extLst>
      <p:ext uri="{BB962C8B-B14F-4D97-AF65-F5344CB8AC3E}">
        <p14:creationId xmlns:p14="http://schemas.microsoft.com/office/powerpoint/2010/main" xmlns="" val="446027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gs>
            <a:gs pos="21000">
              <a:schemeClr val="accent2">
                <a:alpha val="76000"/>
              </a:schemeClr>
            </a:gs>
            <a:gs pos="100000">
              <a:schemeClr val="accent2">
                <a:lumMod val="75000"/>
              </a:schemeClr>
            </a:gs>
          </a:gsLst>
          <a:lin ang="5400000" scaled="0"/>
          <a:tileRect/>
        </a:grad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1828800" y="1066800"/>
            <a:ext cx="6629400" cy="838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92075" tIns="46038" rIns="92075" bIns="46038" numCol="1" anchor="b" anchorCtr="0" compatLnSpc="1">
            <a:prstTxWarp prst="textNoShape">
              <a:avLst/>
            </a:prstTxWarp>
          </a:bodyPr>
          <a:lstStyle/>
          <a:p>
            <a:pPr lvl="0"/>
            <a:r>
              <a:rPr lang="en-US" dirty="0" smtClean="0"/>
              <a:t>Click to edit Master title style</a:t>
            </a:r>
          </a:p>
        </p:txBody>
      </p:sp>
      <p:sp>
        <p:nvSpPr>
          <p:cNvPr id="1031" name="Rectangle 7"/>
          <p:cNvSpPr>
            <a:spLocks noGrp="1" noChangeArrowheads="1"/>
          </p:cNvSpPr>
          <p:nvPr>
            <p:ph type="body" idx="1"/>
          </p:nvPr>
        </p:nvSpPr>
        <p:spPr bwMode="auto">
          <a:xfrm>
            <a:off x="2133600" y="2057400"/>
            <a:ext cx="6324600" cy="396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5" name="Rectangle 11"/>
          <p:cNvSpPr>
            <a:spLocks noGrp="1" noChangeArrowheads="1"/>
          </p:cNvSpPr>
          <p:nvPr>
            <p:ph type="dt" sz="quarter" idx="2"/>
          </p:nvPr>
        </p:nvSpPr>
        <p:spPr bwMode="auto">
          <a:xfrm>
            <a:off x="1828800" y="6248400"/>
            <a:ext cx="1905000" cy="38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lvl1pPr>
              <a:defRPr sz="1200">
                <a:latin typeface="+mn-lt"/>
              </a:defRPr>
            </a:lvl1pPr>
          </a:lstStyle>
          <a:p>
            <a:r>
              <a:rPr lang="en-US" smtClean="0"/>
              <a:t>1392/09/28</a:t>
            </a:r>
            <a:endParaRPr lang="en-US" dirty="0"/>
          </a:p>
        </p:txBody>
      </p:sp>
      <p:sp>
        <p:nvSpPr>
          <p:cNvPr id="1036" name="Rectangle 12"/>
          <p:cNvSpPr>
            <a:spLocks noGrp="1" noChangeArrowheads="1"/>
          </p:cNvSpPr>
          <p:nvPr>
            <p:ph type="ftr" sz="quarter" idx="3"/>
          </p:nvPr>
        </p:nvSpPr>
        <p:spPr bwMode="auto">
          <a:xfrm>
            <a:off x="3886200" y="6248400"/>
            <a:ext cx="3048000" cy="38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lvl1pPr algn="ctr">
              <a:defRPr sz="1200">
                <a:latin typeface="+mn-lt"/>
              </a:defRPr>
            </a:lvl1pPr>
          </a:lstStyle>
          <a:p>
            <a:r>
              <a:rPr lang="en-US" smtClean="0"/>
              <a:t>life cycle costing</a:t>
            </a:r>
            <a:endParaRPr lang="en-US" dirty="0"/>
          </a:p>
        </p:txBody>
      </p:sp>
      <p:sp>
        <p:nvSpPr>
          <p:cNvPr id="1037" name="Rectangle 13"/>
          <p:cNvSpPr>
            <a:spLocks noGrp="1" noChangeArrowheads="1"/>
          </p:cNvSpPr>
          <p:nvPr>
            <p:ph type="sldNum" sz="quarter" idx="4"/>
          </p:nvPr>
        </p:nvSpPr>
        <p:spPr bwMode="auto">
          <a:xfrm>
            <a:off x="7086600" y="6248400"/>
            <a:ext cx="1905000" cy="38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200">
                <a:latin typeface="+mn-lt"/>
              </a:defRPr>
            </a:lvl1pPr>
          </a:lstStyle>
          <a:p>
            <a:fld id="{F601FFC2-68D7-4AB8-B7F1-8ED445831F2C}" type="slidenum">
              <a:rPr lang="en-US"/>
              <a:pPr/>
              <a:t>‹#›</a:t>
            </a:fld>
            <a:endParaRPr lang="en-US" dirty="0"/>
          </a:p>
        </p:txBody>
      </p:sp>
      <p:sp>
        <p:nvSpPr>
          <p:cNvPr id="8" name="Rectangle 7"/>
          <p:cNvSpPr/>
          <p:nvPr/>
        </p:nvSpPr>
        <p:spPr bwMode="auto">
          <a:xfrm>
            <a:off x="381000" y="381000"/>
            <a:ext cx="457200" cy="457200"/>
          </a:xfrm>
          <a:prstGeom prst="rect">
            <a:avLst/>
          </a:prstGeom>
          <a:solidFill>
            <a:schemeClr val="accent2"/>
          </a:solidFill>
          <a:ln w="19050" cap="sq" cmpd="sng" algn="ctr">
            <a:solidFill>
              <a:schemeClr val="tx1">
                <a:lumMod val="95000"/>
                <a:alpha val="74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9" name="Rectangle 8"/>
          <p:cNvSpPr/>
          <p:nvPr/>
        </p:nvSpPr>
        <p:spPr bwMode="auto">
          <a:xfrm>
            <a:off x="1066800" y="381000"/>
            <a:ext cx="457200" cy="457200"/>
          </a:xfrm>
          <a:prstGeom prst="rect">
            <a:avLst/>
          </a:prstGeom>
          <a:solidFill>
            <a:schemeClr val="accent2"/>
          </a:solidFill>
          <a:ln w="19050" cap="sq" cmpd="sng" algn="ctr">
            <a:solidFill>
              <a:schemeClr val="tx1">
                <a:lumMod val="95000"/>
                <a:alpha val="74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0" name="Rectangle 9"/>
          <p:cNvSpPr/>
          <p:nvPr/>
        </p:nvSpPr>
        <p:spPr bwMode="auto">
          <a:xfrm>
            <a:off x="1981200" y="381000"/>
            <a:ext cx="457200" cy="457200"/>
          </a:xfrm>
          <a:prstGeom prst="rect">
            <a:avLst/>
          </a:prstGeom>
          <a:solidFill>
            <a:schemeClr val="accent2"/>
          </a:solidFill>
          <a:ln w="19050" cap="sq" cmpd="sng" algn="ctr">
            <a:solidFill>
              <a:schemeClr val="tx1">
                <a:lumMod val="95000"/>
                <a:alpha val="74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1" name="Rectangle 10"/>
          <p:cNvSpPr/>
          <p:nvPr/>
        </p:nvSpPr>
        <p:spPr bwMode="auto">
          <a:xfrm>
            <a:off x="3352800" y="381000"/>
            <a:ext cx="457200" cy="457200"/>
          </a:xfrm>
          <a:prstGeom prst="rect">
            <a:avLst/>
          </a:prstGeom>
          <a:solidFill>
            <a:schemeClr val="accent2"/>
          </a:solidFill>
          <a:ln w="19050" cap="sq" cmpd="sng" algn="ctr">
            <a:solidFill>
              <a:schemeClr val="tx1">
                <a:lumMod val="95000"/>
                <a:alpha val="74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2" name="Rectangle 11"/>
          <p:cNvSpPr/>
          <p:nvPr/>
        </p:nvSpPr>
        <p:spPr bwMode="auto">
          <a:xfrm>
            <a:off x="5715000" y="381000"/>
            <a:ext cx="457200" cy="457200"/>
          </a:xfrm>
          <a:prstGeom prst="rect">
            <a:avLst/>
          </a:prstGeom>
          <a:solidFill>
            <a:schemeClr val="accent2"/>
          </a:solidFill>
          <a:ln w="19050" cap="sq" cmpd="sng" algn="ctr">
            <a:solidFill>
              <a:schemeClr val="tx1">
                <a:lumMod val="95000"/>
                <a:alpha val="74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3" name="Rectangle 12"/>
          <p:cNvSpPr/>
          <p:nvPr/>
        </p:nvSpPr>
        <p:spPr bwMode="auto">
          <a:xfrm>
            <a:off x="381000" y="990600"/>
            <a:ext cx="457200" cy="457200"/>
          </a:xfrm>
          <a:prstGeom prst="rect">
            <a:avLst/>
          </a:prstGeom>
          <a:solidFill>
            <a:schemeClr val="accent2"/>
          </a:solidFill>
          <a:ln w="19050" cap="sq" cmpd="sng" algn="ctr">
            <a:solidFill>
              <a:schemeClr val="tx1">
                <a:lumMod val="95000"/>
                <a:alpha val="74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381000" y="1600200"/>
            <a:ext cx="457200" cy="457200"/>
          </a:xfrm>
          <a:prstGeom prst="rect">
            <a:avLst/>
          </a:prstGeom>
          <a:solidFill>
            <a:schemeClr val="accent2"/>
          </a:solidFill>
          <a:ln w="19050" cap="sq" cmpd="sng" algn="ctr">
            <a:solidFill>
              <a:schemeClr val="tx1">
                <a:lumMod val="95000"/>
                <a:alpha val="74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381000" y="6629400"/>
            <a:ext cx="457200" cy="457200"/>
          </a:xfrm>
          <a:prstGeom prst="rect">
            <a:avLst/>
          </a:prstGeom>
          <a:noFill/>
          <a:ln w="19050" cap="sq" cmpd="sng" algn="ctr">
            <a:solidFill>
              <a:schemeClr val="tx1">
                <a:lumMod val="95000"/>
                <a:alpha val="74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381000" y="5181600"/>
            <a:ext cx="457200" cy="457200"/>
          </a:xfrm>
          <a:prstGeom prst="rect">
            <a:avLst/>
          </a:prstGeom>
          <a:noFill/>
          <a:ln w="19050" cap="sq" cmpd="sng" algn="ctr">
            <a:solidFill>
              <a:schemeClr val="tx1">
                <a:lumMod val="95000"/>
                <a:alpha val="74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381000" y="6019800"/>
            <a:ext cx="457200" cy="457200"/>
          </a:xfrm>
          <a:prstGeom prst="rect">
            <a:avLst/>
          </a:prstGeom>
          <a:noFill/>
          <a:ln w="19050" cap="sq" cmpd="sng" algn="ctr">
            <a:solidFill>
              <a:schemeClr val="tx1">
                <a:lumMod val="95000"/>
                <a:alpha val="74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381000" y="3505200"/>
            <a:ext cx="457200" cy="457200"/>
          </a:xfrm>
          <a:prstGeom prst="rect">
            <a:avLst/>
          </a:prstGeom>
          <a:noFill/>
          <a:ln w="19050" cap="sq" cmpd="sng" algn="ctr">
            <a:solidFill>
              <a:schemeClr val="tx1">
                <a:lumMod val="95000"/>
                <a:alpha val="74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1097280" y="5516880"/>
            <a:ext cx="274320" cy="274320"/>
          </a:xfrm>
          <a:prstGeom prst="rect">
            <a:avLst/>
          </a:prstGeom>
          <a:noFill/>
          <a:ln w="19050" cap="sq" cmpd="sng" algn="ctr">
            <a:solidFill>
              <a:schemeClr val="tx1">
                <a:lumMod val="95000"/>
                <a:alpha val="74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1066800" y="990600"/>
            <a:ext cx="274320" cy="274320"/>
          </a:xfrm>
          <a:prstGeom prst="rect">
            <a:avLst/>
          </a:prstGeom>
          <a:solidFill>
            <a:schemeClr val="accent2"/>
          </a:solidFill>
          <a:ln w="19050" cap="sq" cmpd="sng" algn="ctr">
            <a:solidFill>
              <a:schemeClr val="tx1">
                <a:lumMod val="95000"/>
                <a:alpha val="74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4069080" y="685800"/>
            <a:ext cx="274320" cy="274320"/>
          </a:xfrm>
          <a:prstGeom prst="rect">
            <a:avLst/>
          </a:prstGeom>
          <a:solidFill>
            <a:schemeClr val="accent2"/>
          </a:solidFill>
          <a:ln w="19050" cap="sq" cmpd="sng" algn="ctr">
            <a:solidFill>
              <a:schemeClr val="tx1">
                <a:lumMod val="95000"/>
                <a:alpha val="74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2" name="Rectangle 21"/>
          <p:cNvSpPr/>
          <p:nvPr/>
        </p:nvSpPr>
        <p:spPr bwMode="auto">
          <a:xfrm>
            <a:off x="381000" y="2362200"/>
            <a:ext cx="457200" cy="457200"/>
          </a:xfrm>
          <a:prstGeom prst="rect">
            <a:avLst/>
          </a:prstGeom>
          <a:solidFill>
            <a:schemeClr val="accent2"/>
          </a:solidFill>
          <a:ln w="19050" cap="sq" cmpd="sng" algn="ctr">
            <a:solidFill>
              <a:schemeClr val="tx1">
                <a:lumMod val="95000"/>
                <a:alpha val="74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rtl="0" eaLnBrk="1" fontAlgn="base" hangingPunct="1">
        <a:spcBef>
          <a:spcPct val="0"/>
        </a:spcBef>
        <a:spcAft>
          <a:spcPct val="0"/>
        </a:spcAft>
        <a:defRPr sz="3200" b="1">
          <a:solidFill>
            <a:schemeClr val="tx1"/>
          </a:solidFill>
          <a:latin typeface="+mj-lt"/>
          <a:ea typeface="+mj-ea"/>
          <a:cs typeface="+mj-cs"/>
        </a:defRPr>
      </a:lvl1pPr>
      <a:lvl2pPr algn="l" rtl="0" eaLnBrk="1" fontAlgn="base" hangingPunct="1">
        <a:spcBef>
          <a:spcPct val="0"/>
        </a:spcBef>
        <a:spcAft>
          <a:spcPct val="0"/>
        </a:spcAft>
        <a:defRPr sz="3200" b="1">
          <a:solidFill>
            <a:schemeClr val="tx1"/>
          </a:solidFill>
          <a:latin typeface="Trebuchet MS" pitchFamily="34" charset="0"/>
        </a:defRPr>
      </a:lvl2pPr>
      <a:lvl3pPr algn="l" rtl="0" eaLnBrk="1" fontAlgn="base" hangingPunct="1">
        <a:spcBef>
          <a:spcPct val="0"/>
        </a:spcBef>
        <a:spcAft>
          <a:spcPct val="0"/>
        </a:spcAft>
        <a:defRPr sz="3200" b="1">
          <a:solidFill>
            <a:schemeClr val="tx1"/>
          </a:solidFill>
          <a:latin typeface="Trebuchet MS" pitchFamily="34" charset="0"/>
        </a:defRPr>
      </a:lvl3pPr>
      <a:lvl4pPr algn="l" rtl="0" eaLnBrk="1" fontAlgn="base" hangingPunct="1">
        <a:spcBef>
          <a:spcPct val="0"/>
        </a:spcBef>
        <a:spcAft>
          <a:spcPct val="0"/>
        </a:spcAft>
        <a:defRPr sz="3200" b="1">
          <a:solidFill>
            <a:schemeClr val="tx1"/>
          </a:solidFill>
          <a:latin typeface="Trebuchet MS" pitchFamily="34" charset="0"/>
        </a:defRPr>
      </a:lvl4pPr>
      <a:lvl5pPr algn="l" rtl="0" eaLnBrk="1" fontAlgn="base" hangingPunct="1">
        <a:spcBef>
          <a:spcPct val="0"/>
        </a:spcBef>
        <a:spcAft>
          <a:spcPct val="0"/>
        </a:spcAft>
        <a:defRPr sz="3200" b="1">
          <a:solidFill>
            <a:schemeClr val="tx1"/>
          </a:solidFill>
          <a:latin typeface="Trebuchet MS" pitchFamily="34" charset="0"/>
        </a:defRPr>
      </a:lvl5pPr>
      <a:lvl6pPr marL="457200" algn="l" rtl="0" eaLnBrk="1" fontAlgn="base" hangingPunct="1">
        <a:spcBef>
          <a:spcPct val="0"/>
        </a:spcBef>
        <a:spcAft>
          <a:spcPct val="0"/>
        </a:spcAft>
        <a:defRPr sz="3200" b="1">
          <a:solidFill>
            <a:schemeClr val="tx1"/>
          </a:solidFill>
          <a:latin typeface="Trebuchet MS" pitchFamily="34" charset="0"/>
        </a:defRPr>
      </a:lvl6pPr>
      <a:lvl7pPr marL="914400" algn="l" rtl="0" eaLnBrk="1" fontAlgn="base" hangingPunct="1">
        <a:spcBef>
          <a:spcPct val="0"/>
        </a:spcBef>
        <a:spcAft>
          <a:spcPct val="0"/>
        </a:spcAft>
        <a:defRPr sz="3200" b="1">
          <a:solidFill>
            <a:schemeClr val="tx1"/>
          </a:solidFill>
          <a:latin typeface="Trebuchet MS" pitchFamily="34" charset="0"/>
        </a:defRPr>
      </a:lvl7pPr>
      <a:lvl8pPr marL="1371600" algn="l" rtl="0" eaLnBrk="1" fontAlgn="base" hangingPunct="1">
        <a:spcBef>
          <a:spcPct val="0"/>
        </a:spcBef>
        <a:spcAft>
          <a:spcPct val="0"/>
        </a:spcAft>
        <a:defRPr sz="3200" b="1">
          <a:solidFill>
            <a:schemeClr val="tx1"/>
          </a:solidFill>
          <a:latin typeface="Trebuchet MS" pitchFamily="34" charset="0"/>
        </a:defRPr>
      </a:lvl8pPr>
      <a:lvl9pPr marL="1828800" algn="l" rtl="0" eaLnBrk="1" fontAlgn="base" hangingPunct="1">
        <a:spcBef>
          <a:spcPct val="0"/>
        </a:spcBef>
        <a:spcAft>
          <a:spcPct val="0"/>
        </a:spcAft>
        <a:defRPr sz="3200" b="1">
          <a:solidFill>
            <a:schemeClr val="tx1"/>
          </a:solidFill>
          <a:latin typeface="Trebuchet MS" pitchFamily="34" charset="0"/>
        </a:defRPr>
      </a:lvl9pPr>
    </p:titleStyle>
    <p:bodyStyle>
      <a:lvl1pPr marL="342900" indent="-342900" algn="l" rtl="0"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Font typeface="Garamond" pitchFamily="18" charset="0"/>
        <a:buChar char="−"/>
        <a:defRPr sz="2200">
          <a:solidFill>
            <a:schemeClr val="tx1"/>
          </a:solidFill>
          <a:latin typeface="+mn-lt"/>
        </a:defRPr>
      </a:lvl2pPr>
      <a:lvl3pPr marL="1143000" indent="-228600" algn="l" rtl="0" eaLnBrk="1" fontAlgn="base" hangingPunct="1">
        <a:spcBef>
          <a:spcPct val="20000"/>
        </a:spcBef>
        <a:spcAft>
          <a:spcPct val="0"/>
        </a:spcAft>
        <a:buClr>
          <a:schemeClr val="tx1"/>
        </a:buClr>
        <a:buChar char="•"/>
        <a:defRPr sz="2000">
          <a:solidFill>
            <a:schemeClr val="tx1"/>
          </a:solidFill>
          <a:latin typeface="+mn-lt"/>
        </a:defRPr>
      </a:lvl3pPr>
      <a:lvl4pPr marL="1600200" indent="-228600" algn="l" rtl="0" eaLnBrk="1" fontAlgn="base" hangingPunct="1">
        <a:spcBef>
          <a:spcPct val="20000"/>
        </a:spcBef>
        <a:spcAft>
          <a:spcPct val="0"/>
        </a:spcAft>
        <a:buClr>
          <a:schemeClr val="tx1"/>
        </a:buClr>
        <a:buFont typeface="Garamond" pitchFamily="18" charset="0"/>
        <a:buChar char="−"/>
        <a:defRPr>
          <a:solidFill>
            <a:schemeClr val="tx1"/>
          </a:solidFill>
          <a:latin typeface="+mn-lt"/>
        </a:defRPr>
      </a:lvl4pPr>
      <a:lvl5pPr marL="2057400" indent="-228600" algn="l" rtl="0" eaLnBrk="1" fontAlgn="base" hangingPunct="1">
        <a:spcBef>
          <a:spcPct val="20000"/>
        </a:spcBef>
        <a:spcAft>
          <a:spcPct val="0"/>
        </a:spcAft>
        <a:buClr>
          <a:schemeClr val="tx1"/>
        </a:buClr>
        <a:buChar char="•"/>
        <a:defRPr sz="1600">
          <a:solidFill>
            <a:schemeClr val="tx1"/>
          </a:solidFill>
          <a:latin typeface="+mn-lt"/>
        </a:defRPr>
      </a:lvl5pPr>
      <a:lvl6pPr marL="2514600" indent="-228600" algn="l" rtl="0" eaLnBrk="1" fontAlgn="base" hangingPunct="1">
        <a:spcBef>
          <a:spcPct val="20000"/>
        </a:spcBef>
        <a:spcAft>
          <a:spcPct val="0"/>
        </a:spcAft>
        <a:buClr>
          <a:schemeClr val="tx1"/>
        </a:buClr>
        <a:buChar char="•"/>
        <a:defRPr sz="1600">
          <a:solidFill>
            <a:schemeClr val="tx1"/>
          </a:solidFill>
          <a:latin typeface="+mn-lt"/>
        </a:defRPr>
      </a:lvl6pPr>
      <a:lvl7pPr marL="2971800" indent="-228600" algn="l" rtl="0" eaLnBrk="1" fontAlgn="base" hangingPunct="1">
        <a:spcBef>
          <a:spcPct val="20000"/>
        </a:spcBef>
        <a:spcAft>
          <a:spcPct val="0"/>
        </a:spcAft>
        <a:buClr>
          <a:schemeClr val="tx1"/>
        </a:buClr>
        <a:buChar char="•"/>
        <a:defRPr sz="1600">
          <a:solidFill>
            <a:schemeClr val="tx1"/>
          </a:solidFill>
          <a:latin typeface="+mn-lt"/>
        </a:defRPr>
      </a:lvl7pPr>
      <a:lvl8pPr marL="3429000" indent="-228600" algn="l" rtl="0" eaLnBrk="1" fontAlgn="base" hangingPunct="1">
        <a:spcBef>
          <a:spcPct val="20000"/>
        </a:spcBef>
        <a:spcAft>
          <a:spcPct val="0"/>
        </a:spcAft>
        <a:buClr>
          <a:schemeClr val="tx1"/>
        </a:buClr>
        <a:buChar char="•"/>
        <a:defRPr sz="1600">
          <a:solidFill>
            <a:schemeClr val="tx1"/>
          </a:solidFill>
          <a:latin typeface="+mn-lt"/>
        </a:defRPr>
      </a:lvl8pPr>
      <a:lvl9pPr marL="3886200" indent="-228600" algn="l" rtl="0" eaLnBrk="1" fontAlgn="base" hangingPunct="1">
        <a:spcBef>
          <a:spcPct val="20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gs>
            <a:gs pos="0">
              <a:schemeClr val="accent2"/>
            </a:gs>
            <a:gs pos="0">
              <a:schemeClr val="accent2"/>
            </a:gs>
            <a:gs pos="21000">
              <a:schemeClr val="accent2">
                <a:alpha val="76000"/>
              </a:schemeClr>
            </a:gs>
            <a:gs pos="100000">
              <a:schemeClr val="accent2">
                <a:lumMod val="75000"/>
              </a:schemeClr>
            </a:gs>
          </a:gsLst>
          <a:lin ang="5400000" scaled="0"/>
          <a:tileRect/>
        </a:gradFill>
        <a:effectLst/>
      </p:bgPr>
    </p:bg>
    <p:spTree>
      <p:nvGrpSpPr>
        <p:cNvPr id="1" name=""/>
        <p:cNvGrpSpPr/>
        <p:nvPr/>
      </p:nvGrpSpPr>
      <p:grpSpPr>
        <a:xfrm>
          <a:off x="0" y="0"/>
          <a:ext cx="0" cy="0"/>
          <a:chOff x="0" y="0"/>
          <a:chExt cx="0" cy="0"/>
        </a:xfrm>
      </p:grpSpPr>
      <p:pic>
        <p:nvPicPr>
          <p:cNvPr id="7" name="Picture 2" descr="045"/>
          <p:cNvPicPr>
            <a:picLocks noChangeAspect="1" noChangeArrowheads="1"/>
          </p:cNvPicPr>
          <p:nvPr/>
        </p:nvPicPr>
        <p:blipFill>
          <a:blip r:embed="rId3" cstate="print"/>
          <a:srcRect/>
          <a:stretch>
            <a:fillRect/>
          </a:stretch>
        </p:blipFill>
        <p:spPr bwMode="auto">
          <a:xfrm>
            <a:off x="7086600" y="-304800"/>
            <a:ext cx="1828800" cy="2070112"/>
          </a:xfrm>
          <a:prstGeom prst="roundRect">
            <a:avLst>
              <a:gd name="adj" fmla="val 16667"/>
            </a:avLst>
          </a:prstGeom>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pic>
      <p:sp>
        <p:nvSpPr>
          <p:cNvPr id="9" name="TextBox 8"/>
          <p:cNvSpPr txBox="1"/>
          <p:nvPr/>
        </p:nvSpPr>
        <p:spPr>
          <a:xfrm>
            <a:off x="990600" y="1676400"/>
            <a:ext cx="7696200" cy="1938992"/>
          </a:xfrm>
          <a:prstGeom prst="rect">
            <a:avLst/>
          </a:pr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10800000" scaled="1"/>
            <a:tileRect/>
          </a:gradFill>
          <a:ln/>
          <a:effectLst>
            <a:glow rad="228600">
              <a:schemeClr val="accent1">
                <a:satMod val="175000"/>
                <a:alpha val="40000"/>
              </a:schemeClr>
            </a:glow>
          </a:effectLst>
          <a:scene3d>
            <a:camera prst="orthographicFront"/>
            <a:lightRig rig="flat" dir="tl">
              <a:rot lat="0" lon="0" rev="6600000"/>
            </a:lightRig>
          </a:scene3d>
          <a:sp3d>
            <a:bevelT w="114300" prst="artDeco"/>
          </a:sp3d>
        </p:spPr>
        <p:style>
          <a:lnRef idx="2">
            <a:schemeClr val="accent2"/>
          </a:lnRef>
          <a:fillRef idx="1">
            <a:schemeClr val="lt1"/>
          </a:fillRef>
          <a:effectRef idx="0">
            <a:schemeClr val="accent2"/>
          </a:effectRef>
          <a:fontRef idx="minor">
            <a:schemeClr val="dk1"/>
          </a:fontRef>
        </p:style>
        <p:txBody>
          <a:bodyPr wrap="square" rtlCol="0">
            <a:spAutoFit/>
            <a:sp3d extrusionH="25400" contourW="8890">
              <a:bevelT w="38100" h="31750"/>
              <a:contourClr>
                <a:schemeClr val="accent2">
                  <a:shade val="75000"/>
                </a:schemeClr>
              </a:contourClr>
            </a:sp3d>
          </a:bodyPr>
          <a:lstStyle/>
          <a:p>
            <a:pPr algn="r"/>
            <a:r>
              <a:rPr lang="fa-IR" sz="6000" b="1" spc="-300" dirty="0" smtClean="0">
                <a:ln w="76200"/>
                <a:gradFill flip="none" rotWithShape="1">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path path="circle">
                    <a:fillToRect l="50000" t="50000" r="50000" b="50000"/>
                  </a:path>
                  <a:tileRect/>
                </a:gradFill>
                <a:effectLst>
                  <a:outerShdw blurRad="38100" dist="38100" dir="2700000" algn="tl">
                    <a:srgbClr val="000000">
                      <a:alpha val="43137"/>
                    </a:srgbClr>
                  </a:outerShdw>
                </a:effectLst>
              </a:rPr>
              <a:t>هزینه یابی ناب</a:t>
            </a:r>
            <a:r>
              <a:rPr lang="en-US" sz="6000" b="1" spc="-300" dirty="0" smtClean="0">
                <a:ln w="76200"/>
                <a:gradFill flip="none" rotWithShape="1">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path path="circle">
                    <a:fillToRect l="50000" t="50000" r="50000" b="50000"/>
                  </a:path>
                  <a:tileRect/>
                </a:gradFill>
                <a:effectLst>
                  <a:outerShdw blurRad="38100" dist="38100" dir="2700000" algn="tl">
                    <a:srgbClr val="000000">
                      <a:alpha val="43137"/>
                    </a:srgbClr>
                  </a:outerShdw>
                </a:effectLst>
              </a:rPr>
              <a:t/>
            </a:r>
            <a:br>
              <a:rPr lang="en-US" sz="6000" b="1" spc="-300" dirty="0" smtClean="0">
                <a:ln w="76200"/>
                <a:gradFill flip="none" rotWithShape="1">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path path="circle">
                    <a:fillToRect l="50000" t="50000" r="50000" b="50000"/>
                  </a:path>
                  <a:tileRect/>
                </a:gradFill>
                <a:effectLst>
                  <a:outerShdw blurRad="38100" dist="38100" dir="2700000" algn="tl">
                    <a:srgbClr val="000000">
                      <a:alpha val="43137"/>
                    </a:srgbClr>
                  </a:outerShdw>
                </a:effectLst>
              </a:rPr>
            </a:br>
            <a:r>
              <a:rPr lang="en-US" sz="6000" b="1" spc="-300" dirty="0" smtClean="0">
                <a:ln w="76200"/>
                <a:gradFill flip="none" rotWithShape="1">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path path="circle">
                    <a:fillToRect l="50000" t="50000" r="50000" b="50000"/>
                  </a:path>
                  <a:tileRect/>
                </a:gradFill>
                <a:effectLst>
                  <a:outerShdw blurRad="38100" dist="38100" dir="2700000" algn="tl">
                    <a:srgbClr val="000000">
                      <a:alpha val="43137"/>
                    </a:srgbClr>
                  </a:outerShdw>
                </a:effectLst>
              </a:rPr>
              <a:t>Lean Costing</a:t>
            </a:r>
            <a:endParaRPr lang="en-US" sz="6000" b="1" spc="-300" dirty="0">
              <a:ln w="76200"/>
              <a:gradFill flip="none" rotWithShape="1">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path path="circle">
                  <a:fillToRect l="50000" t="50000" r="50000" b="50000"/>
                </a:path>
                <a:tileRect/>
              </a:gradFill>
              <a:effectLst>
                <a:outerShdw blurRad="38100" dist="38100" dir="2700000" algn="tl">
                  <a:srgbClr val="000000">
                    <a:alpha val="43137"/>
                  </a:srgbClr>
                </a:outerShdw>
              </a:effectLst>
            </a:endParaRPr>
          </a:p>
        </p:txBody>
      </p:sp>
      <p:sp>
        <p:nvSpPr>
          <p:cNvPr id="10" name="Flowchart: Predefined Process 9"/>
          <p:cNvSpPr/>
          <p:nvPr/>
        </p:nvSpPr>
        <p:spPr bwMode="auto">
          <a:xfrm rot="765066">
            <a:off x="6324600" y="3810000"/>
            <a:ext cx="2438400" cy="609600"/>
          </a:xfrm>
          <a:prstGeom prst="flowChartPredefinedProcess">
            <a:avLst/>
          </a:prstGeom>
          <a:ln>
            <a:noFill/>
            <a:headEnd type="none" w="sm" len="sm"/>
            <a:tailEnd type="none" w="sm" len="sm"/>
          </a:ln>
          <a:effectLst>
            <a:outerShdw blurRad="127000" dist="38100" dir="2700000" algn="ctr">
              <a:srgbClr val="000000">
                <a:alpha val="45000"/>
              </a:srgbClr>
            </a:outerShdw>
            <a:reflection blurRad="6350" stA="50000" endA="300" endPos="55500" dist="101600" dir="5400000" sy="-100000" algn="bl" rotWithShape="0"/>
          </a:effectLst>
          <a:scene3d>
            <a:camera prst="perspectiveFront" fov="2700000">
              <a:rot lat="20376000" lon="1938000" rev="20112001"/>
            </a:camera>
            <a:lightRig rig="soft" dir="t">
              <a:rot lat="0" lon="0" rev="0"/>
            </a:lightRig>
          </a:scene3d>
          <a:sp3d prstMaterial="translucentPowder">
            <a:bevelT w="203200" h="50800" prst="softRound"/>
          </a:sp3d>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1" name="Flowchart: Predefined Process 10"/>
          <p:cNvSpPr/>
          <p:nvPr/>
        </p:nvSpPr>
        <p:spPr bwMode="auto">
          <a:xfrm rot="637179">
            <a:off x="6477000" y="4114800"/>
            <a:ext cx="2438400" cy="609600"/>
          </a:xfrm>
          <a:prstGeom prst="flowChartPredefinedProcess">
            <a:avLst/>
          </a:prstGeom>
          <a:ln>
            <a:noFill/>
            <a:headEnd type="none" w="sm" len="sm"/>
            <a:tailEnd type="none" w="sm" len="sm"/>
          </a:ln>
          <a:effectLst>
            <a:outerShdw blurRad="127000" dist="38100" dir="2700000" algn="ctr">
              <a:srgbClr val="000000">
                <a:alpha val="45000"/>
              </a:srgbClr>
            </a:outerShdw>
            <a:reflection blurRad="6350" stA="50000" endA="300" endPos="55500" dist="101600" dir="5400000" sy="-100000" algn="bl" rotWithShape="0"/>
          </a:effectLst>
          <a:scene3d>
            <a:camera prst="perspectiveFront" fov="2700000">
              <a:rot lat="20376000" lon="1938000" rev="20112001"/>
            </a:camera>
            <a:lightRig rig="soft" dir="t">
              <a:rot lat="0" lon="0" rev="0"/>
            </a:lightRig>
          </a:scene3d>
          <a:sp3d prstMaterial="translucentPowder">
            <a:bevelT w="203200" h="50800" prst="softRound"/>
          </a:sp3d>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2" name="Flowchart: Predefined Process 11"/>
          <p:cNvSpPr/>
          <p:nvPr/>
        </p:nvSpPr>
        <p:spPr bwMode="auto">
          <a:xfrm rot="510449">
            <a:off x="6400800" y="4495800"/>
            <a:ext cx="2438400" cy="609600"/>
          </a:xfrm>
          <a:prstGeom prst="flowChartPredefinedProcess">
            <a:avLst/>
          </a:prstGeom>
          <a:ln>
            <a:noFill/>
            <a:headEnd type="none" w="sm" len="sm"/>
            <a:tailEnd type="none" w="sm" len="sm"/>
          </a:ln>
          <a:effectLst>
            <a:outerShdw blurRad="127000" dist="38100" dir="2700000" algn="ctr">
              <a:srgbClr val="000000">
                <a:alpha val="45000"/>
              </a:srgbClr>
            </a:outerShdw>
            <a:reflection blurRad="6350" stA="50000" endA="300" endPos="55500" dist="50800" dir="5400000" sy="-100000" algn="bl" rotWithShape="0"/>
          </a:effectLst>
          <a:scene3d>
            <a:camera prst="perspectiveFront" fov="2700000">
              <a:rot lat="20376000" lon="1938000" rev="20112001"/>
            </a:camera>
            <a:lightRig rig="soft" dir="t">
              <a:rot lat="0" lon="0" rev="0"/>
            </a:lightRig>
          </a:scene3d>
          <a:sp3d prstMaterial="translucentPowder">
            <a:bevelT w="203200" h="50800" prst="softRound"/>
          </a:sp3d>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2209800" y="3962400"/>
            <a:ext cx="4267200" cy="1077218"/>
          </a:xfrm>
          <a:prstGeom prst="rect">
            <a:avLst/>
          </a:prstGeom>
          <a:noFill/>
          <a:effectLst/>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60000" dist="60007" dir="5400000" sy="-100000" algn="bl" rotWithShape="0"/>
                </a:effectLst>
              </a:rPr>
              <a:t>استاد:</a:t>
            </a:r>
          </a:p>
          <a:p>
            <a:pPr algn="ctr"/>
            <a:r>
              <a:rPr lang="fa-IR"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60000" dist="60007" dir="5400000" sy="-100000" algn="bl" rotWithShape="0"/>
                </a:effectLst>
              </a:rPr>
              <a:t>جناب آقای دکتر صالحی</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60000" dist="60007" dir="5400000" sy="-100000" algn="bl" rotWithShape="0"/>
              </a:effectLst>
            </a:endParaRPr>
          </a:p>
        </p:txBody>
      </p:sp>
      <p:sp>
        <p:nvSpPr>
          <p:cNvPr id="14" name="Slide Number Placeholder 13"/>
          <p:cNvSpPr>
            <a:spLocks noGrp="1"/>
          </p:cNvSpPr>
          <p:nvPr>
            <p:ph type="sldNum" sz="quarter" idx="4"/>
          </p:nvPr>
        </p:nvSpPr>
        <p:spPr>
          <a:xfrm>
            <a:off x="7239000" y="6477000"/>
            <a:ext cx="1905000" cy="381000"/>
          </a:xfrm>
        </p:spPr>
        <p:txBody>
          <a:bodyPr/>
          <a:lstStyle/>
          <a:p>
            <a:fld id="{98227F8F-9FEE-4D60-9626-1DC48B585FB9}" type="slidenum">
              <a:rPr lang="en-US" smtClean="0"/>
              <a:pPr/>
              <a:t>1</a:t>
            </a:fld>
            <a:endParaRPr lang="en-US" dirty="0"/>
          </a:p>
        </p:txBody>
      </p:sp>
      <p:sp>
        <p:nvSpPr>
          <p:cNvPr id="16" name="TextBox 15"/>
          <p:cNvSpPr txBox="1"/>
          <p:nvPr/>
        </p:nvSpPr>
        <p:spPr>
          <a:xfrm>
            <a:off x="914400" y="5334000"/>
            <a:ext cx="2362200" cy="1200329"/>
          </a:xfrm>
          <a:prstGeom prst="rect">
            <a:avLst/>
          </a:prstGeom>
          <a:noFill/>
        </p:spPr>
        <p:txBody>
          <a:bodyPr wrap="square" rtlCol="0">
            <a:spAutoFit/>
          </a:bodyPr>
          <a:lstStyle/>
          <a:p>
            <a:pPr algn="r" rtl="1"/>
            <a:r>
              <a:rPr lang="fa-IR" dirty="0" smtClean="0">
                <a:solidFill>
                  <a:schemeClr val="bg2">
                    <a:lumMod val="95000"/>
                    <a:lumOff val="5000"/>
                  </a:schemeClr>
                </a:solidFill>
                <a:cs typeface="B Titr" pitchFamily="2" charset="-78"/>
              </a:rPr>
              <a:t>مجتبی </a:t>
            </a:r>
            <a:r>
              <a:rPr lang="fa-IR" dirty="0" smtClean="0">
                <a:solidFill>
                  <a:schemeClr val="bg2">
                    <a:lumMod val="95000"/>
                    <a:lumOff val="5000"/>
                  </a:schemeClr>
                </a:solidFill>
                <a:cs typeface="B Titr" pitchFamily="2" charset="-78"/>
              </a:rPr>
              <a:t>وطن </a:t>
            </a:r>
            <a:r>
              <a:rPr lang="fa-IR" dirty="0" smtClean="0">
                <a:solidFill>
                  <a:schemeClr val="bg2">
                    <a:lumMod val="95000"/>
                    <a:lumOff val="5000"/>
                  </a:schemeClr>
                </a:solidFill>
                <a:cs typeface="B Titr" pitchFamily="2" charset="-78"/>
              </a:rPr>
              <a:t>خواه</a:t>
            </a:r>
            <a:endParaRPr lang="fa-IR" dirty="0" smtClean="0">
              <a:solidFill>
                <a:schemeClr val="bg2">
                  <a:lumMod val="95000"/>
                  <a:lumOff val="5000"/>
                </a:schemeClr>
              </a:solidFill>
              <a:cs typeface="B Titr" pitchFamily="2" charset="-78"/>
            </a:endParaRPr>
          </a:p>
          <a:p>
            <a:pPr algn="r" rtl="1"/>
            <a:r>
              <a:rPr lang="fa-IR" dirty="0" smtClean="0">
                <a:solidFill>
                  <a:schemeClr val="bg2">
                    <a:lumMod val="95000"/>
                    <a:lumOff val="5000"/>
                  </a:schemeClr>
                </a:solidFill>
                <a:cs typeface="B Titr" pitchFamily="2" charset="-78"/>
              </a:rPr>
              <a:t>عادل اکبری</a:t>
            </a:r>
            <a:endParaRPr lang="en-US" dirty="0" smtClean="0">
              <a:solidFill>
                <a:schemeClr val="bg2">
                  <a:lumMod val="95000"/>
                  <a:lumOff val="5000"/>
                </a:schemeClr>
              </a:solidFill>
              <a:cs typeface="B Titr" pitchFamily="2" charset="-78"/>
            </a:endParaRPr>
          </a:p>
          <a:p>
            <a:pPr algn="r" rtl="1"/>
            <a:r>
              <a:rPr lang="fa-IR" dirty="0" smtClean="0">
                <a:solidFill>
                  <a:schemeClr val="bg2">
                    <a:lumMod val="95000"/>
                    <a:lumOff val="5000"/>
                  </a:schemeClr>
                </a:solidFill>
                <a:cs typeface="B Titr" pitchFamily="2" charset="-78"/>
              </a:rPr>
              <a:t>فرحان عبدالخانی</a:t>
            </a:r>
            <a:endParaRPr lang="en-US" dirty="0">
              <a:solidFill>
                <a:schemeClr val="bg2">
                  <a:lumMod val="95000"/>
                  <a:lumOff val="5000"/>
                </a:schemeClr>
              </a:solidFill>
              <a:cs typeface="B Titr"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362200" y="381000"/>
            <a:ext cx="6629400" cy="838200"/>
          </a:xfrm>
        </p:spPr>
        <p:txBody>
          <a:bodyPr/>
          <a:lstStyle/>
          <a:p>
            <a:pPr algn="r"/>
            <a:r>
              <a:rPr lang="fa-IR" dirty="0" smtClean="0"/>
              <a:t>حرکت:</a:t>
            </a:r>
            <a:endParaRPr lang="en-US" dirty="0">
              <a:effectLst>
                <a:outerShdw blurRad="38100" dist="38100" dir="2700000" algn="tl">
                  <a:srgbClr val="000000">
                    <a:alpha val="43137"/>
                  </a:srgbClr>
                </a:outerShdw>
              </a:effectLst>
            </a:endParaRPr>
          </a:p>
        </p:txBody>
      </p:sp>
      <p:sp>
        <p:nvSpPr>
          <p:cNvPr id="23555" name="Rectangle 3"/>
          <p:cNvSpPr>
            <a:spLocks noGrp="1" noChangeArrowheads="1"/>
          </p:cNvSpPr>
          <p:nvPr>
            <p:ph idx="1"/>
          </p:nvPr>
        </p:nvSpPr>
        <p:spPr>
          <a:xfrm>
            <a:off x="1295400" y="1447800"/>
            <a:ext cx="7391400" cy="4267200"/>
          </a:xfrm>
        </p:spPr>
        <p:txBody>
          <a:bodyPr/>
          <a:lstStyle/>
          <a:p>
            <a:pPr algn="just" rtl="1">
              <a:lnSpc>
                <a:spcPct val="150000"/>
              </a:lnSpc>
            </a:pPr>
            <a:r>
              <a:rPr lang="fa-IR" sz="1800" b="1" dirty="0" smtClean="0"/>
              <a:t>حرکت عبارت است از انجام وظایف به طور پیشرونده در طول جریان ارزش، به گونه که یک محصول بدون توقف بدون ضایعات و بدون پسروی به دست خریدار برسد . برای دستیابی به این منظور ابتدا باید بر یک هدف واقعی مثل یک طرح یا سفارش یا یک محصول معین تمرکز کرد . سپس مرزهای سنتی مشاغل یعنی مسرهای شغلی را نادیده گرفت و به بازاندیشی وظایف معین و ابزارهای مناسب دست زد . اما اصل بعدی تفکر ناب ایجاد سیستم کششی است به معنای آن که هیچ شرکتی کالا یا خدماتی را در بالای جریان تولید نکند مگر آن که مشتری پایین جریان آن را خواست باشد اصل کشش قوانین و مقررات مربوط به برنامه ریزی و کنترل موجودی مواد و محصولات نحوه تغذیه خطوط تولید و نحوه ارتباط کارخانه مادر با تامین کنندگان را دگرگون خواهد کرد. در نهایت و پس از رعایت اصول فوق به دنبال کردن کمال می رسیم کمال به معنای از بین بدن کامل عوام غیر ارزش است به گونه ای که همه فعایتهایی که طی جریان ارزش انجام می گیرند ارزش آفرین باشد. </a:t>
            </a:r>
            <a:endParaRPr lang="en-US" sz="1800" dirty="0" smtClean="0"/>
          </a:p>
          <a:p>
            <a:pPr algn="r">
              <a:buNone/>
            </a:pPr>
            <a:r>
              <a:rPr lang="fa-IR" sz="2000" b="1" dirty="0" smtClean="0">
                <a:solidFill>
                  <a:srgbClr val="FFC000"/>
                </a:solidFill>
                <a:effectLst>
                  <a:outerShdw blurRad="38100" dist="38100" dir="2700000" algn="tl">
                    <a:srgbClr val="000000">
                      <a:alpha val="43137"/>
                    </a:srgbClr>
                  </a:outerShdw>
                </a:effectLst>
                <a:latin typeface="Angsana New" pitchFamily="18" charset="-34"/>
              </a:rPr>
              <a:t>                   </a:t>
            </a:r>
            <a:endParaRPr lang="en-US" sz="2000" b="1" dirty="0" smtClean="0">
              <a:solidFill>
                <a:srgbClr val="FFC000"/>
              </a:solidFill>
              <a:effectLst>
                <a:outerShdw blurRad="38100" dist="38100" dir="2700000" algn="tl">
                  <a:srgbClr val="000000">
                    <a:alpha val="43137"/>
                  </a:srgbClr>
                </a:outerShdw>
              </a:effectLst>
              <a:latin typeface="Angsana New" pitchFamily="18" charset="-34"/>
              <a:cs typeface="Angsana New" pitchFamily="18" charset="-34"/>
            </a:endParaRPr>
          </a:p>
          <a:p>
            <a:pPr algn="r">
              <a:buNone/>
            </a:pPr>
            <a:endParaRPr lang="fa-IR" sz="2000" b="1" dirty="0" smtClean="0">
              <a:solidFill>
                <a:srgbClr val="FFC000"/>
              </a:solidFill>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2"/>
          </p:nvPr>
        </p:nvSpPr>
        <p:spPr>
          <a:xfrm>
            <a:off x="8763000" y="6477000"/>
            <a:ext cx="381000" cy="381000"/>
          </a:xfrm>
        </p:spPr>
        <p:txBody>
          <a:bodyPr/>
          <a:lstStyle/>
          <a:p>
            <a:fld id="{FD31E662-8C2D-4714-B2E8-E4A1A5B8ABCC}"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914400"/>
            <a:ext cx="6629400" cy="838200"/>
          </a:xfrm>
        </p:spPr>
        <p:txBody>
          <a:bodyPr/>
          <a:lstStyle/>
          <a:p>
            <a:pPr algn="r"/>
            <a:r>
              <a:rPr lang="fa-IR" dirty="0" smtClean="0"/>
              <a:t>تولید ناب </a:t>
            </a:r>
            <a:r>
              <a:rPr lang="en-US" dirty="0" smtClean="0"/>
              <a:t/>
            </a:r>
            <a:br>
              <a:rPr lang="en-US" dirty="0" smtClean="0"/>
            </a:br>
            <a:endParaRPr lang="en-US" dirty="0"/>
          </a:p>
        </p:txBody>
      </p:sp>
      <p:sp>
        <p:nvSpPr>
          <p:cNvPr id="3" name="Content Placeholder 2"/>
          <p:cNvSpPr>
            <a:spLocks noGrp="1"/>
          </p:cNvSpPr>
          <p:nvPr>
            <p:ph idx="1"/>
          </p:nvPr>
        </p:nvSpPr>
        <p:spPr>
          <a:xfrm>
            <a:off x="1371600" y="1524000"/>
            <a:ext cx="7086600" cy="4495800"/>
          </a:xfrm>
        </p:spPr>
        <p:txBody>
          <a:bodyPr/>
          <a:lstStyle/>
          <a:p>
            <a:pPr algn="just" rtl="1">
              <a:lnSpc>
                <a:spcPct val="150000"/>
              </a:lnSpc>
            </a:pPr>
            <a:r>
              <a:rPr lang="fa-IR" sz="1600" b="1" dirty="0" smtClean="0"/>
              <a:t>تولید ناب در سال 1990 توسط ووماک ( </a:t>
            </a:r>
            <a:r>
              <a:rPr lang="en-US" sz="1600" b="1" dirty="0" err="1" smtClean="0"/>
              <a:t>womuck</a:t>
            </a:r>
            <a:r>
              <a:rPr lang="fa-IR" sz="1600" b="1" dirty="0" smtClean="0"/>
              <a:t> ) از دانشگاه ام آی ت ی (</a:t>
            </a:r>
            <a:r>
              <a:rPr lang="en-US" sz="1600" b="1" dirty="0" smtClean="0"/>
              <a:t>MIT</a:t>
            </a:r>
            <a:r>
              <a:rPr lang="fa-IR" sz="1600" b="1" dirty="0" smtClean="0"/>
              <a:t> ) در قالب بک کار تحقیقاتی با عنوان "ماشینی که جهان را تغییر داد " منتشر شد . او و همکارانش ، تولید ناب را همچون ترکیبی از مدل </a:t>
            </a:r>
            <a:r>
              <a:rPr lang="fa-IR" sz="1800" b="1" dirty="0" smtClean="0"/>
              <a:t>تولید</a:t>
            </a:r>
            <a:r>
              <a:rPr lang="fa-IR" sz="1600" b="1" dirty="0" smtClean="0"/>
              <a:t> سنتی فورد و مدل کنترل اجتماعی در محیط تولید ژاپنی می شناسند. بنابراین بحث تولیدناب و سایر شیوه های تولیدی ، با صنعت خودرو سازی گره خورده است و توصیف شیوه تولید ناب نیازمند بررسی شیوه های تولید مقایسه آنها و دریافت تفاوت امتیازهای آنهاست .</a:t>
            </a:r>
          </a:p>
          <a:p>
            <a:pPr algn="just" rtl="1">
              <a:lnSpc>
                <a:spcPct val="150000"/>
              </a:lnSpc>
            </a:pPr>
            <a:r>
              <a:rPr lang="fa-IR" sz="1600" b="1" dirty="0" smtClean="0"/>
              <a:t>       تولید ناب روی حذف اتلاف تاکید نموده و براساس آن تولید صرفاً با تقاضای مشتری ، مطابقت دارد (حاجیها1386) تولید ناب در واقع  فلسفه و نگرشی است که در صدد حذف و از بین بردن هرگونه فرآیند اضافی از مرحله تهیه مواد اولیه تا تولید و در نهایت فروش است که ارزش افزوده ای را ایجاد نمی کند در این نگرش مونتاژگر (کارخانه اصلی) با نگرشی سیستمی با مسائل برخورد می کند به طوری که در تلاش است تا یک رابطه برد. برد با کل اجزای سیتم برقرار کند . مونتاژگر ناب با عرضه کنندگان رابطه ای نزدیک بر مبنای سود متعادل ایجاد می کند .میان مدیریت و کارگران نیز نوعی تعهد وجود دارد .</a:t>
            </a:r>
            <a:endParaRPr lang="en-US" sz="1600" dirty="0"/>
          </a:p>
        </p:txBody>
      </p:sp>
      <p:sp>
        <p:nvSpPr>
          <p:cNvPr id="6" name="Slide Number Placeholder 5"/>
          <p:cNvSpPr>
            <a:spLocks noGrp="1"/>
          </p:cNvSpPr>
          <p:nvPr>
            <p:ph type="sldNum" sz="quarter" idx="12"/>
          </p:nvPr>
        </p:nvSpPr>
        <p:spPr/>
        <p:txBody>
          <a:bodyPr/>
          <a:lstStyle/>
          <a:p>
            <a:fld id="{FD31E662-8C2D-4714-B2E8-E4A1A5B8ABCC}"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066800"/>
            <a:ext cx="7543800" cy="5029200"/>
          </a:xfrm>
        </p:spPr>
        <p:txBody>
          <a:bodyPr/>
          <a:lstStyle/>
          <a:p>
            <a:pPr algn="r">
              <a:lnSpc>
                <a:spcPct val="150000"/>
              </a:lnSpc>
            </a:pPr>
            <a:r>
              <a:rPr lang="fa-IR" b="1" dirty="0" smtClean="0"/>
              <a:t>بدین صورت که مدیریت به کارگران ارزش واحترام می گذارد و مسئولیتها را به آنان واگذار می کند و در مقابل انتظار دارد کارگران پاسخگوی نیازهای مختلف کارخانه باشند مهمترین رکن یک سیستم ناب ارتباط با مشتریان است و فروشندگان شرکت ناب با ایجاد یک سیستم اطلاعاتی دقیق درصدد ایجاد رابطه ای بین کارخانه و مشتریان هستند به نحوی که کارخانه بتواند نیازهای مختلف مشتریان را دقیقاً شناسایی کند و با خلق محصولی مناسب نیازهای مشتریان بخشهای مختلف بازار را یپاسخ دهد بدین ترتیب همه اجزای سیستم به شکلی مطلوب منتفع می شوند.</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هزینه یابی ناب </a:t>
            </a:r>
            <a:r>
              <a:rPr lang="en-US" dirty="0" smtClean="0"/>
              <a:t/>
            </a:r>
            <a:br>
              <a:rPr lang="en-US" dirty="0" smtClean="0"/>
            </a:br>
            <a:endParaRPr lang="en-US" dirty="0"/>
          </a:p>
        </p:txBody>
      </p:sp>
      <p:sp>
        <p:nvSpPr>
          <p:cNvPr id="3" name="Content Placeholder 2"/>
          <p:cNvSpPr>
            <a:spLocks noGrp="1"/>
          </p:cNvSpPr>
          <p:nvPr>
            <p:ph idx="1"/>
          </p:nvPr>
        </p:nvSpPr>
        <p:spPr>
          <a:xfrm>
            <a:off x="1143000" y="2057400"/>
            <a:ext cx="7315200" cy="3962400"/>
          </a:xfrm>
        </p:spPr>
        <p:txBody>
          <a:bodyPr/>
          <a:lstStyle/>
          <a:p>
            <a:pPr algn="just" rtl="1">
              <a:lnSpc>
                <a:spcPct val="150000"/>
              </a:lnSpc>
            </a:pPr>
            <a:r>
              <a:rPr lang="fa-IR" dirty="0" smtClean="0"/>
              <a:t>هزینه یابی</a:t>
            </a:r>
            <a:r>
              <a:rPr lang="fa-IR" b="1" dirty="0" smtClean="0"/>
              <a:t> ناب اصطلاحی کلی است که از تغییرات مورد نیاز در فرآیندهای مدیریت و اندازه گیری  و کنترل و حسابداری یک شرکت که از سیستم ناب استفاده می کند حمایت می نماید تا مشوقی برای تولید و تفکر ناب باشد. بیشتر شرکتهایی که از سیستم تولید ناب استفاده می کنند. </a:t>
            </a:r>
            <a:endParaRPr lang="en-US" dirty="0" smtClean="0"/>
          </a:p>
          <a:p>
            <a:endParaRPr lang="en-US" dirty="0"/>
          </a:p>
        </p:txBody>
      </p:sp>
      <p:sp>
        <p:nvSpPr>
          <p:cNvPr id="6" name="Slide Number Placeholder 5"/>
          <p:cNvSpPr>
            <a:spLocks noGrp="1"/>
          </p:cNvSpPr>
          <p:nvPr>
            <p:ph type="sldNum" sz="quarter" idx="12"/>
          </p:nvPr>
        </p:nvSpPr>
        <p:spPr/>
        <p:txBody>
          <a:bodyPr/>
          <a:lstStyle/>
          <a:p>
            <a:fld id="{FD31E662-8C2D-4714-B2E8-E4A1A5B8ABCC}"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6"/>
          <p:cNvSpPr>
            <a:spLocks noGrp="1"/>
          </p:cNvSpPr>
          <p:nvPr>
            <p:ph type="title"/>
          </p:nvPr>
        </p:nvSpPr>
        <p:spPr>
          <a:xfrm>
            <a:off x="2514600" y="0"/>
            <a:ext cx="6629400" cy="838200"/>
          </a:xfrm>
        </p:spPr>
        <p:txBody>
          <a:bodyPr/>
          <a:lstStyle/>
          <a:p>
            <a:pPr algn="r"/>
            <a:r>
              <a:rPr lang="fa-IR" sz="4800" dirty="0" smtClean="0">
                <a:effectLst>
                  <a:outerShdw blurRad="38100" dist="38100" dir="2700000" algn="tl">
                    <a:srgbClr val="000000">
                      <a:alpha val="43137"/>
                    </a:srgbClr>
                  </a:outerShdw>
                </a:effectLst>
              </a:rPr>
              <a:t>هزینه یابی ناب</a:t>
            </a:r>
            <a:endParaRPr lang="en-US" sz="4800" dirty="0">
              <a:effectLst>
                <a:outerShdw blurRad="38100" dist="38100" dir="2700000" algn="tl">
                  <a:srgbClr val="000000">
                    <a:alpha val="43137"/>
                  </a:srgbClr>
                </a:outerShdw>
              </a:effectLst>
            </a:endParaRPr>
          </a:p>
        </p:txBody>
      </p:sp>
      <p:sp>
        <p:nvSpPr>
          <p:cNvPr id="11" name="Content Placeholder 10"/>
          <p:cNvSpPr>
            <a:spLocks noGrp="1"/>
          </p:cNvSpPr>
          <p:nvPr>
            <p:ph idx="1"/>
          </p:nvPr>
        </p:nvSpPr>
        <p:spPr>
          <a:xfrm>
            <a:off x="1752600" y="1676400"/>
            <a:ext cx="6705600" cy="3962400"/>
          </a:xfrm>
        </p:spPr>
        <p:style>
          <a:lnRef idx="0">
            <a:schemeClr val="accent2"/>
          </a:lnRef>
          <a:fillRef idx="3">
            <a:schemeClr val="accent2"/>
          </a:fillRef>
          <a:effectRef idx="3">
            <a:schemeClr val="accent2"/>
          </a:effectRef>
          <a:fontRef idx="minor">
            <a:schemeClr val="lt1"/>
          </a:fontRef>
        </p:style>
        <p:txBody>
          <a:bodyPr/>
          <a:lstStyle/>
          <a:p>
            <a:pPr lvl="1" algn="r">
              <a:lnSpc>
                <a:spcPct val="150000"/>
              </a:lnSpc>
              <a:buNone/>
            </a:pPr>
            <a:r>
              <a:rPr lang="fa-IR" sz="2400" dirty="0" smtClean="0">
                <a:effectLst>
                  <a:outerShdw blurRad="38100" dist="38100" dir="2700000" algn="tl">
                    <a:srgbClr val="000000">
                      <a:alpha val="43137"/>
                    </a:srgbClr>
                  </a:outerShdw>
                </a:effectLst>
                <a:latin typeface="Arial Narrow" pitchFamily="34" charset="0"/>
              </a:rPr>
              <a:t>حسابداری ناب واژه ای عمومی برای تغییرات مورد نیاز در حسابداری ، کنترل،اندازه گیری و فرآیندها مدیریت به منظورپشتیبانی از </a:t>
            </a:r>
            <a:r>
              <a:rPr lang="fa-IR" dirty="0" smtClean="0">
                <a:solidFill>
                  <a:srgbClr val="FFFF00"/>
                </a:solidFill>
                <a:effectLst>
                  <a:outerShdw blurRad="38100" dist="38100" dir="2700000" algn="tl">
                    <a:srgbClr val="000000">
                      <a:alpha val="43137"/>
                    </a:srgbClr>
                  </a:outerShdw>
                </a:effectLst>
                <a:latin typeface="Arial Narrow" pitchFamily="34" charset="0"/>
              </a:rPr>
              <a:t>تولید ناب </a:t>
            </a:r>
            <a:r>
              <a:rPr lang="fa-IR" dirty="0" smtClean="0">
                <a:effectLst>
                  <a:outerShdw blurRad="38100" dist="38100" dir="2700000" algn="tl">
                    <a:srgbClr val="000000">
                      <a:alpha val="43137"/>
                    </a:srgbClr>
                  </a:outerShdw>
                </a:effectLst>
                <a:latin typeface="Arial Rounded MT Bold" pitchFamily="34" charset="0"/>
              </a:rPr>
              <a:t>و </a:t>
            </a:r>
            <a:r>
              <a:rPr lang="fa-IR" dirty="0" smtClean="0">
                <a:solidFill>
                  <a:srgbClr val="FFFF00"/>
                </a:solidFill>
                <a:effectLst>
                  <a:outerShdw blurRad="38100" dist="38100" dir="2700000" algn="tl">
                    <a:srgbClr val="000000">
                      <a:alpha val="43137"/>
                    </a:srgbClr>
                  </a:outerShdw>
                </a:effectLst>
                <a:latin typeface="Arial Rounded MT Bold" pitchFamily="34" charset="0"/>
              </a:rPr>
              <a:t>تفکر ناب</a:t>
            </a:r>
            <a:r>
              <a:rPr lang="fa-IR" dirty="0" smtClean="0">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p:txBody>
      </p:sp>
      <p:sp>
        <p:nvSpPr>
          <p:cNvPr id="6" name="Slide Number Placeholder 5"/>
          <p:cNvSpPr>
            <a:spLocks noGrp="1"/>
          </p:cNvSpPr>
          <p:nvPr>
            <p:ph type="sldNum" sz="quarter" idx="12"/>
          </p:nvPr>
        </p:nvSpPr>
        <p:spPr>
          <a:xfrm>
            <a:off x="7239000" y="6477000"/>
            <a:ext cx="1905000" cy="381000"/>
          </a:xfrm>
        </p:spPr>
        <p:txBody>
          <a:bodyPr/>
          <a:lstStyle/>
          <a:p>
            <a:fld id="{FD31E662-8C2D-4714-B2E8-E4A1A5B8ABCC}" type="slidenum">
              <a:rPr lang="en-US" smtClean="0"/>
              <a:pPr/>
              <a:t>14</a:t>
            </a:fld>
            <a:endParaRPr lang="en-US" dirty="0"/>
          </a:p>
        </p:txBody>
      </p:sp>
      <p:cxnSp>
        <p:nvCxnSpPr>
          <p:cNvPr id="12" name="Elbow Connector 11"/>
          <p:cNvCxnSpPr/>
          <p:nvPr/>
        </p:nvCxnSpPr>
        <p:spPr bwMode="auto">
          <a:xfrm rot="10800000" flipV="1">
            <a:off x="3505200" y="3352800"/>
            <a:ext cx="1676400" cy="838200"/>
          </a:xfrm>
          <a:prstGeom prst="bentConnector3">
            <a:avLst>
              <a:gd name="adj1" fmla="val 50000"/>
            </a:avLst>
          </a:prstGeom>
          <a:solidFill>
            <a:schemeClr val="accent1"/>
          </a:solidFill>
          <a:ln w="38100" cap="sq" cmpd="sng" algn="ctr">
            <a:solidFill>
              <a:schemeClr val="tx1"/>
            </a:solidFill>
            <a:prstDash val="solid"/>
            <a:round/>
            <a:headEnd type="none" w="sm" len="sm"/>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3" name="TextBox 12"/>
          <p:cNvSpPr txBox="1"/>
          <p:nvPr/>
        </p:nvSpPr>
        <p:spPr>
          <a:xfrm rot="20263468">
            <a:off x="811453" y="3870596"/>
            <a:ext cx="2895600" cy="830997"/>
          </a:xfrm>
          <a:prstGeom prst="rect">
            <a:avLst/>
          </a:prstGeom>
          <a:noFill/>
        </p:spPr>
        <p:txBody>
          <a:bodyPr wrap="square" rtlCol="0">
            <a:spAutoFit/>
          </a:bodyPr>
          <a:lstStyle/>
          <a:p>
            <a:pPr algn="r"/>
            <a:r>
              <a:rPr lang="fa-IR" dirty="0" smtClean="0">
                <a:effectLst>
                  <a:outerShdw blurRad="38100" dist="38100" dir="2700000" algn="tl">
                    <a:srgbClr val="000000">
                      <a:alpha val="43137"/>
                    </a:srgbClr>
                  </a:outerShdw>
                </a:effectLst>
              </a:rPr>
              <a:t>ریشه کن کردن اتلاف وآفرینش ارزش در سازمان</a:t>
            </a:r>
            <a:endParaRPr lang="en-US" dirty="0">
              <a:effectLst>
                <a:outerShdw blurRad="38100" dist="38100" dir="2700000" algn="tl">
                  <a:srgbClr val="000000">
                    <a:alpha val="43137"/>
                  </a:srgbClr>
                </a:outerShdw>
              </a:effectLst>
            </a:endParaRPr>
          </a:p>
        </p:txBody>
      </p:sp>
      <p:cxnSp>
        <p:nvCxnSpPr>
          <p:cNvPr id="15" name="Elbow Connector 14"/>
          <p:cNvCxnSpPr/>
          <p:nvPr/>
        </p:nvCxnSpPr>
        <p:spPr bwMode="auto">
          <a:xfrm>
            <a:off x="4191000" y="3429000"/>
            <a:ext cx="3810000" cy="838200"/>
          </a:xfrm>
          <a:prstGeom prst="bentConnector3">
            <a:avLst>
              <a:gd name="adj1" fmla="val 28250"/>
            </a:avLst>
          </a:prstGeom>
          <a:ln>
            <a:solidFill>
              <a:srgbClr val="FFFF00"/>
            </a:solidFill>
            <a:headEnd type="none" w="sm" len="sm"/>
            <a:tailEnd type="arrow"/>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3">
            <a:schemeClr val="accent6"/>
          </a:lnRef>
          <a:fillRef idx="0">
            <a:schemeClr val="accent6"/>
          </a:fillRef>
          <a:effectRef idx="2">
            <a:schemeClr val="accent6"/>
          </a:effectRef>
          <a:fontRef idx="minor">
            <a:schemeClr val="tx1"/>
          </a:fontRef>
        </p:style>
      </p:cxnSp>
      <p:sp>
        <p:nvSpPr>
          <p:cNvPr id="19" name="Rectangle 18"/>
          <p:cNvSpPr/>
          <p:nvPr/>
        </p:nvSpPr>
        <p:spPr>
          <a:xfrm>
            <a:off x="3733800" y="3276600"/>
            <a:ext cx="4572000" cy="1015663"/>
          </a:xfrm>
          <a:prstGeom prst="rect">
            <a:avLst/>
          </a:prstGeom>
        </p:spPr>
        <p:txBody>
          <a:bodyPr>
            <a:spAutoFit/>
          </a:bodyPr>
          <a:lstStyle/>
          <a:p>
            <a:pPr algn="r" rtl="1">
              <a:buFont typeface="Wingdings" pitchFamily="2" charset="2"/>
              <a:buChar char="ü"/>
            </a:pPr>
            <a:r>
              <a:rPr lang="fa-IR" sz="2000" b="1" dirty="0" smtClean="0">
                <a:solidFill>
                  <a:srgbClr val="FFFF00"/>
                </a:solidFill>
                <a:effectLst>
                  <a:outerShdw blurRad="38100" dist="38100" dir="2700000" algn="tl">
                    <a:srgbClr val="000000">
                      <a:alpha val="43137"/>
                    </a:srgbClr>
                  </a:outerShdw>
                </a:effectLst>
                <a:cs typeface="+mj-cs"/>
              </a:rPr>
              <a:t>افزایش بهره وری</a:t>
            </a:r>
          </a:p>
          <a:p>
            <a:pPr algn="r" rtl="1">
              <a:buFont typeface="Wingdings" pitchFamily="2" charset="2"/>
              <a:buChar char="ü"/>
            </a:pPr>
            <a:r>
              <a:rPr lang="fa-IR" sz="2000" b="1" dirty="0" smtClean="0">
                <a:solidFill>
                  <a:srgbClr val="FFFF00"/>
                </a:solidFill>
                <a:effectLst>
                  <a:outerShdw blurRad="38100" dist="38100" dir="2700000" algn="tl">
                    <a:srgbClr val="000000">
                      <a:alpha val="43137"/>
                    </a:srgbClr>
                  </a:outerShdw>
                </a:effectLst>
                <a:cs typeface="+mj-cs"/>
              </a:rPr>
              <a:t>ارزش آفرینی مستمر</a:t>
            </a:r>
          </a:p>
          <a:p>
            <a:pPr algn="r" rtl="1">
              <a:buFont typeface="Wingdings" pitchFamily="2" charset="2"/>
              <a:buChar char="ü"/>
            </a:pPr>
            <a:r>
              <a:rPr lang="fa-IR" sz="2000" b="1" dirty="0" smtClean="0">
                <a:solidFill>
                  <a:srgbClr val="FFFF00"/>
                </a:solidFill>
                <a:effectLst>
                  <a:outerShdw blurRad="38100" dist="38100" dir="2700000" algn="tl">
                    <a:srgbClr val="000000">
                      <a:alpha val="43137"/>
                    </a:srgbClr>
                  </a:outerShdw>
                </a:effectLst>
                <a:cs typeface="+mj-cs"/>
              </a:rPr>
              <a:t>حداقل کردن هزینه ها و اختلافات</a:t>
            </a:r>
          </a:p>
        </p:txBody>
      </p:sp>
      <p:sp>
        <p:nvSpPr>
          <p:cNvPr id="20" name="TextBox 19"/>
          <p:cNvSpPr txBox="1"/>
          <p:nvPr/>
        </p:nvSpPr>
        <p:spPr>
          <a:xfrm>
            <a:off x="3657600" y="3810000"/>
            <a:ext cx="762000" cy="707886"/>
          </a:xfrm>
          <a:prstGeom prst="rect">
            <a:avLst/>
          </a:prstGeom>
          <a:noFill/>
        </p:spPr>
        <p:txBody>
          <a:bodyPr wrap="square" rtlCol="0">
            <a:spAutoFit/>
          </a:bodyPr>
          <a:lstStyle/>
          <a:p>
            <a:r>
              <a:rPr lang="fa-I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مفهوم بنیادی</a:t>
            </a:r>
            <a:endPar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3" name="TextBox 22"/>
          <p:cNvSpPr txBox="1"/>
          <p:nvPr/>
        </p:nvSpPr>
        <p:spPr>
          <a:xfrm>
            <a:off x="1524000" y="1143000"/>
            <a:ext cx="6934200"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r"/>
            <a:r>
              <a:rPr lang="fa-IR" dirty="0" smtClean="0">
                <a:solidFill>
                  <a:schemeClr val="bg2"/>
                </a:solidFill>
                <a:effectLst>
                  <a:outerShdw blurRad="38100" dist="38100" dir="2700000" algn="tl">
                    <a:srgbClr val="000000">
                      <a:alpha val="43137"/>
                    </a:srgbClr>
                  </a:outerShdw>
                </a:effectLst>
              </a:rPr>
              <a:t>هدف هزینه یابی ناب: خلق ارزش از طریق  پس انداز و    هزینه ها. </a:t>
            </a:r>
            <a:endParaRPr lang="en-US" dirty="0">
              <a:solidFill>
                <a:schemeClr val="bg2"/>
              </a:solidFill>
              <a:effectLst>
                <a:outerShdw blurRad="38100" dist="38100" dir="2700000" algn="tl">
                  <a:srgbClr val="000000">
                    <a:alpha val="43137"/>
                  </a:srgbClr>
                </a:outerShdw>
              </a:effectLst>
            </a:endParaRPr>
          </a:p>
        </p:txBody>
      </p:sp>
      <p:sp>
        <p:nvSpPr>
          <p:cNvPr id="24" name="Up Arrow 23"/>
          <p:cNvSpPr/>
          <p:nvPr/>
        </p:nvSpPr>
        <p:spPr bwMode="auto">
          <a:xfrm>
            <a:off x="4038600" y="1219200"/>
            <a:ext cx="152400" cy="304800"/>
          </a:xfrm>
          <a:prstGeom prst="upArrow">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6" name="Down Arrow 25"/>
          <p:cNvSpPr/>
          <p:nvPr/>
        </p:nvSpPr>
        <p:spPr bwMode="auto">
          <a:xfrm>
            <a:off x="2743200" y="1219200"/>
            <a:ext cx="152400" cy="304800"/>
          </a:xfrm>
          <a:prstGeom prst="downArrow">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8" name="TextBox 27"/>
          <p:cNvSpPr txBox="1"/>
          <p:nvPr/>
        </p:nvSpPr>
        <p:spPr>
          <a:xfrm>
            <a:off x="4648200" y="3505200"/>
            <a:ext cx="2362200" cy="461665"/>
          </a:xfrm>
          <a:prstGeom prst="rect">
            <a:avLst/>
          </a:prstGeom>
          <a:noFill/>
        </p:spPr>
        <p:txBody>
          <a:bodyPr wrap="square" rtlCol="0">
            <a:spAutoFit/>
          </a:bodyPr>
          <a:lstStyle/>
          <a:p>
            <a:endParaRPr lang="en-US" dirty="0"/>
          </a:p>
        </p:txBody>
      </p:sp>
      <p:sp>
        <p:nvSpPr>
          <p:cNvPr id="29" name="Rectangle 28"/>
          <p:cNvSpPr/>
          <p:nvPr/>
        </p:nvSpPr>
        <p:spPr>
          <a:xfrm>
            <a:off x="-457200" y="5257800"/>
            <a:ext cx="4572000" cy="1692771"/>
          </a:xfrm>
          <a:prstGeom prst="rect">
            <a:avLst/>
          </a:prstGeom>
        </p:spPr>
        <p:txBody>
          <a:bodyPr>
            <a:spAutoFit/>
          </a:bodyPr>
          <a:lstStyle/>
          <a:p>
            <a:pPr algn="r" rtl="1">
              <a:buFont typeface="Wingdings" pitchFamily="2" charset="2"/>
              <a:buChar char="ü"/>
            </a:pPr>
            <a:r>
              <a:rPr lang="fa-IR" sz="2000" b="1" dirty="0" smtClean="0">
                <a:solidFill>
                  <a:schemeClr val="accent6">
                    <a:lumMod val="60000"/>
                    <a:lumOff val="40000"/>
                  </a:schemeClr>
                </a:solidFill>
                <a:effectLst>
                  <a:outerShdw blurRad="38100" dist="38100" dir="2700000" algn="tl">
                    <a:srgbClr val="000000">
                      <a:alpha val="43137"/>
                    </a:srgbClr>
                  </a:outerShdw>
                </a:effectLst>
                <a:cs typeface="+mj-cs"/>
              </a:rPr>
              <a:t>با منابع کمتر</a:t>
            </a:r>
          </a:p>
          <a:p>
            <a:pPr algn="r" rtl="1">
              <a:buFont typeface="Wingdings" pitchFamily="2" charset="2"/>
              <a:buChar char="ü"/>
            </a:pPr>
            <a:r>
              <a:rPr lang="fa-IR" sz="2000" b="1" dirty="0" smtClean="0">
                <a:solidFill>
                  <a:schemeClr val="accent6">
                    <a:lumMod val="60000"/>
                    <a:lumOff val="40000"/>
                  </a:schemeClr>
                </a:solidFill>
                <a:effectLst>
                  <a:outerShdw blurRad="38100" dist="38100" dir="2700000" algn="tl">
                    <a:srgbClr val="000000">
                      <a:alpha val="43137"/>
                    </a:srgbClr>
                  </a:outerShdw>
                </a:effectLst>
                <a:cs typeface="+mj-cs"/>
              </a:rPr>
              <a:t>با تجهیزات کمتر</a:t>
            </a:r>
          </a:p>
          <a:p>
            <a:pPr algn="r" rtl="1">
              <a:buFont typeface="Wingdings" pitchFamily="2" charset="2"/>
              <a:buChar char="ü"/>
            </a:pPr>
            <a:r>
              <a:rPr lang="fa-IR" sz="2000" b="1" dirty="0" smtClean="0">
                <a:solidFill>
                  <a:schemeClr val="accent6">
                    <a:lumMod val="60000"/>
                    <a:lumOff val="40000"/>
                  </a:schemeClr>
                </a:solidFill>
                <a:effectLst>
                  <a:outerShdw blurRad="38100" dist="38100" dir="2700000" algn="tl">
                    <a:srgbClr val="000000">
                      <a:alpha val="43137"/>
                    </a:srgbClr>
                  </a:outerShdw>
                </a:effectLst>
                <a:cs typeface="+mj-cs"/>
              </a:rPr>
              <a:t>با زمان کمتر</a:t>
            </a:r>
          </a:p>
          <a:p>
            <a:pPr algn="r" rtl="1">
              <a:buFont typeface="Wingdings" pitchFamily="2" charset="2"/>
              <a:buChar char="ü"/>
            </a:pPr>
            <a:r>
              <a:rPr lang="fa-IR" sz="2000" b="1" dirty="0" smtClean="0">
                <a:solidFill>
                  <a:schemeClr val="accent6">
                    <a:lumMod val="60000"/>
                    <a:lumOff val="40000"/>
                  </a:schemeClr>
                </a:solidFill>
                <a:effectLst>
                  <a:outerShdw blurRad="38100" dist="38100" dir="2700000" algn="tl">
                    <a:srgbClr val="000000">
                      <a:alpha val="43137"/>
                    </a:srgbClr>
                  </a:outerShdw>
                </a:effectLst>
                <a:cs typeface="+mj-cs"/>
              </a:rPr>
              <a:t>با فضای کمتر</a:t>
            </a:r>
          </a:p>
          <a:p>
            <a:pPr algn="r" rtl="1">
              <a:buFont typeface="Wingdings" pitchFamily="2" charset="2"/>
              <a:buChar char="ü"/>
            </a:pPr>
            <a:endParaRPr lang="fa-IR" b="1" dirty="0" smtClean="0">
              <a:solidFill>
                <a:srgbClr val="FFFF00"/>
              </a:solidFill>
              <a:effectLst>
                <a:outerShdw blurRad="38100" dist="38100" dir="2700000" algn="tl">
                  <a:srgbClr val="000000">
                    <a:alpha val="43137"/>
                  </a:srgbClr>
                </a:outerShdw>
              </a:effectLst>
              <a:cs typeface="+mj-cs"/>
            </a:endParaRPr>
          </a:p>
        </p:txBody>
      </p:sp>
      <p:cxnSp>
        <p:nvCxnSpPr>
          <p:cNvPr id="31" name="Elbow Connector 30"/>
          <p:cNvCxnSpPr/>
          <p:nvPr/>
        </p:nvCxnSpPr>
        <p:spPr bwMode="auto">
          <a:xfrm rot="5400000">
            <a:off x="2895600" y="3581400"/>
            <a:ext cx="2133600" cy="1371600"/>
          </a:xfrm>
          <a:prstGeom prst="bentConnector3">
            <a:avLst>
              <a:gd name="adj1" fmla="val 60714"/>
            </a:avLst>
          </a:prstGeom>
          <a:ln>
            <a:headEnd type="none" w="sm" len="sm"/>
            <a:tailEnd type="arrow"/>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3">
            <a:schemeClr val="accent6"/>
          </a:lnRef>
          <a:fillRef idx="0">
            <a:schemeClr val="accent6"/>
          </a:fillRef>
          <a:effectRef idx="2">
            <a:schemeClr val="accent6"/>
          </a:effectRef>
          <a:fontRef idx="minor">
            <a:schemeClr val="tx1"/>
          </a:fontRef>
        </p:style>
      </p:cxnSp>
      <p:sp>
        <p:nvSpPr>
          <p:cNvPr id="36" name="Right Brace 35"/>
          <p:cNvSpPr/>
          <p:nvPr/>
        </p:nvSpPr>
        <p:spPr bwMode="auto">
          <a:xfrm>
            <a:off x="4038600" y="5410200"/>
            <a:ext cx="304800" cy="1143000"/>
          </a:xfrm>
          <a:prstGeom prst="rightBrace">
            <a:avLst/>
          </a:prstGeom>
          <a:ln>
            <a:headEnd type="none" w="sm" len="sm"/>
            <a:tailEnd type="none" w="sm" len="sm"/>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3">
            <a:schemeClr val="accent3"/>
          </a:lnRef>
          <a:fillRef idx="0">
            <a:schemeClr val="accent3"/>
          </a:fillRef>
          <a:effectRef idx="2">
            <a:schemeClr val="accent3"/>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42" name="TextBox 41"/>
          <p:cNvSpPr txBox="1"/>
          <p:nvPr/>
        </p:nvSpPr>
        <p:spPr>
          <a:xfrm>
            <a:off x="2057400" y="4800600"/>
            <a:ext cx="2514600" cy="400110"/>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fa-IR"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38100" dist="38100" dir="2700000" algn="tl">
                    <a:srgbClr val="000000">
                      <a:alpha val="43137"/>
                    </a:srgbClr>
                  </a:outerShdw>
                </a:effectLst>
              </a:rPr>
              <a:t>دستیابی به بهترین نتایج</a:t>
            </a:r>
            <a:endParaRPr lang="en-US"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38100" dist="38100" dir="2700000" algn="tl">
                  <a:srgbClr val="000000">
                    <a:alpha val="43137"/>
                  </a:srgbClr>
                </a:outerShdw>
              </a:effectLst>
            </a:endParaRPr>
          </a:p>
        </p:txBody>
      </p:sp>
      <p:cxnSp>
        <p:nvCxnSpPr>
          <p:cNvPr id="46" name="Elbow Connector 45"/>
          <p:cNvCxnSpPr/>
          <p:nvPr/>
        </p:nvCxnSpPr>
        <p:spPr bwMode="auto">
          <a:xfrm>
            <a:off x="4495800" y="3276600"/>
            <a:ext cx="2362200" cy="2057400"/>
          </a:xfrm>
          <a:prstGeom prst="bentConnector3">
            <a:avLst>
              <a:gd name="adj1" fmla="val 5242"/>
            </a:avLst>
          </a:prstGeom>
          <a:solidFill>
            <a:schemeClr val="accent1"/>
          </a:solidFill>
          <a:ln w="57150" cap="sq" cmpd="sng" algn="ctr">
            <a:solidFill>
              <a:srgbClr val="002060"/>
            </a:solidFill>
            <a:prstDash val="solid"/>
            <a:round/>
            <a:headEnd type="none" w="sm" len="sm"/>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55" name="TextBox 54"/>
          <p:cNvSpPr txBox="1"/>
          <p:nvPr/>
        </p:nvSpPr>
        <p:spPr>
          <a:xfrm>
            <a:off x="5181600" y="4953000"/>
            <a:ext cx="1371600" cy="707886"/>
          </a:xfrm>
          <a:prstGeom prst="rect">
            <a:avLst/>
          </a:prstGeom>
          <a:noFill/>
        </p:spPr>
        <p:txBody>
          <a:bodyPr wrap="square" rtlCol="0">
            <a:spAutoFit/>
          </a:bodyPr>
          <a:lstStyle/>
          <a:p>
            <a:r>
              <a:rPr lang="fa-IR" sz="2000" b="1" dirty="0" smtClean="0">
                <a:solidFill>
                  <a:srgbClr val="002060"/>
                </a:solidFill>
                <a:effectLst>
                  <a:outerShdw blurRad="38100" dist="38100" dir="2700000" algn="tl">
                    <a:srgbClr val="000000">
                      <a:alpha val="43137"/>
                    </a:srgbClr>
                  </a:outerShdw>
                </a:effectLst>
              </a:rPr>
              <a:t>نزدیک شدن به مشتریان </a:t>
            </a:r>
            <a:endParaRPr lang="en-US" sz="2000" b="1" dirty="0">
              <a:solidFill>
                <a:srgbClr val="002060"/>
              </a:solidFill>
              <a:effectLst>
                <a:outerShdw blurRad="38100" dist="38100" dir="2700000" algn="tl">
                  <a:srgbClr val="000000">
                    <a:alpha val="43137"/>
                  </a:srgbClr>
                </a:outerShdw>
              </a:effectLst>
            </a:endParaRPr>
          </a:p>
        </p:txBody>
      </p:sp>
      <p:sp>
        <p:nvSpPr>
          <p:cNvPr id="57" name="Rectangle 56"/>
          <p:cNvSpPr/>
          <p:nvPr/>
        </p:nvSpPr>
        <p:spPr>
          <a:xfrm>
            <a:off x="6324600" y="5029200"/>
            <a:ext cx="2819400" cy="707886"/>
          </a:xfrm>
          <a:prstGeom prst="rect">
            <a:avLst/>
          </a:prstGeom>
        </p:spPr>
        <p:txBody>
          <a:bodyPr wrap="square">
            <a:spAutoFit/>
          </a:bodyPr>
          <a:lstStyle/>
          <a:p>
            <a:pPr algn="r" rtl="1">
              <a:buFont typeface="Wingdings" pitchFamily="2" charset="2"/>
              <a:buChar char="ü"/>
            </a:pPr>
            <a:r>
              <a:rPr lang="fa-IR" sz="2000" b="1" dirty="0" smtClean="0">
                <a:solidFill>
                  <a:srgbClr val="002060"/>
                </a:solidFill>
                <a:cs typeface="+mj-cs"/>
              </a:rPr>
              <a:t>توجه به نیاز مشتری</a:t>
            </a:r>
          </a:p>
          <a:p>
            <a:pPr algn="r" rtl="1">
              <a:buFont typeface="Wingdings" pitchFamily="2" charset="2"/>
              <a:buChar char="ü"/>
            </a:pPr>
            <a:r>
              <a:rPr lang="fa-IR" sz="2000" b="1" dirty="0" smtClean="0">
                <a:solidFill>
                  <a:srgbClr val="002060"/>
                </a:solidFill>
                <a:cs typeface="+mj-cs"/>
              </a:rPr>
              <a:t>تامین درست نیاز مشتریان</a:t>
            </a:r>
          </a:p>
        </p:txBody>
      </p:sp>
      <p:sp>
        <p:nvSpPr>
          <p:cNvPr id="59" name="TextBox 58"/>
          <p:cNvSpPr txBox="1"/>
          <p:nvPr/>
        </p:nvSpPr>
        <p:spPr>
          <a:xfrm>
            <a:off x="0" y="5867400"/>
            <a:ext cx="1295400" cy="461665"/>
          </a:xfrm>
          <a:prstGeom prst="rect">
            <a:avLst/>
          </a:prstGeom>
        </p:spPr>
        <p:style>
          <a:lnRef idx="0">
            <a:schemeClr val="accent2"/>
          </a:lnRef>
          <a:fillRef idx="3">
            <a:schemeClr val="accent2"/>
          </a:fillRef>
          <a:effectRef idx="3">
            <a:schemeClr val="accent2"/>
          </a:effectRef>
          <a:fontRef idx="minor">
            <a:schemeClr val="lt1"/>
          </a:fontRef>
        </p:style>
        <p:txBody>
          <a:bodyPr vert="horz" wrap="square" rtlCol="0">
            <a:spAutoFit/>
          </a:bodyPr>
          <a:lstStyle/>
          <a:p>
            <a:r>
              <a:rPr lang="fa-IR" dirty="0" smtClean="0">
                <a:effectLst>
                  <a:outerShdw blurRad="38100" dist="38100" dir="2700000" algn="tl">
                    <a:srgbClr val="000000">
                      <a:alpha val="43137"/>
                    </a:srgbClr>
                  </a:outerShdw>
                </a:effectLst>
              </a:rPr>
              <a:t>تولید  ناب</a:t>
            </a:r>
            <a:endParaRPr lang="en-US" dirty="0">
              <a:effectLst>
                <a:outerShdw blurRad="38100" dist="38100" dir="2700000" algn="tl">
                  <a:srgbClr val="000000">
                    <a:alpha val="43137"/>
                  </a:srgbClr>
                </a:outerShdw>
              </a:effectLst>
            </a:endParaRPr>
          </a:p>
        </p:txBody>
      </p:sp>
      <p:sp>
        <p:nvSpPr>
          <p:cNvPr id="60" name="Striped Right Arrow 59"/>
          <p:cNvSpPr/>
          <p:nvPr/>
        </p:nvSpPr>
        <p:spPr bwMode="auto">
          <a:xfrm rot="5400000">
            <a:off x="-342900" y="4457700"/>
            <a:ext cx="1981200" cy="685800"/>
          </a:xfrm>
          <a:prstGeom prst="stripedRightArrow">
            <a:avLst/>
          </a:prstGeom>
          <a:ln>
            <a:headEnd type="none" w="sm" len="sm"/>
            <a:tailEnd type="none" w="sm" len="sm"/>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61" name="TextBox 60"/>
          <p:cNvSpPr txBox="1"/>
          <p:nvPr/>
        </p:nvSpPr>
        <p:spPr>
          <a:xfrm>
            <a:off x="0" y="3048000"/>
            <a:ext cx="1447800" cy="707886"/>
          </a:xfrm>
          <a:prstGeom prst="rect">
            <a:avLst/>
          </a:prstGeom>
        </p:spPr>
        <p:style>
          <a:lnRef idx="0">
            <a:schemeClr val="accent2"/>
          </a:lnRef>
          <a:fillRef idx="3">
            <a:schemeClr val="accent2"/>
          </a:fillRef>
          <a:effectRef idx="3">
            <a:schemeClr val="accent2"/>
          </a:effectRef>
          <a:fontRef idx="minor">
            <a:schemeClr val="lt1"/>
          </a:fontRef>
        </p:style>
        <p:txBody>
          <a:bodyPr vert="horz" wrap="square" rtlCol="0">
            <a:spAutoFit/>
          </a:bodyPr>
          <a:lstStyle/>
          <a:p>
            <a:r>
              <a:rPr lang="fa-IR" dirty="0" smtClean="0">
                <a:effectLst>
                  <a:outerShdw blurRad="38100" dist="38100" dir="2700000" algn="tl">
                    <a:srgbClr val="000000">
                      <a:alpha val="43137"/>
                    </a:srgbClr>
                  </a:outerShdw>
                </a:effectLst>
              </a:rPr>
              <a:t>تفکر ناب</a:t>
            </a:r>
            <a:endParaRPr lang="en-US" dirty="0" smtClean="0">
              <a:effectLst>
                <a:outerShdw blurRad="38100" dist="38100" dir="2700000" algn="tl">
                  <a:srgbClr val="000000">
                    <a:alpha val="43137"/>
                  </a:srgbClr>
                </a:outerShdw>
              </a:effectLst>
            </a:endParaRPr>
          </a:p>
          <a:p>
            <a:r>
              <a:rPr lang="en-US" sz="1600" dirty="0" smtClean="0">
                <a:effectLst>
                  <a:outerShdw blurRad="38100" dist="38100" dir="2700000" algn="tl">
                    <a:srgbClr val="000000">
                      <a:alpha val="43137"/>
                    </a:srgbClr>
                  </a:outerShdw>
                </a:effectLst>
              </a:rPr>
              <a:t>Lean Thinking</a:t>
            </a:r>
            <a:endParaRPr lang="en-US" sz="1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ox(in)">
                                      <p:cBhvr>
                                        <p:cTn id="7" dur="500"/>
                                        <p:tgtEl>
                                          <p:spTgt spid="19"/>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box(in)">
                                      <p:cBhvr>
                                        <p:cTn id="10" dur="500"/>
                                        <p:tgtEl>
                                          <p:spTgt spid="29"/>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57"/>
                                        </p:tgtEl>
                                        <p:attrNameLst>
                                          <p:attrName>style.visibility</p:attrName>
                                        </p:attrNameLst>
                                      </p:cBhvr>
                                      <p:to>
                                        <p:strVal val="visible"/>
                                      </p:to>
                                    </p:set>
                                    <p:animEffect transition="in" filter="box(in)">
                                      <p:cBhvr>
                                        <p:cTn id="13"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9" grpId="0"/>
      <p:bldP spid="57"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نمودار سیستمهای حسابداری</a:t>
            </a:r>
            <a:endParaRPr lang="en-US" dirty="0"/>
          </a:p>
        </p:txBody>
      </p:sp>
      <p:sp>
        <p:nvSpPr>
          <p:cNvPr id="3" name="Content Placeholder 2"/>
          <p:cNvSpPr>
            <a:spLocks noGrp="1"/>
          </p:cNvSpPr>
          <p:nvPr>
            <p:ph idx="1"/>
          </p:nvPr>
        </p:nvSpPr>
        <p:spPr>
          <a:xfrm>
            <a:off x="1295400" y="2057400"/>
            <a:ext cx="7162800" cy="3962400"/>
          </a:xfrm>
        </p:spPr>
        <p:txBody>
          <a:bodyPr/>
          <a:lstStyle/>
          <a:p>
            <a:pPr>
              <a:buNone/>
            </a:pPr>
            <a:endParaRPr lang="en-US" dirty="0"/>
          </a:p>
        </p:txBody>
      </p:sp>
      <p:sp>
        <p:nvSpPr>
          <p:cNvPr id="6" name="Slide Number Placeholder 5"/>
          <p:cNvSpPr>
            <a:spLocks noGrp="1"/>
          </p:cNvSpPr>
          <p:nvPr>
            <p:ph type="sldNum" sz="quarter" idx="12"/>
          </p:nvPr>
        </p:nvSpPr>
        <p:spPr/>
        <p:txBody>
          <a:bodyPr/>
          <a:lstStyle/>
          <a:p>
            <a:fld id="{FD31E662-8C2D-4714-B2E8-E4A1A5B8ABCC}" type="slidenum">
              <a:rPr lang="en-US" smtClean="0"/>
              <a:pPr/>
              <a:t>15</a:t>
            </a:fld>
            <a:endParaRPr lang="en-US" dirty="0"/>
          </a:p>
        </p:txBody>
      </p:sp>
      <p:sp>
        <p:nvSpPr>
          <p:cNvPr id="7" name="Oval 6"/>
          <p:cNvSpPr/>
          <p:nvPr/>
        </p:nvSpPr>
        <p:spPr bwMode="auto">
          <a:xfrm>
            <a:off x="4191000" y="3505200"/>
            <a:ext cx="1295400" cy="990600"/>
          </a:xfrm>
          <a:prstGeom prst="ellipse">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a-IR" sz="2000" dirty="0" smtClean="0">
                <a:solidFill>
                  <a:schemeClr val="accent4">
                    <a:lumMod val="10000"/>
                  </a:schemeClr>
                </a:solidFill>
              </a:rPr>
              <a:t>دفتر کل</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accent4">
                  <a:lumMod val="10000"/>
                </a:schemeClr>
              </a:solidFill>
              <a:effectLst/>
              <a:latin typeface="Times New Roman" pitchFamily="18" charset="0"/>
            </a:endParaRPr>
          </a:p>
        </p:txBody>
      </p:sp>
      <p:sp>
        <p:nvSpPr>
          <p:cNvPr id="8" name="Rectangle 7"/>
          <p:cNvSpPr/>
          <p:nvPr/>
        </p:nvSpPr>
        <p:spPr bwMode="auto">
          <a:xfrm>
            <a:off x="4038600" y="2514600"/>
            <a:ext cx="1524000" cy="457200"/>
          </a:xfrm>
          <a:prstGeom prst="rect">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ctr"/>
            <a:r>
              <a:rPr lang="fa-IR" sz="1800" dirty="0" smtClean="0">
                <a:solidFill>
                  <a:schemeClr val="accent4">
                    <a:lumMod val="10000"/>
                  </a:schemeClr>
                </a:solidFill>
              </a:rPr>
              <a:t>حقوق و دستمزد</a:t>
            </a:r>
            <a:endParaRPr kumimoji="0" lang="en-US" sz="1800" b="0" i="0" u="none" strike="noStrike" cap="none" normalizeH="0" baseline="0" dirty="0" smtClean="0">
              <a:ln>
                <a:noFill/>
              </a:ln>
              <a:solidFill>
                <a:schemeClr val="accent4">
                  <a:lumMod val="10000"/>
                </a:schemeClr>
              </a:solidFill>
              <a:effectLst/>
              <a:latin typeface="Times New Roman" pitchFamily="18" charset="0"/>
            </a:endParaRPr>
          </a:p>
        </p:txBody>
      </p:sp>
      <p:sp>
        <p:nvSpPr>
          <p:cNvPr id="11" name="Rectangle 10"/>
          <p:cNvSpPr/>
          <p:nvPr/>
        </p:nvSpPr>
        <p:spPr bwMode="auto">
          <a:xfrm>
            <a:off x="6019800" y="3429000"/>
            <a:ext cx="1524000" cy="457200"/>
          </a:xfrm>
          <a:prstGeom prst="rect">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a-IR" sz="1600" b="0" i="0" u="none" strike="noStrike" cap="none" normalizeH="0" baseline="0" dirty="0" smtClean="0">
                <a:ln>
                  <a:noFill/>
                </a:ln>
                <a:solidFill>
                  <a:schemeClr val="accent4">
                    <a:lumMod val="10000"/>
                  </a:schemeClr>
                </a:solidFill>
                <a:effectLst/>
                <a:latin typeface="Times New Roman" pitchFamily="18" charset="0"/>
              </a:rPr>
              <a:t>فاکتور گیری</a:t>
            </a:r>
            <a:endParaRPr kumimoji="0" lang="en-US" sz="1600" b="0" i="0" u="none" strike="noStrike" cap="none" normalizeH="0" baseline="0" dirty="0" smtClean="0">
              <a:ln>
                <a:noFill/>
              </a:ln>
              <a:solidFill>
                <a:schemeClr val="accent4">
                  <a:lumMod val="10000"/>
                </a:schemeClr>
              </a:solidFill>
              <a:effectLst/>
              <a:latin typeface="Times New Roman" pitchFamily="18" charset="0"/>
            </a:endParaRPr>
          </a:p>
        </p:txBody>
      </p:sp>
      <p:sp>
        <p:nvSpPr>
          <p:cNvPr id="12" name="Rectangle 11"/>
          <p:cNvSpPr/>
          <p:nvPr/>
        </p:nvSpPr>
        <p:spPr bwMode="auto">
          <a:xfrm>
            <a:off x="6019800" y="4267200"/>
            <a:ext cx="1524000" cy="457200"/>
          </a:xfrm>
          <a:prstGeom prst="rect">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a-IR" sz="1600" b="0" i="0" u="none" strike="noStrike" cap="none" normalizeH="0" baseline="0" dirty="0" smtClean="0">
                <a:ln>
                  <a:noFill/>
                </a:ln>
                <a:solidFill>
                  <a:schemeClr val="accent4">
                    <a:lumMod val="10000"/>
                  </a:schemeClr>
                </a:solidFill>
                <a:effectLst/>
                <a:latin typeface="Times New Roman" pitchFamily="18" charset="0"/>
              </a:rPr>
              <a:t>دریافتهای نقدی</a:t>
            </a:r>
            <a:endParaRPr kumimoji="0" lang="en-US" sz="1600" b="0" i="0" u="none" strike="noStrike" cap="none" normalizeH="0" baseline="0" dirty="0" smtClean="0">
              <a:ln>
                <a:noFill/>
              </a:ln>
              <a:solidFill>
                <a:schemeClr val="accent4">
                  <a:lumMod val="10000"/>
                </a:schemeClr>
              </a:solidFill>
              <a:effectLst/>
              <a:latin typeface="Times New Roman" pitchFamily="18" charset="0"/>
            </a:endParaRPr>
          </a:p>
        </p:txBody>
      </p:sp>
      <p:sp>
        <p:nvSpPr>
          <p:cNvPr id="13" name="Rectangle 12"/>
          <p:cNvSpPr/>
          <p:nvPr/>
        </p:nvSpPr>
        <p:spPr bwMode="auto">
          <a:xfrm>
            <a:off x="2057400" y="3505200"/>
            <a:ext cx="1447800" cy="457200"/>
          </a:xfrm>
          <a:prstGeom prst="rect">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a-IR" sz="1600" dirty="0" smtClean="0">
                <a:solidFill>
                  <a:schemeClr val="accent4">
                    <a:lumMod val="10000"/>
                  </a:schemeClr>
                </a:solidFill>
              </a:rPr>
              <a:t>موجودی کالا</a:t>
            </a:r>
            <a:endParaRPr kumimoji="0" lang="en-US" sz="1600" b="0" i="0" u="none" strike="noStrike" cap="none" normalizeH="0" baseline="0" dirty="0" smtClean="0">
              <a:ln>
                <a:noFill/>
              </a:ln>
              <a:solidFill>
                <a:schemeClr val="accent4">
                  <a:lumMod val="10000"/>
                </a:schemeClr>
              </a:solidFill>
              <a:effectLst/>
              <a:latin typeface="Times New Roman" pitchFamily="18" charset="0"/>
            </a:endParaRPr>
          </a:p>
        </p:txBody>
      </p:sp>
      <p:sp>
        <p:nvSpPr>
          <p:cNvPr id="14" name="Rectangle 13"/>
          <p:cNvSpPr/>
          <p:nvPr/>
        </p:nvSpPr>
        <p:spPr bwMode="auto">
          <a:xfrm>
            <a:off x="2057400" y="4267200"/>
            <a:ext cx="1447800" cy="457200"/>
          </a:xfrm>
          <a:prstGeom prst="rect">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a-IR" sz="1600" b="0" i="0" u="none" strike="noStrike" cap="none" normalizeH="0" baseline="0" dirty="0" smtClean="0">
                <a:ln>
                  <a:noFill/>
                </a:ln>
                <a:solidFill>
                  <a:schemeClr val="accent4">
                    <a:lumMod val="10000"/>
                  </a:schemeClr>
                </a:solidFill>
                <a:effectLst/>
                <a:latin typeface="Times New Roman" pitchFamily="18" charset="0"/>
              </a:rPr>
              <a:t>فروش/بهای</a:t>
            </a:r>
            <a:r>
              <a:rPr kumimoji="0" lang="fa-IR" sz="1600" b="0" i="0" u="none" strike="noStrike" cap="none" normalizeH="0" dirty="0" smtClean="0">
                <a:ln>
                  <a:noFill/>
                </a:ln>
                <a:solidFill>
                  <a:schemeClr val="accent4">
                    <a:lumMod val="10000"/>
                  </a:schemeClr>
                </a:solidFill>
                <a:effectLst/>
                <a:latin typeface="Times New Roman" pitchFamily="18" charset="0"/>
              </a:rPr>
              <a:t> تمام شده</a:t>
            </a:r>
            <a:endParaRPr kumimoji="0" lang="en-US" sz="1600" b="0" i="0" u="none" strike="noStrike" cap="none" normalizeH="0" baseline="0" dirty="0" smtClean="0">
              <a:ln>
                <a:noFill/>
              </a:ln>
              <a:solidFill>
                <a:schemeClr val="accent4">
                  <a:lumMod val="10000"/>
                </a:schemeClr>
              </a:solidFill>
              <a:effectLst/>
              <a:latin typeface="Times New Roman" pitchFamily="18" charset="0"/>
            </a:endParaRPr>
          </a:p>
        </p:txBody>
      </p:sp>
      <p:sp>
        <p:nvSpPr>
          <p:cNvPr id="15" name="Rectangle 14"/>
          <p:cNvSpPr/>
          <p:nvPr/>
        </p:nvSpPr>
        <p:spPr bwMode="auto">
          <a:xfrm>
            <a:off x="4038600" y="5181600"/>
            <a:ext cx="1524000" cy="457200"/>
          </a:xfrm>
          <a:prstGeom prst="rect">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a-IR" sz="1600" dirty="0" smtClean="0">
                <a:solidFill>
                  <a:schemeClr val="accent4">
                    <a:lumMod val="10000"/>
                  </a:schemeClr>
                </a:solidFill>
              </a:rPr>
              <a:t>صورتهای مالی</a:t>
            </a:r>
            <a:endParaRPr kumimoji="0" lang="en-US" sz="1600" b="0" i="0" u="none" strike="noStrike" cap="none" normalizeH="0" baseline="0" dirty="0" smtClean="0">
              <a:ln>
                <a:noFill/>
              </a:ln>
              <a:solidFill>
                <a:schemeClr val="accent4">
                  <a:lumMod val="10000"/>
                </a:schemeClr>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143000"/>
            <a:ext cx="7467600" cy="5105400"/>
          </a:xfrm>
        </p:spPr>
        <p:txBody>
          <a:bodyPr/>
          <a:lstStyle/>
          <a:p>
            <a:pPr algn="just" rtl="1">
              <a:lnSpc>
                <a:spcPct val="150000"/>
              </a:lnSpc>
            </a:pPr>
            <a:r>
              <a:rPr lang="fa-IR" sz="1600" b="1" dirty="0" smtClean="0"/>
              <a:t>زود درمی یابند که فرآیندهای حسابداری و روشهای مدیریتی آنها منطبق بر این تغییرات نیست . علت هم این است که حسابداری سنتی و روشهای مدیریت سنتی بر مبنای تولید سنتی استوار است که تفکر تولید انبوه را مد نظر قرار می دهد. سیستم تولید ناب قوانین حاکم بر تولید انبوه را می شکند سیستمهای حسابداری در نمودار 2 نشان داده شده اند. </a:t>
            </a:r>
            <a:endParaRPr lang="en-US" sz="1600" dirty="0" smtClean="0"/>
          </a:p>
          <a:p>
            <a:pPr algn="just" rtl="1">
              <a:lnSpc>
                <a:spcPct val="150000"/>
              </a:lnSpc>
            </a:pPr>
            <a:r>
              <a:rPr lang="fa-IR" sz="1600" b="1" dirty="0" smtClean="0"/>
              <a:t>بنابراین استفاده از حسابداری سنتی در این محیط ناکارآمد است (</a:t>
            </a:r>
            <a:r>
              <a:rPr lang="en-US" sz="1600" b="1" dirty="0" smtClean="0"/>
              <a:t>Msskel.2007</a:t>
            </a:r>
            <a:r>
              <a:rPr lang="fa-IR" sz="1600" b="1" dirty="0" smtClean="0"/>
              <a:t> )برخی از مشکلات کاربرد سیستم حسابداری سنتی در سیستم تولید ناب عبارتند از : </a:t>
            </a:r>
            <a:endParaRPr lang="en-US" sz="1600" dirty="0" smtClean="0"/>
          </a:p>
          <a:p>
            <a:pPr algn="just" rtl="1">
              <a:lnSpc>
                <a:spcPct val="150000"/>
              </a:lnSpc>
            </a:pPr>
            <a:r>
              <a:rPr lang="fa-IR" sz="1600" b="1" dirty="0" smtClean="0"/>
              <a:t>به کارگیری سیستم تولید ناب در سیستم حسابداری سنتی افزایش هزینه ها را نشان می دهد.معیارهای ارزیابی عملکرد سنتی افراد را به تولید بیشتر تشویق می کند که این خود باعث ایجاد موجودی فراوان و افزایش هزینه ها می شود این امر برخلاف سیستم تولید ناب است . شرکتهایی که از سیستم تولید بهنگام (</a:t>
            </a:r>
            <a:r>
              <a:rPr lang="en-US" sz="1600" b="1" dirty="0" smtClean="0"/>
              <a:t>JIT</a:t>
            </a:r>
            <a:r>
              <a:rPr lang="fa-IR" sz="1600" b="1" dirty="0" smtClean="0"/>
              <a:t> ) استفاده می کنند سیستم حسابداری ساده تری دارند و علت آن نیز کاهش ثبتهای حسابداری است . زمان ایجاد کالای درجریان ساخت در این شرکتها کوتاه است بنابراین در این سیستم حسابداری کالای در جریان ساخت شناسایی نمی شود و فقط در پایان سال برگزاری گزارشگری برون سازمانی مورد شناسایی قرار می گیرد. </a:t>
            </a:r>
            <a:endParaRPr lang="en-US" sz="1600" dirty="0"/>
          </a:p>
        </p:txBody>
      </p:sp>
      <p:sp>
        <p:nvSpPr>
          <p:cNvPr id="6" name="Slide Number Placeholder 5"/>
          <p:cNvSpPr>
            <a:spLocks noGrp="1"/>
          </p:cNvSpPr>
          <p:nvPr>
            <p:ph type="sldNum" sz="quarter" idx="12"/>
          </p:nvPr>
        </p:nvSpPr>
        <p:spPr/>
        <p:txBody>
          <a:bodyPr/>
          <a:lstStyle/>
          <a:p>
            <a:fld id="{FD31E662-8C2D-4714-B2E8-E4A1A5B8ABCC}"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219200"/>
            <a:ext cx="7315200" cy="4419600"/>
          </a:xfrm>
        </p:spPr>
        <p:txBody>
          <a:bodyPr/>
          <a:lstStyle/>
          <a:p>
            <a:pPr algn="just" rtl="1"/>
            <a:r>
              <a:rPr lang="fa-IR" sz="1800" b="1" dirty="0" smtClean="0"/>
              <a:t>حسابداری ناب از ابزار متنوعی استفاده می کند که همراه یکدیگر برای ایجاد چارچوبی جهت کنترل و مدیریت ناب یک واحد تجاری به کارگرفته می شود این ابزار را می توان به شکل زیر معرفی کرد:</a:t>
            </a:r>
            <a:endParaRPr lang="en-US" sz="1800" dirty="0" smtClean="0"/>
          </a:p>
          <a:p>
            <a:pPr algn="just" rtl="1"/>
            <a:r>
              <a:rPr lang="fa-IR" sz="1800" b="1" dirty="0" smtClean="0"/>
              <a:t>مهمترین جنبه های حسابداری ناب به شرح زیر است :</a:t>
            </a:r>
          </a:p>
          <a:p>
            <a:pPr algn="just" rtl="1"/>
            <a:r>
              <a:rPr lang="fa-IR" sz="1800" b="1" dirty="0" smtClean="0"/>
              <a:t>اندازه گیری عملکرد این امر عمل ناب را در سطوح سلولی جریان ارزشی شرکت برمی انگیزد حسابداری ناب به انواع جدیدی از روشهای اندازه گیری نیازمند است که تفکر ناب را پشتیبانی کند و بهبود بخشد این روشها ملموس است و برجریان ارزشی تمرکز دارد که برای ایجاد بهبود مستمر طراحی شده است</a:t>
            </a:r>
          </a:p>
          <a:p>
            <a:pPr algn="just" rtl="1"/>
            <a:r>
              <a:rPr lang="fa-IR" sz="1800" b="1" dirty="0" smtClean="0"/>
              <a:t>حذف اغلب تراکنشهای کنترلی و حسابداری با رفع نیاز به آنها تراکنشهای کنترلی و حسابداری با رفع نیاز به آنها تراکنشهای حسابداری کنترلهای واحد تولید سوابق موجودی انبار نظارت بر نیروی کار و غیره . در شرکتهای سنتی مورد نیاز است زیرا فرآیندها خارج از کنترل هستند این فرآیندها لازم است با جزئیات نگهداری شوند تا داده های عملیاتی و مالی قابلیت گزارش پیدا کنند. در شکتهای ناب می توان این فرآیندها را تحت کنترل درآورد نیاز به حسابداری هزینه کنترل موجودی کالا و غیره را حذف و در نهایت اندازه گیری عملکرد ناب و سازوکارهای درجه اول را کنترل نمود.</a:t>
            </a:r>
            <a:endParaRPr lang="en-US" sz="1800" dirty="0"/>
          </a:p>
        </p:txBody>
      </p:sp>
      <p:sp>
        <p:nvSpPr>
          <p:cNvPr id="6" name="Slide Number Placeholder 5"/>
          <p:cNvSpPr>
            <a:spLocks noGrp="1"/>
          </p:cNvSpPr>
          <p:nvPr>
            <p:ph type="sldNum" sz="quarter" idx="12"/>
          </p:nvPr>
        </p:nvSpPr>
        <p:spPr/>
        <p:txBody>
          <a:bodyPr/>
          <a:lstStyle/>
          <a:p>
            <a:fld id="{FD31E662-8C2D-4714-B2E8-E4A1A5B8ABCC}"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295400"/>
            <a:ext cx="7239000" cy="4267200"/>
          </a:xfrm>
        </p:spPr>
        <p:txBody>
          <a:bodyPr/>
          <a:lstStyle/>
          <a:p>
            <a:pPr algn="just" rtl="1"/>
            <a:r>
              <a:rPr lang="fa-IR" sz="1800" b="1" dirty="0" smtClean="0"/>
              <a:t>حذف اغلب تراکنشهای کنترلی و حسابداری با رفع نیاز به آنها تراکنشهای کنترلی و حسابداری با رفع نیاز به آنها تراکنشهای حسابداری کنترلهای واحد تولید سوابق موجودی انبار نظارت بر نیروی کار و غیره . در شرکتهای سنتی مورد نیاز است زیرا فرآیندها خارج از کنترل هستند این فرآیندها لازم است با جزئیات نگهداری شوند تا داده های عملیاتی و مالی قابلیت گزارش پیدا کنند. در شکتهای ناب می توان این فرآیندها را تحت کنترل درآورد نیاز به حسابداری هزینه کنترل موجودی کالا و غیره را حذف و در نهایت اندازه گیری عملکرد ناب و سازوکارهای درجه اول را کنترل نمود. </a:t>
            </a:r>
            <a:endParaRPr lang="en-US" sz="1800" dirty="0" smtClean="0"/>
          </a:p>
          <a:p>
            <a:pPr algn="just" rtl="1"/>
            <a:r>
              <a:rPr lang="fa-IR" sz="1800" b="1" dirty="0" smtClean="0"/>
              <a:t>- ارزیابی اعتبار تاثیر مالی ناشی از بهبود تولید ناب ، تاثیر مالی هنگامی ظاهر می شود که در مورد چگونگی استفاده از ظرفیت (و جریان وجوه نقد حاصل از موجودی کالای کمتر)تصمیم گیری شود. حسابداری ناب از ابزار تحلیل ناب برای درک تاثیر مالی تغییرات ناب بهره می گیرد.</a:t>
            </a:r>
            <a:endParaRPr lang="en-US" sz="1800" dirty="0" smtClean="0"/>
          </a:p>
          <a:p>
            <a:pPr algn="just" rtl="1"/>
            <a:r>
              <a:rPr lang="fa-IR" sz="1800" b="1" dirty="0" smtClean="0"/>
              <a:t>هزینه یابی جریان ارزشی جایگزین هزینه یابی استاندارد هزینه یابی جریان ارزشی دارای ویژگیهای مربوط بودن و صحت برای هدایت ارزش است . این مرحله تقریباً تمامی تراکنشهای زاید مرتبط با هزینه یابی سنتی را حذف می کند.</a:t>
            </a:r>
            <a:endParaRPr lang="en-US" sz="1800" dirty="0" smtClean="0"/>
          </a:p>
          <a:p>
            <a:pPr algn="just"/>
            <a:endParaRPr lang="en-US" sz="1800" dirty="0"/>
          </a:p>
        </p:txBody>
      </p:sp>
      <p:sp>
        <p:nvSpPr>
          <p:cNvPr id="6" name="Slide Number Placeholder 5"/>
          <p:cNvSpPr>
            <a:spLocks noGrp="1"/>
          </p:cNvSpPr>
          <p:nvPr>
            <p:ph type="sldNum" sz="quarter" idx="12"/>
          </p:nvPr>
        </p:nvSpPr>
        <p:spPr/>
        <p:txBody>
          <a:bodyPr/>
          <a:lstStyle/>
          <a:p>
            <a:fld id="{FD31E662-8C2D-4714-B2E8-E4A1A5B8ABCC}"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066800"/>
            <a:ext cx="7162800" cy="5791200"/>
          </a:xfrm>
        </p:spPr>
        <p:txBody>
          <a:bodyPr/>
          <a:lstStyle/>
          <a:p>
            <a:pPr algn="just" rtl="1">
              <a:lnSpc>
                <a:spcPct val="150000"/>
              </a:lnSpc>
            </a:pPr>
            <a:r>
              <a:rPr lang="fa-IR" sz="1800" b="1" dirty="0" smtClean="0"/>
              <a:t>ارزیابی اعتبار تاثیر مالی ناشی از بهبود تولید ناب ، تاثیر مالی هنگامی ظاهر می شود که در مورد چگونگی استفاده از ظرفیت (و جریان وجوه نقد حاصل از موجودی کالای کمتر)تصمیم گیری شود. حسابداری ناب از ابزار تحلیل ناب برای درک تاثیر مالی تغییرات ناب بهره می گیرد.</a:t>
            </a:r>
            <a:endParaRPr lang="en-US" sz="1800" dirty="0" smtClean="0"/>
          </a:p>
          <a:p>
            <a:pPr algn="just" rtl="1">
              <a:lnSpc>
                <a:spcPct val="150000"/>
              </a:lnSpc>
            </a:pPr>
            <a:r>
              <a:rPr lang="fa-IR" sz="1800" b="1" dirty="0" smtClean="0"/>
              <a:t>هزینه یابی جریان ارزشی جایگزین هزینه یابی استاندارد هزینه یابی جریان ارزشی دارای ویژگیهای مربوط بودن و صحت برای هدایت ارزش است . این مرحله تقریباً تمامی تراکنشهای زاید مرتبط با هزینه یابی سنتی را حذف می کند.</a:t>
            </a:r>
          </a:p>
          <a:p>
            <a:pPr algn="just" rtl="1">
              <a:lnSpc>
                <a:spcPct val="150000"/>
              </a:lnSpc>
            </a:pPr>
            <a:r>
              <a:rPr lang="fa-IR" sz="1800" b="1" dirty="0" smtClean="0"/>
              <a:t>تصمیمهای مبتنی بر عوامل سودآوری حاشیه سود و جریان ارزش این تصمیمها شامل قیمت گذاری ، سودآوری ، خرید / اجاره و معرفی محصول جدید و سایر موارد می گردد. این تصمیمهای مبهم نیازمند درک جریان مواد اطلاعات و وجوه نقد از طریق جریان ارزش هستند . جریان ارزش به فهم گلوگاهها یا موانع موجود در راه جریان ارزش نیاز دارد . تحلیل هزینه جریان ارزش به منظور مشخص کردن این عامل است که هزینه ها در کدام بخش از جریان ارزش قرار دارند و ظرفیت در چه جایگاهی از دسترسی است .</a:t>
            </a:r>
            <a:endParaRPr lang="en-US" sz="1800" dirty="0" smtClean="0"/>
          </a:p>
          <a:p>
            <a:pPr algn="just" rtl="1">
              <a:lnSpc>
                <a:spcPct val="150000"/>
              </a:lnSpc>
            </a:pPr>
            <a:endParaRPr lang="en-US" sz="1800" dirty="0" smtClean="0"/>
          </a:p>
          <a:p>
            <a:pPr algn="r">
              <a:lnSpc>
                <a:spcPct val="150000"/>
              </a:lnSpc>
            </a:pPr>
            <a:endParaRPr lang="en-US" sz="1800" dirty="0"/>
          </a:p>
        </p:txBody>
      </p:sp>
      <p:sp>
        <p:nvSpPr>
          <p:cNvPr id="6" name="Slide Number Placeholder 5"/>
          <p:cNvSpPr>
            <a:spLocks noGrp="1"/>
          </p:cNvSpPr>
          <p:nvPr>
            <p:ph type="sldNum" sz="quarter" idx="12"/>
          </p:nvPr>
        </p:nvSpPr>
        <p:spPr/>
        <p:txBody>
          <a:bodyPr/>
          <a:lstStyle/>
          <a:p>
            <a:fld id="{FD31E662-8C2D-4714-B2E8-E4A1A5B8ABCC}"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7239000" y="6553200"/>
            <a:ext cx="1905000" cy="304800"/>
          </a:xfrm>
        </p:spPr>
        <p:txBody>
          <a:bodyPr/>
          <a:lstStyle/>
          <a:p>
            <a:fld id="{FD31E662-8C2D-4714-B2E8-E4A1A5B8ABCC}" type="slidenum">
              <a:rPr lang="en-US" smtClean="0"/>
              <a:pPr/>
              <a:t>2</a:t>
            </a:fld>
            <a:endParaRPr lang="en-US" dirty="0"/>
          </a:p>
        </p:txBody>
      </p:sp>
      <p:sp>
        <p:nvSpPr>
          <p:cNvPr id="8" name="Title 1"/>
          <p:cNvSpPr>
            <a:spLocks noGrp="1"/>
          </p:cNvSpPr>
          <p:nvPr>
            <p:ph type="title"/>
          </p:nvPr>
        </p:nvSpPr>
        <p:spPr>
          <a:xfrm>
            <a:off x="762000" y="-152400"/>
            <a:ext cx="8229600" cy="1143000"/>
          </a:xfrm>
        </p:spPr>
        <p:txBody>
          <a:bodyPr>
            <a:normAutofit/>
          </a:bodyPr>
          <a:lstStyle/>
          <a:p>
            <a:pPr algn="r"/>
            <a:r>
              <a:rPr lang="fa-IR" sz="4800" dirty="0" smtClean="0">
                <a:solidFill>
                  <a:srgbClr val="FFFF00"/>
                </a:solidFill>
                <a:effectLst>
                  <a:outerShdw blurRad="38100" dist="38100" dir="2700000" algn="tl">
                    <a:srgbClr val="000000">
                      <a:alpha val="43137"/>
                    </a:srgbClr>
                  </a:outerShdw>
                </a:effectLst>
                <a:cs typeface="+mn-cs"/>
              </a:rPr>
              <a:t>تاریخچه:</a:t>
            </a:r>
            <a:endParaRPr lang="fa-IR" sz="4800" dirty="0">
              <a:solidFill>
                <a:srgbClr val="FFFF00"/>
              </a:solidFill>
              <a:effectLst>
                <a:outerShdw blurRad="38100" dist="38100" dir="2700000" algn="tl">
                  <a:srgbClr val="000000">
                    <a:alpha val="43137"/>
                  </a:srgbClr>
                </a:outerShdw>
              </a:effectLst>
              <a:cs typeface="+mn-cs"/>
            </a:endParaRPr>
          </a:p>
        </p:txBody>
      </p:sp>
      <p:sp>
        <p:nvSpPr>
          <p:cNvPr id="9" name="Content Placeholder 2"/>
          <p:cNvSpPr>
            <a:spLocks noGrp="1"/>
          </p:cNvSpPr>
          <p:nvPr>
            <p:ph idx="1"/>
          </p:nvPr>
        </p:nvSpPr>
        <p:spPr>
          <a:xfrm>
            <a:off x="914400" y="1219200"/>
            <a:ext cx="8229600" cy="4708230"/>
          </a:xfrm>
        </p:spPr>
        <p:txBody>
          <a:bodyPr>
            <a:normAutofit/>
          </a:bodyPr>
          <a:lstStyle/>
          <a:p>
            <a:pPr algn="just" rtl="1"/>
            <a:r>
              <a:rPr lang="fa-IR" sz="2000" b="1" dirty="0" smtClean="0"/>
              <a:t>واژه ناب که در دهه های 1980 و 1990 رایج شده است . شامل تعدادی از رویکردها به مدیریت تولید شرکتهاست که بر سیستم تولید تاکید داشته و دقیقاً برآورنده آن چیزی است که مشتریان می خواهند . یعنی کمترین بهای تمام شده و بدون اتلاف(ضایعات) (</a:t>
            </a:r>
            <a:r>
              <a:rPr lang="en-US" sz="2000" b="1" dirty="0" smtClean="0"/>
              <a:t>McCarran,2006</a:t>
            </a:r>
            <a:r>
              <a:rPr lang="fa-IR" sz="2000" b="1" dirty="0" smtClean="0"/>
              <a:t> ) تکنیکهای مدیریت ناب به تولید کنندگان در جهت حذف اتلاف یا ضایعات کمک می کند . در انجمن ملی استانداردها و فناوری آمریکا، تولید ناب بدین صورت تعریف شده است ، رویکردی سیستماتیک برای شناسایی و حذف اتلاف (فعالیتهای بدون ارزش افزوده) در سراسر فرآیند بهبود مستمر ، به وسیله جریان محصول ، با توجه به کشش مشتری در تعقیب کمال.</a:t>
            </a:r>
            <a:endParaRPr lang="en-US" sz="2000" dirty="0" smtClean="0"/>
          </a:p>
          <a:p>
            <a:pPr algn="just" rtl="1"/>
            <a:r>
              <a:rPr lang="fa-IR" sz="2000" b="1" dirty="0" smtClean="0"/>
              <a:t>اصول تولید ناب از تفکر ناب برگرفته شده است . تفکر ناب نگرشی است برای افزایش بهره وری و ارزش آفرینی مستمر و حداقل کردن هزینه ها و اتلافها.</a:t>
            </a:r>
            <a:endParaRPr lang="en-US" sz="2000" dirty="0" smtClean="0"/>
          </a:p>
          <a:p>
            <a:pPr algn="just" rtl="1"/>
            <a:r>
              <a:rPr lang="fa-IR" sz="2000" b="1" dirty="0" smtClean="0"/>
              <a:t>تفکر ناب و روشهای ناب در یک شرکت تولیدی، به فرهنگ تغییر در کل سازمان نیاز دارد. ناب بودن ، روش بسیار متفاوتی برای امور تجاری است . روشهای سنتی تعیین بهای تمام شده و حسابداری مدیریت ، نه برای پشتیبانی از تولید ناب، بلکه برای تولید انبوه سنتی و تولید مبتنی بر نیروی کار طراحی شده اند</a:t>
            </a:r>
            <a:endParaRPr lang="en-US" sz="20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914400"/>
            <a:ext cx="6934200" cy="838200"/>
          </a:xfrm>
        </p:spPr>
        <p:txBody>
          <a:bodyPr/>
          <a:lstStyle/>
          <a:p>
            <a:pPr algn="r"/>
            <a:r>
              <a:rPr lang="fa-IR" sz="2400" dirty="0" smtClean="0"/>
              <a:t>نمودار مقایسه سیستم حسابداری ناب با سیستم حسابداری سنتی </a:t>
            </a:r>
            <a:endParaRPr lang="en-US" sz="2400" dirty="0"/>
          </a:p>
        </p:txBody>
      </p:sp>
      <p:sp>
        <p:nvSpPr>
          <p:cNvPr id="6" name="Slide Number Placeholder 5"/>
          <p:cNvSpPr>
            <a:spLocks noGrp="1"/>
          </p:cNvSpPr>
          <p:nvPr>
            <p:ph type="sldNum" sz="quarter" idx="12"/>
          </p:nvPr>
        </p:nvSpPr>
        <p:spPr/>
        <p:txBody>
          <a:bodyPr/>
          <a:lstStyle/>
          <a:p>
            <a:fld id="{FD31E662-8C2D-4714-B2E8-E4A1A5B8ABCC}" type="slidenum">
              <a:rPr lang="en-US" smtClean="0"/>
              <a:pPr/>
              <a:t>20</a:t>
            </a:fld>
            <a:endParaRPr lang="en-US" dirty="0"/>
          </a:p>
        </p:txBody>
      </p:sp>
      <p:pic>
        <p:nvPicPr>
          <p:cNvPr id="50178" name="Picture 2" descr="C:\Users\mehdipour.KHZREC\Pictures\2014-05-20 1\1 001.jpg"/>
          <p:cNvPicPr>
            <a:picLocks noGrp="1" noChangeAspect="1" noChangeArrowheads="1"/>
          </p:cNvPicPr>
          <p:nvPr>
            <p:ph idx="1"/>
          </p:nvPr>
        </p:nvPicPr>
        <p:blipFill>
          <a:blip r:embed="rId2"/>
          <a:srcRect/>
          <a:stretch>
            <a:fillRect/>
          </a:stretch>
        </p:blipFill>
        <p:spPr bwMode="auto">
          <a:xfrm>
            <a:off x="1828800" y="2438400"/>
            <a:ext cx="6324600" cy="2475222"/>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143000"/>
            <a:ext cx="7315200" cy="4419600"/>
          </a:xfrm>
        </p:spPr>
        <p:txBody>
          <a:bodyPr/>
          <a:lstStyle/>
          <a:p>
            <a:pPr algn="r">
              <a:lnSpc>
                <a:spcPct val="150000"/>
              </a:lnSpc>
              <a:buNone/>
            </a:pPr>
            <a:r>
              <a:rPr lang="fa-IR" b="1" dirty="0" smtClean="0"/>
              <a:t>پیشبرد کسب و کار از نظر ارزش مشتری این موضوعی است که باید در آن جهت بسیار کوشید و روشهای هزینه یابی هدف و گسترش وظایف کیفی را به کار گرفت تا کسب و کار از نظر ارزش مشتری و نه هزینه رهبری شود این روش نیازمند درک عمیقی از چگونگی ایجاد ارزش برای مشتری و جایگاه هزینه ها در جریان ارزش است انتقال از سیستم حسابداری سنتی به حسابداری ناب را می توان در نمودار صفحه قبل مشاهده کرد.</a:t>
            </a:r>
            <a:endParaRPr lang="en-US" dirty="0" smtClean="0"/>
          </a:p>
          <a:p>
            <a:pPr algn="r"/>
            <a:endParaRPr lang="en-US" dirty="0"/>
          </a:p>
        </p:txBody>
      </p:sp>
      <p:sp>
        <p:nvSpPr>
          <p:cNvPr id="6" name="Slide Number Placeholder 5"/>
          <p:cNvSpPr>
            <a:spLocks noGrp="1"/>
          </p:cNvSpPr>
          <p:nvPr>
            <p:ph type="sldNum" sz="quarter" idx="12"/>
          </p:nvPr>
        </p:nvSpPr>
        <p:spPr/>
        <p:txBody>
          <a:bodyPr/>
          <a:lstStyle/>
          <a:p>
            <a:fld id="{FD31E662-8C2D-4714-B2E8-E4A1A5B8ABCC}" type="slidenum">
              <a:rPr lang="en-US" smtClean="0"/>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762000"/>
            <a:ext cx="6629400" cy="838200"/>
          </a:xfrm>
        </p:spPr>
        <p:txBody>
          <a:bodyPr/>
          <a:lstStyle/>
          <a:p>
            <a:pPr algn="r"/>
            <a:r>
              <a:rPr lang="fa-IR" sz="2800" dirty="0" smtClean="0"/>
              <a:t>مدل چهارمرحله ای ماسکل برای رسیدن به شرایط کمال</a:t>
            </a:r>
            <a:endParaRPr lang="en-US" sz="2800" dirty="0"/>
          </a:p>
        </p:txBody>
      </p:sp>
      <p:sp>
        <p:nvSpPr>
          <p:cNvPr id="6" name="Slide Number Placeholder 5"/>
          <p:cNvSpPr>
            <a:spLocks noGrp="1"/>
          </p:cNvSpPr>
          <p:nvPr>
            <p:ph type="sldNum" sz="quarter" idx="12"/>
          </p:nvPr>
        </p:nvSpPr>
        <p:spPr/>
        <p:txBody>
          <a:bodyPr/>
          <a:lstStyle/>
          <a:p>
            <a:fld id="{FD31E662-8C2D-4714-B2E8-E4A1A5B8ABCC}" type="slidenum">
              <a:rPr lang="en-US" smtClean="0"/>
              <a:pPr/>
              <a:t>22</a:t>
            </a:fld>
            <a:endParaRPr lang="en-US" dirty="0"/>
          </a:p>
        </p:txBody>
      </p:sp>
      <p:pic>
        <p:nvPicPr>
          <p:cNvPr id="56322" name="Picture 2" descr="C:\Users\mehdipour.KHZREC\Pictures\2014-05-20 1\1 002.jpg"/>
          <p:cNvPicPr>
            <a:picLocks noGrp="1" noChangeAspect="1" noChangeArrowheads="1"/>
          </p:cNvPicPr>
          <p:nvPr>
            <p:ph idx="1"/>
          </p:nvPr>
        </p:nvPicPr>
        <p:blipFill>
          <a:blip r:embed="rId2" cstate="print"/>
          <a:srcRect/>
          <a:stretch>
            <a:fillRect/>
          </a:stretch>
        </p:blipFill>
        <p:spPr bwMode="auto">
          <a:xfrm>
            <a:off x="1676400" y="2667000"/>
            <a:ext cx="6324600" cy="2195008"/>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2057400"/>
            <a:ext cx="7010400" cy="3962400"/>
          </a:xfrm>
        </p:spPr>
        <p:txBody>
          <a:bodyPr/>
          <a:lstStyle/>
          <a:p>
            <a:pPr algn="r">
              <a:lnSpc>
                <a:spcPct val="150000"/>
              </a:lnSpc>
              <a:buNone/>
            </a:pPr>
            <a:r>
              <a:rPr lang="fa-IR" b="1" dirty="0" smtClean="0"/>
              <a:t> ماسکل (اقدام به ارائه یک مدل 4 مرحله ای جهت )</a:t>
            </a:r>
            <a:r>
              <a:rPr lang="en-US" b="1" dirty="0" err="1" smtClean="0"/>
              <a:t>Maskel</a:t>
            </a:r>
            <a:r>
              <a:rPr lang="fa-IR" b="1" dirty="0" smtClean="0"/>
              <a:t> توسعه حسابداری ناب و رسیدن به شرایط کمال مطرح کرده است . این مدل به ارائه پیشنهاد در خصوص تغییراتی می پردازد که باید صورت گیرد تا سیستمهای حسابداری به موازات تغییرهای ناب در تمام سطوح سازمان تکمیل شوند . خلاصه ای از این مدل در نمودار صفحه قبل نشان داده شده است .</a:t>
            </a:r>
            <a:endParaRPr lang="en-US" dirty="0" smtClean="0"/>
          </a:p>
          <a:p>
            <a:pPr algn="r"/>
            <a:endParaRPr lang="en-US" dirty="0"/>
          </a:p>
        </p:txBody>
      </p:sp>
      <p:sp>
        <p:nvSpPr>
          <p:cNvPr id="6" name="Slide Number Placeholder 5"/>
          <p:cNvSpPr>
            <a:spLocks noGrp="1"/>
          </p:cNvSpPr>
          <p:nvPr>
            <p:ph type="sldNum" sz="quarter" idx="12"/>
          </p:nvPr>
        </p:nvSpPr>
        <p:spPr/>
        <p:txBody>
          <a:bodyPr/>
          <a:lstStyle/>
          <a:p>
            <a:fld id="{FD31E662-8C2D-4714-B2E8-E4A1A5B8ABCC}"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1066800"/>
            <a:ext cx="6629400" cy="457200"/>
          </a:xfrm>
        </p:spPr>
        <p:txBody>
          <a:bodyPr/>
          <a:lstStyle/>
          <a:p>
            <a:pPr algn="r"/>
            <a:r>
              <a:rPr lang="fa-IR" dirty="0" smtClean="0"/>
              <a:t>نتیجه گیری </a:t>
            </a:r>
            <a:r>
              <a:rPr lang="en-US" dirty="0" smtClean="0"/>
              <a:t/>
            </a:r>
            <a:br>
              <a:rPr lang="en-US" dirty="0" smtClean="0"/>
            </a:br>
            <a:endParaRPr lang="en-US" dirty="0"/>
          </a:p>
        </p:txBody>
      </p:sp>
      <p:sp>
        <p:nvSpPr>
          <p:cNvPr id="3" name="Content Placeholder 2"/>
          <p:cNvSpPr>
            <a:spLocks noGrp="1"/>
          </p:cNvSpPr>
          <p:nvPr>
            <p:ph idx="1"/>
          </p:nvPr>
        </p:nvSpPr>
        <p:spPr>
          <a:xfrm>
            <a:off x="1219200" y="1143000"/>
            <a:ext cx="7239000" cy="5181600"/>
          </a:xfrm>
        </p:spPr>
        <p:txBody>
          <a:bodyPr/>
          <a:lstStyle/>
          <a:p>
            <a:pPr algn="r" rtl="1">
              <a:buNone/>
            </a:pPr>
            <a:r>
              <a:rPr lang="fa-IR" sz="1600" b="1" dirty="0" smtClean="0"/>
              <a:t>روشهای حسابداری ، کنترل ، اندازه گیری و مدیریت ناب ، در حقیقت منعکس کننده تفکر ناب و روش ناب است . حسابداری ناب به واسطه تدارک دقیق ، قابلیت درک و وجود اطلاعات قابل پیگیری در خصوص هزینه و سودآوری منجر به تصمیم گیری بهینه می گردد. </a:t>
            </a:r>
          </a:p>
          <a:p>
            <a:pPr algn="r" rtl="1">
              <a:buNone/>
            </a:pPr>
            <a:r>
              <a:rPr lang="fa-IR" sz="1600" b="1" dirty="0" smtClean="0"/>
              <a:t>     حسابداری ناب با توجه به هدف قراردادن تعداد زیادی از اتلافهایی که در سیستمهای کنترلی و حسابداری سنتی وجود دارند . موجب صرفه جویی در وقت و هزینه می گردد. </a:t>
            </a:r>
          </a:p>
          <a:p>
            <a:pPr algn="r" rtl="1">
              <a:buNone/>
            </a:pPr>
            <a:endParaRPr lang="en-US" sz="1600" dirty="0" smtClean="0"/>
          </a:p>
          <a:p>
            <a:pPr algn="r" rtl="1">
              <a:buNone/>
            </a:pPr>
            <a:r>
              <a:rPr lang="fa-IR" sz="1600" b="1" dirty="0" smtClean="0"/>
              <a:t>این نوع حسابداری به واسطه تهیه اطلاعات گزارشگری و اندازه گیری که بر عملیات ناب متمرکز است . باعث ایجاد بهبود ناب در طول یک دوره دراز مدت می شود. حسابداری ناب شرکتها را قادر می سازد تا با شناسایی منافع مالی بالقوه و حاصل از بهبود ناب و توسعه استارتژیهای کسب سود، ثروت بیشتری به دست آورند . روشهای حسابداری ناب از قبیل هزینه یابی هدف ، توجه به مشتری ماری در سراسر جریان ارزش و بهبود مسمر مبتنی بر گروه منجر به رشد واحد تجاری حذف هزینه ها و بهبود سودآوری می شود. </a:t>
            </a:r>
          </a:p>
          <a:p>
            <a:pPr algn="r" rtl="1">
              <a:buNone/>
            </a:pPr>
            <a:endParaRPr lang="en-US" sz="1600" dirty="0" smtClean="0"/>
          </a:p>
          <a:p>
            <a:pPr algn="r" rtl="1">
              <a:buNone/>
            </a:pPr>
            <a:r>
              <a:rPr lang="fa-IR" sz="1600" b="1" dirty="0" smtClean="0"/>
              <a:t>در نهایت می توان گفت که حسابداری ناب به وسیله تولید ناب ، طراحی محصول ناب ، خدمات ناب و غیره حمایت می شود . در حقیقت حسابداری ناب خدمتگزار عملیات محسوب شده و برای اجرای آن مسیری مرتب رو به رشد و خردمندانه رادر نظر میگیرد تا شرکت رشد و توسعه یابد و از منافع حاصل از به کارگیری این رویکرد بهره مند شود. </a:t>
            </a:r>
            <a:endParaRPr lang="en-US" sz="1600" dirty="0" smtClean="0"/>
          </a:p>
          <a:p>
            <a:pPr algn="r">
              <a:buNone/>
            </a:pPr>
            <a:endParaRPr lang="en-US" sz="1600" dirty="0"/>
          </a:p>
        </p:txBody>
      </p:sp>
      <p:sp>
        <p:nvSpPr>
          <p:cNvPr id="6" name="Slide Number Placeholder 5"/>
          <p:cNvSpPr>
            <a:spLocks noGrp="1"/>
          </p:cNvSpPr>
          <p:nvPr>
            <p:ph type="sldNum" sz="quarter" idx="12"/>
          </p:nvPr>
        </p:nvSpPr>
        <p:spPr/>
        <p:txBody>
          <a:bodyPr/>
          <a:lstStyle/>
          <a:p>
            <a:fld id="{FD31E662-8C2D-4714-B2E8-E4A1A5B8ABCC}"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7"/>
          <p:cNvSpPr>
            <a:spLocks noGrp="1"/>
          </p:cNvSpPr>
          <p:nvPr>
            <p:ph idx="1"/>
          </p:nvPr>
        </p:nvSpPr>
        <p:spPr>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a:lstStyle/>
          <a:p>
            <a:pPr algn="ctr">
              <a:buNone/>
            </a:pPr>
            <a:r>
              <a:rPr lang="en-US" sz="20000" dirty="0" smtClean="0">
                <a:effectLst>
                  <a:outerShdw blurRad="38100" dist="38100" dir="2700000" algn="tl">
                    <a:srgbClr val="000000">
                      <a:alpha val="43137"/>
                    </a:srgbClr>
                  </a:outerShdw>
                </a:effectLst>
              </a:rPr>
              <a:t>END</a:t>
            </a:r>
            <a:endParaRPr lang="en-US" sz="20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7239000" y="6629400"/>
            <a:ext cx="1905000" cy="228600"/>
          </a:xfrm>
        </p:spPr>
        <p:txBody>
          <a:bodyPr/>
          <a:lstStyle/>
          <a:p>
            <a:fld id="{FD31E662-8C2D-4714-B2E8-E4A1A5B8ABCC}" type="slidenum">
              <a:rPr lang="en-US" smtClean="0"/>
              <a:pPr/>
              <a:t>3</a:t>
            </a:fld>
            <a:endParaRPr lang="en-US" dirty="0"/>
          </a:p>
        </p:txBody>
      </p:sp>
      <p:sp>
        <p:nvSpPr>
          <p:cNvPr id="7" name="TextBox 6"/>
          <p:cNvSpPr txBox="1"/>
          <p:nvPr/>
        </p:nvSpPr>
        <p:spPr>
          <a:xfrm>
            <a:off x="1447800" y="1295400"/>
            <a:ext cx="7391400" cy="4154984"/>
          </a:xfrm>
          <a:prstGeom prst="rect">
            <a:avLst/>
          </a:prstGeom>
          <a:noFill/>
        </p:spPr>
        <p:txBody>
          <a:bodyPr wrap="square" rtlCol="0">
            <a:spAutoFit/>
          </a:bodyPr>
          <a:lstStyle/>
          <a:p>
            <a:pPr algn="just" rtl="1"/>
            <a:endParaRPr lang="fa-IR" b="1" dirty="0" smtClean="0"/>
          </a:p>
          <a:p>
            <a:pPr algn="just" rtl="1"/>
            <a:r>
              <a:rPr lang="fa-IR" b="1" dirty="0" smtClean="0"/>
              <a:t>این روشها با تولید ناب ارتباطی ندارند. هزینه یابی استاندارد برای هر شرکتی که روشهای ناب را تشویق میکند ، زیانبار است . هزینه یابی استاندارد،رفتار غیرناب را برمی انگیزد و موجب تصمیم گیری های نادرست در مورد قیمتگذاری حاشیه ها ، خرید / اجاره و سایر مسائل کلیدی می گردد( نوری بروحردی ، 1383)</a:t>
            </a:r>
          </a:p>
          <a:p>
            <a:pPr algn="just" rtl="1"/>
            <a:r>
              <a:rPr lang="fa-IR" b="1" dirty="0" smtClean="0"/>
              <a:t>برای آن که تولید ناب در دوره های دراز مدت موفقیت آمیز باشد. ضرورت دارد تا روشهای نوینی که به طول فعال از تفکر ناب حمایت می کنند . دائماً جایگزین گردند. لذا حسابداری ناب باید جایگزین سیستمهای اندازه گیری و حسابداری سنتی شود . بنابراین می توان گفت که حسابداری ناب با تفکر ناب و تولید ناب ارتباط ناگسستنی دارد. </a:t>
            </a:r>
            <a:endParaRPr lang="en-US" dirty="0" smtClean="0"/>
          </a:p>
        </p:txBody>
      </p:sp>
      <p:sp>
        <p:nvSpPr>
          <p:cNvPr id="8" name="TextBox 7"/>
          <p:cNvSpPr txBox="1"/>
          <p:nvPr/>
        </p:nvSpPr>
        <p:spPr>
          <a:xfrm>
            <a:off x="2743200" y="381000"/>
            <a:ext cx="6400800" cy="584775"/>
          </a:xfrm>
          <a:prstGeom prst="rect">
            <a:avLst/>
          </a:prstGeom>
          <a:noFill/>
        </p:spPr>
        <p:txBody>
          <a:bodyPr wrap="square" rtlCol="0">
            <a:spAutoFit/>
          </a:bodyPr>
          <a:lstStyle/>
          <a:p>
            <a:pPr algn="r"/>
            <a:r>
              <a:rPr lang="fa-IR" sz="3200" b="1" dirty="0" smtClean="0">
                <a:solidFill>
                  <a:srgbClr val="FFFF00"/>
                </a:solidFill>
                <a:effectLst>
                  <a:outerShdw blurRad="38100" dist="38100" dir="2700000" algn="tl">
                    <a:srgbClr val="000000">
                      <a:alpha val="43137"/>
                    </a:srgbClr>
                  </a:outerShdw>
                </a:effectLst>
              </a:rPr>
              <a:t>چرخه عمر محصول</a:t>
            </a:r>
            <a:endParaRPr lang="en-US" sz="3200" b="1" dirty="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286000" y="838200"/>
            <a:ext cx="6629400" cy="838200"/>
          </a:xfrm>
        </p:spPr>
        <p:txBody>
          <a:bodyPr/>
          <a:lstStyle/>
          <a:p>
            <a:pPr algn="just" rtl="1"/>
            <a:r>
              <a:rPr lang="fa-IR" sz="3600" dirty="0" smtClean="0"/>
              <a:t>تفکر ناب</a:t>
            </a:r>
            <a:endParaRPr lang="en-US" sz="3600" dirty="0" smtClean="0"/>
          </a:p>
        </p:txBody>
      </p:sp>
      <p:sp>
        <p:nvSpPr>
          <p:cNvPr id="22531" name="Rectangle 3"/>
          <p:cNvSpPr>
            <a:spLocks noGrp="1" noChangeArrowheads="1"/>
          </p:cNvSpPr>
          <p:nvPr>
            <p:ph idx="1"/>
          </p:nvPr>
        </p:nvSpPr>
        <p:spPr>
          <a:xfrm>
            <a:off x="533400" y="1828800"/>
            <a:ext cx="8229600" cy="4648200"/>
          </a:xfrm>
        </p:spPr>
        <p:txBody>
          <a:bodyPr/>
          <a:lstStyle/>
          <a:p>
            <a:pPr algn="just" rtl="1"/>
            <a:r>
              <a:rPr lang="fa-IR" b="1" dirty="0" smtClean="0"/>
              <a:t>تفکر ناب نگرشی است برای افزایش بهره وری و ارزش آفرینی مستمر و </a:t>
            </a:r>
          </a:p>
          <a:p>
            <a:pPr algn="just" rtl="1"/>
            <a:r>
              <a:rPr lang="fa-IR" b="1" dirty="0" smtClean="0"/>
              <a:t>حداقل کردن هزینه ها و اتلافها ، مرکز فهم ناب، فهم سیستمهاست که اغلب</a:t>
            </a:r>
          </a:p>
          <a:p>
            <a:pPr algn="just" rtl="1"/>
            <a:r>
              <a:rPr lang="fa-IR" b="1" dirty="0" smtClean="0"/>
              <a:t> به عنوان تفکر سیستمی مدنظر قرار می گیرد. در تئوری سیستمهای سنتی ، </a:t>
            </a:r>
          </a:p>
          <a:p>
            <a:pPr algn="just" rtl="1"/>
            <a:r>
              <a:rPr lang="fa-IR" b="1" dirty="0" smtClean="0"/>
              <a:t>یک سیستم شامل مجموعه ای از مراحل به هم پیوست از یک کار است . پی</a:t>
            </a:r>
          </a:p>
          <a:p>
            <a:pPr algn="just" rtl="1"/>
            <a:r>
              <a:rPr lang="fa-IR" b="1" dirty="0" smtClean="0"/>
              <a:t> بردن به اهمیت این مفهوم به ما در جهت درک تاثیر تغییر نگرش یک سیستم</a:t>
            </a:r>
          </a:p>
          <a:p>
            <a:pPr algn="just" rtl="1"/>
            <a:r>
              <a:rPr lang="fa-IR" b="1" dirty="0" smtClean="0"/>
              <a:t> به نگرشهای دیگر کمک می کند</a:t>
            </a:r>
            <a:endParaRPr lang="en-US" dirty="0">
              <a:effectLst>
                <a:outerShdw blurRad="38100" dist="38100" dir="2700000" algn="tl">
                  <a:srgbClr val="000000">
                    <a:alpha val="43137"/>
                  </a:srgbClr>
                </a:outerShdw>
              </a:effectLst>
            </a:endParaRPr>
          </a:p>
        </p:txBody>
      </p:sp>
      <p:sp>
        <p:nvSpPr>
          <p:cNvPr id="7" name="Slide Number Placeholder 6"/>
          <p:cNvSpPr>
            <a:spLocks noGrp="1"/>
          </p:cNvSpPr>
          <p:nvPr>
            <p:ph type="sldNum" sz="quarter" idx="12"/>
          </p:nvPr>
        </p:nvSpPr>
        <p:spPr>
          <a:xfrm>
            <a:off x="7239000" y="6477000"/>
            <a:ext cx="1905000" cy="381000"/>
          </a:xfrm>
        </p:spPr>
        <p:txBody>
          <a:bodyPr/>
          <a:lstStyle/>
          <a:p>
            <a:pPr algn="just"/>
            <a:fld id="{FD31E662-8C2D-4714-B2E8-E4A1A5B8ABCC}" type="slidenum">
              <a:rPr lang="en-US" smtClean="0"/>
              <a:pPr algn="just"/>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58200" cy="5638800"/>
          </a:xfrm>
        </p:spPr>
        <p:txBody>
          <a:bodyPr/>
          <a:lstStyle/>
          <a:p>
            <a:pPr algn="r" rtl="1"/>
            <a:r>
              <a:rPr lang="fa-IR" sz="2400" dirty="0" smtClean="0"/>
              <a:t/>
            </a:r>
            <a:br>
              <a:rPr lang="fa-IR" sz="2400" dirty="0" smtClean="0"/>
            </a:br>
            <a:r>
              <a:rPr lang="fa-IR" sz="2400" dirty="0" smtClean="0"/>
              <a:t/>
            </a:r>
            <a:br>
              <a:rPr lang="fa-IR" sz="2400" dirty="0" smtClean="0"/>
            </a:br>
            <a:r>
              <a:rPr lang="fa-IR" sz="2400" dirty="0" smtClean="0"/>
              <a:t/>
            </a:r>
            <a:br>
              <a:rPr lang="fa-IR" sz="2400" dirty="0" smtClean="0"/>
            </a:br>
            <a:r>
              <a:rPr lang="fa-IR" sz="2400" dirty="0" smtClean="0"/>
              <a:t/>
            </a:r>
            <a:br>
              <a:rPr lang="fa-IR" sz="2400" dirty="0" smtClean="0"/>
            </a:br>
            <a:r>
              <a:rPr lang="fa-IR" sz="2400" dirty="0" smtClean="0"/>
              <a:t/>
            </a:r>
            <a:br>
              <a:rPr lang="fa-IR" sz="2400" dirty="0" smtClean="0"/>
            </a:br>
            <a:r>
              <a:rPr lang="fa-IR" sz="2400" dirty="0" smtClean="0"/>
              <a:t/>
            </a:r>
            <a:br>
              <a:rPr lang="fa-IR" sz="2400" dirty="0" smtClean="0"/>
            </a:br>
            <a:r>
              <a:rPr lang="fa-IR" sz="2400" dirty="0" smtClean="0"/>
              <a:t> تفکر ناب دارای اصولی به شرح زیر است :</a:t>
            </a:r>
            <a:r>
              <a:rPr lang="en-US" sz="2400" dirty="0" smtClean="0"/>
              <a:t/>
            </a:r>
            <a:br>
              <a:rPr lang="en-US" sz="2400" dirty="0" smtClean="0"/>
            </a:br>
            <a:r>
              <a:rPr lang="fa-IR" sz="2400" dirty="0" smtClean="0"/>
              <a:t>تعیین دقیق ارزش هر محصول معین (</a:t>
            </a:r>
            <a:r>
              <a:rPr lang="en-US" sz="2400" dirty="0" smtClean="0"/>
              <a:t>value</a:t>
            </a:r>
            <a:r>
              <a:rPr lang="fa-IR" sz="2400" dirty="0" smtClean="0"/>
              <a:t> )</a:t>
            </a:r>
            <a:r>
              <a:rPr lang="en-US" sz="2400" dirty="0" smtClean="0"/>
              <a:t/>
            </a:r>
            <a:br>
              <a:rPr lang="en-US" sz="2400" dirty="0" smtClean="0"/>
            </a:br>
            <a:r>
              <a:rPr lang="fa-IR" sz="2400" dirty="0" smtClean="0"/>
              <a:t>شناسایی جریان ارزش محصول (</a:t>
            </a:r>
            <a:r>
              <a:rPr lang="en-US" sz="2400" dirty="0" smtClean="0"/>
              <a:t>value stream</a:t>
            </a:r>
            <a:r>
              <a:rPr lang="fa-IR" sz="2400" dirty="0" smtClean="0"/>
              <a:t> ) </a:t>
            </a:r>
            <a:r>
              <a:rPr lang="en-US" sz="2400" dirty="0" smtClean="0"/>
              <a:t/>
            </a:r>
            <a:br>
              <a:rPr lang="en-US" sz="2400" dirty="0" smtClean="0"/>
            </a:br>
            <a:r>
              <a:rPr lang="fa-IR" sz="2400" dirty="0" smtClean="0"/>
              <a:t>ایجاد حرکت بدون وقفه در این ارزش(</a:t>
            </a:r>
            <a:r>
              <a:rPr lang="en-US" sz="2400" dirty="0" smtClean="0"/>
              <a:t>flow</a:t>
            </a:r>
            <a:r>
              <a:rPr lang="fa-IR" sz="2400" dirty="0" smtClean="0"/>
              <a:t> )</a:t>
            </a:r>
            <a:r>
              <a:rPr lang="en-US" sz="2400" dirty="0" smtClean="0"/>
              <a:t/>
            </a:r>
            <a:br>
              <a:rPr lang="en-US" sz="2400" dirty="0" smtClean="0"/>
            </a:br>
            <a:r>
              <a:rPr lang="fa-IR" sz="2400" dirty="0" smtClean="0"/>
              <a:t>دادن امکان به مشتری برای بیرون کشیدن (</a:t>
            </a:r>
            <a:r>
              <a:rPr lang="en-US" sz="2400" dirty="0" smtClean="0"/>
              <a:t>pull</a:t>
            </a:r>
            <a:r>
              <a:rPr lang="fa-IR" sz="2400" dirty="0" smtClean="0"/>
              <a:t> ) این ارزش از تولید کننده و </a:t>
            </a:r>
            <a:r>
              <a:rPr lang="en-US" sz="2400" dirty="0" smtClean="0"/>
              <a:t/>
            </a:r>
            <a:br>
              <a:rPr lang="en-US" sz="2400" dirty="0" smtClean="0"/>
            </a:br>
            <a:r>
              <a:rPr lang="fa-IR" sz="2400" dirty="0" smtClean="0"/>
              <a:t>دنبال کردن کمال(</a:t>
            </a:r>
            <a:r>
              <a:rPr lang="en-US" sz="2400" dirty="0" smtClean="0"/>
              <a:t>perfection</a:t>
            </a:r>
            <a:r>
              <a:rPr lang="fa-IR" sz="2400" dirty="0" smtClean="0"/>
              <a:t> )</a:t>
            </a:r>
            <a:r>
              <a:rPr lang="en-US" sz="2400" dirty="0" smtClean="0"/>
              <a:t/>
            </a:r>
            <a:br>
              <a:rPr lang="en-US" sz="2400" dirty="0" smtClean="0"/>
            </a:br>
            <a:r>
              <a:rPr lang="fa-IR" sz="2400" dirty="0" smtClean="0"/>
              <a:t>نقطه شروع اساسی تفکر ناب ، ارزش است . تنها مصرف کننده نهایی است که می تواند ارزش را تعریف کند و ارزش ، تنها هنگامی معنا و مفهوم پیدا می کند که در چارچوب یک محصول معین بیان شود . </a:t>
            </a:r>
            <a:r>
              <a:rPr lang="en-US" sz="2400" dirty="0" smtClean="0">
                <a:effectLst>
                  <a:outerShdw blurRad="38100" dist="38100" dir="2700000" algn="tl">
                    <a:srgbClr val="000000">
                      <a:alpha val="43137"/>
                    </a:srgbClr>
                  </a:outerShdw>
                </a:effectLst>
              </a:rPr>
              <a:t/>
            </a:r>
            <a:br>
              <a:rPr lang="en-US" sz="2400" dirty="0" smtClean="0">
                <a:effectLst>
                  <a:outerShdw blurRad="38100" dist="38100" dir="2700000" algn="tl">
                    <a:srgbClr val="000000">
                      <a:alpha val="43137"/>
                    </a:srgbClr>
                  </a:outerShdw>
                </a:effectLst>
              </a:rPr>
            </a:br>
            <a:endParaRPr lang="en-US" sz="2400" dirty="0"/>
          </a:p>
        </p:txBody>
      </p:sp>
      <p:sp>
        <p:nvSpPr>
          <p:cNvPr id="6" name="Slide Number Placeholder 5"/>
          <p:cNvSpPr>
            <a:spLocks noGrp="1"/>
          </p:cNvSpPr>
          <p:nvPr>
            <p:ph type="sldNum" sz="quarter" idx="12"/>
          </p:nvPr>
        </p:nvSpPr>
        <p:spPr>
          <a:xfrm>
            <a:off x="7239000" y="6477000"/>
            <a:ext cx="1905000" cy="381000"/>
          </a:xfrm>
        </p:spPr>
        <p:txBody>
          <a:bodyPr/>
          <a:lstStyle/>
          <a:p>
            <a:fld id="{FD31E662-8C2D-4714-B2E8-E4A1A5B8ABCC}" type="slidenum">
              <a:rPr lang="en-US" smtClean="0"/>
              <a:pPr/>
              <a:t>5</a:t>
            </a:fld>
            <a:endParaRPr lang="en-US" dirty="0"/>
          </a:p>
        </p:txBody>
      </p:sp>
      <p:sp>
        <p:nvSpPr>
          <p:cNvPr id="36" name="Rectangle 2"/>
          <p:cNvSpPr txBox="1">
            <a:spLocks noChangeArrowheads="1"/>
          </p:cNvSpPr>
          <p:nvPr/>
        </p:nvSpPr>
        <p:spPr bwMode="auto">
          <a:xfrm>
            <a:off x="2362200" y="381000"/>
            <a:ext cx="6629400" cy="838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92075" tIns="46038" rIns="92075" bIns="46038" numCol="1" anchor="b" anchorCtr="0" compatLnSpc="1">
            <a:prstTxWarp prst="textNoShape">
              <a:avLst/>
            </a:prstTxWarp>
          </a:bodyPr>
          <a:lstStyle/>
          <a:p>
            <a:pPr lvl="0" algn="r">
              <a:defRPr/>
            </a:pPr>
            <a:r>
              <a:rPr lang="fa-IR" sz="3200" dirty="0" smtClean="0">
                <a:cs typeface="B Titr" pitchFamily="2" charset="-78"/>
              </a:rPr>
              <a:t>تفکر ناب</a:t>
            </a:r>
            <a:endParaRPr kumimoji="0" lang="en-US" sz="3200" b="1" i="0" u="none" strike="noStrike" kern="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B Titr"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362200" y="381000"/>
            <a:ext cx="6629400" cy="838200"/>
          </a:xfrm>
        </p:spPr>
        <p:txBody>
          <a:bodyPr/>
          <a:lstStyle/>
          <a:p>
            <a:pPr algn="r" rtl="1"/>
            <a:r>
              <a:rPr lang="fa-IR" dirty="0" smtClean="0"/>
              <a:t>تفکر ناب</a:t>
            </a:r>
            <a:endParaRPr lang="en-US" dirty="0"/>
          </a:p>
        </p:txBody>
      </p:sp>
      <p:sp>
        <p:nvSpPr>
          <p:cNvPr id="23555" name="Rectangle 3"/>
          <p:cNvSpPr>
            <a:spLocks noGrp="1" noChangeArrowheads="1"/>
          </p:cNvSpPr>
          <p:nvPr>
            <p:ph idx="1"/>
          </p:nvPr>
        </p:nvSpPr>
        <p:spPr>
          <a:xfrm>
            <a:off x="914400" y="1371600"/>
            <a:ext cx="7924800" cy="4419600"/>
          </a:xfrm>
        </p:spPr>
        <p:txBody>
          <a:bodyPr/>
          <a:lstStyle/>
          <a:p>
            <a:pPr algn="just" rtl="1"/>
            <a:r>
              <a:rPr lang="fa-IR" sz="2000" b="1" dirty="0" smtClean="0"/>
              <a:t>محصولی که نیازهای مصرف کننده خود را با قیمتی معین در زمانهای معین برآورده    می سازد. در خور ذکر است تولید کننده است که ارزش را می آفریند. تفکز ناب با تلاشی آگاهانه سعی در تعریف دقیق ارزش در چارچوب محصولاتی را دارد که دارای قابلیتهای معینی هستند و در ازای بهایی معین ارائه می وشد. البته این ارزش به طول مستمر بازنگری می شود تا آن که بتواند خریداران را به سوی خود جلب کند.</a:t>
            </a:r>
            <a:endParaRPr lang="en-US" sz="2000" dirty="0" smtClean="0"/>
          </a:p>
          <a:p>
            <a:pPr algn="just" rtl="1"/>
            <a:r>
              <a:rPr lang="fa-IR" sz="2000" b="1" dirty="0" smtClean="0"/>
              <a:t>ابعاد تعیین ارزش در جریان ارزش اتفاق می افتد جریان ارزش مجموعه ای است از کلیه اعمال ضروری باری یک محصول معین که تمامی فرآیندهای تولید محصولات و خدمات یعنی از انگاره تا ورود محصول و خدمات به بازار را در بر می گیرد . شناسایی کل جریان ارزش برای هر محصول معین و گاهی برای خانواده هر محصول گام بعدی تفکر ناب است به این ترتیب وجود حجم بسیار زیاد اتلاف در سازمان آشکار می شود. هنگامی که ارزش به طور دقیق تعیین شد و بنگاه اقتصادی ناب جریان ارزش یک محصول معین را نقشه برداری کرد و گامهای پراتلاف حذف شد نوبت به حرکت درآوردن گامهای ارزش آفرین می رسد.</a:t>
            </a:r>
            <a:endParaRPr lang="en-US" sz="2000" dirty="0"/>
          </a:p>
        </p:txBody>
      </p:sp>
      <p:sp>
        <p:nvSpPr>
          <p:cNvPr id="5" name="Slide Number Placeholder 4"/>
          <p:cNvSpPr>
            <a:spLocks noGrp="1"/>
          </p:cNvSpPr>
          <p:nvPr>
            <p:ph type="sldNum" sz="quarter" idx="12"/>
          </p:nvPr>
        </p:nvSpPr>
        <p:spPr>
          <a:xfrm>
            <a:off x="8763000" y="6477000"/>
            <a:ext cx="381000" cy="381000"/>
          </a:xfrm>
        </p:spPr>
        <p:txBody>
          <a:bodyPr/>
          <a:lstStyle/>
          <a:p>
            <a:fld id="{FD31E662-8C2D-4714-B2E8-E4A1A5B8ABCC}"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Title 11"/>
          <p:cNvSpPr>
            <a:spLocks noGrp="1"/>
          </p:cNvSpPr>
          <p:nvPr>
            <p:ph type="title"/>
          </p:nvPr>
        </p:nvSpPr>
        <p:spPr>
          <a:xfrm>
            <a:off x="2286000" y="609600"/>
            <a:ext cx="6629400" cy="838200"/>
          </a:xfrm>
        </p:spPr>
        <p:txBody>
          <a:bodyPr/>
          <a:lstStyle/>
          <a:p>
            <a:pPr algn="r"/>
            <a:r>
              <a:rPr lang="fa-IR" dirty="0" smtClean="0">
                <a:effectLst>
                  <a:outerShdw blurRad="38100" dist="38100" dir="2700000" algn="tl">
                    <a:srgbClr val="000000">
                      <a:alpha val="43137"/>
                    </a:srgbClr>
                  </a:outerShdw>
                </a:effectLst>
              </a:rPr>
              <a:t>بهره ور کردن فرآیندها با تفکر ناب </a:t>
            </a:r>
            <a:endParaRPr lang="en-US" dirty="0">
              <a:effectLst>
                <a:outerShdw blurRad="38100" dist="38100" dir="2700000" algn="tl">
                  <a:srgbClr val="000000">
                    <a:alpha val="43137"/>
                  </a:srgbClr>
                </a:outerShdw>
              </a:effectLst>
            </a:endParaRPr>
          </a:p>
        </p:txBody>
      </p:sp>
      <p:sp>
        <p:nvSpPr>
          <p:cNvPr id="6" name="Slide Number Placeholder 5"/>
          <p:cNvSpPr>
            <a:spLocks noGrp="1"/>
          </p:cNvSpPr>
          <p:nvPr>
            <p:ph type="sldNum" sz="quarter" idx="12"/>
          </p:nvPr>
        </p:nvSpPr>
        <p:spPr>
          <a:xfrm>
            <a:off x="7239000" y="6477000"/>
            <a:ext cx="1905000" cy="381000"/>
          </a:xfrm>
        </p:spPr>
        <p:txBody>
          <a:bodyPr/>
          <a:lstStyle/>
          <a:p>
            <a:fld id="{FD31E662-8C2D-4714-B2E8-E4A1A5B8ABCC}" type="slidenum">
              <a:rPr lang="en-US" smtClean="0"/>
              <a:pPr/>
              <a:t>7</a:t>
            </a:fld>
            <a:endParaRPr lang="en-US" dirty="0"/>
          </a:p>
        </p:txBody>
      </p:sp>
      <p:sp>
        <p:nvSpPr>
          <p:cNvPr id="14" name="Content Placeholder 13"/>
          <p:cNvSpPr>
            <a:spLocks noGrp="1"/>
          </p:cNvSpPr>
          <p:nvPr>
            <p:ph idx="1"/>
          </p:nvPr>
        </p:nvSpPr>
        <p:spPr>
          <a:xfrm>
            <a:off x="1981200" y="2590800"/>
            <a:ext cx="6324600" cy="2709076"/>
          </a:xfrm>
          <a:prstGeom prst="rect">
            <a:avLst/>
          </a:prstGeom>
        </p:spPr>
        <p:txBody>
          <a:bodyPr>
            <a:spAutoFit/>
          </a:bodyPr>
          <a:lstStyle/>
          <a:p>
            <a:pPr algn="r" rtl="1">
              <a:buFont typeface="Wingdings" pitchFamily="2" charset="2"/>
              <a:buChar char="ü"/>
            </a:pPr>
            <a:r>
              <a:rPr lang="fa-IR" sz="2000" b="1" dirty="0" smtClean="0">
                <a:solidFill>
                  <a:srgbClr val="FFFF00"/>
                </a:solidFill>
                <a:effectLst>
                  <a:outerShdw blurRad="38100" dist="38100" dir="2700000" algn="tl">
                    <a:srgbClr val="000000">
                      <a:alpha val="43137"/>
                    </a:srgbClr>
                  </a:outerShdw>
                </a:effectLst>
                <a:cs typeface="+mj-cs"/>
              </a:rPr>
              <a:t>کاهش قابل ملاحظه هزینه ها</a:t>
            </a:r>
          </a:p>
          <a:p>
            <a:pPr algn="r" rtl="1">
              <a:buFont typeface="Wingdings" pitchFamily="2" charset="2"/>
              <a:buChar char="ü"/>
            </a:pPr>
            <a:r>
              <a:rPr lang="fa-IR" sz="2000" b="1" dirty="0" smtClean="0">
                <a:solidFill>
                  <a:srgbClr val="FFFF00"/>
                </a:solidFill>
                <a:effectLst>
                  <a:outerShdw blurRad="38100" dist="38100" dir="2700000" algn="tl">
                    <a:srgbClr val="000000">
                      <a:alpha val="43137"/>
                    </a:srgbClr>
                  </a:outerShdw>
                </a:effectLst>
                <a:cs typeface="+mj-cs"/>
              </a:rPr>
              <a:t>افزایش کیفیت محصولات</a:t>
            </a:r>
          </a:p>
          <a:p>
            <a:pPr algn="r" rtl="1">
              <a:buFont typeface="Wingdings" pitchFamily="2" charset="2"/>
              <a:buChar char="ü"/>
            </a:pPr>
            <a:r>
              <a:rPr lang="fa-IR" sz="2000" b="1" dirty="0" smtClean="0">
                <a:solidFill>
                  <a:srgbClr val="FFFF00"/>
                </a:solidFill>
                <a:effectLst>
                  <a:outerShdw blurRad="38100" dist="38100" dir="2700000" algn="tl">
                    <a:srgbClr val="000000">
                      <a:alpha val="43137"/>
                    </a:srgbClr>
                  </a:outerShdw>
                </a:effectLst>
                <a:cs typeface="+mj-cs"/>
              </a:rPr>
              <a:t>تحویل به موقع خدمات و محصولات به مشتریان</a:t>
            </a:r>
          </a:p>
          <a:p>
            <a:pPr algn="r" rtl="1">
              <a:buFont typeface="Wingdings" pitchFamily="2" charset="2"/>
              <a:buChar char="ü"/>
            </a:pPr>
            <a:r>
              <a:rPr lang="fa-IR" sz="2000" b="1" dirty="0" smtClean="0">
                <a:solidFill>
                  <a:srgbClr val="FFFF00"/>
                </a:solidFill>
                <a:effectLst>
                  <a:outerShdw blurRad="38100" dist="38100" dir="2700000" algn="tl">
                    <a:srgbClr val="000000">
                      <a:alpha val="43137"/>
                    </a:srgbClr>
                  </a:outerShdw>
                </a:effectLst>
                <a:cs typeface="+mj-cs"/>
              </a:rPr>
              <a:t>افزایش ایمنی کارکنان</a:t>
            </a:r>
          </a:p>
          <a:p>
            <a:pPr algn="r" rtl="1">
              <a:buFont typeface="Wingdings" pitchFamily="2" charset="2"/>
              <a:buChar char="ü"/>
            </a:pPr>
            <a:r>
              <a:rPr lang="fa-IR" sz="2000" b="1" dirty="0" smtClean="0">
                <a:solidFill>
                  <a:srgbClr val="FFFF00"/>
                </a:solidFill>
                <a:effectLst>
                  <a:outerShdw blurRad="38100" dist="38100" dir="2700000" algn="tl">
                    <a:srgbClr val="000000">
                      <a:alpha val="43137"/>
                    </a:srgbClr>
                  </a:outerShdw>
                </a:effectLst>
                <a:cs typeface="+mj-cs"/>
              </a:rPr>
              <a:t>بهبود وضعیت نیروی انسانی</a:t>
            </a:r>
          </a:p>
          <a:p>
            <a:pPr algn="r" rtl="1">
              <a:buFont typeface="Wingdings" pitchFamily="2" charset="2"/>
              <a:buChar char="ü"/>
            </a:pPr>
            <a:endParaRPr lang="fa-IR" sz="2000" b="1" dirty="0" smtClean="0">
              <a:solidFill>
                <a:srgbClr val="FFFF00"/>
              </a:solidFill>
              <a:effectLst>
                <a:outerShdw blurRad="38100" dist="38100" dir="2700000" algn="tl">
                  <a:srgbClr val="000000">
                    <a:alpha val="43137"/>
                  </a:srgbClr>
                </a:outerShdw>
              </a:effectLst>
              <a:cs typeface="+mj-cs"/>
            </a:endParaRPr>
          </a:p>
        </p:txBody>
      </p:sp>
      <p:sp>
        <p:nvSpPr>
          <p:cNvPr id="7" name="TextBox 6"/>
          <p:cNvSpPr txBox="1"/>
          <p:nvPr/>
        </p:nvSpPr>
        <p:spPr>
          <a:xfrm>
            <a:off x="1447800" y="5029200"/>
            <a:ext cx="6705600" cy="830997"/>
          </a:xfrm>
          <a:prstGeom prst="rect">
            <a:avLst/>
          </a:prstGeom>
          <a:noFill/>
        </p:spPr>
        <p:txBody>
          <a:bodyPr wrap="square" rtlCol="0">
            <a:spAutoFit/>
          </a:bodyPr>
          <a:lstStyle/>
          <a:p>
            <a:pPr algn="r"/>
            <a:r>
              <a:rPr lang="fa-IR" dirty="0" smtClean="0">
                <a:effectLst>
                  <a:outerShdw blurRad="38100" dist="38100" dir="2700000" algn="tl">
                    <a:srgbClr val="000000">
                      <a:alpha val="43137"/>
                    </a:srgbClr>
                  </a:outerShdw>
                </a:effectLst>
              </a:rPr>
              <a:t>در صورتی سازمان قادر به دستیابی به اهداف ذکر شده است  اگر فرآیندهای جاری در آن درحد قابل قبولی بهره ور باشند.</a:t>
            </a:r>
            <a:endParaRPr lang="en-US" dirty="0">
              <a:effectLst>
                <a:outerShdw blurRad="38100" dist="38100" dir="2700000" algn="tl">
                  <a:srgbClr val="000000">
                    <a:alpha val="43137"/>
                  </a:srgbClr>
                </a:outerShdw>
              </a:effectLst>
            </a:endParaRPr>
          </a:p>
        </p:txBody>
      </p:sp>
      <p:sp>
        <p:nvSpPr>
          <p:cNvPr id="11" name="TextBox 10"/>
          <p:cNvSpPr txBox="1"/>
          <p:nvPr/>
        </p:nvSpPr>
        <p:spPr>
          <a:xfrm>
            <a:off x="4572000" y="2133600"/>
            <a:ext cx="3733800" cy="461665"/>
          </a:xfrm>
          <a:prstGeom prst="rect">
            <a:avLst/>
          </a:prstGeom>
          <a:noFill/>
        </p:spPr>
        <p:txBody>
          <a:bodyPr wrap="square" rtlCol="0">
            <a:spAutoFit/>
          </a:bodyPr>
          <a:lstStyle/>
          <a:p>
            <a:pPr algn="r"/>
            <a:r>
              <a:rPr lang="fa-IR" dirty="0" smtClean="0">
                <a:solidFill>
                  <a:srgbClr val="FFC000"/>
                </a:solidFill>
                <a:effectLst>
                  <a:outerShdw blurRad="38100" dist="38100" dir="2700000" algn="tl">
                    <a:srgbClr val="000000">
                      <a:alpha val="43137"/>
                    </a:srgbClr>
                  </a:outerShdw>
                </a:effectLst>
              </a:rPr>
              <a:t>مصادیق  فرآیند های بهره ور:</a:t>
            </a:r>
            <a:endParaRPr lang="en-US" dirty="0">
              <a:solidFill>
                <a:srgbClr val="FFC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ox(in)">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752600" y="1371600"/>
            <a:ext cx="7391400" cy="533400"/>
          </a:xfrm>
        </p:spPr>
        <p:txBody>
          <a:bodyPr/>
          <a:lstStyle/>
          <a:p>
            <a:pPr algn="r"/>
            <a:r>
              <a:rPr lang="fa-IR" dirty="0" smtClean="0">
                <a:cs typeface="B Titr" pitchFamily="2" charset="-78"/>
              </a:rPr>
              <a:t>نمودار جریان ارزش</a:t>
            </a:r>
            <a:r>
              <a:rPr lang="en-US" dirty="0" smtClean="0">
                <a:cs typeface="B Titr" pitchFamily="2" charset="-78"/>
              </a:rPr>
              <a:t/>
            </a:r>
            <a:br>
              <a:rPr lang="en-US" dirty="0" smtClean="0">
                <a:cs typeface="B Titr" pitchFamily="2" charset="-78"/>
              </a:rPr>
            </a:br>
            <a:endParaRPr lang="en-US" dirty="0" smtClean="0">
              <a:effectLst>
                <a:outerShdw blurRad="38100" dist="38100" dir="2700000" algn="tl">
                  <a:srgbClr val="000000">
                    <a:alpha val="43137"/>
                  </a:srgbClr>
                </a:outerShdw>
              </a:effectLst>
            </a:endParaRPr>
          </a:p>
        </p:txBody>
      </p:sp>
      <p:sp>
        <p:nvSpPr>
          <p:cNvPr id="6" name="Slide Number Placeholder 5"/>
          <p:cNvSpPr>
            <a:spLocks noGrp="1"/>
          </p:cNvSpPr>
          <p:nvPr>
            <p:ph type="sldNum" sz="quarter" idx="12"/>
          </p:nvPr>
        </p:nvSpPr>
        <p:spPr>
          <a:xfrm>
            <a:off x="8839200" y="6477000"/>
            <a:ext cx="304800" cy="381000"/>
          </a:xfrm>
        </p:spPr>
        <p:txBody>
          <a:bodyPr/>
          <a:lstStyle/>
          <a:p>
            <a:fld id="{FD31E662-8C2D-4714-B2E8-E4A1A5B8ABCC}" type="slidenum">
              <a:rPr lang="en-US" smtClean="0"/>
              <a:pPr/>
              <a:t>8</a:t>
            </a:fld>
            <a:endParaRPr lang="en-US" dirty="0"/>
          </a:p>
        </p:txBody>
      </p:sp>
      <p:sp>
        <p:nvSpPr>
          <p:cNvPr id="1026" name="AutoShape 2"/>
          <p:cNvSpPr>
            <a:spLocks noChangeArrowheads="1"/>
          </p:cNvSpPr>
          <p:nvPr/>
        </p:nvSpPr>
        <p:spPr bwMode="auto">
          <a:xfrm>
            <a:off x="3657600" y="2895600"/>
            <a:ext cx="2857500" cy="685800"/>
          </a:xfrm>
          <a:prstGeom prst="rightArrow">
            <a:avLst>
              <a:gd name="adj1" fmla="val 50000"/>
              <a:gd name="adj2" fmla="val 1041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lgn="ctr">
              <a:spcAft>
                <a:spcPts val="1000"/>
              </a:spcAft>
            </a:pPr>
            <a:r>
              <a:rPr kumimoji="0" lang="en-US" sz="1200" b="0" i="0" u="none" strike="noStrike" cap="none" normalizeH="0" baseline="0" dirty="0" smtClean="0">
                <a:ln>
                  <a:noFill/>
                </a:ln>
                <a:solidFill>
                  <a:schemeClr val="tx1"/>
                </a:solidFill>
                <a:effectLst/>
                <a:latin typeface="Arial" pitchFamily="34" charset="0"/>
                <a:ea typeface="Arial" pitchFamily="34" charset="0"/>
                <a:cs typeface="Arial" pitchFamily="34" charset="0"/>
              </a:rPr>
              <a:t>                      </a:t>
            </a:r>
            <a:r>
              <a:rPr kumimoji="0" lang="fa-IR" sz="1200" b="0" i="0" u="none" strike="noStrike" cap="none" normalizeH="0" baseline="0" dirty="0" smtClean="0">
                <a:ln>
                  <a:noFill/>
                </a:ln>
                <a:solidFill>
                  <a:schemeClr val="tx1"/>
                </a:solidFill>
                <a:effectLst/>
                <a:latin typeface="Arial" pitchFamily="34" charset="0"/>
                <a:ea typeface="Arial" pitchFamily="34" charset="0"/>
                <a:cs typeface="Arial" pitchFamily="34" charset="0"/>
              </a:rPr>
              <a:t>جریا</a:t>
            </a:r>
            <a:r>
              <a:rPr lang="fa-IR" sz="1200" dirty="0" smtClean="0"/>
              <a:t>          </a:t>
            </a:r>
            <a:r>
              <a:rPr lang="fa-IR" sz="1200" dirty="0" smtClean="0">
                <a:cs typeface="B Titr" pitchFamily="2" charset="-78"/>
              </a:rPr>
              <a:t>ر</a:t>
            </a:r>
            <a:r>
              <a:rPr lang="fa-IR" sz="1200" dirty="0" smtClean="0">
                <a:solidFill>
                  <a:schemeClr val="accent4">
                    <a:lumMod val="10000"/>
                  </a:schemeClr>
                </a:solidFill>
                <a:cs typeface="B Titr" pitchFamily="2" charset="-78"/>
              </a:rPr>
              <a:t>جریان ارزش</a:t>
            </a:r>
            <a:endParaRPr kumimoji="0" lang="en-US" sz="2000" b="0" i="0" u="none" strike="noStrike" cap="none" normalizeH="0" baseline="0" dirty="0" smtClean="0">
              <a:ln>
                <a:noFill/>
              </a:ln>
              <a:solidFill>
                <a:schemeClr val="tx1"/>
              </a:solidFill>
              <a:effectLst/>
              <a:latin typeface="Arial" pitchFamily="34" charset="0"/>
              <a:cs typeface="B Titr" pitchFamily="2" charset="-78"/>
            </a:endParaRPr>
          </a:p>
        </p:txBody>
      </p:sp>
      <p:sp>
        <p:nvSpPr>
          <p:cNvPr id="9" name="TextBox 8"/>
          <p:cNvSpPr txBox="1"/>
          <p:nvPr/>
        </p:nvSpPr>
        <p:spPr>
          <a:xfrm>
            <a:off x="1219200" y="1916668"/>
            <a:ext cx="7391400" cy="369332"/>
          </a:xfrm>
          <a:prstGeom prst="rect">
            <a:avLst/>
          </a:prstGeom>
          <a:noFill/>
        </p:spPr>
        <p:txBody>
          <a:bodyPr wrap="square" rtlCol="0">
            <a:spAutoFit/>
          </a:bodyPr>
          <a:lstStyle/>
          <a:p>
            <a:pPr algn="r"/>
            <a:r>
              <a:rPr lang="fa-IR" sz="1800" b="1" dirty="0" smtClean="0"/>
              <a:t>ماشین آلات و تجهیزات پشتیبانی تولید                  مواد تولید                      دستمزد تولید</a:t>
            </a:r>
            <a:endParaRPr lang="en-US" dirty="0"/>
          </a:p>
        </p:txBody>
      </p:sp>
      <p:sp>
        <p:nvSpPr>
          <p:cNvPr id="10" name="TextBox 9"/>
          <p:cNvSpPr txBox="1"/>
          <p:nvPr/>
        </p:nvSpPr>
        <p:spPr>
          <a:xfrm>
            <a:off x="762000" y="4343400"/>
            <a:ext cx="7848600" cy="338554"/>
          </a:xfrm>
          <a:prstGeom prst="rect">
            <a:avLst/>
          </a:prstGeom>
          <a:noFill/>
        </p:spPr>
        <p:txBody>
          <a:bodyPr wrap="square" rtlCol="0">
            <a:spAutoFit/>
          </a:bodyPr>
          <a:lstStyle/>
          <a:p>
            <a:pPr algn="r"/>
            <a:r>
              <a:rPr lang="fa-IR" sz="1600" b="1" dirty="0" smtClean="0"/>
              <a:t>سایر هزینه های جریان ارزش                  تسهیلات  و تعمیر و نگهداری                         پشتیبانی عملیات</a:t>
            </a: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انواع جریانهای ارزش</a:t>
            </a:r>
            <a:endParaRPr lang="en-US" dirty="0"/>
          </a:p>
        </p:txBody>
      </p:sp>
      <p:sp>
        <p:nvSpPr>
          <p:cNvPr id="3" name="Content Placeholder 2"/>
          <p:cNvSpPr>
            <a:spLocks noGrp="1"/>
          </p:cNvSpPr>
          <p:nvPr>
            <p:ph idx="1"/>
          </p:nvPr>
        </p:nvSpPr>
        <p:spPr>
          <a:xfrm>
            <a:off x="1143000" y="2286000"/>
            <a:ext cx="7315200" cy="3962400"/>
          </a:xfrm>
        </p:spPr>
        <p:txBody>
          <a:bodyPr/>
          <a:lstStyle/>
          <a:p>
            <a:pPr algn="r" rtl="1"/>
            <a:r>
              <a:rPr lang="fa-IR" sz="1600" b="1" dirty="0" smtClean="0"/>
              <a:t>انواع جریانهای ارزش را می توان به شکل زیر نشان داد:</a:t>
            </a:r>
            <a:endParaRPr lang="en-US" sz="1600" dirty="0" smtClean="0"/>
          </a:p>
          <a:p>
            <a:pPr algn="r" rtl="1"/>
            <a:endParaRPr lang="fa-IR" sz="1600" b="1" dirty="0" smtClean="0"/>
          </a:p>
          <a:p>
            <a:pPr algn="r" rtl="1"/>
            <a:r>
              <a:rPr lang="fa-IR" sz="1600" b="1" dirty="0" smtClean="0"/>
              <a:t>                          مشتریان جدید                                مشتریان فعلی </a:t>
            </a:r>
            <a:endParaRPr lang="en-US" sz="1600" dirty="0" smtClean="0"/>
          </a:p>
          <a:p>
            <a:pPr algn="r"/>
            <a:endParaRPr lang="en-US" sz="1600" dirty="0"/>
          </a:p>
        </p:txBody>
      </p:sp>
      <p:sp>
        <p:nvSpPr>
          <p:cNvPr id="6" name="Slide Number Placeholder 5"/>
          <p:cNvSpPr>
            <a:spLocks noGrp="1"/>
          </p:cNvSpPr>
          <p:nvPr>
            <p:ph type="sldNum" sz="quarter" idx="12"/>
          </p:nvPr>
        </p:nvSpPr>
        <p:spPr/>
        <p:txBody>
          <a:bodyPr/>
          <a:lstStyle/>
          <a:p>
            <a:fld id="{FD31E662-8C2D-4714-B2E8-E4A1A5B8ABCC}" type="slidenum">
              <a:rPr lang="en-US" smtClean="0"/>
              <a:pPr/>
              <a:t>9</a:t>
            </a:fld>
            <a:endParaRPr lang="en-US" dirty="0"/>
          </a:p>
        </p:txBody>
      </p:sp>
      <p:sp>
        <p:nvSpPr>
          <p:cNvPr id="7" name="Rectangle 6"/>
          <p:cNvSpPr/>
          <p:nvPr/>
        </p:nvSpPr>
        <p:spPr bwMode="auto">
          <a:xfrm>
            <a:off x="2667000" y="3505200"/>
            <a:ext cx="1676400" cy="381000"/>
          </a:xfrm>
          <a:prstGeom prst="rect">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fa-IR" sz="1800" dirty="0" smtClean="0">
                <a:solidFill>
                  <a:schemeClr val="accent4">
                    <a:lumMod val="10000"/>
                  </a:schemeClr>
                </a:solidFill>
              </a:rPr>
              <a:t>یافتن مشتریان جدید</a:t>
            </a:r>
            <a:endParaRPr kumimoji="0" lang="en-US" sz="1800" b="0" i="0" u="none" strike="noStrike" cap="none" normalizeH="0" baseline="0" dirty="0" smtClean="0">
              <a:ln>
                <a:noFill/>
              </a:ln>
              <a:solidFill>
                <a:schemeClr val="accent4">
                  <a:lumMod val="10000"/>
                </a:schemeClr>
              </a:solidFill>
              <a:effectLst/>
              <a:latin typeface="Times New Roman" pitchFamily="18" charset="0"/>
            </a:endParaRPr>
          </a:p>
        </p:txBody>
      </p:sp>
      <p:sp>
        <p:nvSpPr>
          <p:cNvPr id="8" name="Rectangle 7"/>
          <p:cNvSpPr/>
          <p:nvPr/>
        </p:nvSpPr>
        <p:spPr bwMode="auto">
          <a:xfrm>
            <a:off x="2667000" y="4191000"/>
            <a:ext cx="1676400" cy="381000"/>
          </a:xfrm>
          <a:prstGeom prst="rect">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r" rtl="1"/>
            <a:r>
              <a:rPr lang="fa-IR" sz="1200" b="1" dirty="0" smtClean="0">
                <a:solidFill>
                  <a:schemeClr val="accent4">
                    <a:lumMod val="10000"/>
                  </a:schemeClr>
                </a:solidFill>
              </a:rPr>
              <a:t>برآورده سازی سایر موارد</a:t>
            </a:r>
            <a:endParaRPr lang="en-US" sz="1200" b="1" dirty="0" smtClean="0">
              <a:solidFill>
                <a:schemeClr val="accent4">
                  <a:lumMod val="10000"/>
                </a:schemeClr>
              </a:solidFill>
            </a:endParaRPr>
          </a:p>
        </p:txBody>
      </p:sp>
      <p:sp>
        <p:nvSpPr>
          <p:cNvPr id="9" name="Rectangle 8"/>
          <p:cNvSpPr/>
          <p:nvPr/>
        </p:nvSpPr>
        <p:spPr bwMode="auto">
          <a:xfrm>
            <a:off x="5105400" y="3505200"/>
            <a:ext cx="1600200" cy="381000"/>
          </a:xfrm>
          <a:prstGeom prst="rect">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fa-IR" sz="1600" dirty="0" smtClean="0">
                <a:solidFill>
                  <a:schemeClr val="accent4">
                    <a:lumMod val="10000"/>
                  </a:schemeClr>
                </a:solidFill>
              </a:rPr>
              <a:t>توسعه محصول جدید</a:t>
            </a:r>
            <a:endParaRPr kumimoji="0" lang="en-US" sz="1600" b="0" i="0" u="none" strike="noStrike" cap="none" normalizeH="0" baseline="0" dirty="0" smtClean="0">
              <a:ln>
                <a:noFill/>
              </a:ln>
              <a:solidFill>
                <a:schemeClr val="accent4">
                  <a:lumMod val="10000"/>
                </a:schemeClr>
              </a:solidFill>
              <a:effectLst/>
              <a:latin typeface="Times New Roman" pitchFamily="18" charset="0"/>
            </a:endParaRPr>
          </a:p>
        </p:txBody>
      </p:sp>
      <p:sp>
        <p:nvSpPr>
          <p:cNvPr id="10" name="Rectangle 9"/>
          <p:cNvSpPr/>
          <p:nvPr/>
        </p:nvSpPr>
        <p:spPr bwMode="auto">
          <a:xfrm>
            <a:off x="5105400" y="4191000"/>
            <a:ext cx="1600200" cy="381000"/>
          </a:xfrm>
          <a:prstGeom prst="rect">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ctr" rtl="1"/>
            <a:r>
              <a:rPr lang="fa-IR" sz="1800" dirty="0" smtClean="0">
                <a:solidFill>
                  <a:schemeClr val="accent4">
                    <a:lumMod val="10000"/>
                  </a:schemeClr>
                </a:solidFill>
              </a:rPr>
              <a:t>توسعه مشتری</a:t>
            </a:r>
            <a:endParaRPr lang="en-US" sz="1800" dirty="0" smtClean="0">
              <a:solidFill>
                <a:schemeClr val="accent4">
                  <a:lumMod val="10000"/>
                </a:schemeClr>
              </a:solidFill>
            </a:endParaRPr>
          </a:p>
        </p:txBody>
      </p:sp>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توسعه مشتری</a:t>
            </a: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برآورده سازی سایر موارد</a:t>
            </a: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2051"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برآورده سازی سایر موارد</a:t>
            </a: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01018456">
  <a:themeElements>
    <a:clrScheme name="Project Overview">
      <a:dk1>
        <a:srgbClr val="000000"/>
      </a:dk1>
      <a:lt1>
        <a:srgbClr val="FFFFFF"/>
      </a:lt1>
      <a:dk2>
        <a:srgbClr val="0066CC"/>
      </a:dk2>
      <a:lt2>
        <a:srgbClr val="CBCBCB"/>
      </a:lt2>
      <a:accent1>
        <a:srgbClr val="00CCFF"/>
      </a:accent1>
      <a:accent2>
        <a:srgbClr val="0D658A"/>
      </a:accent2>
      <a:accent3>
        <a:srgbClr val="AAB8E2"/>
      </a:accent3>
      <a:accent4>
        <a:srgbClr val="DADADA"/>
      </a:accent4>
      <a:accent5>
        <a:srgbClr val="AAE2FF"/>
      </a:accent5>
      <a:accent6>
        <a:srgbClr val="00E7B9"/>
      </a:accent6>
      <a:hlink>
        <a:srgbClr val="FF3300"/>
      </a:hlink>
      <a:folHlink>
        <a:srgbClr val="FF7C80"/>
      </a:folHlink>
    </a:clrScheme>
    <a:fontScheme name="Custom 1">
      <a:majorFont>
        <a:latin typeface="Calibri"/>
        <a:ea typeface=""/>
        <a:cs typeface="Times New Roman"/>
      </a:majorFont>
      <a:minorFont>
        <a:latin typeface="Calibri"/>
        <a:ea typeface=""/>
        <a:cs typeface="Browallia New"/>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4D0E0B0-8833-491E-BB0D-6E6AC9CC05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Metro</Template>
  <TotalTime>1156</TotalTime>
  <Words>2666</Words>
  <Application>Microsoft Office PowerPoint</Application>
  <PresentationFormat>On-screen Show (4:3)</PresentationFormat>
  <Paragraphs>139</Paragraphs>
  <Slides>25</Slides>
  <Notes>6</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01018456</vt:lpstr>
      <vt:lpstr>Slide 1</vt:lpstr>
      <vt:lpstr>تاریخچه:</vt:lpstr>
      <vt:lpstr>Slide 3</vt:lpstr>
      <vt:lpstr>تفکر ناب</vt:lpstr>
      <vt:lpstr>       تفکر ناب دارای اصولی به شرح زیر است : تعیین دقیق ارزش هر محصول معین (value ) شناسایی جریان ارزش محصول (value stream )  ایجاد حرکت بدون وقفه در این ارزش(flow ) دادن امکان به مشتری برای بیرون کشیدن (pull ) این ارزش از تولید کننده و  دنبال کردن کمال(perfection ) نقطه شروع اساسی تفکر ناب ، ارزش است . تنها مصرف کننده نهایی است که می تواند ارزش را تعریف کند و ارزش ، تنها هنگامی معنا و مفهوم پیدا می کند که در چارچوب یک محصول معین بیان شود .  </vt:lpstr>
      <vt:lpstr>تفکر ناب</vt:lpstr>
      <vt:lpstr>بهره ور کردن فرآیندها با تفکر ناب </vt:lpstr>
      <vt:lpstr>نمودار جریان ارزش </vt:lpstr>
      <vt:lpstr>انواع جریانهای ارزش</vt:lpstr>
      <vt:lpstr>حرکت:</vt:lpstr>
      <vt:lpstr>تولید ناب  </vt:lpstr>
      <vt:lpstr>Slide 12</vt:lpstr>
      <vt:lpstr>هزینه یابی ناب  </vt:lpstr>
      <vt:lpstr>هزینه یابی ناب</vt:lpstr>
      <vt:lpstr>نمودار سیستمهای حسابداری</vt:lpstr>
      <vt:lpstr>Slide 16</vt:lpstr>
      <vt:lpstr>Slide 17</vt:lpstr>
      <vt:lpstr>Slide 18</vt:lpstr>
      <vt:lpstr>Slide 19</vt:lpstr>
      <vt:lpstr>نمودار مقایسه سیستم حسابداری ناب با سیستم حسابداری سنتی </vt:lpstr>
      <vt:lpstr>Slide 21</vt:lpstr>
      <vt:lpstr>مدل چهارمرحله ای ماسکل برای رسیدن به شرایط کمال</vt:lpstr>
      <vt:lpstr>Slide 23</vt:lpstr>
      <vt:lpstr>نتیجه گیری  </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planning overview presentation</dc:title>
  <dc:creator>mehdipour</dc:creator>
  <cp:lastModifiedBy>m.vatankhah</cp:lastModifiedBy>
  <cp:revision>134</cp:revision>
  <cp:lastPrinted>1601-01-01T00:00:00Z</cp:lastPrinted>
  <dcterms:modified xsi:type="dcterms:W3CDTF">2014-12-13T13:00:50Z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TC010184561033</vt:lpwstr>
  </property>
</Properties>
</file>