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6" r:id="rId2"/>
    <p:sldId id="285" r:id="rId3"/>
    <p:sldId id="257" r:id="rId4"/>
    <p:sldId id="258" r:id="rId5"/>
    <p:sldId id="274" r:id="rId6"/>
    <p:sldId id="259" r:id="rId7"/>
    <p:sldId id="278" r:id="rId8"/>
    <p:sldId id="286" r:id="rId9"/>
    <p:sldId id="288" r:id="rId10"/>
    <p:sldId id="289" r:id="rId11"/>
    <p:sldId id="290" r:id="rId12"/>
    <p:sldId id="291" r:id="rId13"/>
    <p:sldId id="260" r:id="rId14"/>
    <p:sldId id="261" r:id="rId15"/>
    <p:sldId id="262" r:id="rId16"/>
    <p:sldId id="263" r:id="rId17"/>
    <p:sldId id="264" r:id="rId18"/>
    <p:sldId id="265" r:id="rId19"/>
    <p:sldId id="266" r:id="rId20"/>
    <p:sldId id="267" r:id="rId21"/>
    <p:sldId id="279" r:id="rId22"/>
    <p:sldId id="280" r:id="rId23"/>
    <p:sldId id="281" r:id="rId24"/>
    <p:sldId id="268" r:id="rId25"/>
    <p:sldId id="270" r:id="rId26"/>
    <p:sldId id="276" r:id="rId27"/>
    <p:sldId id="271" r:id="rId28"/>
    <p:sldId id="272" r:id="rId29"/>
    <p:sldId id="273" r:id="rId30"/>
    <p:sldId id="282" r:id="rId31"/>
    <p:sldId id="283" r:id="rId32"/>
    <p:sldId id="284" r:id="rId33"/>
    <p:sldId id="287" r:id="rId34"/>
    <p:sldId id="292" r:id="rId35"/>
  </p:sldIdLst>
  <p:sldSz cx="9144000" cy="6858000" type="screen4x3"/>
  <p:notesSz cx="6858000" cy="9144000"/>
  <p:embeddedFontLst>
    <p:embeddedFont>
      <p:font typeface="B Kamran" panose="00000400000000000000" pitchFamily="2" charset="-78"/>
      <p:regular r:id="rId36"/>
      <p:bold r:id="rId37"/>
    </p:embeddedFont>
    <p:embeddedFont>
      <p:font typeface="Calibri" panose="020F0502020204030204" pitchFamily="34" charset="0"/>
      <p:regular r:id="rId38"/>
      <p:bold r:id="rId39"/>
      <p:italic r:id="rId40"/>
      <p:boldItalic r:id="rId41"/>
    </p:embeddedFont>
    <p:embeddedFont>
      <p:font typeface="Traditional Arabic" pitchFamily="2" charset="-78"/>
      <p:regular r:id="rId42"/>
      <p:bold r:id="rId43"/>
    </p:embeddedFont>
    <p:embeddedFont>
      <p:font typeface="B Mitra" panose="00000400000000000000" pitchFamily="2" charset="-78"/>
      <p:regular r:id="rId44"/>
      <p:bold r:id="rId45"/>
    </p:embeddedFont>
    <p:embeddedFont>
      <p:font typeface="Constantia" panose="02030602050306030303" pitchFamily="18" charset="0"/>
      <p:regular r:id="rId46"/>
      <p:bold r:id="rId47"/>
      <p:italic r:id="rId48"/>
      <p:boldItalic r:id="rId49"/>
    </p:embeddedFont>
    <p:embeddedFont>
      <p:font typeface="B Koodak" panose="00000700000000000000" pitchFamily="2" charset="-78"/>
      <p:bold r:id="rId50"/>
    </p:embeddedFont>
    <p:embeddedFont>
      <p:font typeface="B Nazanin" panose="00000400000000000000" pitchFamily="2" charset="-78"/>
      <p:regular r:id="rId51"/>
      <p:bold r:id="rId52"/>
    </p:embeddedFont>
    <p:embeddedFont>
      <p:font typeface="B Badr" panose="00000400000000000000" pitchFamily="2" charset="-78"/>
      <p:regular r:id="rId53"/>
      <p:bold r:id="rId54"/>
    </p:embeddedFont>
    <p:embeddedFont>
      <p:font typeface="Wingdings 2" panose="05020102010507070707" pitchFamily="18" charset="2"/>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1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A96A19-D1DB-4197-91C8-ADB51CF2A232}"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A9A56B90-5CB6-48D6-8F6B-A62750FBBB78}">
      <dgm:prSet phldrT="[Text]"/>
      <dgm:spPr/>
      <dgm:t>
        <a:bodyPr/>
        <a:lstStyle/>
        <a:p>
          <a:pPr algn="r" rtl="1"/>
          <a:r>
            <a:rPr lang="fa-IR" dirty="0" smtClean="0">
              <a:cs typeface="B Koodak" pitchFamily="2" charset="-78"/>
            </a:rPr>
            <a:t>1) بحران آلودگی محیط زیست و تخریب زیستگاه آبی و خاکی انسان</a:t>
          </a:r>
          <a:endParaRPr lang="en-US" dirty="0">
            <a:cs typeface="B Koodak" pitchFamily="2" charset="-78"/>
          </a:endParaRPr>
        </a:p>
      </dgm:t>
    </dgm:pt>
    <dgm:pt modelId="{4D1A7918-B6C8-48EB-B267-7F083EF59052}" type="parTrans" cxnId="{6287298F-6840-4A6A-AD3B-BC86FF9A9A11}">
      <dgm:prSet/>
      <dgm:spPr/>
      <dgm:t>
        <a:bodyPr/>
        <a:lstStyle/>
        <a:p>
          <a:endParaRPr lang="en-US"/>
        </a:p>
      </dgm:t>
    </dgm:pt>
    <dgm:pt modelId="{6564BD16-02E5-4FDF-86F9-A329D165F41C}" type="sibTrans" cxnId="{6287298F-6840-4A6A-AD3B-BC86FF9A9A11}">
      <dgm:prSet/>
      <dgm:spPr/>
      <dgm:t>
        <a:bodyPr/>
        <a:lstStyle/>
        <a:p>
          <a:endParaRPr lang="en-US"/>
        </a:p>
      </dgm:t>
    </dgm:pt>
    <dgm:pt modelId="{21274FA3-9D8E-4FC5-A7C4-23073E7AB39E}">
      <dgm:prSet phldrT="[Text]"/>
      <dgm:spPr/>
      <dgm:t>
        <a:bodyPr/>
        <a:lstStyle/>
        <a:p>
          <a:pPr algn="r" rtl="1"/>
          <a:r>
            <a:rPr lang="fa-IR" dirty="0" smtClean="0">
              <a:cs typeface="B Koodak" pitchFamily="2" charset="-78"/>
            </a:rPr>
            <a:t>2) بحران کمبود منابع انرژی و بالارفتن قیمت انرژی</a:t>
          </a:r>
          <a:endParaRPr lang="en-US" dirty="0">
            <a:cs typeface="B Koodak" pitchFamily="2" charset="-78"/>
          </a:endParaRPr>
        </a:p>
      </dgm:t>
    </dgm:pt>
    <dgm:pt modelId="{E3B9C5A6-9932-4371-A471-F69BA5FF9A54}" type="parTrans" cxnId="{D642F3E3-11AB-4C63-A504-4A6E7C40E493}">
      <dgm:prSet/>
      <dgm:spPr/>
      <dgm:t>
        <a:bodyPr/>
        <a:lstStyle/>
        <a:p>
          <a:endParaRPr lang="en-US"/>
        </a:p>
      </dgm:t>
    </dgm:pt>
    <dgm:pt modelId="{92D7BF9E-C077-4454-B4CE-BF8741D554F3}" type="sibTrans" cxnId="{D642F3E3-11AB-4C63-A504-4A6E7C40E493}">
      <dgm:prSet/>
      <dgm:spPr/>
      <dgm:t>
        <a:bodyPr/>
        <a:lstStyle/>
        <a:p>
          <a:endParaRPr lang="en-US"/>
        </a:p>
      </dgm:t>
    </dgm:pt>
    <dgm:pt modelId="{029F4822-25BA-4EC7-97F0-501C6E317063}">
      <dgm:prSet phldrT="[Text]"/>
      <dgm:spPr/>
      <dgm:t>
        <a:bodyPr/>
        <a:lstStyle/>
        <a:p>
          <a:pPr algn="r"/>
          <a:r>
            <a:rPr lang="fa-IR" dirty="0" smtClean="0">
              <a:cs typeface="B Koodak" pitchFamily="2" charset="-78"/>
            </a:rPr>
            <a:t>5) پیش رفت ابزارهای مشاهده ی آفرینش الهی و ثبت دقیق جزئیات و ظرافتهای آن</a:t>
          </a:r>
          <a:endParaRPr lang="en-US" dirty="0">
            <a:cs typeface="B Koodak" pitchFamily="2" charset="-78"/>
          </a:endParaRPr>
        </a:p>
      </dgm:t>
    </dgm:pt>
    <dgm:pt modelId="{B18FE637-602D-4AF4-9AE2-CF7317917BFD}" type="parTrans" cxnId="{18911AE4-2329-404B-9FDC-EF893D062693}">
      <dgm:prSet/>
      <dgm:spPr/>
      <dgm:t>
        <a:bodyPr/>
        <a:lstStyle/>
        <a:p>
          <a:endParaRPr lang="en-US"/>
        </a:p>
      </dgm:t>
    </dgm:pt>
    <dgm:pt modelId="{E76EA4CF-948C-499B-840F-446B4338897B}" type="sibTrans" cxnId="{18911AE4-2329-404B-9FDC-EF893D062693}">
      <dgm:prSet/>
      <dgm:spPr/>
      <dgm:t>
        <a:bodyPr/>
        <a:lstStyle/>
        <a:p>
          <a:endParaRPr lang="en-US"/>
        </a:p>
      </dgm:t>
    </dgm:pt>
    <dgm:pt modelId="{A90C10A8-8E67-4333-91E5-A063AAAEDAC0}">
      <dgm:prSet phldrT="[Text]"/>
      <dgm:spPr/>
      <dgm:t>
        <a:bodyPr/>
        <a:lstStyle/>
        <a:p>
          <a:pPr algn="r" rtl="1"/>
          <a:r>
            <a:rPr lang="fa-IR" dirty="0" smtClean="0">
              <a:cs typeface="B Koodak" pitchFamily="2" charset="-78"/>
            </a:rPr>
            <a:t>3) خسارت های تکنولوژی غلط به جسم و جان آدمی اعم از آلودگی هوا تا نویز صوتی</a:t>
          </a:r>
          <a:endParaRPr lang="en-US" dirty="0">
            <a:cs typeface="B Koodak" pitchFamily="2" charset="-78"/>
          </a:endParaRPr>
        </a:p>
      </dgm:t>
    </dgm:pt>
    <dgm:pt modelId="{BD68678A-6684-47C3-AE0B-3E182C743629}" type="parTrans" cxnId="{2EC6CFAD-5AA0-4CAA-AC7B-05319B9B3FD9}">
      <dgm:prSet/>
      <dgm:spPr/>
    </dgm:pt>
    <dgm:pt modelId="{5E0DB250-49B7-4190-AF0F-8D8FD404DEE2}" type="sibTrans" cxnId="{2EC6CFAD-5AA0-4CAA-AC7B-05319B9B3FD9}">
      <dgm:prSet/>
      <dgm:spPr/>
    </dgm:pt>
    <dgm:pt modelId="{B2E6B571-1C1E-4ADF-83CE-31E00DFBD2D6}">
      <dgm:prSet phldrT="[Text]"/>
      <dgm:spPr/>
      <dgm:t>
        <a:bodyPr/>
        <a:lstStyle/>
        <a:p>
          <a:pPr algn="r" rtl="1"/>
          <a:r>
            <a:rPr lang="fa-IR" dirty="0" smtClean="0">
              <a:cs typeface="B Koodak" pitchFamily="2" charset="-78"/>
            </a:rPr>
            <a:t>4) پیشرفت دانش طراحی و مهندسی و فهم حکمت ها و یافتن بهترین پاسخ مسئله در آفرینش</a:t>
          </a:r>
          <a:endParaRPr lang="en-US" dirty="0">
            <a:cs typeface="B Koodak" pitchFamily="2" charset="-78"/>
          </a:endParaRPr>
        </a:p>
      </dgm:t>
    </dgm:pt>
    <dgm:pt modelId="{12598C92-89F2-4393-B6C8-9D9AAB696089}" type="parTrans" cxnId="{B89A9509-CF7D-4FD0-BB99-EAB0217048DD}">
      <dgm:prSet/>
      <dgm:spPr/>
    </dgm:pt>
    <dgm:pt modelId="{0AA78B7C-A275-48D6-BED5-9FB18DB5C614}" type="sibTrans" cxnId="{B89A9509-CF7D-4FD0-BB99-EAB0217048DD}">
      <dgm:prSet/>
      <dgm:spPr/>
    </dgm:pt>
    <dgm:pt modelId="{B92348B4-43AB-4E45-8F14-96CFDEBC356D}" type="pres">
      <dgm:prSet presAssocID="{8DA96A19-D1DB-4197-91C8-ADB51CF2A232}" presName="linear" presStyleCnt="0">
        <dgm:presLayoutVars>
          <dgm:dir/>
          <dgm:animLvl val="lvl"/>
          <dgm:resizeHandles val="exact"/>
        </dgm:presLayoutVars>
      </dgm:prSet>
      <dgm:spPr/>
      <dgm:t>
        <a:bodyPr/>
        <a:lstStyle/>
        <a:p>
          <a:endParaRPr lang="en-US"/>
        </a:p>
      </dgm:t>
    </dgm:pt>
    <dgm:pt modelId="{C7F37429-B0D7-402E-8B52-285211F1CA78}" type="pres">
      <dgm:prSet presAssocID="{A9A56B90-5CB6-48D6-8F6B-A62750FBBB78}" presName="parentLin" presStyleCnt="0"/>
      <dgm:spPr/>
    </dgm:pt>
    <dgm:pt modelId="{697383C1-0FA9-4331-82DE-5CC40100640B}" type="pres">
      <dgm:prSet presAssocID="{A9A56B90-5CB6-48D6-8F6B-A62750FBBB78}" presName="parentLeftMargin" presStyleLbl="node1" presStyleIdx="0" presStyleCnt="5"/>
      <dgm:spPr/>
      <dgm:t>
        <a:bodyPr/>
        <a:lstStyle/>
        <a:p>
          <a:endParaRPr lang="en-US"/>
        </a:p>
      </dgm:t>
    </dgm:pt>
    <dgm:pt modelId="{16C6561F-B67B-4F6E-A8EC-FD2BC18EDCC3}" type="pres">
      <dgm:prSet presAssocID="{A9A56B90-5CB6-48D6-8F6B-A62750FBBB78}" presName="parentText" presStyleLbl="node1" presStyleIdx="0" presStyleCnt="5">
        <dgm:presLayoutVars>
          <dgm:chMax val="0"/>
          <dgm:bulletEnabled val="1"/>
        </dgm:presLayoutVars>
      </dgm:prSet>
      <dgm:spPr/>
      <dgm:t>
        <a:bodyPr/>
        <a:lstStyle/>
        <a:p>
          <a:endParaRPr lang="en-US"/>
        </a:p>
      </dgm:t>
    </dgm:pt>
    <dgm:pt modelId="{5A096D10-4184-4722-ACA7-1E40C84AF4D2}" type="pres">
      <dgm:prSet presAssocID="{A9A56B90-5CB6-48D6-8F6B-A62750FBBB78}" presName="negativeSpace" presStyleCnt="0"/>
      <dgm:spPr/>
    </dgm:pt>
    <dgm:pt modelId="{DF53E62F-464D-450E-991C-6E497FE2AB00}" type="pres">
      <dgm:prSet presAssocID="{A9A56B90-5CB6-48D6-8F6B-A62750FBBB78}" presName="childText" presStyleLbl="conFgAcc1" presStyleIdx="0" presStyleCnt="5">
        <dgm:presLayoutVars>
          <dgm:bulletEnabled val="1"/>
        </dgm:presLayoutVars>
      </dgm:prSet>
      <dgm:spPr/>
    </dgm:pt>
    <dgm:pt modelId="{FA9BECAB-AFEB-467A-97C4-DEF874178B70}" type="pres">
      <dgm:prSet presAssocID="{6564BD16-02E5-4FDF-86F9-A329D165F41C}" presName="spaceBetweenRectangles" presStyleCnt="0"/>
      <dgm:spPr/>
    </dgm:pt>
    <dgm:pt modelId="{1BD5DB08-420D-4D26-90D9-518C37DB8BF0}" type="pres">
      <dgm:prSet presAssocID="{21274FA3-9D8E-4FC5-A7C4-23073E7AB39E}" presName="parentLin" presStyleCnt="0"/>
      <dgm:spPr/>
    </dgm:pt>
    <dgm:pt modelId="{DE2B1F7E-5155-43D4-A698-D771309F0FF0}" type="pres">
      <dgm:prSet presAssocID="{21274FA3-9D8E-4FC5-A7C4-23073E7AB39E}" presName="parentLeftMargin" presStyleLbl="node1" presStyleIdx="0" presStyleCnt="5"/>
      <dgm:spPr/>
      <dgm:t>
        <a:bodyPr/>
        <a:lstStyle/>
        <a:p>
          <a:endParaRPr lang="en-US"/>
        </a:p>
      </dgm:t>
    </dgm:pt>
    <dgm:pt modelId="{EE9FBC70-75C0-49E1-8540-C655077E6A5E}" type="pres">
      <dgm:prSet presAssocID="{21274FA3-9D8E-4FC5-A7C4-23073E7AB39E}" presName="parentText" presStyleLbl="node1" presStyleIdx="1" presStyleCnt="5">
        <dgm:presLayoutVars>
          <dgm:chMax val="0"/>
          <dgm:bulletEnabled val="1"/>
        </dgm:presLayoutVars>
      </dgm:prSet>
      <dgm:spPr/>
      <dgm:t>
        <a:bodyPr/>
        <a:lstStyle/>
        <a:p>
          <a:endParaRPr lang="en-US"/>
        </a:p>
      </dgm:t>
    </dgm:pt>
    <dgm:pt modelId="{56E966C2-A822-451C-9407-FB66900F5E02}" type="pres">
      <dgm:prSet presAssocID="{21274FA3-9D8E-4FC5-A7C4-23073E7AB39E}" presName="negativeSpace" presStyleCnt="0"/>
      <dgm:spPr/>
    </dgm:pt>
    <dgm:pt modelId="{0925786D-B034-4EAC-AA5D-0A4D50CAF6D7}" type="pres">
      <dgm:prSet presAssocID="{21274FA3-9D8E-4FC5-A7C4-23073E7AB39E}" presName="childText" presStyleLbl="conFgAcc1" presStyleIdx="1" presStyleCnt="5">
        <dgm:presLayoutVars>
          <dgm:bulletEnabled val="1"/>
        </dgm:presLayoutVars>
      </dgm:prSet>
      <dgm:spPr/>
    </dgm:pt>
    <dgm:pt modelId="{0817A1D3-CB00-4B81-8F7B-38BDD5C63835}" type="pres">
      <dgm:prSet presAssocID="{92D7BF9E-C077-4454-B4CE-BF8741D554F3}" presName="spaceBetweenRectangles" presStyleCnt="0"/>
      <dgm:spPr/>
    </dgm:pt>
    <dgm:pt modelId="{D18CE6FA-FB31-41D1-942E-94540477D47D}" type="pres">
      <dgm:prSet presAssocID="{A90C10A8-8E67-4333-91E5-A063AAAEDAC0}" presName="parentLin" presStyleCnt="0"/>
      <dgm:spPr/>
    </dgm:pt>
    <dgm:pt modelId="{3E9CFEC3-8DCE-4753-AA83-6901A839A4E3}" type="pres">
      <dgm:prSet presAssocID="{A90C10A8-8E67-4333-91E5-A063AAAEDAC0}" presName="parentLeftMargin" presStyleLbl="node1" presStyleIdx="1" presStyleCnt="5"/>
      <dgm:spPr/>
      <dgm:t>
        <a:bodyPr/>
        <a:lstStyle/>
        <a:p>
          <a:endParaRPr lang="en-US"/>
        </a:p>
      </dgm:t>
    </dgm:pt>
    <dgm:pt modelId="{95275A86-4B75-4347-9103-F705110543BA}" type="pres">
      <dgm:prSet presAssocID="{A90C10A8-8E67-4333-91E5-A063AAAEDAC0}" presName="parentText" presStyleLbl="node1" presStyleIdx="2" presStyleCnt="5">
        <dgm:presLayoutVars>
          <dgm:chMax val="0"/>
          <dgm:bulletEnabled val="1"/>
        </dgm:presLayoutVars>
      </dgm:prSet>
      <dgm:spPr/>
      <dgm:t>
        <a:bodyPr/>
        <a:lstStyle/>
        <a:p>
          <a:endParaRPr lang="en-US"/>
        </a:p>
      </dgm:t>
    </dgm:pt>
    <dgm:pt modelId="{E906B03B-6B1F-4640-B1EB-8FC1910B8F67}" type="pres">
      <dgm:prSet presAssocID="{A90C10A8-8E67-4333-91E5-A063AAAEDAC0}" presName="negativeSpace" presStyleCnt="0"/>
      <dgm:spPr/>
    </dgm:pt>
    <dgm:pt modelId="{8EB85243-A6B4-49E0-9BB0-9AA4C213427B}" type="pres">
      <dgm:prSet presAssocID="{A90C10A8-8E67-4333-91E5-A063AAAEDAC0}" presName="childText" presStyleLbl="conFgAcc1" presStyleIdx="2" presStyleCnt="5">
        <dgm:presLayoutVars>
          <dgm:bulletEnabled val="1"/>
        </dgm:presLayoutVars>
      </dgm:prSet>
      <dgm:spPr/>
    </dgm:pt>
    <dgm:pt modelId="{81D03F33-5342-4593-ACD4-544578A2D498}" type="pres">
      <dgm:prSet presAssocID="{5E0DB250-49B7-4190-AF0F-8D8FD404DEE2}" presName="spaceBetweenRectangles" presStyleCnt="0"/>
      <dgm:spPr/>
    </dgm:pt>
    <dgm:pt modelId="{0448A9FE-D3D3-45CB-A8F2-0E1CC2736620}" type="pres">
      <dgm:prSet presAssocID="{B2E6B571-1C1E-4ADF-83CE-31E00DFBD2D6}" presName="parentLin" presStyleCnt="0"/>
      <dgm:spPr/>
    </dgm:pt>
    <dgm:pt modelId="{96790845-C4E4-4708-A279-08EF490CF246}" type="pres">
      <dgm:prSet presAssocID="{B2E6B571-1C1E-4ADF-83CE-31E00DFBD2D6}" presName="parentLeftMargin" presStyleLbl="node1" presStyleIdx="2" presStyleCnt="5"/>
      <dgm:spPr/>
      <dgm:t>
        <a:bodyPr/>
        <a:lstStyle/>
        <a:p>
          <a:endParaRPr lang="en-US"/>
        </a:p>
      </dgm:t>
    </dgm:pt>
    <dgm:pt modelId="{A9384216-9686-4761-8307-4550D808B9A6}" type="pres">
      <dgm:prSet presAssocID="{B2E6B571-1C1E-4ADF-83CE-31E00DFBD2D6}" presName="parentText" presStyleLbl="node1" presStyleIdx="3" presStyleCnt="5">
        <dgm:presLayoutVars>
          <dgm:chMax val="0"/>
          <dgm:bulletEnabled val="1"/>
        </dgm:presLayoutVars>
      </dgm:prSet>
      <dgm:spPr/>
      <dgm:t>
        <a:bodyPr/>
        <a:lstStyle/>
        <a:p>
          <a:endParaRPr lang="en-US"/>
        </a:p>
      </dgm:t>
    </dgm:pt>
    <dgm:pt modelId="{C98CE7EE-9442-422F-9EE6-00D39AFA562E}" type="pres">
      <dgm:prSet presAssocID="{B2E6B571-1C1E-4ADF-83CE-31E00DFBD2D6}" presName="negativeSpace" presStyleCnt="0"/>
      <dgm:spPr/>
    </dgm:pt>
    <dgm:pt modelId="{434BA571-38BB-4091-BB28-E5126270350F}" type="pres">
      <dgm:prSet presAssocID="{B2E6B571-1C1E-4ADF-83CE-31E00DFBD2D6}" presName="childText" presStyleLbl="conFgAcc1" presStyleIdx="3" presStyleCnt="5">
        <dgm:presLayoutVars>
          <dgm:bulletEnabled val="1"/>
        </dgm:presLayoutVars>
      </dgm:prSet>
      <dgm:spPr/>
    </dgm:pt>
    <dgm:pt modelId="{6EB44738-76B1-4E0D-AED8-11CCCE643869}" type="pres">
      <dgm:prSet presAssocID="{0AA78B7C-A275-48D6-BED5-9FB18DB5C614}" presName="spaceBetweenRectangles" presStyleCnt="0"/>
      <dgm:spPr/>
    </dgm:pt>
    <dgm:pt modelId="{437DA673-52EF-491A-B70B-FC680480E34D}" type="pres">
      <dgm:prSet presAssocID="{029F4822-25BA-4EC7-97F0-501C6E317063}" presName="parentLin" presStyleCnt="0"/>
      <dgm:spPr/>
    </dgm:pt>
    <dgm:pt modelId="{86F139FE-5661-485D-B644-F14C045DC7C3}" type="pres">
      <dgm:prSet presAssocID="{029F4822-25BA-4EC7-97F0-501C6E317063}" presName="parentLeftMargin" presStyleLbl="node1" presStyleIdx="3" presStyleCnt="5"/>
      <dgm:spPr/>
      <dgm:t>
        <a:bodyPr/>
        <a:lstStyle/>
        <a:p>
          <a:endParaRPr lang="en-US"/>
        </a:p>
      </dgm:t>
    </dgm:pt>
    <dgm:pt modelId="{21FB0661-28FD-4C98-9601-E4EAC763E1A6}" type="pres">
      <dgm:prSet presAssocID="{029F4822-25BA-4EC7-97F0-501C6E317063}" presName="parentText" presStyleLbl="node1" presStyleIdx="4" presStyleCnt="5">
        <dgm:presLayoutVars>
          <dgm:chMax val="0"/>
          <dgm:bulletEnabled val="1"/>
        </dgm:presLayoutVars>
      </dgm:prSet>
      <dgm:spPr/>
      <dgm:t>
        <a:bodyPr/>
        <a:lstStyle/>
        <a:p>
          <a:endParaRPr lang="en-US"/>
        </a:p>
      </dgm:t>
    </dgm:pt>
    <dgm:pt modelId="{79BB6260-2BFC-4395-AA7C-7E2AF4E74FA6}" type="pres">
      <dgm:prSet presAssocID="{029F4822-25BA-4EC7-97F0-501C6E317063}" presName="negativeSpace" presStyleCnt="0"/>
      <dgm:spPr/>
    </dgm:pt>
    <dgm:pt modelId="{35B0F315-D890-4A58-ACC7-D15211AB535B}" type="pres">
      <dgm:prSet presAssocID="{029F4822-25BA-4EC7-97F0-501C6E317063}" presName="childText" presStyleLbl="conFgAcc1" presStyleIdx="4" presStyleCnt="5">
        <dgm:presLayoutVars>
          <dgm:bulletEnabled val="1"/>
        </dgm:presLayoutVars>
      </dgm:prSet>
      <dgm:spPr/>
    </dgm:pt>
  </dgm:ptLst>
  <dgm:cxnLst>
    <dgm:cxn modelId="{3EDAF3F0-A557-4118-93C3-54F6CA7BD172}" type="presOf" srcId="{029F4822-25BA-4EC7-97F0-501C6E317063}" destId="{86F139FE-5661-485D-B644-F14C045DC7C3}" srcOrd="0" destOrd="0" presId="urn:microsoft.com/office/officeart/2005/8/layout/list1"/>
    <dgm:cxn modelId="{AFFA573C-7DA7-4DEC-B0CF-C3344C13622A}" type="presOf" srcId="{21274FA3-9D8E-4FC5-A7C4-23073E7AB39E}" destId="{EE9FBC70-75C0-49E1-8540-C655077E6A5E}" srcOrd="1" destOrd="0" presId="urn:microsoft.com/office/officeart/2005/8/layout/list1"/>
    <dgm:cxn modelId="{00BAD6F6-AE92-43F6-950C-4C7478F4C6FF}" type="presOf" srcId="{A90C10A8-8E67-4333-91E5-A063AAAEDAC0}" destId="{95275A86-4B75-4347-9103-F705110543BA}" srcOrd="1" destOrd="0" presId="urn:microsoft.com/office/officeart/2005/8/layout/list1"/>
    <dgm:cxn modelId="{18911AE4-2329-404B-9FDC-EF893D062693}" srcId="{8DA96A19-D1DB-4197-91C8-ADB51CF2A232}" destId="{029F4822-25BA-4EC7-97F0-501C6E317063}" srcOrd="4" destOrd="0" parTransId="{B18FE637-602D-4AF4-9AE2-CF7317917BFD}" sibTransId="{E76EA4CF-948C-499B-840F-446B4338897B}"/>
    <dgm:cxn modelId="{1A4C19B0-6F14-4B4E-90E0-860656E5EAE9}" type="presOf" srcId="{21274FA3-9D8E-4FC5-A7C4-23073E7AB39E}" destId="{DE2B1F7E-5155-43D4-A698-D771309F0FF0}" srcOrd="0" destOrd="0" presId="urn:microsoft.com/office/officeart/2005/8/layout/list1"/>
    <dgm:cxn modelId="{2EC6CFAD-5AA0-4CAA-AC7B-05319B9B3FD9}" srcId="{8DA96A19-D1DB-4197-91C8-ADB51CF2A232}" destId="{A90C10A8-8E67-4333-91E5-A063AAAEDAC0}" srcOrd="2" destOrd="0" parTransId="{BD68678A-6684-47C3-AE0B-3E182C743629}" sibTransId="{5E0DB250-49B7-4190-AF0F-8D8FD404DEE2}"/>
    <dgm:cxn modelId="{D642F3E3-11AB-4C63-A504-4A6E7C40E493}" srcId="{8DA96A19-D1DB-4197-91C8-ADB51CF2A232}" destId="{21274FA3-9D8E-4FC5-A7C4-23073E7AB39E}" srcOrd="1" destOrd="0" parTransId="{E3B9C5A6-9932-4371-A471-F69BA5FF9A54}" sibTransId="{92D7BF9E-C077-4454-B4CE-BF8741D554F3}"/>
    <dgm:cxn modelId="{B89A9509-CF7D-4FD0-BB99-EAB0217048DD}" srcId="{8DA96A19-D1DB-4197-91C8-ADB51CF2A232}" destId="{B2E6B571-1C1E-4ADF-83CE-31E00DFBD2D6}" srcOrd="3" destOrd="0" parTransId="{12598C92-89F2-4393-B6C8-9D9AAB696089}" sibTransId="{0AA78B7C-A275-48D6-BED5-9FB18DB5C614}"/>
    <dgm:cxn modelId="{0A4DDE98-ED89-4370-B0FC-8DAE21EA67E9}" type="presOf" srcId="{B2E6B571-1C1E-4ADF-83CE-31E00DFBD2D6}" destId="{A9384216-9686-4761-8307-4550D808B9A6}" srcOrd="1" destOrd="0" presId="urn:microsoft.com/office/officeart/2005/8/layout/list1"/>
    <dgm:cxn modelId="{3032EC22-1430-44C5-B129-6E784C627546}" type="presOf" srcId="{A90C10A8-8E67-4333-91E5-A063AAAEDAC0}" destId="{3E9CFEC3-8DCE-4753-AA83-6901A839A4E3}" srcOrd="0" destOrd="0" presId="urn:microsoft.com/office/officeart/2005/8/layout/list1"/>
    <dgm:cxn modelId="{B12FDDBD-203E-4821-9870-0E5137D4F7F7}" type="presOf" srcId="{A9A56B90-5CB6-48D6-8F6B-A62750FBBB78}" destId="{16C6561F-B67B-4F6E-A8EC-FD2BC18EDCC3}" srcOrd="1" destOrd="0" presId="urn:microsoft.com/office/officeart/2005/8/layout/list1"/>
    <dgm:cxn modelId="{58B519B9-DEE6-4DFE-BDD6-54E025780ADC}" type="presOf" srcId="{B2E6B571-1C1E-4ADF-83CE-31E00DFBD2D6}" destId="{96790845-C4E4-4708-A279-08EF490CF246}" srcOrd="0" destOrd="0" presId="urn:microsoft.com/office/officeart/2005/8/layout/list1"/>
    <dgm:cxn modelId="{914EE8E0-723B-4F2D-961A-6ABA31141BD6}" type="presOf" srcId="{A9A56B90-5CB6-48D6-8F6B-A62750FBBB78}" destId="{697383C1-0FA9-4331-82DE-5CC40100640B}" srcOrd="0" destOrd="0" presId="urn:microsoft.com/office/officeart/2005/8/layout/list1"/>
    <dgm:cxn modelId="{6287298F-6840-4A6A-AD3B-BC86FF9A9A11}" srcId="{8DA96A19-D1DB-4197-91C8-ADB51CF2A232}" destId="{A9A56B90-5CB6-48D6-8F6B-A62750FBBB78}" srcOrd="0" destOrd="0" parTransId="{4D1A7918-B6C8-48EB-B267-7F083EF59052}" sibTransId="{6564BD16-02E5-4FDF-86F9-A329D165F41C}"/>
    <dgm:cxn modelId="{A4D52AEA-0758-4825-925C-0B91ABF1F3F2}" type="presOf" srcId="{8DA96A19-D1DB-4197-91C8-ADB51CF2A232}" destId="{B92348B4-43AB-4E45-8F14-96CFDEBC356D}" srcOrd="0" destOrd="0" presId="urn:microsoft.com/office/officeart/2005/8/layout/list1"/>
    <dgm:cxn modelId="{EB545272-E64E-4E98-8DAA-49F92C66593A}" type="presOf" srcId="{029F4822-25BA-4EC7-97F0-501C6E317063}" destId="{21FB0661-28FD-4C98-9601-E4EAC763E1A6}" srcOrd="1" destOrd="0" presId="urn:microsoft.com/office/officeart/2005/8/layout/list1"/>
    <dgm:cxn modelId="{241108F7-8FB6-482C-93C4-139FFD1A67CB}" type="presParOf" srcId="{B92348B4-43AB-4E45-8F14-96CFDEBC356D}" destId="{C7F37429-B0D7-402E-8B52-285211F1CA78}" srcOrd="0" destOrd="0" presId="urn:microsoft.com/office/officeart/2005/8/layout/list1"/>
    <dgm:cxn modelId="{60CEF58D-7C08-4077-8CC1-F8633EB1A45B}" type="presParOf" srcId="{C7F37429-B0D7-402E-8B52-285211F1CA78}" destId="{697383C1-0FA9-4331-82DE-5CC40100640B}" srcOrd="0" destOrd="0" presId="urn:microsoft.com/office/officeart/2005/8/layout/list1"/>
    <dgm:cxn modelId="{C3E37B4E-D42E-4D40-90D3-1955A677656B}" type="presParOf" srcId="{C7F37429-B0D7-402E-8B52-285211F1CA78}" destId="{16C6561F-B67B-4F6E-A8EC-FD2BC18EDCC3}" srcOrd="1" destOrd="0" presId="urn:microsoft.com/office/officeart/2005/8/layout/list1"/>
    <dgm:cxn modelId="{8AF4FF0A-CF48-403E-B319-53ECE328C247}" type="presParOf" srcId="{B92348B4-43AB-4E45-8F14-96CFDEBC356D}" destId="{5A096D10-4184-4722-ACA7-1E40C84AF4D2}" srcOrd="1" destOrd="0" presId="urn:microsoft.com/office/officeart/2005/8/layout/list1"/>
    <dgm:cxn modelId="{308AEA8B-3425-4D2A-8A14-C1959A7ED136}" type="presParOf" srcId="{B92348B4-43AB-4E45-8F14-96CFDEBC356D}" destId="{DF53E62F-464D-450E-991C-6E497FE2AB00}" srcOrd="2" destOrd="0" presId="urn:microsoft.com/office/officeart/2005/8/layout/list1"/>
    <dgm:cxn modelId="{A9A76AB5-3BDE-4038-AEAF-534C55FF5209}" type="presParOf" srcId="{B92348B4-43AB-4E45-8F14-96CFDEBC356D}" destId="{FA9BECAB-AFEB-467A-97C4-DEF874178B70}" srcOrd="3" destOrd="0" presId="urn:microsoft.com/office/officeart/2005/8/layout/list1"/>
    <dgm:cxn modelId="{8F07AF5E-DF9C-4BA2-83F8-8D4ADE5BFEDD}" type="presParOf" srcId="{B92348B4-43AB-4E45-8F14-96CFDEBC356D}" destId="{1BD5DB08-420D-4D26-90D9-518C37DB8BF0}" srcOrd="4" destOrd="0" presId="urn:microsoft.com/office/officeart/2005/8/layout/list1"/>
    <dgm:cxn modelId="{2EB91A0C-FD22-4665-B973-F5B8A400AC55}" type="presParOf" srcId="{1BD5DB08-420D-4D26-90D9-518C37DB8BF0}" destId="{DE2B1F7E-5155-43D4-A698-D771309F0FF0}" srcOrd="0" destOrd="0" presId="urn:microsoft.com/office/officeart/2005/8/layout/list1"/>
    <dgm:cxn modelId="{0D0B7C20-413D-4CCA-9AF7-14A6BB0FF6C7}" type="presParOf" srcId="{1BD5DB08-420D-4D26-90D9-518C37DB8BF0}" destId="{EE9FBC70-75C0-49E1-8540-C655077E6A5E}" srcOrd="1" destOrd="0" presId="urn:microsoft.com/office/officeart/2005/8/layout/list1"/>
    <dgm:cxn modelId="{43418A30-7687-4717-8BFD-FC137CF49934}" type="presParOf" srcId="{B92348B4-43AB-4E45-8F14-96CFDEBC356D}" destId="{56E966C2-A822-451C-9407-FB66900F5E02}" srcOrd="5" destOrd="0" presId="urn:microsoft.com/office/officeart/2005/8/layout/list1"/>
    <dgm:cxn modelId="{F4FD8B0C-027C-42E0-8326-C145E2A6A700}" type="presParOf" srcId="{B92348B4-43AB-4E45-8F14-96CFDEBC356D}" destId="{0925786D-B034-4EAC-AA5D-0A4D50CAF6D7}" srcOrd="6" destOrd="0" presId="urn:microsoft.com/office/officeart/2005/8/layout/list1"/>
    <dgm:cxn modelId="{64705A81-7F47-4655-B531-E480D456E96D}" type="presParOf" srcId="{B92348B4-43AB-4E45-8F14-96CFDEBC356D}" destId="{0817A1D3-CB00-4B81-8F7B-38BDD5C63835}" srcOrd="7" destOrd="0" presId="urn:microsoft.com/office/officeart/2005/8/layout/list1"/>
    <dgm:cxn modelId="{A4A97CFF-5AC2-4768-A32F-723334CAF606}" type="presParOf" srcId="{B92348B4-43AB-4E45-8F14-96CFDEBC356D}" destId="{D18CE6FA-FB31-41D1-942E-94540477D47D}" srcOrd="8" destOrd="0" presId="urn:microsoft.com/office/officeart/2005/8/layout/list1"/>
    <dgm:cxn modelId="{D3016E94-0330-44BD-9BA1-DA3CD5291235}" type="presParOf" srcId="{D18CE6FA-FB31-41D1-942E-94540477D47D}" destId="{3E9CFEC3-8DCE-4753-AA83-6901A839A4E3}" srcOrd="0" destOrd="0" presId="urn:microsoft.com/office/officeart/2005/8/layout/list1"/>
    <dgm:cxn modelId="{1CDEA2EE-F8AA-4A4A-B81A-C6D8A6FCB727}" type="presParOf" srcId="{D18CE6FA-FB31-41D1-942E-94540477D47D}" destId="{95275A86-4B75-4347-9103-F705110543BA}" srcOrd="1" destOrd="0" presId="urn:microsoft.com/office/officeart/2005/8/layout/list1"/>
    <dgm:cxn modelId="{C55693C0-5586-483E-90D4-117AB8435727}" type="presParOf" srcId="{B92348B4-43AB-4E45-8F14-96CFDEBC356D}" destId="{E906B03B-6B1F-4640-B1EB-8FC1910B8F67}" srcOrd="9" destOrd="0" presId="urn:microsoft.com/office/officeart/2005/8/layout/list1"/>
    <dgm:cxn modelId="{F3C2231C-31D6-4FD2-B1DF-B537691E53AA}" type="presParOf" srcId="{B92348B4-43AB-4E45-8F14-96CFDEBC356D}" destId="{8EB85243-A6B4-49E0-9BB0-9AA4C213427B}" srcOrd="10" destOrd="0" presId="urn:microsoft.com/office/officeart/2005/8/layout/list1"/>
    <dgm:cxn modelId="{C74A0761-C7F4-40B0-AB02-6C5E1DA3337B}" type="presParOf" srcId="{B92348B4-43AB-4E45-8F14-96CFDEBC356D}" destId="{81D03F33-5342-4593-ACD4-544578A2D498}" srcOrd="11" destOrd="0" presId="urn:microsoft.com/office/officeart/2005/8/layout/list1"/>
    <dgm:cxn modelId="{21960B4B-81CB-40F4-A12E-729C2DC0589F}" type="presParOf" srcId="{B92348B4-43AB-4E45-8F14-96CFDEBC356D}" destId="{0448A9FE-D3D3-45CB-A8F2-0E1CC2736620}" srcOrd="12" destOrd="0" presId="urn:microsoft.com/office/officeart/2005/8/layout/list1"/>
    <dgm:cxn modelId="{A4DC4603-2801-4855-B714-87ECF489F6E3}" type="presParOf" srcId="{0448A9FE-D3D3-45CB-A8F2-0E1CC2736620}" destId="{96790845-C4E4-4708-A279-08EF490CF246}" srcOrd="0" destOrd="0" presId="urn:microsoft.com/office/officeart/2005/8/layout/list1"/>
    <dgm:cxn modelId="{D53ECA43-3B07-4874-84A2-C1B5479D22A6}" type="presParOf" srcId="{0448A9FE-D3D3-45CB-A8F2-0E1CC2736620}" destId="{A9384216-9686-4761-8307-4550D808B9A6}" srcOrd="1" destOrd="0" presId="urn:microsoft.com/office/officeart/2005/8/layout/list1"/>
    <dgm:cxn modelId="{553F05BA-A2E6-4619-8527-6E91FFB70EE6}" type="presParOf" srcId="{B92348B4-43AB-4E45-8F14-96CFDEBC356D}" destId="{C98CE7EE-9442-422F-9EE6-00D39AFA562E}" srcOrd="13" destOrd="0" presId="urn:microsoft.com/office/officeart/2005/8/layout/list1"/>
    <dgm:cxn modelId="{75BD2D9D-FBAC-4E16-8A3E-AF42ACA55244}" type="presParOf" srcId="{B92348B4-43AB-4E45-8F14-96CFDEBC356D}" destId="{434BA571-38BB-4091-BB28-E5126270350F}" srcOrd="14" destOrd="0" presId="urn:microsoft.com/office/officeart/2005/8/layout/list1"/>
    <dgm:cxn modelId="{31CFA9C1-64A2-47E2-9A98-BB51FF67FA66}" type="presParOf" srcId="{B92348B4-43AB-4E45-8F14-96CFDEBC356D}" destId="{6EB44738-76B1-4E0D-AED8-11CCCE643869}" srcOrd="15" destOrd="0" presId="urn:microsoft.com/office/officeart/2005/8/layout/list1"/>
    <dgm:cxn modelId="{542DBDAF-B7D2-4C99-AA57-307C25A55345}" type="presParOf" srcId="{B92348B4-43AB-4E45-8F14-96CFDEBC356D}" destId="{437DA673-52EF-491A-B70B-FC680480E34D}" srcOrd="16" destOrd="0" presId="urn:microsoft.com/office/officeart/2005/8/layout/list1"/>
    <dgm:cxn modelId="{8C8E0C24-1B5A-4537-8764-31499258E5B5}" type="presParOf" srcId="{437DA673-52EF-491A-B70B-FC680480E34D}" destId="{86F139FE-5661-485D-B644-F14C045DC7C3}" srcOrd="0" destOrd="0" presId="urn:microsoft.com/office/officeart/2005/8/layout/list1"/>
    <dgm:cxn modelId="{B52B07D1-61D0-4445-A91C-4A1753E3E3DD}" type="presParOf" srcId="{437DA673-52EF-491A-B70B-FC680480E34D}" destId="{21FB0661-28FD-4C98-9601-E4EAC763E1A6}" srcOrd="1" destOrd="0" presId="urn:microsoft.com/office/officeart/2005/8/layout/list1"/>
    <dgm:cxn modelId="{22C1AEE3-251C-4AC6-B53B-2EC1C534BDD5}" type="presParOf" srcId="{B92348B4-43AB-4E45-8F14-96CFDEBC356D}" destId="{79BB6260-2BFC-4395-AA7C-7E2AF4E74FA6}" srcOrd="17" destOrd="0" presId="urn:microsoft.com/office/officeart/2005/8/layout/list1"/>
    <dgm:cxn modelId="{AD9B858A-1662-4463-B1A9-D9FD73932A3A}" type="presParOf" srcId="{B92348B4-43AB-4E45-8F14-96CFDEBC356D}" destId="{35B0F315-D890-4A58-ACC7-D15211AB535B}"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28F2238-6BE5-4197-9394-9B2C8CB4F655}" type="datetimeFigureOut">
              <a:rPr lang="en-US" smtClean="0"/>
              <a:pPr/>
              <a:t>11/11/2016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248D2DF-A438-4A85-9B4E-FCFA3B8701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28F2238-6BE5-4197-9394-9B2C8CB4F655}" type="datetimeFigureOut">
              <a:rPr lang="en-US" smtClean="0"/>
              <a:pPr/>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8D2DF-A438-4A85-9B4E-FCFA3B8701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28F2238-6BE5-4197-9394-9B2C8CB4F655}" type="datetimeFigureOut">
              <a:rPr lang="en-US" smtClean="0"/>
              <a:pPr/>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8D2DF-A438-4A85-9B4E-FCFA3B8701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28F2238-6BE5-4197-9394-9B2C8CB4F655}" type="datetimeFigureOut">
              <a:rPr lang="en-US" smtClean="0"/>
              <a:pPr/>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8D2DF-A438-4A85-9B4E-FCFA3B8701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28F2238-6BE5-4197-9394-9B2C8CB4F655}" type="datetimeFigureOut">
              <a:rPr lang="en-US" smtClean="0"/>
              <a:pPr/>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8D2DF-A438-4A85-9B4E-FCFA3B8701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28F2238-6BE5-4197-9394-9B2C8CB4F655}" type="datetimeFigureOut">
              <a:rPr lang="en-US" smtClean="0"/>
              <a:pPr/>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8D2DF-A438-4A85-9B4E-FCFA3B8701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28F2238-6BE5-4197-9394-9B2C8CB4F655}" type="datetimeFigureOut">
              <a:rPr lang="en-US" smtClean="0"/>
              <a:pPr/>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48D2DF-A438-4A85-9B4E-FCFA3B8701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28F2238-6BE5-4197-9394-9B2C8CB4F655}" type="datetimeFigureOut">
              <a:rPr lang="en-US" smtClean="0"/>
              <a:pPr/>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48D2DF-A438-4A85-9B4E-FCFA3B8701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F2238-6BE5-4197-9394-9B2C8CB4F655}" type="datetimeFigureOut">
              <a:rPr lang="en-US" smtClean="0"/>
              <a:pPr/>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48D2DF-A438-4A85-9B4E-FCFA3B8701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28F2238-6BE5-4197-9394-9B2C8CB4F655}" type="datetimeFigureOut">
              <a:rPr lang="en-US" smtClean="0"/>
              <a:pPr/>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8D2DF-A438-4A85-9B4E-FCFA3B8701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28F2238-6BE5-4197-9394-9B2C8CB4F655}" type="datetimeFigureOut">
              <a:rPr lang="en-US" smtClean="0"/>
              <a:pPr/>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248D2DF-A438-4A85-9B4E-FCFA3B8701B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28F2238-6BE5-4197-9394-9B2C8CB4F655}" type="datetimeFigureOut">
              <a:rPr lang="en-US" smtClean="0"/>
              <a:pPr/>
              <a:t>11/11/2016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48D2DF-A438-4A85-9B4E-FCFA3B8701B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1472" y="1000108"/>
            <a:ext cx="7851648" cy="2128838"/>
          </a:xfrm>
        </p:spPr>
        <p:txBody>
          <a:bodyPr>
            <a:normAutofit fontScale="90000"/>
          </a:bodyPr>
          <a:lstStyle/>
          <a:p>
            <a:pPr algn="ctr" rtl="1"/>
            <a:r>
              <a:rPr lang="fa-IR" sz="3100" dirty="0" smtClean="0">
                <a:solidFill>
                  <a:schemeClr val="accent2">
                    <a:lumMod val="20000"/>
                    <a:lumOff val="80000"/>
                  </a:schemeClr>
                </a:solidFill>
                <a:cs typeface="B Nazanin" pitchFamily="2" charset="-78"/>
              </a:rPr>
              <a:t>بسم الله الرّحمن الرّحیم</a:t>
            </a:r>
            <a:br>
              <a:rPr lang="fa-IR" sz="3100" dirty="0" smtClean="0">
                <a:solidFill>
                  <a:schemeClr val="accent2">
                    <a:lumMod val="20000"/>
                    <a:lumOff val="80000"/>
                  </a:schemeClr>
                </a:solidFill>
                <a:cs typeface="B Nazanin" pitchFamily="2" charset="-78"/>
              </a:rPr>
            </a:br>
            <a:r>
              <a:rPr lang="fa-IR" sz="6000" dirty="0" smtClean="0">
                <a:solidFill>
                  <a:schemeClr val="accent2">
                    <a:lumMod val="20000"/>
                    <a:lumOff val="80000"/>
                  </a:schemeClr>
                </a:solidFill>
              </a:rPr>
              <a:t/>
            </a:r>
            <a:br>
              <a:rPr lang="fa-IR" sz="6000" dirty="0" smtClean="0">
                <a:solidFill>
                  <a:schemeClr val="accent2">
                    <a:lumMod val="20000"/>
                    <a:lumOff val="80000"/>
                  </a:schemeClr>
                </a:solidFill>
              </a:rPr>
            </a:br>
            <a:r>
              <a:rPr lang="fa-IR" sz="4900" dirty="0" smtClean="0">
                <a:solidFill>
                  <a:schemeClr val="accent2">
                    <a:lumMod val="20000"/>
                    <a:lumOff val="80000"/>
                  </a:schemeClr>
                </a:solidFill>
                <a:cs typeface="B Koodak" pitchFamily="2" charset="-78"/>
              </a:rPr>
              <a:t>منشور مهندسی الهام یافته از آفرینش الهی</a:t>
            </a:r>
            <a:endParaRPr lang="en-US" sz="4900" dirty="0">
              <a:solidFill>
                <a:schemeClr val="accent2">
                  <a:lumMod val="20000"/>
                  <a:lumOff val="80000"/>
                </a:schemeClr>
              </a:solidFill>
              <a:cs typeface="B Koodak" pitchFamily="2" charset="-78"/>
            </a:endParaRPr>
          </a:p>
        </p:txBody>
      </p:sp>
      <p:sp>
        <p:nvSpPr>
          <p:cNvPr id="4" name="Subtitle 3"/>
          <p:cNvSpPr>
            <a:spLocks noGrp="1"/>
          </p:cNvSpPr>
          <p:nvPr>
            <p:ph type="subTitle" idx="1"/>
          </p:nvPr>
        </p:nvSpPr>
        <p:spPr>
          <a:xfrm>
            <a:off x="500034" y="3643314"/>
            <a:ext cx="7854696" cy="3071834"/>
          </a:xfrm>
        </p:spPr>
        <p:txBody>
          <a:bodyPr>
            <a:normAutofit/>
          </a:bodyPr>
          <a:lstStyle/>
          <a:p>
            <a:pPr algn="ctr"/>
            <a:r>
              <a:rPr lang="fa-IR" sz="2800" b="1" dirty="0" smtClean="0">
                <a:effectLst>
                  <a:outerShdw blurRad="38100" dist="38100" dir="2700000" algn="tl">
                    <a:srgbClr val="000000">
                      <a:alpha val="43137"/>
                    </a:srgbClr>
                  </a:outerShdw>
                </a:effectLst>
                <a:cs typeface="B Kamran" pitchFamily="2" charset="-78"/>
              </a:rPr>
              <a:t>نسخه پیش نویس : تابستان 92</a:t>
            </a:r>
          </a:p>
          <a:p>
            <a:pPr algn="ctr"/>
            <a:endParaRPr lang="en-US" sz="2800" b="1" dirty="0" smtClean="0">
              <a:effectLst>
                <a:outerShdw blurRad="38100" dist="38100" dir="2700000" algn="tl">
                  <a:srgbClr val="000000">
                    <a:alpha val="43137"/>
                  </a:srgbClr>
                </a:outerShdw>
              </a:effectLst>
              <a:cs typeface="B Kamran" pitchFamily="2" charset="-78"/>
            </a:endParaRPr>
          </a:p>
          <a:p>
            <a:pPr algn="ctr"/>
            <a:r>
              <a:rPr lang="fa-IR" sz="2200" b="1" dirty="0" smtClean="0">
                <a:effectLst>
                  <a:outerShdw blurRad="38100" dist="38100" dir="2700000" algn="tl">
                    <a:srgbClr val="000000">
                      <a:alpha val="43137"/>
                    </a:srgbClr>
                  </a:outerShdw>
                </a:effectLst>
                <a:cs typeface="B Koodak" pitchFamily="2" charset="-78"/>
              </a:rPr>
              <a:t>تهیه شده جهت نشر در سایت شبکه حمایت از مهندسی پاک بر </a:t>
            </a:r>
          </a:p>
          <a:p>
            <a:pPr algn="ctr" rtl="1"/>
            <a:r>
              <a:rPr lang="fa-IR" sz="2200" b="1" dirty="0" smtClean="0">
                <a:effectLst>
                  <a:outerShdw blurRad="38100" dist="38100" dir="2700000" algn="tl">
                    <a:srgbClr val="000000">
                      <a:alpha val="43137"/>
                    </a:srgbClr>
                  </a:outerShdw>
                </a:effectLst>
                <a:cs typeface="B Koodak" pitchFamily="2" charset="-78"/>
              </a:rPr>
              <a:t>مدار حفظ محیط زیست و صنعت اسلامی – تهیه کننده: محسن بهرامی و آرین پورباقری</a:t>
            </a:r>
          </a:p>
          <a:p>
            <a:pPr algn="ctr" rtl="1"/>
            <a:endParaRPr lang="fa-IR" sz="2800" dirty="0" smtClean="0">
              <a:effectLst>
                <a:outerShdw blurRad="38100" dist="38100" dir="2700000" algn="tl">
                  <a:srgbClr val="000000">
                    <a:alpha val="43137"/>
                  </a:srgbClr>
                </a:outerShdw>
              </a:effectLst>
              <a:cs typeface="B Kamran" pitchFamily="2" charset="-78"/>
            </a:endParaRPr>
          </a:p>
          <a:p>
            <a:pPr algn="ctr" rtl="1"/>
            <a:endParaRPr lang="fa-IR" sz="2800" dirty="0" smtClean="0">
              <a:effectLst>
                <a:outerShdw blurRad="38100" dist="38100" dir="2700000" algn="tl">
                  <a:srgbClr val="000000">
                    <a:alpha val="43137"/>
                  </a:srgbClr>
                </a:outerShdw>
              </a:effectLst>
              <a:cs typeface="B Kamran" pitchFamily="2" charset="-78"/>
            </a:endParaRPr>
          </a:p>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704088"/>
            <a:ext cx="8501122" cy="653210"/>
          </a:xfrm>
        </p:spPr>
        <p:txBody>
          <a:bodyPr>
            <a:normAutofit/>
          </a:bodyPr>
          <a:lstStyle/>
          <a:p>
            <a:pPr lvl="0" algn="ctr" rtl="1"/>
            <a:r>
              <a:rPr lang="fa-IR" sz="2400" dirty="0" smtClean="0">
                <a:cs typeface="B Koodak" pitchFamily="2" charset="-78"/>
              </a:rPr>
              <a:t>خسارت های فناوری های آلاینده به جسم و روان آدمی ، از آلودگی هوا تا نویز صوتی</a:t>
            </a:r>
            <a:endParaRPr lang="en-US" sz="2400" dirty="0"/>
          </a:p>
        </p:txBody>
      </p:sp>
      <p:sp>
        <p:nvSpPr>
          <p:cNvPr id="3" name="Content Placeholder 2"/>
          <p:cNvSpPr>
            <a:spLocks noGrp="1"/>
          </p:cNvSpPr>
          <p:nvPr>
            <p:ph idx="1"/>
          </p:nvPr>
        </p:nvSpPr>
        <p:spPr/>
        <p:txBody>
          <a:bodyPr>
            <a:normAutofit/>
          </a:bodyPr>
          <a:lstStyle/>
          <a:p>
            <a:pPr algn="just" rtl="1"/>
            <a:r>
              <a:rPr lang="fa-IR" dirty="0" smtClean="0">
                <a:cs typeface="B Mitra" pitchFamily="2" charset="-78"/>
              </a:rPr>
              <a:t>فناوری های آلاینده که عموما رواج دهندگان* مادیگرا و غیرالهی آنها بیش از آنکه به فکر ساختن یک فناوری سالم که نیاز مردم را به صورت پاک پاسخ دهد باشد به فکر سوء استفاده از نیاز و احتیاج مردم برای جمع آوری ثروت و دنیا پرستی بوده اند علاوه بر بی توجهی به حفظ محیط زیست حتی به حفظ سلامت جسم و روان آدمی نیز دقت نداشته اند و امروزه بشر از بسیاری بیماری های ناشی از اثرات صنعت و محصولات صنعتی رنج می برد.</a:t>
            </a:r>
          </a:p>
          <a:p>
            <a:pPr algn="just" rtl="1"/>
            <a:endParaRPr lang="fa-IR" dirty="0" smtClean="0">
              <a:cs typeface="B Mitra" pitchFamily="2" charset="-78"/>
            </a:endParaRPr>
          </a:p>
          <a:p>
            <a:pPr algn="just" rtl="1"/>
            <a:r>
              <a:rPr lang="fa-IR" sz="2000" dirty="0" smtClean="0">
                <a:cs typeface="B Mitra" pitchFamily="2" charset="-78"/>
              </a:rPr>
              <a:t>*دقت شود که بسیاری مخترعین افراد مصلح و سالمی هستند و در صورت درک آلاینده بودن تولیداتشان مایل به رواج آن نیستند و در صدد اصلاح بر می آیند.</a:t>
            </a:r>
            <a:endParaRPr lang="en-US" sz="2000" dirty="0">
              <a:cs typeface="B Mitra"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472518" cy="867524"/>
          </a:xfrm>
        </p:spPr>
        <p:txBody>
          <a:bodyPr>
            <a:normAutofit/>
          </a:bodyPr>
          <a:lstStyle/>
          <a:p>
            <a:pPr lvl="0" algn="ctr" rtl="1"/>
            <a:r>
              <a:rPr lang="fa-IR" sz="2200" dirty="0" smtClean="0">
                <a:cs typeface="B Koodak" pitchFamily="2" charset="-78"/>
              </a:rPr>
              <a:t>پیشرفت دانش طراحی و مهندسی و فهم حکمت ها و یافتن بهترین پاسخ مسئله در آفرینش</a:t>
            </a:r>
            <a:endParaRPr lang="en-US" sz="2200" dirty="0"/>
          </a:p>
        </p:txBody>
      </p:sp>
      <p:sp>
        <p:nvSpPr>
          <p:cNvPr id="3" name="Content Placeholder 2"/>
          <p:cNvSpPr>
            <a:spLocks noGrp="1"/>
          </p:cNvSpPr>
          <p:nvPr>
            <p:ph idx="1"/>
          </p:nvPr>
        </p:nvSpPr>
        <p:spPr/>
        <p:txBody>
          <a:bodyPr/>
          <a:lstStyle/>
          <a:p>
            <a:pPr algn="just" rtl="1"/>
            <a:r>
              <a:rPr lang="fa-IR" dirty="0" smtClean="0">
                <a:cs typeface="B Mitra" pitchFamily="2" charset="-78"/>
              </a:rPr>
              <a:t>با پیشرفت مهندسی روز به روز قوانین وسنت های الهی جدید و پیچیده ای  که خدای متعال در آفرینش لحاظ کرده است کشف می شود و بشر بیشتر پی به اثرات قانون مندی بر زیبایی و تناسب و بهینه بودن مخلوقات الهی می برد و سعی می کند با نوشتن استانداردهای ایمنی و اخلاقی و زیست محیطی لازم صنعت خود را در نیز در حدود عقلانی قرار دهد و تایید انجمن های متخصصین و کارشناسان دارای بسته به رعایت این استانداردهاست. از طرفی بشر امروز می بیند پای بند ترین آفریده ها به قوانین و سنت های الهی و بهینه ترین استفاده کنندگان از این فرمولها خود مخلوقات همان الهی است که آن فرمولها را قرار داده است فلذا خود را بی نیاز از تقلید نمی بیند و در مهندس جدید به پروردگارش اقتدا می کند.</a:t>
            </a:r>
            <a:endParaRPr lang="en-US" dirty="0">
              <a:cs typeface="B Mitra" pitchFamily="2"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96086"/>
          </a:xfrm>
        </p:spPr>
        <p:txBody>
          <a:bodyPr>
            <a:normAutofit/>
          </a:bodyPr>
          <a:lstStyle/>
          <a:p>
            <a:pPr lvl="0" algn="r" rtl="1"/>
            <a:r>
              <a:rPr lang="fa-IR" sz="2400" dirty="0" smtClean="0">
                <a:cs typeface="B Koodak" pitchFamily="2" charset="-78"/>
              </a:rPr>
              <a:t>پیش رفت ابزارهای مشاهده ی آفرینش الهی و ثبت دقیق جزئیات و ظرافتهای آن</a:t>
            </a:r>
            <a:endParaRPr lang="en-US" sz="2400" dirty="0"/>
          </a:p>
        </p:txBody>
      </p:sp>
      <p:sp>
        <p:nvSpPr>
          <p:cNvPr id="3" name="Content Placeholder 2"/>
          <p:cNvSpPr>
            <a:spLocks noGrp="1"/>
          </p:cNvSpPr>
          <p:nvPr>
            <p:ph idx="1"/>
          </p:nvPr>
        </p:nvSpPr>
        <p:spPr/>
        <p:txBody>
          <a:bodyPr/>
          <a:lstStyle/>
          <a:p>
            <a:pPr algn="just" rtl="1"/>
            <a:r>
              <a:rPr lang="fa-IR" dirty="0" smtClean="0">
                <a:cs typeface="B Mitra" pitchFamily="2" charset="-78"/>
              </a:rPr>
              <a:t>ابزارهای جدید مشاهده از میکروسکوپهای نانویی تا تلسکوپهای غول پیکر مداری همه نشان می دهند که در همه ی عالم آفرینش قوانین ثابتی برقرار است و این قوانین به بهترین شکل ممکن و با رعایت بیشترین ظرافت ها در آفریده های الهی لحاظ شده است فلذا بشر امروز خود را در محاصره سنت های الهی و قوانینی می بیند که خود اینها را با ابزارهای جدید مشاهده و کشف نموده است و راهی برای انکار آنها ندارد. در نتیجه سرتسلیم در مقابل این سنتها فرود آورده و به بهینه بودن و بی نقص بودن صنع الهی در قالب مهندسی الهام یافته از آفرینش الهی اعتراف کرده است. در واقع تسلط علمی ناشی از این مشاهدات راه را بر انکار برای او بسته است و او چاره ای جز تقلید از پروردگارش در مهندسی ندارد.</a:t>
            </a:r>
            <a:endParaRPr lang="en-US" dirty="0">
              <a:cs typeface="B Mitra" pitchFamily="2" charset="-7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2571744"/>
            <a:ext cx="8229600" cy="796086"/>
          </a:xfrm>
        </p:spPr>
        <p:txBody>
          <a:bodyPr>
            <a:normAutofit/>
          </a:bodyPr>
          <a:lstStyle/>
          <a:p>
            <a:pPr algn="ctr"/>
            <a:r>
              <a:rPr lang="fa-IR" sz="3800" dirty="0" smtClean="0">
                <a:solidFill>
                  <a:schemeClr val="accent1">
                    <a:lumMod val="75000"/>
                  </a:schemeClr>
                </a:solidFill>
                <a:effectLst>
                  <a:outerShdw blurRad="38100" dist="38100" dir="2700000" algn="tl">
                    <a:srgbClr val="000000">
                      <a:alpha val="43137"/>
                    </a:srgbClr>
                  </a:outerShdw>
                </a:effectLst>
                <a:cs typeface="B Koodak" pitchFamily="2" charset="-78"/>
              </a:rPr>
              <a:t>معرفی روند کنونی مهندسی الهام یافته از آفرینش</a:t>
            </a:r>
            <a:endParaRPr lang="en-US" sz="3800" dirty="0">
              <a:solidFill>
                <a:schemeClr val="accent1">
                  <a:lumMod val="75000"/>
                </a:schemeClr>
              </a:solidFill>
              <a:effectLst>
                <a:outerShdw blurRad="38100" dist="38100" dir="2700000" algn="tl">
                  <a:srgbClr val="000000">
                    <a:alpha val="43137"/>
                  </a:srgbClr>
                </a:outerShdw>
              </a:effectLst>
              <a:cs typeface="B Koodak" pitchFamily="2"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96086"/>
          </a:xfrm>
        </p:spPr>
        <p:txBody>
          <a:bodyPr>
            <a:normAutofit/>
          </a:bodyPr>
          <a:lstStyle/>
          <a:p>
            <a:pPr algn="ctr"/>
            <a:r>
              <a:rPr lang="fa-IR" sz="3600" dirty="0" smtClean="0">
                <a:solidFill>
                  <a:schemeClr val="tx1"/>
                </a:solidFill>
                <a:effectLst>
                  <a:outerShdw blurRad="38100" dist="38100" dir="2700000" algn="tl">
                    <a:srgbClr val="000000">
                      <a:alpha val="43137"/>
                    </a:srgbClr>
                  </a:outerShdw>
                </a:effectLst>
                <a:cs typeface="B Koodak" pitchFamily="2" charset="-78"/>
              </a:rPr>
              <a:t>معرفی روند کنونی مهندسی الهام یافته از آفرینش</a:t>
            </a:r>
            <a:endParaRPr lang="en-US" sz="3600" dirty="0">
              <a:solidFill>
                <a:schemeClr val="tx1"/>
              </a:solidFill>
            </a:endParaRPr>
          </a:p>
        </p:txBody>
      </p:sp>
      <p:sp>
        <p:nvSpPr>
          <p:cNvPr id="3" name="Content Placeholder 2"/>
          <p:cNvSpPr>
            <a:spLocks noGrp="1"/>
          </p:cNvSpPr>
          <p:nvPr>
            <p:ph idx="1"/>
          </p:nvPr>
        </p:nvSpPr>
        <p:spPr>
          <a:xfrm>
            <a:off x="857224" y="2214554"/>
            <a:ext cx="7043758" cy="4389120"/>
          </a:xfrm>
        </p:spPr>
        <p:txBody>
          <a:bodyPr/>
          <a:lstStyle/>
          <a:p>
            <a:pPr marL="0" indent="0" algn="just" rtl="1">
              <a:buNone/>
            </a:pPr>
            <a:r>
              <a:rPr lang="fa-IR" dirty="0" smtClean="0">
                <a:cs typeface="B Koodak" pitchFamily="2" charset="-78"/>
              </a:rPr>
              <a:t>در حال حاضر برترین دانشگاه های دنیا شدیدترین رقابت را در زمینه مهندسی و طراحی در حوزه تاسیس پژوهشکده ها و پردیس های پژوهشی برای پروژه های الهام یافته از آفرینش الهی دارند. تقریبا همه ی دانشگاه های سطح اول دنیا در حال حاضر لابراتوار مهندسی الهام یافته از آفرینش دارند. البته با توجه به نگرش مادی فضای سکولار دانشگاهی غرب در اسامی پژوهشکده ها و پروژه ها به جای آفرینش الهی تنها به یک عبارت بایو بسنده می کنند و خود را از نگاه معنوی و الهی به خلقت محروم می کنند.</a:t>
            </a:r>
            <a:endParaRPr lang="en-US" dirty="0">
              <a:cs typeface="B Koodak" pitchFamily="2" charset="-7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1785926"/>
            <a:ext cx="8229600" cy="796086"/>
          </a:xfrm>
        </p:spPr>
        <p:txBody>
          <a:bodyPr>
            <a:noAutofit/>
          </a:bodyPr>
          <a:lstStyle/>
          <a:p>
            <a:pPr algn="ctr"/>
            <a:r>
              <a:rPr lang="fa-IR" sz="3400" dirty="0" smtClean="0">
                <a:solidFill>
                  <a:schemeClr val="tx1"/>
                </a:solidFill>
                <a:effectLst>
                  <a:outerShdw blurRad="38100" dist="38100" dir="2700000" algn="tl">
                    <a:srgbClr val="000000">
                      <a:alpha val="43137"/>
                    </a:srgbClr>
                  </a:outerShdw>
                </a:effectLst>
                <a:cs typeface="B Koodak" pitchFamily="2" charset="-78"/>
              </a:rPr>
              <a:t>معرفی چند نمونه پروژه ی مهندسی الهام یافته از آفرینش</a:t>
            </a:r>
            <a:endParaRPr lang="en-US" sz="3400" dirty="0">
              <a:solidFill>
                <a:schemeClr val="tx1"/>
              </a:solidFill>
              <a:effectLst>
                <a:outerShdw blurRad="38100" dist="38100" dir="2700000" algn="tl">
                  <a:srgbClr val="000000">
                    <a:alpha val="43137"/>
                  </a:srgbClr>
                </a:outerShdw>
              </a:effectLst>
              <a:cs typeface="B Koodak" pitchFamily="2"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dirty="0" smtClean="0"/>
              <a:t>پروژه های شرکت فِستو</a:t>
            </a:r>
            <a:r>
              <a:rPr lang="en-US" dirty="0" err="1" smtClean="0"/>
              <a:t>Festo</a:t>
            </a:r>
            <a:r>
              <a:rPr lang="fa-IR" dirty="0" smtClean="0"/>
              <a:t> : </a:t>
            </a:r>
            <a:r>
              <a:rPr lang="en-US" dirty="0" err="1" smtClean="0"/>
              <a:t>Airpinguin</a:t>
            </a:r>
            <a:endParaRPr lang="en-US" dirty="0"/>
          </a:p>
        </p:txBody>
      </p:sp>
      <p:pic>
        <p:nvPicPr>
          <p:cNvPr id="4" name="Picture 3" descr="festo-2-1240218862.jpg"/>
          <p:cNvPicPr>
            <a:picLocks noChangeAspect="1"/>
          </p:cNvPicPr>
          <p:nvPr/>
        </p:nvPicPr>
        <p:blipFill>
          <a:blip r:embed="rId2" cstate="print"/>
          <a:stretch>
            <a:fillRect/>
          </a:stretch>
        </p:blipFill>
        <p:spPr>
          <a:xfrm>
            <a:off x="2214546" y="2357430"/>
            <a:ext cx="4678680" cy="33802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smtClean="0"/>
              <a:t>پروژه های شرکت فِستو</a:t>
            </a:r>
            <a:r>
              <a:rPr lang="en-US" dirty="0" err="1" smtClean="0"/>
              <a:t>Festo</a:t>
            </a:r>
            <a:r>
              <a:rPr lang="fa-IR" dirty="0" smtClean="0"/>
              <a:t> :</a:t>
            </a:r>
            <a:r>
              <a:rPr lang="en-US" dirty="0" err="1" smtClean="0"/>
              <a:t>SmartBird</a:t>
            </a:r>
            <a:endParaRPr lang="en-US" dirty="0"/>
          </a:p>
        </p:txBody>
      </p:sp>
      <p:pic>
        <p:nvPicPr>
          <p:cNvPr id="4" name="Content Placeholder 3" descr="Smartbird-Festo-Robot-Oiseau-05.jpg"/>
          <p:cNvPicPr>
            <a:picLocks noGrp="1" noChangeAspect="1"/>
          </p:cNvPicPr>
          <p:nvPr>
            <p:ph idx="1"/>
          </p:nvPr>
        </p:nvPicPr>
        <p:blipFill>
          <a:blip r:embed="rId2"/>
          <a:stretch>
            <a:fillRect/>
          </a:stretch>
        </p:blipFill>
        <p:spPr>
          <a:xfrm>
            <a:off x="2449965" y="1935163"/>
            <a:ext cx="4244070" cy="43894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smtClean="0"/>
              <a:t>پروژه های شرکت فِستو</a:t>
            </a:r>
            <a:r>
              <a:rPr lang="en-US" dirty="0" err="1" smtClean="0"/>
              <a:t>Festo</a:t>
            </a:r>
            <a:r>
              <a:rPr lang="fa-IR" dirty="0" smtClean="0"/>
              <a:t> :</a:t>
            </a:r>
            <a:r>
              <a:rPr lang="en-US" dirty="0" smtClean="0"/>
              <a:t> </a:t>
            </a:r>
            <a:r>
              <a:rPr lang="en-US" dirty="0" err="1" smtClean="0"/>
              <a:t>SmartBird</a:t>
            </a:r>
            <a:endParaRPr lang="en-US" dirty="0"/>
          </a:p>
        </p:txBody>
      </p:sp>
      <p:pic>
        <p:nvPicPr>
          <p:cNvPr id="4" name="Content Placeholder 3" descr="festo-1-1301576128.jpg"/>
          <p:cNvPicPr>
            <a:picLocks noGrp="1" noChangeAspect="1"/>
          </p:cNvPicPr>
          <p:nvPr>
            <p:ph idx="1"/>
          </p:nvPr>
        </p:nvPicPr>
        <p:blipFill>
          <a:blip r:embed="rId2" cstate="print"/>
          <a:stretch>
            <a:fillRect/>
          </a:stretch>
        </p:blipFill>
        <p:spPr>
          <a:xfrm>
            <a:off x="1532279" y="1935163"/>
            <a:ext cx="6079442" cy="43894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پروژه های شرکت فِستو</a:t>
            </a:r>
            <a:r>
              <a:rPr lang="en-US" dirty="0" err="1" smtClean="0"/>
              <a:t>Festo</a:t>
            </a:r>
            <a:r>
              <a:rPr lang="fa-IR" dirty="0" smtClean="0"/>
              <a:t> :</a:t>
            </a:r>
            <a:r>
              <a:rPr lang="en-US" dirty="0" smtClean="0"/>
              <a:t> </a:t>
            </a:r>
            <a:r>
              <a:rPr lang="en-US" dirty="0" err="1" smtClean="0"/>
              <a:t>Airjelly</a:t>
            </a:r>
            <a:endParaRPr lang="en-US" dirty="0"/>
          </a:p>
        </p:txBody>
      </p:sp>
      <p:pic>
        <p:nvPicPr>
          <p:cNvPr id="4" name="Content Placeholder 3" descr="Air Jelly_Copyright_Festo.jpg"/>
          <p:cNvPicPr>
            <a:picLocks noGrp="1" noChangeAspect="1"/>
          </p:cNvPicPr>
          <p:nvPr>
            <p:ph idx="1"/>
          </p:nvPr>
        </p:nvPicPr>
        <p:blipFill>
          <a:blip r:embed="rId2" cstate="print"/>
          <a:stretch>
            <a:fillRect/>
          </a:stretch>
        </p:blipFill>
        <p:spPr>
          <a:xfrm>
            <a:off x="2229612" y="2509869"/>
            <a:ext cx="4684776" cy="32400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546"/>
            <a:ext cx="8229600" cy="775542"/>
          </a:xfrm>
        </p:spPr>
        <p:txBody>
          <a:bodyPr>
            <a:normAutofit fontScale="90000"/>
          </a:bodyPr>
          <a:lstStyle/>
          <a:p>
            <a:pPr algn="ctr" rtl="1"/>
            <a:r>
              <a:rPr lang="fa-IR" b="1" dirty="0" smtClean="0">
                <a:cs typeface="B Mitra" pitchFamily="2" charset="-78"/>
              </a:rPr>
              <a:t>باور ما:</a:t>
            </a:r>
            <a:endParaRPr lang="en-US" dirty="0"/>
          </a:p>
        </p:txBody>
      </p:sp>
      <p:sp>
        <p:nvSpPr>
          <p:cNvPr id="4" name="Subtitle 2"/>
          <p:cNvSpPr>
            <a:spLocks noGrp="1"/>
          </p:cNvSpPr>
          <p:nvPr>
            <p:ph idx="1"/>
          </p:nvPr>
        </p:nvSpPr>
        <p:spPr/>
        <p:txBody>
          <a:bodyPr>
            <a:normAutofit/>
          </a:bodyPr>
          <a:lstStyle/>
          <a:p>
            <a:pPr algn="ctr" rtl="1"/>
            <a:endParaRPr lang="fa-IR" b="1" dirty="0" smtClean="0">
              <a:cs typeface="B Mitra" pitchFamily="2" charset="-78"/>
            </a:endParaRPr>
          </a:p>
          <a:p>
            <a:pPr algn="ctr" rtl="1">
              <a:lnSpc>
                <a:spcPct val="120000"/>
              </a:lnSpc>
            </a:pPr>
            <a:r>
              <a:rPr lang="fa-IR" sz="2300" dirty="0" smtClean="0">
                <a:cs typeface="B Mitra" pitchFamily="2" charset="-78"/>
              </a:rPr>
              <a:t>"</a:t>
            </a:r>
            <a:r>
              <a:rPr lang="fa-IR" sz="2300" b="1" dirty="0" smtClean="0">
                <a:cs typeface="B Mitra" pitchFamily="2" charset="-78"/>
              </a:rPr>
              <a:t> الَّذِي خَلَقَ سَبْعَ سَمَاوَاتٍ طِبَاقًا مَّا تَرَى فِي خَلْقِ الرَّحْمَنِ مِن تَفَاوُتٍ فَارْجِعِ الْبَصَرَ هَلْ تَرَى مِن فُطُورٍ</a:t>
            </a:r>
            <a:r>
              <a:rPr lang="fa-IR" sz="2300" dirty="0" smtClean="0">
                <a:cs typeface="B Mitra" pitchFamily="2" charset="-78"/>
              </a:rPr>
              <a:t>"؛</a:t>
            </a:r>
          </a:p>
          <a:p>
            <a:pPr algn="ctr" rtl="1">
              <a:lnSpc>
                <a:spcPct val="120000"/>
              </a:lnSpc>
            </a:pPr>
            <a:endParaRPr lang="en-US" dirty="0" smtClean="0">
              <a:cs typeface="B Mitra" pitchFamily="2" charset="-78"/>
            </a:endParaRPr>
          </a:p>
          <a:p>
            <a:pPr algn="ctr" rtl="1">
              <a:lnSpc>
                <a:spcPct val="120000"/>
              </a:lnSpc>
            </a:pPr>
            <a:r>
              <a:rPr lang="fa-IR" dirty="0" smtClean="0">
                <a:cs typeface="B Mitra" pitchFamily="2" charset="-78"/>
              </a:rPr>
              <a:t>همان كه هفت آسمان را طبقه طبقه بيافريد ، در آفرینش خداى بخشایشگر هيچ گونه اختلاف، بى نظمى و نقصان نخواهى يافت ، پس باز بنگر آيا خللى در آن مى بينى ؟!</a:t>
            </a:r>
          </a:p>
          <a:p>
            <a:pPr algn="ctr" rtl="1">
              <a:lnSpc>
                <a:spcPct val="120000"/>
              </a:lnSpc>
            </a:pPr>
            <a:r>
              <a:rPr lang="fa-IR" dirty="0" smtClean="0">
                <a:cs typeface="B Mitra" pitchFamily="2" charset="-78"/>
              </a:rPr>
              <a:t>سوره پربرکت مُلک، آیه 3</a:t>
            </a:r>
          </a:p>
          <a:p>
            <a:pPr algn="ctr"/>
            <a:endParaRPr lang="en-US" dirty="0">
              <a:cs typeface="B Mitra"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پروژه های شرکت فِستو</a:t>
            </a:r>
            <a:r>
              <a:rPr lang="en-US" dirty="0" err="1" smtClean="0"/>
              <a:t>Festo</a:t>
            </a:r>
            <a:r>
              <a:rPr lang="fa-IR" dirty="0" smtClean="0"/>
              <a:t> :</a:t>
            </a:r>
            <a:r>
              <a:rPr lang="en-US" dirty="0" smtClean="0"/>
              <a:t> Air-Ray</a:t>
            </a:r>
            <a:endParaRPr lang="en-US" dirty="0"/>
          </a:p>
        </p:txBody>
      </p:sp>
      <p:pic>
        <p:nvPicPr>
          <p:cNvPr id="4" name="Content Placeholder 3" descr="img20080528014022006.jpg"/>
          <p:cNvPicPr>
            <a:picLocks noGrp="1" noChangeAspect="1"/>
          </p:cNvPicPr>
          <p:nvPr>
            <p:ph idx="1"/>
          </p:nvPr>
        </p:nvPicPr>
        <p:blipFill>
          <a:blip r:embed="rId2"/>
          <a:stretch>
            <a:fillRect/>
          </a:stretch>
        </p:blipFill>
        <p:spPr>
          <a:xfrm>
            <a:off x="3052139" y="1935163"/>
            <a:ext cx="3039721" cy="43894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smtClean="0"/>
              <a:t>پروژه های شرکت فِستو</a:t>
            </a:r>
            <a:r>
              <a:rPr lang="en-US" dirty="0" err="1" smtClean="0"/>
              <a:t>Festo</a:t>
            </a:r>
            <a:r>
              <a:rPr lang="fa-IR" dirty="0" smtClean="0"/>
              <a:t> :</a:t>
            </a:r>
            <a:r>
              <a:rPr lang="en-US" dirty="0" smtClean="0"/>
              <a:t> </a:t>
            </a:r>
            <a:r>
              <a:rPr lang="en-US" dirty="0" err="1" smtClean="0"/>
              <a:t>ExoHand</a:t>
            </a:r>
            <a:endParaRPr lang="en-US" dirty="0"/>
          </a:p>
        </p:txBody>
      </p:sp>
      <p:pic>
        <p:nvPicPr>
          <p:cNvPr id="4" name="Content Placeholder 3" descr="153342_597234.jpg"/>
          <p:cNvPicPr>
            <a:picLocks noGrp="1" noChangeAspect="1"/>
          </p:cNvPicPr>
          <p:nvPr>
            <p:ph idx="1"/>
          </p:nvPr>
        </p:nvPicPr>
        <p:blipFill>
          <a:blip r:embed="rId2"/>
          <a:stretch>
            <a:fillRect/>
          </a:stretch>
        </p:blipFill>
        <p:spPr>
          <a:xfrm>
            <a:off x="2190750" y="2410619"/>
            <a:ext cx="4762500" cy="34385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857256"/>
          </a:xfrm>
        </p:spPr>
        <p:txBody>
          <a:bodyPr>
            <a:normAutofit fontScale="90000"/>
          </a:bodyPr>
          <a:lstStyle/>
          <a:p>
            <a:pPr algn="ctr" rtl="1"/>
            <a:r>
              <a:rPr lang="fa-IR" sz="4000" dirty="0" smtClean="0">
                <a:cs typeface="B Koodak" pitchFamily="2" charset="-78"/>
              </a:rPr>
              <a:t>پروژه های شرکت فِستو </a:t>
            </a:r>
            <a:r>
              <a:rPr lang="en-US" sz="4000" dirty="0" smtClean="0">
                <a:cs typeface="B Koodak" pitchFamily="2" charset="-78"/>
              </a:rPr>
              <a:t> : </a:t>
            </a:r>
            <a:r>
              <a:rPr lang="en-US" sz="4000" dirty="0" err="1" smtClean="0">
                <a:cs typeface="B Koodak" pitchFamily="2" charset="-78"/>
              </a:rPr>
              <a:t>Festo</a:t>
            </a:r>
            <a:r>
              <a:rPr lang="fa-IR" sz="4000" dirty="0" smtClean="0">
                <a:cs typeface="B Koodak" pitchFamily="2" charset="-78"/>
              </a:rPr>
              <a:t> </a:t>
            </a:r>
            <a:r>
              <a:rPr lang="en-US" sz="4000" b="1" dirty="0" err="1" smtClean="0">
                <a:cs typeface="B Koodak" pitchFamily="2" charset="-78"/>
              </a:rPr>
              <a:t>Robotino</a:t>
            </a:r>
            <a:r>
              <a:rPr lang="en-US" sz="4000" b="1" dirty="0" smtClean="0">
                <a:cs typeface="B Koodak" pitchFamily="2" charset="-78"/>
              </a:rPr>
              <a:t>® XT</a:t>
            </a:r>
            <a:endParaRPr lang="en-US" sz="4000" dirty="0">
              <a:cs typeface="B Koodak" pitchFamily="2" charset="-78"/>
            </a:endParaRPr>
          </a:p>
        </p:txBody>
      </p:sp>
      <p:pic>
        <p:nvPicPr>
          <p:cNvPr id="4" name="Content Placeholder 3" descr="galeri4.jpg"/>
          <p:cNvPicPr>
            <a:picLocks noGrp="1" noChangeAspect="1"/>
          </p:cNvPicPr>
          <p:nvPr>
            <p:ph idx="1"/>
          </p:nvPr>
        </p:nvPicPr>
        <p:blipFill>
          <a:blip r:embed="rId2"/>
          <a:stretch>
            <a:fillRect/>
          </a:stretch>
        </p:blipFill>
        <p:spPr>
          <a:xfrm>
            <a:off x="1645708" y="1935163"/>
            <a:ext cx="5852583" cy="438943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1"/>
            <a:r>
              <a:rPr lang="fa-IR" sz="3600" dirty="0" smtClean="0">
                <a:cs typeface="B Koodak" pitchFamily="2" charset="-78"/>
              </a:rPr>
              <a:t>پروژه های شرکت فِستو </a:t>
            </a:r>
            <a:r>
              <a:rPr lang="en-US" sz="3600" dirty="0" smtClean="0">
                <a:cs typeface="B Koodak" pitchFamily="2" charset="-78"/>
              </a:rPr>
              <a:t> : </a:t>
            </a:r>
            <a:r>
              <a:rPr lang="en-US" sz="3600" dirty="0" err="1" smtClean="0">
                <a:cs typeface="B Koodak" pitchFamily="2" charset="-78"/>
              </a:rPr>
              <a:t>Festo</a:t>
            </a:r>
            <a:r>
              <a:rPr lang="fa-IR" sz="3600" dirty="0" smtClean="0">
                <a:cs typeface="B Koodak" pitchFamily="2" charset="-78"/>
              </a:rPr>
              <a:t> </a:t>
            </a:r>
            <a:r>
              <a:rPr lang="en-US" sz="3600" b="1" dirty="0" err="1" smtClean="0">
                <a:cs typeface="B Koodak" pitchFamily="2" charset="-78"/>
              </a:rPr>
              <a:t>BionicOpter</a:t>
            </a:r>
            <a:endParaRPr lang="en-US" sz="3600" dirty="0"/>
          </a:p>
        </p:txBody>
      </p:sp>
      <p:pic>
        <p:nvPicPr>
          <p:cNvPr id="4" name="Content Placeholder 3" descr="festo-robotic-dragonfly-5-640x327.jpg"/>
          <p:cNvPicPr>
            <a:picLocks noGrp="1" noChangeAspect="1"/>
          </p:cNvPicPr>
          <p:nvPr>
            <p:ph idx="1"/>
          </p:nvPr>
        </p:nvPicPr>
        <p:blipFill>
          <a:blip r:embed="rId2"/>
          <a:stretch>
            <a:fillRect/>
          </a:stretch>
        </p:blipFill>
        <p:spPr>
          <a:xfrm>
            <a:off x="1524000" y="2572544"/>
            <a:ext cx="6096000" cy="31146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fa-IR" sz="3600" dirty="0" smtClean="0">
                <a:cs typeface="B Koodak" pitchFamily="2" charset="-78"/>
              </a:rPr>
              <a:t>پروژه های دانشگاه </a:t>
            </a:r>
            <a:r>
              <a:rPr lang="en-US" sz="3600" dirty="0" smtClean="0">
                <a:cs typeface="B Koodak" pitchFamily="2" charset="-78"/>
              </a:rPr>
              <a:t>EPFL </a:t>
            </a:r>
            <a:r>
              <a:rPr lang="fa-IR" sz="3600" dirty="0" smtClean="0">
                <a:cs typeface="B Koodak" pitchFamily="2" charset="-78"/>
              </a:rPr>
              <a:t>:</a:t>
            </a:r>
            <a:r>
              <a:rPr lang="en-US" sz="3600" dirty="0" smtClean="0"/>
              <a:t> </a:t>
            </a:r>
            <a:r>
              <a:rPr lang="en-US" sz="3600" dirty="0" err="1" smtClean="0"/>
              <a:t>Salamandra</a:t>
            </a:r>
            <a:r>
              <a:rPr lang="en-US" sz="3600" dirty="0" smtClean="0"/>
              <a:t> robotica</a:t>
            </a:r>
            <a:r>
              <a:rPr lang="en-US" sz="3600" dirty="0" smtClean="0">
                <a:cs typeface="B Koodak" pitchFamily="2" charset="-78"/>
              </a:rPr>
              <a:t> </a:t>
            </a:r>
            <a:endParaRPr lang="en-US" sz="3600" dirty="0">
              <a:cs typeface="B Koodak" pitchFamily="2" charset="-78"/>
            </a:endParaRPr>
          </a:p>
        </p:txBody>
      </p:sp>
      <p:pic>
        <p:nvPicPr>
          <p:cNvPr id="4" name="Content Placeholder 3" descr="Salamandra robotica II.jpg"/>
          <p:cNvPicPr>
            <a:picLocks noGrp="1" noChangeAspect="1"/>
          </p:cNvPicPr>
          <p:nvPr>
            <p:ph idx="1"/>
          </p:nvPr>
        </p:nvPicPr>
        <p:blipFill>
          <a:blip r:embed="rId2" cstate="print"/>
          <a:stretch>
            <a:fillRect/>
          </a:stretch>
        </p:blipFill>
        <p:spPr>
          <a:xfrm>
            <a:off x="457200" y="3286919"/>
            <a:ext cx="8229600" cy="16859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38962"/>
          </a:xfrm>
        </p:spPr>
        <p:txBody>
          <a:bodyPr>
            <a:normAutofit/>
          </a:bodyPr>
          <a:lstStyle/>
          <a:p>
            <a:pPr algn="ctr"/>
            <a:r>
              <a:rPr lang="en-US" sz="2800" dirty="0" smtClean="0">
                <a:latin typeface="Times New Roman" pitchFamily="18" charset="0"/>
                <a:cs typeface="B Koodak" pitchFamily="2" charset="-78"/>
              </a:rPr>
              <a:t>Strider Micro-robot</a:t>
            </a:r>
            <a:r>
              <a:rPr lang="fa-IR" sz="2800" dirty="0" smtClean="0">
                <a:latin typeface="Times New Roman" pitchFamily="18" charset="0"/>
                <a:cs typeface="B Koodak" pitchFamily="2" charset="-78"/>
              </a:rPr>
              <a:t>پروژه ربات آب دزدک دانشگاه کارنگی ملون </a:t>
            </a:r>
            <a:endParaRPr lang="en-US" sz="2800" dirty="0">
              <a:cs typeface="B Koodak" pitchFamily="2" charset="-78"/>
            </a:endParaRPr>
          </a:p>
        </p:txBody>
      </p:sp>
      <p:pic>
        <p:nvPicPr>
          <p:cNvPr id="4" name="Content Placeholder 3" descr="waterstrider_dark.jpg"/>
          <p:cNvPicPr>
            <a:picLocks noGrp="1" noChangeAspect="1"/>
          </p:cNvPicPr>
          <p:nvPr>
            <p:ph idx="1"/>
          </p:nvPr>
        </p:nvPicPr>
        <p:blipFill>
          <a:blip r:embed="rId2"/>
          <a:stretch>
            <a:fillRect/>
          </a:stretch>
        </p:blipFill>
        <p:spPr>
          <a:xfrm>
            <a:off x="719790" y="1935163"/>
            <a:ext cx="7704420" cy="43894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cs typeface="B Koodak" pitchFamily="2" charset="-78"/>
              </a:rPr>
              <a:t>Delfly</a:t>
            </a:r>
            <a:r>
              <a:rPr lang="en-US" b="1" dirty="0" smtClean="0">
                <a:cs typeface="B Koodak" pitchFamily="2" charset="-78"/>
              </a:rPr>
              <a:t> </a:t>
            </a:r>
            <a:r>
              <a:rPr lang="fa-IR" b="1" dirty="0" smtClean="0">
                <a:cs typeface="B Koodak" pitchFamily="2" charset="-78"/>
              </a:rPr>
              <a:t>دانشگاه دلفت هلند:</a:t>
            </a:r>
            <a:endParaRPr lang="en-US" dirty="0">
              <a:cs typeface="B Koodak" pitchFamily="2" charset="-78"/>
            </a:endParaRPr>
          </a:p>
        </p:txBody>
      </p:sp>
      <p:pic>
        <p:nvPicPr>
          <p:cNvPr id="4" name="Content Placeholder 3" descr="3708951.jpg"/>
          <p:cNvPicPr>
            <a:picLocks noGrp="1" noChangeAspect="1"/>
          </p:cNvPicPr>
          <p:nvPr>
            <p:ph idx="1"/>
          </p:nvPr>
        </p:nvPicPr>
        <p:blipFill>
          <a:blip r:embed="rId2"/>
          <a:stretch>
            <a:fillRect/>
          </a:stretch>
        </p:blipFill>
        <p:spPr>
          <a:xfrm>
            <a:off x="2895600" y="2020995"/>
            <a:ext cx="3352800" cy="42177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sz="5400" b="1" dirty="0" smtClean="0">
                <a:cs typeface="B Koodak" pitchFamily="2" charset="-78"/>
              </a:rPr>
              <a:t>دانشگاه دلفت هلند: </a:t>
            </a:r>
            <a:r>
              <a:rPr lang="en-US" sz="4800" b="1" dirty="0" smtClean="0">
                <a:cs typeface="B Koodak" pitchFamily="2" charset="-78"/>
              </a:rPr>
              <a:t>Galatea-project</a:t>
            </a:r>
            <a:endParaRPr lang="en-US" dirty="0">
              <a:cs typeface="B Koodak" pitchFamily="2" charset="-78"/>
            </a:endParaRPr>
          </a:p>
        </p:txBody>
      </p:sp>
      <p:pic>
        <p:nvPicPr>
          <p:cNvPr id="5" name="Content Placeholder 4" descr="SwimSFD06_large.jpg"/>
          <p:cNvPicPr>
            <a:picLocks noGrp="1" noChangeAspect="1"/>
          </p:cNvPicPr>
          <p:nvPr>
            <p:ph idx="1"/>
          </p:nvPr>
        </p:nvPicPr>
        <p:blipFill>
          <a:blip r:embed="rId2"/>
          <a:stretch>
            <a:fillRect/>
          </a:stretch>
        </p:blipFill>
        <p:spPr>
          <a:xfrm>
            <a:off x="2214562" y="2410619"/>
            <a:ext cx="4714875" cy="34385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err="1" smtClean="0">
                <a:cs typeface="B Nazanin" pitchFamily="2" charset="-78"/>
              </a:rPr>
              <a:t>Plustech</a:t>
            </a:r>
            <a:endParaRPr lang="en-US" dirty="0"/>
          </a:p>
        </p:txBody>
      </p:sp>
      <p:pic>
        <p:nvPicPr>
          <p:cNvPr id="9" name="Content Placeholder 8" descr="3873_Plustech_Oy_Forest_Walker.jpg"/>
          <p:cNvPicPr>
            <a:picLocks noGrp="1" noChangeAspect="1"/>
          </p:cNvPicPr>
          <p:nvPr>
            <p:ph idx="1"/>
          </p:nvPr>
        </p:nvPicPr>
        <p:blipFill>
          <a:blip r:embed="rId2"/>
          <a:stretch>
            <a:fillRect/>
          </a:stretch>
        </p:blipFill>
        <p:spPr>
          <a:xfrm>
            <a:off x="2743200" y="2271363"/>
            <a:ext cx="3657600" cy="37170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Koodak" pitchFamily="2" charset="-78"/>
              </a:rPr>
              <a:t>دانشگاه استنفورد: </a:t>
            </a:r>
            <a:r>
              <a:rPr lang="en-US" b="1" dirty="0" err="1" smtClean="0">
                <a:cs typeface="B Koodak" pitchFamily="2" charset="-78"/>
              </a:rPr>
              <a:t>Stickybot</a:t>
            </a:r>
            <a:endParaRPr lang="en-US" dirty="0">
              <a:cs typeface="B Koodak" pitchFamily="2" charset="-78"/>
            </a:endParaRPr>
          </a:p>
        </p:txBody>
      </p:sp>
      <p:pic>
        <p:nvPicPr>
          <p:cNvPr id="6" name="Content Placeholder 5" descr="from_inside_sml.jpg"/>
          <p:cNvPicPr>
            <a:picLocks noGrp="1" noChangeAspect="1"/>
          </p:cNvPicPr>
          <p:nvPr>
            <p:ph idx="1"/>
          </p:nvPr>
        </p:nvPicPr>
        <p:blipFill>
          <a:blip r:embed="rId2"/>
          <a:stretch>
            <a:fillRect/>
          </a:stretch>
        </p:blipFill>
        <p:spPr>
          <a:xfrm>
            <a:off x="2969580" y="1935163"/>
            <a:ext cx="3204840" cy="43894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مقدمه</a:t>
            </a:r>
            <a:endParaRPr lang="en-US" dirty="0"/>
          </a:p>
        </p:txBody>
      </p:sp>
      <p:sp>
        <p:nvSpPr>
          <p:cNvPr id="3" name="Content Placeholder 2"/>
          <p:cNvSpPr>
            <a:spLocks noGrp="1"/>
          </p:cNvSpPr>
          <p:nvPr>
            <p:ph idx="1"/>
          </p:nvPr>
        </p:nvSpPr>
        <p:spPr/>
        <p:txBody>
          <a:bodyPr>
            <a:normAutofit/>
          </a:bodyPr>
          <a:lstStyle/>
          <a:p>
            <a:pPr algn="just" rtl="1"/>
            <a:r>
              <a:rPr lang="fa-IR" dirty="0" smtClean="0">
                <a:cs typeface="B Mitra" pitchFamily="2" charset="-78"/>
              </a:rPr>
              <a:t>حیطه زی روبُری (الگوبرداری زیستی </a:t>
            </a:r>
            <a:r>
              <a:rPr lang="en-US" dirty="0" err="1" smtClean="0">
                <a:cs typeface="B Mitra" pitchFamily="2" charset="-78"/>
              </a:rPr>
              <a:t>BioMimetic</a:t>
            </a:r>
            <a:r>
              <a:rPr lang="fa-IR" dirty="0" smtClean="0">
                <a:cs typeface="B Mitra" pitchFamily="2" charset="-78"/>
              </a:rPr>
              <a:t>) یا ایده بنیادین الهام گرفتن از آفرینش برای حل مشکلات بشر (خصوصا در زمینه مهندسی و عرصه توجه خاص این پژوهش یعنی رباتیک)، می رود که رویکردی تعیین کننده در بسیاری از پروژه های حال حاضر دنیا داشته باشد؛ به هر حال علومی که از دیرباز خاستگاهشان دریافت و فهم پدیده های طبیعی و تحلیل آنها بوده است این بار در سطحی دیگر برای بکارگیری همان قوانین نهادینه طبیعی باز به خود آفرینش روی آورده اند تا از راه حل های ازپیش بهینه آن بهره یابند. در عین حال، آفرینش خدای متعال به عنوان منبع الهام و گنجینه پاسخ و زاینده جوشان راه حل همواره چندین قدم از دانش های بشری (خصوصا دانش های تجربی) پیش بوده است.</a:t>
            </a:r>
          </a:p>
          <a:p>
            <a:pPr algn="just"/>
            <a:endParaRPr lang="en-US" dirty="0">
              <a:cs typeface="B Mitra" pitchFamily="2" charset="-7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Koodak" pitchFamily="2" charset="-78"/>
              </a:rPr>
              <a:t>پروژه</a:t>
            </a:r>
            <a:r>
              <a:rPr lang="en-US" dirty="0" smtClean="0">
                <a:cs typeface="B Koodak" pitchFamily="2" charset="-78"/>
              </a:rPr>
              <a:t> </a:t>
            </a:r>
            <a:r>
              <a:rPr lang="fa-IR" dirty="0" smtClean="0">
                <a:cs typeface="B Koodak" pitchFamily="2" charset="-78"/>
              </a:rPr>
              <a:t>چیتا دانشگاه </a:t>
            </a:r>
            <a:r>
              <a:rPr lang="en-US" dirty="0" smtClean="0">
                <a:cs typeface="B Koodak" pitchFamily="2" charset="-78"/>
              </a:rPr>
              <a:t>MIT :</a:t>
            </a:r>
            <a:endParaRPr lang="en-US" dirty="0">
              <a:cs typeface="B Koodak" pitchFamily="2" charset="-78"/>
            </a:endParaRPr>
          </a:p>
        </p:txBody>
      </p:sp>
      <p:pic>
        <p:nvPicPr>
          <p:cNvPr id="4" name="Content Placeholder 3" descr="humanoides_fr_MIT_robot_guepard_2.jpg"/>
          <p:cNvPicPr>
            <a:picLocks noGrp="1" noChangeAspect="1"/>
          </p:cNvPicPr>
          <p:nvPr>
            <p:ph idx="1"/>
          </p:nvPr>
        </p:nvPicPr>
        <p:blipFill>
          <a:blip r:embed="rId2"/>
          <a:stretch>
            <a:fillRect/>
          </a:stretch>
        </p:blipFill>
        <p:spPr>
          <a:xfrm>
            <a:off x="1666875" y="1948656"/>
            <a:ext cx="5810250" cy="436245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Koodak" pitchFamily="2" charset="-78"/>
              </a:rPr>
              <a:t>پروژه</a:t>
            </a:r>
            <a:r>
              <a:rPr lang="en-US" dirty="0" smtClean="0">
                <a:cs typeface="B Koodak" pitchFamily="2" charset="-78"/>
              </a:rPr>
              <a:t> </a:t>
            </a:r>
            <a:r>
              <a:rPr lang="fa-IR" dirty="0" smtClean="0">
                <a:cs typeface="B Koodak" pitchFamily="2" charset="-78"/>
              </a:rPr>
              <a:t>چیتا دانشگاه </a:t>
            </a:r>
            <a:r>
              <a:rPr lang="en-US" dirty="0" smtClean="0">
                <a:cs typeface="B Koodak" pitchFamily="2" charset="-78"/>
              </a:rPr>
              <a:t>MIT :</a:t>
            </a:r>
            <a:endParaRPr lang="en-US" dirty="0">
              <a:cs typeface="B Koodak" pitchFamily="2" charset="-78"/>
            </a:endParaRPr>
          </a:p>
        </p:txBody>
      </p:sp>
      <p:pic>
        <p:nvPicPr>
          <p:cNvPr id="4" name="Content Placeholder 3" descr="assembledcropped1.jpg"/>
          <p:cNvPicPr>
            <a:picLocks noGrp="1" noChangeAspect="1"/>
          </p:cNvPicPr>
          <p:nvPr>
            <p:ph idx="1"/>
          </p:nvPr>
        </p:nvPicPr>
        <p:blipFill>
          <a:blip r:embed="rId2"/>
          <a:stretch>
            <a:fillRect/>
          </a:stretch>
        </p:blipFill>
        <p:spPr>
          <a:xfrm>
            <a:off x="457200" y="2557626"/>
            <a:ext cx="8229600" cy="314451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b="1" dirty="0" smtClean="0">
                <a:cs typeface="B Koodak" pitchFamily="2" charset="-78"/>
              </a:rPr>
              <a:t>پروژه ربات </a:t>
            </a:r>
            <a:r>
              <a:rPr lang="en-US" b="1" dirty="0" err="1" smtClean="0">
                <a:cs typeface="B Koodak" pitchFamily="2" charset="-78"/>
              </a:rPr>
              <a:t>iSprawl</a:t>
            </a:r>
            <a:r>
              <a:rPr lang="en-US" b="1" dirty="0" smtClean="0">
                <a:cs typeface="B Koodak" pitchFamily="2" charset="-78"/>
              </a:rPr>
              <a:t> </a:t>
            </a:r>
            <a:r>
              <a:rPr lang="fa-IR" b="1" dirty="0" smtClean="0">
                <a:cs typeface="B Koodak" pitchFamily="2" charset="-78"/>
              </a:rPr>
              <a:t> دانشگاه استنفورد</a:t>
            </a:r>
            <a:endParaRPr lang="en-US" dirty="0">
              <a:cs typeface="B Koodak" pitchFamily="2" charset="-78"/>
            </a:endParaRPr>
          </a:p>
        </p:txBody>
      </p:sp>
      <p:pic>
        <p:nvPicPr>
          <p:cNvPr id="4" name="Content Placeholder 3" descr="iSprawlRC.jpeg"/>
          <p:cNvPicPr>
            <a:picLocks noGrp="1" noChangeAspect="1"/>
          </p:cNvPicPr>
          <p:nvPr>
            <p:ph idx="1"/>
          </p:nvPr>
        </p:nvPicPr>
        <p:blipFill>
          <a:blip r:embed="rId2"/>
          <a:stretch>
            <a:fillRect/>
          </a:stretch>
        </p:blipFill>
        <p:spPr>
          <a:xfrm>
            <a:off x="2557462" y="2605881"/>
            <a:ext cx="4029075" cy="3048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4000" dirty="0" smtClean="0">
                <a:cs typeface="B Koodak" pitchFamily="2" charset="-78"/>
              </a:rPr>
              <a:t>پروژه ی </a:t>
            </a:r>
            <a:r>
              <a:rPr lang="en-US" sz="4000" dirty="0" err="1" smtClean="0">
                <a:cs typeface="B Koodak" pitchFamily="2" charset="-78"/>
              </a:rPr>
              <a:t>BigDog</a:t>
            </a:r>
            <a:r>
              <a:rPr lang="en-US" sz="4000" dirty="0" smtClean="0">
                <a:cs typeface="B Koodak" pitchFamily="2" charset="-78"/>
              </a:rPr>
              <a:t> </a:t>
            </a:r>
            <a:r>
              <a:rPr lang="fa-IR" sz="4000" dirty="0" smtClean="0">
                <a:cs typeface="B Koodak" pitchFamily="2" charset="-78"/>
              </a:rPr>
              <a:t>شرکت </a:t>
            </a:r>
            <a:r>
              <a:rPr lang="en-US" sz="4000" dirty="0" err="1" smtClean="0">
                <a:cs typeface="B Koodak" pitchFamily="2" charset="-78"/>
              </a:rPr>
              <a:t>BostonDynamics</a:t>
            </a:r>
            <a:endParaRPr lang="en-US" sz="4000" dirty="0">
              <a:cs typeface="B Koodak" pitchFamily="2" charset="-78"/>
            </a:endParaRPr>
          </a:p>
        </p:txBody>
      </p:sp>
      <p:pic>
        <p:nvPicPr>
          <p:cNvPr id="4" name="Content Placeholder 3" descr="143191809.jpg"/>
          <p:cNvPicPr>
            <a:picLocks noGrp="1" noChangeAspect="1"/>
          </p:cNvPicPr>
          <p:nvPr>
            <p:ph idx="1"/>
          </p:nvPr>
        </p:nvPicPr>
        <p:blipFill>
          <a:blip r:embed="rId2"/>
          <a:stretch>
            <a:fillRect/>
          </a:stretch>
        </p:blipFill>
        <p:spPr>
          <a:xfrm>
            <a:off x="1295775" y="1935163"/>
            <a:ext cx="6552450" cy="43894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715272" y="5000636"/>
            <a:ext cx="1040670" cy="523220"/>
          </a:xfrm>
          <a:prstGeom prst="rect">
            <a:avLst/>
          </a:prstGeom>
          <a:noFill/>
        </p:spPr>
        <p:txBody>
          <a:bodyPr wrap="none" rtlCol="0">
            <a:spAutoFit/>
          </a:bodyPr>
          <a:lstStyle/>
          <a:p>
            <a:r>
              <a:rPr lang="fa-IR" sz="2800" dirty="0" smtClean="0">
                <a:solidFill>
                  <a:srgbClr val="ACA192"/>
                </a:solidFill>
                <a:effectLst>
                  <a:outerShdw blurRad="38100" dist="38100" dir="2700000" algn="tl">
                    <a:srgbClr val="000000">
                      <a:alpha val="43137"/>
                    </a:srgbClr>
                  </a:outerShdw>
                </a:effectLst>
                <a:cs typeface="B Koodak" pitchFamily="2" charset="-78"/>
              </a:rPr>
              <a:t>والسلام</a:t>
            </a:r>
            <a:endParaRPr lang="en-US" sz="2800" dirty="0">
              <a:solidFill>
                <a:srgbClr val="ACA192"/>
              </a:solidFill>
              <a:effectLst>
                <a:outerShdw blurRad="38100" dist="38100" dir="2700000" algn="tl">
                  <a:srgbClr val="000000">
                    <a:alpha val="43137"/>
                  </a:srgbClr>
                </a:outerShdw>
              </a:effectLst>
              <a:cs typeface="B Koodak" pitchFamily="2" charset="-78"/>
            </a:endParaRPr>
          </a:p>
        </p:txBody>
      </p:sp>
      <p:sp>
        <p:nvSpPr>
          <p:cNvPr id="5" name="Rectangle 4"/>
          <p:cNvSpPr/>
          <p:nvPr/>
        </p:nvSpPr>
        <p:spPr>
          <a:xfrm>
            <a:off x="357158" y="4929198"/>
            <a:ext cx="1040670" cy="523220"/>
          </a:xfrm>
          <a:prstGeom prst="rect">
            <a:avLst/>
          </a:prstGeom>
        </p:spPr>
        <p:txBody>
          <a:bodyPr wrap="none">
            <a:spAutoFit/>
          </a:bodyPr>
          <a:lstStyle/>
          <a:p>
            <a:r>
              <a:rPr lang="fa-IR" sz="2800" dirty="0" smtClean="0">
                <a:solidFill>
                  <a:srgbClr val="ACA192"/>
                </a:solidFill>
                <a:effectLst>
                  <a:outerShdw blurRad="38100" dist="38100" dir="2700000" algn="tl">
                    <a:srgbClr val="000000">
                      <a:alpha val="43137"/>
                    </a:srgbClr>
                  </a:outerShdw>
                </a:effectLst>
                <a:cs typeface="B Koodak" pitchFamily="2" charset="-78"/>
              </a:rPr>
              <a:t>والسلام</a:t>
            </a:r>
            <a:endParaRPr lang="en-US" sz="2800" dirty="0">
              <a:solidFill>
                <a:srgbClr val="ACA192"/>
              </a:solidFill>
              <a:effectLst>
                <a:outerShdw blurRad="38100" dist="38100" dir="2700000" algn="tl">
                  <a:srgbClr val="000000">
                    <a:alpha val="43137"/>
                  </a:srgbClr>
                </a:outerShdw>
              </a:effectLst>
              <a:cs typeface="B Koodak" pitchFamily="2"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1643050"/>
            <a:ext cx="8229600" cy="1285884"/>
          </a:xfrm>
        </p:spPr>
        <p:txBody>
          <a:bodyPr>
            <a:normAutofit/>
          </a:bodyPr>
          <a:lstStyle/>
          <a:p>
            <a:pPr algn="ctr"/>
            <a:r>
              <a:rPr lang="fa-IR" sz="4000" dirty="0" smtClean="0">
                <a:solidFill>
                  <a:schemeClr val="accent1">
                    <a:lumMod val="75000"/>
                  </a:schemeClr>
                </a:solidFill>
                <a:effectLst>
                  <a:outerShdw blurRad="38100" dist="38100" dir="2700000" algn="tl">
                    <a:srgbClr val="000000">
                      <a:alpha val="43137"/>
                    </a:srgbClr>
                  </a:outerShdw>
                </a:effectLst>
                <a:cs typeface="B Koodak" pitchFamily="2" charset="-78"/>
              </a:rPr>
              <a:t>مبانی نظری الهام گیری مهندسی از نظام آفرینش</a:t>
            </a:r>
            <a:endParaRPr lang="en-US" sz="4000" dirty="0">
              <a:solidFill>
                <a:schemeClr val="accent1">
                  <a:lumMod val="75000"/>
                </a:schemeClr>
              </a:solidFill>
              <a:effectLst>
                <a:outerShdw blurRad="38100" dist="38100" dir="2700000" algn="tl">
                  <a:srgbClr val="000000">
                    <a:alpha val="43137"/>
                  </a:srgbClr>
                </a:outerShdw>
              </a:effectLst>
              <a:cs typeface="B Koodak"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dirty="0" smtClean="0">
                <a:cs typeface="B Koodak" pitchFamily="2" charset="-78"/>
              </a:rPr>
              <a:t>مبانی فلسفی مهندسی الهام یافته از آفرینش الهی</a:t>
            </a:r>
            <a:endParaRPr lang="en-US" sz="3600" dirty="0">
              <a:cs typeface="B Koodak" pitchFamily="2" charset="-78"/>
            </a:endParaRPr>
          </a:p>
        </p:txBody>
      </p:sp>
      <p:sp>
        <p:nvSpPr>
          <p:cNvPr id="3" name="Content Placeholder 2"/>
          <p:cNvSpPr>
            <a:spLocks noGrp="1"/>
          </p:cNvSpPr>
          <p:nvPr>
            <p:ph idx="1"/>
          </p:nvPr>
        </p:nvSpPr>
        <p:spPr/>
        <p:txBody>
          <a:bodyPr>
            <a:normAutofit fontScale="55000" lnSpcReduction="20000"/>
          </a:bodyPr>
          <a:lstStyle/>
          <a:p>
            <a:pPr algn="just" rtl="1">
              <a:lnSpc>
                <a:spcPct val="120000"/>
              </a:lnSpc>
            </a:pPr>
            <a:r>
              <a:rPr lang="fa-IR" sz="3200" dirty="0" smtClean="0">
                <a:cs typeface="B Badr" pitchFamily="2" charset="-78"/>
              </a:rPr>
              <a:t>داوود مهدی زادگان در این باره می نویسد :</a:t>
            </a:r>
            <a:endParaRPr lang="en-US" sz="3200" dirty="0" smtClean="0">
              <a:cs typeface="B Badr" pitchFamily="2" charset="-78"/>
            </a:endParaRPr>
          </a:p>
          <a:p>
            <a:pPr marL="1152000" indent="0" algn="just" rtl="1">
              <a:lnSpc>
                <a:spcPct val="120000"/>
              </a:lnSpc>
              <a:buNone/>
            </a:pPr>
            <a:r>
              <a:rPr lang="ar-SA" dirty="0" smtClean="0">
                <a:cs typeface="B Badr" pitchFamily="2" charset="-78"/>
              </a:rPr>
              <a:t>بدون شك يكي از پيش فرض هاي فلسفي تكنولوژي مدرن آن است كه از طريق كشف قوانين طبيعت مي توان تكينك مدرن را پديد آورد</a:t>
            </a:r>
            <a:r>
              <a:rPr lang="en-US" dirty="0" smtClean="0">
                <a:cs typeface="B Badr" pitchFamily="2" charset="-78"/>
              </a:rPr>
              <a:t>. </a:t>
            </a:r>
            <a:r>
              <a:rPr lang="ar-SA" dirty="0" smtClean="0">
                <a:cs typeface="B Badr" pitchFamily="2" charset="-78"/>
              </a:rPr>
              <a:t>طبيعت، تكنيك يا صنع الهي است كه از قوانين قابل محاسبه ي عقلاني تبعيت مي كند. پس كافي است با محاسبه و كشف اين قوانين، مواد طبيعي را به گونه اي ديگر شكل بدهيم</a:t>
            </a:r>
            <a:r>
              <a:rPr lang="en-US" dirty="0" smtClean="0">
                <a:cs typeface="B Badr" pitchFamily="2" charset="-78"/>
              </a:rPr>
              <a:t>. </a:t>
            </a:r>
            <a:r>
              <a:rPr lang="ar-SA" dirty="0" smtClean="0">
                <a:cs typeface="B Badr" pitchFamily="2" charset="-78"/>
              </a:rPr>
              <a:t>شكل دادن هاي اجزاي طبيعت بر مبناي قوانين خود طبيعت، تكنيك بشري است. زيرا در اين شكل دادن و صورت پردازي مواد طبيعي، عقل بشري دخالت دارد و حاصل آن تكنولوژي يا هنر و صنعت آفرينش بشري است</a:t>
            </a:r>
            <a:r>
              <a:rPr lang="en-US" dirty="0" smtClean="0">
                <a:cs typeface="B Badr" pitchFamily="2" charset="-78"/>
              </a:rPr>
              <a:t>. </a:t>
            </a:r>
            <a:r>
              <a:rPr lang="ar-SA" dirty="0" smtClean="0">
                <a:cs typeface="B Badr" pitchFamily="2" charset="-78"/>
              </a:rPr>
              <a:t>در اينجا تكنولوژي بشري تابعي از تكنيك طبيعي يا صنع الهي است</a:t>
            </a:r>
            <a:r>
              <a:rPr lang="en-US" dirty="0" smtClean="0">
                <a:cs typeface="B Badr" pitchFamily="2" charset="-78"/>
              </a:rPr>
              <a:t>. </a:t>
            </a:r>
          </a:p>
          <a:p>
            <a:pPr marL="1152000" indent="0" algn="just" rtl="1">
              <a:lnSpc>
                <a:spcPct val="120000"/>
              </a:lnSpc>
              <a:buNone/>
            </a:pPr>
            <a:r>
              <a:rPr lang="ar-SA" dirty="0" smtClean="0">
                <a:cs typeface="B Badr" pitchFamily="2" charset="-78"/>
              </a:rPr>
              <a:t>بشر هرگز قادر نيست قانون طبيعت را نفي نموده و قانوني خودبنياد يا بشري را جايگزين آن نمايد</a:t>
            </a:r>
            <a:r>
              <a:rPr lang="en-US" dirty="0" smtClean="0">
                <a:cs typeface="B Badr" pitchFamily="2" charset="-78"/>
              </a:rPr>
              <a:t>. </a:t>
            </a:r>
            <a:r>
              <a:rPr lang="ar-SA" dirty="0" smtClean="0">
                <a:cs typeface="B Badr" pitchFamily="2" charset="-78"/>
              </a:rPr>
              <a:t>نهايت توانايي عقل بشر در اين جهان آن است كه از قوانين طبيعت تبعيت نموده پديده هايي مشابه تكنيك طبيعي ابداع كند، بنابراين، تكنولوژي طبيعي نسبت به تكنولوژي مدرن يا بشري، اصالت دارد</a:t>
            </a:r>
            <a:r>
              <a:rPr lang="en-US" dirty="0" smtClean="0">
                <a:cs typeface="B Badr" pitchFamily="2" charset="-78"/>
              </a:rPr>
              <a:t>. </a:t>
            </a:r>
            <a:r>
              <a:rPr lang="ar-SA" dirty="0" smtClean="0">
                <a:cs typeface="B Badr" pitchFamily="2" charset="-78"/>
              </a:rPr>
              <a:t>تكنيك بشري فرع بر تكنيك الهي است. حال مي توان اين پرسش را طرح كرد كه كمال تكنولوژي مدرن به چيست؟ گفته شد كه كمال تكنولوژي به آن است كه فلسفه ي تكنيك در مقام بهره برداري معطوف به فلسفه ي وجودي تكنيك در مقام ثبوت يا پيدايش باشد؛ يعني بنياد مابعدالطبيعي (تكنولوژي پيرو) بايد همان بنياد فلسفي باشد كه (تكنولوژي پيشرو) بر آن بنياد پايه ريزي شده است</a:t>
            </a:r>
            <a:r>
              <a:rPr lang="en-US" dirty="0" smtClean="0">
                <a:cs typeface="B Badr" pitchFamily="2" charset="-78"/>
              </a:rPr>
              <a:t>. </a:t>
            </a:r>
            <a:r>
              <a:rPr lang="ar-SA" dirty="0" smtClean="0">
                <a:cs typeface="B Badr" pitchFamily="2" charset="-78"/>
              </a:rPr>
              <a:t>حال كه تكنيك بشري تابع و پيرو تكنيك طبيعي يا تكنيك الهي است، لاجرم كمال تكنولوژي بشري هنگامي تحقق مي يابد كه فلسفه ي وجوديش معطوف به بنياد مابعدالطبيعي تكنولوژي الهي (طبيعت) باشد</a:t>
            </a:r>
            <a:r>
              <a:rPr lang="en-US" dirty="0" smtClean="0">
                <a:cs typeface="B Badr" pitchFamily="2" charset="-78"/>
              </a:rPr>
              <a:t>. </a:t>
            </a:r>
            <a:r>
              <a:rPr lang="ar-SA" dirty="0" smtClean="0">
                <a:cs typeface="B Badr" pitchFamily="2" charset="-78"/>
              </a:rPr>
              <a:t>پس كمال مصنوعات بشري در انساني شدن نيست كه در الهي شدن است. آن گاه كه تكنيك بشري خداگونه شد، به كمال و غايت وجودي خود نزديك شده است</a:t>
            </a:r>
            <a:r>
              <a:rPr lang="en-US" dirty="0" smtClean="0">
                <a:cs typeface="B Badr" pitchFamily="2" charset="-78"/>
              </a:rPr>
              <a:t>. </a:t>
            </a:r>
          </a:p>
          <a:p>
            <a:pPr algn="just" rtl="1">
              <a:lnSpc>
                <a:spcPct val="120000"/>
              </a:lnSpc>
            </a:pPr>
            <a:r>
              <a:rPr lang="fa-IR" dirty="0" smtClean="0">
                <a:cs typeface="B Badr" pitchFamily="2" charset="-78"/>
              </a:rPr>
              <a:t> مهدیزادگان داوود، مقاله ی دين، علم و تكنولوژي ،آدرس اینترنتی مقاله :</a:t>
            </a:r>
            <a:endParaRPr lang="en-US" dirty="0" smtClean="0">
              <a:cs typeface="B Badr" pitchFamily="2" charset="-78"/>
            </a:endParaRPr>
          </a:p>
          <a:p>
            <a:r>
              <a:rPr lang="en-US" dirty="0" smtClean="0"/>
              <a:t>http://www.bashgah.net/fa/content/show/3635</a:t>
            </a:r>
          </a:p>
          <a:p>
            <a:pPr algn="just" rtl="1"/>
            <a:r>
              <a:rPr lang="fa-IR" dirty="0" smtClean="0">
                <a:cs typeface="B Badr" pitchFamily="2" charset="-78"/>
              </a:rPr>
              <a:t>رویت شده در آبان 91</a:t>
            </a:r>
            <a:endParaRPr lang="en-US" dirty="0" smtClean="0">
              <a:cs typeface="B Badr" pitchFamily="2" charset="-78"/>
            </a:endParaRPr>
          </a:p>
          <a:p>
            <a:pPr algn="r" rtl="1"/>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67524"/>
          </a:xfrm>
        </p:spPr>
        <p:txBody>
          <a:bodyPr>
            <a:normAutofit/>
          </a:bodyPr>
          <a:lstStyle/>
          <a:p>
            <a:pPr algn="ctr"/>
            <a:r>
              <a:rPr lang="fa-IR" sz="3600" dirty="0" smtClean="0">
                <a:cs typeface="B Koodak" pitchFamily="2" charset="-78"/>
              </a:rPr>
              <a:t>چرا الهام گیری از آفرینش الهی</a:t>
            </a:r>
            <a:endParaRPr lang="en-US" sz="3600" dirty="0">
              <a:cs typeface="B Koodak" pitchFamily="2" charset="-78"/>
            </a:endParaRPr>
          </a:p>
        </p:txBody>
      </p:sp>
      <p:sp>
        <p:nvSpPr>
          <p:cNvPr id="3" name="Content Placeholder 2"/>
          <p:cNvSpPr>
            <a:spLocks noGrp="1"/>
          </p:cNvSpPr>
          <p:nvPr>
            <p:ph idx="1"/>
          </p:nvPr>
        </p:nvSpPr>
        <p:spPr/>
        <p:txBody>
          <a:bodyPr/>
          <a:lstStyle/>
          <a:p>
            <a:pPr algn="just" rtl="1"/>
            <a:r>
              <a:rPr lang="fa-IR" dirty="0" smtClean="0">
                <a:cs typeface="B Nazanin" pitchFamily="2" charset="-78"/>
              </a:rPr>
              <a:t> تمامی فنآوری های بشری بر مبنای قوانین و سنت های الهی ساخته شده و می شود و علم ما نسبت به این سنت ها و قوانین قطعا از علم لایزال الهی درباره سنت ها یی که خود پروردگار قرار داده است کمتر است. فلذا یقینا مخلوقات الهی از مخلوقات بشری پیش رفته تر و بهینه تر و متناسب تر خواهند بود. انسان نیز می تواند در اختراعات خود به خدای خویش اقتدا نماید و با الهام گیری از آفرینش خدای متعال سعی نماید نیازهای خود را با کمک تقلید از بهینه ترین مخلوقات آفریده شده پاسخ دهد.</a:t>
            </a:r>
            <a:endParaRPr lang="en-US" dirty="0">
              <a:cs typeface="B Nazanin" pitchFamily="2"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96086"/>
          </a:xfrm>
        </p:spPr>
        <p:txBody>
          <a:bodyPr>
            <a:normAutofit/>
          </a:bodyPr>
          <a:lstStyle/>
          <a:p>
            <a:r>
              <a:rPr lang="fa-IR" sz="2800" dirty="0" smtClean="0">
                <a:cs typeface="B Koodak" pitchFamily="2" charset="-78"/>
              </a:rPr>
              <a:t>علل روی آوردن مهندسین و طراحان غربی به الهام گیری از آفرینش</a:t>
            </a:r>
            <a:endParaRPr lang="en-US" sz="2800" dirty="0">
              <a:cs typeface="B Koodak" pitchFamily="2" charset="-78"/>
            </a:endParaRPr>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67524"/>
          </a:xfrm>
        </p:spPr>
        <p:txBody>
          <a:bodyPr>
            <a:normAutofit/>
          </a:bodyPr>
          <a:lstStyle/>
          <a:p>
            <a:pPr lvl="0"/>
            <a:r>
              <a:rPr lang="fa-IR" sz="2800" dirty="0" smtClean="0">
                <a:cs typeface="B Koodak" pitchFamily="2" charset="-78"/>
              </a:rPr>
              <a:t>بحران آلودگی محیط زیست و تخریب زیستگاه آبی و خاکی انسان</a:t>
            </a:r>
            <a:endParaRPr lang="en-US" sz="2800" dirty="0"/>
          </a:p>
        </p:txBody>
      </p:sp>
      <p:sp>
        <p:nvSpPr>
          <p:cNvPr id="3" name="Content Placeholder 2"/>
          <p:cNvSpPr>
            <a:spLocks noGrp="1"/>
          </p:cNvSpPr>
          <p:nvPr>
            <p:ph idx="1"/>
          </p:nvPr>
        </p:nvSpPr>
        <p:spPr/>
        <p:txBody>
          <a:bodyPr>
            <a:normAutofit fontScale="92500"/>
          </a:bodyPr>
          <a:lstStyle/>
          <a:p>
            <a:pPr algn="just" rtl="1"/>
            <a:endParaRPr lang="fa-IR" dirty="0" smtClean="0">
              <a:cs typeface="B Mitra" pitchFamily="2" charset="-78"/>
            </a:endParaRPr>
          </a:p>
          <a:p>
            <a:pPr algn="just" rtl="1"/>
            <a:r>
              <a:rPr lang="fa-IR" dirty="0" smtClean="0">
                <a:cs typeface="B Mitra" pitchFamily="2" charset="-78"/>
              </a:rPr>
              <a:t>ظَهَرَ الْفَسادُ فِي الْبَرِّ وَ الْبَحْرِ بِما كَسَبَتْ أَيْدِي النَّاسِ لِيُذيقَهُمْ بَعْضَ الَّذي عَمِلُوا لَعَلَّهُمْ يَرْجِعُونَ (الروم 41)</a:t>
            </a:r>
          </a:p>
          <a:p>
            <a:pPr algn="just" rtl="1"/>
            <a:r>
              <a:rPr lang="fa-IR" dirty="0" smtClean="0">
                <a:cs typeface="B Mitra" pitchFamily="2" charset="-78"/>
              </a:rPr>
              <a:t> به سبب آنچه دستهاى مردم فراهم آورده، فساد در خشكى و دريا نمودار شده است، تا [سزاىِ‏] بعضى از آنچه را كه كرده‏اند به آنان بچشاند، باشد كه بازگردند.(فولادوند)</a:t>
            </a:r>
          </a:p>
          <a:p>
            <a:pPr algn="just" rtl="1"/>
            <a:r>
              <a:rPr lang="fa-IR" dirty="0" smtClean="0">
                <a:cs typeface="B Mitra" pitchFamily="2" charset="-78"/>
              </a:rPr>
              <a:t>یکی از مهمترین دلایلی که مهندسین را امروزه به ضرورت بهینه بودن و آلاینده نبودن فناوری های تولیدات صنعتی رسانده است مشاهده ی اثراتی چون گرم شدن زمین و ظهور آلودگی هوا و آب و اثرات زباله های صنعتی و شیمیایی در جای جای کره ی زمین است. امروزه مهندسی محیط زیست و استانداردهای زیست محیطی یکی از فراگیرترین رشته های مهندسی است. بسیاری از مردم نسبت به آلودگی محیط زیت دغدغه دارند و سعی می کنند از فناوری ها و تولیدات صنعتی قابل بازیافت و ناآلاینده استفاده نمایند.</a:t>
            </a:r>
            <a:endParaRPr lang="en-US" dirty="0">
              <a:cs typeface="B Mitra" pitchFamily="2"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10400"/>
          </a:xfrm>
        </p:spPr>
        <p:txBody>
          <a:bodyPr>
            <a:normAutofit/>
          </a:bodyPr>
          <a:lstStyle/>
          <a:p>
            <a:pPr lvl="0" algn="ctr" rtl="1"/>
            <a:r>
              <a:rPr lang="fa-IR" sz="4000" dirty="0" smtClean="0">
                <a:cs typeface="B Koodak" pitchFamily="2" charset="-78"/>
              </a:rPr>
              <a:t>بحران کمبود منابع انرژی و بالارفتن قیمت انرژی</a:t>
            </a:r>
            <a:endParaRPr lang="en-US" sz="4000" dirty="0"/>
          </a:p>
        </p:txBody>
      </p:sp>
      <p:sp>
        <p:nvSpPr>
          <p:cNvPr id="3" name="Content Placeholder 2"/>
          <p:cNvSpPr>
            <a:spLocks noGrp="1"/>
          </p:cNvSpPr>
          <p:nvPr>
            <p:ph idx="1"/>
          </p:nvPr>
        </p:nvSpPr>
        <p:spPr/>
        <p:txBody>
          <a:bodyPr>
            <a:normAutofit lnSpcReduction="10000"/>
          </a:bodyPr>
          <a:lstStyle/>
          <a:p>
            <a:pPr algn="just" rtl="1"/>
            <a:r>
              <a:rPr lang="fa-IR" dirty="0" smtClean="0">
                <a:cs typeface="B Mitra" pitchFamily="2" charset="-78"/>
              </a:rPr>
              <a:t>نفت و سوختهای فسیلی از بعد از انقلاب صنعتی به عنوان مهمترین و فراگیرترین منبع انرژی برای فعالیتهای صنعتی و حمل و نقل و حتی گرمایش و روشنایی به کار گرفته شد و به حدی بشر امروز به آن معتاد شده است که باوجود درک آلاینده بودن و پایان پذیری این منبع ارزان انرژی که در طی میلیون ها سال ذخیره شده است و احساس ضرورت تغییر منبع انرژی، اما هنوز کمپانی های سوداگر و ظالم نفتی حاضر نیستند از آن دست بکشند و در جهت تغییر اقدام کنند. امروزه بار اصلی تغییر منابع انرژی به سمت انرژی های پاک بر عهده ی جامعه ی اصلاح گر و فهمیده و عاقل و دغدغه مندی است که با وجود کارشکنی های طماعان نفت خوار این علم را بلند کرده است و در حال کار فرهنگی و آگاه سازی و بصیرت بخشی است. یکی از دغدغه های فعالان نهضت محیط زیست استفاده از فناوری های سالم و پاک بهینه ی الهام یافته از آفرینش الهی است.</a:t>
            </a:r>
            <a:endParaRPr lang="en-US" dirty="0">
              <a:cs typeface="B Mitra" pitchFamily="2" charset="-78"/>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770</TotalTime>
  <Words>1813</Words>
  <Application>Microsoft Office PowerPoint</Application>
  <PresentationFormat>On-screen Show (4:3)</PresentationFormat>
  <Paragraphs>69</Paragraphs>
  <Slides>34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B Kamran</vt:lpstr>
      <vt:lpstr>Calibri</vt:lpstr>
      <vt:lpstr>Traditional Arabic</vt:lpstr>
      <vt:lpstr>B Mitra</vt:lpstr>
      <vt:lpstr>Constantia</vt:lpstr>
      <vt:lpstr>B Koodak</vt:lpstr>
      <vt:lpstr>Times New Roman</vt:lpstr>
      <vt:lpstr>B Nazanin</vt:lpstr>
      <vt:lpstr>B Badr</vt:lpstr>
      <vt:lpstr>Wingdings 2</vt:lpstr>
      <vt:lpstr>Flow</vt:lpstr>
      <vt:lpstr>بسم الله الرّحمن الرّحیم  منشور مهندسی الهام یافته از آفرینش الهی</vt:lpstr>
      <vt:lpstr>باور ما:</vt:lpstr>
      <vt:lpstr>مقدمه</vt:lpstr>
      <vt:lpstr>مبانی نظری الهام گیری مهندسی از نظام آفرینش</vt:lpstr>
      <vt:lpstr>مبانی فلسفی مهندسی الهام یافته از آفرینش الهی</vt:lpstr>
      <vt:lpstr>چرا الهام گیری از آفرینش الهی</vt:lpstr>
      <vt:lpstr>علل روی آوردن مهندسین و طراحان غربی به الهام گیری از آفرینش</vt:lpstr>
      <vt:lpstr>بحران آلودگی محیط زیست و تخریب زیستگاه آبی و خاکی انسان</vt:lpstr>
      <vt:lpstr>بحران کمبود منابع انرژی و بالارفتن قیمت انرژی</vt:lpstr>
      <vt:lpstr>خسارت های فناوری های آلاینده به جسم و روان آدمی ، از آلودگی هوا تا نویز صوتی</vt:lpstr>
      <vt:lpstr>پیشرفت دانش طراحی و مهندسی و فهم حکمت ها و یافتن بهترین پاسخ مسئله در آفرینش</vt:lpstr>
      <vt:lpstr>پیش رفت ابزارهای مشاهده ی آفرینش الهی و ثبت دقیق جزئیات و ظرافتهای آن</vt:lpstr>
      <vt:lpstr>معرفی روند کنونی مهندسی الهام یافته از آفرینش</vt:lpstr>
      <vt:lpstr>معرفی روند کنونی مهندسی الهام یافته از آفرینش</vt:lpstr>
      <vt:lpstr>معرفی چند نمونه پروژه ی مهندسی الهام یافته از آفرینش</vt:lpstr>
      <vt:lpstr>پروژه های شرکت فِستوFesto : Airpinguin</vt:lpstr>
      <vt:lpstr>پروژه های شرکت فِستوFesto :SmartBird</vt:lpstr>
      <vt:lpstr>پروژه های شرکت فِستوFesto : SmartBird</vt:lpstr>
      <vt:lpstr>پروژه های شرکت فِستوFesto : Airjelly</vt:lpstr>
      <vt:lpstr>پروژه های شرکت فِستوFesto : Air-Ray</vt:lpstr>
      <vt:lpstr>پروژه های شرکت فِستوFesto : ExoHand</vt:lpstr>
      <vt:lpstr>پروژه های شرکت فِستو  : Festo Robotino® XT</vt:lpstr>
      <vt:lpstr>پروژه های شرکت فِستو  : Festo BionicOpter</vt:lpstr>
      <vt:lpstr>پروژه های دانشگاه EPFL : Salamandra robotica </vt:lpstr>
      <vt:lpstr>Strider Micro-robotپروژه ربات آب دزدک دانشگاه کارنگی ملون </vt:lpstr>
      <vt:lpstr>Delfly دانشگاه دلفت هلند:</vt:lpstr>
      <vt:lpstr>دانشگاه دلفت هلند: Galatea-project</vt:lpstr>
      <vt:lpstr>Plustech</vt:lpstr>
      <vt:lpstr>دانشگاه استنفورد: Stickybot</vt:lpstr>
      <vt:lpstr>پروژه چیتا دانشگاه MIT :</vt:lpstr>
      <vt:lpstr>پروژه چیتا دانشگاه MIT :</vt:lpstr>
      <vt:lpstr>پروژه ربات iSprawl  دانشگاه استنفورد</vt:lpstr>
      <vt:lpstr>پروژه ی BigDog شرکت BostonDynamics</vt:lpstr>
      <vt:lpstr>PowerPoint Presentation</vt:lpstr>
    </vt:vector>
  </TitlesOfParts>
  <Company>Office07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مهندسی الهام یافته از آفرینش الهی</dc:title>
  <dc:creator>Jangande Cybery</dc:creator>
  <cp:lastModifiedBy>Jangande Cybery</cp:lastModifiedBy>
  <cp:revision>85</cp:revision>
  <dcterms:created xsi:type="dcterms:W3CDTF">2013-08-15T06:32:53Z</dcterms:created>
  <dcterms:modified xsi:type="dcterms:W3CDTF">2016-11-11T10:31:31Z</dcterms:modified>
</cp:coreProperties>
</file>