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BF99A-7D03-484C-ADCB-8FE01B8B21BE}" type="doc">
      <dgm:prSet loTypeId="urn:diagrams.loki3.com/VaryingWidthList+Icon" loCatId="officeonline" qsTypeId="urn:microsoft.com/office/officeart/2005/8/quickstyle/simple1" qsCatId="simple" csTypeId="urn:microsoft.com/office/officeart/2005/8/colors/accent1_2" csCatId="accent1" phldr="1"/>
      <dgm:spPr/>
    </dgm:pt>
    <dgm:pt modelId="{11C32D4F-7BB3-4948-80EE-6EE95DF295E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/>
            <a:t>به کارگیری حواس برای مشاهده</a:t>
          </a:r>
          <a:endParaRPr lang="fa-IR" dirty="0"/>
        </a:p>
      </dgm:t>
    </dgm:pt>
    <dgm:pt modelId="{5CB1973E-B527-44D3-ACCB-46C531AC67B9}" type="parTrans" cxnId="{31B7B32A-8EFC-4A69-A0AB-74728A015768}">
      <dgm:prSet/>
      <dgm:spPr/>
      <dgm:t>
        <a:bodyPr/>
        <a:lstStyle/>
        <a:p>
          <a:pPr rtl="1"/>
          <a:endParaRPr lang="fa-IR"/>
        </a:p>
      </dgm:t>
    </dgm:pt>
    <dgm:pt modelId="{739E4034-5F92-485C-AA8F-B741FDDA2D2D}" type="sibTrans" cxnId="{31B7B32A-8EFC-4A69-A0AB-74728A015768}">
      <dgm:prSet/>
      <dgm:spPr/>
      <dgm:t>
        <a:bodyPr/>
        <a:lstStyle/>
        <a:p>
          <a:pPr rtl="1"/>
          <a:endParaRPr lang="fa-IR"/>
        </a:p>
      </dgm:t>
    </dgm:pt>
    <dgm:pt modelId="{7FB4C73C-08BA-4BFE-B16A-E11B2C10E60D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</a:rPr>
            <a:t>یادداشت برداری و جمع آوری اطلاعات</a:t>
          </a:r>
          <a:endParaRPr lang="fa-IR" dirty="0"/>
        </a:p>
      </dgm:t>
    </dgm:pt>
    <dgm:pt modelId="{57081697-4938-4610-AB96-72B4C5386BF9}" type="parTrans" cxnId="{2C5910BD-A1D1-45CF-A982-393210DA2B30}">
      <dgm:prSet/>
      <dgm:spPr/>
      <dgm:t>
        <a:bodyPr/>
        <a:lstStyle/>
        <a:p>
          <a:pPr rtl="1"/>
          <a:endParaRPr lang="fa-IR"/>
        </a:p>
      </dgm:t>
    </dgm:pt>
    <dgm:pt modelId="{D5C40367-3B30-4E84-998B-364FB4910256}" type="sibTrans" cxnId="{2C5910BD-A1D1-45CF-A982-393210DA2B30}">
      <dgm:prSet/>
      <dgm:spPr/>
      <dgm:t>
        <a:bodyPr/>
        <a:lstStyle/>
        <a:p>
          <a:pPr rtl="1"/>
          <a:endParaRPr lang="fa-IR"/>
        </a:p>
      </dgm:t>
    </dgm:pt>
    <dgm:pt modelId="{288E81BD-C760-47EA-AA3D-1E6D542F3E0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/>
            <a:t>روبرو شدن با مسئله</a:t>
          </a:r>
          <a:endParaRPr lang="fa-IR" dirty="0"/>
        </a:p>
      </dgm:t>
    </dgm:pt>
    <dgm:pt modelId="{69C40643-A724-410C-93BF-6B344F9CF77E}" type="parTrans" cxnId="{FE8F2BD9-713D-47FC-8BCE-6ACD326F8FD6}">
      <dgm:prSet/>
      <dgm:spPr/>
      <dgm:t>
        <a:bodyPr/>
        <a:lstStyle/>
        <a:p>
          <a:pPr rtl="1"/>
          <a:endParaRPr lang="fa-IR"/>
        </a:p>
      </dgm:t>
    </dgm:pt>
    <dgm:pt modelId="{A0D10089-A09B-408B-8A80-9DB50F026316}" type="sibTrans" cxnId="{FE8F2BD9-713D-47FC-8BCE-6ACD326F8FD6}">
      <dgm:prSet/>
      <dgm:spPr/>
      <dgm:t>
        <a:bodyPr/>
        <a:lstStyle/>
        <a:p>
          <a:pPr rtl="1"/>
          <a:endParaRPr lang="fa-IR"/>
        </a:p>
      </dgm:t>
    </dgm:pt>
    <dgm:pt modelId="{626D1E02-3F96-4464-AC7A-116E322E68E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/>
            <a:t>پیشنهاد راه حل</a:t>
          </a:r>
          <a:endParaRPr lang="fa-IR" dirty="0"/>
        </a:p>
      </dgm:t>
    </dgm:pt>
    <dgm:pt modelId="{4027F07C-E15A-4E98-9A25-0DA0BF6EDCC0}" type="parTrans" cxnId="{7A9E9A69-346D-4726-AEE4-335EF9A8822F}">
      <dgm:prSet/>
      <dgm:spPr/>
      <dgm:t>
        <a:bodyPr/>
        <a:lstStyle/>
        <a:p>
          <a:pPr rtl="1"/>
          <a:endParaRPr lang="fa-IR"/>
        </a:p>
      </dgm:t>
    </dgm:pt>
    <dgm:pt modelId="{5DC865E8-53ED-4BB2-A3F2-565510BBDA0D}" type="sibTrans" cxnId="{7A9E9A69-346D-4726-AEE4-335EF9A8822F}">
      <dgm:prSet/>
      <dgm:spPr/>
      <dgm:t>
        <a:bodyPr/>
        <a:lstStyle/>
        <a:p>
          <a:pPr rtl="1"/>
          <a:endParaRPr lang="fa-IR"/>
        </a:p>
      </dgm:t>
    </dgm:pt>
    <dgm:pt modelId="{C396D96A-3D89-4461-B8A9-40C6F237F58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/>
            <a:t>آزمایش</a:t>
          </a:r>
          <a:endParaRPr lang="fa-IR" dirty="0"/>
        </a:p>
      </dgm:t>
    </dgm:pt>
    <dgm:pt modelId="{35BDF887-9A23-4829-9827-9FA721309B9A}" type="parTrans" cxnId="{EF87472A-A2EF-4BA5-ACB9-248CDB94C352}">
      <dgm:prSet/>
      <dgm:spPr/>
      <dgm:t>
        <a:bodyPr/>
        <a:lstStyle/>
        <a:p>
          <a:pPr rtl="1"/>
          <a:endParaRPr lang="fa-IR"/>
        </a:p>
      </dgm:t>
    </dgm:pt>
    <dgm:pt modelId="{0537B820-D3A7-4024-AD8E-E0BA42F697CC}" type="sibTrans" cxnId="{EF87472A-A2EF-4BA5-ACB9-248CDB94C352}">
      <dgm:prSet/>
      <dgm:spPr/>
      <dgm:t>
        <a:bodyPr/>
        <a:lstStyle/>
        <a:p>
          <a:pPr rtl="1"/>
          <a:endParaRPr lang="fa-IR"/>
        </a:p>
      </dgm:t>
    </dgm:pt>
    <dgm:pt modelId="{71DF9C16-0619-4B0D-8A71-5A2C0F9F37F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/>
            <a:t>طرح مسئله</a:t>
          </a:r>
          <a:endParaRPr lang="fa-IR" dirty="0"/>
        </a:p>
      </dgm:t>
    </dgm:pt>
    <dgm:pt modelId="{E9AB6122-622E-44B6-BABD-056FE3140BCF}" type="parTrans" cxnId="{C5C4A986-2A53-4CD3-BF18-AC25E75277DE}">
      <dgm:prSet/>
      <dgm:spPr/>
      <dgm:t>
        <a:bodyPr/>
        <a:lstStyle/>
        <a:p>
          <a:pPr rtl="1"/>
          <a:endParaRPr lang="fa-IR"/>
        </a:p>
      </dgm:t>
    </dgm:pt>
    <dgm:pt modelId="{86A78633-39A8-49B9-8AFC-1666697CDF67}" type="sibTrans" cxnId="{C5C4A986-2A53-4CD3-BF18-AC25E75277DE}">
      <dgm:prSet/>
      <dgm:spPr/>
      <dgm:t>
        <a:bodyPr/>
        <a:lstStyle/>
        <a:p>
          <a:pPr rtl="1"/>
          <a:endParaRPr lang="fa-IR"/>
        </a:p>
      </dgm:t>
    </dgm:pt>
    <dgm:pt modelId="{42906766-F272-470F-9188-E10088B97052}" type="pres">
      <dgm:prSet presAssocID="{434BF99A-7D03-484C-ADCB-8FE01B8B21BE}" presName="Name0" presStyleCnt="0">
        <dgm:presLayoutVars>
          <dgm:resizeHandles/>
        </dgm:presLayoutVars>
      </dgm:prSet>
      <dgm:spPr/>
    </dgm:pt>
    <dgm:pt modelId="{7A61848F-8D2C-4866-8E11-B18949087D1B}" type="pres">
      <dgm:prSet presAssocID="{11C32D4F-7BB3-4948-80EE-6EE95DF295EA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C9FD07-04CD-4E42-9BB8-B1E1A511DC34}" type="pres">
      <dgm:prSet presAssocID="{739E4034-5F92-485C-AA8F-B741FDDA2D2D}" presName="space" presStyleCnt="0"/>
      <dgm:spPr/>
    </dgm:pt>
    <dgm:pt modelId="{E389A9D1-7661-499E-B2D6-D3DCDCA3B216}" type="pres">
      <dgm:prSet presAssocID="{7FB4C73C-08BA-4BFE-B16A-E11B2C10E60D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FCCFD31-3241-4BCE-B15A-0A6867A2256B}" type="pres">
      <dgm:prSet presAssocID="{D5C40367-3B30-4E84-998B-364FB4910256}" presName="space" presStyleCnt="0"/>
      <dgm:spPr/>
    </dgm:pt>
    <dgm:pt modelId="{945D0C7B-EAE1-4B2B-A200-375E3CC1D388}" type="pres">
      <dgm:prSet presAssocID="{288E81BD-C760-47EA-AA3D-1E6D542F3E03}" presName="text" presStyleLbl="node1" presStyleIdx="2" presStyleCnt="6">
        <dgm:presLayoutVars>
          <dgm:bulletEnabled val="1"/>
        </dgm:presLayoutVars>
      </dgm:prSet>
      <dgm:spPr/>
    </dgm:pt>
    <dgm:pt modelId="{07978041-1883-4D5A-B321-51354058FC1F}" type="pres">
      <dgm:prSet presAssocID="{A0D10089-A09B-408B-8A80-9DB50F026316}" presName="space" presStyleCnt="0"/>
      <dgm:spPr/>
    </dgm:pt>
    <dgm:pt modelId="{55C6D9C9-13FF-4015-8FF7-AA2A91077CF4}" type="pres">
      <dgm:prSet presAssocID="{626D1E02-3F96-4464-AC7A-116E322E68E6}" presName="text" presStyleLbl="node1" presStyleIdx="3" presStyleCnt="6">
        <dgm:presLayoutVars>
          <dgm:bulletEnabled val="1"/>
        </dgm:presLayoutVars>
      </dgm:prSet>
      <dgm:spPr/>
    </dgm:pt>
    <dgm:pt modelId="{7067599B-5689-44B7-8A48-123DF5770619}" type="pres">
      <dgm:prSet presAssocID="{5DC865E8-53ED-4BB2-A3F2-565510BBDA0D}" presName="space" presStyleCnt="0"/>
      <dgm:spPr/>
    </dgm:pt>
    <dgm:pt modelId="{E27EEA7B-1779-41C1-9F73-27A09ACFE876}" type="pres">
      <dgm:prSet presAssocID="{C396D96A-3D89-4461-B8A9-40C6F237F589}" presName="text" presStyleLbl="node1" presStyleIdx="4" presStyleCnt="6">
        <dgm:presLayoutVars>
          <dgm:bulletEnabled val="1"/>
        </dgm:presLayoutVars>
      </dgm:prSet>
      <dgm:spPr/>
    </dgm:pt>
    <dgm:pt modelId="{4C3DCC46-7E1C-4E78-89B8-05C5B7DEC6EE}" type="pres">
      <dgm:prSet presAssocID="{0537B820-D3A7-4024-AD8E-E0BA42F697CC}" presName="space" presStyleCnt="0"/>
      <dgm:spPr/>
    </dgm:pt>
    <dgm:pt modelId="{3AB8E8D3-EDF7-42DA-823A-66CC077BC5C1}" type="pres">
      <dgm:prSet presAssocID="{71DF9C16-0619-4B0D-8A71-5A2C0F9F37F6}" presName="text" presStyleLbl="node1" presStyleIdx="5" presStyleCnt="6">
        <dgm:presLayoutVars>
          <dgm:bulletEnabled val="1"/>
        </dgm:presLayoutVars>
      </dgm:prSet>
      <dgm:spPr/>
    </dgm:pt>
  </dgm:ptLst>
  <dgm:cxnLst>
    <dgm:cxn modelId="{019C2FD3-82ED-4F3B-BAE1-2E8FD4EF675C}" type="presOf" srcId="{71DF9C16-0619-4B0D-8A71-5A2C0F9F37F6}" destId="{3AB8E8D3-EDF7-42DA-823A-66CC077BC5C1}" srcOrd="0" destOrd="0" presId="urn:diagrams.loki3.com/VaryingWidthList+Icon"/>
    <dgm:cxn modelId="{C0F1836B-49DA-4F7D-86E8-22330446F568}" type="presOf" srcId="{11C32D4F-7BB3-4948-80EE-6EE95DF295EA}" destId="{7A61848F-8D2C-4866-8E11-B18949087D1B}" srcOrd="0" destOrd="0" presId="urn:diagrams.loki3.com/VaryingWidthList+Icon"/>
    <dgm:cxn modelId="{FE8F2BD9-713D-47FC-8BCE-6ACD326F8FD6}" srcId="{434BF99A-7D03-484C-ADCB-8FE01B8B21BE}" destId="{288E81BD-C760-47EA-AA3D-1E6D542F3E03}" srcOrd="2" destOrd="0" parTransId="{69C40643-A724-410C-93BF-6B344F9CF77E}" sibTransId="{A0D10089-A09B-408B-8A80-9DB50F026316}"/>
    <dgm:cxn modelId="{04F3D93B-AE9E-449F-850C-4FB64D70A45C}" type="presOf" srcId="{C396D96A-3D89-4461-B8A9-40C6F237F589}" destId="{E27EEA7B-1779-41C1-9F73-27A09ACFE876}" srcOrd="0" destOrd="0" presId="urn:diagrams.loki3.com/VaryingWidthList+Icon"/>
    <dgm:cxn modelId="{7A9E9A69-346D-4726-AEE4-335EF9A8822F}" srcId="{434BF99A-7D03-484C-ADCB-8FE01B8B21BE}" destId="{626D1E02-3F96-4464-AC7A-116E322E68E6}" srcOrd="3" destOrd="0" parTransId="{4027F07C-E15A-4E98-9A25-0DA0BF6EDCC0}" sibTransId="{5DC865E8-53ED-4BB2-A3F2-565510BBDA0D}"/>
    <dgm:cxn modelId="{55A902C6-652F-4BC9-AA39-DEFA1C987382}" type="presOf" srcId="{288E81BD-C760-47EA-AA3D-1E6D542F3E03}" destId="{945D0C7B-EAE1-4B2B-A200-375E3CC1D388}" srcOrd="0" destOrd="0" presId="urn:diagrams.loki3.com/VaryingWidthList+Icon"/>
    <dgm:cxn modelId="{C94D8B07-E3AC-4B60-8C82-76F046B63B57}" type="presOf" srcId="{626D1E02-3F96-4464-AC7A-116E322E68E6}" destId="{55C6D9C9-13FF-4015-8FF7-AA2A91077CF4}" srcOrd="0" destOrd="0" presId="urn:diagrams.loki3.com/VaryingWidthList+Icon"/>
    <dgm:cxn modelId="{AD0E186D-9E96-410E-877C-A9C581350AF7}" type="presOf" srcId="{7FB4C73C-08BA-4BFE-B16A-E11B2C10E60D}" destId="{E389A9D1-7661-499E-B2D6-D3DCDCA3B216}" srcOrd="0" destOrd="0" presId="urn:diagrams.loki3.com/VaryingWidthList+Icon"/>
    <dgm:cxn modelId="{31B7B32A-8EFC-4A69-A0AB-74728A015768}" srcId="{434BF99A-7D03-484C-ADCB-8FE01B8B21BE}" destId="{11C32D4F-7BB3-4948-80EE-6EE95DF295EA}" srcOrd="0" destOrd="0" parTransId="{5CB1973E-B527-44D3-ACCB-46C531AC67B9}" sibTransId="{739E4034-5F92-485C-AA8F-B741FDDA2D2D}"/>
    <dgm:cxn modelId="{2C5910BD-A1D1-45CF-A982-393210DA2B30}" srcId="{434BF99A-7D03-484C-ADCB-8FE01B8B21BE}" destId="{7FB4C73C-08BA-4BFE-B16A-E11B2C10E60D}" srcOrd="1" destOrd="0" parTransId="{57081697-4938-4610-AB96-72B4C5386BF9}" sibTransId="{D5C40367-3B30-4E84-998B-364FB4910256}"/>
    <dgm:cxn modelId="{EF87472A-A2EF-4BA5-ACB9-248CDB94C352}" srcId="{434BF99A-7D03-484C-ADCB-8FE01B8B21BE}" destId="{C396D96A-3D89-4461-B8A9-40C6F237F589}" srcOrd="4" destOrd="0" parTransId="{35BDF887-9A23-4829-9827-9FA721309B9A}" sibTransId="{0537B820-D3A7-4024-AD8E-E0BA42F697CC}"/>
    <dgm:cxn modelId="{73752602-216A-4D2B-8825-2D6F82B90E82}" type="presOf" srcId="{434BF99A-7D03-484C-ADCB-8FE01B8B21BE}" destId="{42906766-F272-470F-9188-E10088B97052}" srcOrd="0" destOrd="0" presId="urn:diagrams.loki3.com/VaryingWidthList+Icon"/>
    <dgm:cxn modelId="{C5C4A986-2A53-4CD3-BF18-AC25E75277DE}" srcId="{434BF99A-7D03-484C-ADCB-8FE01B8B21BE}" destId="{71DF9C16-0619-4B0D-8A71-5A2C0F9F37F6}" srcOrd="5" destOrd="0" parTransId="{E9AB6122-622E-44B6-BABD-056FE3140BCF}" sibTransId="{86A78633-39A8-49B9-8AFC-1666697CDF67}"/>
    <dgm:cxn modelId="{EA50D75D-B06E-4D05-AD1A-865E77680CD3}" type="presParOf" srcId="{42906766-F272-470F-9188-E10088B97052}" destId="{7A61848F-8D2C-4866-8E11-B18949087D1B}" srcOrd="0" destOrd="0" presId="urn:diagrams.loki3.com/VaryingWidthList+Icon"/>
    <dgm:cxn modelId="{8B5AF510-3158-40C9-948F-3318CA318BEF}" type="presParOf" srcId="{42906766-F272-470F-9188-E10088B97052}" destId="{E0C9FD07-04CD-4E42-9BB8-B1E1A511DC34}" srcOrd="1" destOrd="0" presId="urn:diagrams.loki3.com/VaryingWidthList+Icon"/>
    <dgm:cxn modelId="{5A578FB6-8DD9-4F32-A902-A605D5B8536D}" type="presParOf" srcId="{42906766-F272-470F-9188-E10088B97052}" destId="{E389A9D1-7661-499E-B2D6-D3DCDCA3B216}" srcOrd="2" destOrd="0" presId="urn:diagrams.loki3.com/VaryingWidthList+Icon"/>
    <dgm:cxn modelId="{C1AB3997-1AED-4696-80DC-D6E569BBA7F9}" type="presParOf" srcId="{42906766-F272-470F-9188-E10088B97052}" destId="{BFCCFD31-3241-4BCE-B15A-0A6867A2256B}" srcOrd="3" destOrd="0" presId="urn:diagrams.loki3.com/VaryingWidthList+Icon"/>
    <dgm:cxn modelId="{EA10A45F-3EBC-4DC7-AB5F-1631E5E9FFAB}" type="presParOf" srcId="{42906766-F272-470F-9188-E10088B97052}" destId="{945D0C7B-EAE1-4B2B-A200-375E3CC1D388}" srcOrd="4" destOrd="0" presId="urn:diagrams.loki3.com/VaryingWidthList+Icon"/>
    <dgm:cxn modelId="{0A6010B2-C914-4C79-9428-9B276D587017}" type="presParOf" srcId="{42906766-F272-470F-9188-E10088B97052}" destId="{07978041-1883-4D5A-B321-51354058FC1F}" srcOrd="5" destOrd="0" presId="urn:diagrams.loki3.com/VaryingWidthList+Icon"/>
    <dgm:cxn modelId="{DF1A353E-C5BF-4C7C-8FB7-E5B2D4C550E1}" type="presParOf" srcId="{42906766-F272-470F-9188-E10088B97052}" destId="{55C6D9C9-13FF-4015-8FF7-AA2A91077CF4}" srcOrd="6" destOrd="0" presId="urn:diagrams.loki3.com/VaryingWidthList+Icon"/>
    <dgm:cxn modelId="{A5F32AC5-A6D2-429E-8B38-C9400A809E77}" type="presParOf" srcId="{42906766-F272-470F-9188-E10088B97052}" destId="{7067599B-5689-44B7-8A48-123DF5770619}" srcOrd="7" destOrd="0" presId="urn:diagrams.loki3.com/VaryingWidthList+Icon"/>
    <dgm:cxn modelId="{3C66F3C0-4A56-42C1-81FD-76303838CE92}" type="presParOf" srcId="{42906766-F272-470F-9188-E10088B97052}" destId="{E27EEA7B-1779-41C1-9F73-27A09ACFE876}" srcOrd="8" destOrd="0" presId="urn:diagrams.loki3.com/VaryingWidthList+Icon"/>
    <dgm:cxn modelId="{D7ADCA47-7FE4-489D-BC6E-8BBE49842362}" type="presParOf" srcId="{42906766-F272-470F-9188-E10088B97052}" destId="{4C3DCC46-7E1C-4E78-89B8-05C5B7DEC6EE}" srcOrd="9" destOrd="0" presId="urn:diagrams.loki3.com/VaryingWidthList+Icon"/>
    <dgm:cxn modelId="{00AF0174-633D-4511-A370-6CA5BF3AA9C5}" type="presParOf" srcId="{42906766-F272-470F-9188-E10088B97052}" destId="{3AB8E8D3-EDF7-42DA-823A-66CC077BC5C1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1848F-8D2C-4866-8E11-B18949087D1B}">
      <dsp:nvSpPr>
        <dsp:cNvPr id="0" name=""/>
        <dsp:cNvSpPr/>
      </dsp:nvSpPr>
      <dsp:spPr>
        <a:xfrm>
          <a:off x="645899" y="1548"/>
          <a:ext cx="5490000" cy="90171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به کارگیری حواس برای مشاهده</a:t>
          </a:r>
          <a:endParaRPr lang="fa-IR" sz="4000" kern="1200" dirty="0"/>
        </a:p>
      </dsp:txBody>
      <dsp:txXfrm>
        <a:off x="645899" y="1548"/>
        <a:ext cx="5490000" cy="901712"/>
      </dsp:txXfrm>
    </dsp:sp>
    <dsp:sp modelId="{E389A9D1-7661-499E-B2D6-D3DCDCA3B216}">
      <dsp:nvSpPr>
        <dsp:cNvPr id="0" name=""/>
        <dsp:cNvSpPr/>
      </dsp:nvSpPr>
      <dsp:spPr>
        <a:xfrm>
          <a:off x="0" y="948346"/>
          <a:ext cx="6781800" cy="901712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solidFill>
                <a:schemeClr val="tx1"/>
              </a:solidFill>
            </a:rPr>
            <a:t>یادداشت برداری و جمع آوری اطلاعات</a:t>
          </a:r>
          <a:endParaRPr lang="fa-IR" sz="4000" kern="1200" dirty="0"/>
        </a:p>
      </dsp:txBody>
      <dsp:txXfrm>
        <a:off x="0" y="948346"/>
        <a:ext cx="6781800" cy="901712"/>
      </dsp:txXfrm>
    </dsp:sp>
    <dsp:sp modelId="{945D0C7B-EAE1-4B2B-A200-375E3CC1D388}">
      <dsp:nvSpPr>
        <dsp:cNvPr id="0" name=""/>
        <dsp:cNvSpPr/>
      </dsp:nvSpPr>
      <dsp:spPr>
        <a:xfrm>
          <a:off x="1619681" y="1895144"/>
          <a:ext cx="3542437" cy="90171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روبرو شدن با مسئله</a:t>
          </a:r>
          <a:endParaRPr lang="fa-IR" sz="4000" kern="1200" dirty="0"/>
        </a:p>
      </dsp:txBody>
      <dsp:txXfrm>
        <a:off x="1619681" y="1895144"/>
        <a:ext cx="3542437" cy="901712"/>
      </dsp:txXfrm>
    </dsp:sp>
    <dsp:sp modelId="{55C6D9C9-13FF-4015-8FF7-AA2A91077CF4}">
      <dsp:nvSpPr>
        <dsp:cNvPr id="0" name=""/>
        <dsp:cNvSpPr/>
      </dsp:nvSpPr>
      <dsp:spPr>
        <a:xfrm>
          <a:off x="2063399" y="2841942"/>
          <a:ext cx="2655000" cy="901712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پیشنهاد راه حل</a:t>
          </a:r>
          <a:endParaRPr lang="fa-IR" sz="4000" kern="1200" dirty="0"/>
        </a:p>
      </dsp:txBody>
      <dsp:txXfrm>
        <a:off x="2063399" y="2841942"/>
        <a:ext cx="2655000" cy="901712"/>
      </dsp:txXfrm>
    </dsp:sp>
    <dsp:sp modelId="{E27EEA7B-1779-41C1-9F73-27A09ACFE876}">
      <dsp:nvSpPr>
        <dsp:cNvPr id="0" name=""/>
        <dsp:cNvSpPr/>
      </dsp:nvSpPr>
      <dsp:spPr>
        <a:xfrm>
          <a:off x="2682150" y="3788740"/>
          <a:ext cx="1417500" cy="90171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آزمایش</a:t>
          </a:r>
          <a:endParaRPr lang="fa-IR" sz="4000" kern="1200" dirty="0"/>
        </a:p>
      </dsp:txBody>
      <dsp:txXfrm>
        <a:off x="2682150" y="3788740"/>
        <a:ext cx="1417500" cy="901712"/>
      </dsp:txXfrm>
    </dsp:sp>
    <dsp:sp modelId="{3AB8E8D3-EDF7-42DA-823A-66CC077BC5C1}">
      <dsp:nvSpPr>
        <dsp:cNvPr id="0" name=""/>
        <dsp:cNvSpPr/>
      </dsp:nvSpPr>
      <dsp:spPr>
        <a:xfrm>
          <a:off x="2355900" y="4735538"/>
          <a:ext cx="2070000" cy="901712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طرح مسئله</a:t>
          </a:r>
          <a:endParaRPr lang="fa-IR" sz="4000" kern="1200" dirty="0"/>
        </a:p>
      </dsp:txBody>
      <dsp:txXfrm>
        <a:off x="2355900" y="4735538"/>
        <a:ext cx="2070000" cy="901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9885304"/>
              </p:ext>
            </p:extLst>
          </p:nvPr>
        </p:nvGraphicFramePr>
        <p:xfrm>
          <a:off x="1524000" y="990600"/>
          <a:ext cx="6781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1981200" y="261937"/>
            <a:ext cx="5715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/>
              <a:t>نقشه مفهومی درس اول زنگ علوم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73785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2667000" cy="533400"/>
          </a:xfrm>
        </p:spPr>
        <p:txBody>
          <a:bodyPr>
            <a:normAutofit fontScale="90000"/>
          </a:bodyPr>
          <a:lstStyle/>
          <a:p>
            <a:r>
              <a:rPr lang="fa-IR" sz="1600" dirty="0" smtClean="0"/>
              <a:t>نقشه مفهومی درس دوم علوم ششم</a:t>
            </a:r>
            <a:endParaRPr lang="fa-IR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01895" y="447453"/>
            <a:ext cx="2799909" cy="3958856"/>
            <a:chOff x="101895" y="447453"/>
            <a:chExt cx="2799909" cy="3958856"/>
          </a:xfrm>
        </p:grpSpPr>
        <p:sp>
          <p:nvSpPr>
            <p:cNvPr id="6" name="Rectangle 5"/>
            <p:cNvSpPr/>
            <p:nvPr/>
          </p:nvSpPr>
          <p:spPr>
            <a:xfrm>
              <a:off x="608714" y="447453"/>
              <a:ext cx="9144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تنوع</a:t>
              </a:r>
              <a:endParaRPr lang="fa-IR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1065914" y="828453"/>
              <a:ext cx="533400" cy="5263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2"/>
            </p:cNvCxnSpPr>
            <p:nvPr/>
          </p:nvCxnSpPr>
          <p:spPr>
            <a:xfrm flipH="1">
              <a:off x="761114" y="828453"/>
              <a:ext cx="304800" cy="6025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414130" y="1394637"/>
              <a:ext cx="10287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مواد مصنوعی</a:t>
              </a:r>
              <a:endParaRPr lang="fa-I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937" y="1462863"/>
              <a:ext cx="914400" cy="54314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مواد طبیعی</a:t>
              </a:r>
              <a:endParaRPr lang="fa-IR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61114" y="2006009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970567" y="2004237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523114" y="2557129"/>
              <a:ext cx="1378690" cy="178715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کاغذ/ لباس/ ظروف کریستالی/ پلاستیک/دارو </a:t>
              </a:r>
              <a:endParaRPr lang="fa-IR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1895" y="2557129"/>
              <a:ext cx="1219200" cy="18491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نفت خام/ماسه/ سنگ معدن/هوا/منابع معدنی/ پنبه /چوب</a:t>
              </a:r>
              <a:endParaRPr lang="fa-IR" dirty="0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7143750" y="1164264"/>
            <a:ext cx="1772" cy="3597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08555" y="2423335"/>
            <a:ext cx="1485900" cy="473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تغییر فیزیکی</a:t>
            </a:r>
            <a:endParaRPr lang="fa-IR" dirty="0"/>
          </a:p>
        </p:txBody>
      </p:sp>
      <p:grpSp>
        <p:nvGrpSpPr>
          <p:cNvPr id="42" name="Group 41"/>
          <p:cNvGrpSpPr/>
          <p:nvPr/>
        </p:nvGrpSpPr>
        <p:grpSpPr>
          <a:xfrm>
            <a:off x="3429000" y="656560"/>
            <a:ext cx="5471559" cy="4906040"/>
            <a:chOff x="3429000" y="656560"/>
            <a:chExt cx="5471559" cy="4906040"/>
          </a:xfrm>
        </p:grpSpPr>
        <p:sp>
          <p:nvSpPr>
            <p:cNvPr id="23" name="Rectangle 22"/>
            <p:cNvSpPr/>
            <p:nvPr/>
          </p:nvSpPr>
          <p:spPr>
            <a:xfrm>
              <a:off x="6248400" y="656560"/>
              <a:ext cx="1790700" cy="47314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ماده و خواص آن</a:t>
              </a:r>
              <a:endParaRPr lang="fa-I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02572" y="1532860"/>
              <a:ext cx="1485900" cy="47314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دگرگونی</a:t>
              </a:r>
              <a:endParaRPr lang="fa-IR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72000" y="2423336"/>
              <a:ext cx="2266950" cy="6246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اثر مواد بر یکدیگر</a:t>
              </a:r>
            </a:p>
            <a:p>
              <a:pPr algn="ctr"/>
              <a:r>
                <a:rPr lang="fa-IR" dirty="0" smtClean="0"/>
                <a:t>تغییر شیمیایی</a:t>
              </a:r>
              <a:endParaRPr lang="fa-IR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9000" y="3423682"/>
              <a:ext cx="2626243" cy="213891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285750" indent="-285750" algn="ctr" rtl="1">
                <a:buFont typeface="Wingdings" panose="05000000000000000000" pitchFamily="2" charset="2"/>
                <a:buChar char="v"/>
              </a:pPr>
              <a:r>
                <a:rPr lang="fa-IR" dirty="0" smtClean="0"/>
                <a:t>اثر آب اکسیژنه بر روی کاغذ رنگی</a:t>
              </a:r>
            </a:p>
            <a:p>
              <a:pPr marL="285750" indent="-285750" algn="ctr" rtl="1">
                <a:buFont typeface="Wingdings" panose="05000000000000000000" pitchFamily="2" charset="2"/>
                <a:buChar char="v"/>
              </a:pPr>
              <a:r>
                <a:rPr lang="fa-IR" dirty="0" smtClean="0"/>
                <a:t>اثر آب </a:t>
              </a:r>
              <a:r>
                <a:rPr lang="fa-IR" dirty="0" err="1" smtClean="0"/>
                <a:t>اکسیزنه</a:t>
              </a:r>
              <a:r>
                <a:rPr lang="fa-IR" dirty="0" smtClean="0"/>
                <a:t> بر روی چوب</a:t>
              </a:r>
            </a:p>
            <a:p>
              <a:pPr marL="285750" indent="-285750" algn="ctr" rtl="1">
                <a:buFont typeface="Wingdings" panose="05000000000000000000" pitchFamily="2" charset="2"/>
                <a:buChar char="v"/>
              </a:pPr>
              <a:r>
                <a:rPr lang="fa-IR" dirty="0" smtClean="0"/>
                <a:t>اثر آب اکسیژنه بر روی پتاسیم پرمنگنات</a:t>
              </a:r>
            </a:p>
            <a:p>
              <a:pPr marL="285750" indent="-285750" algn="ctr" rtl="1">
                <a:buFont typeface="Wingdings" panose="05000000000000000000" pitchFamily="2" charset="2"/>
                <a:buChar char="v"/>
              </a:pPr>
              <a:r>
                <a:rPr lang="fa-IR" dirty="0" smtClean="0"/>
                <a:t>اثر کلر بروی چوب</a:t>
              </a:r>
              <a:endParaRPr lang="fa-IR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93737" y="3321566"/>
              <a:ext cx="2306822" cy="17388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742950" lvl="1" indent="-285750" algn="r" rtl="1">
                <a:buFont typeface="Wingdings" panose="05000000000000000000" pitchFamily="2" charset="2"/>
                <a:buChar char="v"/>
              </a:pPr>
              <a:r>
                <a:rPr lang="fa-IR" dirty="0" smtClean="0"/>
                <a:t>خرد شدن چوب</a:t>
              </a:r>
            </a:p>
            <a:p>
              <a:pPr marL="742950" lvl="1" indent="-285750" algn="r" rtl="1">
                <a:buFont typeface="Wingdings" panose="05000000000000000000" pitchFamily="2" charset="2"/>
                <a:buChar char="v"/>
              </a:pPr>
              <a:r>
                <a:rPr lang="fa-IR" dirty="0" smtClean="0"/>
                <a:t>بریدن کاغذ</a:t>
              </a:r>
            </a:p>
            <a:p>
              <a:pPr marL="742950" lvl="1" indent="-285750" algn="r" rtl="1">
                <a:buFont typeface="Wingdings" panose="05000000000000000000" pitchFamily="2" charset="2"/>
                <a:buChar char="v"/>
              </a:pPr>
              <a:r>
                <a:rPr lang="fa-IR" dirty="0" smtClean="0"/>
                <a:t>نرم شدن کاغذ در اثر آب</a:t>
              </a:r>
            </a:p>
          </p:txBody>
        </p:sp>
        <p:cxnSp>
          <p:nvCxnSpPr>
            <p:cNvPr id="34" name="Straight Arrow Connector 33"/>
            <p:cNvCxnSpPr>
              <a:stCxn id="28" idx="2"/>
            </p:cNvCxnSpPr>
            <p:nvPr/>
          </p:nvCxnSpPr>
          <p:spPr>
            <a:xfrm>
              <a:off x="7145522" y="2006009"/>
              <a:ext cx="742950" cy="4173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8" idx="2"/>
            </p:cNvCxnSpPr>
            <p:nvPr/>
          </p:nvCxnSpPr>
          <p:spPr>
            <a:xfrm flipH="1">
              <a:off x="6041952" y="2006009"/>
              <a:ext cx="1103570" cy="4173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8037328" y="2898256"/>
              <a:ext cx="1772" cy="3597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5562600" y="3048000"/>
              <a:ext cx="1772" cy="3597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چه </a:t>
            </a:r>
            <a:r>
              <a:rPr lang="fa-IR" dirty="0" err="1" smtClean="0"/>
              <a:t>کاغذهایی</a:t>
            </a:r>
            <a:r>
              <a:rPr lang="fa-IR" dirty="0" smtClean="0"/>
              <a:t> را </a:t>
            </a:r>
            <a:r>
              <a:rPr lang="fa-IR" dirty="0" err="1" smtClean="0"/>
              <a:t>نمی</a:t>
            </a:r>
            <a:r>
              <a:rPr lang="fa-IR" dirty="0" smtClean="0"/>
              <a:t> توان </a:t>
            </a:r>
            <a:r>
              <a:rPr lang="fa-IR" dirty="0" err="1" smtClean="0"/>
              <a:t>بازیافت</a:t>
            </a:r>
            <a:r>
              <a:rPr lang="fa-IR" dirty="0" smtClean="0"/>
              <a:t> کرد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fa-IR" sz="2800" dirty="0" err="1" smtClean="0"/>
              <a:t>کاغذهایی</a:t>
            </a:r>
            <a:r>
              <a:rPr lang="fa-IR" sz="2800" dirty="0" smtClean="0"/>
              <a:t> که مصرف بهداشتی </a:t>
            </a:r>
            <a:r>
              <a:rPr lang="fa-IR" sz="2800" dirty="0" err="1" smtClean="0"/>
              <a:t>دارند،مانند:دستمال</a:t>
            </a:r>
            <a:r>
              <a:rPr lang="fa-IR" sz="2800" dirty="0" smtClean="0"/>
              <a:t> کاغذی</a:t>
            </a:r>
          </a:p>
          <a:p>
            <a:pPr>
              <a:buFont typeface="+mj-lt"/>
              <a:buAutoNum type="arabicParenR"/>
            </a:pPr>
            <a:r>
              <a:rPr lang="fa-IR" sz="2800" dirty="0" err="1" smtClean="0"/>
              <a:t>کاغذهایی</a:t>
            </a:r>
            <a:r>
              <a:rPr lang="fa-IR" sz="2800" dirty="0" smtClean="0"/>
              <a:t> که به مواد غذایی آغشته </a:t>
            </a:r>
            <a:r>
              <a:rPr lang="fa-IR" sz="2800" dirty="0" err="1" smtClean="0"/>
              <a:t>اند،مانند:پاکت</a:t>
            </a:r>
            <a:r>
              <a:rPr lang="fa-IR" sz="2800" dirty="0" smtClean="0"/>
              <a:t> پیتزا</a:t>
            </a:r>
          </a:p>
          <a:p>
            <a:pPr>
              <a:buFont typeface="+mj-lt"/>
              <a:buAutoNum type="arabicParenR"/>
            </a:pPr>
            <a:r>
              <a:rPr lang="fa-IR" sz="2800" dirty="0" err="1" smtClean="0"/>
              <a:t>کاغذهایی</a:t>
            </a:r>
            <a:r>
              <a:rPr lang="fa-IR" sz="2800" dirty="0" smtClean="0"/>
              <a:t> که به </a:t>
            </a:r>
            <a:r>
              <a:rPr lang="fa-IR" sz="2800" dirty="0" err="1" smtClean="0"/>
              <a:t>موا</a:t>
            </a:r>
            <a:r>
              <a:rPr lang="fa-IR" sz="2800" dirty="0" smtClean="0"/>
              <a:t> د نفتی آغشته </a:t>
            </a:r>
            <a:r>
              <a:rPr lang="fa-IR" sz="2800" dirty="0" err="1" smtClean="0"/>
              <a:t>اند</a:t>
            </a:r>
            <a:endParaRPr lang="fa-IR" sz="2800" dirty="0" smtClean="0"/>
          </a:p>
          <a:p>
            <a:pPr>
              <a:buFont typeface="+mj-lt"/>
              <a:buAutoNum type="arabicParenR"/>
            </a:pPr>
            <a:r>
              <a:rPr lang="fa-IR" sz="2800" dirty="0" smtClean="0"/>
              <a:t>برخی از کاغذهای رنگی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8111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تولید کاغذ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86800" cy="4919172"/>
          </a:xfrm>
        </p:spPr>
        <p:txBody>
          <a:bodyPr>
            <a:no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الف- تولید خمیر </a:t>
            </a:r>
            <a:r>
              <a:rPr lang="fa-IR" sz="2400" dirty="0" smtClean="0"/>
              <a:t>1- بریدن درخت 2- خرد کردن الوار ها 3- ساییدن خرده های چوب</a:t>
            </a:r>
          </a:p>
          <a:p>
            <a:r>
              <a:rPr lang="fa-IR" sz="2400" dirty="0" smtClean="0"/>
              <a:t>4- حرارت دادن با مواد شیمیایی 5- حرارت دادن با بخار آب</a:t>
            </a:r>
          </a:p>
          <a:p>
            <a:r>
              <a:rPr lang="fa-IR" sz="2400" dirty="0" smtClean="0"/>
              <a:t>ب - </a:t>
            </a:r>
            <a:r>
              <a:rPr lang="fa-IR" sz="2400" dirty="0" smtClean="0">
                <a:solidFill>
                  <a:srgbClr val="FF0000"/>
                </a:solidFill>
              </a:rPr>
              <a:t>تبدیل خمیر به کاغذ </a:t>
            </a:r>
            <a:r>
              <a:rPr lang="fa-IR" sz="2400" dirty="0" smtClean="0"/>
              <a:t>1- مواد اضافی از خمیر جدا و خمیر را سفید می کنند. 2- با توجه به نوع کاغذ مورد </a:t>
            </a:r>
            <a:r>
              <a:rPr lang="fa-IR" sz="2400" dirty="0" err="1" smtClean="0"/>
              <a:t>نظر،مواد</a:t>
            </a:r>
            <a:r>
              <a:rPr lang="fa-IR" sz="2400" dirty="0" smtClean="0"/>
              <a:t> شیمیایی مختلفی به خمیر اضافه می شود. 3- خمیر کاغذ روی صفحه های پهن و فلزی قرار داده می شود. 4- آب خمیر از آن جدا شده و با فشار دادن </a:t>
            </a:r>
            <a:r>
              <a:rPr lang="fa-IR" sz="2400" dirty="0" err="1" smtClean="0"/>
              <a:t>چسبیدگی</a:t>
            </a:r>
            <a:r>
              <a:rPr lang="fa-IR" sz="2400" dirty="0" smtClean="0"/>
              <a:t> آنها افزایش می یابد.</a:t>
            </a:r>
          </a:p>
          <a:p>
            <a:r>
              <a:rPr lang="fa-IR" sz="2400" dirty="0" smtClean="0"/>
              <a:t>ج - </a:t>
            </a:r>
            <a:r>
              <a:rPr lang="fa-IR" sz="2400" dirty="0" smtClean="0">
                <a:solidFill>
                  <a:srgbClr val="FF0000"/>
                </a:solidFill>
              </a:rPr>
              <a:t>خشک کردن </a:t>
            </a:r>
            <a:r>
              <a:rPr lang="fa-IR" sz="2400" dirty="0" smtClean="0"/>
              <a:t>1- کاغذ را از لابه لا ی غلتک ها عبور می دهند تا آب آن را کاملا جدا کنند.2- با افزودن </a:t>
            </a:r>
            <a:r>
              <a:rPr lang="fa-IR" sz="2400" dirty="0" err="1" smtClean="0"/>
              <a:t>مواد،سطح</a:t>
            </a:r>
            <a:r>
              <a:rPr lang="fa-IR" sz="2400" dirty="0" smtClean="0"/>
              <a:t> کاغذ را به صورت دلخواه (نرم و براق) تبدیل می کنند.</a:t>
            </a:r>
          </a:p>
          <a:p>
            <a:r>
              <a:rPr lang="fa-IR" sz="2400" dirty="0" smtClean="0"/>
              <a:t>3- لایه های کاغذ را از لایه های غلتک های فلزی با سطح کاملا صاف و صیقل عبور می دهند تا سطح کاغذ صاف و صیقل شود. 4- کاغذ را در رل های بزرگ و سپس در اندازه های دلخواه می برند.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755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های تولید کاغذ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1- </a:t>
            </a:r>
            <a:r>
              <a:rPr lang="fa-IR" sz="2400" dirty="0" err="1" smtClean="0">
                <a:solidFill>
                  <a:srgbClr val="FF0000"/>
                </a:solidFill>
              </a:rPr>
              <a:t>مکانیکی:</a:t>
            </a:r>
            <a:r>
              <a:rPr lang="fa-IR" sz="2400" dirty="0" err="1" smtClean="0"/>
              <a:t>در</a:t>
            </a:r>
            <a:r>
              <a:rPr lang="fa-IR" sz="2400" dirty="0" smtClean="0"/>
              <a:t> این روش </a:t>
            </a:r>
            <a:r>
              <a:rPr lang="fa-IR" sz="2400" dirty="0" err="1" smtClean="0"/>
              <a:t>لیگینین</a:t>
            </a:r>
            <a:r>
              <a:rPr lang="fa-IR" sz="2400" dirty="0" smtClean="0"/>
              <a:t> (ماده رنگی چوب) از مخلوط خمیر جدا </a:t>
            </a:r>
            <a:r>
              <a:rPr lang="fa-IR" sz="2400" dirty="0" err="1" smtClean="0"/>
              <a:t>نمی</a:t>
            </a:r>
            <a:r>
              <a:rPr lang="fa-IR" sz="2400" dirty="0" smtClean="0"/>
              <a:t> شود، بلکه به کمک بی رنگ کننده </a:t>
            </a:r>
            <a:r>
              <a:rPr lang="fa-IR" sz="2400" dirty="0" err="1" smtClean="0"/>
              <a:t>ها،رنگ</a:t>
            </a:r>
            <a:r>
              <a:rPr lang="fa-IR" sz="2400" dirty="0" smtClean="0"/>
              <a:t> آن را از بین می </a:t>
            </a:r>
            <a:r>
              <a:rPr lang="fa-IR" sz="2400" dirty="0" err="1" smtClean="0"/>
              <a:t>برند.کاغذهایی</a:t>
            </a:r>
            <a:r>
              <a:rPr lang="fa-IR" sz="2400" dirty="0" smtClean="0"/>
              <a:t> که به این روش تولید می شوند کاغذ سفید نیستند و میزان براق بودن آنها کم است.</a:t>
            </a:r>
          </a:p>
          <a:p>
            <a:r>
              <a:rPr lang="fa-IR" sz="2400" dirty="0" smtClean="0">
                <a:solidFill>
                  <a:srgbClr val="FF0000"/>
                </a:solidFill>
              </a:rPr>
              <a:t>2- شیمیایی :</a:t>
            </a:r>
            <a:r>
              <a:rPr lang="fa-IR" sz="2400" dirty="0" smtClean="0"/>
              <a:t>در روش شیمیایی ضمن استفاده از سفید کننده ها مانند آب اکسیژنه و کلر، </a:t>
            </a:r>
            <a:r>
              <a:rPr lang="fa-IR" sz="2400" dirty="0" err="1" smtClean="0"/>
              <a:t>لیگینین</a:t>
            </a:r>
            <a:r>
              <a:rPr lang="fa-IR" sz="2400" dirty="0" smtClean="0"/>
              <a:t> موجود در مخلوط خمیر با جوشاندن خمیر توسط </a:t>
            </a:r>
            <a:r>
              <a:rPr lang="fa-IR" sz="2400" dirty="0" err="1" smtClean="0"/>
              <a:t>موا</a:t>
            </a:r>
            <a:r>
              <a:rPr lang="fa-IR" sz="2400" dirty="0" smtClean="0"/>
              <a:t> د شیمیایی مختلف جداسازی می شود از این کاغذها کاملا براق و سفید هستند/</a:t>
            </a:r>
            <a:r>
              <a:rPr lang="fa-IR" sz="2400" dirty="0" err="1" smtClean="0"/>
              <a:t>راندمان</a:t>
            </a:r>
            <a:r>
              <a:rPr lang="fa-IR" sz="2400" dirty="0" smtClean="0"/>
              <a:t> تولید کاغذ در این روش 0/035-30 کمتر از روش مکانیکی است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1642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2667000" cy="533400"/>
          </a:xfrm>
        </p:spPr>
        <p:txBody>
          <a:bodyPr>
            <a:normAutofit fontScale="90000"/>
          </a:bodyPr>
          <a:lstStyle/>
          <a:p>
            <a:r>
              <a:rPr lang="fa-IR" sz="1600" dirty="0" smtClean="0"/>
              <a:t>نقشه مفهومی درس سوم علوم ششم</a:t>
            </a:r>
            <a:endParaRPr lang="fa-IR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01894" y="447453"/>
            <a:ext cx="3022306" cy="4886547"/>
            <a:chOff x="101894" y="447453"/>
            <a:chExt cx="3022306" cy="4886547"/>
          </a:xfrm>
        </p:grpSpPr>
        <p:sp>
          <p:nvSpPr>
            <p:cNvPr id="6" name="Rectangle 5"/>
            <p:cNvSpPr/>
            <p:nvPr/>
          </p:nvSpPr>
          <p:spPr>
            <a:xfrm>
              <a:off x="608714" y="447453"/>
              <a:ext cx="9144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تنوع</a:t>
              </a:r>
              <a:endParaRPr lang="fa-IR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1065914" y="828453"/>
              <a:ext cx="533400" cy="5263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2"/>
            </p:cNvCxnSpPr>
            <p:nvPr/>
          </p:nvCxnSpPr>
          <p:spPr>
            <a:xfrm flipH="1">
              <a:off x="761114" y="828453"/>
              <a:ext cx="304800" cy="6025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414130" y="1394637"/>
              <a:ext cx="1028700" cy="60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مواد مصنوعی</a:t>
              </a:r>
              <a:endParaRPr lang="fa-I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937" y="1462863"/>
              <a:ext cx="914400" cy="54314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مواد طبیعی</a:t>
              </a:r>
              <a:endParaRPr lang="fa-IR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61114" y="2006009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970567" y="2004237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523114" y="2557128"/>
              <a:ext cx="1601086" cy="27768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285750" indent="-285750" algn="ctr" rtl="1">
                <a:buFont typeface="Wingdings" panose="05000000000000000000" pitchFamily="2" charset="2"/>
                <a:buChar char="q"/>
              </a:pPr>
              <a:r>
                <a:rPr lang="fa-IR" dirty="0" smtClean="0"/>
                <a:t>سنگ </a:t>
              </a:r>
              <a:r>
                <a:rPr lang="fa-IR" dirty="0" err="1" smtClean="0"/>
                <a:t>معدن:سنگ</a:t>
              </a:r>
              <a:r>
                <a:rPr lang="fa-IR" dirty="0" smtClean="0"/>
                <a:t> معدن آهن و آلومینیوم</a:t>
              </a:r>
            </a:p>
            <a:p>
              <a:pPr marL="285750" indent="-285750" algn="ctr" rtl="1">
                <a:buFont typeface="Wingdings" panose="05000000000000000000" pitchFamily="2" charset="2"/>
                <a:buChar char="q"/>
              </a:pPr>
              <a:r>
                <a:rPr lang="fa-IR" dirty="0" smtClean="0"/>
                <a:t>اسیدهای </a:t>
              </a:r>
              <a:r>
                <a:rPr lang="fa-IR" dirty="0" err="1" smtClean="0"/>
                <a:t>خوراکی:اسید</a:t>
              </a:r>
              <a:r>
                <a:rPr lang="fa-IR" dirty="0" smtClean="0"/>
                <a:t> سرکه (استیک اسید)</a:t>
              </a:r>
            </a:p>
            <a:p>
              <a:pPr marL="285750" indent="-285750" algn="ctr" rtl="1">
                <a:buFont typeface="Wingdings" panose="05000000000000000000" pitchFamily="2" charset="2"/>
                <a:buChar char="q"/>
              </a:pPr>
              <a:r>
                <a:rPr lang="fa-IR" dirty="0" smtClean="0"/>
                <a:t>فلز طلا</a:t>
              </a:r>
              <a:endParaRPr lang="fa-IR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1894" y="2557129"/>
              <a:ext cx="1312235" cy="18491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285750" indent="-285750" algn="ctr" rtl="1">
                <a:buFont typeface="Wingdings" panose="05000000000000000000" pitchFamily="2" charset="2"/>
                <a:buChar char="§"/>
              </a:pPr>
              <a:r>
                <a:rPr lang="fa-IR" dirty="0" err="1" smtClean="0"/>
                <a:t>فلزها:آهن،آلو</a:t>
              </a:r>
              <a:r>
                <a:rPr lang="fa-IR" dirty="0" smtClean="0"/>
                <a:t> </a:t>
              </a:r>
              <a:r>
                <a:rPr lang="fa-IR" dirty="0" err="1" smtClean="0"/>
                <a:t>مینیوم</a:t>
              </a:r>
              <a:endParaRPr lang="fa-IR" dirty="0" smtClean="0"/>
            </a:p>
            <a:p>
              <a:pPr marL="285750" indent="-285750" algn="ctr" rtl="1">
                <a:buFont typeface="Wingdings" panose="05000000000000000000" pitchFamily="2" charset="2"/>
                <a:buChar char="§"/>
              </a:pPr>
              <a:r>
                <a:rPr lang="fa-IR" dirty="0" smtClean="0"/>
                <a:t>اسیدهای </a:t>
              </a:r>
              <a:r>
                <a:rPr lang="fa-IR" dirty="0" err="1" smtClean="0"/>
                <a:t>صنعتی،جوهر</a:t>
              </a:r>
              <a:r>
                <a:rPr lang="fa-IR" dirty="0" smtClean="0"/>
                <a:t> نمک</a:t>
              </a:r>
              <a:endParaRPr lang="fa-IR" dirty="0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7143750" y="1164264"/>
            <a:ext cx="1772" cy="3597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08555" y="2423335"/>
            <a:ext cx="1485900" cy="473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تغییر فیزیکی</a:t>
            </a:r>
            <a:endParaRPr lang="fa-IR" dirty="0"/>
          </a:p>
        </p:txBody>
      </p:sp>
      <p:grpSp>
        <p:nvGrpSpPr>
          <p:cNvPr id="42" name="Group 41"/>
          <p:cNvGrpSpPr/>
          <p:nvPr/>
        </p:nvGrpSpPr>
        <p:grpSpPr>
          <a:xfrm>
            <a:off x="3365648" y="656560"/>
            <a:ext cx="6073848" cy="4780665"/>
            <a:chOff x="3222552" y="656560"/>
            <a:chExt cx="6073848" cy="4780665"/>
          </a:xfrm>
        </p:grpSpPr>
        <p:sp>
          <p:nvSpPr>
            <p:cNvPr id="23" name="Rectangle 22"/>
            <p:cNvSpPr/>
            <p:nvPr/>
          </p:nvSpPr>
          <p:spPr>
            <a:xfrm>
              <a:off x="6248400" y="656560"/>
              <a:ext cx="1790700" cy="47314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ماده و خواص آن</a:t>
              </a:r>
              <a:endParaRPr lang="fa-I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02572" y="1532860"/>
              <a:ext cx="1485900" cy="47314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دگرگونی</a:t>
              </a:r>
              <a:endParaRPr lang="fa-IR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72000" y="2423336"/>
              <a:ext cx="2266950" cy="6246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 smtClean="0"/>
                <a:t>اثر مواد بر یکدیگر</a:t>
              </a:r>
            </a:p>
            <a:p>
              <a:pPr algn="ctr"/>
              <a:r>
                <a:rPr lang="fa-IR" dirty="0" smtClean="0"/>
                <a:t>تغییر شیمیایی</a:t>
              </a:r>
              <a:endParaRPr lang="fa-IR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22552" y="3450707"/>
              <a:ext cx="2819400" cy="198651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285750" indent="-285750" algn="ctr" rtl="1">
                <a:buFont typeface="Wingdings" panose="05000000000000000000" pitchFamily="2" charset="2"/>
                <a:buChar char="v"/>
              </a:pPr>
              <a:r>
                <a:rPr lang="fa-IR" sz="2400" dirty="0" smtClean="0"/>
                <a:t>اثر اسید بر سنگ مرمر</a:t>
              </a:r>
            </a:p>
            <a:p>
              <a:pPr marL="285750" indent="-285750" algn="ctr" rtl="1">
                <a:buFont typeface="Wingdings" panose="05000000000000000000" pitchFamily="2" charset="2"/>
                <a:buChar char="v"/>
              </a:pPr>
              <a:r>
                <a:rPr lang="fa-IR" sz="2400" dirty="0" smtClean="0"/>
                <a:t>اثر اسید بر کاغذ </a:t>
              </a:r>
              <a:r>
                <a:rPr lang="en-US" sz="2400" dirty="0" smtClean="0"/>
                <a:t>PH</a:t>
              </a:r>
              <a:endParaRPr lang="fa-IR" sz="2400" dirty="0" smtClean="0"/>
            </a:p>
            <a:p>
              <a:pPr marL="285750" indent="-285750" algn="ctr" rtl="1">
                <a:buFont typeface="Wingdings" panose="05000000000000000000" pitchFamily="2" charset="2"/>
                <a:buChar char="v"/>
              </a:pPr>
              <a:r>
                <a:rPr lang="fa-IR" sz="2400" dirty="0" smtClean="0"/>
                <a:t>اثر اسید بر گیاهان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02572" y="3321566"/>
              <a:ext cx="2893828" cy="17388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742950" lvl="1" indent="-285750" algn="r" rtl="1">
                <a:buFont typeface="Wingdings" panose="05000000000000000000" pitchFamily="2" charset="2"/>
                <a:buChar char="v"/>
              </a:pPr>
              <a:r>
                <a:rPr lang="fa-IR" sz="2400" dirty="0" smtClean="0"/>
                <a:t>چکش پذیری </a:t>
              </a:r>
              <a:r>
                <a:rPr lang="fa-IR" sz="2400" dirty="0" err="1" smtClean="0"/>
                <a:t>فلزها</a:t>
              </a:r>
              <a:endParaRPr lang="fa-IR" sz="2400" dirty="0" smtClean="0"/>
            </a:p>
            <a:p>
              <a:pPr marL="742950" lvl="1" indent="-285750" algn="r" rtl="1">
                <a:buFont typeface="Wingdings" panose="05000000000000000000" pitchFamily="2" charset="2"/>
                <a:buChar char="v"/>
              </a:pPr>
              <a:r>
                <a:rPr lang="fa-IR" sz="2400" dirty="0" smtClean="0"/>
                <a:t>ایجاد خراش بر سطح مواد</a:t>
              </a:r>
            </a:p>
          </p:txBody>
        </p:sp>
        <p:cxnSp>
          <p:nvCxnSpPr>
            <p:cNvPr id="34" name="Straight Arrow Connector 33"/>
            <p:cNvCxnSpPr>
              <a:stCxn id="28" idx="2"/>
            </p:cNvCxnSpPr>
            <p:nvPr/>
          </p:nvCxnSpPr>
          <p:spPr>
            <a:xfrm>
              <a:off x="7145522" y="2006009"/>
              <a:ext cx="742950" cy="4173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8" idx="2"/>
            </p:cNvCxnSpPr>
            <p:nvPr/>
          </p:nvCxnSpPr>
          <p:spPr>
            <a:xfrm flipH="1">
              <a:off x="6041952" y="2006009"/>
              <a:ext cx="1103570" cy="4173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8037328" y="2898256"/>
              <a:ext cx="1772" cy="3597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5562600" y="3048000"/>
              <a:ext cx="1772" cy="3597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62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قیمت چند فلز      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46666"/>
              </p:ext>
            </p:extLst>
          </p:nvPr>
        </p:nvGraphicFramePr>
        <p:xfrm>
          <a:off x="457200" y="1066800"/>
          <a:ext cx="8229600" cy="16457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1058"/>
                <a:gridCol w="781792"/>
                <a:gridCol w="1004454"/>
                <a:gridCol w="1229096"/>
                <a:gridCol w="1371600"/>
                <a:gridCol w="1371600"/>
              </a:tblGrid>
              <a:tr h="42658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فلز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آهن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آلومینیوم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طلا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سرب</a:t>
                      </a:r>
                      <a:endParaRPr lang="fa-IR" dirty="0"/>
                    </a:p>
                  </a:txBody>
                  <a:tcPr/>
                </a:tc>
              </a:tr>
              <a:tr h="79262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درصد فراوانی در پوسته ی زمین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5/8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0/0001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0/0000003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0/00099</a:t>
                      </a:r>
                      <a:endParaRPr lang="fa-IR" dirty="0"/>
                    </a:p>
                  </a:txBody>
                  <a:tcPr/>
                </a:tc>
              </a:tr>
              <a:tr h="42658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قیمت یک تن(به دلار)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470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2030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8100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52700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2040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06247"/>
              </p:ext>
            </p:extLst>
          </p:nvPr>
        </p:nvGraphicFramePr>
        <p:xfrm>
          <a:off x="685800" y="3886200"/>
          <a:ext cx="7924800" cy="1239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84316"/>
                <a:gridCol w="734292"/>
                <a:gridCol w="914400"/>
                <a:gridCol w="800594"/>
                <a:gridCol w="961902"/>
                <a:gridCol w="848096"/>
                <a:gridCol w="990600"/>
                <a:gridCol w="990600"/>
              </a:tblGrid>
              <a:tr h="5994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ماده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آهن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طلا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جیوه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بنزین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چوب</a:t>
                      </a:r>
                      <a:r>
                        <a:rPr lang="fa-IR" baseline="0" dirty="0" smtClean="0"/>
                        <a:t> پنبه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آلومینیوم</a:t>
                      </a:r>
                      <a:endParaRPr lang="fa-IR" dirty="0"/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چگالی(گرم</a:t>
                      </a:r>
                      <a:r>
                        <a:rPr lang="fa-IR" baseline="0" dirty="0" smtClean="0"/>
                        <a:t> بر میلی لیتر)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7/87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19/3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13/5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11/34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0/68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0/13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2/7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762000" y="30480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/>
              <a:t>چ</a:t>
            </a:r>
            <a:r>
              <a:rPr lang="fa-IR" dirty="0" smtClean="0"/>
              <a:t>گالی چند فلز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3228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189</TotalTime>
  <Words>544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PowerPoint Presentation</vt:lpstr>
      <vt:lpstr>نقشه مفهومی درس دوم علوم ششم</vt:lpstr>
      <vt:lpstr>چه کاغذهایی را نمی توان بازیافت کرد</vt:lpstr>
      <vt:lpstr>مراحل تولید کاغذ</vt:lpstr>
      <vt:lpstr>روش های تولید کاغذ</vt:lpstr>
      <vt:lpstr>نقشه مفهومی درس سوم علوم ششم</vt:lpstr>
      <vt:lpstr>قیمت چند فلز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Medya</cp:lastModifiedBy>
  <cp:revision>15</cp:revision>
  <dcterms:created xsi:type="dcterms:W3CDTF">2006-08-16T00:00:00Z</dcterms:created>
  <dcterms:modified xsi:type="dcterms:W3CDTF">2014-10-26T20:16:44Z</dcterms:modified>
</cp:coreProperties>
</file>