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0" r:id="rId2"/>
    <p:sldId id="256" r:id="rId3"/>
    <p:sldId id="265" r:id="rId4"/>
    <p:sldId id="257" r:id="rId5"/>
    <p:sldId id="258" r:id="rId6"/>
    <p:sldId id="266" r:id="rId7"/>
    <p:sldId id="263" r:id="rId8"/>
    <p:sldId id="264" r:id="rId9"/>
    <p:sldId id="259" r:id="rId10"/>
    <p:sldId id="261" r:id="rId11"/>
    <p:sldId id="262"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61" autoAdjust="0"/>
    <p:restoredTop sz="94660"/>
  </p:normalViewPr>
  <p:slideViewPr>
    <p:cSldViewPr snapToGrid="0">
      <p:cViewPr varScale="1">
        <p:scale>
          <a:sx n="91" d="100"/>
          <a:sy n="91" d="100"/>
        </p:scale>
        <p:origin x="691"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D82B16E-79F8-49BD-99B9-9876361161A0}" type="datetimeFigureOut">
              <a:rPr lang="en-US" smtClean="0"/>
              <a:t>12/23/2015</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18469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2B16E-79F8-49BD-99B9-9876361161A0}"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1248409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2B16E-79F8-49BD-99B9-9876361161A0}"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1154101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2B16E-79F8-49BD-99B9-9876361161A0}"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5BC37-DC53-4F48-B3F8-E2E686734DC9}"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48329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2B16E-79F8-49BD-99B9-9876361161A0}"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2826377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D82B16E-79F8-49BD-99B9-9876361161A0}" type="datetimeFigureOut">
              <a:rPr lang="en-US" smtClean="0"/>
              <a:t>12/23/2015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867982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D82B16E-79F8-49BD-99B9-9876361161A0}" type="datetimeFigureOut">
              <a:rPr lang="en-US" smtClean="0"/>
              <a:t>12/23/2015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488697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82B16E-79F8-49BD-99B9-9876361161A0}"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20922749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82B16E-79F8-49BD-99B9-9876361161A0}"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3830687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82B16E-79F8-49BD-99B9-9876361161A0}"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4037644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82B16E-79F8-49BD-99B9-9876361161A0}"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4290735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82B16E-79F8-49BD-99B9-9876361161A0}"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163357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82B16E-79F8-49BD-99B9-9876361161A0}" type="datetimeFigureOut">
              <a:rPr lang="en-US" smtClean="0"/>
              <a:t>12/23/2015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311152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82B16E-79F8-49BD-99B9-9876361161A0}" type="datetimeFigureOut">
              <a:rPr lang="en-US" smtClean="0"/>
              <a:t>12/23/2015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3711200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2B16E-79F8-49BD-99B9-9876361161A0}" type="datetimeFigureOut">
              <a:rPr lang="en-US" smtClean="0"/>
              <a:t>12/23/2015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1690645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2B16E-79F8-49BD-99B9-9876361161A0}"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2296968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2B16E-79F8-49BD-99B9-9876361161A0}"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5BC37-DC53-4F48-B3F8-E2E686734DC9}" type="slidenum">
              <a:rPr lang="en-US" smtClean="0"/>
              <a:t>‹#›</a:t>
            </a:fld>
            <a:endParaRPr lang="en-US"/>
          </a:p>
        </p:txBody>
      </p:sp>
    </p:spTree>
    <p:extLst>
      <p:ext uri="{BB962C8B-B14F-4D97-AF65-F5344CB8AC3E}">
        <p14:creationId xmlns:p14="http://schemas.microsoft.com/office/powerpoint/2010/main" val="1838975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D82B16E-79F8-49BD-99B9-9876361161A0}" type="datetimeFigureOut">
              <a:rPr lang="en-US" smtClean="0"/>
              <a:t>12/23/2015</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BA5BC37-DC53-4F48-B3F8-E2E686734DC9}" type="slidenum">
              <a:rPr lang="en-US" smtClean="0"/>
              <a:t>‹#›</a:t>
            </a:fld>
            <a:endParaRPr lang="en-US"/>
          </a:p>
        </p:txBody>
      </p:sp>
    </p:spTree>
    <p:extLst>
      <p:ext uri="{BB962C8B-B14F-4D97-AF65-F5344CB8AC3E}">
        <p14:creationId xmlns:p14="http://schemas.microsoft.com/office/powerpoint/2010/main" val="404605321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6598" y="2047098"/>
            <a:ext cx="9905998" cy="1478570"/>
          </a:xfrm>
        </p:spPr>
        <p:txBody>
          <a:bodyPr>
            <a:normAutofit/>
          </a:bodyPr>
          <a:lstStyle/>
          <a:p>
            <a:pPr algn="ctr" rtl="1"/>
            <a:r>
              <a:rPr lang="fa-IR" sz="9600" dirty="0" smtClean="0"/>
              <a:t>شیمی هسته ای</a:t>
            </a:r>
            <a:endParaRPr lang="en-US" sz="9600" dirty="0"/>
          </a:p>
        </p:txBody>
      </p:sp>
      <p:sp>
        <p:nvSpPr>
          <p:cNvPr id="3" name="Content Placeholder 2"/>
          <p:cNvSpPr>
            <a:spLocks noGrp="1"/>
          </p:cNvSpPr>
          <p:nvPr>
            <p:ph idx="1"/>
          </p:nvPr>
        </p:nvSpPr>
        <p:spPr>
          <a:xfrm>
            <a:off x="805852" y="4346734"/>
            <a:ext cx="9905999" cy="3541714"/>
          </a:xfrm>
        </p:spPr>
        <p:txBody>
          <a:bodyPr>
            <a:normAutofit/>
          </a:bodyPr>
          <a:lstStyle/>
          <a:p>
            <a:pPr algn="r" rtl="1"/>
            <a:r>
              <a:rPr lang="fa-IR" sz="3600" dirty="0" smtClean="0"/>
              <a:t>تهیه کنندگان:پارسا زارع زاده،امیر رضا طهماسب زاده</a:t>
            </a:r>
            <a:endParaRPr lang="en-US" sz="3600" dirty="0"/>
          </a:p>
        </p:txBody>
      </p:sp>
    </p:spTree>
    <p:extLst>
      <p:ext uri="{BB962C8B-B14F-4D97-AF65-F5344CB8AC3E}">
        <p14:creationId xmlns:p14="http://schemas.microsoft.com/office/powerpoint/2010/main" val="1133876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14104"/>
            <a:ext cx="9905998" cy="1478570"/>
          </a:xfrm>
        </p:spPr>
        <p:txBody>
          <a:bodyPr/>
          <a:lstStyle/>
          <a:p>
            <a:pPr algn="ctr"/>
            <a:r>
              <a:rPr lang="fa-IR" sz="5400" dirty="0"/>
              <a:t>گداخت هسته‌ای</a:t>
            </a:r>
            <a:r>
              <a:rPr lang="fa-IR" dirty="0"/>
              <a:t> </a:t>
            </a:r>
            <a:endParaRPr lang="en-US" dirty="0"/>
          </a:p>
        </p:txBody>
      </p:sp>
      <p:sp>
        <p:nvSpPr>
          <p:cNvPr id="3" name="Content Placeholder 2"/>
          <p:cNvSpPr>
            <a:spLocks noGrp="1"/>
          </p:cNvSpPr>
          <p:nvPr>
            <p:ph idx="1"/>
          </p:nvPr>
        </p:nvSpPr>
        <p:spPr>
          <a:xfrm>
            <a:off x="5217952" y="1300294"/>
            <a:ext cx="5829459" cy="5033394"/>
          </a:xfrm>
        </p:spPr>
        <p:txBody>
          <a:bodyPr/>
          <a:lstStyle/>
          <a:p>
            <a:pPr algn="r" rtl="1"/>
            <a:r>
              <a:rPr lang="fa-IR" dirty="0"/>
              <a:t>گداخت هسته‌ای فرآیندی است که در آن دوتریوم و ترتیوم ترکیب شده و تبدیل به هلیوم می‌شوند. در اینجا می‌توان با استفاده از دو اتم کوچکتر که معمولاً هیدورژن با ایزوتوپ‌های هیدورژن (مانند دوتریوم و تریتیوم) هستند، یک اتم بزرگ مثل هلیوم یا ایزوتوپ‌های آن را تشکیل داد. این همان شیوه‌ای است که در خورشید و ستارگان برای تولید انرژی به کار می‌رود.</a:t>
            </a:r>
          </a:p>
          <a:p>
            <a:pPr algn="r" rtl="1"/>
            <a:r>
              <a:rPr lang="fa-IR" dirty="0"/>
              <a:t>ادوارد تلر را می‌توان از بنیانگذاران این رشته از فناوری دانست.</a:t>
            </a:r>
          </a:p>
          <a:p>
            <a:pPr algn="r" rtl="1"/>
            <a:endParaRPr lang="en-US" dirty="0"/>
          </a:p>
        </p:txBody>
      </p:sp>
      <p:pic>
        <p:nvPicPr>
          <p:cNvPr id="4" name="Picture 3"/>
          <p:cNvPicPr>
            <a:picLocks noChangeAspect="1"/>
          </p:cNvPicPr>
          <p:nvPr/>
        </p:nvPicPr>
        <p:blipFill>
          <a:blip r:embed="rId2"/>
          <a:stretch>
            <a:fillRect/>
          </a:stretch>
        </p:blipFill>
        <p:spPr>
          <a:xfrm>
            <a:off x="721453" y="1492674"/>
            <a:ext cx="4298527" cy="4676933"/>
          </a:xfrm>
          <a:prstGeom prst="rect">
            <a:avLst/>
          </a:prstGeom>
        </p:spPr>
      </p:pic>
    </p:spTree>
    <p:extLst>
      <p:ext uri="{BB962C8B-B14F-4D97-AF65-F5344CB8AC3E}">
        <p14:creationId xmlns:p14="http://schemas.microsoft.com/office/powerpoint/2010/main" val="2870229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246" y="-170047"/>
            <a:ext cx="9905998" cy="1478570"/>
          </a:xfrm>
        </p:spPr>
        <p:txBody>
          <a:bodyPr>
            <a:normAutofit/>
          </a:bodyPr>
          <a:lstStyle/>
          <a:p>
            <a:pPr algn="ctr" rtl="1"/>
            <a:r>
              <a:rPr lang="fa-IR" sz="5400" dirty="0"/>
              <a:t>شکافت </a:t>
            </a:r>
            <a:r>
              <a:rPr lang="fa-IR" sz="5400" dirty="0" smtClean="0"/>
              <a:t>هسته‌ای</a:t>
            </a:r>
            <a:endParaRPr lang="en-US" sz="5400" dirty="0"/>
          </a:p>
        </p:txBody>
      </p:sp>
      <p:sp>
        <p:nvSpPr>
          <p:cNvPr id="3" name="Content Placeholder 2"/>
          <p:cNvSpPr>
            <a:spLocks noGrp="1"/>
          </p:cNvSpPr>
          <p:nvPr>
            <p:ph idx="1"/>
          </p:nvPr>
        </p:nvSpPr>
        <p:spPr>
          <a:xfrm>
            <a:off x="5821960" y="1233183"/>
            <a:ext cx="5477120" cy="5184396"/>
          </a:xfrm>
        </p:spPr>
        <p:txBody>
          <a:bodyPr>
            <a:normAutofit lnSpcReduction="10000"/>
          </a:bodyPr>
          <a:lstStyle/>
          <a:p>
            <a:pPr algn="r" rtl="1"/>
            <a:r>
              <a:rPr lang="fa-IR" dirty="0"/>
              <a:t>شکافت هسته‌ای فرآیندی است که بسیار سخت قابل کنترل است. در اواخر دهه ۳۰ و اوایل دهه ۴۰ میلادی بود که برای نخستین مرتبه دانشمندان موفق به ساخت و تولید انرژی هسته‌ای شدند. طولی نکشید که از بمب اتمی در جنگ جهانی دوم نیز استفاده شد.</a:t>
            </a:r>
          </a:p>
          <a:p>
            <a:pPr algn="r" rtl="1"/>
            <a:r>
              <a:rPr lang="fa-IR" dirty="0"/>
              <a:t>در واقع می‌توان هستهٔ یک «اتم» را با یک «نوترون» به دو جز کوچک تر تقسیم کرد. این همان شیوه‌ای است که در مورد ایزوتوپ‌هایاورانیوم-۲۳۵ و اورانیوم-۲۳۳ به کار می‌رود. در اینجا هستهٔ یک اتم توسط یک نوترون به دو بخش کوچکتر تقسیم می‌شود.</a:t>
            </a:r>
          </a:p>
          <a:p>
            <a:pPr algn="r" rtl="1"/>
            <a:endParaRPr lang="en-US" dirty="0"/>
          </a:p>
        </p:txBody>
      </p:sp>
      <p:pic>
        <p:nvPicPr>
          <p:cNvPr id="5" name="Picture 4"/>
          <p:cNvPicPr>
            <a:picLocks noChangeAspect="1"/>
          </p:cNvPicPr>
          <p:nvPr/>
        </p:nvPicPr>
        <p:blipFill>
          <a:blip r:embed="rId2"/>
          <a:stretch>
            <a:fillRect/>
          </a:stretch>
        </p:blipFill>
        <p:spPr>
          <a:xfrm>
            <a:off x="341978" y="2494552"/>
            <a:ext cx="5331295" cy="3051583"/>
          </a:xfrm>
          <a:prstGeom prst="rect">
            <a:avLst/>
          </a:prstGeom>
        </p:spPr>
      </p:pic>
    </p:spTree>
    <p:extLst>
      <p:ext uri="{BB962C8B-B14F-4D97-AF65-F5344CB8AC3E}">
        <p14:creationId xmlns:p14="http://schemas.microsoft.com/office/powerpoint/2010/main" val="1606656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0"/>
            <a:ext cx="9905998" cy="1478570"/>
          </a:xfrm>
        </p:spPr>
        <p:txBody>
          <a:bodyPr>
            <a:normAutofit/>
          </a:bodyPr>
          <a:lstStyle/>
          <a:p>
            <a:pPr algn="ctr"/>
            <a:r>
              <a:rPr lang="fa-IR" sz="6000" dirty="0" smtClean="0"/>
              <a:t>منابع</a:t>
            </a:r>
            <a:endParaRPr lang="en-US" sz="6000" dirty="0"/>
          </a:p>
        </p:txBody>
      </p:sp>
      <p:sp>
        <p:nvSpPr>
          <p:cNvPr id="3" name="Content Placeholder 2"/>
          <p:cNvSpPr>
            <a:spLocks noGrp="1"/>
          </p:cNvSpPr>
          <p:nvPr>
            <p:ph idx="1"/>
          </p:nvPr>
        </p:nvSpPr>
        <p:spPr>
          <a:xfrm>
            <a:off x="1141412" y="1417738"/>
            <a:ext cx="9905999" cy="5050173"/>
          </a:xfrm>
        </p:spPr>
        <p:txBody>
          <a:bodyPr/>
          <a:lstStyle/>
          <a:p>
            <a:r>
              <a:rPr lang="en-US" sz="3600" dirty="0" smtClean="0"/>
              <a:t>fa.wikipedia.org</a:t>
            </a:r>
            <a:endParaRPr lang="fa-IR" sz="3600" dirty="0" smtClean="0"/>
          </a:p>
          <a:p>
            <a:r>
              <a:rPr lang="en-US" sz="3600" dirty="0" smtClean="0"/>
              <a:t>daneshnameh.roshd.ir</a:t>
            </a:r>
            <a:endParaRPr lang="fa-IR" sz="3600" dirty="0" smtClean="0"/>
          </a:p>
          <a:p>
            <a:r>
              <a:rPr lang="en-US" sz="3600" dirty="0" smtClean="0"/>
              <a:t>wonderfulchemistry.blogfa.com</a:t>
            </a:r>
            <a:endParaRPr lang="fa-IR" sz="3600" dirty="0" smtClean="0"/>
          </a:p>
          <a:p>
            <a:r>
              <a:rPr lang="en-US" sz="3600" dirty="0" smtClean="0"/>
              <a:t>abharchimestry.parsiblog.com</a:t>
            </a:r>
            <a:endParaRPr lang="fa-IR" sz="3600" dirty="0" smtClean="0"/>
          </a:p>
          <a:p>
            <a:r>
              <a:rPr lang="en-US" sz="3600" dirty="0" smtClean="0"/>
              <a:t>forum.98ia.com</a:t>
            </a:r>
            <a:endParaRPr lang="fa-IR" sz="3600" dirty="0" smtClean="0"/>
          </a:p>
          <a:p>
            <a:r>
              <a:rPr lang="fa-IR" sz="3600" dirty="0" smtClean="0"/>
              <a:t>کتاب شیمی عمومی</a:t>
            </a:r>
          </a:p>
          <a:p>
            <a:pPr algn="l"/>
            <a:endParaRPr lang="fa-IR" dirty="0"/>
          </a:p>
          <a:p>
            <a:pPr algn="l"/>
            <a:endParaRPr lang="en-US" dirty="0"/>
          </a:p>
        </p:txBody>
      </p:sp>
    </p:spTree>
    <p:extLst>
      <p:ext uri="{BB962C8B-B14F-4D97-AF65-F5344CB8AC3E}">
        <p14:creationId xmlns:p14="http://schemas.microsoft.com/office/powerpoint/2010/main" val="4226805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8311" y="-52095"/>
            <a:ext cx="8791575" cy="1394334"/>
          </a:xfrm>
        </p:spPr>
        <p:txBody>
          <a:bodyPr/>
          <a:lstStyle/>
          <a:p>
            <a:pPr algn="ctr" rtl="1"/>
            <a:r>
              <a:rPr lang="fa-IR" dirty="0" smtClean="0"/>
              <a:t>شیمی هسته ای</a:t>
            </a:r>
            <a:endParaRPr lang="en-US" dirty="0"/>
          </a:p>
        </p:txBody>
      </p:sp>
      <p:sp>
        <p:nvSpPr>
          <p:cNvPr id="3" name="Subtitle 2"/>
          <p:cNvSpPr>
            <a:spLocks noGrp="1"/>
          </p:cNvSpPr>
          <p:nvPr>
            <p:ph type="subTitle" idx="1"/>
          </p:nvPr>
        </p:nvSpPr>
        <p:spPr>
          <a:xfrm>
            <a:off x="1926758" y="1702965"/>
            <a:ext cx="8791575" cy="4572000"/>
          </a:xfrm>
        </p:spPr>
        <p:txBody>
          <a:bodyPr>
            <a:normAutofit/>
          </a:bodyPr>
          <a:lstStyle/>
          <a:p>
            <a:pPr algn="r" rtl="1"/>
            <a:r>
              <a:rPr lang="fa-IR" sz="2800" dirty="0"/>
              <a:t>شیمی هسته ای یکی از شاخه‌های فناوری هسته ای است.در این زمینه واکنشها و موارد شیمیایی فرآیند‌های هسته‌ای مورد بررسی قرار می‌گیرند. شیمی هسته‌ای، جزئیات ماهیت پیوندی (نیرویی) که پروتون‌ها و نوترون‌ها را به یکدیگر نگه می‌دارد و خواص هسته از قبیل رادیواکتیویته، تغییرات و تبدیلات مصنوعی، شکست هسته و ذوب هسته‌ها را مورد بررسی قرار می‌دهد. اشعه ایکس، پرتوهای آلفا و بتا و گاما و ساختارهای اتمی از جمله موارد مورد بررسی شیمی هسته‌ای هستند.</a:t>
            </a:r>
            <a:endParaRPr lang="en-US" sz="2800" dirty="0"/>
          </a:p>
        </p:txBody>
      </p:sp>
    </p:spTree>
    <p:extLst>
      <p:ext uri="{BB962C8B-B14F-4D97-AF65-F5344CB8AC3E}">
        <p14:creationId xmlns:p14="http://schemas.microsoft.com/office/powerpoint/2010/main" val="1837067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534628"/>
            <a:ext cx="9905998" cy="1478570"/>
          </a:xfrm>
        </p:spPr>
        <p:txBody>
          <a:bodyPr>
            <a:normAutofit/>
          </a:bodyPr>
          <a:lstStyle/>
          <a:p>
            <a:pPr algn="ctr" rtl="1"/>
            <a:r>
              <a:rPr lang="fa-IR" sz="4800" dirty="0"/>
              <a:t>مقایسه ی </a:t>
            </a:r>
            <a:r>
              <a:rPr lang="fa-IR" sz="4800" dirty="0" smtClean="0"/>
              <a:t>بین</a:t>
            </a:r>
            <a:r>
              <a:rPr lang="en-US" sz="4800" dirty="0" smtClean="0"/>
              <a:t> </a:t>
            </a:r>
            <a:r>
              <a:rPr lang="fa-IR" sz="4800" dirty="0" smtClean="0"/>
              <a:t>واکنش </a:t>
            </a:r>
            <a:r>
              <a:rPr lang="fa-IR" sz="4800" dirty="0"/>
              <a:t>های شیمیایی با واکنش های هسته ای </a:t>
            </a:r>
            <a:endParaRPr lang="en-US" sz="4800" dirty="0"/>
          </a:p>
        </p:txBody>
      </p:sp>
      <p:sp>
        <p:nvSpPr>
          <p:cNvPr id="4" name="Rectangle 1"/>
          <p:cNvSpPr>
            <a:spLocks noGrp="1" noChangeArrowheads="1"/>
          </p:cNvSpPr>
          <p:nvPr>
            <p:ph idx="1"/>
          </p:nvPr>
        </p:nvSpPr>
        <p:spPr bwMode="auto">
          <a:xfrm>
            <a:off x="957532" y="2250630"/>
            <a:ext cx="1008987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7772400" algn="l"/>
              </a:tabLst>
              <a:defRPr>
                <a:solidFill>
                  <a:schemeClr val="tx1"/>
                </a:solidFill>
                <a:latin typeface="Arial" panose="020B0604020202020204" pitchFamily="34" charset="0"/>
              </a:defRPr>
            </a:lvl1pPr>
            <a:lvl2pPr eaLnBrk="0" fontAlgn="base" hangingPunct="0">
              <a:spcBef>
                <a:spcPct val="0"/>
              </a:spcBef>
              <a:spcAft>
                <a:spcPct val="0"/>
              </a:spcAft>
              <a:tabLst>
                <a:tab pos="7772400" algn="l"/>
              </a:tabLst>
              <a:defRPr>
                <a:solidFill>
                  <a:schemeClr val="tx1"/>
                </a:solidFill>
                <a:latin typeface="Arial" panose="020B0604020202020204" pitchFamily="34" charset="0"/>
              </a:defRPr>
            </a:lvl2pPr>
            <a:lvl3pPr eaLnBrk="0" fontAlgn="base" hangingPunct="0">
              <a:spcBef>
                <a:spcPct val="0"/>
              </a:spcBef>
              <a:spcAft>
                <a:spcPct val="0"/>
              </a:spcAft>
              <a:tabLst>
                <a:tab pos="7772400" algn="l"/>
              </a:tabLst>
              <a:defRPr>
                <a:solidFill>
                  <a:schemeClr val="tx1"/>
                </a:solidFill>
                <a:latin typeface="Arial" panose="020B0604020202020204" pitchFamily="34" charset="0"/>
              </a:defRPr>
            </a:lvl3pPr>
            <a:lvl4pPr eaLnBrk="0" fontAlgn="base" hangingPunct="0">
              <a:spcBef>
                <a:spcPct val="0"/>
              </a:spcBef>
              <a:spcAft>
                <a:spcPct val="0"/>
              </a:spcAft>
              <a:tabLst>
                <a:tab pos="7772400" algn="l"/>
              </a:tabLst>
              <a:defRPr>
                <a:solidFill>
                  <a:schemeClr val="tx1"/>
                </a:solidFill>
                <a:latin typeface="Arial" panose="020B0604020202020204" pitchFamily="34" charset="0"/>
              </a:defRPr>
            </a:lvl4pPr>
            <a:lvl5pPr eaLnBrk="0" fontAlgn="base" hangingPunct="0">
              <a:spcBef>
                <a:spcPct val="0"/>
              </a:spcBef>
              <a:spcAft>
                <a:spcPct val="0"/>
              </a:spcAft>
              <a:tabLst>
                <a:tab pos="7772400" algn="l"/>
              </a:tabLst>
              <a:defRPr>
                <a:solidFill>
                  <a:schemeClr val="tx1"/>
                </a:solidFill>
                <a:latin typeface="Arial" panose="020B0604020202020204" pitchFamily="34" charset="0"/>
              </a:defRPr>
            </a:lvl5pPr>
            <a:lvl6pPr eaLnBrk="0" fontAlgn="base" hangingPunct="0">
              <a:spcBef>
                <a:spcPct val="0"/>
              </a:spcBef>
              <a:spcAft>
                <a:spcPct val="0"/>
              </a:spcAft>
              <a:tabLst>
                <a:tab pos="7772400" algn="l"/>
              </a:tabLst>
              <a:defRPr>
                <a:solidFill>
                  <a:schemeClr val="tx1"/>
                </a:solidFill>
                <a:latin typeface="Arial" panose="020B0604020202020204" pitchFamily="34" charset="0"/>
              </a:defRPr>
            </a:lvl6pPr>
            <a:lvl7pPr eaLnBrk="0" fontAlgn="base" hangingPunct="0">
              <a:spcBef>
                <a:spcPct val="0"/>
              </a:spcBef>
              <a:spcAft>
                <a:spcPct val="0"/>
              </a:spcAft>
              <a:tabLst>
                <a:tab pos="7772400" algn="l"/>
              </a:tabLst>
              <a:defRPr>
                <a:solidFill>
                  <a:schemeClr val="tx1"/>
                </a:solidFill>
                <a:latin typeface="Arial" panose="020B0604020202020204" pitchFamily="34" charset="0"/>
              </a:defRPr>
            </a:lvl7pPr>
            <a:lvl8pPr eaLnBrk="0" fontAlgn="base" hangingPunct="0">
              <a:spcBef>
                <a:spcPct val="0"/>
              </a:spcBef>
              <a:spcAft>
                <a:spcPct val="0"/>
              </a:spcAft>
              <a:tabLst>
                <a:tab pos="7772400" algn="l"/>
              </a:tabLst>
              <a:defRPr>
                <a:solidFill>
                  <a:schemeClr val="tx1"/>
                </a:solidFill>
                <a:latin typeface="Arial" panose="020B0604020202020204" pitchFamily="34" charset="0"/>
              </a:defRPr>
            </a:lvl8pPr>
            <a:lvl9pPr eaLnBrk="0" fontAlgn="base" hangingPunct="0">
              <a:spcBef>
                <a:spcPct val="0"/>
              </a:spcBef>
              <a:spcAft>
                <a:spcPct val="0"/>
              </a:spcAft>
              <a:tabLst>
                <a:tab pos="7772400" algn="l"/>
              </a:tabLst>
              <a:defRPr>
                <a:solidFill>
                  <a:schemeClr val="tx1"/>
                </a:solidFill>
                <a:latin typeface="Arial" panose="020B0604020202020204" pitchFamily="34" charset="0"/>
              </a:defRPr>
            </a:lvl9pPr>
          </a:lstStyle>
          <a:p>
            <a:pPr marL="0" lvl="0" indent="0" algn="just" rtl="1">
              <a:lnSpc>
                <a:spcPct val="100000"/>
              </a:lnSpc>
              <a:buSzTx/>
              <a:buNone/>
            </a:pPr>
            <a:r>
              <a:rPr lang="fa-IR" altLang="en-US" sz="2800" dirty="0" smtClean="0">
                <a:latin typeface="Tahoma" panose="020B0604030504040204" pitchFamily="34" charset="0"/>
                <a:cs typeface="B Nazanin" panose="00000400000000000000" pitchFamily="2" charset="-78"/>
              </a:rPr>
              <a:t>در </a:t>
            </a:r>
            <a:r>
              <a:rPr lang="fa-IR" altLang="en-US" sz="2800" dirty="0">
                <a:latin typeface="Tahoma" panose="020B0604030504040204" pitchFamily="34" charset="0"/>
                <a:cs typeface="B Nazanin" panose="00000400000000000000" pitchFamily="2" charset="-78"/>
              </a:rPr>
              <a:t>واکنش های شیمیایی تغییرات در خارج از هسته صورت می </a:t>
            </a:r>
            <a:r>
              <a:rPr lang="fa-IR" altLang="en-US" sz="2800" dirty="0" smtClean="0">
                <a:latin typeface="Tahoma" panose="020B0604030504040204" pitchFamily="34" charset="0"/>
                <a:cs typeface="B Nazanin" panose="00000400000000000000" pitchFamily="2" charset="-78"/>
              </a:rPr>
              <a:t>گیرد</a:t>
            </a:r>
            <a:r>
              <a:rPr lang="en-US" altLang="en-US" sz="2800" dirty="0" smtClean="0">
                <a:latin typeface="Tahoma" panose="020B0604030504040204" pitchFamily="34" charset="0"/>
                <a:cs typeface="B Nazanin" panose="00000400000000000000" pitchFamily="2" charset="-78"/>
              </a:rPr>
              <a:t> </a:t>
            </a:r>
            <a:r>
              <a:rPr lang="fa-IR" altLang="en-US" sz="2800" dirty="0" smtClean="0">
                <a:latin typeface="Tahoma" panose="020B0604030504040204" pitchFamily="34" charset="0"/>
                <a:cs typeface="B Nazanin" panose="00000400000000000000" pitchFamily="2" charset="-78"/>
              </a:rPr>
              <a:t>اتم </a:t>
            </a:r>
            <a:r>
              <a:rPr lang="fa-IR" altLang="en-US" sz="2800" dirty="0">
                <a:latin typeface="Tahoma" panose="020B0604030504040204" pitchFamily="34" charset="0"/>
                <a:cs typeface="B Nazanin" panose="00000400000000000000" pitchFamily="2" charset="-78"/>
              </a:rPr>
              <a:t>ها به وسیله ی شکسته شدن </a:t>
            </a:r>
            <a:r>
              <a:rPr lang="fa-IR" altLang="en-US" sz="2800" dirty="0" smtClean="0">
                <a:latin typeface="Tahoma" panose="020B0604030504040204" pitchFamily="34" charset="0"/>
                <a:cs typeface="B Nazanin" panose="00000400000000000000" pitchFamily="2" charset="-78"/>
              </a:rPr>
              <a:t>و</a:t>
            </a:r>
            <a:r>
              <a:rPr lang="en-US" altLang="en-US" sz="2800" dirty="0" smtClean="0">
                <a:latin typeface="Tahoma" panose="020B0604030504040204" pitchFamily="34" charset="0"/>
                <a:cs typeface="B Nazanin" panose="00000400000000000000" pitchFamily="2" charset="-78"/>
              </a:rPr>
              <a:t> </a:t>
            </a:r>
            <a:r>
              <a:rPr lang="fa-IR" altLang="en-US" sz="2800" dirty="0" smtClean="0">
                <a:latin typeface="Tahoma" panose="020B0604030504040204" pitchFamily="34" charset="0"/>
                <a:cs typeface="B Nazanin" panose="00000400000000000000" pitchFamily="2" charset="-78"/>
              </a:rPr>
              <a:t>تشکیل </a:t>
            </a:r>
            <a:r>
              <a:rPr lang="fa-IR" altLang="en-US" sz="2800" dirty="0">
                <a:latin typeface="Tahoma" panose="020B0604030504040204" pitchFamily="34" charset="0"/>
                <a:cs typeface="B Nazanin" panose="00000400000000000000" pitchFamily="2" charset="-78"/>
              </a:rPr>
              <a:t>پیوندها تجدید ارایش می کنند تنها الکترون های اوربیتالی درگیرند انرژی آزاد شده مقادیر نسبتا کمی دارد سرعت واکنش ها به وسیله ی شرایط تجربی تحت تاثیر قرار می گیرند و واکنش های معمول </a:t>
            </a:r>
            <a:r>
              <a:rPr lang="fa-IR" altLang="en-US" sz="2800" dirty="0" smtClean="0">
                <a:latin typeface="Tahoma" panose="020B0604030504040204" pitchFamily="34" charset="0"/>
                <a:cs typeface="B Nazanin" panose="00000400000000000000" pitchFamily="2" charset="-78"/>
              </a:rPr>
              <a:t>هستند</a:t>
            </a:r>
            <a:r>
              <a:rPr lang="fa-IR" altLang="en-US" sz="2800" dirty="0">
                <a:latin typeface="Tahoma" panose="020B0604030504040204" pitchFamily="34" charset="0"/>
                <a:cs typeface="B Nazanin" panose="00000400000000000000" pitchFamily="2" charset="-78"/>
              </a:rPr>
              <a:t>،</a:t>
            </a:r>
            <a:r>
              <a:rPr lang="fa-IR" altLang="en-US" sz="2800" dirty="0" smtClean="0">
                <a:latin typeface="Tahoma" panose="020B0604030504040204" pitchFamily="34" charset="0"/>
                <a:cs typeface="B Nazanin" panose="00000400000000000000" pitchFamily="2" charset="-78"/>
              </a:rPr>
              <a:t>در </a:t>
            </a:r>
            <a:r>
              <a:rPr lang="fa-IR" altLang="en-US" sz="2800" dirty="0">
                <a:latin typeface="Tahoma" panose="020B0604030504040204" pitchFamily="34" charset="0"/>
                <a:cs typeface="B Nazanin" panose="00000400000000000000" pitchFamily="2" charset="-78"/>
              </a:rPr>
              <a:t>حالی که در واکنش های هسته ای تغییرات در هسته صورت می گیرد پروتون ها </a:t>
            </a:r>
            <a:r>
              <a:rPr lang="fa-IR" altLang="en-US" sz="2800" dirty="0" smtClean="0">
                <a:latin typeface="Tahoma" panose="020B0604030504040204" pitchFamily="34" charset="0"/>
                <a:cs typeface="B Nazanin" panose="00000400000000000000" pitchFamily="2" charset="-78"/>
              </a:rPr>
              <a:t>و نوترون </a:t>
            </a:r>
            <a:r>
              <a:rPr lang="fa-IR" altLang="en-US" sz="2800" dirty="0">
                <a:latin typeface="Tahoma" panose="020B0604030504040204" pitchFamily="34" charset="0"/>
                <a:cs typeface="B Nazanin" panose="00000400000000000000" pitchFamily="2" charset="-78"/>
              </a:rPr>
              <a:t>ها</a:t>
            </a:r>
            <a:r>
              <a:rPr lang="fa-IR" altLang="en-US" sz="2800" dirty="0" smtClean="0">
                <a:latin typeface="Tahoma" panose="020B0604030504040204" pitchFamily="34" charset="0"/>
                <a:cs typeface="B Nazanin" panose="00000400000000000000" pitchFamily="2" charset="-78"/>
              </a:rPr>
              <a:t> </a:t>
            </a:r>
            <a:r>
              <a:rPr lang="fa-IR" altLang="en-US" sz="2800" dirty="0">
                <a:latin typeface="Tahoma" panose="020B0604030504040204" pitchFamily="34" charset="0"/>
                <a:cs typeface="B Nazanin" panose="00000400000000000000" pitchFamily="2" charset="-78"/>
              </a:rPr>
              <a:t>تجدید آرایش کرده و به هسته ی دیگری تبدیل می شوند پروتون ها نوترون ها و دیگر ذرات بنیادی درگیرند انرژی آزاد شده دارای مقادیر عظیم هستند سرعت واکنش ها به طور طبیعی تحت تاثیر شرایط تجربی نظیر دما فشار و یا کاتالیزور قرار نمی گیرند و واکنش های نادری هستند</a:t>
            </a:r>
            <a:r>
              <a:rPr kumimoji="0" lang="en-US" altLang="en-US" sz="2800" b="0" i="0" u="none" strike="noStrike" cap="none" normalizeH="0" baseline="0" dirty="0" smtClean="0">
                <a:ln>
                  <a:noFill/>
                </a:ln>
                <a:solidFill>
                  <a:schemeClr val="tx1"/>
                </a:solidFill>
                <a:effectLst/>
                <a:latin typeface="Tahoma" panose="020B0604030504040204" pitchFamily="34" charset="0"/>
                <a:cs typeface="Tahoma" panose="020B0604030504040204" pitchFamily="34" charset="0"/>
              </a:rPr>
              <a:t> </a:t>
            </a:r>
            <a:endParaRPr kumimoji="0" lang="en-US" altLang="en-US" sz="2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688105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73234"/>
            <a:ext cx="9905998" cy="1478570"/>
          </a:xfrm>
        </p:spPr>
        <p:txBody>
          <a:bodyPr>
            <a:normAutofit/>
          </a:bodyPr>
          <a:lstStyle/>
          <a:p>
            <a:pPr algn="ctr" rtl="1"/>
            <a:r>
              <a:rPr lang="fa-IR" sz="5400" dirty="0"/>
              <a:t>هسته اتم</a:t>
            </a:r>
            <a:endParaRPr lang="en-US" sz="5400" dirty="0"/>
          </a:p>
        </p:txBody>
      </p:sp>
      <p:sp>
        <p:nvSpPr>
          <p:cNvPr id="3" name="Content Placeholder 2"/>
          <p:cNvSpPr>
            <a:spLocks noGrp="1"/>
          </p:cNvSpPr>
          <p:nvPr>
            <p:ph idx="1"/>
          </p:nvPr>
        </p:nvSpPr>
        <p:spPr>
          <a:xfrm>
            <a:off x="5242227" y="1929468"/>
            <a:ext cx="5779125" cy="5050173"/>
          </a:xfrm>
        </p:spPr>
        <p:txBody>
          <a:bodyPr/>
          <a:lstStyle/>
          <a:p>
            <a:pPr algn="r" rtl="1"/>
            <a:r>
              <a:rPr lang="fa-IR" dirty="0" smtClean="0"/>
              <a:t>پروتون</a:t>
            </a:r>
            <a:r>
              <a:rPr lang="en-US" dirty="0" smtClean="0"/>
              <a:t> Proton </a:t>
            </a:r>
            <a:r>
              <a:rPr lang="fa-IR" dirty="0"/>
              <a:t>ذره‌ای بنیادی با بار مثبت است که بخشی از هر اتم را تشکیل می‌دهد</a:t>
            </a:r>
            <a:r>
              <a:rPr lang="fa-IR" dirty="0" smtClean="0"/>
              <a:t>.</a:t>
            </a:r>
            <a:r>
              <a:rPr lang="fa-IR" dirty="0"/>
              <a:t> جرم پروتون ۱۸۳۷ برابر جرم الکترون، و معادل ۱ </a:t>
            </a:r>
            <a:r>
              <a:rPr lang="en-US" dirty="0" err="1"/>
              <a:t>amu</a:t>
            </a:r>
            <a:r>
              <a:rPr lang="fa-IR" dirty="0"/>
              <a:t> است.</a:t>
            </a:r>
            <a:r>
              <a:rPr lang="fa-IR" dirty="0" smtClean="0"/>
              <a:t> </a:t>
            </a:r>
            <a:endParaRPr lang="en-US" dirty="0" smtClean="0"/>
          </a:p>
          <a:p>
            <a:pPr algn="r" rtl="1"/>
            <a:r>
              <a:rPr lang="fa-IR" dirty="0"/>
              <a:t>نوترون یکی از ذرات هسته‌ای اتم است. نوترون دارای بار الکتریکی خنثی است و به همراه پروتون در داخل هسته اتم اصل جرم اتم را تشکیل می‌دهند</a:t>
            </a:r>
            <a:r>
              <a:rPr lang="fa-IR" dirty="0" smtClean="0"/>
              <a:t>.</a:t>
            </a:r>
          </a:p>
          <a:p>
            <a:pPr marL="0" indent="0" algn="r" rtl="1">
              <a:buNone/>
            </a:pPr>
            <a:endParaRPr lang="en-US" dirty="0" smtClean="0"/>
          </a:p>
          <a:p>
            <a:pPr algn="r" rtl="1"/>
            <a:endParaRPr lang="en-US" dirty="0"/>
          </a:p>
        </p:txBody>
      </p:sp>
      <p:pic>
        <p:nvPicPr>
          <p:cNvPr id="4" name="Picture 3"/>
          <p:cNvPicPr>
            <a:picLocks noChangeAspect="1"/>
          </p:cNvPicPr>
          <p:nvPr/>
        </p:nvPicPr>
        <p:blipFill>
          <a:blip r:embed="rId2"/>
          <a:stretch>
            <a:fillRect/>
          </a:stretch>
        </p:blipFill>
        <p:spPr>
          <a:xfrm>
            <a:off x="494952" y="1484735"/>
            <a:ext cx="4298964" cy="4849068"/>
          </a:xfrm>
          <a:prstGeom prst="rect">
            <a:avLst/>
          </a:prstGeom>
        </p:spPr>
      </p:pic>
    </p:spTree>
    <p:extLst>
      <p:ext uri="{BB962C8B-B14F-4D97-AF65-F5344CB8AC3E}">
        <p14:creationId xmlns:p14="http://schemas.microsoft.com/office/powerpoint/2010/main" val="1015248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0"/>
            <a:ext cx="9905998" cy="1478570"/>
          </a:xfrm>
        </p:spPr>
        <p:txBody>
          <a:bodyPr>
            <a:normAutofit/>
          </a:bodyPr>
          <a:lstStyle/>
          <a:p>
            <a:pPr algn="ctr" rtl="1"/>
            <a:r>
              <a:rPr lang="fa-IR" sz="4400" dirty="0" smtClean="0"/>
              <a:t>ایزوتوپ ها</a:t>
            </a:r>
            <a:endParaRPr lang="en-US" sz="4400" dirty="0"/>
          </a:p>
        </p:txBody>
      </p:sp>
      <p:sp>
        <p:nvSpPr>
          <p:cNvPr id="3" name="Content Placeholder 2"/>
          <p:cNvSpPr>
            <a:spLocks noGrp="1"/>
          </p:cNvSpPr>
          <p:nvPr>
            <p:ph idx="1"/>
          </p:nvPr>
        </p:nvSpPr>
        <p:spPr>
          <a:xfrm>
            <a:off x="1200135" y="1335087"/>
            <a:ext cx="9905999" cy="5040546"/>
          </a:xfrm>
        </p:spPr>
        <p:txBody>
          <a:bodyPr>
            <a:normAutofit fontScale="92500" lnSpcReduction="10000"/>
          </a:bodyPr>
          <a:lstStyle/>
          <a:p>
            <a:pPr algn="r" rtl="1"/>
            <a:r>
              <a:rPr lang="fa-IR" dirty="0" smtClean="0"/>
              <a:t>اگر چند عنصر داشته باشیم که در تعداد پروتون ها برابر باشند ولی در تعداد نوترونها فرق کنند،</a:t>
            </a:r>
          </a:p>
          <a:p>
            <a:pPr marL="0" indent="0" algn="r" rtl="1">
              <a:buNone/>
            </a:pPr>
            <a:r>
              <a:rPr lang="fa-IR" dirty="0" smtClean="0"/>
              <a:t>به آن ها ایزوتوپ یکسان می گویند. بعضی از ایزوتوپ ها ناپایدار هستند. که به آن ها ایزوتوپ های رادیواکتیو می گویند.رادیو اکتیو بدان معناست که هسته از خود تشعشع ساطع می کند.</a:t>
            </a:r>
          </a:p>
          <a:p>
            <a:pPr marL="0" indent="0" algn="r" rtl="1">
              <a:buNone/>
            </a:pPr>
            <a:r>
              <a:rPr lang="fa-IR" dirty="0" smtClean="0"/>
              <a:t>ناپایداری دو دلیل اصلی دارد:</a:t>
            </a:r>
          </a:p>
          <a:p>
            <a:pPr marL="0" indent="0" algn="r" rtl="1">
              <a:buNone/>
            </a:pPr>
            <a:r>
              <a:rPr lang="fa-IR" dirty="0" smtClean="0"/>
              <a:t>1)تعداد زیاد پروتون در هسته</a:t>
            </a:r>
          </a:p>
          <a:p>
            <a:pPr marL="0" indent="0" algn="r" rtl="1">
              <a:buNone/>
            </a:pPr>
            <a:r>
              <a:rPr lang="fa-IR" dirty="0" smtClean="0"/>
              <a:t>2)</a:t>
            </a:r>
            <a:r>
              <a:rPr lang="fa-IR" dirty="0"/>
              <a:t> تعداد زیاد </a:t>
            </a:r>
            <a:r>
              <a:rPr lang="fa-IR" dirty="0" smtClean="0"/>
              <a:t>نوترون </a:t>
            </a:r>
            <a:r>
              <a:rPr lang="fa-IR" dirty="0"/>
              <a:t>در </a:t>
            </a:r>
            <a:r>
              <a:rPr lang="fa-IR" dirty="0" smtClean="0"/>
              <a:t>هسته</a:t>
            </a:r>
          </a:p>
          <a:p>
            <a:pPr marL="0" indent="0" algn="r" rtl="1">
              <a:buNone/>
            </a:pPr>
            <a:r>
              <a:rPr lang="fa-IR" dirty="0" smtClean="0"/>
              <a:t>مثال:هیدروژن 3 ایزوتوپ دارد:</a:t>
            </a:r>
          </a:p>
          <a:p>
            <a:pPr marL="0" indent="0" algn="r" rtl="1">
              <a:buNone/>
            </a:pPr>
            <a:r>
              <a:rPr lang="fa-IR" dirty="0" smtClean="0"/>
              <a:t>1)هیدروژن طبیعی(1 پروتون،0 نوترون)(پایدار)</a:t>
            </a:r>
          </a:p>
          <a:p>
            <a:pPr marL="0" indent="0" algn="r" rtl="1">
              <a:buNone/>
            </a:pPr>
            <a:r>
              <a:rPr lang="fa-IR" dirty="0" smtClean="0"/>
              <a:t>2)</a:t>
            </a:r>
            <a:r>
              <a:rPr lang="fa-IR" dirty="0"/>
              <a:t> </a:t>
            </a:r>
            <a:r>
              <a:rPr lang="fa-IR" dirty="0" smtClean="0"/>
              <a:t>دوتریوم(1 پروتون،1 </a:t>
            </a:r>
            <a:r>
              <a:rPr lang="fa-IR" dirty="0"/>
              <a:t>نوترون)(پایدار</a:t>
            </a:r>
            <a:r>
              <a:rPr lang="fa-IR" dirty="0" smtClean="0"/>
              <a:t>)</a:t>
            </a:r>
          </a:p>
          <a:p>
            <a:pPr marL="0" indent="0" algn="r" rtl="1">
              <a:buNone/>
            </a:pPr>
            <a:r>
              <a:rPr lang="fa-IR" dirty="0" smtClean="0"/>
              <a:t>3)تریتریوم(1 پروتون،2 </a:t>
            </a:r>
            <a:r>
              <a:rPr lang="fa-IR" dirty="0"/>
              <a:t>نوترون</a:t>
            </a:r>
            <a:r>
              <a:rPr lang="fa-IR" dirty="0" smtClean="0"/>
              <a:t>)(ناپایدار</a:t>
            </a:r>
            <a:r>
              <a:rPr lang="fa-IR" dirty="0"/>
              <a:t>)</a:t>
            </a:r>
          </a:p>
          <a:p>
            <a:pPr marL="0" indent="0" algn="r" rtl="1">
              <a:buNone/>
            </a:pPr>
            <a:endParaRPr lang="fa-IR" dirty="0"/>
          </a:p>
        </p:txBody>
      </p:sp>
    </p:spTree>
    <p:extLst>
      <p:ext uri="{BB962C8B-B14F-4D97-AF65-F5344CB8AC3E}">
        <p14:creationId xmlns:p14="http://schemas.microsoft.com/office/powerpoint/2010/main" val="3527408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400" i="1" dirty="0">
                <a:effectLst>
                  <a:outerShdw blurRad="38100" dist="38100" dir="2700000" algn="tl">
                    <a:srgbClr val="000000">
                      <a:alpha val="43137"/>
                    </a:srgbClr>
                  </a:outerShdw>
                </a:effectLst>
              </a:rPr>
              <a:t>ماهیت </a:t>
            </a:r>
            <a:r>
              <a:rPr lang="fa-IR" sz="4400" i="1" dirty="0" smtClean="0">
                <a:effectLst>
                  <a:outerShdw blurRad="38100" dist="38100" dir="2700000" algn="tl">
                    <a:srgbClr val="000000">
                      <a:alpha val="43137"/>
                    </a:srgbClr>
                  </a:outerShdw>
                </a:effectLst>
              </a:rPr>
              <a:t>رادیواکتیویته</a:t>
            </a:r>
            <a:endParaRPr lang="en-US" sz="44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r" rtl="1"/>
            <a:r>
              <a:rPr lang="fa-IR" dirty="0" smtClean="0"/>
              <a:t>هنری بکرل</a:t>
            </a:r>
            <a:r>
              <a:rPr lang="en-US" dirty="0"/>
              <a:t> </a:t>
            </a:r>
            <a:r>
              <a:rPr lang="en-US" dirty="0" smtClean="0"/>
              <a:t>Henri Beequerel </a:t>
            </a:r>
            <a:r>
              <a:rPr lang="fa-IR" dirty="0"/>
              <a:t>در سال 1896 بطور اتفاقی کشف کرد که ترکیبات اورانیوم ، تشعشعاتی که ماهیت آن شبیه اشعه ایکس می‌باشد، منتشر می‌کنند. به عناصری از قبیل اورانیوم که بطور خود به خود بدون آنکه انرژی جذب نمایند، انرژی صادر می‌کنند، مواد رادیواکتیو طبیعی گفته می‌شود. آزمایشهایی که در آنها از میدانهای الکتریکی یا مغناطیسی استفاده می‌گردد، نشان داده‌اند که اشعه انتشار یافته از نوع متمایز تشکیل شده است. یک میدان الکتریکی که بر یک پرتو باریک اشعه موازی اشعه انتشار یافته از یک منبع رادیواکتیو طبیعی اعمال شده است، آنرا به سه دسته جدا می‌سازند که با </a:t>
            </a:r>
            <a:r>
              <a:rPr lang="fa-IR" dirty="0" smtClean="0"/>
              <a:t>آلفا </a:t>
            </a:r>
            <a:r>
              <a:rPr lang="el-GR" dirty="0" smtClean="0"/>
              <a:t> α، </a:t>
            </a:r>
            <a:r>
              <a:rPr lang="fa-IR" dirty="0" smtClean="0"/>
              <a:t>بتا</a:t>
            </a:r>
            <a:r>
              <a:rPr lang="el-GR" dirty="0" smtClean="0"/>
              <a:t>β </a:t>
            </a:r>
            <a:r>
              <a:rPr lang="fa-IR" dirty="0" smtClean="0"/>
              <a:t> و </a:t>
            </a:r>
            <a:r>
              <a:rPr lang="fa-IR" dirty="0"/>
              <a:t>گاما </a:t>
            </a:r>
            <a:r>
              <a:rPr lang="el-GR" dirty="0" smtClean="0"/>
              <a:t>γ</a:t>
            </a:r>
            <a:r>
              <a:rPr lang="fa-IR" dirty="0" smtClean="0"/>
              <a:t> علامت </a:t>
            </a:r>
            <a:r>
              <a:rPr lang="fa-IR" dirty="0"/>
              <a:t>گذاری شده است.</a:t>
            </a:r>
          </a:p>
          <a:p>
            <a:pPr algn="r" rtl="1"/>
            <a:endParaRPr lang="fa-IR" dirty="0"/>
          </a:p>
          <a:p>
            <a:pPr algn="r" rtl="1"/>
            <a:endParaRPr lang="fa-IR" dirty="0"/>
          </a:p>
        </p:txBody>
      </p:sp>
    </p:spTree>
    <p:extLst>
      <p:ext uri="{BB962C8B-B14F-4D97-AF65-F5344CB8AC3E}">
        <p14:creationId xmlns:p14="http://schemas.microsoft.com/office/powerpoint/2010/main" val="286692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4338" y="763398"/>
            <a:ext cx="6383132" cy="5069748"/>
          </a:xfrm>
        </p:spPr>
        <p:txBody>
          <a:bodyPr>
            <a:normAutofit fontScale="92500" lnSpcReduction="10000"/>
          </a:bodyPr>
          <a:lstStyle/>
          <a:p>
            <a:pPr algn="r" rtl="1"/>
            <a:r>
              <a:rPr lang="fa-IR" dirty="0" smtClean="0"/>
              <a:t>پرتو </a:t>
            </a:r>
            <a:r>
              <a:rPr lang="el-GR" dirty="0" smtClean="0"/>
              <a:t>α</a:t>
            </a:r>
            <a:r>
              <a:rPr lang="fa-IR" dirty="0" smtClean="0"/>
              <a:t>این </a:t>
            </a:r>
            <a:r>
              <a:rPr lang="fa-IR" dirty="0"/>
              <a:t>پرتو که به طرف منفی صفحه فلزی منحرف می‌شود، باید از ذرات با بار مثبت تشکیل شده باشد. ذره آلفا که به صورت </a:t>
            </a:r>
            <a:r>
              <a:rPr lang="fa-IR" dirty="0" smtClean="0">
                <a:solidFill>
                  <a:schemeClr val="bg1"/>
                </a:solidFill>
              </a:rPr>
              <a:t>4 (عدد جرمی)2 (عدد اتمی)</a:t>
            </a:r>
            <a:r>
              <a:rPr lang="en-US" sz="2200" dirty="0" smtClean="0">
                <a:solidFill>
                  <a:schemeClr val="bg1"/>
                </a:solidFill>
              </a:rPr>
              <a:t>He+2 </a:t>
            </a:r>
            <a:r>
              <a:rPr lang="fa-IR" dirty="0" smtClean="0"/>
              <a:t> نیز </a:t>
            </a:r>
            <a:r>
              <a:rPr lang="fa-IR" dirty="0"/>
              <a:t>شناخته می‌شود، دو واحد بار مثبت حل نموده و دارای جرم یک هسته هلیوم می‌باشد</a:t>
            </a:r>
            <a:r>
              <a:rPr lang="fa-IR" dirty="0" smtClean="0"/>
              <a:t>.</a:t>
            </a:r>
            <a:endParaRPr lang="fa-IR" dirty="0"/>
          </a:p>
          <a:p>
            <a:pPr algn="r" rtl="1"/>
            <a:r>
              <a:rPr lang="fa-IR" dirty="0" smtClean="0"/>
              <a:t>پرتو</a:t>
            </a:r>
            <a:r>
              <a:rPr lang="el-GR" dirty="0" smtClean="0"/>
              <a:t>β </a:t>
            </a:r>
            <a:r>
              <a:rPr lang="fa-IR" dirty="0"/>
              <a:t>این پرتو که دارای انحراف شدیدتری به طرف صفحه فلزی مثبت می‌باشد، باید از </a:t>
            </a:r>
            <a:r>
              <a:rPr lang="fa-IR" dirty="0">
                <a:solidFill>
                  <a:schemeClr val="bg1"/>
                </a:solidFill>
              </a:rPr>
              <a:t>ذرات سبکتری با بار منفی </a:t>
            </a:r>
            <a:r>
              <a:rPr lang="fa-IR" dirty="0"/>
              <a:t>تشکیل شده باشند. بار الکتریکی و جرم یک ذره بتا همانند بار یک الکترون بود</a:t>
            </a:r>
            <a:r>
              <a:rPr lang="fa-IR" dirty="0" smtClean="0"/>
              <a:t>.</a:t>
            </a:r>
            <a:endParaRPr lang="fa-IR" dirty="0"/>
          </a:p>
          <a:p>
            <a:pPr algn="r" rtl="1"/>
            <a:r>
              <a:rPr lang="fa-IR" dirty="0" smtClean="0"/>
              <a:t>پرتو</a:t>
            </a:r>
            <a:r>
              <a:rPr lang="el-GR" dirty="0" smtClean="0"/>
              <a:t>γ </a:t>
            </a:r>
            <a:r>
              <a:rPr lang="fa-IR" dirty="0"/>
              <a:t>خواص اشعه گاما مشابه خواص </a:t>
            </a:r>
            <a:r>
              <a:rPr lang="fa-IR" dirty="0">
                <a:solidFill>
                  <a:schemeClr val="bg1"/>
                </a:solidFill>
              </a:rPr>
              <a:t>اشعه </a:t>
            </a:r>
            <a:r>
              <a:rPr lang="en-US" dirty="0">
                <a:solidFill>
                  <a:schemeClr val="bg1"/>
                </a:solidFill>
              </a:rPr>
              <a:t>X </a:t>
            </a:r>
            <a:r>
              <a:rPr lang="fa-IR" dirty="0"/>
              <a:t>می‌باشد ما با این تفاوت که طول موج آنها از طول موج اشعه </a:t>
            </a:r>
            <a:r>
              <a:rPr lang="en-US" dirty="0"/>
              <a:t>X </a:t>
            </a:r>
            <a:r>
              <a:rPr lang="fa-IR" dirty="0"/>
              <a:t>کوتاهترند. اشعه گاما فوتونهایی هستند که فرکانسهای آنها چندین میلیون برابر فرکانسهای نور مرئی می‌باشد. </a:t>
            </a:r>
            <a:endParaRPr lang="en-US" dirty="0"/>
          </a:p>
        </p:txBody>
      </p:sp>
      <p:pic>
        <p:nvPicPr>
          <p:cNvPr id="4" name="Picture 3"/>
          <p:cNvPicPr>
            <a:picLocks noChangeAspect="1"/>
          </p:cNvPicPr>
          <p:nvPr/>
        </p:nvPicPr>
        <p:blipFill>
          <a:blip r:embed="rId2"/>
          <a:stretch>
            <a:fillRect/>
          </a:stretch>
        </p:blipFill>
        <p:spPr>
          <a:xfrm>
            <a:off x="237032" y="1107347"/>
            <a:ext cx="4527896" cy="4142543"/>
          </a:xfrm>
          <a:prstGeom prst="rect">
            <a:avLst/>
          </a:prstGeom>
        </p:spPr>
      </p:pic>
    </p:spTree>
    <p:extLst>
      <p:ext uri="{BB962C8B-B14F-4D97-AF65-F5344CB8AC3E}">
        <p14:creationId xmlns:p14="http://schemas.microsoft.com/office/powerpoint/2010/main" val="804652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62063" y="578842"/>
            <a:ext cx="10956022" cy="5608438"/>
          </a:xfrm>
          <a:prstGeom prst="rect">
            <a:avLst/>
          </a:prstGeom>
        </p:spPr>
      </p:pic>
    </p:spTree>
    <p:extLst>
      <p:ext uri="{BB962C8B-B14F-4D97-AF65-F5344CB8AC3E}">
        <p14:creationId xmlns:p14="http://schemas.microsoft.com/office/powerpoint/2010/main" val="3321192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800" dirty="0"/>
              <a:t>انواع واکنش هسته ای</a:t>
            </a:r>
            <a:endParaRPr lang="en-US" sz="4800" dirty="0"/>
          </a:p>
        </p:txBody>
      </p:sp>
      <p:sp>
        <p:nvSpPr>
          <p:cNvPr id="3" name="Content Placeholder 2"/>
          <p:cNvSpPr>
            <a:spLocks noGrp="1"/>
          </p:cNvSpPr>
          <p:nvPr>
            <p:ph idx="1"/>
          </p:nvPr>
        </p:nvSpPr>
        <p:spPr/>
        <p:txBody>
          <a:bodyPr/>
          <a:lstStyle/>
          <a:p>
            <a:pPr algn="r" rtl="1"/>
            <a:r>
              <a:rPr lang="fa-IR" sz="3200" dirty="0" smtClean="0"/>
              <a:t>واکنش‌هایی </a:t>
            </a:r>
            <a:r>
              <a:rPr lang="fa-IR" sz="3200" dirty="0"/>
              <a:t>که در یک راکتور انجام می‌گیرد به دو دسته تقسیم می‌شوند</a:t>
            </a:r>
            <a:r>
              <a:rPr lang="fa-IR" sz="3200" dirty="0" smtClean="0"/>
              <a:t>:</a:t>
            </a:r>
            <a:endParaRPr lang="en-US" sz="3200" dirty="0" smtClean="0"/>
          </a:p>
          <a:p>
            <a:pPr algn="r" rtl="1"/>
            <a:r>
              <a:rPr lang="fa-IR" sz="4000" dirty="0" smtClean="0"/>
              <a:t>گداخت </a:t>
            </a:r>
            <a:r>
              <a:rPr lang="fa-IR" sz="4000" dirty="0"/>
              <a:t>هسته‌ای </a:t>
            </a:r>
            <a:endParaRPr lang="en-US" sz="4000" dirty="0" smtClean="0"/>
          </a:p>
          <a:p>
            <a:pPr algn="r" rtl="1"/>
            <a:r>
              <a:rPr lang="fa-IR" sz="4000" dirty="0"/>
              <a:t> شکافت هسته‌ای</a:t>
            </a:r>
            <a:endParaRPr lang="en-US" sz="4000" dirty="0"/>
          </a:p>
          <a:p>
            <a:pPr algn="r" rtl="1"/>
            <a:endParaRPr lang="en-US" dirty="0"/>
          </a:p>
        </p:txBody>
      </p:sp>
    </p:spTree>
    <p:extLst>
      <p:ext uri="{BB962C8B-B14F-4D97-AF65-F5344CB8AC3E}">
        <p14:creationId xmlns:p14="http://schemas.microsoft.com/office/powerpoint/2010/main" val="22480580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146</TotalTime>
  <Words>828</Words>
  <Application>Microsoft Office PowerPoint</Application>
  <PresentationFormat>Widescreen</PresentationFormat>
  <Paragraphs>41</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B Nazanin</vt:lpstr>
      <vt:lpstr>Tahoma</vt:lpstr>
      <vt:lpstr>Times New Roman</vt:lpstr>
      <vt:lpstr>Trebuchet MS</vt:lpstr>
      <vt:lpstr>Tw Cen MT</vt:lpstr>
      <vt:lpstr>Circuit</vt:lpstr>
      <vt:lpstr>شیمی هسته ای</vt:lpstr>
      <vt:lpstr>شیمی هسته ای</vt:lpstr>
      <vt:lpstr>مقایسه ی بین واکنش های شیمیایی با واکنش های هسته ای </vt:lpstr>
      <vt:lpstr>هسته اتم</vt:lpstr>
      <vt:lpstr>ایزوتوپ ها</vt:lpstr>
      <vt:lpstr>ماهیت رادیواکتیویته</vt:lpstr>
      <vt:lpstr>PowerPoint Presentation</vt:lpstr>
      <vt:lpstr>PowerPoint Presentation</vt:lpstr>
      <vt:lpstr>انواع واکنش هسته ای</vt:lpstr>
      <vt:lpstr>گداخت هسته‌ای </vt:lpstr>
      <vt:lpstr>شکافت هسته‌ای</vt:lpstr>
      <vt:lpstr>منابع</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parsa zarezadeh</dc:creator>
  <cp:lastModifiedBy>parsa zarezadeh</cp:lastModifiedBy>
  <cp:revision>16</cp:revision>
  <dcterms:created xsi:type="dcterms:W3CDTF">2015-12-18T12:49:47Z</dcterms:created>
  <dcterms:modified xsi:type="dcterms:W3CDTF">2015-12-23T19:55:56Z</dcterms:modified>
</cp:coreProperties>
</file>