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48" d="100"/>
          <a:sy n="48" d="100"/>
        </p:scale>
        <p:origin x="66" y="5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F40B-EE68-4173-9FFF-7C156746FF4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F5C0-C0A1-488A-B17B-65E3BA524071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31652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F40B-EE68-4173-9FFF-7C156746FF4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F5C0-C0A1-488A-B17B-65E3BA52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71476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F40B-EE68-4173-9FFF-7C156746FF4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F5C0-C0A1-488A-B17B-65E3BA52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524089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F40B-EE68-4173-9FFF-7C156746FF4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F5C0-C0A1-488A-B17B-65E3BA524071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2633477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F40B-EE68-4173-9FFF-7C156746FF4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F5C0-C0A1-488A-B17B-65E3BA52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95965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F40B-EE68-4173-9FFF-7C156746FF4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F5C0-C0A1-488A-B17B-65E3BA524071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3616267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F40B-EE68-4173-9FFF-7C156746FF4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F5C0-C0A1-488A-B17B-65E3BA52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87786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F40B-EE68-4173-9FFF-7C156746FF4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F5C0-C0A1-488A-B17B-65E3BA52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696555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F40B-EE68-4173-9FFF-7C156746FF4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F5C0-C0A1-488A-B17B-65E3BA52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2409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F40B-EE68-4173-9FFF-7C156746FF4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F5C0-C0A1-488A-B17B-65E3BA52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862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F40B-EE68-4173-9FFF-7C156746FF4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F5C0-C0A1-488A-B17B-65E3BA52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2306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F40B-EE68-4173-9FFF-7C156746FF4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F5C0-C0A1-488A-B17B-65E3BA52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2816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F40B-EE68-4173-9FFF-7C156746FF4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F5C0-C0A1-488A-B17B-65E3BA52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3899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F40B-EE68-4173-9FFF-7C156746FF4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F5C0-C0A1-488A-B17B-65E3BA52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64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F40B-EE68-4173-9FFF-7C156746FF4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F5C0-C0A1-488A-B17B-65E3BA52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8329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F40B-EE68-4173-9FFF-7C156746FF4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F5C0-C0A1-488A-B17B-65E3BA52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0965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C9F40B-EE68-4173-9FFF-7C156746FF4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8F5C0-C0A1-488A-B17B-65E3BA52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0779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3C9F40B-EE68-4173-9FFF-7C156746FF4D}" type="datetimeFigureOut">
              <a:rPr lang="en-US" smtClean="0"/>
              <a:t>9/17/2015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8328F5C0-C0A1-488A-B17B-65E3BA5240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1649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  <p:sldLayoutId id="2147483738" r:id="rId12"/>
    <p:sldLayoutId id="2147483739" r:id="rId13"/>
    <p:sldLayoutId id="2147483740" r:id="rId14"/>
    <p:sldLayoutId id="2147483741" r:id="rId15"/>
    <p:sldLayoutId id="2147483742" r:id="rId16"/>
    <p:sldLayoutId id="2147483743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95569" y="1162878"/>
            <a:ext cx="8001000" cy="1341784"/>
          </a:xfrm>
        </p:spPr>
        <p:txBody>
          <a:bodyPr>
            <a:noAutofit/>
          </a:bodyPr>
          <a:lstStyle/>
          <a:p>
            <a:pPr algn="ctr"/>
            <a:r>
              <a:rPr lang="fa-IR" sz="8000" dirty="0" smtClean="0"/>
              <a:t>بسم الله الرحمن الرحیم</a:t>
            </a:r>
            <a:endParaRPr lang="en-US" sz="8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176699" y="3744475"/>
            <a:ext cx="6400800" cy="1947333"/>
          </a:xfrm>
        </p:spPr>
        <p:txBody>
          <a:bodyPr>
            <a:normAutofit/>
          </a:bodyPr>
          <a:lstStyle/>
          <a:p>
            <a:pPr algn="r"/>
            <a:r>
              <a:rPr lang="fa-IR" sz="5400" dirty="0" smtClean="0">
                <a:solidFill>
                  <a:schemeClr val="tx1"/>
                </a:solidFill>
              </a:rPr>
              <a:t>درس یک پیام های اسمانی</a:t>
            </a:r>
            <a:endParaRPr lang="en-US" sz="5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85608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23969" y="884582"/>
            <a:ext cx="8534400" cy="3615267"/>
          </a:xfrm>
        </p:spPr>
        <p:txBody>
          <a:bodyPr>
            <a:noAutofit/>
          </a:bodyPr>
          <a:lstStyle/>
          <a:p>
            <a:pPr algn="r"/>
            <a:r>
              <a:rPr lang="fa-IR" sz="3200" b="1" dirty="0">
                <a:solidFill>
                  <a:schemeClr val="tx1"/>
                </a:solidFill>
              </a:rPr>
              <a:t>فعّالیت كلاسی</a:t>
            </a:r>
          </a:p>
          <a:p>
            <a:pPr algn="r"/>
            <a:r>
              <a:rPr lang="fa-IR" sz="3200" b="1" dirty="0">
                <a:solidFill>
                  <a:schemeClr val="tx1"/>
                </a:solidFill>
              </a:rPr>
              <a:t>آنچه گفته شد، فقط نمونه ای از شگفتی های بی پایان دنیای ماست.</a:t>
            </a:r>
          </a:p>
          <a:p>
            <a:pPr algn="r"/>
            <a:r>
              <a:rPr lang="fa-IR" sz="3200" b="1" dirty="0">
                <a:solidFill>
                  <a:schemeClr val="tx1"/>
                </a:solidFill>
              </a:rPr>
              <a:t>شما هم با دوستانتان گف توگو كنید و نمونه های دیگری از این شگفتی ها</a:t>
            </a:r>
          </a:p>
          <a:p>
            <a:pPr algn="r"/>
            <a:r>
              <a:rPr lang="fa-IR" sz="3200" b="1" dirty="0">
                <a:solidFill>
                  <a:schemeClr val="tx1"/>
                </a:solidFill>
              </a:rPr>
              <a:t>را بیان كنید.</a:t>
            </a:r>
          </a:p>
          <a:p>
            <a:pPr algn="r"/>
            <a:r>
              <a:rPr lang="en-US" sz="3200" dirty="0">
                <a:solidFill>
                  <a:schemeClr val="tx1"/>
                </a:solidFill>
              </a:rPr>
              <a:t>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66276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288235"/>
            <a:ext cx="8534400" cy="5655365"/>
          </a:xfrm>
        </p:spPr>
        <p:txBody>
          <a:bodyPr>
            <a:normAutofit/>
          </a:bodyPr>
          <a:lstStyle/>
          <a:p>
            <a:pPr algn="r"/>
            <a:r>
              <a:rPr lang="fa-IR" sz="3600" dirty="0">
                <a:solidFill>
                  <a:schemeClr val="tx1"/>
                </a:solidFill>
              </a:rPr>
              <a:t>این همه شگفت یهایی که در جهان هستی وجود دارد، نشانهٔ چیست؟ آیا می توان گفت تمامی این</a:t>
            </a:r>
          </a:p>
          <a:p>
            <a:pPr algn="r"/>
            <a:r>
              <a:rPr lang="fa-IR" sz="3600" dirty="0">
                <a:solidFill>
                  <a:schemeClr val="tx1"/>
                </a:solidFill>
              </a:rPr>
              <a:t>امور، به طور تصادفی به وجود آمده و کسی آنها را نساخته است؟ یا اینکه…</a:t>
            </a:r>
          </a:p>
          <a:p>
            <a:pPr algn="r"/>
            <a:r>
              <a:rPr lang="fa-IR" sz="3600" dirty="0">
                <a:solidFill>
                  <a:schemeClr val="tx1"/>
                </a:solidFill>
              </a:rPr>
              <a:t>خدای مهربان برای اینکه بیشتر به اطراف خود دقّت کنیم، م یفرماید:</a:t>
            </a:r>
            <a:endParaRPr lang="en-US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248285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297557"/>
          </a:xfrm>
        </p:spPr>
        <p:txBody>
          <a:bodyPr>
            <a:noAutofit/>
          </a:bodyPr>
          <a:lstStyle/>
          <a:p>
            <a:pPr algn="r"/>
            <a:r>
              <a:rPr lang="fa-IR" sz="3200" b="1" dirty="0">
                <a:solidFill>
                  <a:schemeClr val="tx1"/>
                </a:solidFill>
              </a:rPr>
              <a:t>اَفَلا یَنظُرونَ اِلى الاِبِلِ کَیفَ خُلِقَت </a:t>
            </a:r>
            <a:r>
              <a:rPr lang="fa-IR" sz="3200" dirty="0">
                <a:solidFill>
                  <a:schemeClr val="tx1"/>
                </a:solidFill>
              </a:rPr>
              <a:t>آیا به شتر نم ینگرند که چگونه آفریده شده است؟</a:t>
            </a:r>
          </a:p>
          <a:p>
            <a:pPr algn="r"/>
            <a:r>
              <a:rPr lang="fa-IR" sz="3200" b="1" dirty="0">
                <a:solidFill>
                  <a:schemeClr val="tx1"/>
                </a:solidFill>
              </a:rPr>
              <a:t>وَاِلَى السَّماءِ کَیفَ رُفِعَت </a:t>
            </a:r>
            <a:r>
              <a:rPr lang="fa-IR" sz="3200" dirty="0">
                <a:solidFill>
                  <a:schemeClr val="tx1"/>
                </a:solidFill>
              </a:rPr>
              <a:t>و به آسمان که چگونه برافراشته شده است؟</a:t>
            </a:r>
          </a:p>
          <a:p>
            <a:pPr algn="r"/>
            <a:r>
              <a:rPr lang="fa-IR" sz="3200" b="1" dirty="0">
                <a:solidFill>
                  <a:schemeClr val="tx1"/>
                </a:solidFill>
              </a:rPr>
              <a:t>وَاِلَى الجِبالِ کَیفَ نُصِبَت </a:t>
            </a:r>
            <a:r>
              <a:rPr lang="fa-IR" sz="3200" dirty="0">
                <a:solidFill>
                  <a:schemeClr val="tx1"/>
                </a:solidFill>
              </a:rPr>
              <a:t>و به کو هها که چگونه پا برجا و استوار شده است؟</a:t>
            </a:r>
          </a:p>
          <a:p>
            <a:pPr algn="r"/>
            <a:r>
              <a:rPr lang="fa-IR" sz="3200" b="1" dirty="0">
                <a:solidFill>
                  <a:schemeClr val="tx1"/>
                </a:solidFill>
              </a:rPr>
              <a:t>وَاِلَى الاَرضِ کَیفَ سُطِحَت </a:t>
            </a:r>
            <a:r>
              <a:rPr lang="fa-IR" sz="3200" dirty="0">
                <a:solidFill>
                  <a:schemeClr val="tx1"/>
                </a:solidFill>
              </a:rPr>
              <a:t>و به زمین که چگونه گسترده گشته است؟</a:t>
            </a:r>
          </a:p>
          <a:p>
            <a:pPr algn="r"/>
            <a:r>
              <a:rPr lang="fa-IR" sz="3200" b="1" dirty="0">
                <a:solidFill>
                  <a:schemeClr val="tx1"/>
                </a:solidFill>
              </a:rPr>
              <a:t>فَذَکِّر اِنَّما اَنتَ مُذَکِّرٌ 1 </a:t>
            </a:r>
            <a:r>
              <a:rPr lang="fa-IR" sz="3200" dirty="0">
                <a:solidFill>
                  <a:schemeClr val="tx1"/>
                </a:solidFill>
              </a:rPr>
              <a:t>پس تو ]ای پیامبر[ تذکّر ده که تو فقط تذکّر دهنده ای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39647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979504"/>
          </a:xfrm>
        </p:spPr>
        <p:txBody>
          <a:bodyPr>
            <a:normAutofit fontScale="40000" lnSpcReduction="20000"/>
          </a:bodyPr>
          <a:lstStyle/>
          <a:p>
            <a:pPr algn="r"/>
            <a:r>
              <a:rPr lang="fa-IR" sz="7400" dirty="0">
                <a:solidFill>
                  <a:schemeClr val="tx1"/>
                </a:solidFill>
              </a:rPr>
              <a:t>اگر انسان خوب به نظم شگف تانگیز جهان و تمامی مخلوقات بنگرند فقط به یک نتیجه خواهد</a:t>
            </a:r>
          </a:p>
          <a:p>
            <a:pPr algn="r"/>
            <a:r>
              <a:rPr lang="fa-IR" sz="7400" dirty="0">
                <a:solidFill>
                  <a:schemeClr val="tx1"/>
                </a:solidFill>
              </a:rPr>
              <a:t>رسید که این نظ مهای شگف تانگیز و ب ینظیر، قطعاً ناظمی داشته است و این ناظم کسی نیست جز</a:t>
            </a:r>
          </a:p>
          <a:p>
            <a:pPr algn="r"/>
            <a:r>
              <a:rPr lang="fa-IR" sz="7400" dirty="0">
                <a:solidFill>
                  <a:schemeClr val="tx1"/>
                </a:solidFill>
              </a:rPr>
              <a:t>خداوند دانا و مهربان.</a:t>
            </a:r>
          </a:p>
          <a:p>
            <a:pPr algn="r"/>
            <a:r>
              <a:rPr lang="en-US" sz="7400" dirty="0">
                <a:solidFill>
                  <a:schemeClr val="tx1"/>
                </a:solidFill>
              </a:rPr>
              <a:t></a:t>
            </a:r>
          </a:p>
          <a:p>
            <a:pPr algn="r"/>
            <a:r>
              <a:rPr lang="fa-IR" sz="7400" b="1" dirty="0">
                <a:solidFill>
                  <a:schemeClr val="tx1"/>
                </a:solidFill>
              </a:rPr>
              <a:t>هدف آفرینش</a:t>
            </a:r>
          </a:p>
          <a:p>
            <a:pPr algn="r"/>
            <a:r>
              <a:rPr lang="fa-IR" sz="7400" dirty="0">
                <a:solidFill>
                  <a:schemeClr val="tx1"/>
                </a:solidFill>
              </a:rPr>
              <a:t>کمی فکر کنید؛ آیا ممکن است خداوند دانا و حکیم ما، این جهان زیبا و شگف تانگیز را بیهوده</a:t>
            </a:r>
          </a:p>
          <a:p>
            <a:r>
              <a:rPr lang="fa-IR" dirty="0"/>
              <a:t>و ب یهدف آفریده باشد؟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258857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118652"/>
          </a:xfrm>
        </p:spPr>
        <p:txBody>
          <a:bodyPr>
            <a:normAutofit fontScale="92500"/>
          </a:bodyPr>
          <a:lstStyle/>
          <a:p>
            <a:pPr algn="r"/>
            <a:r>
              <a:rPr lang="fa-IR" sz="3500" dirty="0">
                <a:solidFill>
                  <a:schemeClr val="tx1"/>
                </a:solidFill>
              </a:rPr>
              <a:t>به نظر شما هدف از آفرینش این جهان شگف تانگیز چیست؟</a:t>
            </a:r>
          </a:p>
          <a:p>
            <a:pPr algn="r"/>
            <a:r>
              <a:rPr lang="fa-IR" sz="3500" dirty="0">
                <a:solidFill>
                  <a:schemeClr val="tx1"/>
                </a:solidFill>
              </a:rPr>
              <a:t>امیرمؤمنان حضرت علی در پاسخ به این سؤال م یفرماید:</a:t>
            </a:r>
          </a:p>
          <a:p>
            <a:pPr algn="r"/>
            <a:r>
              <a:rPr lang="fa-IR" sz="3500" b="1" dirty="0">
                <a:solidFill>
                  <a:schemeClr val="tx1"/>
                </a:solidFill>
              </a:rPr>
              <a:t>خداوند تمام آنچه را که در زمین است برای شما آفریده است تا دربارۀ</a:t>
            </a:r>
          </a:p>
          <a:p>
            <a:pPr algn="r"/>
            <a:r>
              <a:rPr lang="fa-IR" sz="3500" b="1" dirty="0">
                <a:solidFill>
                  <a:schemeClr val="tx1"/>
                </a:solidFill>
              </a:rPr>
              <a:t>آنها بیندیشید و با استفاده از آنها به بهشت راه یابید و خودتان را از عذاب</a:t>
            </a:r>
          </a:p>
          <a:p>
            <a:pPr algn="r"/>
            <a:r>
              <a:rPr lang="fa-IR" sz="3500" b="1" dirty="0">
                <a:solidFill>
                  <a:schemeClr val="tx1"/>
                </a:solidFill>
              </a:rPr>
              <a:t>دوزخ برهانید. </a:t>
            </a:r>
            <a:r>
              <a:rPr lang="fa-IR" dirty="0"/>
              <a:t>2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5773501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721087"/>
          </a:xfrm>
        </p:spPr>
        <p:txBody>
          <a:bodyPr>
            <a:normAutofit/>
          </a:bodyPr>
          <a:lstStyle/>
          <a:p>
            <a:pPr algn="r"/>
            <a:r>
              <a:rPr lang="fa-IR" sz="3200" dirty="0">
                <a:solidFill>
                  <a:schemeClr val="tx1"/>
                </a:solidFill>
              </a:rPr>
              <a:t>خداوند مهربان که از هر کسی نیازهای ما را بهتر م یداند، این جهان را طوری آفریده است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که ما بتوانیم به بهترین شکل در آن زندگی کنیم. او به ما چشم داده است تا با دقت به نشان ههای علم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23412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595730"/>
          </a:xfrm>
        </p:spPr>
        <p:txBody>
          <a:bodyPr>
            <a:noAutofit/>
          </a:bodyPr>
          <a:lstStyle/>
          <a:p>
            <a:pPr algn="r"/>
            <a:r>
              <a:rPr lang="fa-IR" sz="3200" dirty="0">
                <a:solidFill>
                  <a:schemeClr val="tx1"/>
                </a:solidFill>
              </a:rPr>
              <a:t>و قدرتش نگاه کنیم، و به ما عقل داده است تا دربارهٔ آنچه م یبینیم فکر کنیم و از دنیای پیرامون خود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درس خداشناسی بیاموزیم.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او دنیا را پر از نعم تها و زیبایی هایش کرده است تا بدانیم چقدر ما را دوست دارد؛ پس ما نیز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او را دوست بداریم و از او اطاعت کنیم. این همان راهی است که نتیج هاش رسیدن به بهشت زیبای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خداست.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58528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377070"/>
          </a:xfrm>
        </p:spPr>
        <p:txBody>
          <a:bodyPr>
            <a:noAutofit/>
          </a:bodyPr>
          <a:lstStyle/>
          <a:p>
            <a:pPr algn="r"/>
            <a:r>
              <a:rPr lang="fa-IR" sz="3200" b="1" dirty="0">
                <a:solidFill>
                  <a:schemeClr val="tx1"/>
                </a:solidFill>
              </a:rPr>
              <a:t>بیشتر بدانیم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تا حالا یک زره را از نزدیک دید های؟ م یدانی زر هها را از چه م یسازند؟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فکر م یکنی بزر گترین زره دنیا چقدر ضخامت دارد؟ ده سانت یمتر؟ نیم متر؟ یک متر؟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ضخی مترین زره دنیا، جوّ زمین است که صدهزار متر ضخامت دارد. این زره که از جنس بسیار لطیف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)هوا( تشکیل شده است، آ نچنان محکم و نفوذناپذیر است که هر موجود مهاجمی را قبل از رسیدن به زمین نابود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م یکند.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17716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880113"/>
          </a:xfrm>
        </p:spPr>
        <p:txBody>
          <a:bodyPr>
            <a:noAutofit/>
          </a:bodyPr>
          <a:lstStyle/>
          <a:p>
            <a:pPr algn="r"/>
            <a:r>
              <a:rPr lang="fa-IR" sz="3200" dirty="0">
                <a:solidFill>
                  <a:schemeClr val="tx1"/>
                </a:solidFill>
              </a:rPr>
              <a:t>شها بسنگ ها گروهی از این مهاجمان هستند که با سرعت اعجا بآور پنجاه کیلومتر در ثانیه )یعنی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صدبرابر سرعت گلوله( در فضا حرکت م یکنند. به گفتهٔ دانشمندان، این سرعت باعث م یشود که در یک سنگ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بسیار کوچک آسمانی، نیرویی معادل انرژی یک بمب اتمی نهفته گردد. به همین دلیل است که آنها با هر جسمی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برخورد کنند، انرژی فو قالعاد های را آزاد م یکنند و منفجر م یشوند.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438730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959626"/>
          </a:xfrm>
        </p:spPr>
        <p:txBody>
          <a:bodyPr>
            <a:normAutofit fontScale="92500" lnSpcReduction="20000"/>
          </a:bodyPr>
          <a:lstStyle/>
          <a:p>
            <a:pPr algn="r"/>
            <a:r>
              <a:rPr lang="fa-IR" sz="3300" dirty="0">
                <a:solidFill>
                  <a:schemeClr val="tx1"/>
                </a:solidFill>
              </a:rPr>
              <a:t>اهمیت جوّ زمین وقتی برای ما معلوم می شود که بدانیم در هر شبانه روز، چندین هزار شهاب سنگ ریز و</a:t>
            </a:r>
          </a:p>
          <a:p>
            <a:pPr algn="r"/>
            <a:r>
              <a:rPr lang="fa-IR" sz="3300" dirty="0">
                <a:solidFill>
                  <a:schemeClr val="tx1"/>
                </a:solidFill>
              </a:rPr>
              <a:t>درشت با جوّ زمین برخورد م یکنند و قبل از رسیدن به سطح زمین منفجر و به گاز و بخار تبدیل م یشوند.</a:t>
            </a:r>
          </a:p>
          <a:p>
            <a:pPr algn="r"/>
            <a:r>
              <a:rPr lang="fa-IR" sz="3300" dirty="0">
                <a:solidFill>
                  <a:schemeClr val="tx1"/>
                </a:solidFill>
              </a:rPr>
              <a:t>این تنها بخشی از مأموریت زره دفاعی زمین است. اتمسفر )یا جوّ زمین( علاوه بر سن گهای آسمانی،</a:t>
            </a:r>
          </a:p>
          <a:p>
            <a:pPr algn="r"/>
            <a:r>
              <a:rPr lang="fa-IR" sz="3300" dirty="0">
                <a:solidFill>
                  <a:schemeClr val="tx1"/>
                </a:solidFill>
              </a:rPr>
              <a:t>اشعه های مرگبار کیهانی، اشعهٔ مادون قرمز و جریان های مغناطیسی شدید فضایی را نیز قبل از رسیدن به زمین</a:t>
            </a:r>
          </a:p>
          <a:p>
            <a:pPr algn="r"/>
            <a:r>
              <a:rPr lang="fa-IR" sz="3300" dirty="0">
                <a:solidFill>
                  <a:schemeClr val="tx1"/>
                </a:solidFill>
              </a:rPr>
              <a:t>خنثی م یکند و خطرهای بزرگ دیگری را از ساکنان زمین دور م یکند</a:t>
            </a:r>
            <a:r>
              <a:rPr lang="fa-IR" dirty="0">
                <a:solidFill>
                  <a:schemeClr val="tx1"/>
                </a:solidFill>
              </a:rPr>
              <a:t>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60741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198784"/>
            <a:ext cx="8534400" cy="6460434"/>
          </a:xfrm>
        </p:spPr>
        <p:txBody>
          <a:bodyPr>
            <a:noAutofit/>
          </a:bodyPr>
          <a:lstStyle/>
          <a:p>
            <a:pPr algn="r"/>
            <a:r>
              <a:rPr lang="fa-IR" sz="3200" dirty="0">
                <a:solidFill>
                  <a:schemeClr val="tx1"/>
                </a:solidFill>
              </a:rPr>
              <a:t>اگر هنگام تمیز کردن شیشهٔ ساعت، کسی از ما بپرسد: «ساعت چند است؟ »، معمولاً در چنین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حالتی دوباره به ساعت نگاه م یکنیم و سپس جواب م یدهیم. م یدانید چرا؟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نگاه ما به پدید ههای اطرافمان معمولاً نگاهی سریع و گذراست؛ به همین دلیل در نگاه اوّل،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بسیاری از جزئیات از چشم ما پوشیده م یماند. شگفتی های جهان آفرینش  که بسیاری از آنها در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وجود خود ما انسا نها قرار دار</a:t>
            </a:r>
            <a:r>
              <a:rPr lang="fa-IR" dirty="0"/>
              <a:t>د </a:t>
            </a:r>
            <a:r>
              <a:rPr lang="en-US" dirty="0" smtClean="0"/>
              <a:t>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479168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257800"/>
          </a:xfrm>
        </p:spPr>
        <p:txBody>
          <a:bodyPr>
            <a:normAutofit/>
          </a:bodyPr>
          <a:lstStyle/>
          <a:p>
            <a:pPr algn="r"/>
            <a:r>
              <a:rPr lang="fa-IR" sz="3500" dirty="0">
                <a:solidFill>
                  <a:schemeClr val="tx1"/>
                </a:solidFill>
              </a:rPr>
              <a:t>م یتوانی حدس بزنی اگر این زره مقاوم، زمین را نپوشانده بود، چه اتفاقی در انتظار ساکنان زمین بود؟</a:t>
            </a:r>
          </a:p>
          <a:p>
            <a:pPr algn="r"/>
            <a:r>
              <a:rPr lang="fa-IR" sz="3500" dirty="0">
                <a:solidFill>
                  <a:schemeClr val="tx1"/>
                </a:solidFill>
              </a:rPr>
              <a:t>حالا بهتر م یتوانیم معنی این کلمات نورانی خداوند را دریابیم که می فرماید:</a:t>
            </a:r>
          </a:p>
          <a:p>
            <a:pPr algn="r"/>
            <a:r>
              <a:rPr lang="fa-IR" sz="3500" b="1" dirty="0">
                <a:solidFill>
                  <a:schemeClr val="tx1"/>
                </a:solidFill>
              </a:rPr>
              <a:t>وَ جَعَلْنَا السَّمَاءَ سَقْفاً مَحْفُوظاً </a:t>
            </a:r>
            <a:r>
              <a:rPr lang="fa-IR" sz="3500" dirty="0">
                <a:solidFill>
                  <a:schemeClr val="tx1"/>
                </a:solidFill>
              </a:rPr>
              <a:t>و آسمان را سقفی نگاهدارنده قرار دادیم،</a:t>
            </a:r>
          </a:p>
          <a:p>
            <a:pPr algn="r"/>
            <a:r>
              <a:rPr lang="fa-IR" sz="3500" b="1" dirty="0">
                <a:solidFill>
                  <a:schemeClr val="tx1"/>
                </a:solidFill>
              </a:rPr>
              <a:t>وَ هُمْ عَنْ آیَاتِهَا مُعْرِضُونَ. </a:t>
            </a:r>
            <a:r>
              <a:rPr lang="fa-IR" sz="3500" dirty="0">
                <a:solidFill>
                  <a:schemeClr val="tx1"/>
                </a:solidFill>
              </a:rPr>
              <a:t>1 ولی آنها از نشان ههای او رویگردانند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2748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456583"/>
          </a:xfrm>
        </p:spPr>
        <p:txBody>
          <a:bodyPr/>
          <a:lstStyle/>
          <a:p>
            <a:pPr algn="r"/>
            <a:r>
              <a:rPr lang="fa-IR" sz="3200" dirty="0">
                <a:solidFill>
                  <a:schemeClr val="tx1"/>
                </a:solidFill>
              </a:rPr>
              <a:t>بخشی از دیدنی های این جهان زیبا است. ما معمولاً ب یتوجه از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کنار آنها عبور م یکنیم. کافی است دس تکم برای یک روز، نگاهمان را به جهان تغییر دهیم تا برای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اولین بار به برخی شگفت یها پی ببریم</a:t>
            </a:r>
            <a:r>
              <a:rPr lang="fa-IR" dirty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82840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r"/>
            <a:r>
              <a:rPr lang="fa-IR" sz="3200" b="1" dirty="0">
                <a:solidFill>
                  <a:schemeClr val="tx1"/>
                </a:solidFill>
              </a:rPr>
              <a:t>بی نظیر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حمید با آب و تاب دربارهٔ نمایشگاهی که دیروز با دای یاش به آنجا رفته بود، صحبت م یکرد؛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«بچ هها باورتان نمی شود! یک دوربین فیلمبرداری بزرگ دیدم که زیرش چرخ گذاشته بودند.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م یگفتند بدون چرخ و س هپایهٔ مخصوص نم یتوان آن را حرکت داد.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37532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277678"/>
          </a:xfrm>
        </p:spPr>
        <p:txBody>
          <a:bodyPr>
            <a:noAutofit/>
          </a:bodyPr>
          <a:lstStyle/>
          <a:p>
            <a:pPr algn="r"/>
            <a:r>
              <a:rPr lang="fa-IR" sz="3200" dirty="0">
                <a:solidFill>
                  <a:schemeClr val="tx1"/>
                </a:solidFill>
              </a:rPr>
              <a:t>یک دوربین دیگر بود که م یگفتند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بدون فیلم، ساعت ها فیلمبرداری می کند! لنزهای عجیب و غریبی داشت؛ م یگفتند اگر اینها نباشد،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نم یشود با نور کم )مثل غروب( فیلمبرداری کرد.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دای یام از مسئول دوربی نها پرسید: م یتوانید پیشرفت هترین دوربین را به ما نشان دهید؟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 شما چطور متوجه پیشرفت هترین و عجی بترین دوربین دنیا نشدید؟! این دوربین بسیار سبک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و زیباست و به راحتی حرکت م یکند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42539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04090" y="1719469"/>
            <a:ext cx="8534400" cy="3615267"/>
          </a:xfrm>
        </p:spPr>
        <p:txBody>
          <a:bodyPr>
            <a:noAutofit/>
          </a:bodyPr>
          <a:lstStyle/>
          <a:p>
            <a:pPr algn="r"/>
            <a:r>
              <a:rPr lang="fa-IR" sz="3200" dirty="0">
                <a:solidFill>
                  <a:schemeClr val="tx1"/>
                </a:solidFill>
              </a:rPr>
              <a:t>تازه بدون اینکه احتیاج به فیلم داشته باشد تا د هها سال م یتواند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بدون کمترین مشکلی فیلمبرداری کند. اگر کمی گرد و غبار داخلش شود، خود به خود به کار افتاده و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خودش را شس توشو م یدهد. حتی گاهی اوقات که دچار مشکلی م یشود، به صورت طبیعی خودش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را تعمیر و تنظیم م یکند. در نور شدید لنزش باز م یشود. وقتی هم که صاحبش نخواهد از آن استفاده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کند، خود به خود خاموش و بسته م یشود ...</a:t>
            </a:r>
          </a:p>
          <a:p>
            <a:pPr algn="r"/>
            <a:r>
              <a:rPr lang="en-US" sz="3200" dirty="0">
                <a:solidFill>
                  <a:schemeClr val="tx1"/>
                </a:solidFill>
              </a:rPr>
              <a:t>11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05866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4577" y="1560443"/>
            <a:ext cx="8534400" cy="3615267"/>
          </a:xfrm>
        </p:spPr>
        <p:txBody>
          <a:bodyPr>
            <a:noAutofit/>
          </a:bodyPr>
          <a:lstStyle/>
          <a:p>
            <a:pPr algn="r"/>
            <a:r>
              <a:rPr lang="fa-IR" sz="3200" dirty="0">
                <a:solidFill>
                  <a:schemeClr val="tx1"/>
                </a:solidFill>
              </a:rPr>
              <a:t>من با خوشحالی گفتم: اگر ممکن است زودتر این دوربین ب ینظیر را به ما نشان دهید.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 کافی است یک بار با دقت در آینه نگاه کنی تا بهترین دوربین دنیا را ببینی! »</a:t>
            </a:r>
          </a:p>
          <a:p>
            <a:pPr algn="r"/>
            <a:r>
              <a:rPr lang="en-US" sz="3200" dirty="0">
                <a:solidFill>
                  <a:schemeClr val="tx1"/>
                </a:solidFill>
              </a:rPr>
              <a:t>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تا حالا به آفرینش چش مهای خود دقت کرد هاید؟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چشم ها داخل گودی صورت قرار دارند تا با استخوا نهای گونه، پیشانی و بینی از آنها محافظت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شود. اگر این حصار استخوانی اطراف چشم را نگرفته بود، هر ضربه ای به چشم م یتوانست انسان را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برای همیشه از نعمت بینایی محروم کند.</a:t>
            </a:r>
            <a:endParaRPr lang="en-US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38310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5675243"/>
          </a:xfrm>
        </p:spPr>
        <p:txBody>
          <a:bodyPr>
            <a:noAutofit/>
          </a:bodyPr>
          <a:lstStyle/>
          <a:p>
            <a:pPr algn="r"/>
            <a:r>
              <a:rPr lang="fa-IR" sz="3200" dirty="0">
                <a:solidFill>
                  <a:schemeClr val="tx1"/>
                </a:solidFill>
              </a:rPr>
              <a:t>به ابروهایتان نگاه کنید. این موهای کوتاه که زیبای یبخش صورت شما هستند، علاوه بر اینکه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مانند سایبان از تابش شدید نور به چشم جلوگیری م یکنند، نم یگذارند عرق پیشانی نیز وارد چش مها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شود. حالا تصور کنید، اگر چشم ها داخل گودی قرار نداشتند، اگر ابروها نبودند؛ اگر مژ هها هر لحظه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از ورود گرد و غبار به چشم جلوگیری نم یکردند؛ اگر پل کها باز و بسته نم یشدند؛ اگر شکل چش مها</a:t>
            </a:r>
          </a:p>
          <a:p>
            <a:pPr algn="r"/>
            <a:r>
              <a:rPr lang="fa-IR" sz="3200" dirty="0">
                <a:solidFill>
                  <a:schemeClr val="tx1"/>
                </a:solidFill>
              </a:rPr>
              <a:t>بادامی نبود و اشک از آن خارج نم یشد و… چه اتفاقی م یافتاد</a:t>
            </a:r>
            <a:r>
              <a:rPr lang="fa-IR" sz="600" dirty="0">
                <a:solidFill>
                  <a:schemeClr val="tx1"/>
                </a:solidFill>
              </a:rPr>
              <a:t>؟</a:t>
            </a:r>
            <a:endParaRPr lang="en-US" sz="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217231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8534400" cy="4581939"/>
          </a:xfrm>
        </p:spPr>
        <p:txBody>
          <a:bodyPr>
            <a:noAutofit/>
          </a:bodyPr>
          <a:lstStyle/>
          <a:p>
            <a:pPr algn="r"/>
            <a:r>
              <a:rPr lang="fa-IR" sz="3600" dirty="0">
                <a:solidFill>
                  <a:schemeClr val="tx1"/>
                </a:solidFill>
              </a:rPr>
              <a:t>این همه شگفتی باعث شده است که دانشمندان و مخترعان بزرگ، با الگو گرفتن از آن، موفق</a:t>
            </a:r>
          </a:p>
          <a:p>
            <a:pPr algn="r"/>
            <a:r>
              <a:rPr lang="fa-IR" sz="3600" dirty="0">
                <a:solidFill>
                  <a:schemeClr val="tx1"/>
                </a:solidFill>
              </a:rPr>
              <a:t>به ساخت دوربی نها، میکروسکو پها و تلسکو پهای دقیق شوند.</a:t>
            </a:r>
          </a:p>
          <a:p>
            <a:pPr algn="r"/>
            <a:r>
              <a:rPr lang="fa-IR" sz="3600" dirty="0">
                <a:solidFill>
                  <a:schemeClr val="tx1"/>
                </a:solidFill>
              </a:rPr>
              <a:t>امیرمؤمنان حضرت علی دربارهٔ آفرینش انسان م یفرماید:</a:t>
            </a:r>
          </a:p>
          <a:p>
            <a:pPr algn="r"/>
            <a:r>
              <a:rPr lang="fa-IR" sz="3600" b="1" dirty="0">
                <a:solidFill>
                  <a:schemeClr val="tx1"/>
                </a:solidFill>
              </a:rPr>
              <a:t>از ]خلقت[ این انسان باید تعجب کرد که با تکه ای چربی نگاه می کند، با</a:t>
            </a:r>
          </a:p>
          <a:p>
            <a:pPr algn="r"/>
            <a:r>
              <a:rPr lang="fa-IR" sz="2800" b="1" dirty="0">
                <a:solidFill>
                  <a:schemeClr val="tx1"/>
                </a:solidFill>
              </a:rPr>
              <a:t>پاره ای گوشت سخن می گوید و با چند استخوان ]ریز[ می شنود.</a:t>
            </a:r>
            <a:endParaRPr lang="en-US" sz="28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613224"/>
      </p:ext>
    </p:extLst>
  </p:cSld>
  <p:clrMapOvr>
    <a:masterClrMapping/>
  </p:clrMapOvr>
</p:sld>
</file>

<file path=ppt/theme/theme1.xml><?xml version="1.0" encoding="utf-8"?>
<a:theme xmlns:a="http://schemas.openxmlformats.org/drawingml/2006/main" name="Slic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Times New Roman-Arial">
      <a:majorFont>
        <a:latin typeface="Times New Roman" panose="02020603050405020304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31</TotalTime>
  <Words>1396</Words>
  <Application>Microsoft Office PowerPoint</Application>
  <PresentationFormat>Widescreen</PresentationFormat>
  <Paragraphs>94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4" baseType="lpstr">
      <vt:lpstr>Arial</vt:lpstr>
      <vt:lpstr>Times New Roman</vt:lpstr>
      <vt:lpstr>Wingdings 3</vt:lpstr>
      <vt:lpstr>Slice</vt:lpstr>
      <vt:lpstr>بسم الله الرحمن الرحیم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بسم الله الرحمن الرحیم</dc:title>
  <dc:creator>Negin.ng</dc:creator>
  <cp:lastModifiedBy>Negin.ng</cp:lastModifiedBy>
  <cp:revision>4</cp:revision>
  <dcterms:created xsi:type="dcterms:W3CDTF">2015-09-17T08:15:08Z</dcterms:created>
  <dcterms:modified xsi:type="dcterms:W3CDTF">2015-09-17T08:46:49Z</dcterms:modified>
</cp:coreProperties>
</file>