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4"/>
  </p:notesMasterIdLst>
  <p:sldIdLst>
    <p:sldId id="258" r:id="rId2"/>
    <p:sldId id="257" r:id="rId3"/>
    <p:sldId id="259" r:id="rId4"/>
    <p:sldId id="260" r:id="rId5"/>
    <p:sldId id="261" r:id="rId6"/>
    <p:sldId id="262" r:id="rId7"/>
    <p:sldId id="263" r:id="rId8"/>
    <p:sldId id="300" r:id="rId9"/>
    <p:sldId id="301" r:id="rId10"/>
    <p:sldId id="302" r:id="rId11"/>
    <p:sldId id="303" r:id="rId12"/>
    <p:sldId id="304" r:id="rId13"/>
    <p:sldId id="305" r:id="rId14"/>
    <p:sldId id="306" r:id="rId15"/>
    <p:sldId id="307" r:id="rId16"/>
    <p:sldId id="308" r:id="rId17"/>
    <p:sldId id="309" r:id="rId18"/>
    <p:sldId id="312"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6" r:id="rId33"/>
    <p:sldId id="327" r:id="rId34"/>
    <p:sldId id="328" r:id="rId35"/>
    <p:sldId id="329" r:id="rId36"/>
    <p:sldId id="330" r:id="rId37"/>
    <p:sldId id="331" r:id="rId38"/>
    <p:sldId id="333" r:id="rId39"/>
    <p:sldId id="332" r:id="rId40"/>
    <p:sldId id="334" r:id="rId41"/>
    <p:sldId id="335" r:id="rId42"/>
    <p:sldId id="299"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0000"/>
    <a:srgbClr val="CC3300"/>
    <a:srgbClr val="006600"/>
    <a:srgbClr val="660066"/>
    <a:srgbClr val="008000"/>
    <a:srgbClr val="00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6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EB2A8E-1899-439E-AB61-A97E709B8FD1}" type="datetimeFigureOut">
              <a:rPr lang="en-US" smtClean="0"/>
              <a:pPr/>
              <a:t>5/23/2015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48C27A-86C7-4703-80C4-F67ADE676FC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8C27A-86C7-4703-80C4-F67ADE676FCF}"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759D95E-EE36-490C-9935-531F4A8708BF}" type="datetimeFigureOut">
              <a:rPr lang="en-US" smtClean="0"/>
              <a:pPr/>
              <a:t>5/23/2015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A5D0901-7A51-4F1A-81A4-5CC8165EDA2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59D95E-EE36-490C-9935-531F4A8708BF}" type="datetimeFigureOut">
              <a:rPr lang="en-US" smtClean="0"/>
              <a:pPr/>
              <a:t>5/23/2015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A5D0901-7A51-4F1A-81A4-5CC8165EDA2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59D95E-EE36-490C-9935-531F4A8708BF}" type="datetimeFigureOut">
              <a:rPr lang="en-US" smtClean="0"/>
              <a:pPr/>
              <a:t>5/23/2015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A5D0901-7A51-4F1A-81A4-5CC8165EDA2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59D95E-EE36-490C-9935-531F4A8708BF}" type="datetimeFigureOut">
              <a:rPr lang="en-US" smtClean="0"/>
              <a:pPr/>
              <a:t>5/23/2015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A5D0901-7A51-4F1A-81A4-5CC8165EDA2D}"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759D95E-EE36-490C-9935-531F4A8708BF}" type="datetimeFigureOut">
              <a:rPr lang="en-US" smtClean="0"/>
              <a:pPr/>
              <a:t>5/23/2015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A5D0901-7A51-4F1A-81A4-5CC8165EDA2D}"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59D95E-EE36-490C-9935-531F4A8708BF}" type="datetimeFigureOut">
              <a:rPr lang="en-US" smtClean="0"/>
              <a:pPr/>
              <a:t>5/23/2015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A5D0901-7A51-4F1A-81A4-5CC8165EDA2D}"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759D95E-EE36-490C-9935-531F4A8708BF}" type="datetimeFigureOut">
              <a:rPr lang="en-US" smtClean="0"/>
              <a:pPr/>
              <a:t>5/23/2015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A5D0901-7A51-4F1A-81A4-5CC8165EDA2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759D95E-EE36-490C-9935-531F4A8708BF}" type="datetimeFigureOut">
              <a:rPr lang="en-US" smtClean="0"/>
              <a:pPr/>
              <a:t>5/23/2015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A5D0901-7A51-4F1A-81A4-5CC8165EDA2D}"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759D95E-EE36-490C-9935-531F4A8708BF}" type="datetimeFigureOut">
              <a:rPr lang="en-US" smtClean="0"/>
              <a:pPr/>
              <a:t>5/23/2015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A5D0901-7A51-4F1A-81A4-5CC8165EDA2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759D95E-EE36-490C-9935-531F4A8708BF}" type="datetimeFigureOut">
              <a:rPr lang="en-US" smtClean="0"/>
              <a:pPr/>
              <a:t>5/23/2015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A5D0901-7A51-4F1A-81A4-5CC8165EDA2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759D95E-EE36-490C-9935-531F4A8708BF}" type="datetimeFigureOut">
              <a:rPr lang="en-US" smtClean="0"/>
              <a:pPr/>
              <a:t>5/23/2015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A5D0901-7A51-4F1A-81A4-5CC8165EDA2D}"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759D95E-EE36-490C-9935-531F4A8708BF}" type="datetimeFigureOut">
              <a:rPr lang="en-US" smtClean="0"/>
              <a:pPr/>
              <a:t>5/23/2015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A5D0901-7A51-4F1A-81A4-5CC8165EDA2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fa.wikipedia.org/wiki/%D8%B1%D9%88%D8%A7%D9%86" TargetMode="External"/><Relationship Id="rId2" Type="http://schemas.openxmlformats.org/officeDocument/2006/relationships/hyperlink" Target="http://fa.wikipedia.org/wiki/%D8%A8%D8%AF%D9%86" TargetMode="External"/><Relationship Id="rId1" Type="http://schemas.openxmlformats.org/officeDocument/2006/relationships/slideLayout" Target="../slideLayouts/slideLayout2.xml"/><Relationship Id="rId5" Type="http://schemas.openxmlformats.org/officeDocument/2006/relationships/hyperlink" Target="http://fa.wikipedia.org/wiki/%D8%AA%D9%86%D8%B4" TargetMode="External"/><Relationship Id="rId4" Type="http://schemas.openxmlformats.org/officeDocument/2006/relationships/hyperlink" Target="http://fa.wikipedia.org/wiki/%D9%86%D8%A7%D8%B1%D8%A7%D8%AD%D8%AA%DB%8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fa.wikipedia.org/w/index.php?title=%D8%A7%D8%B2%DA%A9%D8%A7%D8%B1%D8%A7%D9%81%D8%AA%D8%A7%D8%AF%DA%AF%DB%8C&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 Id="rId2" Type="http://schemas.openxmlformats.org/officeDocument/2006/relationships/hyperlink" Target="http://fa.wikipedia.org/wiki/%D8%B4%D8%BA%D9%84"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hyperlink" Target="http://fa.wikipedia.org/wiki/%D8%B9%D9%84%D9%85_%D8%A7%D9%82%D8%AA%D8%B5%D8%A7%D8%A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81000"/>
            <a:ext cx="8458200" cy="579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800" b="1" dirty="0" smtClean="0">
                <a:solidFill>
                  <a:schemeClr val="tx1"/>
                </a:solidFill>
                <a:latin typeface="IranNastaliq" pitchFamily="18" charset="0"/>
                <a:cs typeface="IranNastaliq" pitchFamily="18" charset="0"/>
              </a:rPr>
              <a:t>فصل هشتم:ریسک های  اشخاص</a:t>
            </a:r>
          </a:p>
          <a:p>
            <a:pPr algn="ctr"/>
            <a:endParaRPr lang="fa-IR" sz="4800" b="1" dirty="0">
              <a:solidFill>
                <a:schemeClr val="tx1"/>
              </a:solidFill>
              <a:latin typeface="IranNastaliq" pitchFamily="18" charset="0"/>
              <a:cs typeface="IranNastaliq" pitchFamily="18" charset="0"/>
            </a:endParaRPr>
          </a:p>
          <a:p>
            <a:pPr algn="ctr"/>
            <a:r>
              <a:rPr lang="fa-IR" sz="4800" b="1" dirty="0" smtClean="0">
                <a:solidFill>
                  <a:schemeClr val="tx1"/>
                </a:solidFill>
                <a:latin typeface="IranNastaliq" pitchFamily="18" charset="0"/>
                <a:cs typeface="IranNastaliq" pitchFamily="18" charset="0"/>
              </a:rPr>
              <a:t>استاد محترم : جناب آقای دکترناطق</a:t>
            </a:r>
          </a:p>
          <a:p>
            <a:pPr algn="ctr"/>
            <a:endParaRPr lang="fa-IR" sz="4800" b="1" dirty="0">
              <a:solidFill>
                <a:schemeClr val="tx1"/>
              </a:solidFill>
              <a:latin typeface="IranNastaliq" pitchFamily="18" charset="0"/>
              <a:cs typeface="IranNastaliq" pitchFamily="18" charset="0"/>
            </a:endParaRPr>
          </a:p>
          <a:p>
            <a:pPr algn="ctr"/>
            <a:r>
              <a:rPr lang="fa-IR" sz="4800" b="1" dirty="0" smtClean="0">
                <a:solidFill>
                  <a:schemeClr val="tx1"/>
                </a:solidFill>
                <a:latin typeface="IranNastaliq" pitchFamily="18" charset="0"/>
                <a:cs typeface="IranNastaliq" pitchFamily="18" charset="0"/>
              </a:rPr>
              <a:t> تهیه و تنظیم:جواد الوند آذری-شهرام جلالی</a:t>
            </a:r>
            <a:endParaRPr lang="en-US" sz="4800" b="1" dirty="0">
              <a:solidFill>
                <a:schemeClr val="tx1"/>
              </a:solidFill>
              <a:latin typeface="IranNastaliq" pitchFamily="18" charset="0"/>
              <a:cs typeface="IranNastaliq" pitchFamily="18" charset="0"/>
            </a:endParaRPr>
          </a:p>
        </p:txBody>
      </p:sp>
      <p:sp>
        <p:nvSpPr>
          <p:cNvPr id="5" name="Slide Number Placeholder 4"/>
          <p:cNvSpPr>
            <a:spLocks noGrp="1"/>
          </p:cNvSpPr>
          <p:nvPr>
            <p:ph type="sldNum" sz="quarter" idx="12"/>
          </p:nvPr>
        </p:nvSpPr>
        <p:spPr/>
        <p:txBody>
          <a:bodyPr/>
          <a:lstStyle/>
          <a:p>
            <a:fld id="{8B5236D5-9465-4B17-8C7B-FBE83876E209}" type="slidenum">
              <a:rPr lang="en-US" smtClean="0"/>
              <a:pPr/>
              <a:t>1</a:t>
            </a:fld>
            <a:endParaRPr lang="en-US"/>
          </a:p>
        </p:txBody>
      </p:sp>
      <p:pic>
        <p:nvPicPr>
          <p:cNvPr id="8" name="Picture 7" descr="3.jpg"/>
          <p:cNvPicPr>
            <a:picLocks noChangeAspect="1"/>
          </p:cNvPicPr>
          <p:nvPr/>
        </p:nvPicPr>
        <p:blipFill>
          <a:blip r:embed="rId2"/>
          <a:stretch>
            <a:fillRect/>
          </a:stretch>
        </p:blipFill>
        <p:spPr>
          <a:xfrm>
            <a:off x="228600" y="0"/>
            <a:ext cx="2819400" cy="184785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200" b="1" dirty="0" smtClean="0">
                <a:solidFill>
                  <a:srgbClr val="006600"/>
                </a:solidFill>
                <a:cs typeface="B Lotus" pitchFamily="2" charset="-78"/>
              </a:rPr>
              <a:t>ج-شیوه نگهداری یا انباشت سرمایه</a:t>
            </a:r>
          </a:p>
          <a:p>
            <a:pPr algn="just" rtl="1">
              <a:buNone/>
            </a:pPr>
            <a:r>
              <a:rPr lang="fa-IR" sz="3200" dirty="0" smtClean="0">
                <a:cs typeface="B Lotus" pitchFamily="2" charset="-78"/>
              </a:rPr>
              <a:t>دراین شیوه به نگهداری سرمایه برای تولید درآمد مورد نیازاداره خانواده توجه دارد.یعنی دارایی هایی که می توانند درصورت فوت فرد سرپرست خانواده،ازطریق اجاره دادن،تولید درآمدکنند،موردنظرمی باشد.</a:t>
            </a:r>
          </a:p>
          <a:p>
            <a:pPr algn="just" rtl="1">
              <a:buNone/>
            </a:pPr>
            <a:endParaRPr lang="fa-IR" sz="3200" dirty="0" smtClean="0">
              <a:cs typeface="B Lotus" pitchFamily="2" charset="-78"/>
            </a:endParaRPr>
          </a:p>
          <a:p>
            <a:pPr algn="just" rtl="1">
              <a:buNone/>
            </a:pPr>
            <a:r>
              <a:rPr lang="fa-IR" sz="3200" b="1" dirty="0" smtClean="0">
                <a:cs typeface="B Lotus" pitchFamily="2" charset="-78"/>
              </a:rPr>
              <a:t>مراحل شیوه نگهداری یا انباشت سرمایه</a:t>
            </a:r>
          </a:p>
          <a:p>
            <a:pPr algn="just" rtl="1">
              <a:buNone/>
            </a:pPr>
            <a:r>
              <a:rPr lang="fa-IR" sz="3200" dirty="0" smtClean="0">
                <a:cs typeface="B Lotus" pitchFamily="2" charset="-78"/>
              </a:rPr>
              <a:t>-تهیه ترازنامه اختصاصی برای شخص.</a:t>
            </a:r>
          </a:p>
          <a:p>
            <a:pPr algn="just" rtl="1">
              <a:buNone/>
            </a:pPr>
            <a:r>
              <a:rPr lang="fa-IR" sz="3200" dirty="0" smtClean="0">
                <a:cs typeface="B Lotus" pitchFamily="2" charset="-78"/>
              </a:rPr>
              <a:t>-تعیین سرمایه های مولد(درآمدزا).</a:t>
            </a:r>
          </a:p>
          <a:p>
            <a:pPr algn="just" rtl="1">
              <a:buNone/>
            </a:pPr>
            <a:r>
              <a:rPr lang="fa-IR" sz="3200" dirty="0" smtClean="0">
                <a:cs typeface="B Lotus" pitchFamily="2" charset="-78"/>
              </a:rPr>
              <a:t>-تعیین سرمایه های اضافی موردنیاز جهت ایجاددرآمددرآینده.</a:t>
            </a:r>
          </a:p>
          <a:p>
            <a:pPr algn="just" rtl="1">
              <a:buNone/>
            </a:pPr>
            <a:endParaRPr lang="fa-IR" sz="3200" dirty="0" smtClean="0">
              <a:cs typeface="B Lotus" pitchFamily="2" charset="-78"/>
            </a:endParaRPr>
          </a:p>
          <a:p>
            <a:pPr algn="just" rtl="1">
              <a:buNone/>
            </a:pPr>
            <a:endParaRPr lang="fa-IR" sz="3200" dirty="0" smtClean="0">
              <a:cs typeface="B Lotus" pitchFamily="2" charset="-78"/>
            </a:endParaRPr>
          </a:p>
          <a:p>
            <a:pPr algn="just" rtl="1">
              <a:buNone/>
            </a:pPr>
            <a:endParaRPr lang="fa-IR" sz="3200" dirty="0" smtClean="0">
              <a:cs typeface="B Lotus" pitchFamily="2" charset="-78"/>
            </a:endParaRPr>
          </a:p>
          <a:p>
            <a:pPr algn="just" rtl="1">
              <a:buNone/>
            </a:pPr>
            <a:endParaRPr lang="fa-IR" sz="3200" dirty="0" smtClean="0">
              <a:cs typeface="B Lotus" pitchFamily="2" charset="-78"/>
            </a:endParaRPr>
          </a:p>
          <a:p>
            <a:pPr algn="just" rtl="1">
              <a:buNone/>
            </a:pPr>
            <a:endParaRPr lang="fa-IR" sz="3200" dirty="0" smtClean="0">
              <a:cs typeface="B Lotus" pitchFamily="2" charset="-78"/>
            </a:endParaRPr>
          </a:p>
        </p:txBody>
      </p:sp>
      <p:sp>
        <p:nvSpPr>
          <p:cNvPr id="4" name="Slide Number Placeholder 3"/>
          <p:cNvSpPr>
            <a:spLocks noGrp="1"/>
          </p:cNvSpPr>
          <p:nvPr>
            <p:ph type="sldNum" sz="quarter" idx="12"/>
          </p:nvPr>
        </p:nvSpPr>
        <p:spPr/>
        <p:txBody>
          <a:bodyPr/>
          <a:lstStyle/>
          <a:p>
            <a:fld id="{8B5236D5-9465-4B17-8C7B-FBE83876E209}"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200" b="1" dirty="0" smtClean="0">
                <a:solidFill>
                  <a:srgbClr val="FF0000"/>
                </a:solidFill>
                <a:cs typeface="B Lotus" pitchFamily="2" charset="-78"/>
              </a:rPr>
              <a:t>7-عوامل موثردراداره کردن ریسک ها</a:t>
            </a:r>
          </a:p>
          <a:p>
            <a:pPr algn="just" rtl="1">
              <a:buNone/>
            </a:pPr>
            <a:r>
              <a:rPr lang="fa-IR" sz="3200" dirty="0" smtClean="0">
                <a:cs typeface="B Lotus" pitchFamily="2" charset="-78"/>
              </a:rPr>
              <a:t>-</a:t>
            </a:r>
            <a:r>
              <a:rPr lang="fa-IR" sz="2800" dirty="0" smtClean="0">
                <a:cs typeface="B Lotus" pitchFamily="2" charset="-78"/>
              </a:rPr>
              <a:t>مشخص کردن پوشش موردنیاز(میزان نیازمالی)باابزارهای موجود مناسب</a:t>
            </a:r>
          </a:p>
          <a:p>
            <a:pPr algn="just" rtl="1">
              <a:buNone/>
            </a:pPr>
            <a:r>
              <a:rPr lang="fa-IR" sz="2800" dirty="0" smtClean="0">
                <a:cs typeface="B Lotus" pitchFamily="2" charset="-78"/>
              </a:rPr>
              <a:t>-انتخاب روش مناسب برای اداره ریسک.</a:t>
            </a:r>
          </a:p>
          <a:p>
            <a:pPr algn="just" rtl="1">
              <a:buNone/>
            </a:pPr>
            <a:r>
              <a:rPr lang="fa-IR" sz="2800" b="1" dirty="0" smtClean="0">
                <a:cs typeface="B Lotus" pitchFamily="2" charset="-78"/>
              </a:rPr>
              <a:t>خطرفوت:</a:t>
            </a:r>
          </a:p>
          <a:p>
            <a:pPr algn="just" rtl="1">
              <a:buNone/>
            </a:pPr>
            <a:r>
              <a:rPr lang="fa-IR" sz="2800" dirty="0" smtClean="0">
                <a:cs typeface="B Lotus" pitchFamily="2" charset="-78"/>
              </a:rPr>
              <a:t>ازجمله ریسک های با تواترپایین ولی شدت بسیاربرای افراد می باشد،که میتوان ازطریق بیمه نمودن اداره شود.</a:t>
            </a:r>
          </a:p>
          <a:p>
            <a:pPr algn="just" rtl="1">
              <a:buNone/>
            </a:pPr>
            <a:r>
              <a:rPr lang="fa-IR" sz="3600" b="1" u="sng" dirty="0" smtClean="0">
                <a:solidFill>
                  <a:srgbClr val="7030A0"/>
                </a:solidFill>
                <a:cs typeface="B Lotus" pitchFamily="2" charset="-78"/>
              </a:rPr>
              <a:t>نکته:</a:t>
            </a:r>
          </a:p>
          <a:p>
            <a:pPr algn="just" rtl="1">
              <a:buNone/>
            </a:pPr>
            <a:r>
              <a:rPr lang="fa-IR" sz="2800" dirty="0" smtClean="0">
                <a:cs typeface="B Lotus" pitchFamily="2" charset="-78"/>
              </a:rPr>
              <a:t>بیمه های عمر وپس اندازازطرح های ارائه شده توسط شرکتهای بیمه می باشد که افراد باتوجه به شرایط سنی وموقعیت مالی خود وهمچنین نحوه پرداخت حق بیمه ودریافت سرمایه بیمه پوشش موردنیازخودراانتخاب کرد.</a:t>
            </a:r>
          </a:p>
        </p:txBody>
      </p:sp>
      <p:sp>
        <p:nvSpPr>
          <p:cNvPr id="4" name="Slide Number Placeholder 3"/>
          <p:cNvSpPr>
            <a:spLocks noGrp="1"/>
          </p:cNvSpPr>
          <p:nvPr>
            <p:ph type="sldNum" sz="quarter" idx="12"/>
          </p:nvPr>
        </p:nvSpPr>
        <p:spPr/>
        <p:txBody>
          <a:bodyPr/>
          <a:lstStyle/>
          <a:p>
            <a:fld id="{8B5236D5-9465-4B17-8C7B-FBE83876E209}"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600" b="1" dirty="0" smtClean="0">
                <a:solidFill>
                  <a:srgbClr val="FF0000"/>
                </a:solidFill>
                <a:cs typeface="B Lotus" pitchFamily="2" charset="-78"/>
              </a:rPr>
              <a:t>انواع بیمه های عمر</a:t>
            </a:r>
          </a:p>
          <a:p>
            <a:pPr algn="just" rtl="1">
              <a:buNone/>
            </a:pPr>
            <a:r>
              <a:rPr lang="fa-IR" sz="3200" b="1" dirty="0" smtClean="0">
                <a:solidFill>
                  <a:srgbClr val="000099"/>
                </a:solidFill>
                <a:cs typeface="B Lotus" pitchFamily="2" charset="-78"/>
              </a:rPr>
              <a:t>الف-بیمه های عمربه شرط فوت(خطرفوت)</a:t>
            </a:r>
          </a:p>
          <a:p>
            <a:pPr algn="just" rtl="1">
              <a:buNone/>
            </a:pPr>
            <a:r>
              <a:rPr lang="fa-IR" sz="3200" dirty="0" smtClean="0">
                <a:cs typeface="B Lotus" pitchFamily="2" charset="-78"/>
              </a:rPr>
              <a:t>1-بیمه عمرزمانی.</a:t>
            </a:r>
          </a:p>
          <a:p>
            <a:pPr algn="just" rtl="1">
              <a:buNone/>
            </a:pPr>
            <a:r>
              <a:rPr lang="fa-IR" sz="3200" dirty="0" smtClean="0">
                <a:cs typeface="B Lotus" pitchFamily="2" charset="-78"/>
              </a:rPr>
              <a:t>2-بیمه عمرتمام خطر.</a:t>
            </a:r>
          </a:p>
          <a:p>
            <a:pPr algn="just" rtl="1">
              <a:buNone/>
            </a:pPr>
            <a:r>
              <a:rPr lang="fa-IR" sz="3200" dirty="0" smtClean="0">
                <a:cs typeface="B Lotus" pitchFamily="2" charset="-78"/>
              </a:rPr>
              <a:t>3-بیمه عمرمانده بدهکار.</a:t>
            </a:r>
          </a:p>
          <a:p>
            <a:pPr algn="just" rtl="1">
              <a:buNone/>
            </a:pPr>
            <a:r>
              <a:rPr lang="fa-IR" sz="3200" b="1" dirty="0" smtClean="0">
                <a:solidFill>
                  <a:srgbClr val="000099"/>
                </a:solidFill>
                <a:cs typeface="B Lotus" pitchFamily="2" charset="-78"/>
              </a:rPr>
              <a:t>ب-بیمه های عمربه شرط حیات</a:t>
            </a:r>
          </a:p>
          <a:p>
            <a:pPr algn="just" rtl="1">
              <a:buNone/>
            </a:pPr>
            <a:r>
              <a:rPr lang="fa-IR" sz="3200" b="1" dirty="0" smtClean="0">
                <a:solidFill>
                  <a:srgbClr val="000099"/>
                </a:solidFill>
                <a:cs typeface="B Lotus" pitchFamily="2" charset="-78"/>
              </a:rPr>
              <a:t>ج-</a:t>
            </a:r>
            <a:r>
              <a:rPr lang="fa-IR" sz="2800" b="1" dirty="0" smtClean="0">
                <a:solidFill>
                  <a:srgbClr val="000099"/>
                </a:solidFill>
                <a:cs typeface="B Lotus" pitchFamily="2" charset="-78"/>
              </a:rPr>
              <a:t>بیمه های مختلط عمروپس انداز(آمیخته خطرفوت وبه شرط حیات)</a:t>
            </a:r>
          </a:p>
          <a:p>
            <a:pPr algn="just" rtl="1">
              <a:buNone/>
            </a:pPr>
            <a:r>
              <a:rPr lang="fa-IR" sz="2800" dirty="0" smtClean="0">
                <a:cs typeface="B Lotus" pitchFamily="2" charset="-78"/>
              </a:rPr>
              <a:t>1-بیمه های عمروپس اندازباحق انتخاب.</a:t>
            </a:r>
          </a:p>
          <a:p>
            <a:pPr algn="just" rtl="1">
              <a:buNone/>
            </a:pPr>
            <a:r>
              <a:rPr lang="fa-IR" sz="2800" dirty="0" smtClean="0">
                <a:cs typeface="B Lotus" pitchFamily="2" charset="-78"/>
              </a:rPr>
              <a:t>2-بیمه های عمروپس اندازبادوبرابرسرمایه.</a:t>
            </a:r>
          </a:p>
          <a:p>
            <a:pPr algn="just" rtl="1">
              <a:buNone/>
            </a:pPr>
            <a:r>
              <a:rPr lang="fa-IR" sz="2800" dirty="0" smtClean="0">
                <a:cs typeface="B Lotus" pitchFamily="2" charset="-78"/>
              </a:rPr>
              <a:t>3-بیمه های عمروپس اندازباحق بیمه تصاعدی.</a:t>
            </a:r>
          </a:p>
        </p:txBody>
      </p:sp>
      <p:sp>
        <p:nvSpPr>
          <p:cNvPr id="4" name="Slide Number Placeholder 3"/>
          <p:cNvSpPr>
            <a:spLocks noGrp="1"/>
          </p:cNvSpPr>
          <p:nvPr>
            <p:ph type="sldNum" sz="quarter" idx="12"/>
          </p:nvPr>
        </p:nvSpPr>
        <p:spPr/>
        <p:txBody>
          <a:bodyPr/>
          <a:lstStyle/>
          <a:p>
            <a:fld id="{8B5236D5-9465-4B17-8C7B-FBE83876E209}"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200" b="1" dirty="0" smtClean="0">
                <a:solidFill>
                  <a:srgbClr val="FF0000"/>
                </a:solidFill>
                <a:cs typeface="B Lotus" pitchFamily="2" charset="-78"/>
              </a:rPr>
              <a:t>8-عوامل تاثیرگذاردرشرایط زندگی افراد</a:t>
            </a:r>
            <a:r>
              <a:rPr lang="en-US" sz="3200" b="1" dirty="0" smtClean="0">
                <a:solidFill>
                  <a:srgbClr val="FF0000"/>
                </a:solidFill>
                <a:cs typeface="B Lotus" pitchFamily="2" charset="-78"/>
              </a:rPr>
              <a:t>:</a:t>
            </a:r>
            <a:endParaRPr lang="fa-IR" sz="3200" b="1" dirty="0" smtClean="0">
              <a:solidFill>
                <a:srgbClr val="FF0000"/>
              </a:solidFill>
              <a:cs typeface="B Lotus" pitchFamily="2" charset="-78"/>
            </a:endParaRPr>
          </a:p>
          <a:p>
            <a:pPr algn="just" rtl="1">
              <a:buNone/>
            </a:pPr>
            <a:r>
              <a:rPr lang="fa-IR" sz="3200" b="1" dirty="0" smtClean="0">
                <a:solidFill>
                  <a:srgbClr val="006600"/>
                </a:solidFill>
                <a:cs typeface="B Lotus" pitchFamily="2" charset="-78"/>
              </a:rPr>
              <a:t>الف-تولد فرزندان.</a:t>
            </a:r>
          </a:p>
          <a:p>
            <a:pPr algn="just" rtl="1">
              <a:buBlip>
                <a:blip r:embed="rId2"/>
              </a:buBlip>
            </a:pPr>
            <a:r>
              <a:rPr lang="fa-IR" sz="3200" dirty="0" smtClean="0">
                <a:cs typeface="B Lotus" pitchFamily="2" charset="-78"/>
              </a:rPr>
              <a:t>داشتن سرمایه برای کسب وکار فرزندان پسر.</a:t>
            </a:r>
          </a:p>
          <a:p>
            <a:pPr algn="just" rtl="1">
              <a:buBlip>
                <a:blip r:embed="rId2"/>
              </a:buBlip>
            </a:pPr>
            <a:r>
              <a:rPr lang="fa-IR" sz="3200" dirty="0" smtClean="0">
                <a:cs typeface="B Lotus" pitchFamily="2" charset="-78"/>
              </a:rPr>
              <a:t>تهیه جهیزیه برای فرزندان دختر.</a:t>
            </a:r>
          </a:p>
          <a:p>
            <a:pPr algn="just" rtl="1">
              <a:buBlip>
                <a:blip r:embed="rId2"/>
              </a:buBlip>
            </a:pPr>
            <a:r>
              <a:rPr lang="fa-IR" sz="3200" dirty="0" smtClean="0">
                <a:cs typeface="B Lotus" pitchFamily="2" charset="-78"/>
              </a:rPr>
              <a:t>هزینه های تحصیل.</a:t>
            </a:r>
          </a:p>
          <a:p>
            <a:pPr algn="just" rtl="1">
              <a:buNone/>
            </a:pPr>
            <a:r>
              <a:rPr lang="fa-IR" sz="3200" b="1" dirty="0" smtClean="0">
                <a:solidFill>
                  <a:srgbClr val="006600"/>
                </a:solidFill>
                <a:cs typeface="B Lotus" pitchFamily="2" charset="-78"/>
              </a:rPr>
              <a:t>ب-انتخاب شغل وکسب وکار.</a:t>
            </a:r>
          </a:p>
          <a:p>
            <a:pPr algn="just" rtl="1">
              <a:buBlip>
                <a:blip r:embed="rId2"/>
              </a:buBlip>
            </a:pPr>
            <a:r>
              <a:rPr lang="fa-IR" sz="3200" dirty="0" smtClean="0">
                <a:cs typeface="B Lotus" pitchFamily="2" charset="-78"/>
              </a:rPr>
              <a:t>دوره برگشت سرمایه.</a:t>
            </a:r>
          </a:p>
          <a:p>
            <a:pPr algn="just" rtl="1">
              <a:buBlip>
                <a:blip r:embed="rId2"/>
              </a:buBlip>
            </a:pPr>
            <a:r>
              <a:rPr lang="fa-IR" sz="3200" dirty="0" smtClean="0">
                <a:cs typeface="B Lotus" pitchFamily="2" charset="-78"/>
              </a:rPr>
              <a:t>ارزش فعلی خالص.</a:t>
            </a:r>
          </a:p>
          <a:p>
            <a:pPr algn="just" rtl="1">
              <a:buBlip>
                <a:blip r:embed="rId2"/>
              </a:buBlip>
            </a:pPr>
            <a:r>
              <a:rPr lang="fa-IR" sz="3200" dirty="0" smtClean="0">
                <a:cs typeface="B Lotus" pitchFamily="2" charset="-78"/>
              </a:rPr>
              <a:t>نرخ بازده داخلی.</a:t>
            </a:r>
          </a:p>
          <a:p>
            <a:pPr algn="just" rtl="1">
              <a:buNone/>
            </a:pPr>
            <a:r>
              <a:rPr lang="fa-IR" sz="3200" b="1" dirty="0" smtClean="0">
                <a:solidFill>
                  <a:srgbClr val="006600"/>
                </a:solidFill>
                <a:cs typeface="B Lotus" pitchFamily="2" charset="-78"/>
              </a:rPr>
              <a:t>ج-بیکاری.</a:t>
            </a:r>
          </a:p>
        </p:txBody>
      </p:sp>
      <p:sp>
        <p:nvSpPr>
          <p:cNvPr id="4" name="Slide Number Placeholder 3"/>
          <p:cNvSpPr>
            <a:spLocks noGrp="1"/>
          </p:cNvSpPr>
          <p:nvPr>
            <p:ph type="sldNum" sz="quarter" idx="12"/>
          </p:nvPr>
        </p:nvSpPr>
        <p:spPr/>
        <p:txBody>
          <a:bodyPr/>
          <a:lstStyle/>
          <a:p>
            <a:fld id="{8B5236D5-9465-4B17-8C7B-FBE83876E209}"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lnSpcReduction="10000"/>
          </a:bodyPr>
          <a:lstStyle/>
          <a:p>
            <a:pPr algn="just" rtl="1">
              <a:buNone/>
            </a:pPr>
            <a:r>
              <a:rPr lang="fa-IR" sz="3200" b="1" dirty="0" smtClean="0">
                <a:solidFill>
                  <a:srgbClr val="FF0000"/>
                </a:solidFill>
                <a:cs typeface="B Lotus" pitchFamily="2" charset="-78"/>
              </a:rPr>
              <a:t>9-حوادث</a:t>
            </a:r>
          </a:p>
          <a:p>
            <a:pPr algn="just" rtl="1">
              <a:buNone/>
            </a:pPr>
            <a:r>
              <a:rPr lang="fa-IR" sz="3200" dirty="0" smtClean="0">
                <a:cs typeface="B Lotus" pitchFamily="2" charset="-78"/>
              </a:rPr>
              <a:t>باوجود مزایای فراوان پیشرفت صنایع وتوسعه اجتماعی،باگسترش جمعیت وافزایش نیازها متاسفانه آمار حوادث ناشی از کار درکارگاهها و موسسات صنعتی نیز افزایش یافته است.</a:t>
            </a:r>
          </a:p>
          <a:p>
            <a:pPr algn="just" rtl="1">
              <a:buNone/>
            </a:pPr>
            <a:endParaRPr lang="fa-IR" sz="3200" dirty="0" smtClean="0">
              <a:cs typeface="B Lotus" pitchFamily="2" charset="-78"/>
            </a:endParaRPr>
          </a:p>
          <a:p>
            <a:pPr algn="just" rtl="1">
              <a:buNone/>
            </a:pPr>
            <a:r>
              <a:rPr lang="fa-IR" sz="3200" b="1" u="sng" dirty="0" smtClean="0">
                <a:solidFill>
                  <a:srgbClr val="000099"/>
                </a:solidFill>
                <a:cs typeface="B Lotus" pitchFamily="2" charset="-78"/>
              </a:rPr>
              <a:t>حادثه</a:t>
            </a:r>
            <a:r>
              <a:rPr lang="fa-IR" sz="3200" dirty="0" smtClean="0">
                <a:solidFill>
                  <a:srgbClr val="000099"/>
                </a:solidFill>
                <a:cs typeface="B Lotus" pitchFamily="2" charset="-78"/>
              </a:rPr>
              <a:t>:</a:t>
            </a:r>
            <a:r>
              <a:rPr lang="fa-IR" sz="3200" dirty="0" smtClean="0">
                <a:cs typeface="B Lotus" pitchFamily="2" charset="-78"/>
              </a:rPr>
              <a:t>عبارت است ازیک اتفاق پیش بینی نشده وخارج از انتظارکه سبب صدمه و آسیب گردد.</a:t>
            </a:r>
          </a:p>
          <a:p>
            <a:pPr algn="just" rtl="1">
              <a:buNone/>
            </a:pPr>
            <a:endParaRPr lang="fa-IR" sz="3200" dirty="0" smtClean="0">
              <a:cs typeface="B Lotus" pitchFamily="2" charset="-78"/>
            </a:endParaRPr>
          </a:p>
          <a:p>
            <a:pPr algn="just" rtl="1">
              <a:buClr>
                <a:schemeClr val="accent6">
                  <a:lumMod val="75000"/>
                </a:schemeClr>
              </a:buClr>
              <a:buFont typeface="Wingdings" pitchFamily="2" charset="2"/>
              <a:buChar char="q"/>
            </a:pPr>
            <a:r>
              <a:rPr lang="fa-IR" sz="3200" b="1" dirty="0" smtClean="0">
                <a:solidFill>
                  <a:srgbClr val="CC3300"/>
                </a:solidFill>
                <a:cs typeface="B Lotus" pitchFamily="2" charset="-78"/>
              </a:rPr>
              <a:t>عوامل کاهش دهنده حوادث:</a:t>
            </a:r>
          </a:p>
          <a:p>
            <a:pPr algn="just" rtl="1">
              <a:buNone/>
            </a:pPr>
            <a:r>
              <a:rPr lang="fa-IR" sz="3600" b="1" dirty="0" smtClean="0">
                <a:solidFill>
                  <a:srgbClr val="006600"/>
                </a:solidFill>
                <a:cs typeface="B Lotus" pitchFamily="2" charset="-78"/>
              </a:rPr>
              <a:t>الف-</a:t>
            </a:r>
            <a:r>
              <a:rPr lang="fa-IR" sz="3600" b="1" dirty="0" smtClean="0">
                <a:cs typeface="B Lotus" pitchFamily="2" charset="-78"/>
              </a:rPr>
              <a:t>استانداردسازی.</a:t>
            </a:r>
          </a:p>
          <a:p>
            <a:pPr algn="just" rtl="1">
              <a:buNone/>
            </a:pPr>
            <a:r>
              <a:rPr lang="fa-IR" sz="3600" b="1" dirty="0" smtClean="0">
                <a:solidFill>
                  <a:srgbClr val="006600"/>
                </a:solidFill>
                <a:cs typeface="B Lotus" pitchFamily="2" charset="-78"/>
              </a:rPr>
              <a:t>ب-</a:t>
            </a:r>
            <a:r>
              <a:rPr lang="fa-IR" sz="3600" b="1" dirty="0" smtClean="0">
                <a:cs typeface="B Lotus" pitchFamily="2" charset="-78"/>
              </a:rPr>
              <a:t>آموزش کار.</a:t>
            </a:r>
          </a:p>
          <a:p>
            <a:pPr algn="just" rtl="1">
              <a:buNone/>
            </a:pPr>
            <a:r>
              <a:rPr lang="fa-IR" sz="3600" b="1" dirty="0" smtClean="0">
                <a:solidFill>
                  <a:srgbClr val="006600"/>
                </a:solidFill>
                <a:cs typeface="B Lotus" pitchFamily="2" charset="-78"/>
              </a:rPr>
              <a:t>ج-</a:t>
            </a:r>
            <a:r>
              <a:rPr lang="fa-IR" sz="3600" b="1" dirty="0" smtClean="0">
                <a:cs typeface="B Lotus" pitchFamily="2" charset="-78"/>
              </a:rPr>
              <a:t>افزایش بهداشت کار.</a:t>
            </a:r>
          </a:p>
          <a:p>
            <a:pPr algn="just" rtl="1">
              <a:buNone/>
            </a:pPr>
            <a:endParaRPr lang="fa-IR" sz="3200" dirty="0" smtClean="0">
              <a:cs typeface="B Lotus" pitchFamily="2" charset="-78"/>
            </a:endParaRPr>
          </a:p>
          <a:p>
            <a:pPr algn="just" rtl="1">
              <a:buNone/>
            </a:pPr>
            <a:endParaRPr lang="fa-IR" sz="3200" dirty="0" smtClean="0">
              <a:cs typeface="B Lotus" pitchFamily="2" charset="-78"/>
            </a:endParaRPr>
          </a:p>
        </p:txBody>
      </p:sp>
      <p:sp>
        <p:nvSpPr>
          <p:cNvPr id="4" name="Slide Number Placeholder 3"/>
          <p:cNvSpPr>
            <a:spLocks noGrp="1"/>
          </p:cNvSpPr>
          <p:nvPr>
            <p:ph type="sldNum" sz="quarter" idx="12"/>
          </p:nvPr>
        </p:nvSpPr>
        <p:spPr/>
        <p:txBody>
          <a:bodyPr/>
          <a:lstStyle/>
          <a:p>
            <a:fld id="{8B5236D5-9465-4B17-8C7B-FBE83876E209}"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Clr>
                <a:schemeClr val="accent6">
                  <a:lumMod val="75000"/>
                </a:schemeClr>
              </a:buClr>
              <a:buFont typeface="Wingdings" pitchFamily="2" charset="2"/>
              <a:buChar char="q"/>
            </a:pPr>
            <a:r>
              <a:rPr lang="fa-IR" sz="3200" b="1" dirty="0" smtClean="0">
                <a:solidFill>
                  <a:srgbClr val="000099"/>
                </a:solidFill>
                <a:cs typeface="B Lotus" pitchFamily="2" charset="-78"/>
              </a:rPr>
              <a:t> نتایج حوادث:</a:t>
            </a:r>
          </a:p>
          <a:p>
            <a:pPr algn="just" rtl="1">
              <a:buNone/>
            </a:pPr>
            <a:r>
              <a:rPr lang="fa-IR" sz="3200" dirty="0" smtClean="0">
                <a:cs typeface="B Lotus" pitchFamily="2" charset="-78"/>
              </a:rPr>
              <a:t>1-نقص عضو.</a:t>
            </a:r>
          </a:p>
          <a:p>
            <a:pPr algn="just" rtl="1">
              <a:buNone/>
            </a:pPr>
            <a:r>
              <a:rPr lang="fa-IR" sz="3200" dirty="0" smtClean="0">
                <a:cs typeface="B Lotus" pitchFamily="2" charset="-78"/>
              </a:rPr>
              <a:t>2-آسیب دیدگی.</a:t>
            </a:r>
          </a:p>
          <a:p>
            <a:pPr algn="just" rtl="1">
              <a:buNone/>
            </a:pPr>
            <a:r>
              <a:rPr lang="fa-IR" sz="3200" dirty="0" smtClean="0">
                <a:cs typeface="B Lotus" pitchFamily="2" charset="-78"/>
              </a:rPr>
              <a:t>3-جرح.</a:t>
            </a:r>
          </a:p>
          <a:p>
            <a:pPr algn="just" rtl="1">
              <a:buNone/>
            </a:pPr>
            <a:r>
              <a:rPr lang="fa-IR" sz="3200" dirty="0" smtClean="0">
                <a:cs typeface="B Lotus" pitchFamily="2" charset="-78"/>
              </a:rPr>
              <a:t>4-فوت.</a:t>
            </a:r>
          </a:p>
          <a:p>
            <a:pPr algn="just" rtl="1">
              <a:buNone/>
            </a:pPr>
            <a:r>
              <a:rPr lang="fa-IR" sz="3200" dirty="0" smtClean="0">
                <a:cs typeface="B Lotus" pitchFamily="2" charset="-78"/>
              </a:rPr>
              <a:t>5-ازکارافتادگی.</a:t>
            </a:r>
          </a:p>
          <a:p>
            <a:pPr algn="just" rtl="1">
              <a:buNone/>
            </a:pPr>
            <a:endParaRPr lang="fa-IR" sz="3200" dirty="0" smtClean="0">
              <a:cs typeface="B Lotus" pitchFamily="2" charset="-78"/>
            </a:endParaRPr>
          </a:p>
          <a:p>
            <a:pPr algn="just" rtl="1">
              <a:buClr>
                <a:schemeClr val="accent6">
                  <a:lumMod val="75000"/>
                </a:schemeClr>
              </a:buClr>
              <a:buFont typeface="Wingdings" pitchFamily="2" charset="2"/>
              <a:buChar char="q"/>
            </a:pPr>
            <a:r>
              <a:rPr lang="fa-IR" sz="3200" b="1" dirty="0" smtClean="0">
                <a:solidFill>
                  <a:srgbClr val="FF0000"/>
                </a:solidFill>
                <a:cs typeface="B Lotus" pitchFamily="2" charset="-78"/>
              </a:rPr>
              <a:t>این حوادث عامل ایجاد کننده:</a:t>
            </a:r>
          </a:p>
          <a:p>
            <a:pPr algn="just" rtl="1">
              <a:buNone/>
            </a:pPr>
            <a:r>
              <a:rPr lang="fa-IR" sz="3200" b="1" dirty="0" smtClean="0">
                <a:cs typeface="B Lotus" pitchFamily="2" charset="-78"/>
              </a:rPr>
              <a:t>الف-</a:t>
            </a:r>
            <a:r>
              <a:rPr lang="fa-IR" sz="3200" dirty="0" smtClean="0">
                <a:cs typeface="B Lotus" pitchFamily="2" charset="-78"/>
              </a:rPr>
              <a:t>ازبین رفتن درآمدفرد.</a:t>
            </a:r>
          </a:p>
          <a:p>
            <a:pPr algn="just" rtl="1">
              <a:buNone/>
            </a:pPr>
            <a:r>
              <a:rPr lang="fa-IR" sz="3200" b="1" dirty="0" smtClean="0">
                <a:cs typeface="B Lotus" pitchFamily="2" charset="-78"/>
              </a:rPr>
              <a:t>ب-</a:t>
            </a:r>
            <a:r>
              <a:rPr lang="fa-IR" sz="3200" dirty="0" smtClean="0">
                <a:cs typeface="B Lotus" pitchFamily="2" charset="-78"/>
              </a:rPr>
              <a:t>هزینه های سرسام آورپزشکی وبیمارستانی.</a:t>
            </a:r>
          </a:p>
          <a:p>
            <a:pPr algn="just" rtl="1">
              <a:buNone/>
            </a:pPr>
            <a:r>
              <a:rPr lang="fa-IR" sz="3200" b="1" dirty="0" smtClean="0">
                <a:cs typeface="B Lotus" pitchFamily="2" charset="-78"/>
              </a:rPr>
              <a:t>ج-</a:t>
            </a:r>
            <a:r>
              <a:rPr lang="fa-IR" sz="3200" dirty="0" smtClean="0">
                <a:cs typeface="B Lotus" pitchFamily="2" charset="-78"/>
              </a:rPr>
              <a:t>هزینه های سنگین نگهداری ومراقبت.</a:t>
            </a:r>
          </a:p>
        </p:txBody>
      </p:sp>
      <p:sp>
        <p:nvSpPr>
          <p:cNvPr id="4" name="Slide Number Placeholder 3"/>
          <p:cNvSpPr>
            <a:spLocks noGrp="1"/>
          </p:cNvSpPr>
          <p:nvPr>
            <p:ph type="sldNum" sz="quarter" idx="12"/>
          </p:nvPr>
        </p:nvSpPr>
        <p:spPr/>
        <p:txBody>
          <a:bodyPr/>
          <a:lstStyle/>
          <a:p>
            <a:fld id="{8B5236D5-9465-4B17-8C7B-FBE83876E209}"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Clr>
                <a:schemeClr val="accent6">
                  <a:lumMod val="75000"/>
                </a:schemeClr>
              </a:buClr>
              <a:buFont typeface="Wingdings" pitchFamily="2" charset="2"/>
              <a:buChar char="q"/>
            </a:pPr>
            <a:r>
              <a:rPr lang="fa-IR" sz="3200" b="1" dirty="0" smtClean="0">
                <a:solidFill>
                  <a:srgbClr val="CC3300"/>
                </a:solidFill>
                <a:cs typeface="B Lotus" pitchFamily="2" charset="-78"/>
              </a:rPr>
              <a:t>انواع حوادث:</a:t>
            </a:r>
          </a:p>
          <a:p>
            <a:pPr algn="just" rtl="1">
              <a:buNone/>
            </a:pPr>
            <a:r>
              <a:rPr lang="fa-IR" sz="3200" dirty="0" smtClean="0">
                <a:cs typeface="B Lotus" pitchFamily="2" charset="-78"/>
              </a:rPr>
              <a:t>1-شغلی.</a:t>
            </a:r>
          </a:p>
          <a:p>
            <a:pPr algn="just" rtl="1">
              <a:buNone/>
            </a:pPr>
            <a:r>
              <a:rPr lang="fa-IR" sz="3200" dirty="0" smtClean="0">
                <a:cs typeface="B Lotus" pitchFamily="2" charset="-78"/>
              </a:rPr>
              <a:t>2-غیرشغلی.</a:t>
            </a:r>
          </a:p>
          <a:p>
            <a:pPr algn="just" rtl="1">
              <a:buNone/>
            </a:pPr>
            <a:endParaRPr lang="fa-IR" sz="3200" dirty="0" smtClean="0">
              <a:cs typeface="B Lotus" pitchFamily="2" charset="-78"/>
            </a:endParaRPr>
          </a:p>
          <a:p>
            <a:pPr algn="just" rtl="1">
              <a:buClr>
                <a:schemeClr val="accent2">
                  <a:lumMod val="75000"/>
                </a:schemeClr>
              </a:buClr>
              <a:buFont typeface="Wingdings" pitchFamily="2" charset="2"/>
              <a:buChar char="ü"/>
            </a:pPr>
            <a:r>
              <a:rPr lang="fa-IR" sz="3200" b="1" dirty="0" smtClean="0">
                <a:cs typeface="B Lotus" pitchFamily="2" charset="-78"/>
              </a:rPr>
              <a:t>شرایطی که حوادث تحت پوشش بیمه قرارمی گیرد:</a:t>
            </a:r>
          </a:p>
          <a:p>
            <a:pPr algn="just" rtl="1">
              <a:buNone/>
            </a:pPr>
            <a:r>
              <a:rPr lang="fa-IR" sz="3200" b="1" dirty="0" smtClean="0">
                <a:solidFill>
                  <a:srgbClr val="006600"/>
                </a:solidFill>
                <a:cs typeface="B Lotus" pitchFamily="2" charset="-78"/>
              </a:rPr>
              <a:t>الف-</a:t>
            </a:r>
            <a:r>
              <a:rPr lang="fa-IR" sz="3200" dirty="0" smtClean="0">
                <a:cs typeface="B Lotus" pitchFamily="2" charset="-78"/>
              </a:rPr>
              <a:t>فوت یانقص عضوویا ازکارافتادگی حتما باید ناشی ازجراحت بدنی باشد.</a:t>
            </a:r>
          </a:p>
          <a:p>
            <a:pPr algn="just" rtl="1">
              <a:buNone/>
            </a:pPr>
            <a:r>
              <a:rPr lang="fa-IR" sz="3200" b="1" dirty="0" smtClean="0">
                <a:solidFill>
                  <a:srgbClr val="006600"/>
                </a:solidFill>
                <a:cs typeface="B Lotus" pitchFamily="2" charset="-78"/>
              </a:rPr>
              <a:t>ب-</a:t>
            </a:r>
            <a:r>
              <a:rPr lang="fa-IR" sz="3200" dirty="0" smtClean="0">
                <a:cs typeface="B Lotus" pitchFamily="2" charset="-78"/>
              </a:rPr>
              <a:t>جراحت بدنی حتماناشی ازحوادث مشمول بیمه نامه باشد.</a:t>
            </a:r>
          </a:p>
        </p:txBody>
      </p:sp>
      <p:sp>
        <p:nvSpPr>
          <p:cNvPr id="4" name="Slide Number Placeholder 3"/>
          <p:cNvSpPr>
            <a:spLocks noGrp="1"/>
          </p:cNvSpPr>
          <p:nvPr>
            <p:ph type="sldNum" sz="quarter" idx="12"/>
          </p:nvPr>
        </p:nvSpPr>
        <p:spPr/>
        <p:txBody>
          <a:bodyPr/>
          <a:lstStyle/>
          <a:p>
            <a:fld id="{8B5236D5-9465-4B17-8C7B-FBE83876E209}"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Clr>
                <a:schemeClr val="accent6">
                  <a:lumMod val="75000"/>
                </a:schemeClr>
              </a:buClr>
              <a:buFont typeface="Wingdings" pitchFamily="2" charset="2"/>
              <a:buChar char="q"/>
            </a:pPr>
            <a:r>
              <a:rPr lang="fa-IR" sz="3200" b="1" dirty="0" smtClean="0">
                <a:solidFill>
                  <a:srgbClr val="000099"/>
                </a:solidFill>
                <a:cs typeface="B Lotus" pitchFamily="2" charset="-78"/>
              </a:rPr>
              <a:t>مهم ترین ومعروف ترین بیمه نامه حوادث اشخاص:</a:t>
            </a:r>
          </a:p>
          <a:p>
            <a:pPr algn="just" rtl="1">
              <a:buNone/>
            </a:pPr>
            <a:r>
              <a:rPr lang="fa-IR" sz="3200" dirty="0" smtClean="0">
                <a:cs typeface="B Lotus" pitchFamily="2" charset="-78"/>
              </a:rPr>
              <a:t>1-بیمه های حوادث صرف.</a:t>
            </a:r>
          </a:p>
          <a:p>
            <a:pPr algn="just" rtl="1">
              <a:buNone/>
            </a:pPr>
            <a:r>
              <a:rPr lang="fa-IR" sz="3200" dirty="0" smtClean="0">
                <a:cs typeface="B Lotus" pitchFamily="2" charset="-78"/>
              </a:rPr>
              <a:t>2-بیمه های حوادث وامراض مشخص.</a:t>
            </a:r>
          </a:p>
          <a:p>
            <a:pPr algn="just" rtl="1">
              <a:buNone/>
            </a:pPr>
            <a:r>
              <a:rPr lang="fa-IR" sz="3200" dirty="0" smtClean="0">
                <a:cs typeface="B Lotus" pitchFamily="2" charset="-78"/>
              </a:rPr>
              <a:t>3-بیمه های حوادث وبیماری.</a:t>
            </a:r>
          </a:p>
          <a:p>
            <a:pPr algn="just" rtl="1">
              <a:buNone/>
            </a:pPr>
            <a:endParaRPr lang="fa-IR" sz="3200" dirty="0" smtClean="0">
              <a:cs typeface="B Lotus" pitchFamily="2" charset="-78"/>
            </a:endParaRPr>
          </a:p>
          <a:p>
            <a:pPr algn="just" rtl="1">
              <a:buClr>
                <a:schemeClr val="accent6">
                  <a:lumMod val="75000"/>
                </a:schemeClr>
              </a:buClr>
              <a:buFont typeface="Wingdings" pitchFamily="2" charset="2"/>
              <a:buChar char="q"/>
            </a:pPr>
            <a:r>
              <a:rPr lang="fa-IR" sz="3200" b="1" dirty="0" smtClean="0">
                <a:solidFill>
                  <a:srgbClr val="000099"/>
                </a:solidFill>
                <a:cs typeface="B Lotus" pitchFamily="2" charset="-78"/>
              </a:rPr>
              <a:t>اساس محاسبه حق بیمه دربیمه نامه های حوادث:</a:t>
            </a:r>
          </a:p>
          <a:p>
            <a:pPr algn="just" rtl="1">
              <a:buNone/>
            </a:pPr>
            <a:r>
              <a:rPr lang="fa-IR" sz="3200" dirty="0" smtClean="0">
                <a:cs typeface="B Lotus" pitchFamily="2" charset="-78"/>
              </a:rPr>
              <a:t>الف-سن بیمه شده.</a:t>
            </a:r>
          </a:p>
          <a:p>
            <a:pPr algn="just" rtl="1">
              <a:buNone/>
            </a:pPr>
            <a:r>
              <a:rPr lang="fa-IR" sz="3200" dirty="0" smtClean="0">
                <a:cs typeface="B Lotus" pitchFamily="2" charset="-78"/>
              </a:rPr>
              <a:t>ب-شغل وحرفه.</a:t>
            </a:r>
          </a:p>
          <a:p>
            <a:pPr algn="just" rtl="1">
              <a:buNone/>
            </a:pPr>
            <a:r>
              <a:rPr lang="fa-IR" sz="3200" dirty="0" smtClean="0">
                <a:cs typeface="B Lotus" pitchFamily="2" charset="-78"/>
              </a:rPr>
              <a:t>ج-وضعیت جسمانی.</a:t>
            </a:r>
          </a:p>
          <a:p>
            <a:pPr algn="just" rtl="1">
              <a:buNone/>
            </a:pPr>
            <a:r>
              <a:rPr lang="fa-IR" sz="3200" dirty="0" smtClean="0">
                <a:cs typeface="B Lotus" pitchFamily="2" charset="-78"/>
              </a:rPr>
              <a:t>د-سوابق پزشکی.</a:t>
            </a:r>
          </a:p>
          <a:p>
            <a:pPr algn="just" rtl="1">
              <a:buNone/>
            </a:pPr>
            <a:r>
              <a:rPr lang="fa-IR" sz="3200" dirty="0" smtClean="0">
                <a:cs typeface="B Lotus" pitchFamily="2" charset="-78"/>
              </a:rPr>
              <a:t>ر-سوابق اخلاقی.</a:t>
            </a:r>
          </a:p>
        </p:txBody>
      </p:sp>
      <p:sp>
        <p:nvSpPr>
          <p:cNvPr id="4" name="Slide Number Placeholder 3"/>
          <p:cNvSpPr>
            <a:spLocks noGrp="1"/>
          </p:cNvSpPr>
          <p:nvPr>
            <p:ph type="sldNum" sz="quarter" idx="12"/>
          </p:nvPr>
        </p:nvSpPr>
        <p:spPr/>
        <p:txBody>
          <a:bodyPr/>
          <a:lstStyle/>
          <a:p>
            <a:fld id="{8B5236D5-9465-4B17-8C7B-FBE83876E209}"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600" b="1" dirty="0" smtClean="0">
                <a:solidFill>
                  <a:srgbClr val="FF0000"/>
                </a:solidFill>
                <a:cs typeface="B Lotus" pitchFamily="2" charset="-78"/>
              </a:rPr>
              <a:t>10- بیماری ها: </a:t>
            </a:r>
          </a:p>
          <a:p>
            <a:pPr algn="just" rtl="1">
              <a:buNone/>
            </a:pPr>
            <a:r>
              <a:rPr lang="fa-IR" sz="3200" dirty="0" smtClean="0">
                <a:cs typeface="B Lotus" pitchFamily="2" charset="-78"/>
              </a:rPr>
              <a:t>بدون شک وضعیت بهداشت وسلامت هرجامعه یکی ازشاخص های مهم توسعه ورفاه اجتماعی است.</a:t>
            </a:r>
          </a:p>
          <a:p>
            <a:pPr algn="just" rtl="1">
              <a:buNone/>
            </a:pPr>
            <a:r>
              <a:rPr lang="fa-IR" sz="2800" b="1" i="1" dirty="0" smtClean="0">
                <a:solidFill>
                  <a:srgbClr val="FF0000"/>
                </a:solidFill>
                <a:cs typeface="B Nazanin" pitchFamily="2" charset="-78"/>
              </a:rPr>
              <a:t>بیماری'</a:t>
            </a:r>
            <a:r>
              <a:rPr lang="fa-IR" sz="2800" b="1" dirty="0" smtClean="0">
                <a:solidFill>
                  <a:srgbClr val="FF0000"/>
                </a:solidFill>
                <a:cs typeface="B Nazanin" pitchFamily="2" charset="-78"/>
              </a:rPr>
              <a:t> یا مرض:</a:t>
            </a:r>
          </a:p>
          <a:p>
            <a:pPr algn="just" rtl="1">
              <a:buNone/>
            </a:pPr>
            <a:r>
              <a:rPr lang="fa-IR" sz="2800" dirty="0" smtClean="0">
                <a:cs typeface="B Nazanin" pitchFamily="2" charset="-78"/>
              </a:rPr>
              <a:t> به ناهنجاری در </a:t>
            </a:r>
            <a:r>
              <a:rPr lang="fa-IR" sz="2800" b="1" dirty="0" smtClean="0">
                <a:cs typeface="B Nazanin" pitchFamily="2" charset="-78"/>
                <a:hlinkClick r:id="rId2" tooltip="بدن"/>
              </a:rPr>
              <a:t>بدن</a:t>
            </a:r>
            <a:r>
              <a:rPr lang="fa-IR" sz="2800" dirty="0" smtClean="0">
                <a:cs typeface="B Nazanin" pitchFamily="2" charset="-78"/>
              </a:rPr>
              <a:t> یا </a:t>
            </a:r>
            <a:r>
              <a:rPr lang="fa-IR" sz="2800" b="1" dirty="0" smtClean="0">
                <a:cs typeface="B Nazanin" pitchFamily="2" charset="-78"/>
                <a:hlinkClick r:id="rId3" tooltip="روان"/>
              </a:rPr>
              <a:t>روان</a:t>
            </a:r>
            <a:r>
              <a:rPr lang="fa-IR" sz="2800" dirty="0" smtClean="0">
                <a:cs typeface="B Nazanin" pitchFamily="2" charset="-78"/>
              </a:rPr>
              <a:t> می‌گویند که به علت </a:t>
            </a:r>
            <a:r>
              <a:rPr lang="fa-IR" sz="2800" b="1" dirty="0" smtClean="0">
                <a:cs typeface="B Nazanin" pitchFamily="2" charset="-78"/>
                <a:hlinkClick r:id="rId4" tooltip="ناراحتی"/>
              </a:rPr>
              <a:t>ناراحتی</a:t>
            </a:r>
            <a:r>
              <a:rPr lang="fa-IR" sz="2800" dirty="0" smtClean="0">
                <a:cs typeface="B Nazanin" pitchFamily="2" charset="-78"/>
              </a:rPr>
              <a:t>، اختلال عملکرد یا</a:t>
            </a:r>
            <a:r>
              <a:rPr lang="fa-IR" sz="2800" b="1" dirty="0" smtClean="0">
                <a:cs typeface="B Nazanin" pitchFamily="2" charset="-78"/>
              </a:rPr>
              <a:t> </a:t>
            </a:r>
            <a:r>
              <a:rPr lang="fa-IR" sz="2800" b="1" dirty="0" smtClean="0">
                <a:cs typeface="B Nazanin" pitchFamily="2" charset="-78"/>
                <a:hlinkClick r:id="rId5" tooltip="تنش"/>
              </a:rPr>
              <a:t>تنش</a:t>
            </a:r>
            <a:r>
              <a:rPr lang="fa-IR" sz="2800" b="1" dirty="0" smtClean="0">
                <a:cs typeface="B Nazanin" pitchFamily="2" charset="-78"/>
              </a:rPr>
              <a:t> </a:t>
            </a:r>
            <a:r>
              <a:rPr lang="fa-IR" sz="2800" dirty="0" smtClean="0">
                <a:cs typeface="B Nazanin" pitchFamily="2" charset="-78"/>
              </a:rPr>
              <a:t>دربیمار یا سایر افراد مرتبط با او ایجاد می‌گردد.</a:t>
            </a:r>
          </a:p>
          <a:p>
            <a:pPr algn="just" rtl="1">
              <a:buNone/>
            </a:pPr>
            <a:endParaRPr lang="fa-IR" sz="2800" dirty="0" smtClean="0">
              <a:cs typeface="B Nazanin" pitchFamily="2" charset="-78"/>
            </a:endParaRPr>
          </a:p>
          <a:p>
            <a:pPr algn="just" rtl="1">
              <a:buClr>
                <a:schemeClr val="accent2">
                  <a:lumMod val="75000"/>
                </a:schemeClr>
              </a:buClr>
              <a:buFont typeface="Wingdings" pitchFamily="2" charset="2"/>
              <a:buChar char="v"/>
            </a:pPr>
            <a:r>
              <a:rPr lang="fa-IR" sz="2800" b="1" dirty="0" smtClean="0">
                <a:solidFill>
                  <a:srgbClr val="000099"/>
                </a:solidFill>
                <a:cs typeface="B Nazanin" pitchFamily="2" charset="-78"/>
              </a:rPr>
              <a:t>انواع بیمه های درمان:</a:t>
            </a:r>
          </a:p>
          <a:p>
            <a:pPr algn="just" rtl="1">
              <a:buNone/>
            </a:pPr>
            <a:r>
              <a:rPr lang="fa-IR" sz="2800" b="1" dirty="0" smtClean="0">
                <a:cs typeface="B Nazanin" pitchFamily="2" charset="-78"/>
              </a:rPr>
              <a:t>-بیمه اجباری(تامین اجتماعی وخدمات درمانی)</a:t>
            </a:r>
          </a:p>
          <a:p>
            <a:pPr algn="just" rtl="1">
              <a:buNone/>
            </a:pPr>
            <a:r>
              <a:rPr lang="fa-IR" sz="2800" b="1" dirty="0" smtClean="0">
                <a:cs typeface="B Nazanin" pitchFamily="2" charset="-78"/>
              </a:rPr>
              <a:t>-بیمه اختیاری(افراد وموسسات غیردولتی)</a:t>
            </a:r>
          </a:p>
          <a:p>
            <a:pPr algn="just" rtl="1">
              <a:buNone/>
            </a:pPr>
            <a:endParaRPr lang="fa-IR" sz="2800" dirty="0" smtClean="0">
              <a:cs typeface="B Nazanin" pitchFamily="2" charset="-78"/>
            </a:endParaRPr>
          </a:p>
        </p:txBody>
      </p:sp>
      <p:sp>
        <p:nvSpPr>
          <p:cNvPr id="4" name="Slide Number Placeholder 3"/>
          <p:cNvSpPr>
            <a:spLocks noGrp="1"/>
          </p:cNvSpPr>
          <p:nvPr>
            <p:ph type="sldNum" sz="quarter" idx="12"/>
          </p:nvPr>
        </p:nvSpPr>
        <p:spPr/>
        <p:txBody>
          <a:bodyPr/>
          <a:lstStyle/>
          <a:p>
            <a:fld id="{8B5236D5-9465-4B17-8C7B-FBE83876E209}"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Clr>
                <a:schemeClr val="accent2">
                  <a:lumMod val="75000"/>
                </a:schemeClr>
              </a:buClr>
              <a:buFont typeface="Wingdings" pitchFamily="2" charset="2"/>
              <a:buChar char="v"/>
            </a:pPr>
            <a:r>
              <a:rPr lang="fa-IR" sz="3200" b="1" dirty="0" smtClean="0">
                <a:solidFill>
                  <a:srgbClr val="000099"/>
                </a:solidFill>
                <a:cs typeface="B Lotus" pitchFamily="2" charset="-78"/>
              </a:rPr>
              <a:t>موضوع بیمه های درمان</a:t>
            </a:r>
          </a:p>
          <a:p>
            <a:pPr algn="just" rtl="1">
              <a:buNone/>
            </a:pPr>
            <a:r>
              <a:rPr lang="fa-IR" sz="3200" dirty="0" smtClean="0">
                <a:cs typeface="B Lotus" pitchFamily="2" charset="-78"/>
              </a:rPr>
              <a:t>تامین هزینه های درمانی وبیمارستانی اعم ازدرمان سرپایی یابستری دربیمارستان ومعالجات موردنیازاست که به علت بروزبیماری یا حوادث برای افراد به وجود می آید.</a:t>
            </a:r>
          </a:p>
          <a:p>
            <a:pPr algn="just" rtl="1">
              <a:buNone/>
            </a:pPr>
            <a:endParaRPr lang="fa-IR" sz="3200" dirty="0" smtClean="0">
              <a:cs typeface="B Lotus" pitchFamily="2" charset="-78"/>
            </a:endParaRPr>
          </a:p>
          <a:p>
            <a:pPr algn="just" rtl="1">
              <a:buClr>
                <a:schemeClr val="accent2">
                  <a:lumMod val="75000"/>
                </a:schemeClr>
              </a:buClr>
              <a:buFont typeface="Wingdings" pitchFamily="2" charset="2"/>
              <a:buChar char="v"/>
            </a:pPr>
            <a:r>
              <a:rPr lang="fa-IR" sz="3200" b="1" dirty="0" smtClean="0">
                <a:solidFill>
                  <a:srgbClr val="000099"/>
                </a:solidFill>
                <a:cs typeface="B Lotus" pitchFamily="2" charset="-78"/>
              </a:rPr>
              <a:t>طرح های مختلف بیمه های درمان</a:t>
            </a:r>
          </a:p>
          <a:p>
            <a:pPr algn="just" rtl="1">
              <a:buNone/>
            </a:pPr>
            <a:r>
              <a:rPr lang="fa-IR" sz="3200" dirty="0" smtClean="0">
                <a:cs typeface="B Lotus" pitchFamily="2" charset="-78"/>
              </a:rPr>
              <a:t>-طرح جامع تامین درمانی.</a:t>
            </a:r>
          </a:p>
          <a:p>
            <a:pPr algn="just" rtl="1">
              <a:buNone/>
            </a:pPr>
            <a:r>
              <a:rPr lang="fa-IR" sz="3200" dirty="0" smtClean="0">
                <a:cs typeface="B Lotus" pitchFamily="2" charset="-78"/>
              </a:rPr>
              <a:t>-طرح تامین هزینه های عمده درمانی.</a:t>
            </a:r>
          </a:p>
          <a:p>
            <a:pPr algn="just" rtl="1">
              <a:buNone/>
            </a:pPr>
            <a:r>
              <a:rPr lang="fa-IR" sz="3200" dirty="0" smtClean="0">
                <a:cs typeface="B Lotus" pitchFamily="2" charset="-78"/>
              </a:rPr>
              <a:t>-طرح بیمه درمانی مازاد تامین اجتماعی.</a:t>
            </a:r>
          </a:p>
          <a:p>
            <a:pPr algn="just" rtl="1">
              <a:buNone/>
            </a:pPr>
            <a:endParaRPr lang="fa-IR" sz="3200" dirty="0" smtClean="0">
              <a:cs typeface="B Lotus" pitchFamily="2" charset="-78"/>
            </a:endParaRPr>
          </a:p>
          <a:p>
            <a:pPr algn="just" rtl="1">
              <a:buNone/>
            </a:pPr>
            <a:endParaRPr lang="fa-IR" sz="3200" dirty="0" smtClean="0">
              <a:cs typeface="B Lotus" pitchFamily="2" charset="-78"/>
            </a:endParaRPr>
          </a:p>
        </p:txBody>
      </p:sp>
      <p:sp>
        <p:nvSpPr>
          <p:cNvPr id="4" name="Slide Number Placeholder 3"/>
          <p:cNvSpPr>
            <a:spLocks noGrp="1"/>
          </p:cNvSpPr>
          <p:nvPr>
            <p:ph type="sldNum" sz="quarter" idx="12"/>
          </p:nvPr>
        </p:nvSpPr>
        <p:spPr/>
        <p:txBody>
          <a:bodyPr/>
          <a:lstStyle/>
          <a:p>
            <a:fld id="{8B5236D5-9465-4B17-8C7B-FBE83876E209}"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lnSpcReduction="10000"/>
          </a:bodyPr>
          <a:lstStyle/>
          <a:p>
            <a:pPr algn="r" rtl="1">
              <a:buNone/>
            </a:pPr>
            <a:r>
              <a:rPr lang="fa-IR" sz="2800" dirty="0" smtClean="0">
                <a:solidFill>
                  <a:srgbClr val="FF0000"/>
                </a:solidFill>
                <a:cs typeface="B Lotus" pitchFamily="2" charset="-78"/>
              </a:rPr>
              <a:t>1-</a:t>
            </a:r>
            <a:r>
              <a:rPr lang="fa-IR" sz="4400" dirty="0" smtClean="0">
                <a:solidFill>
                  <a:srgbClr val="FF0000"/>
                </a:solidFill>
                <a:cs typeface="B Lotus" pitchFamily="2" charset="-78"/>
              </a:rPr>
              <a:t> مقدمه</a:t>
            </a:r>
          </a:p>
          <a:p>
            <a:pPr algn="just" rtl="1">
              <a:lnSpc>
                <a:spcPct val="150000"/>
              </a:lnSpc>
              <a:buNone/>
            </a:pPr>
            <a:r>
              <a:rPr lang="fa-IR" sz="3200" dirty="0" smtClean="0">
                <a:cs typeface="B Lotus" pitchFamily="2" charset="-78"/>
              </a:rPr>
              <a:t>زندگی بشر همزاد با بیم ونگرانی است واین نگرانی دردوران مختلف حیات بشری به شکلهای گوناگون پدیدار گشته است.</a:t>
            </a:r>
          </a:p>
          <a:p>
            <a:pPr algn="just" rtl="1">
              <a:lnSpc>
                <a:spcPct val="150000"/>
              </a:lnSpc>
              <a:buNone/>
            </a:pPr>
            <a:r>
              <a:rPr lang="fa-IR" sz="3200" dirty="0" smtClean="0">
                <a:cs typeface="B Lotus" pitchFamily="2" charset="-78"/>
              </a:rPr>
              <a:t>جوامع انسانی به کمک قوه عقل واندیشه،همواره با ابداع وکاربرد ابزارها وروشهای مختلف براین بیم ونگرانی هافایق آمده اند.</a:t>
            </a:r>
          </a:p>
          <a:p>
            <a:pPr algn="just" rtl="1">
              <a:lnSpc>
                <a:spcPct val="150000"/>
              </a:lnSpc>
              <a:buNone/>
            </a:pPr>
            <a:r>
              <a:rPr lang="fa-IR" sz="3200" dirty="0" smtClean="0">
                <a:cs typeface="B Lotus" pitchFamily="2" charset="-78"/>
              </a:rPr>
              <a:t>درآغاز،عمده ترین نگرانی نوع بشرمربوط به امنیت جانی،سپس امنیت مالی وحفظ داراییها بوده، ولی باگسترش زندگی اجتماعی وتوسعه تمدن به تدریج ریسکهای مسئولیت آورنیز به مجموعه نگرانی ها افزوده شد.</a:t>
            </a:r>
          </a:p>
          <a:p>
            <a:pPr algn="r" rtl="1">
              <a:buNone/>
            </a:pPr>
            <a:endParaRPr lang="en-US" sz="2800" dirty="0">
              <a:cs typeface="B Lotus" pitchFamily="2" charset="-78"/>
            </a:endParaRPr>
          </a:p>
        </p:txBody>
      </p:sp>
      <p:sp>
        <p:nvSpPr>
          <p:cNvPr id="4" name="Slide Number Placeholder 3"/>
          <p:cNvSpPr>
            <a:spLocks noGrp="1"/>
          </p:cNvSpPr>
          <p:nvPr>
            <p:ph type="sldNum" sz="quarter" idx="12"/>
          </p:nvPr>
        </p:nvSpPr>
        <p:spPr/>
        <p:txBody>
          <a:bodyPr/>
          <a:lstStyle/>
          <a:p>
            <a:fld id="{8B5236D5-9465-4B17-8C7B-FBE83876E209}"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600" b="1" dirty="0" smtClean="0">
                <a:solidFill>
                  <a:srgbClr val="FF0000"/>
                </a:solidFill>
                <a:cs typeface="B Lotus" pitchFamily="2" charset="-78"/>
              </a:rPr>
              <a:t>11- بازنشستگی</a:t>
            </a:r>
          </a:p>
          <a:p>
            <a:pPr algn="just" rtl="1">
              <a:buNone/>
            </a:pPr>
            <a:r>
              <a:rPr lang="fa-IR" sz="3200" dirty="0" smtClean="0">
                <a:cs typeface="B Lotus" pitchFamily="2" charset="-78"/>
              </a:rPr>
              <a:t>بانگاهی به آمارمرگ ومیروجمعیت کشورهای مختلف ملاحظه می شود که میان افزایش رفاه وتوسعه اقتصادی واجتماعی جوامع باامید به زندگی وافزایش سن جمعیت جهان ارتباط معنی داری وجود دارد.</a:t>
            </a:r>
          </a:p>
          <a:p>
            <a:pPr algn="just" rtl="1">
              <a:buNone/>
            </a:pPr>
            <a:r>
              <a:rPr lang="fa-IR" sz="3200" b="1" u="sng" dirty="0" smtClean="0">
                <a:solidFill>
                  <a:srgbClr val="000099"/>
                </a:solidFill>
                <a:cs typeface="B Nazanin" pitchFamily="2" charset="-78"/>
              </a:rPr>
              <a:t>بازنشستگی:</a:t>
            </a:r>
            <a:r>
              <a:rPr lang="fa-IR" sz="3200" dirty="0" smtClean="0"/>
              <a:t> </a:t>
            </a:r>
          </a:p>
          <a:p>
            <a:pPr algn="just" rtl="1">
              <a:buNone/>
            </a:pPr>
            <a:r>
              <a:rPr lang="fa-IR" sz="3200" dirty="0" smtClean="0">
                <a:cs typeface="B Nazanin" pitchFamily="2" charset="-78"/>
              </a:rPr>
              <a:t>به معنی کناره‌گیری از ادامه </a:t>
            </a:r>
            <a:r>
              <a:rPr lang="fa-IR" sz="3200" b="1" dirty="0" smtClean="0">
                <a:cs typeface="B Nazanin" pitchFamily="2" charset="-78"/>
                <a:hlinkClick r:id="rId2" tooltip="شغل"/>
              </a:rPr>
              <a:t>شغل</a:t>
            </a:r>
            <a:r>
              <a:rPr lang="fa-IR" sz="3200" dirty="0" smtClean="0">
                <a:cs typeface="B Nazanin" pitchFamily="2" charset="-78"/>
              </a:rPr>
              <a:t> در اثر بالا بودن سن و گاه در پی بیماری و </a:t>
            </a:r>
            <a:r>
              <a:rPr lang="fa-IR" sz="3200" b="1" dirty="0" smtClean="0">
                <a:cs typeface="B Nazanin" pitchFamily="2" charset="-78"/>
                <a:hlinkClick r:id="rId3" tooltip="ازکارافتادگی (صفحه وجود ندارد)"/>
              </a:rPr>
              <a:t>ازکارافتادگی</a:t>
            </a:r>
            <a:r>
              <a:rPr lang="fa-IR" sz="3200" dirty="0" smtClean="0">
                <a:cs typeface="B Nazanin" pitchFamily="2" charset="-78"/>
              </a:rPr>
              <a:t> است.</a:t>
            </a:r>
          </a:p>
          <a:p>
            <a:pPr algn="just" rtl="1">
              <a:buClr>
                <a:schemeClr val="accent2">
                  <a:lumMod val="75000"/>
                </a:schemeClr>
              </a:buClr>
              <a:buFont typeface="Wingdings" pitchFamily="2" charset="2"/>
              <a:buChar char="§"/>
            </a:pPr>
            <a:r>
              <a:rPr lang="fa-IR" sz="3200" b="1" u="sng" dirty="0" smtClean="0">
                <a:solidFill>
                  <a:srgbClr val="660066"/>
                </a:solidFill>
                <a:cs typeface="B Nazanin" pitchFamily="2" charset="-78"/>
              </a:rPr>
              <a:t>نکته:</a:t>
            </a:r>
          </a:p>
          <a:p>
            <a:pPr algn="just" rtl="1">
              <a:buNone/>
            </a:pPr>
            <a:r>
              <a:rPr lang="fa-IR" sz="3200" dirty="0" smtClean="0">
                <a:cs typeface="B Nazanin" pitchFamily="2" charset="-78"/>
              </a:rPr>
              <a:t>افزایش تعداد پیران جامعه نشانگربهبود شرایط زندگی وبهداشت ورفاه است.</a:t>
            </a:r>
          </a:p>
        </p:txBody>
      </p:sp>
      <p:sp>
        <p:nvSpPr>
          <p:cNvPr id="4" name="Slide Number Placeholder 3"/>
          <p:cNvSpPr>
            <a:spLocks noGrp="1"/>
          </p:cNvSpPr>
          <p:nvPr>
            <p:ph type="sldNum" sz="quarter" idx="12"/>
          </p:nvPr>
        </p:nvSpPr>
        <p:spPr/>
        <p:txBody>
          <a:bodyPr/>
          <a:lstStyle/>
          <a:p>
            <a:fld id="{8B5236D5-9465-4B17-8C7B-FBE83876E209}"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endParaRPr lang="fa-IR" sz="3200" b="1" dirty="0" smtClean="0">
              <a:solidFill>
                <a:srgbClr val="000099"/>
              </a:solidFill>
              <a:cs typeface="B Lotus" pitchFamily="2" charset="-78"/>
            </a:endParaRPr>
          </a:p>
          <a:p>
            <a:pPr algn="just" rtl="1">
              <a:buClr>
                <a:schemeClr val="accent2">
                  <a:lumMod val="75000"/>
                </a:schemeClr>
              </a:buClr>
              <a:buFont typeface="Wingdings" pitchFamily="2" charset="2"/>
              <a:buChar char="Ø"/>
            </a:pPr>
            <a:r>
              <a:rPr lang="fa-IR" sz="3200" b="1" dirty="0" smtClean="0">
                <a:solidFill>
                  <a:srgbClr val="000099"/>
                </a:solidFill>
                <a:cs typeface="B Lotus" pitchFamily="2" charset="-78"/>
              </a:rPr>
              <a:t>راههای مقابله باکاهش درآمددردوران بازنشستگی:</a:t>
            </a:r>
          </a:p>
          <a:p>
            <a:pPr algn="just" rtl="1">
              <a:buNone/>
            </a:pPr>
            <a:endParaRPr lang="fa-IR" sz="3200" b="1" dirty="0" smtClean="0">
              <a:solidFill>
                <a:srgbClr val="000099"/>
              </a:solidFill>
              <a:cs typeface="B Lotus" pitchFamily="2" charset="-78"/>
            </a:endParaRPr>
          </a:p>
          <a:p>
            <a:pPr algn="just" rtl="1">
              <a:buNone/>
            </a:pPr>
            <a:r>
              <a:rPr lang="fa-IR" sz="3200" b="1" dirty="0" smtClean="0">
                <a:cs typeface="B Lotus" pitchFamily="2" charset="-78"/>
              </a:rPr>
              <a:t>1-برنامه های تامینی دولت.</a:t>
            </a:r>
          </a:p>
          <a:p>
            <a:pPr algn="just" rtl="1">
              <a:buNone/>
            </a:pPr>
            <a:r>
              <a:rPr lang="fa-IR" sz="3200" b="1" dirty="0" smtClean="0">
                <a:cs typeface="B Lotus" pitchFamily="2" charset="-78"/>
              </a:rPr>
              <a:t>2-پس اندازهای شخصی وسرمایه گذاری های فردی.</a:t>
            </a:r>
          </a:p>
          <a:p>
            <a:pPr algn="just" rtl="1">
              <a:buNone/>
            </a:pPr>
            <a:r>
              <a:rPr lang="fa-IR" sz="3200" b="1" dirty="0" smtClean="0">
                <a:cs typeface="B Lotus" pitchFamily="2" charset="-78"/>
              </a:rPr>
              <a:t>3-بیمه بازنشستگی فردی.</a:t>
            </a:r>
          </a:p>
          <a:p>
            <a:pPr algn="just" rtl="1">
              <a:buNone/>
            </a:pPr>
            <a:endParaRPr lang="fa-IR" sz="3200" dirty="0" smtClean="0">
              <a:cs typeface="B Lotus" pitchFamily="2" charset="-78"/>
            </a:endParaRPr>
          </a:p>
        </p:txBody>
      </p:sp>
      <p:sp>
        <p:nvSpPr>
          <p:cNvPr id="4" name="Slide Number Placeholder 3"/>
          <p:cNvSpPr>
            <a:spLocks noGrp="1"/>
          </p:cNvSpPr>
          <p:nvPr>
            <p:ph type="sldNum" sz="quarter" idx="12"/>
          </p:nvPr>
        </p:nvSpPr>
        <p:spPr/>
        <p:txBody>
          <a:bodyPr/>
          <a:lstStyle/>
          <a:p>
            <a:fld id="{8B5236D5-9465-4B17-8C7B-FBE83876E209}"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Clr>
                <a:schemeClr val="accent2">
                  <a:lumMod val="75000"/>
                </a:schemeClr>
              </a:buClr>
              <a:buFont typeface="Wingdings" pitchFamily="2" charset="2"/>
              <a:buChar char="Ø"/>
            </a:pPr>
            <a:r>
              <a:rPr lang="fa-IR" sz="3200" b="1" dirty="0" smtClean="0">
                <a:solidFill>
                  <a:srgbClr val="000099"/>
                </a:solidFill>
                <a:cs typeface="B Lotus" pitchFamily="2" charset="-78"/>
              </a:rPr>
              <a:t>تاریخچه بیمه های بازنشستگی</a:t>
            </a:r>
          </a:p>
          <a:p>
            <a:pPr algn="just" rtl="1">
              <a:buNone/>
            </a:pPr>
            <a:r>
              <a:rPr lang="fa-IR" sz="3200" dirty="0" smtClean="0">
                <a:cs typeface="B Lotus" pitchFamily="2" charset="-78"/>
              </a:rPr>
              <a:t>درکشورهای مختلف،قوانین حمایتی خاصی برای تامین نیازهای دوره های بازنشستگی وضع گردیده است.درهرکشوری،سازمان های تخصصی متعددی مسئول ارائه طرح ها ونظارت براجرای این گونه قوانین اند.</a:t>
            </a:r>
          </a:p>
          <a:p>
            <a:pPr algn="just" rtl="1">
              <a:buNone/>
            </a:pPr>
            <a:r>
              <a:rPr lang="fa-IR" sz="3200" dirty="0" smtClean="0">
                <a:cs typeface="B Lotus" pitchFamily="2" charset="-78"/>
              </a:rPr>
              <a:t>قدمت بیمه بازنشستگی به شکل امروزی به قرن 17 میلادی برمیگردد.</a:t>
            </a:r>
          </a:p>
          <a:p>
            <a:pPr algn="just" rtl="1">
              <a:buNone/>
            </a:pPr>
            <a:r>
              <a:rPr lang="fa-IR" sz="3200" dirty="0" smtClean="0">
                <a:cs typeface="B Lotus" pitchFamily="2" charset="-78"/>
              </a:rPr>
              <a:t>-سال 1660میلادی درلندن.</a:t>
            </a:r>
          </a:p>
          <a:p>
            <a:pPr algn="just" rtl="1">
              <a:buNone/>
            </a:pPr>
            <a:r>
              <a:rPr lang="fa-IR" sz="3200" dirty="0" smtClean="0">
                <a:cs typeface="B Lotus" pitchFamily="2" charset="-78"/>
              </a:rPr>
              <a:t>-سال1767میلادی درفرانسه.</a:t>
            </a:r>
          </a:p>
          <a:p>
            <a:pPr algn="just" rtl="1">
              <a:buNone/>
            </a:pPr>
            <a:r>
              <a:rPr lang="fa-IR" sz="3200" dirty="0" smtClean="0">
                <a:cs typeface="B Lotus" pitchFamily="2" charset="-78"/>
              </a:rPr>
              <a:t>-سال1883میلادی درآلمان.</a:t>
            </a:r>
          </a:p>
          <a:p>
            <a:pPr algn="just" rtl="1">
              <a:buNone/>
            </a:pPr>
            <a:r>
              <a:rPr lang="fa-IR" sz="3200" dirty="0" smtClean="0">
                <a:cs typeface="B Lotus" pitchFamily="2" charset="-78"/>
              </a:rPr>
              <a:t>-سال1930میلادی درفرانسه.</a:t>
            </a:r>
          </a:p>
          <a:p>
            <a:pPr algn="just" rtl="1">
              <a:buNone/>
            </a:pPr>
            <a:r>
              <a:rPr lang="fa-IR" sz="3200" dirty="0" smtClean="0">
                <a:cs typeface="B Lotus" pitchFamily="2" charset="-78"/>
              </a:rPr>
              <a:t>-سال1948میلادی درسازمان ملل متحد.</a:t>
            </a:r>
          </a:p>
        </p:txBody>
      </p:sp>
      <p:sp>
        <p:nvSpPr>
          <p:cNvPr id="4" name="Slide Number Placeholder 3"/>
          <p:cNvSpPr>
            <a:spLocks noGrp="1"/>
          </p:cNvSpPr>
          <p:nvPr>
            <p:ph type="sldNum" sz="quarter" idx="12"/>
          </p:nvPr>
        </p:nvSpPr>
        <p:spPr/>
        <p:txBody>
          <a:bodyPr/>
          <a:lstStyle/>
          <a:p>
            <a:fld id="{8B5236D5-9465-4B17-8C7B-FBE83876E209}"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Clr>
                <a:srgbClr val="000099"/>
              </a:buClr>
              <a:buFont typeface="Wingdings" pitchFamily="2" charset="2"/>
              <a:buChar char="§"/>
            </a:pPr>
            <a:r>
              <a:rPr lang="fa-IR" sz="3200" b="1" u="sng" dirty="0" smtClean="0">
                <a:solidFill>
                  <a:srgbClr val="660066"/>
                </a:solidFill>
                <a:cs typeface="B Lotus" pitchFamily="2" charset="-78"/>
              </a:rPr>
              <a:t>نکته:</a:t>
            </a:r>
          </a:p>
          <a:p>
            <a:pPr algn="just" rtl="1">
              <a:buNone/>
            </a:pPr>
            <a:r>
              <a:rPr lang="fa-IR" sz="3200" dirty="0" smtClean="0">
                <a:cs typeface="B Lotus" pitchFamily="2" charset="-78"/>
              </a:rPr>
              <a:t>دربیانیه سال1948حقوق بشر(سازمان ملل متحد)اعلام گردید:</a:t>
            </a:r>
          </a:p>
          <a:p>
            <a:pPr algn="just" rtl="1">
              <a:buNone/>
            </a:pPr>
            <a:r>
              <a:rPr lang="fa-IR" sz="3200" dirty="0" smtClean="0">
                <a:cs typeface="B Lotus" pitchFamily="2" charset="-78"/>
              </a:rPr>
              <a:t>تامین اجتماعی حق مشروع همه افراد جامعه است وهرفردی حق داشتن شغل وحرفه ای رادارد ودرزمان بیکاری باید تحت حمایت قرارگیرد.</a:t>
            </a:r>
          </a:p>
          <a:p>
            <a:pPr algn="just" rtl="1">
              <a:buNone/>
            </a:pPr>
            <a:endParaRPr lang="fa-IR" sz="3200" dirty="0" smtClean="0">
              <a:cs typeface="B Lotus" pitchFamily="2" charset="-78"/>
            </a:endParaRPr>
          </a:p>
          <a:p>
            <a:pPr algn="just" rtl="1">
              <a:buNone/>
            </a:pPr>
            <a:r>
              <a:rPr lang="fa-IR" sz="3200" b="1" u="sng" dirty="0" smtClean="0">
                <a:solidFill>
                  <a:srgbClr val="006600"/>
                </a:solidFill>
                <a:cs typeface="B Lotus" pitchFamily="2" charset="-78"/>
              </a:rPr>
              <a:t>اهداف این بیانیه</a:t>
            </a:r>
            <a:r>
              <a:rPr lang="fa-IR" sz="3200" dirty="0" smtClean="0">
                <a:cs typeface="B Lotus" pitchFamily="2" charset="-78"/>
              </a:rPr>
              <a:t>:(برای افرادجامعه وبه خصوص قشرهای آسیب پذیروکم درآمد جامعه)</a:t>
            </a:r>
          </a:p>
          <a:p>
            <a:pPr algn="just" rtl="1">
              <a:buNone/>
            </a:pPr>
            <a:r>
              <a:rPr lang="fa-IR" sz="3200" b="1" dirty="0" smtClean="0">
                <a:cs typeface="B Lotus" pitchFamily="2" charset="-78"/>
              </a:rPr>
              <a:t>-حداقل رفاه.</a:t>
            </a:r>
          </a:p>
          <a:p>
            <a:pPr algn="just" rtl="1">
              <a:buNone/>
            </a:pPr>
            <a:r>
              <a:rPr lang="fa-IR" sz="3200" b="1" dirty="0" smtClean="0">
                <a:cs typeface="B Lotus" pitchFamily="2" charset="-78"/>
              </a:rPr>
              <a:t>-آسایش عمومی.</a:t>
            </a:r>
          </a:p>
          <a:p>
            <a:pPr algn="just" rtl="1">
              <a:buNone/>
            </a:pPr>
            <a:r>
              <a:rPr lang="fa-IR" sz="3200" b="1" dirty="0" smtClean="0">
                <a:cs typeface="B Lotus" pitchFamily="2" charset="-78"/>
              </a:rPr>
              <a:t>-امنیت اجتماعی.</a:t>
            </a:r>
          </a:p>
        </p:txBody>
      </p:sp>
      <p:sp>
        <p:nvSpPr>
          <p:cNvPr id="4" name="Slide Number Placeholder 3"/>
          <p:cNvSpPr>
            <a:spLocks noGrp="1"/>
          </p:cNvSpPr>
          <p:nvPr>
            <p:ph type="sldNum" sz="quarter" idx="12"/>
          </p:nvPr>
        </p:nvSpPr>
        <p:spPr/>
        <p:txBody>
          <a:bodyPr/>
          <a:lstStyle/>
          <a:p>
            <a:fld id="{8B5236D5-9465-4B17-8C7B-FBE83876E209}"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200" b="1" dirty="0" smtClean="0">
                <a:solidFill>
                  <a:srgbClr val="FF0000"/>
                </a:solidFill>
                <a:cs typeface="B Lotus" pitchFamily="2" charset="-78"/>
              </a:rPr>
              <a:t>12- بیمه تامین اجتماعی درایران</a:t>
            </a:r>
          </a:p>
          <a:p>
            <a:pPr algn="just" rtl="1">
              <a:buNone/>
            </a:pPr>
            <a:r>
              <a:rPr lang="fa-IR" sz="3600" dirty="0" smtClean="0">
                <a:cs typeface="B Lotus" pitchFamily="2" charset="-78"/>
              </a:rPr>
              <a:t>درایران باتصویب قانون استخدام کشوری درسال1301،نظام بازنشستگی درقانون پیش بینی وتدوین گردید،مطابق ماده43همین قانون ،کارکنان با داشتن </a:t>
            </a:r>
            <a:r>
              <a:rPr lang="fa-IR" sz="3600" u="sng" dirty="0" smtClean="0">
                <a:cs typeface="B Lotus" pitchFamily="2" charset="-78"/>
              </a:rPr>
              <a:t>30</a:t>
            </a:r>
            <a:r>
              <a:rPr lang="fa-IR" sz="3600" dirty="0" smtClean="0">
                <a:cs typeface="B Lotus" pitchFamily="2" charset="-78"/>
              </a:rPr>
              <a:t>سال سابقه خدمت و</a:t>
            </a:r>
            <a:r>
              <a:rPr lang="fa-IR" sz="3600" u="sng" dirty="0" smtClean="0">
                <a:cs typeface="B Lotus" pitchFamily="2" charset="-78"/>
              </a:rPr>
              <a:t>60</a:t>
            </a:r>
            <a:r>
              <a:rPr lang="fa-IR" sz="3600" dirty="0" smtClean="0">
                <a:cs typeface="B Lotus" pitchFamily="2" charset="-78"/>
              </a:rPr>
              <a:t>سال سن می توانستندازمزایای بازنشستگی بهره مند شوند.</a:t>
            </a:r>
          </a:p>
          <a:p>
            <a:pPr algn="just" rtl="1">
              <a:buNone/>
            </a:pPr>
            <a:r>
              <a:rPr lang="fa-IR" sz="3600" dirty="0" smtClean="0">
                <a:cs typeface="B Lotus" pitchFamily="2" charset="-78"/>
              </a:rPr>
              <a:t>درآخرین تصمیم گیری،مبنای حقوق بازنشستگی متناسب با میزان تحصیلات وسنوات خدمت وحقوق 3سال آخراین مبنای تعیین گردید</a:t>
            </a:r>
            <a:r>
              <a:rPr lang="fa-IR" sz="3200" dirty="0" smtClean="0">
                <a:cs typeface="B Lotus" pitchFamily="2" charset="-78"/>
              </a:rPr>
              <a:t>.</a:t>
            </a:r>
          </a:p>
        </p:txBody>
      </p:sp>
      <p:sp>
        <p:nvSpPr>
          <p:cNvPr id="4" name="Slide Number Placeholder 3"/>
          <p:cNvSpPr>
            <a:spLocks noGrp="1"/>
          </p:cNvSpPr>
          <p:nvPr>
            <p:ph type="sldNum" sz="quarter" idx="12"/>
          </p:nvPr>
        </p:nvSpPr>
        <p:spPr/>
        <p:txBody>
          <a:bodyPr/>
          <a:lstStyle/>
          <a:p>
            <a:fld id="{8B5236D5-9465-4B17-8C7B-FBE83876E209}"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200" b="1" dirty="0" smtClean="0">
                <a:solidFill>
                  <a:srgbClr val="FF0000"/>
                </a:solidFill>
                <a:cs typeface="B Lotus" pitchFamily="2" charset="-78"/>
              </a:rPr>
              <a:t>13- نکات اساسی درقوانین بازنشستگی:</a:t>
            </a:r>
          </a:p>
          <a:p>
            <a:pPr algn="just" rtl="1">
              <a:buNone/>
            </a:pPr>
            <a:r>
              <a:rPr lang="fa-IR" sz="3600" dirty="0" smtClean="0">
                <a:cs typeface="B Lotus" pitchFamily="2" charset="-78"/>
              </a:rPr>
              <a:t>1-استفاده ازمزایای قانونی بازنشستگی شامل مستمری وپاداش خدمت برای هرفردبازنشسته.</a:t>
            </a:r>
          </a:p>
          <a:p>
            <a:pPr algn="just" rtl="1">
              <a:buNone/>
            </a:pPr>
            <a:r>
              <a:rPr lang="fa-IR" sz="3600" dirty="0" smtClean="0">
                <a:cs typeface="B Lotus" pitchFamily="2" charset="-78"/>
              </a:rPr>
              <a:t>2-استفاده ازمزایای بازنشستگی ،برای هرفردشاغلی که به علت حوادث ناشی ازکاردچارازکارافتادگی گردد.</a:t>
            </a:r>
          </a:p>
          <a:p>
            <a:pPr algn="just" rtl="1">
              <a:buNone/>
            </a:pPr>
            <a:r>
              <a:rPr lang="fa-IR" sz="3600" dirty="0" smtClean="0">
                <a:cs typeface="B Lotus" pitchFamily="2" charset="-78"/>
              </a:rPr>
              <a:t>3-قواعد وضوابط حاکم بربازنشستگی ازلحاظ تعیین حق بیمه یا مستمری تابع قانون واجباردارد.</a:t>
            </a:r>
          </a:p>
        </p:txBody>
      </p:sp>
      <p:sp>
        <p:nvSpPr>
          <p:cNvPr id="4" name="Slide Number Placeholder 3"/>
          <p:cNvSpPr>
            <a:spLocks noGrp="1"/>
          </p:cNvSpPr>
          <p:nvPr>
            <p:ph type="sldNum" sz="quarter" idx="12"/>
          </p:nvPr>
        </p:nvSpPr>
        <p:spPr/>
        <p:txBody>
          <a:bodyPr/>
          <a:lstStyle/>
          <a:p>
            <a:fld id="{8B5236D5-9465-4B17-8C7B-FBE83876E209}"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200" b="1" dirty="0" smtClean="0">
                <a:solidFill>
                  <a:srgbClr val="FF0000"/>
                </a:solidFill>
                <a:cs typeface="B Lotus" pitchFamily="2" charset="-78"/>
              </a:rPr>
              <a:t>14- پس اندازهای شخصی وسرمایه گذاری</a:t>
            </a:r>
          </a:p>
          <a:p>
            <a:pPr algn="just" rtl="1">
              <a:buNone/>
            </a:pPr>
            <a:r>
              <a:rPr lang="fa-IR" sz="3200" dirty="0" smtClean="0">
                <a:cs typeface="B Lotus" pitchFamily="2" charset="-78"/>
              </a:rPr>
              <a:t>معمولا افراد مقداری ازدرآمدجاری خودرابرای تامین هزینه های جاری زندگی وموارد پیش بینی نشده کنارمی گذارند.</a:t>
            </a:r>
          </a:p>
          <a:p>
            <a:pPr algn="just" rtl="1">
              <a:buNone/>
            </a:pPr>
            <a:endParaRPr lang="fa-IR" sz="3200" dirty="0" smtClean="0">
              <a:cs typeface="B Lotus" pitchFamily="2" charset="-78"/>
            </a:endParaRPr>
          </a:p>
          <a:p>
            <a:pPr algn="just" rtl="1">
              <a:buBlip>
                <a:blip r:embed="rId2"/>
              </a:buBlip>
            </a:pPr>
            <a:r>
              <a:rPr lang="fa-IR" sz="3200" b="1" dirty="0" smtClean="0">
                <a:solidFill>
                  <a:srgbClr val="006600"/>
                </a:solidFill>
                <a:cs typeface="B Lotus" pitchFamily="2" charset="-78"/>
              </a:rPr>
              <a:t>عوامل تاثیرگذاردراین نوع پس اندازها</a:t>
            </a:r>
          </a:p>
          <a:p>
            <a:pPr algn="just" rtl="1">
              <a:buNone/>
            </a:pPr>
            <a:r>
              <a:rPr lang="fa-IR" sz="3200" b="1" dirty="0" smtClean="0">
                <a:cs typeface="B Lotus" pitchFamily="2" charset="-78"/>
              </a:rPr>
              <a:t>1-وضعیت اقتصادی فرد.</a:t>
            </a:r>
          </a:p>
          <a:p>
            <a:pPr algn="just" rtl="1">
              <a:buNone/>
            </a:pPr>
            <a:r>
              <a:rPr lang="fa-IR" sz="3200" b="1" dirty="0" smtClean="0">
                <a:cs typeface="B Lotus" pitchFamily="2" charset="-78"/>
              </a:rPr>
              <a:t>2-شرایط جامعه.</a:t>
            </a:r>
          </a:p>
          <a:p>
            <a:pPr algn="just" rtl="1">
              <a:buNone/>
            </a:pPr>
            <a:r>
              <a:rPr lang="fa-IR" sz="3200" b="1" dirty="0" smtClean="0">
                <a:cs typeface="B Lotus" pitchFamily="2" charset="-78"/>
              </a:rPr>
              <a:t>3-میزان مصرف</a:t>
            </a:r>
          </a:p>
          <a:p>
            <a:pPr algn="just" rtl="1">
              <a:buNone/>
            </a:pPr>
            <a:r>
              <a:rPr lang="fa-IR" sz="3200" b="1" dirty="0" smtClean="0">
                <a:cs typeface="B Lotus" pitchFamily="2" charset="-78"/>
              </a:rPr>
              <a:t>4-سطح رفاه اقتصادی.</a:t>
            </a:r>
          </a:p>
          <a:p>
            <a:pPr algn="just" rtl="1">
              <a:buNone/>
            </a:pPr>
            <a:r>
              <a:rPr lang="fa-IR" sz="3200" b="1" dirty="0" smtClean="0">
                <a:cs typeface="B Lotus" pitchFamily="2" charset="-78"/>
              </a:rPr>
              <a:t>5-دیدگاه افراد نسبت به مدیریت اقتصادی خانواده.</a:t>
            </a:r>
          </a:p>
        </p:txBody>
      </p:sp>
      <p:sp>
        <p:nvSpPr>
          <p:cNvPr id="4" name="Slide Number Placeholder 3"/>
          <p:cNvSpPr>
            <a:spLocks noGrp="1"/>
          </p:cNvSpPr>
          <p:nvPr>
            <p:ph type="sldNum" sz="quarter" idx="12"/>
          </p:nvPr>
        </p:nvSpPr>
        <p:spPr/>
        <p:txBody>
          <a:bodyPr/>
          <a:lstStyle/>
          <a:p>
            <a:fld id="{8B5236D5-9465-4B17-8C7B-FBE83876E209}"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200" b="1" dirty="0" smtClean="0">
                <a:solidFill>
                  <a:srgbClr val="FF0000"/>
                </a:solidFill>
                <a:cs typeface="B Lotus" pitchFamily="2" charset="-78"/>
              </a:rPr>
              <a:t>15- بیمه بازنشستگی فردی</a:t>
            </a:r>
          </a:p>
          <a:p>
            <a:pPr algn="just" rtl="1">
              <a:buNone/>
            </a:pPr>
            <a:r>
              <a:rPr lang="fa-IR" sz="3200" dirty="0" smtClean="0">
                <a:cs typeface="B Lotus" pitchFamily="2" charset="-78"/>
              </a:rPr>
              <a:t>یکی دیگرازراههای اداره ریسک بازنشستگی،استفاده ازطرح بیمه بازنشستگی انفرادی است که توسط شرکتهای بیمه ارائه می گردد.</a:t>
            </a:r>
          </a:p>
          <a:p>
            <a:pPr algn="just" rtl="1">
              <a:buNone/>
            </a:pPr>
            <a:r>
              <a:rPr lang="fa-IR" sz="3200" dirty="0" smtClean="0">
                <a:cs typeface="B Lotus" pitchFamily="2" charset="-78"/>
              </a:rPr>
              <a:t>بدین وسیله فرد به طوراختیاری می تواند باتوجه به شرایط ونیازخود طرح مناسب را انتخاب کندوباپرداخت حق بیمه دوران کارواشتغال درهنگام بازنشستگی ازمستمری تعیین شده بهره مند گردد.</a:t>
            </a:r>
          </a:p>
          <a:p>
            <a:pPr algn="just" rtl="1">
              <a:buNone/>
            </a:pPr>
            <a:r>
              <a:rPr lang="fa-IR" sz="3200" b="1" dirty="0" smtClean="0">
                <a:solidFill>
                  <a:srgbClr val="006600"/>
                </a:solidFill>
                <a:cs typeface="B Lotus" pitchFamily="2" charset="-78"/>
              </a:rPr>
              <a:t>انواع مستمری (باتوجه به نحوه پرداخت حق بیمه):</a:t>
            </a:r>
          </a:p>
          <a:p>
            <a:pPr algn="just" rtl="1">
              <a:buNone/>
            </a:pPr>
            <a:r>
              <a:rPr lang="fa-IR" sz="3200" b="1" dirty="0" smtClean="0">
                <a:cs typeface="B Lotus" pitchFamily="2" charset="-78"/>
              </a:rPr>
              <a:t>1-بیمه مستمری باحق بیمه یک جا.</a:t>
            </a:r>
          </a:p>
          <a:p>
            <a:pPr algn="just" rtl="1">
              <a:buNone/>
            </a:pPr>
            <a:r>
              <a:rPr lang="fa-IR" sz="3200" b="1" dirty="0" smtClean="0">
                <a:cs typeface="B Lotus" pitchFamily="2" charset="-78"/>
              </a:rPr>
              <a:t>2-بیمه مستمری باحق بیمه اقساطی.</a:t>
            </a:r>
          </a:p>
          <a:p>
            <a:pPr algn="just" rtl="1">
              <a:buNone/>
            </a:pPr>
            <a:r>
              <a:rPr lang="fa-IR" sz="3200" b="1" dirty="0" smtClean="0">
                <a:cs typeface="B Lotus" pitchFamily="2" charset="-78"/>
              </a:rPr>
              <a:t>3-بیمه مستمری بازماندگان.</a:t>
            </a:r>
          </a:p>
        </p:txBody>
      </p:sp>
      <p:sp>
        <p:nvSpPr>
          <p:cNvPr id="4" name="Slide Number Placeholder 3"/>
          <p:cNvSpPr>
            <a:spLocks noGrp="1"/>
          </p:cNvSpPr>
          <p:nvPr>
            <p:ph type="sldNum" sz="quarter" idx="12"/>
          </p:nvPr>
        </p:nvSpPr>
        <p:spPr/>
        <p:txBody>
          <a:bodyPr/>
          <a:lstStyle/>
          <a:p>
            <a:fld id="{8B5236D5-9465-4B17-8C7B-FBE83876E209}"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200" b="1" dirty="0" smtClean="0">
                <a:solidFill>
                  <a:srgbClr val="FF0000"/>
                </a:solidFill>
                <a:cs typeface="B Lotus" pitchFamily="2" charset="-78"/>
              </a:rPr>
              <a:t>16-ریسک های اشخاص ازدیدگاه اجتماعی(جامعه)</a:t>
            </a:r>
          </a:p>
          <a:p>
            <a:pPr algn="just" rtl="1">
              <a:buNone/>
            </a:pPr>
            <a:r>
              <a:rPr lang="fa-IR" sz="3200" dirty="0" smtClean="0">
                <a:cs typeface="B Lotus" pitchFamily="2" charset="-78"/>
              </a:rPr>
              <a:t>انسان موجودی اجتماعی است که بخش عمده ای ازنیازهایش درجامعه برآورده می شودودرتعامل بادیگران رشد وتکامل می یابد وباعضویت درگروهها و نهادهای اجتماعی به بسیاری ازاهدافی که به تنهایی دست نیافتنی هستند نائل می گردد.</a:t>
            </a:r>
          </a:p>
          <a:p>
            <a:pPr algn="just" rtl="1">
              <a:buNone/>
            </a:pPr>
            <a:endParaRPr lang="fa-IR" sz="3200" dirty="0" smtClean="0">
              <a:cs typeface="B Lotus" pitchFamily="2" charset="-78"/>
            </a:endParaRPr>
          </a:p>
          <a:p>
            <a:pPr algn="just" rtl="1">
              <a:buNone/>
            </a:pPr>
            <a:r>
              <a:rPr lang="fa-IR" sz="3200" b="1" dirty="0" smtClean="0">
                <a:solidFill>
                  <a:srgbClr val="006600"/>
                </a:solidFill>
                <a:cs typeface="B Lotus" pitchFamily="2" charset="-78"/>
              </a:rPr>
              <a:t>عوامل موثردرریسک های اشخاص ازدیدگاه اجتماعی(جامعه)</a:t>
            </a:r>
          </a:p>
          <a:p>
            <a:pPr algn="just" rtl="1">
              <a:buNone/>
            </a:pPr>
            <a:r>
              <a:rPr lang="fa-IR" sz="3200" b="1" dirty="0" smtClean="0">
                <a:cs typeface="B Lotus" pitchFamily="2" charset="-78"/>
              </a:rPr>
              <a:t>الف-تغییرات کمی جمعیت.</a:t>
            </a:r>
          </a:p>
          <a:p>
            <a:pPr algn="just" rtl="1">
              <a:buNone/>
            </a:pPr>
            <a:r>
              <a:rPr lang="fa-IR" sz="3200" b="1" dirty="0" smtClean="0">
                <a:cs typeface="B Lotus" pitchFamily="2" charset="-78"/>
              </a:rPr>
              <a:t>ب- تغییرات کیفی جمعیت.</a:t>
            </a:r>
          </a:p>
          <a:p>
            <a:pPr algn="just" rtl="1">
              <a:buNone/>
            </a:pPr>
            <a:r>
              <a:rPr lang="fa-IR" sz="3200" b="1" dirty="0" smtClean="0">
                <a:cs typeface="B Lotus" pitchFamily="2" charset="-78"/>
              </a:rPr>
              <a:t>1-پیرشدن جمعیت.</a:t>
            </a:r>
          </a:p>
          <a:p>
            <a:pPr algn="just" rtl="1">
              <a:buNone/>
            </a:pPr>
            <a:r>
              <a:rPr lang="fa-IR" sz="3200" b="1" dirty="0" smtClean="0">
                <a:cs typeface="B Lotus" pitchFamily="2" charset="-78"/>
              </a:rPr>
              <a:t>2-مهاجرت وبیکاری.</a:t>
            </a:r>
          </a:p>
          <a:p>
            <a:pPr algn="just" rtl="1">
              <a:buNone/>
            </a:pPr>
            <a:endParaRPr lang="fa-IR" sz="3200" dirty="0" smtClean="0">
              <a:cs typeface="B Lotus" pitchFamily="2" charset="-78"/>
            </a:endParaRPr>
          </a:p>
        </p:txBody>
      </p:sp>
      <p:sp>
        <p:nvSpPr>
          <p:cNvPr id="4" name="Slide Number Placeholder 3"/>
          <p:cNvSpPr>
            <a:spLocks noGrp="1"/>
          </p:cNvSpPr>
          <p:nvPr>
            <p:ph type="sldNum" sz="quarter" idx="12"/>
          </p:nvPr>
        </p:nvSpPr>
        <p:spPr/>
        <p:txBody>
          <a:bodyPr/>
          <a:lstStyle/>
          <a:p>
            <a:fld id="{8B5236D5-9465-4B17-8C7B-FBE83876E209}"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200" b="1" dirty="0" smtClean="0">
                <a:solidFill>
                  <a:srgbClr val="000099"/>
                </a:solidFill>
                <a:cs typeface="B Lotus" pitchFamily="2" charset="-78"/>
              </a:rPr>
              <a:t>الف-تغییرات کمی جمعیت:</a:t>
            </a:r>
          </a:p>
          <a:p>
            <a:pPr algn="just" rtl="1">
              <a:buNone/>
            </a:pPr>
            <a:r>
              <a:rPr lang="fa-IR" sz="3200" dirty="0" smtClean="0">
                <a:cs typeface="B Lotus" pitchFamily="2" charset="-78"/>
              </a:rPr>
              <a:t>بدون شک،تغییررشدجمعیت ونوسان در</a:t>
            </a:r>
            <a:r>
              <a:rPr lang="fa-IR" sz="3200" u="sng" dirty="0" smtClean="0">
                <a:cs typeface="B Lotus" pitchFamily="2" charset="-78"/>
              </a:rPr>
              <a:t>تعداد</a:t>
            </a:r>
            <a:r>
              <a:rPr lang="fa-IR" sz="3200" dirty="0" smtClean="0">
                <a:cs typeface="B Lotus" pitchFamily="2" charset="-78"/>
              </a:rPr>
              <a:t> و</a:t>
            </a:r>
            <a:r>
              <a:rPr lang="fa-IR" sz="3200" u="sng" dirty="0" smtClean="0">
                <a:cs typeface="B Lotus" pitchFamily="2" charset="-78"/>
              </a:rPr>
              <a:t>ترکیب</a:t>
            </a:r>
            <a:r>
              <a:rPr lang="fa-IR" sz="3200" dirty="0" smtClean="0">
                <a:cs typeface="B Lotus" pitchFamily="2" charset="-78"/>
              </a:rPr>
              <a:t> افراد جامعه یکی ازاساسی ترین چالش های پیش روی جوامع است.</a:t>
            </a:r>
          </a:p>
          <a:p>
            <a:pPr algn="just" rtl="1">
              <a:buNone/>
            </a:pPr>
            <a:endParaRPr lang="fa-IR" sz="3200" dirty="0" smtClean="0">
              <a:cs typeface="B Lotus" pitchFamily="2" charset="-78"/>
            </a:endParaRPr>
          </a:p>
          <a:p>
            <a:pPr algn="just" rtl="1">
              <a:buNone/>
            </a:pPr>
            <a:r>
              <a:rPr lang="fa-IR" sz="3200" b="1" u="sng" dirty="0" smtClean="0">
                <a:cs typeface="B Lotus" pitchFamily="2" charset="-78"/>
              </a:rPr>
              <a:t>دلایل اساسی افزایش جمعیت:</a:t>
            </a:r>
          </a:p>
          <a:p>
            <a:pPr algn="just" rtl="1">
              <a:buBlip>
                <a:blip r:embed="rId2"/>
              </a:buBlip>
            </a:pPr>
            <a:r>
              <a:rPr lang="fa-IR" sz="3200" dirty="0" smtClean="0">
                <a:cs typeface="B Lotus" pitchFamily="2" charset="-78"/>
              </a:rPr>
              <a:t>استقلال بسیاری ازکشورها.</a:t>
            </a:r>
          </a:p>
          <a:p>
            <a:pPr algn="just" rtl="1">
              <a:buBlip>
                <a:blip r:embed="rId2"/>
              </a:buBlip>
            </a:pPr>
            <a:r>
              <a:rPr lang="fa-IR" sz="3200" dirty="0" smtClean="0">
                <a:cs typeface="B Lotus" pitchFamily="2" charset="-78"/>
              </a:rPr>
              <a:t>گسترش وبهبود وضعیت بهداشت.</a:t>
            </a:r>
          </a:p>
          <a:p>
            <a:pPr algn="just" rtl="1">
              <a:buBlip>
                <a:blip r:embed="rId2"/>
              </a:buBlip>
            </a:pPr>
            <a:r>
              <a:rPr lang="fa-IR" sz="3200" dirty="0" smtClean="0">
                <a:cs typeface="B Lotus" pitchFamily="2" charset="-78"/>
              </a:rPr>
              <a:t>بهبودوگسترش وضعیت رفاهی جوامع.</a:t>
            </a:r>
          </a:p>
          <a:p>
            <a:pPr algn="just" rtl="1">
              <a:buBlip>
                <a:blip r:embed="rId2"/>
              </a:buBlip>
            </a:pPr>
            <a:r>
              <a:rPr lang="fa-IR" sz="3200" dirty="0" smtClean="0">
                <a:cs typeface="B Lotus" pitchFamily="2" charset="-78"/>
              </a:rPr>
              <a:t>پیشرفت تکنولوژی.</a:t>
            </a:r>
          </a:p>
          <a:p>
            <a:pPr algn="just" rtl="1">
              <a:buNone/>
            </a:pPr>
            <a:endParaRPr lang="fa-IR" sz="3200" dirty="0" smtClean="0">
              <a:cs typeface="B Lotus" pitchFamily="2" charset="-78"/>
            </a:endParaRPr>
          </a:p>
        </p:txBody>
      </p:sp>
      <p:sp>
        <p:nvSpPr>
          <p:cNvPr id="4" name="Slide Number Placeholder 3"/>
          <p:cNvSpPr>
            <a:spLocks noGrp="1"/>
          </p:cNvSpPr>
          <p:nvPr>
            <p:ph type="sldNum" sz="quarter" idx="12"/>
          </p:nvPr>
        </p:nvSpPr>
        <p:spPr/>
        <p:txBody>
          <a:bodyPr/>
          <a:lstStyle/>
          <a:p>
            <a:fld id="{8B5236D5-9465-4B17-8C7B-FBE83876E209}"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r" rtl="1">
              <a:buNone/>
            </a:pPr>
            <a:r>
              <a:rPr lang="fa-IR" sz="3600" b="1" dirty="0" smtClean="0">
                <a:solidFill>
                  <a:srgbClr val="FF0000"/>
                </a:solidFill>
                <a:cs typeface="B Nazanin" pitchFamily="2" charset="-78"/>
              </a:rPr>
              <a:t>2-معرفی ریسک های اشخاص</a:t>
            </a:r>
          </a:p>
          <a:p>
            <a:pPr algn="r" rtl="1">
              <a:buNone/>
            </a:pPr>
            <a:endParaRPr lang="fa-IR" sz="3600" b="1" dirty="0" smtClean="0">
              <a:solidFill>
                <a:srgbClr val="FF0000"/>
              </a:solidFill>
              <a:cs typeface="B Nazanin" pitchFamily="2" charset="-78"/>
            </a:endParaRPr>
          </a:p>
          <a:p>
            <a:pPr algn="just" rtl="1">
              <a:buFont typeface="Wingdings" pitchFamily="2" charset="2"/>
              <a:buChar char="Ø"/>
            </a:pPr>
            <a:r>
              <a:rPr lang="fa-IR" sz="2800" dirty="0" smtClean="0">
                <a:cs typeface="B Lotus" pitchFamily="2" charset="-78"/>
              </a:rPr>
              <a:t>انسانها دربسیاری ازموارد،هنگام مواجهه باخطرات به شکل طبیعی یا حتی غیرارادی وناآگاهانه ازخودعکس العمل نشان می دهند.اما منظور ما در این بحث برخوردفعال،آگاهانه وبرنامه ریزی شده افرادباخطرها ونگرانی ها اساسی زندگی است.</a:t>
            </a:r>
          </a:p>
          <a:p>
            <a:pPr algn="just" rtl="1">
              <a:buFont typeface="Wingdings" pitchFamily="2" charset="2"/>
              <a:buChar char="Ø"/>
            </a:pPr>
            <a:r>
              <a:rPr lang="fa-IR" sz="2800" dirty="0" smtClean="0">
                <a:cs typeface="B Lotus" pitchFamily="2" charset="-78"/>
              </a:rPr>
              <a:t>بایک نگاه عمیق تر،میتوان دریافت ریشه همه نگرانی های انسانها مربوط به تامین نیازهایی است که خداوند درسرشت آنها بنا نهاده است.</a:t>
            </a:r>
          </a:p>
          <a:p>
            <a:pPr algn="just" rtl="1">
              <a:buNone/>
            </a:pPr>
            <a:r>
              <a:rPr lang="fa-IR" sz="2800" dirty="0" smtClean="0">
                <a:cs typeface="B Lotus" pitchFamily="2" charset="-78"/>
              </a:rPr>
              <a:t>نیازهادرحقیقت محرکها وانگیزه های اساسی حرکت وتلاش انسان اند که دراهداف زندگی فردی واجتماعی آنهاخلاصه می شوند.البته رسیدن به این اهداف همواره باریسک وعدم اطمینان همراه است،زیرا عوامل ناشناخته مختلفی برفرآیند دستیابی انسان به اهداف تاثیر می گذارد.</a:t>
            </a:r>
            <a:endParaRPr lang="en-US" sz="2800" dirty="0">
              <a:cs typeface="B Lotus" pitchFamily="2" charset="-78"/>
            </a:endParaRPr>
          </a:p>
        </p:txBody>
      </p:sp>
      <p:sp>
        <p:nvSpPr>
          <p:cNvPr id="4" name="Slide Number Placeholder 3"/>
          <p:cNvSpPr>
            <a:spLocks noGrp="1"/>
          </p:cNvSpPr>
          <p:nvPr>
            <p:ph type="sldNum" sz="quarter" idx="12"/>
          </p:nvPr>
        </p:nvSpPr>
        <p:spPr/>
        <p:txBody>
          <a:bodyPr/>
          <a:lstStyle/>
          <a:p>
            <a:fld id="{8B5236D5-9465-4B17-8C7B-FBE83876E209}"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Font typeface="Wingdings" pitchFamily="2" charset="2"/>
              <a:buChar char="Ø"/>
            </a:pPr>
            <a:r>
              <a:rPr lang="fa-IR" sz="3200" b="1" dirty="0" smtClean="0">
                <a:solidFill>
                  <a:srgbClr val="000099"/>
                </a:solidFill>
                <a:cs typeface="B Lotus" pitchFamily="2" charset="-78"/>
              </a:rPr>
              <a:t>نتایج حاصل ازافزایش جمعیت</a:t>
            </a:r>
          </a:p>
          <a:p>
            <a:pPr algn="just" rtl="1">
              <a:buNone/>
            </a:pPr>
            <a:r>
              <a:rPr lang="fa-IR" sz="3200" dirty="0" smtClean="0">
                <a:cs typeface="B Lotus" pitchFamily="2" charset="-78"/>
              </a:rPr>
              <a:t>1-کاهش درآمدسرانه.</a:t>
            </a:r>
          </a:p>
          <a:p>
            <a:pPr algn="just" rtl="1">
              <a:buNone/>
            </a:pPr>
            <a:r>
              <a:rPr lang="fa-IR" sz="3200" dirty="0" smtClean="0">
                <a:cs typeface="B Lotus" pitchFamily="2" charset="-78"/>
              </a:rPr>
              <a:t>2-پایین آمدن کیفیت زندگی ورفاه.</a:t>
            </a:r>
          </a:p>
          <a:p>
            <a:pPr algn="just" rtl="1">
              <a:buNone/>
            </a:pPr>
            <a:r>
              <a:rPr lang="fa-IR" sz="3200" dirty="0" smtClean="0">
                <a:cs typeface="B Lotus" pitchFamily="2" charset="-78"/>
              </a:rPr>
              <a:t>3-رواج فقرومشکلات معیشتی.</a:t>
            </a:r>
          </a:p>
          <a:p>
            <a:pPr algn="just" rtl="1">
              <a:buNone/>
            </a:pPr>
            <a:endParaRPr lang="fa-IR" sz="3200" dirty="0" smtClean="0">
              <a:cs typeface="B Lotus" pitchFamily="2" charset="-78"/>
            </a:endParaRPr>
          </a:p>
          <a:p>
            <a:pPr algn="just" rtl="1">
              <a:buNone/>
            </a:pPr>
            <a:r>
              <a:rPr lang="fa-IR" sz="3200" b="1" u="sng" dirty="0" smtClean="0">
                <a:solidFill>
                  <a:srgbClr val="FF0000"/>
                </a:solidFill>
                <a:cs typeface="B Lotus" pitchFamily="2" charset="-78"/>
              </a:rPr>
              <a:t>نکته:</a:t>
            </a:r>
            <a:r>
              <a:rPr lang="fa-IR" sz="3200" dirty="0" smtClean="0">
                <a:cs typeface="B Lotus" pitchFamily="2" charset="-78"/>
              </a:rPr>
              <a:t>ریسک های اشخاص ازدید جوامع ودولتها دردو بعد،تعدادوترکیب جمعیت مطرح بوده وبه همین دلیل دولتها دراین امردخالت کرده وبرای اداره آنها سیاستهای تشویقی یاکنترلی خاصی رابکارگرفته اند.</a:t>
            </a:r>
          </a:p>
        </p:txBody>
      </p:sp>
      <p:sp>
        <p:nvSpPr>
          <p:cNvPr id="4" name="Slide Number Placeholder 3"/>
          <p:cNvSpPr>
            <a:spLocks noGrp="1"/>
          </p:cNvSpPr>
          <p:nvPr>
            <p:ph type="sldNum" sz="quarter" idx="12"/>
          </p:nvPr>
        </p:nvSpPr>
        <p:spPr/>
        <p:txBody>
          <a:bodyPr/>
          <a:lstStyle/>
          <a:p>
            <a:fld id="{8B5236D5-9465-4B17-8C7B-FBE83876E209}"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Font typeface="Wingdings" pitchFamily="2" charset="2"/>
              <a:buChar char="Ø"/>
            </a:pPr>
            <a:r>
              <a:rPr lang="fa-IR" sz="3200" b="1" dirty="0" smtClean="0">
                <a:solidFill>
                  <a:srgbClr val="000099"/>
                </a:solidFill>
                <a:cs typeface="B Lotus" pitchFamily="2" charset="-78"/>
              </a:rPr>
              <a:t>تغییرات کیفی جمعیت</a:t>
            </a:r>
          </a:p>
          <a:p>
            <a:pPr algn="just" rtl="1">
              <a:buNone/>
            </a:pPr>
            <a:r>
              <a:rPr lang="fa-IR" sz="3200" dirty="0" smtClean="0">
                <a:cs typeface="B Lotus" pitchFamily="2" charset="-78"/>
              </a:rPr>
              <a:t>تغییرات دروضعیت جمعیت جوامع نه تنها ازجنبه تعداد بلکه ازجهت ترکیب وبه عبارت بهترکیفیت نیزمی تواند حایزاهمیت باشدودرصورت عدم توجه ومدیریت مناسب ممکن است جامعه رابا نوسانات ومشکلات زیادی روبه رونماید.</a:t>
            </a:r>
          </a:p>
          <a:p>
            <a:pPr algn="just" rtl="1">
              <a:buNone/>
            </a:pPr>
            <a:r>
              <a:rPr lang="fa-IR" sz="3200" dirty="0" smtClean="0">
                <a:cs typeface="B Lotus" pitchFamily="2" charset="-78"/>
              </a:rPr>
              <a:t>ازاین رو،این ریسک نیزبایستی ازدید جامعه شناختی وبابرنامه ریزی اجتماعی وجمعیتی مناسب توسط دولتها شناسائی،ارزیابی ومدیریت گردد.</a:t>
            </a:r>
          </a:p>
        </p:txBody>
      </p:sp>
      <p:sp>
        <p:nvSpPr>
          <p:cNvPr id="4" name="Slide Number Placeholder 3"/>
          <p:cNvSpPr>
            <a:spLocks noGrp="1"/>
          </p:cNvSpPr>
          <p:nvPr>
            <p:ph type="sldNum" sz="quarter" idx="12"/>
          </p:nvPr>
        </p:nvSpPr>
        <p:spPr/>
        <p:txBody>
          <a:bodyPr/>
          <a:lstStyle/>
          <a:p>
            <a:fld id="{8B5236D5-9465-4B17-8C7B-FBE83876E209}"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Font typeface="Wingdings" pitchFamily="2" charset="2"/>
              <a:buChar char="Ø"/>
            </a:pPr>
            <a:r>
              <a:rPr lang="fa-IR" sz="3200" b="1" dirty="0" smtClean="0">
                <a:solidFill>
                  <a:srgbClr val="000099"/>
                </a:solidFill>
                <a:cs typeface="B Lotus" pitchFamily="2" charset="-78"/>
              </a:rPr>
              <a:t>پیرشدن جمعیت</a:t>
            </a:r>
          </a:p>
          <a:p>
            <a:pPr algn="just" rtl="1">
              <a:buNone/>
            </a:pPr>
            <a:r>
              <a:rPr lang="fa-IR" sz="3200" dirty="0" smtClean="0">
                <a:cs typeface="B Lotus" pitchFamily="2" charset="-78"/>
              </a:rPr>
              <a:t>باتوجه به عوامل مختلف مانند:افزایش سطح رفاه جوامع،افزایش سطح بهداشت وسلامت،افزایش سطح درآمد،...پیرشدن جمعیت دربرخی کشورها جهان قابل مشاهده میباشد.</a:t>
            </a:r>
          </a:p>
          <a:p>
            <a:pPr algn="just" rtl="1">
              <a:buNone/>
            </a:pPr>
            <a:endParaRPr lang="fa-IR" sz="3200" dirty="0" smtClean="0">
              <a:cs typeface="B Lotus" pitchFamily="2" charset="-78"/>
            </a:endParaRPr>
          </a:p>
          <a:p>
            <a:pPr algn="just" rtl="1">
              <a:buFont typeface="Wingdings" pitchFamily="2" charset="2"/>
              <a:buChar char="Ø"/>
            </a:pPr>
            <a:r>
              <a:rPr lang="fa-IR" sz="3200" b="1" dirty="0" smtClean="0">
                <a:solidFill>
                  <a:srgbClr val="000099"/>
                </a:solidFill>
                <a:cs typeface="B Lotus" pitchFamily="2" charset="-78"/>
              </a:rPr>
              <a:t>بررسی افرادپیر(کهنسال)</a:t>
            </a:r>
          </a:p>
          <a:p>
            <a:pPr algn="just" rtl="1">
              <a:buNone/>
            </a:pPr>
            <a:r>
              <a:rPr lang="fa-IR" sz="3200" b="1" dirty="0" smtClean="0">
                <a:cs typeface="B Lotus" pitchFamily="2" charset="-78"/>
              </a:rPr>
              <a:t>1-دیدگاه اقتصادی.</a:t>
            </a:r>
          </a:p>
          <a:p>
            <a:pPr algn="just" rtl="1">
              <a:buNone/>
            </a:pPr>
            <a:r>
              <a:rPr lang="fa-IR" sz="3200" b="1" dirty="0" smtClean="0">
                <a:cs typeface="B Lotus" pitchFamily="2" charset="-78"/>
              </a:rPr>
              <a:t>2-دیدگاه اجتماعی.</a:t>
            </a:r>
          </a:p>
        </p:txBody>
      </p:sp>
      <p:sp>
        <p:nvSpPr>
          <p:cNvPr id="4" name="Slide Number Placeholder 3"/>
          <p:cNvSpPr>
            <a:spLocks noGrp="1"/>
          </p:cNvSpPr>
          <p:nvPr>
            <p:ph type="sldNum" sz="quarter" idx="12"/>
          </p:nvPr>
        </p:nvSpPr>
        <p:spPr/>
        <p:txBody>
          <a:bodyPr/>
          <a:lstStyle/>
          <a:p>
            <a:fld id="{8B5236D5-9465-4B17-8C7B-FBE83876E209}"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Blip>
                <a:blip r:embed="rId2"/>
              </a:buBlip>
            </a:pPr>
            <a:r>
              <a:rPr lang="fa-IR" sz="3200" b="1" dirty="0" smtClean="0">
                <a:solidFill>
                  <a:srgbClr val="FF0000"/>
                </a:solidFill>
                <a:cs typeface="B Lotus" pitchFamily="2" charset="-78"/>
              </a:rPr>
              <a:t>بررسی افراد کهنسال ازنظراقتصادی</a:t>
            </a:r>
          </a:p>
          <a:p>
            <a:pPr algn="just" rtl="1">
              <a:buNone/>
            </a:pPr>
            <a:r>
              <a:rPr lang="fa-IR" sz="2800" dirty="0" smtClean="0">
                <a:cs typeface="B Lotus" pitchFamily="2" charset="-78"/>
              </a:rPr>
              <a:t>الف-ایجاد بارهزینه سنگین حقوق بازنشستگی ومستمری بردوش دولت.</a:t>
            </a:r>
          </a:p>
          <a:p>
            <a:pPr algn="just" rtl="1">
              <a:buNone/>
            </a:pPr>
            <a:r>
              <a:rPr lang="fa-IR" sz="2800" dirty="0" smtClean="0">
                <a:cs typeface="B Lotus" pitchFamily="2" charset="-78"/>
              </a:rPr>
              <a:t>ب-هزینه بروزمان گیربودن مراحل جذب واستخدام افراد جدید.</a:t>
            </a:r>
          </a:p>
          <a:p>
            <a:pPr algn="just" rtl="1">
              <a:buNone/>
            </a:pPr>
            <a:r>
              <a:rPr lang="fa-IR" sz="2800" dirty="0" smtClean="0">
                <a:cs typeface="B Lotus" pitchFamily="2" charset="-78"/>
              </a:rPr>
              <a:t>ج-ایجاد هزینه وبودجه جهت مراقبت ازاین افراد.</a:t>
            </a:r>
          </a:p>
          <a:p>
            <a:pPr algn="just" rtl="1">
              <a:buNone/>
            </a:pPr>
            <a:r>
              <a:rPr lang="fa-IR" sz="2800" dirty="0" smtClean="0">
                <a:cs typeface="B Lotus" pitchFamily="2" charset="-78"/>
              </a:rPr>
              <a:t>د-افزایش هزینه های بهداشتی وبیمارستانی برای این گونه افراد.</a:t>
            </a:r>
          </a:p>
          <a:p>
            <a:pPr algn="just" rtl="1">
              <a:buNone/>
            </a:pPr>
            <a:endParaRPr lang="fa-IR" sz="2800" dirty="0" smtClean="0">
              <a:cs typeface="B Lotus" pitchFamily="2" charset="-78"/>
            </a:endParaRPr>
          </a:p>
          <a:p>
            <a:pPr algn="just" rtl="1">
              <a:buBlip>
                <a:blip r:embed="rId2"/>
              </a:buBlip>
            </a:pPr>
            <a:r>
              <a:rPr lang="fa-IR" sz="2800" b="1" dirty="0" smtClean="0">
                <a:solidFill>
                  <a:srgbClr val="FF0000"/>
                </a:solidFill>
                <a:cs typeface="B Lotus" pitchFamily="2" charset="-78"/>
              </a:rPr>
              <a:t>بررسی افراد کهنسال ازنظراجتماعی</a:t>
            </a:r>
          </a:p>
          <a:p>
            <a:pPr algn="just" rtl="1">
              <a:buNone/>
            </a:pPr>
            <a:r>
              <a:rPr lang="fa-IR" sz="2800" dirty="0" smtClean="0">
                <a:cs typeface="B Lotus" pitchFamily="2" charset="-78"/>
              </a:rPr>
              <a:t>مشکلات ایجاد شده دراثربروز بیماری دراین افراد:</a:t>
            </a:r>
          </a:p>
          <a:p>
            <a:pPr algn="just" rtl="1">
              <a:buNone/>
            </a:pPr>
            <a:r>
              <a:rPr lang="fa-IR" sz="2800" dirty="0" smtClean="0">
                <a:cs typeface="B Lotus" pitchFamily="2" charset="-78"/>
              </a:rPr>
              <a:t>1-کاهش تعاملات اجتماعی.</a:t>
            </a:r>
          </a:p>
          <a:p>
            <a:pPr algn="just" rtl="1">
              <a:buNone/>
            </a:pPr>
            <a:r>
              <a:rPr lang="fa-IR" sz="2800" dirty="0" smtClean="0">
                <a:cs typeface="B Lotus" pitchFamily="2" charset="-78"/>
              </a:rPr>
              <a:t>2-افزایش فشارهای عصبی وروانی.</a:t>
            </a:r>
          </a:p>
          <a:p>
            <a:pPr algn="just" rtl="1">
              <a:buNone/>
            </a:pPr>
            <a:r>
              <a:rPr lang="fa-IR" sz="2800" dirty="0" smtClean="0">
                <a:cs typeface="B Lotus" pitchFamily="2" charset="-78"/>
              </a:rPr>
              <a:t>3-کاهش انگیزه فعالیت وزندگی.</a:t>
            </a:r>
          </a:p>
          <a:p>
            <a:pPr algn="just" rtl="1">
              <a:buNone/>
            </a:pPr>
            <a:endParaRPr lang="fa-IR" sz="2800" dirty="0" smtClean="0">
              <a:cs typeface="B Lotus" pitchFamily="2" charset="-78"/>
            </a:endParaRPr>
          </a:p>
          <a:p>
            <a:pPr algn="just" rtl="1">
              <a:buNone/>
            </a:pPr>
            <a:endParaRPr lang="fa-IR" sz="2800" dirty="0" smtClean="0">
              <a:cs typeface="B Lotus" pitchFamily="2" charset="-78"/>
            </a:endParaRPr>
          </a:p>
        </p:txBody>
      </p:sp>
      <p:sp>
        <p:nvSpPr>
          <p:cNvPr id="4" name="Slide Number Placeholder 3"/>
          <p:cNvSpPr>
            <a:spLocks noGrp="1"/>
          </p:cNvSpPr>
          <p:nvPr>
            <p:ph type="sldNum" sz="quarter" idx="12"/>
          </p:nvPr>
        </p:nvSpPr>
        <p:spPr/>
        <p:txBody>
          <a:bodyPr/>
          <a:lstStyle/>
          <a:p>
            <a:fld id="{8B5236D5-9465-4B17-8C7B-FBE83876E209}"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Font typeface="Wingdings" pitchFamily="2" charset="2"/>
              <a:buChar char="Ø"/>
            </a:pPr>
            <a:r>
              <a:rPr lang="fa-IR" sz="3200" b="1" dirty="0" smtClean="0">
                <a:solidFill>
                  <a:srgbClr val="000099"/>
                </a:solidFill>
                <a:cs typeface="B Lotus" pitchFamily="2" charset="-78"/>
              </a:rPr>
              <a:t>راهکارهای کنترل ریسکهای اجتماعی افراد کهنسال</a:t>
            </a:r>
          </a:p>
          <a:p>
            <a:pPr algn="just" rtl="1">
              <a:buNone/>
            </a:pPr>
            <a:r>
              <a:rPr lang="fa-IR" sz="3200" b="1" dirty="0" smtClean="0">
                <a:cs typeface="B Lotus" pitchFamily="2" charset="-78"/>
              </a:rPr>
              <a:t>1-بازنگری درطرح های رفاه اجتماعی وبیمه های عمر.</a:t>
            </a:r>
          </a:p>
          <a:p>
            <a:pPr algn="just" rtl="1">
              <a:buNone/>
            </a:pPr>
            <a:r>
              <a:rPr lang="fa-IR" sz="3200" b="1" dirty="0" smtClean="0">
                <a:cs typeface="B Lotus" pitchFamily="2" charset="-78"/>
              </a:rPr>
              <a:t>2-تدوین وگسترش قانونی شوراها.</a:t>
            </a:r>
          </a:p>
          <a:p>
            <a:pPr algn="just" rtl="1">
              <a:buNone/>
            </a:pPr>
            <a:r>
              <a:rPr lang="fa-IR" sz="3200" b="1" dirty="0" smtClean="0">
                <a:cs typeface="B Lotus" pitchFamily="2" charset="-78"/>
              </a:rPr>
              <a:t>3-تدوین وتوسعه طرح های آموزش وتحقیقات.</a:t>
            </a:r>
          </a:p>
          <a:p>
            <a:pPr algn="just" rtl="1">
              <a:buNone/>
            </a:pPr>
            <a:endParaRPr lang="fa-IR" sz="3200" dirty="0" smtClean="0">
              <a:cs typeface="B Lotus" pitchFamily="2" charset="-78"/>
            </a:endParaRPr>
          </a:p>
          <a:p>
            <a:pPr algn="just" rtl="1">
              <a:buNone/>
            </a:pPr>
            <a:r>
              <a:rPr lang="fa-IR" sz="3200" b="1" dirty="0" smtClean="0">
                <a:solidFill>
                  <a:srgbClr val="006600"/>
                </a:solidFill>
                <a:cs typeface="B Lotus" pitchFamily="2" charset="-78"/>
              </a:rPr>
              <a:t>نتایج حاصل ازانجام موارد فوق:</a:t>
            </a:r>
          </a:p>
          <a:p>
            <a:pPr algn="just" rtl="1">
              <a:buNone/>
            </a:pPr>
            <a:r>
              <a:rPr lang="fa-IR" sz="3200" b="1" dirty="0" smtClean="0">
                <a:cs typeface="B Lotus" pitchFamily="2" charset="-78"/>
              </a:rPr>
              <a:t>الف-باعث انتقال تجارب.</a:t>
            </a:r>
          </a:p>
          <a:p>
            <a:pPr algn="just" rtl="1">
              <a:buNone/>
            </a:pPr>
            <a:r>
              <a:rPr lang="fa-IR" sz="3200" b="1" dirty="0" smtClean="0">
                <a:cs typeface="B Lotus" pitchFamily="2" charset="-78"/>
              </a:rPr>
              <a:t>ب-باعث پیوندنسل های اجتماعی.</a:t>
            </a:r>
          </a:p>
          <a:p>
            <a:pPr algn="just" rtl="1">
              <a:buNone/>
            </a:pPr>
            <a:r>
              <a:rPr lang="fa-IR" sz="3200" b="1" dirty="0" smtClean="0">
                <a:cs typeface="B Lotus" pitchFamily="2" charset="-78"/>
              </a:rPr>
              <a:t>ج-باعث تحکیم پیوندهای اجتماعی.</a:t>
            </a:r>
          </a:p>
          <a:p>
            <a:pPr algn="just" rtl="1">
              <a:buNone/>
            </a:pPr>
            <a:r>
              <a:rPr lang="fa-IR" sz="3200" b="1" dirty="0" smtClean="0">
                <a:cs typeface="B Lotus" pitchFamily="2" charset="-78"/>
              </a:rPr>
              <a:t>د-ایجاد انگیزه وافزایش بهره وری.</a:t>
            </a:r>
          </a:p>
        </p:txBody>
      </p:sp>
      <p:sp>
        <p:nvSpPr>
          <p:cNvPr id="4" name="Slide Number Placeholder 3"/>
          <p:cNvSpPr>
            <a:spLocks noGrp="1"/>
          </p:cNvSpPr>
          <p:nvPr>
            <p:ph type="sldNum" sz="quarter" idx="12"/>
          </p:nvPr>
        </p:nvSpPr>
        <p:spPr/>
        <p:txBody>
          <a:bodyPr/>
          <a:lstStyle/>
          <a:p>
            <a:fld id="{8B5236D5-9465-4B17-8C7B-FBE83876E209}"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lnSpcReduction="10000"/>
          </a:bodyPr>
          <a:lstStyle/>
          <a:p>
            <a:pPr algn="just" rtl="1">
              <a:buNone/>
            </a:pPr>
            <a:r>
              <a:rPr lang="fa-IR" sz="3200" b="1" dirty="0" smtClean="0">
                <a:solidFill>
                  <a:srgbClr val="FF0000"/>
                </a:solidFill>
                <a:cs typeface="B Lotus" pitchFamily="2" charset="-78"/>
              </a:rPr>
              <a:t>17- مهاجرت وبیکاری</a:t>
            </a:r>
          </a:p>
          <a:p>
            <a:pPr algn="just" rtl="1">
              <a:buNone/>
            </a:pPr>
            <a:r>
              <a:rPr lang="fa-IR" sz="3200" b="1" dirty="0" smtClean="0">
                <a:solidFill>
                  <a:srgbClr val="FF0000"/>
                </a:solidFill>
                <a:cs typeface="B Lotus" pitchFamily="2" charset="-78"/>
              </a:rPr>
              <a:t>الف)مهاجرت:</a:t>
            </a:r>
          </a:p>
          <a:p>
            <a:pPr algn="just" rtl="1">
              <a:buNone/>
            </a:pPr>
            <a:r>
              <a:rPr lang="fa-IR" sz="3200" b="1" u="sng" dirty="0" smtClean="0">
                <a:solidFill>
                  <a:srgbClr val="006600"/>
                </a:solidFill>
                <a:cs typeface="B Lotus" pitchFamily="2" charset="-78"/>
              </a:rPr>
              <a:t>مهاجرت:</a:t>
            </a:r>
            <a:r>
              <a:rPr lang="fa-IR" sz="3200" dirty="0" smtClean="0">
                <a:cs typeface="B Lotus" pitchFamily="2" charset="-78"/>
              </a:rPr>
              <a:t>به معنی ازجایی به جای دیگررفتن ودرآنجا منزل کردن.</a:t>
            </a:r>
          </a:p>
          <a:p>
            <a:pPr algn="just" rtl="1">
              <a:buNone/>
            </a:pPr>
            <a:r>
              <a:rPr lang="fa-IR" sz="3200" dirty="0" smtClean="0">
                <a:cs typeface="B Lotus" pitchFamily="2" charset="-78"/>
              </a:rPr>
              <a:t>           ویا((دوری کردن ازشهرودیارخود.))</a:t>
            </a:r>
          </a:p>
          <a:p>
            <a:pPr algn="just" rtl="1">
              <a:buNone/>
            </a:pPr>
            <a:endParaRPr lang="fa-IR" sz="3200" dirty="0" smtClean="0">
              <a:cs typeface="B Lotus" pitchFamily="2" charset="-78"/>
            </a:endParaRPr>
          </a:p>
          <a:p>
            <a:pPr algn="just" rtl="1">
              <a:buClr>
                <a:srgbClr val="7030A0"/>
              </a:buClr>
              <a:buFont typeface="Wingdings" pitchFamily="2" charset="2"/>
              <a:buChar char="ü"/>
            </a:pPr>
            <a:r>
              <a:rPr lang="fa-IR" sz="3200" b="1" dirty="0" smtClean="0">
                <a:solidFill>
                  <a:srgbClr val="000099"/>
                </a:solidFill>
                <a:cs typeface="B Lotus" pitchFamily="2" charset="-78"/>
              </a:rPr>
              <a:t>انواع مهاجرت:</a:t>
            </a:r>
          </a:p>
          <a:p>
            <a:pPr algn="just" rtl="1">
              <a:buNone/>
            </a:pPr>
            <a:r>
              <a:rPr lang="fa-IR" sz="3200" b="1" dirty="0" smtClean="0">
                <a:cs typeface="B Lotus" pitchFamily="2" charset="-78"/>
              </a:rPr>
              <a:t>1-اختیاری.</a:t>
            </a:r>
          </a:p>
          <a:p>
            <a:pPr algn="just" rtl="1">
              <a:buNone/>
            </a:pPr>
            <a:r>
              <a:rPr lang="fa-IR" sz="3200" b="1" dirty="0" smtClean="0">
                <a:cs typeface="B Lotus" pitchFamily="2" charset="-78"/>
              </a:rPr>
              <a:t>2-اجباری. </a:t>
            </a:r>
          </a:p>
          <a:p>
            <a:pPr algn="just" rtl="1">
              <a:buNone/>
            </a:pPr>
            <a:endParaRPr lang="fa-IR" sz="3200" dirty="0" smtClean="0">
              <a:cs typeface="B Lotus" pitchFamily="2" charset="-78"/>
            </a:endParaRPr>
          </a:p>
          <a:p>
            <a:pPr algn="just" rtl="1">
              <a:buClr>
                <a:srgbClr val="7030A0"/>
              </a:buClr>
              <a:buFont typeface="Wingdings" pitchFamily="2" charset="2"/>
              <a:buChar char="ü"/>
            </a:pPr>
            <a:r>
              <a:rPr lang="fa-IR" sz="3200" b="1" dirty="0" smtClean="0">
                <a:solidFill>
                  <a:srgbClr val="000099"/>
                </a:solidFill>
                <a:cs typeface="B Lotus" pitchFamily="2" charset="-78"/>
              </a:rPr>
              <a:t>روشهای مهاجرت:</a:t>
            </a:r>
          </a:p>
          <a:p>
            <a:pPr algn="just" rtl="1">
              <a:buNone/>
            </a:pPr>
            <a:r>
              <a:rPr lang="fa-IR" sz="3200" b="1" dirty="0" smtClean="0">
                <a:cs typeface="B Lotus" pitchFamily="2" charset="-78"/>
              </a:rPr>
              <a:t>الف-داخلی.</a:t>
            </a:r>
          </a:p>
          <a:p>
            <a:pPr algn="just" rtl="1">
              <a:buNone/>
            </a:pPr>
            <a:r>
              <a:rPr lang="fa-IR" sz="3200" b="1" dirty="0" smtClean="0">
                <a:cs typeface="B Lotus" pitchFamily="2" charset="-78"/>
              </a:rPr>
              <a:t>ب-خارجی. </a:t>
            </a:r>
          </a:p>
          <a:p>
            <a:pPr algn="just" rtl="1">
              <a:buNone/>
            </a:pPr>
            <a:endParaRPr lang="fa-IR" sz="3200" dirty="0" smtClean="0">
              <a:cs typeface="B Lotus" pitchFamily="2" charset="-78"/>
            </a:endParaRPr>
          </a:p>
        </p:txBody>
      </p:sp>
      <p:sp>
        <p:nvSpPr>
          <p:cNvPr id="4" name="Slide Number Placeholder 3"/>
          <p:cNvSpPr>
            <a:spLocks noGrp="1"/>
          </p:cNvSpPr>
          <p:nvPr>
            <p:ph type="sldNum" sz="quarter" idx="12"/>
          </p:nvPr>
        </p:nvSpPr>
        <p:spPr/>
        <p:txBody>
          <a:bodyPr/>
          <a:lstStyle/>
          <a:p>
            <a:fld id="{8B5236D5-9465-4B17-8C7B-FBE83876E209}"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Clr>
                <a:srgbClr val="7030A0"/>
              </a:buClr>
              <a:buFont typeface="Wingdings" pitchFamily="2" charset="2"/>
              <a:buChar char="ü"/>
            </a:pPr>
            <a:r>
              <a:rPr lang="fa-IR" sz="3200" b="1" dirty="0" smtClean="0">
                <a:solidFill>
                  <a:srgbClr val="000099"/>
                </a:solidFill>
                <a:cs typeface="B Lotus" pitchFamily="2" charset="-78"/>
              </a:rPr>
              <a:t>دلایل مهاجرت:</a:t>
            </a:r>
          </a:p>
          <a:p>
            <a:pPr algn="just" rtl="1">
              <a:buNone/>
            </a:pPr>
            <a:r>
              <a:rPr lang="fa-IR" sz="3200" dirty="0" smtClean="0">
                <a:cs typeface="B Lotus" pitchFamily="2" charset="-78"/>
              </a:rPr>
              <a:t>1-درگذشته(دراثروجودعوامل طبیعی،جنگ طلبی،لشکرکشی،...).</a:t>
            </a:r>
          </a:p>
          <a:p>
            <a:pPr algn="just" rtl="1">
              <a:buNone/>
            </a:pPr>
            <a:r>
              <a:rPr lang="fa-IR" sz="3200" dirty="0" smtClean="0">
                <a:cs typeface="B Lotus" pitchFamily="2" charset="-78"/>
              </a:rPr>
              <a:t>2-امروزه(دلایل اقتصادی یا سیاسی)</a:t>
            </a:r>
          </a:p>
          <a:p>
            <a:pPr algn="just" rtl="1">
              <a:buNone/>
            </a:pPr>
            <a:endParaRPr lang="fa-IR" sz="3200" dirty="0" smtClean="0">
              <a:cs typeface="B Lotus" pitchFamily="2" charset="-78"/>
            </a:endParaRPr>
          </a:p>
          <a:p>
            <a:pPr algn="just" rtl="1">
              <a:buClr>
                <a:srgbClr val="7030A0"/>
              </a:buClr>
              <a:buFont typeface="Wingdings" pitchFamily="2" charset="2"/>
              <a:buChar char="ü"/>
            </a:pPr>
            <a:r>
              <a:rPr lang="fa-IR" sz="3200" b="1" dirty="0" smtClean="0">
                <a:solidFill>
                  <a:srgbClr val="000099"/>
                </a:solidFill>
                <a:cs typeface="B Lotus" pitchFamily="2" charset="-78"/>
              </a:rPr>
              <a:t>علل بروزمهاجرت درشرایط امروزه:</a:t>
            </a:r>
          </a:p>
          <a:p>
            <a:pPr algn="just" rtl="1">
              <a:buNone/>
            </a:pPr>
            <a:r>
              <a:rPr lang="fa-IR" sz="3200" dirty="0" smtClean="0">
                <a:cs typeface="B Lotus" pitchFamily="2" charset="-78"/>
              </a:rPr>
              <a:t>الف-دافعه وویژگیهای نامطلوب کشورمبدا.</a:t>
            </a:r>
          </a:p>
          <a:p>
            <a:pPr algn="just" rtl="1">
              <a:buNone/>
            </a:pPr>
            <a:r>
              <a:rPr lang="fa-IR" sz="3200" dirty="0" smtClean="0">
                <a:cs typeface="B Lotus" pitchFamily="2" charset="-78"/>
              </a:rPr>
              <a:t>ب-جاذبه های کشورهای مهاجرپذیر.</a:t>
            </a:r>
          </a:p>
          <a:p>
            <a:pPr algn="just" rtl="1">
              <a:buNone/>
            </a:pPr>
            <a:r>
              <a:rPr lang="fa-IR" sz="3200" dirty="0" smtClean="0">
                <a:cs typeface="B Lotus" pitchFamily="2" charset="-78"/>
              </a:rPr>
              <a:t>ج-قابلیت وتوانایی های افراد مهاجر.</a:t>
            </a:r>
          </a:p>
        </p:txBody>
      </p:sp>
      <p:sp>
        <p:nvSpPr>
          <p:cNvPr id="4" name="Slide Number Placeholder 3"/>
          <p:cNvSpPr>
            <a:spLocks noGrp="1"/>
          </p:cNvSpPr>
          <p:nvPr>
            <p:ph type="sldNum" sz="quarter" idx="12"/>
          </p:nvPr>
        </p:nvSpPr>
        <p:spPr/>
        <p:txBody>
          <a:bodyPr/>
          <a:lstStyle/>
          <a:p>
            <a:fld id="{8B5236D5-9465-4B17-8C7B-FBE83876E209}"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200" b="1" dirty="0" smtClean="0">
                <a:solidFill>
                  <a:srgbClr val="FF0000"/>
                </a:solidFill>
                <a:cs typeface="B Lotus" pitchFamily="2" charset="-78"/>
              </a:rPr>
              <a:t>ب)بیکاری:</a:t>
            </a:r>
          </a:p>
          <a:p>
            <a:pPr algn="just" rtl="1">
              <a:buNone/>
            </a:pPr>
            <a:r>
              <a:rPr lang="fa-IR" sz="3200" b="1" u="sng" dirty="0" smtClean="0">
                <a:solidFill>
                  <a:srgbClr val="006600"/>
                </a:solidFill>
                <a:cs typeface="B Nazanin" pitchFamily="2" charset="-78"/>
              </a:rPr>
              <a:t>بیکار</a:t>
            </a:r>
            <a:r>
              <a:rPr lang="fa-IR" sz="3200" dirty="0" smtClean="0">
                <a:cs typeface="B Nazanin" pitchFamily="2" charset="-78"/>
              </a:rPr>
              <a:t> در</a:t>
            </a:r>
            <a:r>
              <a:rPr lang="fa-IR" sz="3200" b="1" dirty="0" smtClean="0">
                <a:solidFill>
                  <a:srgbClr val="CC3300"/>
                </a:solidFill>
                <a:cs typeface="B Nazanin" pitchFamily="2" charset="-78"/>
              </a:rPr>
              <a:t> </a:t>
            </a:r>
            <a:r>
              <a:rPr lang="fa-IR" sz="3200" b="1" dirty="0" smtClean="0">
                <a:solidFill>
                  <a:srgbClr val="CC3300"/>
                </a:solidFill>
                <a:cs typeface="B Nazanin" pitchFamily="2" charset="-78"/>
                <a:hlinkClick r:id="rId2" tooltip="علم اقتصاد"/>
              </a:rPr>
              <a:t>اقتصاد</a:t>
            </a:r>
            <a:r>
              <a:rPr lang="fa-IR" sz="3200" b="1" dirty="0" smtClean="0">
                <a:solidFill>
                  <a:srgbClr val="CC3300"/>
                </a:solidFill>
                <a:cs typeface="B Nazanin" pitchFamily="2" charset="-78"/>
              </a:rPr>
              <a:t> </a:t>
            </a:r>
            <a:r>
              <a:rPr lang="fa-IR" sz="3200" dirty="0" smtClean="0">
                <a:cs typeface="B Nazanin" pitchFamily="2" charset="-78"/>
              </a:rPr>
              <a:t>به فردی گفته می‌شود که در سن کار (۱۵ تا ۶۵ سال) و جویای کار باشد اما شغل یا منبع درآمدی پیدا نکند.</a:t>
            </a:r>
          </a:p>
          <a:p>
            <a:pPr algn="just" rtl="1">
              <a:buNone/>
            </a:pPr>
            <a:endParaRPr lang="fa-IR" sz="3200" dirty="0" smtClean="0">
              <a:cs typeface="B Lotus" pitchFamily="2" charset="-78"/>
            </a:endParaRPr>
          </a:p>
          <a:p>
            <a:pPr algn="just" rtl="1">
              <a:buBlip>
                <a:blip r:embed="rId3"/>
              </a:buBlip>
            </a:pPr>
            <a:r>
              <a:rPr lang="fa-IR" sz="3200" b="1" dirty="0" smtClean="0">
                <a:solidFill>
                  <a:srgbClr val="000099"/>
                </a:solidFill>
                <a:cs typeface="B Lotus" pitchFamily="2" charset="-78"/>
              </a:rPr>
              <a:t>دلایل بیکاری</a:t>
            </a:r>
          </a:p>
          <a:p>
            <a:pPr algn="just" rtl="1">
              <a:buNone/>
            </a:pPr>
            <a:r>
              <a:rPr lang="fa-IR" sz="3200" dirty="0" smtClean="0">
                <a:cs typeface="B Lotus" pitchFamily="2" charset="-78"/>
              </a:rPr>
              <a:t>1-افزایش جمعیت.</a:t>
            </a:r>
          </a:p>
          <a:p>
            <a:pPr algn="just" rtl="1">
              <a:buNone/>
            </a:pPr>
            <a:r>
              <a:rPr lang="fa-IR" sz="3200" dirty="0" smtClean="0">
                <a:cs typeface="B Lotus" pitchFamily="2" charset="-78"/>
              </a:rPr>
              <a:t>2-کاهش تقاضا برای نیروی کار.</a:t>
            </a:r>
          </a:p>
          <a:p>
            <a:pPr algn="just" rtl="1">
              <a:buNone/>
            </a:pPr>
            <a:r>
              <a:rPr lang="fa-IR" sz="3200" dirty="0" smtClean="0">
                <a:cs typeface="B Lotus" pitchFamily="2" charset="-78"/>
              </a:rPr>
              <a:t>3-افزایش رقابت بین المللی درصنایع.</a:t>
            </a:r>
          </a:p>
          <a:p>
            <a:pPr algn="just" rtl="1">
              <a:buNone/>
            </a:pPr>
            <a:r>
              <a:rPr lang="fa-IR" sz="3200" dirty="0" smtClean="0">
                <a:cs typeface="B Lotus" pitchFamily="2" charset="-78"/>
              </a:rPr>
              <a:t>4-عدم برنامه ریزی درست وصحیح دولت وخانواده.</a:t>
            </a:r>
          </a:p>
        </p:txBody>
      </p:sp>
      <p:sp>
        <p:nvSpPr>
          <p:cNvPr id="4" name="Slide Number Placeholder 3"/>
          <p:cNvSpPr>
            <a:spLocks noGrp="1"/>
          </p:cNvSpPr>
          <p:nvPr>
            <p:ph type="sldNum" sz="quarter" idx="12"/>
          </p:nvPr>
        </p:nvSpPr>
        <p:spPr/>
        <p:txBody>
          <a:bodyPr/>
          <a:lstStyle/>
          <a:p>
            <a:fld id="{8B5236D5-9465-4B17-8C7B-FBE83876E209}"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200" b="1" dirty="0" smtClean="0">
                <a:solidFill>
                  <a:srgbClr val="FF0000"/>
                </a:solidFill>
                <a:cs typeface="B Lotus" pitchFamily="2" charset="-78"/>
              </a:rPr>
              <a:t>18- ریسک های اشخاص ازدیدگاه سازمانی</a:t>
            </a:r>
          </a:p>
          <a:p>
            <a:pPr algn="just" rtl="1">
              <a:buNone/>
            </a:pPr>
            <a:r>
              <a:rPr lang="fa-IR" sz="3600" dirty="0" smtClean="0">
                <a:cs typeface="B Lotus" pitchFamily="2" charset="-78"/>
              </a:rPr>
              <a:t>باتوجه به نقش بااهمیتی که به عهده نیروی انسانی میباشد،ممکن است حوادث ورویدادهای مهمی که درزندگی شغلی یاخصوصی افراد سازمان روی می دهد،برچگونگی عملکرد،کارایی واثربخشی سازمان تاثیربگذارد.ازاین جهت،مسئولان سازمان ها بایستی این ریسکها را شناسایی وبه نحومطلوب مدیریت کنند.</a:t>
            </a:r>
          </a:p>
          <a:p>
            <a:pPr marL="852678" indent="-742950" algn="just" rtl="1">
              <a:buClr>
                <a:srgbClr val="FF0000"/>
              </a:buClr>
              <a:buFont typeface="Wingdings 2" pitchFamily="18" charset="2"/>
              <a:buChar char=""/>
            </a:pPr>
            <a:r>
              <a:rPr lang="fa-IR" sz="3600" b="1" dirty="0" smtClean="0">
                <a:cs typeface="B Lotus" pitchFamily="2" charset="-78"/>
              </a:rPr>
              <a:t>موفقیت وزوال سازمانها درگرو نقش،ترکیب وکیفیت نیروی انسانی است.</a:t>
            </a:r>
          </a:p>
        </p:txBody>
      </p:sp>
      <p:sp>
        <p:nvSpPr>
          <p:cNvPr id="4" name="Slide Number Placeholder 3"/>
          <p:cNvSpPr>
            <a:spLocks noGrp="1"/>
          </p:cNvSpPr>
          <p:nvPr>
            <p:ph type="sldNum" sz="quarter" idx="12"/>
          </p:nvPr>
        </p:nvSpPr>
        <p:spPr/>
        <p:txBody>
          <a:bodyPr/>
          <a:lstStyle/>
          <a:p>
            <a:fld id="{8B5236D5-9465-4B17-8C7B-FBE83876E209}"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200" b="1" dirty="0" smtClean="0">
                <a:solidFill>
                  <a:srgbClr val="FF0000"/>
                </a:solidFill>
                <a:cs typeface="B Lotus" pitchFamily="2" charset="-78"/>
              </a:rPr>
              <a:t>19- انواع ریسک های اشخاص درسازمان</a:t>
            </a:r>
          </a:p>
          <a:p>
            <a:pPr algn="just" rtl="1">
              <a:buNone/>
            </a:pPr>
            <a:r>
              <a:rPr lang="fa-IR" sz="2400" dirty="0" smtClean="0">
                <a:cs typeface="B Lotus" pitchFamily="2" charset="-78"/>
              </a:rPr>
              <a:t>1</a:t>
            </a:r>
            <a:r>
              <a:rPr lang="fa-IR" sz="2600" dirty="0" smtClean="0">
                <a:cs typeface="B Lotus" pitchFamily="2" charset="-78"/>
              </a:rPr>
              <a:t>-خطرازدست دادن افراد کلیدی ومتخصص.</a:t>
            </a:r>
          </a:p>
          <a:p>
            <a:pPr algn="just" rtl="1">
              <a:buNone/>
            </a:pPr>
            <a:r>
              <a:rPr lang="fa-IR" sz="2600" dirty="0" smtClean="0">
                <a:cs typeface="B Lotus" pitchFamily="2" charset="-78"/>
              </a:rPr>
              <a:t>2-خطرازدست دادن اعتبار.</a:t>
            </a:r>
          </a:p>
          <a:p>
            <a:pPr algn="just" rtl="1">
              <a:buNone/>
            </a:pPr>
            <a:r>
              <a:rPr lang="fa-IR" sz="2600" dirty="0" smtClean="0">
                <a:cs typeface="B Lotus" pitchFamily="2" charset="-78"/>
              </a:rPr>
              <a:t>3-خطرتوقف یا اختلال درروند عملیات شرکت.</a:t>
            </a:r>
          </a:p>
          <a:p>
            <a:pPr algn="just" rtl="1">
              <a:buNone/>
            </a:pPr>
            <a:r>
              <a:rPr lang="fa-IR" sz="2600" dirty="0" smtClean="0">
                <a:cs typeface="B Lotus" pitchFamily="2" charset="-78"/>
              </a:rPr>
              <a:t>4-خطرایجاد هزینه هاومسئولیت های قانونی وادعاهای اشخاص علیه شرکت</a:t>
            </a:r>
            <a:r>
              <a:rPr lang="fa-IR" sz="2400" dirty="0" smtClean="0">
                <a:cs typeface="B Lotus" pitchFamily="2" charset="-78"/>
              </a:rPr>
              <a:t>.</a:t>
            </a:r>
          </a:p>
          <a:p>
            <a:pPr algn="just" rtl="1">
              <a:buNone/>
            </a:pPr>
            <a:endParaRPr lang="fa-IR" sz="2400" dirty="0" smtClean="0">
              <a:cs typeface="B Lotus" pitchFamily="2" charset="-78"/>
            </a:endParaRPr>
          </a:p>
          <a:p>
            <a:pPr algn="just" rtl="1">
              <a:buNone/>
            </a:pPr>
            <a:r>
              <a:rPr lang="fa-IR" sz="2800" b="1" dirty="0" smtClean="0">
                <a:solidFill>
                  <a:srgbClr val="000099"/>
                </a:solidFill>
                <a:cs typeface="B Lotus" pitchFamily="2" charset="-78"/>
              </a:rPr>
              <a:t>راهکارهای کنترل ریسک های فوق:</a:t>
            </a:r>
          </a:p>
          <a:p>
            <a:pPr algn="just" rtl="1">
              <a:buNone/>
            </a:pPr>
            <a:r>
              <a:rPr lang="fa-IR" sz="2800" dirty="0" smtClean="0">
                <a:cs typeface="B Lotus" pitchFamily="2" charset="-78"/>
              </a:rPr>
              <a:t>الف-استفاده ازبیمه های مسئولیت مدنی.</a:t>
            </a:r>
          </a:p>
          <a:p>
            <a:pPr algn="just" rtl="1">
              <a:buNone/>
            </a:pPr>
            <a:r>
              <a:rPr lang="fa-IR" sz="2800" dirty="0" smtClean="0">
                <a:cs typeface="B Lotus" pitchFamily="2" charset="-78"/>
              </a:rPr>
              <a:t>ب-استفاده ازمشاوران متخصص وآگاه.</a:t>
            </a:r>
          </a:p>
          <a:p>
            <a:pPr algn="just" rtl="1">
              <a:buNone/>
            </a:pPr>
            <a:r>
              <a:rPr lang="fa-IR" sz="2800" dirty="0" smtClean="0">
                <a:cs typeface="B Lotus" pitchFamily="2" charset="-78"/>
              </a:rPr>
              <a:t>ج-آموزش های کاری یاایمنی لازم به کارکنان.</a:t>
            </a:r>
          </a:p>
          <a:p>
            <a:pPr algn="just" rtl="1">
              <a:buNone/>
            </a:pPr>
            <a:r>
              <a:rPr lang="fa-IR" sz="2800" dirty="0" smtClean="0">
                <a:cs typeface="B Lotus" pitchFamily="2" charset="-78"/>
              </a:rPr>
              <a:t>د-اعمال کنترلهای اداری(تنبیه،تشویق وپاداش)</a:t>
            </a:r>
          </a:p>
        </p:txBody>
      </p:sp>
      <p:sp>
        <p:nvSpPr>
          <p:cNvPr id="4" name="Slide Number Placeholder 3"/>
          <p:cNvSpPr>
            <a:spLocks noGrp="1"/>
          </p:cNvSpPr>
          <p:nvPr>
            <p:ph type="sldNum" sz="quarter" idx="12"/>
          </p:nvPr>
        </p:nvSpPr>
        <p:spPr/>
        <p:txBody>
          <a:bodyPr/>
          <a:lstStyle/>
          <a:p>
            <a:fld id="{8B5236D5-9465-4B17-8C7B-FBE83876E209}"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r" rtl="1">
              <a:buNone/>
            </a:pPr>
            <a:r>
              <a:rPr lang="fa-IR" sz="3600" b="1" dirty="0" smtClean="0">
                <a:solidFill>
                  <a:srgbClr val="FF0000"/>
                </a:solidFill>
                <a:cs typeface="B Lotus" pitchFamily="2" charset="-78"/>
              </a:rPr>
              <a:t>3-دیدگاههای مختلف درمورد ریسک های اشخاص</a:t>
            </a:r>
          </a:p>
          <a:p>
            <a:pPr algn="r" rtl="1">
              <a:buNone/>
            </a:pPr>
            <a:endParaRPr lang="fa-IR" sz="3600" dirty="0" smtClean="0">
              <a:solidFill>
                <a:srgbClr val="FF0000"/>
              </a:solidFill>
              <a:cs typeface="B Lotus" pitchFamily="2" charset="-78"/>
            </a:endParaRPr>
          </a:p>
          <a:p>
            <a:pPr algn="r" rtl="1">
              <a:buNone/>
            </a:pPr>
            <a:r>
              <a:rPr lang="fa-IR" sz="4000" dirty="0" smtClean="0">
                <a:cs typeface="B Lotus" pitchFamily="2" charset="-78"/>
              </a:rPr>
              <a:t>الف:ریسک های اشخاص ازدیدگاه فردی.</a:t>
            </a:r>
          </a:p>
          <a:p>
            <a:pPr algn="r" rtl="1">
              <a:buNone/>
            </a:pPr>
            <a:r>
              <a:rPr lang="fa-IR" sz="4000" dirty="0" smtClean="0">
                <a:cs typeface="B Lotus" pitchFamily="2" charset="-78"/>
              </a:rPr>
              <a:t>ب:ریسک های اشخاص ازدیدگاه اجتماعی(جامعه).</a:t>
            </a:r>
          </a:p>
          <a:p>
            <a:pPr algn="r" rtl="1">
              <a:buNone/>
            </a:pPr>
            <a:r>
              <a:rPr lang="fa-IR" sz="4000" dirty="0" smtClean="0">
                <a:cs typeface="B Lotus" pitchFamily="2" charset="-78"/>
              </a:rPr>
              <a:t>ج: ریسک های اشخاص ازدیدگاه سازمان.</a:t>
            </a:r>
            <a:endParaRPr lang="en-US" sz="4000" dirty="0">
              <a:cs typeface="B Lotus" pitchFamily="2" charset="-78"/>
            </a:endParaRPr>
          </a:p>
        </p:txBody>
      </p:sp>
      <p:sp>
        <p:nvSpPr>
          <p:cNvPr id="4" name="Slide Number Placeholder 3"/>
          <p:cNvSpPr>
            <a:spLocks noGrp="1"/>
          </p:cNvSpPr>
          <p:nvPr>
            <p:ph type="sldNum" sz="quarter" idx="12"/>
          </p:nvPr>
        </p:nvSpPr>
        <p:spPr/>
        <p:txBody>
          <a:bodyPr/>
          <a:lstStyle/>
          <a:p>
            <a:fld id="{8B5236D5-9465-4B17-8C7B-FBE83876E209}"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4000" b="1" dirty="0" smtClean="0">
                <a:solidFill>
                  <a:srgbClr val="FF0000"/>
                </a:solidFill>
                <a:cs typeface="B Lotus" pitchFamily="2" charset="-78"/>
              </a:rPr>
              <a:t>20-نتیجه گیری</a:t>
            </a:r>
          </a:p>
          <a:p>
            <a:pPr algn="just" rtl="1">
              <a:buNone/>
            </a:pPr>
            <a:endParaRPr lang="fa-IR" sz="3200" b="1" dirty="0" smtClean="0">
              <a:solidFill>
                <a:srgbClr val="FF0000"/>
              </a:solidFill>
              <a:cs typeface="B Lotus" pitchFamily="2" charset="-78"/>
            </a:endParaRPr>
          </a:p>
          <a:p>
            <a:pPr algn="justLow" rtl="1">
              <a:buNone/>
            </a:pPr>
            <a:r>
              <a:rPr lang="fa-IR" sz="3600" b="1" dirty="0" smtClean="0">
                <a:cs typeface="B Lotus" pitchFamily="2" charset="-78"/>
              </a:rPr>
              <a:t>باتوجه به اینکه عمده ترین نگرانی نوع بشرمربوط به امنیت جانی است،بایدبا ابداع وکاربرد ابزارهاوروش های مختلف براین نوع نگرانی فائق آمدواین حالت بجزروش علمی مدیریت ریسک اشخاص در بحث فردی،اجتماعی وسازمانی امکان پذیرنخواهد بود. </a:t>
            </a:r>
          </a:p>
        </p:txBody>
      </p:sp>
      <p:sp>
        <p:nvSpPr>
          <p:cNvPr id="4" name="Slide Number Placeholder 3"/>
          <p:cNvSpPr>
            <a:spLocks noGrp="1"/>
          </p:cNvSpPr>
          <p:nvPr>
            <p:ph type="sldNum" sz="quarter" idx="12"/>
          </p:nvPr>
        </p:nvSpPr>
        <p:spPr/>
        <p:txBody>
          <a:bodyPr/>
          <a:lstStyle/>
          <a:p>
            <a:fld id="{8B5236D5-9465-4B17-8C7B-FBE83876E209}"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4000" b="1" dirty="0" smtClean="0">
                <a:solidFill>
                  <a:srgbClr val="FF0000"/>
                </a:solidFill>
                <a:cs typeface="B Lotus" pitchFamily="2" charset="-78"/>
              </a:rPr>
              <a:t>21-پیشنهاد</a:t>
            </a:r>
          </a:p>
          <a:p>
            <a:pPr algn="just" rtl="1">
              <a:buNone/>
            </a:pPr>
            <a:endParaRPr lang="fa-IR" sz="3200" b="1" dirty="0" smtClean="0">
              <a:solidFill>
                <a:srgbClr val="FF0000"/>
              </a:solidFill>
              <a:cs typeface="B Lotus" pitchFamily="2" charset="-78"/>
            </a:endParaRPr>
          </a:p>
          <a:p>
            <a:pPr algn="justLow" rtl="1">
              <a:buNone/>
            </a:pPr>
            <a:r>
              <a:rPr lang="fa-IR" sz="3600" b="1" dirty="0" smtClean="0">
                <a:cs typeface="B Lotus" pitchFamily="2" charset="-78"/>
              </a:rPr>
              <a:t>دراین مرحله پیشنهاد میشود مطابق روش علمی مدیریت ریسک اشخاص،ریسکها شناسایی گرددوجنبه های پنهان فعالیت ها وخطرات عمده وحیاتی باروشهاوابزارها ارزیابی وبابرخورد فعال،آگاهانه وبرنامه ریزی شده مدیریت شود.</a:t>
            </a:r>
          </a:p>
        </p:txBody>
      </p:sp>
      <p:sp>
        <p:nvSpPr>
          <p:cNvPr id="4" name="Slide Number Placeholder 3"/>
          <p:cNvSpPr>
            <a:spLocks noGrp="1"/>
          </p:cNvSpPr>
          <p:nvPr>
            <p:ph type="sldNum" sz="quarter" idx="12"/>
          </p:nvPr>
        </p:nvSpPr>
        <p:spPr/>
        <p:txBody>
          <a:bodyPr/>
          <a:lstStyle/>
          <a:p>
            <a:fld id="{8B5236D5-9465-4B17-8C7B-FBE83876E209}"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B5236D5-9465-4B17-8C7B-FBE83876E209}" type="slidenum">
              <a:rPr lang="en-US" smtClean="0"/>
              <a:pPr/>
              <a:t>42</a:t>
            </a:fld>
            <a:endParaRPr lang="en-US"/>
          </a:p>
        </p:txBody>
      </p:sp>
      <p:sp>
        <p:nvSpPr>
          <p:cNvPr id="5" name="Rounded Rectangle 4"/>
          <p:cNvSpPr/>
          <p:nvPr/>
        </p:nvSpPr>
        <p:spPr>
          <a:xfrm>
            <a:off x="685800" y="1676400"/>
            <a:ext cx="7467600" cy="2895600"/>
          </a:xfrm>
          <a:prstGeom prst="roundRect">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path path="circle">
              <a:fillToRect l="50000" t="50000" r="50000" b="50000"/>
            </a:path>
            <a:tileRect/>
          </a:gradFill>
        </p:spPr>
        <p:style>
          <a:lnRef idx="3">
            <a:schemeClr val="lt1"/>
          </a:lnRef>
          <a:fillRef idx="1">
            <a:schemeClr val="accent5"/>
          </a:fillRef>
          <a:effectRef idx="1">
            <a:schemeClr val="accent5"/>
          </a:effectRef>
          <a:fontRef idx="minor">
            <a:schemeClr val="lt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Roya" pitchFamily="2" charset="-78"/>
              </a:rPr>
              <a:t>با سپاس از توجه شما </a:t>
            </a:r>
            <a:endPar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Roya" pitchFamily="2" charset="-78"/>
            </a:endParaRPr>
          </a:p>
        </p:txBody>
      </p:sp>
      <p:pic>
        <p:nvPicPr>
          <p:cNvPr id="7" name="Picture 6" descr="2.jpg"/>
          <p:cNvPicPr>
            <a:picLocks noChangeAspect="1"/>
          </p:cNvPicPr>
          <p:nvPr/>
        </p:nvPicPr>
        <p:blipFill>
          <a:blip r:embed="rId2"/>
          <a:stretch>
            <a:fillRect/>
          </a:stretch>
        </p:blipFill>
        <p:spPr>
          <a:xfrm>
            <a:off x="5486400" y="4618008"/>
            <a:ext cx="3657600" cy="223999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lnSpc>
                <a:spcPct val="150000"/>
              </a:lnSpc>
              <a:buNone/>
            </a:pPr>
            <a:r>
              <a:rPr lang="fa-IR" sz="3600" b="1" dirty="0" smtClean="0">
                <a:solidFill>
                  <a:srgbClr val="FF0000"/>
                </a:solidFill>
                <a:cs typeface="B Lotus" pitchFamily="2" charset="-78"/>
              </a:rPr>
              <a:t>4-ریسک های اشخاص ازدیدگاه فردی</a:t>
            </a:r>
          </a:p>
          <a:p>
            <a:pPr algn="just" rtl="1">
              <a:lnSpc>
                <a:spcPct val="150000"/>
              </a:lnSpc>
              <a:buNone/>
            </a:pPr>
            <a:r>
              <a:rPr lang="fa-IR" sz="2000" b="1" dirty="0" smtClean="0">
                <a:cs typeface="B Lotus" pitchFamily="2" charset="-78"/>
              </a:rPr>
              <a:t>ازدیدگاه فردی،خطرهای موردبحث اشخاص شامل همه نگرانی های اساسی فرددرمورد رویدادها وحوادث مختلف مربوط به خود،خانواده بلافصل وافراد تحت تکفل اودرطول دوره زندگی وپس ازآن است.مانند:تولدفرزندان،تهیه جهیزیه،ازدواج،کهولت وپیری،بیماری وحوداث شغلی...</a:t>
            </a:r>
          </a:p>
          <a:p>
            <a:pPr algn="just" rtl="1">
              <a:lnSpc>
                <a:spcPct val="150000"/>
              </a:lnSpc>
              <a:buBlip>
                <a:blip r:embed="rId3"/>
              </a:buBlip>
            </a:pPr>
            <a:endParaRPr lang="fa-IR" sz="2800" b="1" dirty="0" smtClean="0">
              <a:solidFill>
                <a:srgbClr val="FF0000"/>
              </a:solidFill>
              <a:cs typeface="B Lotus" pitchFamily="2" charset="-78"/>
            </a:endParaRPr>
          </a:p>
          <a:p>
            <a:pPr algn="just" rtl="1">
              <a:lnSpc>
                <a:spcPct val="150000"/>
              </a:lnSpc>
              <a:buBlip>
                <a:blip r:embed="rId3"/>
              </a:buBlip>
            </a:pPr>
            <a:r>
              <a:rPr lang="fa-IR" sz="2800" b="1" dirty="0" smtClean="0">
                <a:solidFill>
                  <a:srgbClr val="FF0000"/>
                </a:solidFill>
                <a:cs typeface="B Lotus" pitchFamily="2" charset="-78"/>
              </a:rPr>
              <a:t>ریسک های موضوع بحث  اشخاص ازدیدگاه فردی:</a:t>
            </a:r>
          </a:p>
          <a:p>
            <a:pPr algn="just" rtl="1">
              <a:lnSpc>
                <a:spcPct val="150000"/>
              </a:lnSpc>
              <a:buNone/>
            </a:pPr>
            <a:r>
              <a:rPr lang="fa-IR" sz="2400" b="1" dirty="0" smtClean="0">
                <a:solidFill>
                  <a:srgbClr val="006600"/>
                </a:solidFill>
                <a:cs typeface="B Lotus" pitchFamily="2" charset="-78"/>
              </a:rPr>
              <a:t>الف:</a:t>
            </a:r>
            <a:r>
              <a:rPr lang="fa-IR" sz="2400" b="1" dirty="0" smtClean="0">
                <a:cs typeface="B Lotus" pitchFamily="2" charset="-78"/>
              </a:rPr>
              <a:t>مرگ وزندگی</a:t>
            </a:r>
            <a:r>
              <a:rPr lang="fa-IR" sz="2400" b="1" dirty="0" smtClean="0">
                <a:solidFill>
                  <a:srgbClr val="006600"/>
                </a:solidFill>
                <a:cs typeface="B Lotus" pitchFamily="2" charset="-78"/>
              </a:rPr>
              <a:t>.</a:t>
            </a:r>
          </a:p>
          <a:p>
            <a:pPr algn="just" rtl="1">
              <a:lnSpc>
                <a:spcPct val="150000"/>
              </a:lnSpc>
              <a:buNone/>
            </a:pPr>
            <a:r>
              <a:rPr lang="fa-IR" sz="2400" b="1" dirty="0" smtClean="0">
                <a:solidFill>
                  <a:srgbClr val="006600"/>
                </a:solidFill>
                <a:cs typeface="B Lotus" pitchFamily="2" charset="-78"/>
              </a:rPr>
              <a:t>ب:</a:t>
            </a:r>
            <a:r>
              <a:rPr lang="fa-IR" sz="2400" b="1" dirty="0" smtClean="0">
                <a:cs typeface="B Lotus" pitchFamily="2" charset="-78"/>
              </a:rPr>
              <a:t>حوادث.</a:t>
            </a:r>
          </a:p>
          <a:p>
            <a:pPr algn="just" rtl="1">
              <a:lnSpc>
                <a:spcPct val="150000"/>
              </a:lnSpc>
              <a:buNone/>
            </a:pPr>
            <a:r>
              <a:rPr lang="fa-IR" sz="2400" b="1" dirty="0" smtClean="0">
                <a:solidFill>
                  <a:srgbClr val="006600"/>
                </a:solidFill>
                <a:cs typeface="B Lotus" pitchFamily="2" charset="-78"/>
              </a:rPr>
              <a:t>ج:ب</a:t>
            </a:r>
            <a:r>
              <a:rPr lang="fa-IR" sz="2400" b="1" dirty="0" smtClean="0">
                <a:cs typeface="B Lotus" pitchFamily="2" charset="-78"/>
              </a:rPr>
              <a:t>یماری ها.</a:t>
            </a:r>
            <a:r>
              <a:rPr lang="en-US" sz="2400" b="1" dirty="0" smtClean="0">
                <a:cs typeface="B Lotus" pitchFamily="2" charset="-78"/>
              </a:rPr>
              <a:t>               </a:t>
            </a:r>
            <a:r>
              <a:rPr lang="fa-IR" sz="2400" b="1" dirty="0" smtClean="0">
                <a:cs typeface="B Lotus" pitchFamily="2" charset="-78"/>
              </a:rPr>
              <a:t>د-بازنشستگی</a:t>
            </a:r>
          </a:p>
        </p:txBody>
      </p:sp>
      <p:sp>
        <p:nvSpPr>
          <p:cNvPr id="4" name="Slide Number Placeholder 3"/>
          <p:cNvSpPr>
            <a:spLocks noGrp="1"/>
          </p:cNvSpPr>
          <p:nvPr>
            <p:ph type="sldNum" sz="quarter" idx="12"/>
          </p:nvPr>
        </p:nvSpPr>
        <p:spPr/>
        <p:txBody>
          <a:bodyPr/>
          <a:lstStyle/>
          <a:p>
            <a:fld id="{8B5236D5-9465-4B17-8C7B-FBE83876E209}"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fontScale="92500" lnSpcReduction="10000"/>
          </a:bodyPr>
          <a:lstStyle/>
          <a:p>
            <a:pPr algn="just" rtl="1">
              <a:lnSpc>
                <a:spcPct val="150000"/>
              </a:lnSpc>
              <a:buNone/>
            </a:pPr>
            <a:r>
              <a:rPr lang="fa-IR" sz="3600" b="1" dirty="0" smtClean="0">
                <a:solidFill>
                  <a:schemeClr val="accent2"/>
                </a:solidFill>
                <a:cs typeface="B Nazanin" pitchFamily="2" charset="-78"/>
              </a:rPr>
              <a:t>5-مرگ وزندگی:</a:t>
            </a:r>
          </a:p>
          <a:p>
            <a:pPr algn="just" rtl="1">
              <a:lnSpc>
                <a:spcPct val="150000"/>
              </a:lnSpc>
              <a:buNone/>
            </a:pPr>
            <a:r>
              <a:rPr lang="fa-IR" sz="2400" b="1" dirty="0" smtClean="0">
                <a:cs typeface="B Lotus" pitchFamily="2" charset="-78"/>
              </a:rPr>
              <a:t>مرگ وزندگی ازبزرگترین وشگفت انگیزترین پدیده های مربوط به انسان به عنوان شاهکارآفرینش واشرف مخلوقات است.امابا وجود این منزلت،هیچ کس ازسرنوشت آینده خود وزمان دقیق مرگ خویش آگاهی ندارد وبه همین دلیل زندگی فردهمواره با نوعی نگرانی وعدم اطمینان همراه است.</a:t>
            </a:r>
          </a:p>
          <a:p>
            <a:pPr algn="just" rtl="1">
              <a:lnSpc>
                <a:spcPct val="150000"/>
              </a:lnSpc>
              <a:buNone/>
            </a:pPr>
            <a:r>
              <a:rPr lang="fa-IR" sz="2800" b="1" dirty="0" smtClean="0">
                <a:solidFill>
                  <a:schemeClr val="accent2"/>
                </a:solidFill>
                <a:cs typeface="B Nazanin" pitchFamily="2" charset="-78"/>
              </a:rPr>
              <a:t>افراد متاثرازمرگ زودرس:</a:t>
            </a:r>
          </a:p>
          <a:p>
            <a:pPr algn="just" rtl="1">
              <a:lnSpc>
                <a:spcPct val="150000"/>
              </a:lnSpc>
              <a:buNone/>
            </a:pPr>
            <a:r>
              <a:rPr lang="fa-IR" sz="2000" b="1" dirty="0" smtClean="0">
                <a:solidFill>
                  <a:schemeClr val="accent2"/>
                </a:solidFill>
                <a:cs typeface="B Nazanin" pitchFamily="2" charset="-78"/>
              </a:rPr>
              <a:t>-</a:t>
            </a:r>
            <a:r>
              <a:rPr lang="fa-IR" sz="2000" b="1" dirty="0" smtClean="0">
                <a:cs typeface="B Nazanin" pitchFamily="2" charset="-78"/>
              </a:rPr>
              <a:t>افرادتنها</a:t>
            </a:r>
            <a:r>
              <a:rPr lang="fa-IR" sz="2000" b="1" dirty="0" smtClean="0">
                <a:solidFill>
                  <a:schemeClr val="accent2"/>
                </a:solidFill>
                <a:cs typeface="B Nazanin" pitchFamily="2" charset="-78"/>
              </a:rPr>
              <a:t>.</a:t>
            </a:r>
          </a:p>
          <a:p>
            <a:pPr algn="just" rtl="1">
              <a:lnSpc>
                <a:spcPct val="150000"/>
              </a:lnSpc>
              <a:buNone/>
            </a:pPr>
            <a:r>
              <a:rPr lang="fa-IR" sz="2000" b="1" dirty="0" smtClean="0">
                <a:solidFill>
                  <a:schemeClr val="accent2"/>
                </a:solidFill>
                <a:cs typeface="B Nazanin" pitchFamily="2" charset="-78"/>
              </a:rPr>
              <a:t>-</a:t>
            </a:r>
            <a:r>
              <a:rPr lang="fa-IR" sz="2000" b="1" dirty="0" smtClean="0">
                <a:cs typeface="B Nazanin" pitchFamily="2" charset="-78"/>
              </a:rPr>
              <a:t>خانواده تنها.</a:t>
            </a:r>
          </a:p>
          <a:p>
            <a:pPr algn="just" rtl="1">
              <a:lnSpc>
                <a:spcPct val="150000"/>
              </a:lnSpc>
              <a:buNone/>
            </a:pPr>
            <a:r>
              <a:rPr lang="fa-IR" sz="2000" b="1" dirty="0" smtClean="0">
                <a:solidFill>
                  <a:srgbClr val="FF0000"/>
                </a:solidFill>
                <a:cs typeface="B Nazanin" pitchFamily="2" charset="-78"/>
              </a:rPr>
              <a:t>-</a:t>
            </a:r>
            <a:r>
              <a:rPr lang="fa-IR" sz="2000" b="1" dirty="0" smtClean="0">
                <a:cs typeface="B Nazanin" pitchFamily="2" charset="-78"/>
              </a:rPr>
              <a:t>خانواده های دارای دونان آور.</a:t>
            </a:r>
          </a:p>
          <a:p>
            <a:pPr algn="just" rtl="1">
              <a:lnSpc>
                <a:spcPct val="150000"/>
              </a:lnSpc>
              <a:buNone/>
            </a:pPr>
            <a:r>
              <a:rPr lang="fa-IR" sz="2000" b="1" dirty="0" smtClean="0">
                <a:solidFill>
                  <a:srgbClr val="FF0000"/>
                </a:solidFill>
                <a:cs typeface="B Nazanin" pitchFamily="2" charset="-78"/>
              </a:rPr>
              <a:t>-</a:t>
            </a:r>
            <a:r>
              <a:rPr lang="fa-IR" sz="2000" b="1" dirty="0" smtClean="0">
                <a:cs typeface="B Nazanin" pitchFamily="2" charset="-78"/>
              </a:rPr>
              <a:t>خانواده های سنتی.</a:t>
            </a:r>
          </a:p>
          <a:p>
            <a:pPr algn="just" rtl="1">
              <a:lnSpc>
                <a:spcPct val="150000"/>
              </a:lnSpc>
              <a:buNone/>
            </a:pPr>
            <a:r>
              <a:rPr lang="fa-IR" sz="2000" b="1" dirty="0" smtClean="0">
                <a:solidFill>
                  <a:srgbClr val="FF0000"/>
                </a:solidFill>
                <a:cs typeface="B Nazanin" pitchFamily="2" charset="-78"/>
              </a:rPr>
              <a:t>-</a:t>
            </a:r>
            <a:r>
              <a:rPr lang="fa-IR" sz="2000" b="1" dirty="0" smtClean="0">
                <a:cs typeface="B Nazanin" pitchFamily="2" charset="-78"/>
              </a:rPr>
              <a:t>خانواده های دارای ازدواج مجدد.</a:t>
            </a:r>
          </a:p>
          <a:p>
            <a:pPr algn="just" rtl="1">
              <a:lnSpc>
                <a:spcPct val="150000"/>
              </a:lnSpc>
              <a:buNone/>
            </a:pPr>
            <a:r>
              <a:rPr lang="fa-IR" sz="2000" b="1" dirty="0" smtClean="0">
                <a:solidFill>
                  <a:srgbClr val="FF0000"/>
                </a:solidFill>
                <a:cs typeface="B Nazanin" pitchFamily="2" charset="-78"/>
              </a:rPr>
              <a:t>-</a:t>
            </a:r>
            <a:r>
              <a:rPr lang="fa-IR" sz="2000" b="1" dirty="0" smtClean="0">
                <a:cs typeface="B Nazanin" pitchFamily="2" charset="-78"/>
              </a:rPr>
              <a:t>خانواده های گرفتار.</a:t>
            </a:r>
          </a:p>
        </p:txBody>
      </p:sp>
      <p:sp>
        <p:nvSpPr>
          <p:cNvPr id="4" name="Slide Number Placeholder 3"/>
          <p:cNvSpPr>
            <a:spLocks noGrp="1"/>
          </p:cNvSpPr>
          <p:nvPr>
            <p:ph type="sldNum" sz="quarter" idx="12"/>
          </p:nvPr>
        </p:nvSpPr>
        <p:spPr/>
        <p:txBody>
          <a:bodyPr/>
          <a:lstStyle/>
          <a:p>
            <a:fld id="{8B5236D5-9465-4B17-8C7B-FBE83876E209}"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600" b="1" dirty="0" smtClean="0">
                <a:solidFill>
                  <a:srgbClr val="FF0000"/>
                </a:solidFill>
                <a:cs typeface="B Lotus" pitchFamily="2" charset="-78"/>
              </a:rPr>
              <a:t>6-میزان تعیین مالی مورد نیازافراد</a:t>
            </a:r>
          </a:p>
          <a:p>
            <a:pPr algn="just" rtl="1">
              <a:buNone/>
            </a:pPr>
            <a:r>
              <a:rPr lang="fa-IR" sz="2800" dirty="0" smtClean="0">
                <a:cs typeface="B Lotus" pitchFamily="2" charset="-78"/>
              </a:rPr>
              <a:t>میزان پوشش موردنیازمعمولا تابعی است از:</a:t>
            </a:r>
          </a:p>
          <a:p>
            <a:pPr algn="just" rtl="1">
              <a:buBlip>
                <a:blip r:embed="rId2"/>
              </a:buBlip>
            </a:pPr>
            <a:r>
              <a:rPr lang="fa-IR" sz="2800" dirty="0" smtClean="0">
                <a:cs typeface="B Lotus" pitchFamily="2" charset="-78"/>
              </a:rPr>
              <a:t>تعداد افراد خانواده.</a:t>
            </a:r>
          </a:p>
          <a:p>
            <a:pPr algn="just" rtl="1">
              <a:buBlip>
                <a:blip r:embed="rId2"/>
              </a:buBlip>
            </a:pPr>
            <a:r>
              <a:rPr lang="fa-IR" sz="2800" dirty="0" smtClean="0">
                <a:cs typeface="B Lotus" pitchFamily="2" charset="-78"/>
              </a:rPr>
              <a:t>سطح درآمد.</a:t>
            </a:r>
          </a:p>
          <a:p>
            <a:pPr algn="just" rtl="1">
              <a:buBlip>
                <a:blip r:embed="rId2"/>
              </a:buBlip>
            </a:pPr>
            <a:r>
              <a:rPr lang="fa-IR" sz="2800" dirty="0" smtClean="0">
                <a:cs typeface="B Lotus" pitchFamily="2" charset="-78"/>
              </a:rPr>
              <a:t>دارایی های مالی(ثروت).</a:t>
            </a:r>
          </a:p>
          <a:p>
            <a:pPr algn="just" rtl="1">
              <a:buBlip>
                <a:blip r:embed="rId2"/>
              </a:buBlip>
            </a:pPr>
            <a:r>
              <a:rPr lang="fa-IR" sz="2800" dirty="0" smtClean="0">
                <a:cs typeface="B Lotus" pitchFamily="2" charset="-78"/>
              </a:rPr>
              <a:t>اهداف مالی.</a:t>
            </a:r>
          </a:p>
          <a:p>
            <a:pPr algn="just" rtl="1">
              <a:buNone/>
            </a:pPr>
            <a:endParaRPr lang="fa-IR" sz="2800" dirty="0" smtClean="0">
              <a:cs typeface="B Lotus" pitchFamily="2" charset="-78"/>
            </a:endParaRPr>
          </a:p>
          <a:p>
            <a:pPr algn="just" rtl="1">
              <a:buNone/>
            </a:pPr>
            <a:r>
              <a:rPr lang="fa-IR" sz="2800" b="1" dirty="0" smtClean="0">
                <a:solidFill>
                  <a:srgbClr val="002060"/>
                </a:solidFill>
                <a:cs typeface="B Lotus" pitchFamily="2" charset="-78"/>
              </a:rPr>
              <a:t>شیوه های تخمین میزان پوشش مورد نیاز:</a:t>
            </a:r>
          </a:p>
          <a:p>
            <a:pPr algn="just" rtl="1">
              <a:buNone/>
            </a:pPr>
            <a:r>
              <a:rPr lang="fa-IR" sz="2800" dirty="0" smtClean="0">
                <a:cs typeface="B Lotus" pitchFamily="2" charset="-78"/>
              </a:rPr>
              <a:t>الف-شیوه ارزش مادی زندگی انسان.</a:t>
            </a:r>
          </a:p>
          <a:p>
            <a:pPr algn="just" rtl="1">
              <a:buNone/>
            </a:pPr>
            <a:r>
              <a:rPr lang="fa-IR" sz="2800" dirty="0" smtClean="0">
                <a:cs typeface="B Lotus" pitchFamily="2" charset="-78"/>
              </a:rPr>
              <a:t>ب-شیوه نیازها.</a:t>
            </a:r>
          </a:p>
          <a:p>
            <a:pPr algn="just" rtl="1">
              <a:buNone/>
            </a:pPr>
            <a:r>
              <a:rPr lang="fa-IR" sz="2800" dirty="0" smtClean="0">
                <a:cs typeface="B Lotus" pitchFamily="2" charset="-78"/>
              </a:rPr>
              <a:t>ج-شیوه نگهداری یاانباشت سرمایه.</a:t>
            </a:r>
          </a:p>
          <a:p>
            <a:pPr algn="just" rtl="1">
              <a:buNone/>
            </a:pPr>
            <a:endParaRPr lang="fa-IR" sz="2800" dirty="0" smtClean="0">
              <a:cs typeface="B Lotus" pitchFamily="2" charset="-78"/>
            </a:endParaRPr>
          </a:p>
        </p:txBody>
      </p:sp>
      <p:sp>
        <p:nvSpPr>
          <p:cNvPr id="4" name="Slide Number Placeholder 3"/>
          <p:cNvSpPr>
            <a:spLocks noGrp="1"/>
          </p:cNvSpPr>
          <p:nvPr>
            <p:ph type="sldNum" sz="quarter" idx="12"/>
          </p:nvPr>
        </p:nvSpPr>
        <p:spPr/>
        <p:txBody>
          <a:bodyPr/>
          <a:lstStyle/>
          <a:p>
            <a:fld id="{8B5236D5-9465-4B17-8C7B-FBE83876E209}"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200" b="1" dirty="0" smtClean="0">
                <a:solidFill>
                  <a:srgbClr val="006600"/>
                </a:solidFill>
                <a:cs typeface="B Lotus" pitchFamily="2" charset="-78"/>
              </a:rPr>
              <a:t>الف-شیوه ارزش مادی زندگی انسان</a:t>
            </a:r>
          </a:p>
          <a:p>
            <a:pPr algn="just" rtl="1">
              <a:buNone/>
            </a:pPr>
            <a:r>
              <a:rPr lang="fa-IR" sz="3200" dirty="0" smtClean="0">
                <a:cs typeface="B Lotus" pitchFamily="2" charset="-78"/>
              </a:rPr>
              <a:t>سهم درآمدی که فرد نان آور خانه کسب می کرد،درصورت مرگ زودرس ازبین می رود.این فقدان درآمد را ارزش مادی زندگی انسان می نامند واین ارزش را میتوان به صورت ارزش فعلی سهم درآمدهای آتی فرد نان آورخانه محاسبه وتعریف کرد.</a:t>
            </a:r>
          </a:p>
          <a:p>
            <a:pPr algn="just" rtl="1">
              <a:buNone/>
            </a:pPr>
            <a:endParaRPr lang="fa-IR" sz="3200" dirty="0" smtClean="0">
              <a:cs typeface="B Lotus" pitchFamily="2" charset="-78"/>
            </a:endParaRPr>
          </a:p>
          <a:p>
            <a:pPr algn="just" rtl="1">
              <a:buNone/>
            </a:pPr>
            <a:r>
              <a:rPr lang="fa-IR" sz="3200" b="1" dirty="0" smtClean="0">
                <a:cs typeface="B Lotus" pitchFamily="2" charset="-78"/>
              </a:rPr>
              <a:t>مراحل انجام شیوه ارزش مادی زندگی انسان</a:t>
            </a:r>
          </a:p>
          <a:p>
            <a:pPr algn="just" rtl="1">
              <a:buNone/>
            </a:pPr>
            <a:r>
              <a:rPr lang="fa-IR" sz="3200" dirty="0" smtClean="0">
                <a:cs typeface="B Lotus" pitchFamily="2" charset="-78"/>
              </a:rPr>
              <a:t>-تخمین درآمد متوسط سالانه فرد.</a:t>
            </a:r>
          </a:p>
          <a:p>
            <a:pPr algn="just" rtl="1">
              <a:buNone/>
            </a:pPr>
            <a:r>
              <a:rPr lang="fa-IR" sz="3200" dirty="0" smtClean="0">
                <a:cs typeface="B Lotus" pitchFamily="2" charset="-78"/>
              </a:rPr>
              <a:t>-محاسبه هزینه های مالیاتی،قانونی وعوارض وحق بیمه هافرد.</a:t>
            </a:r>
          </a:p>
          <a:p>
            <a:pPr algn="just" rtl="1">
              <a:buNone/>
            </a:pPr>
            <a:r>
              <a:rPr lang="fa-IR" sz="3200" dirty="0" smtClean="0">
                <a:cs typeface="B Lotus" pitchFamily="2" charset="-78"/>
              </a:rPr>
              <a:t>-محاسبه سالهای حال تا بازنشستگی فرد.</a:t>
            </a:r>
          </a:p>
          <a:p>
            <a:pPr algn="just" rtl="1">
              <a:buNone/>
            </a:pPr>
            <a:r>
              <a:rPr lang="fa-IR" sz="3200" dirty="0" smtClean="0">
                <a:cs typeface="B Lotus" pitchFamily="2" charset="-78"/>
              </a:rPr>
              <a:t>-محاسبه ارزش فعلی وجوه آتی(بااستفاده ازنرخ تنزیل).</a:t>
            </a:r>
          </a:p>
          <a:p>
            <a:pPr algn="just" rtl="1">
              <a:buNone/>
            </a:pPr>
            <a:endParaRPr lang="fa-IR" sz="3200" dirty="0" smtClean="0">
              <a:cs typeface="B Lotus" pitchFamily="2" charset="-78"/>
            </a:endParaRPr>
          </a:p>
          <a:p>
            <a:pPr algn="just" rtl="1">
              <a:buNone/>
            </a:pPr>
            <a:endParaRPr lang="fa-IR" sz="3200" dirty="0" smtClean="0">
              <a:cs typeface="B Lotus" pitchFamily="2" charset="-78"/>
            </a:endParaRPr>
          </a:p>
        </p:txBody>
      </p:sp>
      <p:sp>
        <p:nvSpPr>
          <p:cNvPr id="4" name="Slide Number Placeholder 3"/>
          <p:cNvSpPr>
            <a:spLocks noGrp="1"/>
          </p:cNvSpPr>
          <p:nvPr>
            <p:ph type="sldNum" sz="quarter" idx="12"/>
          </p:nvPr>
        </p:nvSpPr>
        <p:spPr/>
        <p:txBody>
          <a:bodyPr/>
          <a:lstStyle/>
          <a:p>
            <a:fld id="{8B5236D5-9465-4B17-8C7B-FBE83876E209}"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lgn="just" rtl="1">
              <a:buNone/>
            </a:pPr>
            <a:r>
              <a:rPr lang="fa-IR" sz="3600" b="1" dirty="0" smtClean="0">
                <a:solidFill>
                  <a:srgbClr val="006600"/>
                </a:solidFill>
                <a:cs typeface="B Lotus" pitchFamily="2" charset="-78"/>
              </a:rPr>
              <a:t>ب-شیوه نیازها</a:t>
            </a:r>
          </a:p>
          <a:p>
            <a:pPr algn="just" rtl="1">
              <a:buNone/>
            </a:pPr>
            <a:r>
              <a:rPr lang="fa-IR" sz="2800" dirty="0" smtClean="0">
                <a:cs typeface="B Lotus" pitchFamily="2" charset="-78"/>
              </a:rPr>
              <a:t>دراین شیوه،نیازهای متعددی که بایستی درصورت مرگ نان آورخانواده تامین شوند،تجزیه وتحلیل می گردد ومیزان درآمدی که لازم است تا بتوان این نیازها رابرآورده نمود،تعیین می گردد.سپس مقدارکل دارایی های مالی ازمقدارکل درآمدموردنیاز کسرمی گردد،که میزان پوششی است که باید تامین شود.</a:t>
            </a:r>
          </a:p>
          <a:p>
            <a:pPr algn="just" rtl="1">
              <a:buNone/>
            </a:pPr>
            <a:endParaRPr lang="fa-IR" sz="2800" dirty="0" smtClean="0">
              <a:cs typeface="B Lotus" pitchFamily="2" charset="-78"/>
            </a:endParaRPr>
          </a:p>
          <a:p>
            <a:pPr algn="just" rtl="1">
              <a:buNone/>
            </a:pPr>
            <a:r>
              <a:rPr lang="fa-IR" sz="3200" b="1" dirty="0" smtClean="0">
                <a:cs typeface="B Lotus" pitchFamily="2" charset="-78"/>
              </a:rPr>
              <a:t>مراحل انجام شیوه نیازها:</a:t>
            </a:r>
          </a:p>
          <a:p>
            <a:pPr algn="just" rtl="1">
              <a:buNone/>
            </a:pPr>
            <a:r>
              <a:rPr lang="fa-IR" sz="2800" dirty="0" smtClean="0">
                <a:cs typeface="B Lotus" pitchFamily="2" charset="-78"/>
              </a:rPr>
              <a:t>-وجه موردنیازجهت تسویه تعهدات دولتی.</a:t>
            </a:r>
          </a:p>
          <a:p>
            <a:pPr algn="just" rtl="1">
              <a:buNone/>
            </a:pPr>
            <a:r>
              <a:rPr lang="fa-IR" sz="2800" dirty="0" smtClean="0">
                <a:cs typeface="B Lotus" pitchFamily="2" charset="-78"/>
              </a:rPr>
              <a:t>-وجه موردنیازبرای پرداخت هزینه های دوره سازش.</a:t>
            </a:r>
          </a:p>
          <a:p>
            <a:pPr algn="just" rtl="1">
              <a:buNone/>
            </a:pPr>
            <a:r>
              <a:rPr lang="fa-IR" sz="2800" dirty="0" smtClean="0">
                <a:cs typeface="B Lotus" pitchFamily="2" charset="-78"/>
              </a:rPr>
              <a:t>-وجه مورد نیازبرای پرداخت هزینه های دوره تکفل.</a:t>
            </a:r>
          </a:p>
          <a:p>
            <a:pPr algn="just" rtl="1">
              <a:buNone/>
            </a:pPr>
            <a:r>
              <a:rPr lang="fa-IR" sz="2800" dirty="0" smtClean="0">
                <a:cs typeface="B Lotus" pitchFamily="2" charset="-78"/>
              </a:rPr>
              <a:t>-وجه موردنیازاداره زندگی بازماندگان متوفی.</a:t>
            </a:r>
          </a:p>
          <a:p>
            <a:pPr algn="just" rtl="1">
              <a:buNone/>
            </a:pPr>
            <a:r>
              <a:rPr lang="fa-IR" sz="2800" dirty="0" smtClean="0">
                <a:cs typeface="B Lotus" pitchFamily="2" charset="-78"/>
              </a:rPr>
              <a:t>-وجه موردنیازجهت تامین نیازهای خاص(تحصیل،فک رهن،...)</a:t>
            </a:r>
          </a:p>
          <a:p>
            <a:pPr algn="just" rtl="1">
              <a:buNone/>
            </a:pPr>
            <a:endParaRPr lang="fa-IR" sz="3200" dirty="0" smtClean="0">
              <a:cs typeface="B Lotus" pitchFamily="2" charset="-78"/>
            </a:endParaRPr>
          </a:p>
        </p:txBody>
      </p:sp>
      <p:sp>
        <p:nvSpPr>
          <p:cNvPr id="4" name="Slide Number Placeholder 3"/>
          <p:cNvSpPr>
            <a:spLocks noGrp="1"/>
          </p:cNvSpPr>
          <p:nvPr>
            <p:ph type="sldNum" sz="quarter" idx="12"/>
          </p:nvPr>
        </p:nvSpPr>
        <p:spPr/>
        <p:txBody>
          <a:bodyPr/>
          <a:lstStyle/>
          <a:p>
            <a:fld id="{8B5236D5-9465-4B17-8C7B-FBE83876E209}"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1289</TotalTime>
  <Words>2275</Words>
  <Application>Microsoft Office PowerPoint</Application>
  <PresentationFormat>On-screen Show (4:3)</PresentationFormat>
  <Paragraphs>348</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vector>
  </TitlesOfParts>
  <Company>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yasaman</dc:creator>
  <cp:lastModifiedBy>bimeh  iran</cp:lastModifiedBy>
  <cp:revision>184</cp:revision>
  <dcterms:created xsi:type="dcterms:W3CDTF">2015-05-04T18:10:10Z</dcterms:created>
  <dcterms:modified xsi:type="dcterms:W3CDTF">2015-05-23T07:37:43Z</dcterms:modified>
</cp:coreProperties>
</file>