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37" r:id="rId1"/>
  </p:sldMasterIdLst>
  <p:notesMasterIdLst>
    <p:notesMasterId r:id="rId76"/>
  </p:notesMasterIdLst>
  <p:sldIdLst>
    <p:sldId id="256" r:id="rId2"/>
    <p:sldId id="269" r:id="rId3"/>
    <p:sldId id="337" r:id="rId4"/>
    <p:sldId id="335" r:id="rId5"/>
    <p:sldId id="336" r:id="rId6"/>
    <p:sldId id="331" r:id="rId7"/>
    <p:sldId id="332" r:id="rId8"/>
    <p:sldId id="333" r:id="rId9"/>
    <p:sldId id="334" r:id="rId10"/>
    <p:sldId id="342" r:id="rId11"/>
    <p:sldId id="382" r:id="rId12"/>
    <p:sldId id="322" r:id="rId13"/>
    <p:sldId id="343" r:id="rId14"/>
    <p:sldId id="383" r:id="rId15"/>
    <p:sldId id="323" r:id="rId16"/>
    <p:sldId id="318" r:id="rId17"/>
    <p:sldId id="324" r:id="rId18"/>
    <p:sldId id="326" r:id="rId19"/>
    <p:sldId id="319" r:id="rId20"/>
    <p:sldId id="307" r:id="rId21"/>
    <p:sldId id="330" r:id="rId22"/>
    <p:sldId id="270" r:id="rId23"/>
    <p:sldId id="301" r:id="rId24"/>
    <p:sldId id="321" r:id="rId25"/>
    <p:sldId id="308" r:id="rId26"/>
    <p:sldId id="316" r:id="rId27"/>
    <p:sldId id="329" r:id="rId28"/>
    <p:sldId id="328" r:id="rId29"/>
    <p:sldId id="317" r:id="rId30"/>
    <p:sldId id="344" r:id="rId31"/>
    <p:sldId id="345" r:id="rId32"/>
    <p:sldId id="346" r:id="rId33"/>
    <p:sldId id="347" r:id="rId34"/>
    <p:sldId id="348" r:id="rId35"/>
    <p:sldId id="349" r:id="rId36"/>
    <p:sldId id="350" r:id="rId37"/>
    <p:sldId id="351" r:id="rId38"/>
    <p:sldId id="352" r:id="rId39"/>
    <p:sldId id="353" r:id="rId40"/>
    <p:sldId id="325" r:id="rId41"/>
    <p:sldId id="315" r:id="rId42"/>
    <p:sldId id="338" r:id="rId43"/>
    <p:sldId id="339" r:id="rId44"/>
    <p:sldId id="354" r:id="rId45"/>
    <p:sldId id="355" r:id="rId46"/>
    <p:sldId id="356" r:id="rId47"/>
    <p:sldId id="340"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379" r:id="rId71"/>
    <p:sldId id="380" r:id="rId72"/>
    <p:sldId id="381" r:id="rId73"/>
    <p:sldId id="341" r:id="rId74"/>
    <p:sldId id="327"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showPr>
  <p:clrMru>
    <a:srgbClr val="FFFF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8CAF7-CAE1-4134-BDA8-459251DBCA47}" type="datetimeFigureOut">
              <a:rPr lang="en-US" smtClean="0"/>
              <a:pPr/>
              <a:t>5/16/2014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CFCA1-481C-4B9A-B9DE-722CF48828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0CFCA1-481C-4B9A-B9DE-722CF488285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0CFCA1-481C-4B9A-B9DE-722CF488285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71178A29-6AFC-4C3A-BCDD-87BE7230BBC6}"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transition advTm="4000">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8ECE17B-2CF9-4FBC-9572-2429B3DB6ACB}" type="slidenum">
              <a:rPr lang="en-US" smtClean="0"/>
              <a:pPr>
                <a:defRPr/>
              </a:pPr>
              <a:t>‹#›</a:t>
            </a:fld>
            <a:endParaRPr lang="en-US"/>
          </a:p>
        </p:txBody>
      </p:sp>
    </p:spTree>
  </p:cSld>
  <p:clrMapOvr>
    <a:masterClrMapping/>
  </p:clrMapOvr>
  <p:transition advTm="4000">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A938DAF-9FE0-459C-A9CD-DA1D7D19054A}" type="slidenum">
              <a:rPr lang="en-US" smtClean="0"/>
              <a:pPr>
                <a:defRPr/>
              </a:pPr>
              <a:t>‹#›</a:t>
            </a:fld>
            <a:endParaRPr lang="en-US"/>
          </a:p>
        </p:txBody>
      </p:sp>
    </p:spTree>
  </p:cSld>
  <p:clrMapOvr>
    <a:masterClrMapping/>
  </p:clrMapOvr>
  <p:transition advTm="4000">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12AD013-FE3D-4DDE-B733-E4818F8AFFC2}" type="slidenum">
              <a:rPr lang="en-US" smtClean="0"/>
              <a:pPr>
                <a:defRPr/>
              </a:pPr>
              <a:t>‹#›</a:t>
            </a:fld>
            <a:endParaRPr lang="en-US"/>
          </a:p>
        </p:txBody>
      </p:sp>
    </p:spTree>
  </p:cSld>
  <p:clrMapOvr>
    <a:masterClrMapping/>
  </p:clrMapOvr>
  <p:transition advTm="4000">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45777065-062C-41E6-876F-5B5407635296}"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advTm="4000">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81913FD5-C924-4DEC-B4E2-55694D3D9561}"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advTm="4000">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BC7051AB-9027-4CA9-B586-44AEBDFDB023}" type="slidenum">
              <a:rPr lang="en-US" smtClean="0"/>
              <a:pPr>
                <a:defRPr/>
              </a:pPr>
              <a:t>‹#›</a:t>
            </a:fld>
            <a:endParaRPr lang="en-US"/>
          </a:p>
        </p:txBody>
      </p:sp>
    </p:spTree>
  </p:cSld>
  <p:clrMapOvr>
    <a:masterClrMapping/>
  </p:clrMapOvr>
  <p:transition advTm="4000">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92ED8F6F-CD6C-4DE8-B7A2-9B8D92A39F6E}"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advTm="4000">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47E266B4-9750-4A70-8A3E-D8FBE2B69E0E}" type="slidenum">
              <a:rPr lang="en-US" smtClean="0"/>
              <a:pPr>
                <a:defRPr/>
              </a:pPr>
              <a:t>‹#›</a:t>
            </a:fld>
            <a:endParaRPr lang="en-US"/>
          </a:p>
        </p:txBody>
      </p:sp>
    </p:spTree>
  </p:cSld>
  <p:clrMapOvr>
    <a:masterClrMapping/>
  </p:clrMapOvr>
  <p:transition advTm="4000">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195A5A31-337D-487A-8BFB-69ECC2E6FE39}"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advTm="4000">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5CB1AE8F-0D4C-41F9-A943-9FC617491F8E}"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transition advTm="4000">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A207D964-7ABA-49E5-BC3E-FEB1868B0C2F}"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advTm="4000">
    <p:sndAc>
      <p:stSnd>
        <p:snd r:embed="rId13" name="type.wav"/>
      </p:stSnd>
    </p:sndAc>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304800" y="914400"/>
            <a:ext cx="8458200" cy="1524000"/>
          </a:xfrm>
        </p:spPr>
        <p:txBody>
          <a:bodyPr>
            <a:normAutofit fontScale="90000"/>
          </a:bodyPr>
          <a:lstStyle/>
          <a:p>
            <a:pPr algn="ctr" eaLnBrk="1" hangingPunct="1">
              <a:defRPr/>
            </a:pPr>
            <a:r>
              <a:rPr lang="en-US" b="1" dirty="0" smtClean="0">
                <a:solidFill>
                  <a:srgbClr val="0070C0"/>
                </a:solidFill>
                <a:cs typeface="B Nazanin" pitchFamily="2" charset="-78"/>
              </a:rPr>
              <a:t/>
            </a:r>
            <a:br>
              <a:rPr lang="en-US" b="1" dirty="0" smtClean="0">
                <a:solidFill>
                  <a:srgbClr val="0070C0"/>
                </a:solidFill>
                <a:cs typeface="B Nazanin" pitchFamily="2" charset="-78"/>
              </a:rPr>
            </a:br>
            <a:r>
              <a:rPr lang="en-US" b="1" dirty="0" smtClean="0">
                <a:solidFill>
                  <a:srgbClr val="0070C0"/>
                </a:solidFill>
                <a:cs typeface="B Nazanin" pitchFamily="2" charset="-78"/>
              </a:rPr>
              <a:t/>
            </a:r>
            <a:br>
              <a:rPr lang="en-US" b="1" dirty="0" smtClean="0">
                <a:solidFill>
                  <a:srgbClr val="0070C0"/>
                </a:solidFill>
                <a:cs typeface="B Nazanin" pitchFamily="2" charset="-78"/>
              </a:rPr>
            </a:br>
            <a:r>
              <a:rPr lang="en-US" b="1" dirty="0" smtClean="0">
                <a:solidFill>
                  <a:srgbClr val="0070C0"/>
                </a:solidFill>
                <a:cs typeface="B Nazanin" pitchFamily="2" charset="-78"/>
              </a:rPr>
              <a:t/>
            </a:r>
            <a:br>
              <a:rPr lang="en-US" b="1" dirty="0" smtClean="0">
                <a:solidFill>
                  <a:srgbClr val="0070C0"/>
                </a:solidFill>
                <a:cs typeface="B Nazanin" pitchFamily="2" charset="-78"/>
              </a:rPr>
            </a:br>
            <a:r>
              <a:rPr lang="en-US" b="1" dirty="0" smtClean="0">
                <a:solidFill>
                  <a:schemeClr val="bg1"/>
                </a:solidFill>
                <a:cs typeface="B Nazanin" pitchFamily="2" charset="-78"/>
              </a:rPr>
              <a:t>BRAND VALUE </a:t>
            </a:r>
            <a:r>
              <a:rPr lang="en-US" b="1" dirty="0" smtClean="0">
                <a:solidFill>
                  <a:srgbClr val="0070C0"/>
                </a:solidFill>
                <a:cs typeface="B Nazanin" pitchFamily="2" charset="-78"/>
              </a:rPr>
              <a:t/>
            </a:r>
            <a:br>
              <a:rPr lang="en-US" b="1" dirty="0" smtClean="0">
                <a:solidFill>
                  <a:srgbClr val="0070C0"/>
                </a:solidFill>
                <a:cs typeface="B Nazanin" pitchFamily="2" charset="-78"/>
              </a:rPr>
            </a:br>
            <a:r>
              <a:rPr lang="fa-IR" b="1" dirty="0" smtClean="0">
                <a:solidFill>
                  <a:srgbClr val="C00000"/>
                </a:solidFill>
                <a:cs typeface="B Nazanin" pitchFamily="2" charset="-78"/>
              </a:rPr>
              <a:t>گروه 10</a:t>
            </a:r>
            <a:r>
              <a:rPr lang="en-US" b="1" dirty="0" smtClean="0">
                <a:solidFill>
                  <a:srgbClr val="0070C0"/>
                </a:solidFill>
                <a:cs typeface="B Nazanin" pitchFamily="2" charset="-78"/>
              </a:rPr>
              <a:t/>
            </a:r>
            <a:br>
              <a:rPr lang="en-US" b="1" dirty="0" smtClean="0">
                <a:solidFill>
                  <a:srgbClr val="0070C0"/>
                </a:solidFill>
                <a:cs typeface="B Nazanin" pitchFamily="2" charset="-78"/>
              </a:rPr>
            </a:br>
            <a:endParaRPr lang="en-US" b="1" dirty="0" smtClean="0">
              <a:solidFill>
                <a:srgbClr val="FFFF00"/>
              </a:solidFill>
              <a:cs typeface="B Nazanin" pitchFamily="2" charset="-78"/>
            </a:endParaRPr>
          </a:p>
        </p:txBody>
      </p:sp>
      <p:pic>
        <p:nvPicPr>
          <p:cNvPr id="6" name="Picture 2" descr="C:\Users\omid\Desktop\brand_corporate_identity[1].png"/>
          <p:cNvPicPr>
            <a:picLocks noChangeAspect="1" noChangeArrowheads="1"/>
          </p:cNvPicPr>
          <p:nvPr/>
        </p:nvPicPr>
        <p:blipFill>
          <a:blip r:embed="rId4"/>
          <a:srcRect/>
          <a:stretch>
            <a:fillRect/>
          </a:stretch>
        </p:blipFill>
        <p:spPr bwMode="auto">
          <a:xfrm>
            <a:off x="457200" y="533400"/>
            <a:ext cx="1295400" cy="1411938"/>
          </a:xfrm>
          <a:prstGeom prst="rect">
            <a:avLst/>
          </a:prstGeom>
          <a:noFill/>
        </p:spPr>
      </p:pic>
      <p:pic>
        <p:nvPicPr>
          <p:cNvPr id="8" name="Picture 2" descr="C:\Users\omid\Desktop\brand_corporate_identity[1].png"/>
          <p:cNvPicPr>
            <a:picLocks noChangeAspect="1" noChangeArrowheads="1"/>
          </p:cNvPicPr>
          <p:nvPr/>
        </p:nvPicPr>
        <p:blipFill>
          <a:blip r:embed="rId4"/>
          <a:srcRect/>
          <a:stretch>
            <a:fillRect/>
          </a:stretch>
        </p:blipFill>
        <p:spPr bwMode="auto">
          <a:xfrm>
            <a:off x="7086600" y="609600"/>
            <a:ext cx="1295400" cy="1411938"/>
          </a:xfrm>
          <a:prstGeom prst="rect">
            <a:avLst/>
          </a:prstGeom>
          <a:noFill/>
        </p:spPr>
      </p:pic>
      <p:pic>
        <p:nvPicPr>
          <p:cNvPr id="3074" name="Picture 2" descr="C:\Users\omid\Desktop\Balance-Scales-Brand-Value-copy2.png"/>
          <p:cNvPicPr>
            <a:picLocks noChangeAspect="1" noChangeArrowheads="1"/>
          </p:cNvPicPr>
          <p:nvPr/>
        </p:nvPicPr>
        <p:blipFill>
          <a:blip r:embed="rId5"/>
          <a:srcRect/>
          <a:stretch>
            <a:fillRect/>
          </a:stretch>
        </p:blipFill>
        <p:spPr bwMode="auto">
          <a:xfrm>
            <a:off x="2209800" y="2590800"/>
            <a:ext cx="4419600" cy="3383757"/>
          </a:xfrm>
          <a:prstGeom prst="rect">
            <a:avLst/>
          </a:prstGeom>
          <a:noFill/>
        </p:spPr>
      </p:pic>
      <p:sp>
        <p:nvSpPr>
          <p:cNvPr id="11" name="Rectangle 10"/>
          <p:cNvSpPr/>
          <p:nvPr/>
        </p:nvSpPr>
        <p:spPr>
          <a:xfrm>
            <a:off x="7315200" y="2895600"/>
            <a:ext cx="1418979" cy="923330"/>
          </a:xfrm>
          <a:prstGeom prst="rect">
            <a:avLst/>
          </a:prstGeom>
          <a:noFill/>
        </p:spPr>
        <p:txBody>
          <a:bodyPr wrap="none" lIns="91440" tIns="45720" rIns="91440" bIns="45720">
            <a:spAutoFit/>
          </a:bodyPr>
          <a:lstStyle/>
          <a:p>
            <a:pPr algn="ct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سعید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7467600" y="3733800"/>
            <a:ext cx="1426994" cy="923330"/>
          </a:xfrm>
          <a:prstGeom prst="rect">
            <a:avLst/>
          </a:prstGeom>
          <a:noFill/>
        </p:spPr>
        <p:txBody>
          <a:bodyPr wrap="none" lIns="91440" tIns="45720" rIns="91440" bIns="45720">
            <a:spAutoFit/>
          </a:bodyPr>
          <a:lstStyle/>
          <a:p>
            <a:pPr algn="ct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آرش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7391400" y="4648200"/>
            <a:ext cx="1523174" cy="923330"/>
          </a:xfrm>
          <a:prstGeom prst="rect">
            <a:avLst/>
          </a:prstGeom>
          <a:noFill/>
        </p:spPr>
        <p:txBody>
          <a:bodyPr wrap="none" lIns="91440" tIns="45720" rIns="91440" bIns="45720">
            <a:spAutoFit/>
          </a:bodyPr>
          <a:lstStyle/>
          <a:p>
            <a:pPr algn="ct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محمد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457200" y="2819400"/>
            <a:ext cx="1430200" cy="923330"/>
          </a:xfrm>
          <a:prstGeom prst="rect">
            <a:avLst/>
          </a:prstGeom>
          <a:noFill/>
        </p:spPr>
        <p:txBody>
          <a:bodyPr wrap="none" lIns="91440" tIns="45720" rIns="91440" bIns="45720">
            <a:spAutoFit/>
          </a:bodyPr>
          <a:lstStyle/>
          <a:p>
            <a:pPr algn="ctr"/>
            <a:r>
              <a:rPr lang="fa-I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آزاده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304800" y="3810000"/>
            <a:ext cx="1550425" cy="923330"/>
          </a:xfrm>
          <a:prstGeom prst="rect">
            <a:avLst/>
          </a:prstGeom>
          <a:noFill/>
        </p:spPr>
        <p:txBody>
          <a:bodyPr wrap="none" lIns="91440" tIns="45720" rIns="91440" bIns="45720">
            <a:spAutoFit/>
          </a:bodyPr>
          <a:lstStyle/>
          <a:p>
            <a:pPr algn="ctr"/>
            <a:r>
              <a:rPr lang="fa-I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شهره</a:t>
            </a: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304800" y="5029200"/>
            <a:ext cx="2069798" cy="923330"/>
          </a:xfrm>
          <a:prstGeom prst="rect">
            <a:avLst/>
          </a:prstGeom>
          <a:noFill/>
        </p:spPr>
        <p:txBody>
          <a:bodyPr wrap="none" lIns="91440" tIns="45720" rIns="91440" bIns="45720">
            <a:spAutoFit/>
          </a:bodyPr>
          <a:lstStyle/>
          <a:p>
            <a:pPr algn="ctr"/>
            <a:r>
              <a:rPr lang="fa-I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شهرزاد</a:t>
            </a: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3733800" y="5934670"/>
            <a:ext cx="1423788" cy="923330"/>
          </a:xfrm>
          <a:prstGeom prst="rect">
            <a:avLst/>
          </a:prstGeom>
          <a:noFill/>
        </p:spPr>
        <p:txBody>
          <a:bodyPr wrap="none" lIns="91440" tIns="45720" rIns="91440" bIns="45720">
            <a:spAutoFit/>
          </a:bodyPr>
          <a:lstStyle/>
          <a:p>
            <a:pPr algn="ctr"/>
            <a:r>
              <a:rPr lang="fa-I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فائزه</a:t>
            </a: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sndAc>
      <p:stSnd>
        <p:snd r:embed="rId3" name="typ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rgbClr val="FFFF00"/>
                </a:solidFill>
              </a:rPr>
              <a:t>اهمیت ارزیابی برند</a:t>
            </a:r>
            <a:r>
              <a:rPr lang="fa-IR" dirty="0" smtClean="0"/>
              <a:t/>
            </a:r>
            <a:br>
              <a:rPr lang="fa-IR" dirty="0" smtClean="0"/>
            </a:br>
            <a:endParaRPr lang="en-US" dirty="0"/>
          </a:p>
        </p:txBody>
      </p:sp>
      <p:sp>
        <p:nvSpPr>
          <p:cNvPr id="3" name="Content Placeholder 2"/>
          <p:cNvSpPr>
            <a:spLocks noGrp="1"/>
          </p:cNvSpPr>
          <p:nvPr>
            <p:ph idx="1"/>
          </p:nvPr>
        </p:nvSpPr>
        <p:spPr>
          <a:xfrm>
            <a:off x="457200" y="1752600"/>
            <a:ext cx="7772400" cy="4419917"/>
          </a:xfrm>
        </p:spPr>
        <p:txBody>
          <a:bodyPr>
            <a:normAutofit/>
          </a:bodyPr>
          <a:lstStyle/>
          <a:p>
            <a:pPr algn="justLow" rtl="1">
              <a:buNone/>
            </a:pPr>
            <a:r>
              <a:rPr lang="fa-IR" dirty="0" smtClean="0"/>
              <a:t>فهمیدن محتوا و ساختار برند از آن جهت مهم است که بر </a:t>
            </a:r>
            <a:r>
              <a:rPr lang="fa-IR" dirty="0" smtClean="0">
                <a:solidFill>
                  <a:srgbClr val="FFC000"/>
                </a:solidFill>
              </a:rPr>
              <a:t>طرزفکر مصرف کننده درباره برند </a:t>
            </a:r>
            <a:r>
              <a:rPr lang="fa-IR" dirty="0" smtClean="0"/>
              <a:t>تاثیر میگذارد. همچنین امروزه بحث خرید و ادغام شرکت ها ( نه تنها دارایی های </a:t>
            </a:r>
            <a:r>
              <a:rPr lang="fa-IR" dirty="0" smtClean="0">
                <a:solidFill>
                  <a:srgbClr val="FFFF00"/>
                </a:solidFill>
              </a:rPr>
              <a:t>شهودی</a:t>
            </a:r>
            <a:r>
              <a:rPr lang="fa-IR" dirty="0" smtClean="0"/>
              <a:t> </a:t>
            </a:r>
            <a:r>
              <a:rPr lang="fa-IR" dirty="0" smtClean="0"/>
              <a:t>بلکه ابعاد برند </a:t>
            </a:r>
            <a:r>
              <a:rPr lang="fa-IR" dirty="0" smtClean="0"/>
              <a:t> باید </a:t>
            </a:r>
            <a:r>
              <a:rPr lang="fa-IR" dirty="0" smtClean="0"/>
              <a:t>مد </a:t>
            </a:r>
            <a:r>
              <a:rPr lang="fa-IR" dirty="0" smtClean="0"/>
              <a:t>نظرقرار گرفته </a:t>
            </a:r>
            <a:r>
              <a:rPr lang="fa-IR" dirty="0" smtClean="0"/>
              <a:t>باشد</a:t>
            </a:r>
            <a:r>
              <a:rPr lang="fa-IR" dirty="0" smtClean="0"/>
              <a:t>.</a:t>
            </a:r>
            <a:endParaRPr lang="fa-IR" dirty="0" smtClean="0"/>
          </a:p>
        </p:txBody>
      </p:sp>
    </p:spTree>
  </p:cSld>
  <p:clrMapOvr>
    <a:masterClrMapping/>
  </p:clrMapOvr>
  <p:transition advTm="4000">
    <p:sndAc>
      <p:stSnd>
        <p:snd r:embed="rId2" name="typ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معیارهای موثر در ارزیابی برند :</a:t>
            </a:r>
            <a:br>
              <a:rPr lang="fa-IR" dirty="0" smtClean="0"/>
            </a:br>
            <a:endParaRPr lang="en-US" dirty="0"/>
          </a:p>
        </p:txBody>
      </p:sp>
      <p:sp>
        <p:nvSpPr>
          <p:cNvPr id="3" name="Content Placeholder 2"/>
          <p:cNvSpPr>
            <a:spLocks noGrp="1"/>
          </p:cNvSpPr>
          <p:nvPr>
            <p:ph idx="1"/>
          </p:nvPr>
        </p:nvSpPr>
        <p:spPr/>
        <p:txBody>
          <a:bodyPr/>
          <a:lstStyle/>
          <a:p>
            <a:pPr algn="justLow" rtl="1">
              <a:buFont typeface="Wingdings" pitchFamily="2" charset="2"/>
              <a:buChar char="v"/>
            </a:pPr>
            <a:r>
              <a:rPr lang="fa-IR" dirty="0" smtClean="0">
                <a:solidFill>
                  <a:srgbClr val="FFFF00"/>
                </a:solidFill>
              </a:rPr>
              <a:t>منعکس </a:t>
            </a:r>
            <a:r>
              <a:rPr lang="fa-IR" dirty="0" smtClean="0">
                <a:solidFill>
                  <a:srgbClr val="FFFF00"/>
                </a:solidFill>
              </a:rPr>
              <a:t>کننده ساختار ارزش ویژه </a:t>
            </a:r>
            <a:r>
              <a:rPr lang="fa-IR" dirty="0" smtClean="0">
                <a:solidFill>
                  <a:srgbClr val="FFFF00"/>
                </a:solidFill>
              </a:rPr>
              <a:t>برند</a:t>
            </a:r>
          </a:p>
          <a:p>
            <a:pPr algn="justLow" rtl="1">
              <a:buFont typeface="Wingdings" pitchFamily="2" charset="2"/>
              <a:buChar char="v"/>
            </a:pPr>
            <a:r>
              <a:rPr lang="fa-IR" dirty="0" smtClean="0">
                <a:solidFill>
                  <a:srgbClr val="FFFF00"/>
                </a:solidFill>
              </a:rPr>
              <a:t>تقلید ناپذیری</a:t>
            </a:r>
          </a:p>
          <a:p>
            <a:pPr algn="justLow" rtl="1">
              <a:buFont typeface="Wingdings" pitchFamily="2" charset="2"/>
              <a:buChar char="v"/>
            </a:pPr>
            <a:r>
              <a:rPr lang="fa-IR" dirty="0" smtClean="0">
                <a:solidFill>
                  <a:srgbClr val="FFFF00"/>
                </a:solidFill>
              </a:rPr>
              <a:t>منعکس کننده ساختارهای هادی بازار</a:t>
            </a:r>
          </a:p>
          <a:p>
            <a:pPr algn="justLow" rtl="1">
              <a:buFont typeface="Wingdings" pitchFamily="2" charset="2"/>
              <a:buChar char="v"/>
            </a:pPr>
            <a:r>
              <a:rPr lang="fa-IR" dirty="0" smtClean="0">
                <a:solidFill>
                  <a:srgbClr val="FFFF00"/>
                </a:solidFill>
              </a:rPr>
              <a:t>حساسیت</a:t>
            </a:r>
          </a:p>
          <a:p>
            <a:pPr algn="justLow" rtl="1">
              <a:buFont typeface="Wingdings" pitchFamily="2" charset="2"/>
              <a:buChar char="v"/>
            </a:pPr>
            <a:r>
              <a:rPr lang="fa-IR" dirty="0" smtClean="0">
                <a:solidFill>
                  <a:srgbClr val="FFFF00"/>
                </a:solidFill>
              </a:rPr>
              <a:t>عمومیت کاربرد</a:t>
            </a:r>
            <a:endParaRPr lang="en-US" dirty="0" smtClean="0">
              <a:solidFill>
                <a:srgbClr val="FFFF00"/>
              </a:solidFill>
            </a:endParaRPr>
          </a:p>
          <a:p>
            <a:pPr algn="justLow" rtl="1">
              <a:buFont typeface="Wingdings" pitchFamily="2" charset="2"/>
              <a:buChar char="v"/>
            </a:pPr>
            <a:endParaRPr lang="fa-IR" dirty="0" smtClean="0">
              <a:solidFill>
                <a:srgbClr val="FFFF00"/>
              </a:solidFill>
            </a:endParaRPr>
          </a:p>
          <a:p>
            <a:pPr algn="justLow" rtl="1">
              <a:buNone/>
            </a:pPr>
            <a:endParaRPr lang="fa-IR" dirty="0" smtClean="0">
              <a:solidFill>
                <a:srgbClr val="FFFF00"/>
              </a:solidFill>
            </a:endParaRPr>
          </a:p>
          <a:p>
            <a:endParaRPr lang="en-US" dirty="0"/>
          </a:p>
        </p:txBody>
      </p:sp>
    </p:spTree>
  </p:cSld>
  <p:clrMapOvr>
    <a:masterClrMapping/>
  </p:clrMapOvr>
  <p:transition advTm="4000">
    <p:sndAc>
      <p:stSnd>
        <p:snd r:embed="rId2" name="type.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4526280"/>
          </a:xfrm>
        </p:spPr>
        <p:txBody>
          <a:bodyPr>
            <a:normAutofit/>
          </a:bodyPr>
          <a:lstStyle/>
          <a:p>
            <a:pPr algn="just" rtl="1"/>
            <a:r>
              <a:rPr lang="fa-IR" b="1" dirty="0" smtClean="0"/>
              <a:t> </a:t>
            </a:r>
            <a:r>
              <a:rPr lang="fa-IR" b="1" dirty="0" smtClean="0">
                <a:solidFill>
                  <a:srgbClr val="FFFF00"/>
                </a:solidFill>
              </a:rPr>
              <a:t>سرمایه دراز مدتی </a:t>
            </a:r>
            <a:r>
              <a:rPr lang="fa-IR" b="1" dirty="0" smtClean="0"/>
              <a:t>است که توسط شرکت برای ایجاد سود قابل ملاحظه و متفاوت نسبت به </a:t>
            </a:r>
            <a:r>
              <a:rPr lang="fa-IR" b="1" dirty="0" smtClean="0">
                <a:solidFill>
                  <a:srgbClr val="FFFF00"/>
                </a:solidFill>
              </a:rPr>
              <a:t>رقبایش</a:t>
            </a:r>
            <a:r>
              <a:rPr lang="fa-IR" b="1" dirty="0" smtClean="0"/>
              <a:t> طراحی می شود</a:t>
            </a:r>
            <a:endParaRPr lang="en-US" dirty="0">
              <a:cs typeface="B Koodak" pitchFamily="2" charset="-78"/>
            </a:endParaRPr>
          </a:p>
        </p:txBody>
      </p:sp>
      <p:pic>
        <p:nvPicPr>
          <p:cNvPr id="2050" name="Picture 2" descr="C:\Users\omid\Desktop\brand_corporate_identity[1].png"/>
          <p:cNvPicPr>
            <a:picLocks noChangeAspect="1" noChangeArrowheads="1"/>
          </p:cNvPicPr>
          <p:nvPr/>
        </p:nvPicPr>
        <p:blipFill>
          <a:blip r:embed="rId3"/>
          <a:srcRect/>
          <a:stretch>
            <a:fillRect/>
          </a:stretch>
        </p:blipFill>
        <p:spPr bwMode="auto">
          <a:xfrm>
            <a:off x="533400" y="304800"/>
            <a:ext cx="1295400" cy="1411938"/>
          </a:xfrm>
          <a:prstGeom prst="rect">
            <a:avLst/>
          </a:prstGeom>
          <a:noFill/>
        </p:spPr>
      </p:pic>
      <p:pic>
        <p:nvPicPr>
          <p:cNvPr id="2051" name="Picture 3" descr="C:\Users\omid\Desktop\10539917_533x400.jpg"/>
          <p:cNvPicPr>
            <a:picLocks noChangeAspect="1" noChangeArrowheads="1"/>
          </p:cNvPicPr>
          <p:nvPr/>
        </p:nvPicPr>
        <p:blipFill>
          <a:blip r:embed="rId4"/>
          <a:srcRect/>
          <a:stretch>
            <a:fillRect/>
          </a:stretch>
        </p:blipFill>
        <p:spPr bwMode="auto">
          <a:xfrm>
            <a:off x="2286000" y="2971800"/>
            <a:ext cx="4513261" cy="3387062"/>
          </a:xfrm>
          <a:prstGeom prst="rect">
            <a:avLst/>
          </a:prstGeom>
          <a:ln>
            <a:noFill/>
          </a:ln>
          <a:effectLst>
            <a:softEdge rad="112500"/>
          </a:effectLst>
        </p:spPr>
      </p:pic>
      <p:sp>
        <p:nvSpPr>
          <p:cNvPr id="8" name="TextBox 7"/>
          <p:cNvSpPr txBox="1"/>
          <p:nvPr/>
        </p:nvSpPr>
        <p:spPr>
          <a:xfrm>
            <a:off x="4267200" y="609600"/>
            <a:ext cx="3733800" cy="461665"/>
          </a:xfrm>
          <a:prstGeom prst="rect">
            <a:avLst/>
          </a:prstGeom>
          <a:noFill/>
        </p:spPr>
        <p:txBody>
          <a:bodyPr wrap="square" rtlCol="0">
            <a:spAutoFit/>
          </a:bodyPr>
          <a:lstStyle/>
          <a:p>
            <a:pPr algn="r" rtl="1"/>
            <a:r>
              <a:rPr lang="fa-IR" sz="2400" b="1" dirty="0" smtClean="0"/>
              <a:t>ارزش برند </a:t>
            </a:r>
            <a:endParaRPr lang="en-US" sz="2400" dirty="0"/>
          </a:p>
        </p:txBody>
      </p:sp>
    </p:spTree>
  </p:cSld>
  <p:clrMapOvr>
    <a:masterClrMapping/>
  </p:clrMapOvr>
  <p:transition spd="med">
    <p:wipe dir="d"/>
    <p:sndAc>
      <p:stSnd>
        <p:snd r:embed="rId2" name="typ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تعاریف گوناگون </a:t>
            </a:r>
            <a:r>
              <a:rPr lang="fa-IR" dirty="0" smtClean="0"/>
              <a:t>ارزش ویژه برند</a:t>
            </a:r>
            <a:endParaRPr lang="en-US" dirty="0"/>
          </a:p>
        </p:txBody>
      </p:sp>
      <p:sp>
        <p:nvSpPr>
          <p:cNvPr id="3" name="Content Placeholder 2"/>
          <p:cNvSpPr>
            <a:spLocks noGrp="1"/>
          </p:cNvSpPr>
          <p:nvPr>
            <p:ph idx="1"/>
          </p:nvPr>
        </p:nvSpPr>
        <p:spPr>
          <a:xfrm>
            <a:off x="381000" y="1646236"/>
            <a:ext cx="8305800" cy="4602163"/>
          </a:xfrm>
        </p:spPr>
        <p:txBody>
          <a:bodyPr>
            <a:normAutofit fontScale="92500" lnSpcReduction="10000"/>
          </a:bodyPr>
          <a:lstStyle/>
          <a:p>
            <a:pPr algn="r">
              <a:buNone/>
            </a:pPr>
            <a:r>
              <a:rPr lang="fa-IR" dirty="0" smtClean="0">
                <a:solidFill>
                  <a:srgbClr val="FFFF00"/>
                </a:solidFill>
              </a:rPr>
              <a:t>موسسه علم بازاریابی</a:t>
            </a:r>
            <a:r>
              <a:rPr lang="fa-IR" dirty="0" smtClean="0"/>
              <a:t>: </a:t>
            </a:r>
            <a:r>
              <a:rPr lang="fa-IR" dirty="0" smtClean="0">
                <a:solidFill>
                  <a:srgbClr val="FFFF00"/>
                </a:solidFill>
              </a:rPr>
              <a:t>مجموعه</a:t>
            </a:r>
            <a:r>
              <a:rPr lang="fa-IR" dirty="0" smtClean="0"/>
              <a:t> </a:t>
            </a:r>
            <a:r>
              <a:rPr lang="fa-IR" dirty="0" smtClean="0">
                <a:solidFill>
                  <a:srgbClr val="FFFF00"/>
                </a:solidFill>
              </a:rPr>
              <a:t>ایی ازتداعی ها و رفتارها </a:t>
            </a:r>
            <a:r>
              <a:rPr lang="fa-IR" dirty="0" smtClean="0"/>
              <a:t>در بخش: </a:t>
            </a:r>
            <a:r>
              <a:rPr lang="fa-IR" dirty="0" smtClean="0">
                <a:solidFill>
                  <a:srgbClr val="FFFF00"/>
                </a:solidFill>
              </a:rPr>
              <a:t>مشتریان برند،اعضای </a:t>
            </a:r>
            <a:r>
              <a:rPr lang="fa-IR" dirty="0" smtClean="0">
                <a:solidFill>
                  <a:srgbClr val="FFFF00"/>
                </a:solidFill>
              </a:rPr>
              <a:t>کانال، و شرکت مادر </a:t>
            </a:r>
            <a:r>
              <a:rPr lang="fa-IR" dirty="0" smtClean="0"/>
              <a:t>که به برند این امکان را می دهد درامد بالاتری داشته باشد یا حاشیه سود بیشتری نسبت به زمانی که بدون برند است کسب کند.</a:t>
            </a:r>
          </a:p>
          <a:p>
            <a:pPr algn="r">
              <a:buNone/>
            </a:pPr>
            <a:r>
              <a:rPr lang="fa-IR" dirty="0" smtClean="0">
                <a:solidFill>
                  <a:srgbClr val="FFFF00"/>
                </a:solidFill>
              </a:rPr>
              <a:t>فارکوار 1995</a:t>
            </a:r>
            <a:r>
              <a:rPr lang="fa-IR" dirty="0" smtClean="0"/>
              <a:t>(ارزش ویژه برند منفعت و ارزش افزوده شده به یک محصول توسط ان برند است.</a:t>
            </a:r>
          </a:p>
          <a:p>
            <a:pPr algn="r">
              <a:buNone/>
            </a:pPr>
            <a:r>
              <a:rPr lang="fa-IR" dirty="0" smtClean="0">
                <a:solidFill>
                  <a:srgbClr val="FFFF00"/>
                </a:solidFill>
              </a:rPr>
              <a:t>    کاماکورا1993</a:t>
            </a:r>
            <a:r>
              <a:rPr lang="fa-IR" dirty="0" smtClean="0"/>
              <a:t>( منفعت فزاینده)</a:t>
            </a:r>
          </a:p>
          <a:p>
            <a:pPr algn="r">
              <a:buNone/>
            </a:pPr>
            <a:r>
              <a:rPr lang="fa-IR" dirty="0" smtClean="0">
                <a:solidFill>
                  <a:srgbClr val="FFFF00"/>
                </a:solidFill>
              </a:rPr>
              <a:t>مک کویین</a:t>
            </a:r>
            <a:r>
              <a:rPr lang="fa-IR" dirty="0" smtClean="0"/>
              <a:t> ارزش ویژه برند را به عنوان تفاوت بین ارزش محصول دارای برند و ارزش آن بدون برند خاص برای مشتری تعریف می کند.</a:t>
            </a:r>
            <a:endParaRPr lang="en-US" dirty="0"/>
          </a:p>
        </p:txBody>
      </p:sp>
    </p:spTree>
  </p:cSld>
  <p:clrMapOvr>
    <a:masterClrMapping/>
  </p:clrMapOvr>
  <p:transition advTm="4000">
    <p:sndAc>
      <p:stSnd>
        <p:snd r:embed="rId2" name="typ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خلاصه یعنی اینکه ...</a:t>
            </a:r>
            <a:endParaRPr lang="en-US" dirty="0"/>
          </a:p>
        </p:txBody>
      </p:sp>
      <p:pic>
        <p:nvPicPr>
          <p:cNvPr id="4" name="Picture 2" descr="C:\Users\omid\Desktop\The-value-of-a-brand.jpg"/>
          <p:cNvPicPr>
            <a:picLocks noGrp="1" noChangeAspect="1" noChangeArrowheads="1"/>
          </p:cNvPicPr>
          <p:nvPr>
            <p:ph idx="1"/>
          </p:nvPr>
        </p:nvPicPr>
        <p:blipFill>
          <a:blip r:embed="rId3"/>
          <a:srcRect/>
          <a:stretch>
            <a:fillRect/>
          </a:stretch>
        </p:blipFill>
        <p:spPr bwMode="auto">
          <a:xfrm>
            <a:off x="1219435" y="1646238"/>
            <a:ext cx="6705129" cy="4525962"/>
          </a:xfrm>
          <a:prstGeom prst="rect">
            <a:avLst/>
          </a:prstGeom>
          <a:ln>
            <a:noFill/>
          </a:ln>
          <a:effectLst>
            <a:softEdge rad="112500"/>
          </a:effectLst>
        </p:spPr>
      </p:pic>
    </p:spTree>
  </p:cSld>
  <p:clrMapOvr>
    <a:masterClrMapping/>
  </p:clrMapOvr>
  <p:transition advTm="4000">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3276600" y="1646237"/>
            <a:ext cx="5410200" cy="1631216"/>
          </a:xfrm>
          <a:prstGeom prst="rect">
            <a:avLst/>
          </a:prstGeom>
          <a:noFill/>
        </p:spPr>
        <p:txBody>
          <a:bodyPr wrap="square" rtlCol="0">
            <a:spAutoFit/>
          </a:bodyPr>
          <a:lstStyle/>
          <a:p>
            <a:pPr lvl="0" algn="ctr" rtl="1"/>
            <a:endParaRPr lang="fa-IR" sz="2000" b="1" dirty="0" smtClean="0">
              <a:cs typeface="B Koodak" pitchFamily="2" charset="-78"/>
            </a:endParaRPr>
          </a:p>
          <a:p>
            <a:pPr algn="ctr" rtl="1"/>
            <a:endParaRPr lang="en-US" sz="2000" dirty="0" smtClean="0"/>
          </a:p>
          <a:p>
            <a:pPr lvl="0" algn="ctr" rtl="1">
              <a:buNone/>
            </a:pPr>
            <a:endParaRPr lang="fa-IR" sz="2000" b="1" dirty="0" smtClean="0">
              <a:cs typeface="B Koodak" pitchFamily="2" charset="-78"/>
            </a:endParaRPr>
          </a:p>
          <a:p>
            <a:pPr lvl="0" algn="ctr" rtl="1"/>
            <a:endParaRPr lang="fa-IR" sz="2000" b="1" dirty="0" smtClean="0">
              <a:cs typeface="B Koodak" pitchFamily="2" charset="-78"/>
            </a:endParaRPr>
          </a:p>
          <a:p>
            <a:pPr lvl="0" algn="ctr" rtl="1"/>
            <a:endParaRPr lang="en-US" sz="2000" b="1" dirty="0" smtClean="0">
              <a:cs typeface="B Koodak" pitchFamily="2" charset="-78"/>
            </a:endParaRPr>
          </a:p>
        </p:txBody>
      </p:sp>
      <p:sp>
        <p:nvSpPr>
          <p:cNvPr id="6" name="Title 3"/>
          <p:cNvSpPr>
            <a:spLocks noGrp="1"/>
          </p:cNvSpPr>
          <p:nvPr>
            <p:ph type="title"/>
          </p:nvPr>
        </p:nvSpPr>
        <p:spPr>
          <a:xfrm>
            <a:off x="5257800" y="685800"/>
            <a:ext cx="3352800" cy="461665"/>
          </a:xfrm>
          <a:prstGeom prst="rect">
            <a:avLst/>
          </a:prstGeom>
        </p:spPr>
        <p:txBody>
          <a:bodyPr wrap="square">
            <a:spAutoFit/>
          </a:bodyPr>
          <a:lstStyle/>
          <a:p>
            <a:pPr algn="ctr"/>
            <a:r>
              <a:rPr lang="fa-IR" sz="2400" b="1" dirty="0" smtClean="0">
                <a:solidFill>
                  <a:schemeClr val="bg1"/>
                </a:solidFill>
                <a:cs typeface="B Nazanin" pitchFamily="2" charset="-78"/>
              </a:rPr>
              <a:t>چگونه ؟؟؟</a:t>
            </a:r>
            <a:endParaRPr lang="en-US" sz="2400" b="1" dirty="0" smtClean="0">
              <a:solidFill>
                <a:schemeClr val="bg1"/>
              </a:solidFill>
              <a:cs typeface="B Nazanin" pitchFamily="2" charset="-78"/>
            </a:endParaRPr>
          </a:p>
        </p:txBody>
      </p:sp>
      <p:pic>
        <p:nvPicPr>
          <p:cNvPr id="8"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0" name="Rectangle 9"/>
          <p:cNvSpPr/>
          <p:nvPr/>
        </p:nvSpPr>
        <p:spPr>
          <a:xfrm>
            <a:off x="1219200" y="1524000"/>
            <a:ext cx="7315200" cy="1200329"/>
          </a:xfrm>
          <a:prstGeom prst="rect">
            <a:avLst/>
          </a:prstGeom>
        </p:spPr>
        <p:txBody>
          <a:bodyPr wrap="square">
            <a:spAutoFit/>
          </a:bodyPr>
          <a:lstStyle/>
          <a:p>
            <a:pPr algn="ctr"/>
            <a:r>
              <a:rPr lang="fa-IR" sz="2400" b="1" dirty="0" smtClean="0"/>
              <a:t>ارزش برند وقتی پدید می آید که مشتریان به دلیل </a:t>
            </a:r>
            <a:r>
              <a:rPr lang="fa-IR" sz="2400" b="1" dirty="0" smtClean="0">
                <a:solidFill>
                  <a:srgbClr val="FFFF00"/>
                </a:solidFill>
              </a:rPr>
              <a:t>جذابیت</a:t>
            </a:r>
            <a:r>
              <a:rPr lang="fa-IR" sz="2400" b="1" dirty="0" smtClean="0"/>
              <a:t> نام ضمیمه شده به یک کالا به میل خود </a:t>
            </a:r>
            <a:r>
              <a:rPr lang="fa-IR" sz="2400" b="1" dirty="0" smtClean="0">
                <a:solidFill>
                  <a:srgbClr val="FFFF00"/>
                </a:solidFill>
              </a:rPr>
              <a:t>پول بیشتری </a:t>
            </a:r>
            <a:r>
              <a:rPr lang="fa-IR" sz="2400" b="1" dirty="0" smtClean="0"/>
              <a:t>برای </a:t>
            </a:r>
            <a:r>
              <a:rPr lang="fa-IR" sz="2400" b="1" dirty="0" smtClean="0">
                <a:solidFill>
                  <a:srgbClr val="FFFF00"/>
                </a:solidFill>
              </a:rPr>
              <a:t>درجه مساوی </a:t>
            </a:r>
            <a:r>
              <a:rPr lang="fa-IR" sz="2400" b="1" dirty="0" smtClean="0"/>
              <a:t>از کیفیت می پردازند</a:t>
            </a:r>
            <a:endParaRPr lang="en-US" sz="2400" dirty="0"/>
          </a:p>
        </p:txBody>
      </p:sp>
      <p:pic>
        <p:nvPicPr>
          <p:cNvPr id="4098" name="Picture 2" descr="C:\Users\omid\Desktop\Coca-Cola-Arrests-Pepsi--40810.jpg"/>
          <p:cNvPicPr>
            <a:picLocks noChangeAspect="1" noChangeArrowheads="1"/>
          </p:cNvPicPr>
          <p:nvPr/>
        </p:nvPicPr>
        <p:blipFill>
          <a:blip r:embed="rId4"/>
          <a:srcRect/>
          <a:stretch>
            <a:fillRect/>
          </a:stretch>
        </p:blipFill>
        <p:spPr bwMode="auto">
          <a:xfrm>
            <a:off x="685800" y="2514600"/>
            <a:ext cx="3186113" cy="3952899"/>
          </a:xfrm>
          <a:prstGeom prst="rect">
            <a:avLst/>
          </a:prstGeom>
          <a:ln>
            <a:noFill/>
          </a:ln>
          <a:effectLst>
            <a:softEdge rad="112500"/>
          </a:effectLst>
        </p:spPr>
      </p:pic>
      <p:pic>
        <p:nvPicPr>
          <p:cNvPr id="4099" name="Picture 3" descr="C:\Users\omid\Desktop\Coca Cola vs Pepsi 02.jpg"/>
          <p:cNvPicPr>
            <a:picLocks noChangeAspect="1" noChangeArrowheads="1"/>
          </p:cNvPicPr>
          <p:nvPr/>
        </p:nvPicPr>
        <p:blipFill>
          <a:blip r:embed="rId5"/>
          <a:srcRect/>
          <a:stretch>
            <a:fillRect/>
          </a:stretch>
        </p:blipFill>
        <p:spPr bwMode="auto">
          <a:xfrm>
            <a:off x="4003589" y="2743200"/>
            <a:ext cx="4530811" cy="3352800"/>
          </a:xfrm>
          <a:prstGeom prst="rect">
            <a:avLst/>
          </a:prstGeom>
          <a:ln>
            <a:noFill/>
          </a:ln>
          <a:effectLst>
            <a:softEdge rad="112500"/>
          </a:effectLst>
        </p:spPr>
      </p:pic>
    </p:spTree>
  </p:cSld>
  <p:clrMapOvr>
    <a:masterClrMapping/>
  </p:clrMapOvr>
  <p:transition spd="med">
    <p:fad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Content Placeholder 2"/>
          <p:cNvSpPr>
            <a:spLocks noGrp="1"/>
          </p:cNvSpPr>
          <p:nvPr>
            <p:ph idx="1"/>
          </p:nvPr>
        </p:nvSpPr>
        <p:spPr>
          <a:xfrm>
            <a:off x="457200" y="1600200"/>
            <a:ext cx="8153400" cy="3276600"/>
          </a:xfrm>
        </p:spPr>
        <p:txBody>
          <a:bodyPr>
            <a:noAutofit/>
          </a:bodyPr>
          <a:lstStyle/>
          <a:p>
            <a:pPr algn="justLow" rtl="1" fontAlgn="base">
              <a:lnSpc>
                <a:spcPct val="170000"/>
              </a:lnSpc>
              <a:spcBef>
                <a:spcPct val="0"/>
              </a:spcBef>
              <a:spcAft>
                <a:spcPct val="0"/>
              </a:spcAft>
              <a:buFont typeface="Wingdings" pitchFamily="2" charset="2"/>
              <a:buChar char="v"/>
            </a:pPr>
            <a:r>
              <a:rPr lang="fa-IR" sz="1800" b="1" dirty="0" smtClean="0"/>
              <a:t>ارزشی که می تواند به وسیله ن</a:t>
            </a:r>
            <a:r>
              <a:rPr lang="fa-IR" sz="1800" b="1" dirty="0" smtClean="0">
                <a:solidFill>
                  <a:srgbClr val="FFFF00"/>
                </a:solidFill>
              </a:rPr>
              <a:t>ام</a:t>
            </a:r>
            <a:r>
              <a:rPr lang="fa-IR" sz="1800" b="1" dirty="0" smtClean="0"/>
              <a:t>  به محصول افزوده شود و با </a:t>
            </a:r>
            <a:r>
              <a:rPr lang="fa-IR" sz="1800" b="1" dirty="0" smtClean="0">
                <a:solidFill>
                  <a:srgbClr val="FFFF00"/>
                </a:solidFill>
              </a:rPr>
              <a:t>سود بیشتر در </a:t>
            </a:r>
            <a:r>
              <a:rPr lang="fa-IR" sz="1800" b="1" dirty="0" smtClean="0"/>
              <a:t>سهام بازار به ارمغان آورده  شود. این ارزش می تواند </a:t>
            </a:r>
            <a:r>
              <a:rPr lang="fa-IR" sz="1800" b="1" dirty="0" smtClean="0">
                <a:solidFill>
                  <a:srgbClr val="FFFF00"/>
                </a:solidFill>
              </a:rPr>
              <a:t>توسط مشتریان </a:t>
            </a:r>
            <a:r>
              <a:rPr lang="fa-IR" sz="1800" b="1" dirty="0" smtClean="0"/>
              <a:t>و اعضای کانال ،هم به عنوان دا</a:t>
            </a:r>
            <a:r>
              <a:rPr lang="fa-IR" sz="1800" b="1" dirty="0" smtClean="0">
                <a:solidFill>
                  <a:srgbClr val="FFFF00"/>
                </a:solidFill>
              </a:rPr>
              <a:t>رایی مالی </a:t>
            </a:r>
            <a:r>
              <a:rPr lang="fa-IR" sz="1800" b="1" dirty="0" smtClean="0"/>
              <a:t>و هم به عنوان یک سری </a:t>
            </a:r>
            <a:r>
              <a:rPr lang="fa-IR" sz="1800" b="1" dirty="0" smtClean="0">
                <a:solidFill>
                  <a:srgbClr val="FFFF00"/>
                </a:solidFill>
              </a:rPr>
              <a:t>ارتباطات و رفتارهای مطلوب </a:t>
            </a:r>
            <a:r>
              <a:rPr lang="fa-IR" sz="1800" b="1" dirty="0" smtClean="0"/>
              <a:t>تلقی شود. (مؤسسه علمی بازاریابی، 1989)</a:t>
            </a:r>
          </a:p>
          <a:p>
            <a:pPr algn="justLow" rtl="1" fontAlgn="base">
              <a:lnSpc>
                <a:spcPct val="170000"/>
              </a:lnSpc>
              <a:spcBef>
                <a:spcPct val="0"/>
              </a:spcBef>
              <a:spcAft>
                <a:spcPct val="0"/>
              </a:spcAft>
              <a:buFont typeface="Wingdings" pitchFamily="2" charset="2"/>
              <a:buChar char="v"/>
            </a:pPr>
            <a:endParaRPr lang="fa-IR" sz="1800" b="1" dirty="0" smtClean="0"/>
          </a:p>
          <a:p>
            <a:pPr algn="justLow" rtl="1" fontAlgn="base">
              <a:lnSpc>
                <a:spcPct val="170000"/>
              </a:lnSpc>
              <a:spcBef>
                <a:spcPct val="0"/>
              </a:spcBef>
              <a:spcAft>
                <a:spcPct val="0"/>
              </a:spcAft>
              <a:buFont typeface="Wingdings" pitchFamily="2" charset="2"/>
              <a:buChar char="v"/>
            </a:pPr>
            <a:endParaRPr lang="fa-IR" sz="1800" b="1" dirty="0" smtClean="0">
              <a:solidFill>
                <a:srgbClr val="FFFF00"/>
              </a:solidFill>
            </a:endParaRPr>
          </a:p>
          <a:p>
            <a:pPr algn="justLow" rtl="1" fontAlgn="base">
              <a:lnSpc>
                <a:spcPct val="170000"/>
              </a:lnSpc>
              <a:spcBef>
                <a:spcPct val="0"/>
              </a:spcBef>
              <a:spcAft>
                <a:spcPct val="0"/>
              </a:spcAft>
              <a:buFont typeface="Wingdings" pitchFamily="2" charset="2"/>
              <a:buChar char="v"/>
            </a:pPr>
            <a:r>
              <a:rPr lang="fa-IR" sz="1800" b="1" dirty="0" smtClean="0">
                <a:solidFill>
                  <a:srgbClr val="FFFF00"/>
                </a:solidFill>
              </a:rPr>
              <a:t>خواستگاه برند کجاست؟ </a:t>
            </a:r>
          </a:p>
          <a:p>
            <a:pPr algn="justLow" rtl="1" fontAlgn="base">
              <a:lnSpc>
                <a:spcPct val="170000"/>
              </a:lnSpc>
              <a:spcBef>
                <a:spcPct val="0"/>
              </a:spcBef>
              <a:spcAft>
                <a:spcPct val="0"/>
              </a:spcAft>
              <a:buFont typeface="Wingdings" pitchFamily="2" charset="2"/>
              <a:buChar char="v"/>
            </a:pPr>
            <a:endParaRPr lang="fa-IR" sz="1800" b="1" dirty="0" smtClean="0"/>
          </a:p>
          <a:p>
            <a:pPr algn="justLow" rtl="1" fontAlgn="base">
              <a:lnSpc>
                <a:spcPct val="170000"/>
              </a:lnSpc>
              <a:spcBef>
                <a:spcPct val="0"/>
              </a:spcBef>
              <a:spcAft>
                <a:spcPct val="0"/>
              </a:spcAft>
              <a:buNone/>
            </a:pPr>
            <a:endParaRPr lang="fa-IR" sz="1800" b="1" dirty="0" smtClean="0"/>
          </a:p>
          <a:p>
            <a:pPr algn="justLow" rtl="1" fontAlgn="base">
              <a:lnSpc>
                <a:spcPct val="170000"/>
              </a:lnSpc>
              <a:spcBef>
                <a:spcPct val="0"/>
              </a:spcBef>
              <a:spcAft>
                <a:spcPct val="0"/>
              </a:spcAft>
              <a:buNone/>
            </a:pPr>
            <a:endParaRPr lang="fa-IR" sz="1800" b="1" dirty="0" smtClean="0"/>
          </a:p>
          <a:p>
            <a:pPr algn="justLow" rtl="1" fontAlgn="base">
              <a:lnSpc>
                <a:spcPct val="170000"/>
              </a:lnSpc>
              <a:spcBef>
                <a:spcPct val="0"/>
              </a:spcBef>
              <a:spcAft>
                <a:spcPct val="0"/>
              </a:spcAft>
              <a:buFont typeface="Wingdings" pitchFamily="2" charset="2"/>
              <a:buChar char="v"/>
            </a:pPr>
            <a:r>
              <a:rPr lang="fa-IR" sz="1600" b="1" dirty="0" smtClean="0"/>
              <a:t>بر اساس این تعاریف، </a:t>
            </a:r>
            <a:r>
              <a:rPr lang="fa-IR" sz="1600" b="1" dirty="0" smtClean="0">
                <a:solidFill>
                  <a:srgbClr val="FFFF00"/>
                </a:solidFill>
              </a:rPr>
              <a:t>ارزش برند را می توان ارزشی دانست که به طور فزاینده ای به نام برند </a:t>
            </a:r>
            <a:r>
              <a:rPr lang="fa-IR" sz="1600" b="1" dirty="0" smtClean="0"/>
              <a:t>مربوط می شود. </a:t>
            </a:r>
            <a:endParaRPr lang="en-US" sz="1600" dirty="0" smtClean="0"/>
          </a:p>
          <a:p>
            <a:pPr algn="r" rtl="1" fontAlgn="base">
              <a:lnSpc>
                <a:spcPct val="170000"/>
              </a:lnSpc>
              <a:spcBef>
                <a:spcPct val="0"/>
              </a:spcBef>
              <a:spcAft>
                <a:spcPct val="0"/>
              </a:spcAft>
              <a:buFont typeface="Wingdings" pitchFamily="2" charset="2"/>
              <a:buChar char="v"/>
            </a:pPr>
            <a:endParaRPr lang="en-US" sz="1200" dirty="0"/>
          </a:p>
        </p:txBody>
      </p:sp>
      <p:pic>
        <p:nvPicPr>
          <p:cNvPr id="10"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1" name="TextBox 10"/>
          <p:cNvSpPr txBox="1"/>
          <p:nvPr/>
        </p:nvSpPr>
        <p:spPr>
          <a:xfrm>
            <a:off x="3810000" y="685800"/>
            <a:ext cx="4419600" cy="646331"/>
          </a:xfrm>
          <a:prstGeom prst="rect">
            <a:avLst/>
          </a:prstGeom>
          <a:noFill/>
        </p:spPr>
        <p:txBody>
          <a:bodyPr wrap="square" rtlCol="0">
            <a:spAutoFit/>
          </a:bodyPr>
          <a:lstStyle/>
          <a:p>
            <a:pPr algn="r" rtl="1"/>
            <a:r>
              <a:rPr lang="fa-IR" sz="3600" b="1" dirty="0" smtClean="0"/>
              <a:t>ارزش </a:t>
            </a:r>
            <a:r>
              <a:rPr lang="fa-IR" sz="3600" b="1" dirty="0" smtClean="0"/>
              <a:t>برند </a:t>
            </a:r>
            <a:endParaRPr lang="en-US" sz="3600" b="1" dirty="0"/>
          </a:p>
        </p:txBody>
      </p:sp>
      <p:pic>
        <p:nvPicPr>
          <p:cNvPr id="13315" name="Picture 3" descr="C:\Users\omid\Desktop\brand-value.jpg"/>
          <p:cNvPicPr>
            <a:picLocks noChangeAspect="1" noChangeArrowheads="1"/>
          </p:cNvPicPr>
          <p:nvPr/>
        </p:nvPicPr>
        <p:blipFill>
          <a:blip r:embed="rId4"/>
          <a:srcRect/>
          <a:stretch>
            <a:fillRect/>
          </a:stretch>
        </p:blipFill>
        <p:spPr bwMode="auto">
          <a:xfrm>
            <a:off x="609600" y="3124200"/>
            <a:ext cx="3205162" cy="2767752"/>
          </a:xfrm>
          <a:prstGeom prst="rect">
            <a:avLst/>
          </a:prstGeom>
          <a:ln>
            <a:noFill/>
          </a:ln>
          <a:effectLst>
            <a:softEdge rad="112500"/>
          </a:effectLst>
        </p:spPr>
      </p:pic>
    </p:spTree>
  </p:cSld>
  <p:clrMapOvr>
    <a:masterClrMapping/>
  </p:clrMapOvr>
  <p:transition spd="med">
    <p:dissolv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wipe(down)">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7" end="7"/>
                                            </p:txEl>
                                          </p:spTgt>
                                        </p:tgtEl>
                                        <p:attrNameLst>
                                          <p:attrName>style.visibility</p:attrName>
                                        </p:attrNameLst>
                                      </p:cBhvr>
                                      <p:to>
                                        <p:strVal val="visible"/>
                                      </p:to>
                                    </p:set>
                                    <p:animEffect transition="in" filter="wipe(down)">
                                      <p:cBhvr>
                                        <p:cTn id="17" dur="500"/>
                                        <p:tgtEl>
                                          <p:spTgt spid="1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315"/>
                                        </p:tgtEl>
                                        <p:attrNameLst>
                                          <p:attrName>style.visibility</p:attrName>
                                        </p:attrNameLst>
                                      </p:cBhvr>
                                      <p:to>
                                        <p:strVal val="visible"/>
                                      </p:to>
                                    </p:set>
                                    <p:anim calcmode="lin" valueType="num">
                                      <p:cBhvr additive="base">
                                        <p:cTn id="22" dur="500" fill="hold"/>
                                        <p:tgtEl>
                                          <p:spTgt spid="13315"/>
                                        </p:tgtEl>
                                        <p:attrNameLst>
                                          <p:attrName>ppt_x</p:attrName>
                                        </p:attrNameLst>
                                      </p:cBhvr>
                                      <p:tavLst>
                                        <p:tav tm="0">
                                          <p:val>
                                            <p:strVal val="#ppt_x"/>
                                          </p:val>
                                        </p:tav>
                                        <p:tav tm="100000">
                                          <p:val>
                                            <p:strVal val="#ppt_x"/>
                                          </p:val>
                                        </p:tav>
                                      </p:tavLst>
                                    </p:anim>
                                    <p:anim calcmode="lin" valueType="num">
                                      <p:cBhvr additive="base">
                                        <p:cTn id="23"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5181600" y="685801"/>
            <a:ext cx="3276600" cy="461665"/>
          </a:xfrm>
          <a:prstGeom prst="rect">
            <a:avLst/>
          </a:prstGeom>
        </p:spPr>
        <p:txBody>
          <a:bodyPr wrap="square">
            <a:spAutoFit/>
          </a:bodyPr>
          <a:lstStyle/>
          <a:p>
            <a:pPr algn="ctr"/>
            <a:r>
              <a:rPr lang="fa-IR" sz="2400" b="1" dirty="0" smtClean="0">
                <a:solidFill>
                  <a:srgbClr val="FFFF00"/>
                </a:solidFill>
              </a:rPr>
              <a:t>یک تصویر ، دو زاویه  </a:t>
            </a:r>
            <a:endParaRPr lang="en-US" sz="2400" b="1" dirty="0">
              <a:solidFill>
                <a:srgbClr val="FFFF00"/>
              </a:solidFill>
            </a:endParaRPr>
          </a:p>
        </p:txBody>
      </p:sp>
      <p:pic>
        <p:nvPicPr>
          <p:cNvPr id="8"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9" name="Content Placeholder 8"/>
          <p:cNvSpPr>
            <a:spLocks noGrp="1"/>
          </p:cNvSpPr>
          <p:nvPr>
            <p:ph idx="1"/>
          </p:nvPr>
        </p:nvSpPr>
        <p:spPr>
          <a:xfrm>
            <a:off x="609600" y="1752284"/>
            <a:ext cx="8153400" cy="4038916"/>
          </a:xfrm>
        </p:spPr>
        <p:txBody>
          <a:bodyPr>
            <a:normAutofit/>
          </a:bodyPr>
          <a:lstStyle/>
          <a:p>
            <a:pPr algn="ctr">
              <a:buNone/>
            </a:pPr>
            <a:r>
              <a:rPr lang="fa-IR" b="1" dirty="0" smtClean="0"/>
              <a:t>ارزش یک برند از دیدگاه </a:t>
            </a:r>
            <a:r>
              <a:rPr lang="fa-IR" b="1" dirty="0" smtClean="0">
                <a:solidFill>
                  <a:schemeClr val="bg1">
                    <a:lumMod val="95000"/>
                    <a:lumOff val="5000"/>
                  </a:schemeClr>
                </a:solidFill>
              </a:rPr>
              <a:t>مصرف کننده</a:t>
            </a:r>
            <a:r>
              <a:rPr lang="fa-IR" b="1" dirty="0" smtClean="0"/>
              <a:t>، </a:t>
            </a:r>
            <a:r>
              <a:rPr lang="fa-IR" b="1" dirty="0" smtClean="0">
                <a:solidFill>
                  <a:srgbClr val="FFFF00"/>
                </a:solidFill>
              </a:rPr>
              <a:t>وعده یک تجربه و وفای به آن </a:t>
            </a:r>
            <a:r>
              <a:rPr lang="fa-IR" b="1" dirty="0" smtClean="0"/>
              <a:t>است؛ از چشم انداز </a:t>
            </a:r>
            <a:r>
              <a:rPr lang="fa-IR" b="1" dirty="0" smtClean="0">
                <a:solidFill>
                  <a:schemeClr val="bg1">
                    <a:lumMod val="95000"/>
                    <a:lumOff val="5000"/>
                  </a:schemeClr>
                </a:solidFill>
              </a:rPr>
              <a:t>کسب و کار</a:t>
            </a:r>
            <a:r>
              <a:rPr lang="fa-IR" b="1" dirty="0" smtClean="0"/>
              <a:t>، </a:t>
            </a:r>
            <a:r>
              <a:rPr lang="fa-IR" b="1" dirty="0" smtClean="0">
                <a:solidFill>
                  <a:srgbClr val="FFFF00"/>
                </a:solidFill>
              </a:rPr>
              <a:t>یک سرمایه </a:t>
            </a:r>
            <a:r>
              <a:rPr lang="fa-IR" b="1" dirty="0" smtClean="0"/>
              <a:t>است که می تواند یک </a:t>
            </a:r>
            <a:r>
              <a:rPr lang="fa-IR" b="1" dirty="0" smtClean="0">
                <a:solidFill>
                  <a:srgbClr val="FFFF00"/>
                </a:solidFill>
              </a:rPr>
              <a:t>منبع درآمدی امن </a:t>
            </a:r>
            <a:r>
              <a:rPr lang="fa-IR" b="1" dirty="0" smtClean="0"/>
              <a:t>در آینده به شمار آید، که منجر به </a:t>
            </a:r>
            <a:r>
              <a:rPr lang="fa-IR" b="1" dirty="0" smtClean="0">
                <a:solidFill>
                  <a:srgbClr val="FFFF00"/>
                </a:solidFill>
              </a:rPr>
              <a:t>افزایش ارزش سهام </a:t>
            </a:r>
            <a:r>
              <a:rPr lang="fa-IR" b="1" dirty="0" smtClean="0"/>
              <a:t>نیز می تواند باشد. </a:t>
            </a:r>
            <a:endParaRPr lang="en-US" dirty="0" smtClean="0"/>
          </a:p>
          <a:p>
            <a:pPr>
              <a:buNone/>
            </a:pPr>
            <a:endParaRPr lang="en-US" dirty="0"/>
          </a:p>
        </p:txBody>
      </p:sp>
      <p:pic>
        <p:nvPicPr>
          <p:cNvPr id="12290" name="Picture 2" descr="C:\Users\omid\Desktop\values.jpg"/>
          <p:cNvPicPr>
            <a:picLocks noChangeAspect="1" noChangeArrowheads="1"/>
          </p:cNvPicPr>
          <p:nvPr/>
        </p:nvPicPr>
        <p:blipFill>
          <a:blip r:embed="rId4"/>
          <a:srcRect/>
          <a:stretch>
            <a:fillRect/>
          </a:stretch>
        </p:blipFill>
        <p:spPr bwMode="auto">
          <a:xfrm>
            <a:off x="2895600" y="3810000"/>
            <a:ext cx="4057650" cy="2686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sndAc>
      <p:stSnd>
        <p:snd r:embed="rId2" name="typ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4600" y="457200"/>
            <a:ext cx="4876800" cy="646331"/>
          </a:xfrm>
          <a:prstGeom prst="rect">
            <a:avLst/>
          </a:prstGeom>
        </p:spPr>
        <p:txBody>
          <a:bodyPr wrap="square">
            <a:spAutoFit/>
          </a:bodyPr>
          <a:lstStyle/>
          <a:p>
            <a:pPr algn="ctr"/>
            <a:r>
              <a:rPr lang="fa-IR" b="1" dirty="0" smtClean="0">
                <a:solidFill>
                  <a:srgbClr val="FFFF00"/>
                </a:solidFill>
                <a:cs typeface="B Nazanin" pitchFamily="2" charset="-78"/>
              </a:rPr>
              <a:t>ارزش برند ،ارزش افزوده ای است که یک سازمان از </a:t>
            </a:r>
            <a:r>
              <a:rPr lang="fa-IR" b="1" dirty="0" smtClean="0">
                <a:solidFill>
                  <a:schemeClr val="bg1">
                    <a:lumMod val="95000"/>
                    <a:lumOff val="5000"/>
                  </a:schemeClr>
                </a:solidFill>
                <a:cs typeface="B Nazanin" pitchFamily="2" charset="-78"/>
              </a:rPr>
              <a:t>قبل </a:t>
            </a:r>
            <a:r>
              <a:rPr lang="fa-IR" b="1" dirty="0" smtClean="0">
                <a:solidFill>
                  <a:srgbClr val="FFFF00"/>
                </a:solidFill>
                <a:cs typeface="B Nazanin" pitchFamily="2" charset="-78"/>
              </a:rPr>
              <a:t>برند خود کسب می کنند </a:t>
            </a:r>
            <a:endParaRPr lang="en-US" dirty="0">
              <a:solidFill>
                <a:srgbClr val="FFFF00"/>
              </a:solidFill>
            </a:endParaRPr>
          </a:p>
        </p:txBody>
      </p:sp>
      <p:pic>
        <p:nvPicPr>
          <p:cNvPr id="6"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9" name="Content Placeholder 8"/>
          <p:cNvSpPr>
            <a:spLocks noGrp="1"/>
          </p:cNvSpPr>
          <p:nvPr>
            <p:ph idx="1"/>
          </p:nvPr>
        </p:nvSpPr>
        <p:spPr>
          <a:xfrm>
            <a:off x="457200" y="2286000"/>
            <a:ext cx="8077200" cy="3886517"/>
          </a:xfrm>
        </p:spPr>
        <p:txBody>
          <a:bodyPr>
            <a:normAutofit/>
          </a:bodyPr>
          <a:lstStyle/>
          <a:p>
            <a:pPr algn="r" rtl="1"/>
            <a:endParaRPr lang="en-US" sz="2800" dirty="0" smtClean="0">
              <a:solidFill>
                <a:srgbClr val="FFFF00"/>
              </a:solidFill>
            </a:endParaRPr>
          </a:p>
          <a:p>
            <a:pPr algn="r" rtl="1"/>
            <a:r>
              <a:rPr lang="fa-IR" sz="2800" dirty="0" smtClean="0">
                <a:solidFill>
                  <a:srgbClr val="FFFF00"/>
                </a:solidFill>
              </a:rPr>
              <a:t>برند تجاری می تواند ارزشی بیش از ارزش متداول ایجاد نماید.</a:t>
            </a:r>
          </a:p>
          <a:p>
            <a:pPr algn="r" rtl="1"/>
            <a:r>
              <a:rPr lang="fa-IR" sz="2800" b="1" dirty="0" smtClean="0"/>
              <a:t>امروزه برند دیگر تنها یک ابزار کارآمد در دست مدیران نیست </a:t>
            </a:r>
          </a:p>
          <a:p>
            <a:pPr algn="r" rtl="1">
              <a:buNone/>
            </a:pPr>
            <a:endParaRPr lang="fa-IR" sz="2800" b="1" dirty="0" smtClean="0"/>
          </a:p>
          <a:p>
            <a:pPr algn="r" rtl="1"/>
            <a:r>
              <a:rPr lang="fa-IR" sz="2800" b="1" dirty="0" smtClean="0"/>
              <a:t>برند یک </a:t>
            </a:r>
            <a:r>
              <a:rPr lang="fa-IR" sz="2800" b="1" dirty="0" smtClean="0">
                <a:solidFill>
                  <a:schemeClr val="bg1">
                    <a:lumMod val="95000"/>
                    <a:lumOff val="5000"/>
                  </a:schemeClr>
                </a:solidFill>
              </a:rPr>
              <a:t>الزام استراتژیک </a:t>
            </a:r>
            <a:r>
              <a:rPr lang="fa-IR" sz="2800" b="1" dirty="0" smtClean="0"/>
              <a:t>است که سازمانها را در جهت خلق ارزش بیشتر برای مشتریان و همچنین ایجاد مزیتهای رقابتی پایدار کمک می سازد .</a:t>
            </a:r>
            <a:endParaRPr lang="en-US" sz="2800" dirty="0">
              <a:solidFill>
                <a:srgbClr val="FFFF00"/>
              </a:solidFill>
            </a:endParaRPr>
          </a:p>
        </p:txBody>
      </p:sp>
      <p:pic>
        <p:nvPicPr>
          <p:cNvPr id="25602" name="Picture 2" descr="C:\Users\omid\Desktop\EasyEdge-cover1.png"/>
          <p:cNvPicPr>
            <a:picLocks noChangeAspect="1" noChangeArrowheads="1"/>
          </p:cNvPicPr>
          <p:nvPr/>
        </p:nvPicPr>
        <p:blipFill>
          <a:blip r:embed="rId4" cstate="print"/>
          <a:srcRect/>
          <a:stretch>
            <a:fillRect/>
          </a:stretch>
        </p:blipFill>
        <p:spPr bwMode="auto">
          <a:xfrm>
            <a:off x="0" y="4665927"/>
            <a:ext cx="3810000" cy="2192073"/>
          </a:xfrm>
          <a:prstGeom prst="rect">
            <a:avLst/>
          </a:prstGeom>
          <a:ln>
            <a:noFill/>
          </a:ln>
          <a:effectLst>
            <a:outerShdw blurRad="292100" dist="139700" dir="2700000" algn="tl" rotWithShape="0">
              <a:srgbClr val="333333">
                <a:alpha val="65000"/>
              </a:srgbClr>
            </a:outerShdw>
          </a:effectLst>
        </p:spPr>
      </p:pic>
      <p:pic>
        <p:nvPicPr>
          <p:cNvPr id="1026" name="Picture 2" descr="C:\Users\omid\Desktop\add_miami_marketing_usa_advertising_florida_advertisement_propaganda_us.jpg"/>
          <p:cNvPicPr>
            <a:picLocks noChangeAspect="1" noChangeArrowheads="1"/>
          </p:cNvPicPr>
          <p:nvPr/>
        </p:nvPicPr>
        <p:blipFill>
          <a:blip r:embed="rId5"/>
          <a:srcRect/>
          <a:stretch>
            <a:fillRect/>
          </a:stretch>
        </p:blipFill>
        <p:spPr bwMode="auto">
          <a:xfrm>
            <a:off x="3505200" y="1143000"/>
            <a:ext cx="2630356" cy="1404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d"/>
    <p:sndAc>
      <p:stSnd>
        <p:snd r:embed="rId2" name="typ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اینجا تنی سرد است\91831994_jpg_w300h317.jpg"/>
          <p:cNvPicPr>
            <a:picLocks noChangeAspect="1" noChangeArrowheads="1"/>
          </p:cNvPicPr>
          <p:nvPr/>
        </p:nvPicPr>
        <p:blipFill>
          <a:blip r:embed="rId3"/>
          <a:srcRect/>
          <a:stretch>
            <a:fillRect/>
          </a:stretch>
        </p:blipFill>
        <p:spPr bwMode="auto">
          <a:xfrm>
            <a:off x="304800" y="2667000"/>
            <a:ext cx="3389338"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33" name="Rectangle 9"/>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2" descr="C:\Users\omid\Desktop\brand_corporate_identity[1].png"/>
          <p:cNvPicPr>
            <a:picLocks noChangeAspect="1" noChangeArrowheads="1"/>
          </p:cNvPicPr>
          <p:nvPr/>
        </p:nvPicPr>
        <p:blipFill>
          <a:blip r:embed="rId4"/>
          <a:srcRect/>
          <a:stretch>
            <a:fillRect/>
          </a:stretch>
        </p:blipFill>
        <p:spPr bwMode="auto">
          <a:xfrm>
            <a:off x="609600" y="228600"/>
            <a:ext cx="1295400" cy="1411938"/>
          </a:xfrm>
          <a:prstGeom prst="rect">
            <a:avLst/>
          </a:prstGeom>
          <a:noFill/>
        </p:spPr>
      </p:pic>
      <p:sp>
        <p:nvSpPr>
          <p:cNvPr id="12" name="Rectangle 11"/>
          <p:cNvSpPr/>
          <p:nvPr/>
        </p:nvSpPr>
        <p:spPr>
          <a:xfrm>
            <a:off x="4114800" y="2971800"/>
            <a:ext cx="4343400" cy="2246769"/>
          </a:xfrm>
          <a:prstGeom prst="rect">
            <a:avLst/>
          </a:prstGeom>
        </p:spPr>
        <p:txBody>
          <a:bodyPr wrap="square">
            <a:spAutoFit/>
          </a:bodyPr>
          <a:lstStyle/>
          <a:p>
            <a:pPr algn="justLow" rtl="1"/>
            <a:r>
              <a:rPr lang="fa-IR" sz="2800" dirty="0" smtClean="0">
                <a:solidFill>
                  <a:schemeClr val="bg1"/>
                </a:solidFill>
              </a:rPr>
              <a:t>فرمول تهیه نوشابه‌های شرکت‌های کوکاکولا و پپسی سال هاست که مانند یک راز در امن‌ترین گاوصندوق‌های جهان نگهداری می‌شود!</a:t>
            </a:r>
            <a:endParaRPr lang="en-US" sz="2800" dirty="0">
              <a:solidFill>
                <a:schemeClr val="bg1"/>
              </a:solidFill>
            </a:endParaRPr>
          </a:p>
        </p:txBody>
      </p:sp>
      <p:sp>
        <p:nvSpPr>
          <p:cNvPr id="13" name="Rectangle 12"/>
          <p:cNvSpPr/>
          <p:nvPr/>
        </p:nvSpPr>
        <p:spPr>
          <a:xfrm>
            <a:off x="2743200" y="685800"/>
            <a:ext cx="4572000" cy="584775"/>
          </a:xfrm>
          <a:prstGeom prst="rect">
            <a:avLst/>
          </a:prstGeom>
        </p:spPr>
        <p:txBody>
          <a:bodyPr>
            <a:spAutoFit/>
          </a:bodyPr>
          <a:lstStyle/>
          <a:p>
            <a:pPr algn="ctr"/>
            <a:r>
              <a:rPr lang="fa-IR" sz="3200" b="1" dirty="0" smtClean="0">
                <a:solidFill>
                  <a:srgbClr val="FFFF00"/>
                </a:solidFill>
                <a:cs typeface="B Nazanin" pitchFamily="2" charset="-78"/>
              </a:rPr>
              <a:t>روش خلق ارزش برای یک برند </a:t>
            </a:r>
            <a:endParaRPr lang="en-US" sz="3200" dirty="0">
              <a:solidFill>
                <a:srgbClr val="FFFF00"/>
              </a:solidFill>
            </a:endParaRPr>
          </a:p>
        </p:txBody>
      </p:sp>
    </p:spTree>
  </p:cSld>
  <p:clrMapOvr>
    <a:masterClrMapping/>
  </p:clrMapOvr>
  <p:transition>
    <p:fade thruBlk="1"/>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28800" y="120452"/>
            <a:ext cx="5774267" cy="1098748"/>
          </a:xfrm>
        </p:spPr>
        <p:txBody>
          <a:bodyPr/>
          <a:lstStyle/>
          <a:p>
            <a:pPr algn="r" eaLnBrk="1" hangingPunct="1">
              <a:defRPr/>
            </a:pPr>
            <a:r>
              <a:rPr lang="fa-IR" sz="4000" b="1" dirty="0" smtClean="0">
                <a:solidFill>
                  <a:schemeClr val="bg2"/>
                </a:solidFill>
                <a:cs typeface="B Nazanin" pitchFamily="2" charset="-78"/>
              </a:rPr>
              <a:t> </a:t>
            </a:r>
            <a:endParaRPr lang="en-US" sz="4000" b="1" dirty="0" smtClean="0">
              <a:solidFill>
                <a:srgbClr val="FFFF00"/>
              </a:solidFill>
              <a:cs typeface="B Nazanin" pitchFamily="2" charset="-78"/>
            </a:endParaRPr>
          </a:p>
        </p:txBody>
      </p:sp>
      <p:sp>
        <p:nvSpPr>
          <p:cNvPr id="6" name="TextBox 5"/>
          <p:cNvSpPr txBox="1"/>
          <p:nvPr/>
        </p:nvSpPr>
        <p:spPr>
          <a:xfrm>
            <a:off x="3429000" y="609600"/>
            <a:ext cx="4043112" cy="461665"/>
          </a:xfrm>
          <a:prstGeom prst="rect">
            <a:avLst/>
          </a:prstGeom>
          <a:noFill/>
        </p:spPr>
        <p:txBody>
          <a:bodyPr wrap="square" rtlCol="0">
            <a:spAutoFit/>
          </a:bodyPr>
          <a:lstStyle/>
          <a:p>
            <a:r>
              <a:rPr lang="fa-IR"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آنچه در این چند لحظه در می یابیم     </a:t>
            </a:r>
            <a:endParaRPr lang="en-US" sz="2400" dirty="0"/>
          </a:p>
        </p:txBody>
      </p:sp>
      <p:sp>
        <p:nvSpPr>
          <p:cNvPr id="9" name="TextBox 8"/>
          <p:cNvSpPr txBox="1"/>
          <p:nvPr/>
        </p:nvSpPr>
        <p:spPr>
          <a:xfrm>
            <a:off x="1600200" y="2286000"/>
            <a:ext cx="7010400" cy="3693319"/>
          </a:xfrm>
          <a:prstGeom prst="rect">
            <a:avLst/>
          </a:prstGeom>
          <a:noFill/>
        </p:spPr>
        <p:txBody>
          <a:bodyPr wrap="square" rtlCol="0">
            <a:spAutoFit/>
          </a:bodyPr>
          <a:lstStyle/>
          <a:p>
            <a:pPr algn="r" rtl="1">
              <a:lnSpc>
                <a:spcPct val="150000"/>
              </a:lnSpc>
              <a:buFont typeface="Wingdings" pitchFamily="2" charset="2"/>
              <a:buChar char="ü"/>
            </a:pPr>
            <a:r>
              <a:rPr lang="fa-IR" b="1" dirty="0" smtClean="0">
                <a:cs typeface="B Koodak" pitchFamily="2" charset="-78"/>
              </a:rPr>
              <a:t>برند </a:t>
            </a:r>
          </a:p>
          <a:p>
            <a:pPr algn="r" rtl="1">
              <a:lnSpc>
                <a:spcPct val="150000"/>
              </a:lnSpc>
              <a:buFont typeface="Wingdings" pitchFamily="2" charset="2"/>
              <a:buChar char="ü"/>
            </a:pPr>
            <a:r>
              <a:rPr lang="fa-IR" b="1" dirty="0" smtClean="0">
                <a:cs typeface="B Koodak" pitchFamily="2" charset="-78"/>
              </a:rPr>
              <a:t>چند لحظه درنگ</a:t>
            </a:r>
          </a:p>
          <a:p>
            <a:pPr algn="r" rtl="1">
              <a:lnSpc>
                <a:spcPct val="150000"/>
              </a:lnSpc>
              <a:buFont typeface="Wingdings" pitchFamily="2" charset="2"/>
              <a:buChar char="ü"/>
            </a:pPr>
            <a:r>
              <a:rPr lang="fa-IR" b="1" dirty="0" smtClean="0">
                <a:cs typeface="B Koodak" pitchFamily="2" charset="-78"/>
              </a:rPr>
              <a:t>برند، هویت ،ارزش</a:t>
            </a:r>
          </a:p>
          <a:p>
            <a:pPr algn="r" rtl="1">
              <a:lnSpc>
                <a:spcPct val="150000"/>
              </a:lnSpc>
              <a:buFont typeface="Wingdings" pitchFamily="2" charset="2"/>
              <a:buChar char="ü"/>
            </a:pPr>
            <a:r>
              <a:rPr lang="fa-IR" b="1" dirty="0" smtClean="0">
                <a:cs typeface="B Koodak" pitchFamily="2" charset="-78"/>
              </a:rPr>
              <a:t>ارزش برند با لنز باز</a:t>
            </a:r>
          </a:p>
          <a:p>
            <a:pPr algn="r" rtl="1">
              <a:lnSpc>
                <a:spcPct val="150000"/>
              </a:lnSpc>
              <a:buFont typeface="Wingdings" pitchFamily="2" charset="2"/>
              <a:buChar char="ü"/>
            </a:pPr>
            <a:r>
              <a:rPr lang="fa-IR" b="1" dirty="0" smtClean="0">
                <a:cs typeface="B Koodak" pitchFamily="2" charset="-78"/>
              </a:rPr>
              <a:t>ارزش ویژه برند</a:t>
            </a:r>
          </a:p>
          <a:p>
            <a:pPr algn="r" rtl="1">
              <a:lnSpc>
                <a:spcPct val="150000"/>
              </a:lnSpc>
              <a:buFont typeface="Wingdings" pitchFamily="2" charset="2"/>
              <a:buChar char="ü"/>
            </a:pPr>
            <a:r>
              <a:rPr lang="fa-IR" b="1" dirty="0" smtClean="0">
                <a:cs typeface="B Koodak" pitchFamily="2" charset="-78"/>
              </a:rPr>
              <a:t>تفاوت های قابل لمس</a:t>
            </a:r>
          </a:p>
          <a:p>
            <a:pPr algn="r" rtl="1">
              <a:lnSpc>
                <a:spcPct val="150000"/>
              </a:lnSpc>
              <a:buFont typeface="Wingdings" pitchFamily="2" charset="2"/>
              <a:buChar char="ü"/>
            </a:pPr>
            <a:r>
              <a:rPr lang="fa-IR" b="1" dirty="0" smtClean="0">
                <a:cs typeface="B Koodak" pitchFamily="2" charset="-78"/>
              </a:rPr>
              <a:t>ارزش برند بر وفاداری مشتری</a:t>
            </a:r>
          </a:p>
          <a:p>
            <a:pPr algn="r" rtl="1">
              <a:lnSpc>
                <a:spcPct val="150000"/>
              </a:lnSpc>
            </a:pPr>
            <a:r>
              <a:rPr lang="fa-IR" b="1" dirty="0" smtClean="0">
                <a:cs typeface="B Koodak" pitchFamily="2" charset="-78"/>
              </a:rPr>
              <a:t>و در آخر...</a:t>
            </a:r>
          </a:p>
          <a:p>
            <a:pPr algn="r" rtl="1">
              <a:buFont typeface="Wingdings" pitchFamily="2" charset="2"/>
              <a:buChar char="ü"/>
            </a:pPr>
            <a:endParaRPr lang="en-US" dirty="0"/>
          </a:p>
        </p:txBody>
      </p:sp>
      <p:pic>
        <p:nvPicPr>
          <p:cNvPr id="11" name="Picture 2" descr="C:\Users\omid\Desktop\brand_corporate_identity[1].png"/>
          <p:cNvPicPr>
            <a:picLocks noChangeAspect="1" noChangeArrowheads="1"/>
          </p:cNvPicPr>
          <p:nvPr/>
        </p:nvPicPr>
        <p:blipFill>
          <a:blip r:embed="rId4"/>
          <a:srcRect/>
          <a:stretch>
            <a:fillRect/>
          </a:stretch>
        </p:blipFill>
        <p:spPr bwMode="auto">
          <a:xfrm>
            <a:off x="609600" y="304800"/>
            <a:ext cx="1295400" cy="1411938"/>
          </a:xfrm>
          <a:prstGeom prst="rect">
            <a:avLst/>
          </a:prstGeom>
          <a:noFill/>
        </p:spPr>
      </p:pic>
      <p:pic>
        <p:nvPicPr>
          <p:cNvPr id="1027" name="Picture 3" descr="C:\Users\omid\Desktop\1022921_79425194.jpg"/>
          <p:cNvPicPr>
            <a:picLocks noChangeAspect="1" noChangeArrowheads="1"/>
          </p:cNvPicPr>
          <p:nvPr/>
        </p:nvPicPr>
        <p:blipFill>
          <a:blip r:embed="rId5" cstate="print"/>
          <a:srcRect/>
          <a:stretch>
            <a:fillRect/>
          </a:stretch>
        </p:blipFill>
        <p:spPr bwMode="auto">
          <a:xfrm>
            <a:off x="304800" y="2590800"/>
            <a:ext cx="3685781" cy="3927897"/>
          </a:xfrm>
          <a:prstGeom prst="rect">
            <a:avLst/>
          </a:prstGeom>
          <a:ln>
            <a:noFill/>
          </a:ln>
          <a:effectLst>
            <a:softEdge rad="112500"/>
          </a:effectLst>
        </p:spPr>
      </p:pic>
    </p:spTree>
  </p:cSld>
  <p:clrMapOvr>
    <a:masterClrMapping/>
  </p:clrMapOvr>
  <p:transition spd="med">
    <p:wedg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696200" cy="2209800"/>
          </a:xfrm>
        </p:spPr>
        <p:txBody>
          <a:bodyPr anchor="ctr">
            <a:normAutofit/>
          </a:bodyPr>
          <a:lstStyle/>
          <a:p>
            <a:pPr algn="l">
              <a:lnSpc>
                <a:spcPct val="150000"/>
              </a:lnSpc>
              <a:buNone/>
            </a:pPr>
            <a:r>
              <a:rPr lang="en-US" sz="2400" b="1" dirty="0" smtClean="0"/>
              <a:t>Creating a Conceived Linkage to a Tangible Benefit</a:t>
            </a:r>
            <a:endParaRPr lang="fa-IR" sz="2400" b="1" dirty="0" smtClean="0"/>
          </a:p>
          <a:p>
            <a:pPr algn="r" rtl="1">
              <a:lnSpc>
                <a:spcPct val="150000"/>
              </a:lnSpc>
              <a:buNone/>
            </a:pPr>
            <a:r>
              <a:rPr lang="fa-IR" sz="2800" b="1" dirty="0" smtClean="0"/>
              <a:t>۱) ایجاد یک </a:t>
            </a:r>
            <a:r>
              <a:rPr lang="fa-IR" sz="2800" b="1" dirty="0" smtClean="0">
                <a:solidFill>
                  <a:srgbClr val="FFFF00"/>
                </a:solidFill>
              </a:rPr>
              <a:t>ارتباط پیش بینی شده با یک سود قابل حصول</a:t>
            </a:r>
            <a:endParaRPr lang="en-US" sz="2800" dirty="0">
              <a:solidFill>
                <a:srgbClr val="FFFF00"/>
              </a:solidFill>
            </a:endParaRPr>
          </a:p>
        </p:txBody>
      </p:sp>
      <p:sp>
        <p:nvSpPr>
          <p:cNvPr id="7" name="Rectangle 6"/>
          <p:cNvSpPr/>
          <p:nvPr/>
        </p:nvSpPr>
        <p:spPr>
          <a:xfrm>
            <a:off x="2133600" y="381000"/>
            <a:ext cx="4572000" cy="523220"/>
          </a:xfrm>
          <a:prstGeom prst="rect">
            <a:avLst/>
          </a:prstGeom>
        </p:spPr>
        <p:txBody>
          <a:bodyPr>
            <a:spAutoFit/>
          </a:bodyPr>
          <a:lstStyle/>
          <a:p>
            <a:pPr algn="ctr"/>
            <a:r>
              <a:rPr lang="fa-IR" sz="2800" b="1" dirty="0" smtClean="0">
                <a:solidFill>
                  <a:schemeClr val="bg1"/>
                </a:solidFill>
                <a:cs typeface="B Nazanin" pitchFamily="2" charset="-78"/>
              </a:rPr>
              <a:t>روش خلق ارزش برای </a:t>
            </a:r>
            <a:r>
              <a:rPr lang="fa-IR" sz="2800" b="1" dirty="0" smtClean="0">
                <a:solidFill>
                  <a:schemeClr val="bg1"/>
                </a:solidFill>
                <a:cs typeface="B Nazanin" pitchFamily="2" charset="-78"/>
              </a:rPr>
              <a:t>یک برند </a:t>
            </a:r>
            <a:endParaRPr lang="en-US" sz="2800" b="1" dirty="0">
              <a:solidFill>
                <a:schemeClr val="bg1"/>
              </a:solidFill>
              <a:cs typeface="B Nazanin" pitchFamily="2" charset="-78"/>
            </a:endParaRPr>
          </a:p>
        </p:txBody>
      </p:sp>
      <p:pic>
        <p:nvPicPr>
          <p:cNvPr id="8" name="Picture 2" descr="C:\Users\omid\Desktop\brand_corporate_identity[1].png"/>
          <p:cNvPicPr>
            <a:picLocks noChangeAspect="1" noChangeArrowheads="1"/>
          </p:cNvPicPr>
          <p:nvPr/>
        </p:nvPicPr>
        <p:blipFill>
          <a:blip r:embed="rId3"/>
          <a:srcRect/>
          <a:stretch>
            <a:fillRect/>
          </a:stretch>
        </p:blipFill>
        <p:spPr bwMode="auto">
          <a:xfrm>
            <a:off x="609600" y="381000"/>
            <a:ext cx="1295400" cy="1411938"/>
          </a:xfrm>
          <a:prstGeom prst="rect">
            <a:avLst/>
          </a:prstGeom>
          <a:noFill/>
        </p:spPr>
      </p:pic>
      <p:sp>
        <p:nvSpPr>
          <p:cNvPr id="11" name="Rectangle 10"/>
          <p:cNvSpPr/>
          <p:nvPr/>
        </p:nvSpPr>
        <p:spPr>
          <a:xfrm>
            <a:off x="1066800" y="3352800"/>
            <a:ext cx="7391400" cy="1200329"/>
          </a:xfrm>
          <a:prstGeom prst="rect">
            <a:avLst/>
          </a:prstGeom>
        </p:spPr>
        <p:txBody>
          <a:bodyPr wrap="square">
            <a:spAutoFit/>
          </a:bodyPr>
          <a:lstStyle/>
          <a:p>
            <a:pPr algn="r" rtl="1"/>
            <a:r>
              <a:rPr lang="fa-IR" sz="2400" dirty="0" smtClean="0">
                <a:latin typeface="+mn-lt"/>
                <a:cs typeface="B Farnaz" pitchFamily="2" charset="-78"/>
              </a:rPr>
              <a:t>شامپو </a:t>
            </a:r>
            <a:r>
              <a:rPr lang="en-US" sz="2400" dirty="0" smtClean="0">
                <a:solidFill>
                  <a:schemeClr val="bg1">
                    <a:lumMod val="95000"/>
                    <a:lumOff val="5000"/>
                  </a:schemeClr>
                </a:solidFill>
                <a:latin typeface="+mn-lt"/>
                <a:cs typeface="B Farnaz" pitchFamily="2" charset="-78"/>
              </a:rPr>
              <a:t>Pantene</a:t>
            </a:r>
            <a:r>
              <a:rPr lang="en-US" sz="2400" dirty="0" smtClean="0">
                <a:latin typeface="+mn-lt"/>
                <a:cs typeface="B Farnaz" pitchFamily="2" charset="-78"/>
              </a:rPr>
              <a:t>» </a:t>
            </a:r>
            <a:r>
              <a:rPr lang="fa-IR" sz="2400" dirty="0" smtClean="0">
                <a:latin typeface="+mn-lt"/>
                <a:cs typeface="B Farnaz" pitchFamily="2" charset="-78"/>
              </a:rPr>
              <a:t> </a:t>
            </a:r>
            <a:r>
              <a:rPr lang="fa-IR" sz="2400" dirty="0" smtClean="0">
                <a:solidFill>
                  <a:srgbClr val="FFFF00"/>
                </a:solidFill>
                <a:latin typeface="+mn-lt"/>
                <a:cs typeface="B Farnaz" pitchFamily="2" charset="-78"/>
              </a:rPr>
              <a:t>( قول درمان شش نشانه بیماری موی ناسالم را می‌دهد</a:t>
            </a:r>
            <a:r>
              <a:rPr lang="fa-IR" sz="2400" dirty="0" smtClean="0">
                <a:latin typeface="+mn-lt"/>
                <a:cs typeface="B Farnaz" pitchFamily="2" charset="-78"/>
              </a:rPr>
              <a:t>) در این سطح کار می‌کنند. در اینجا ارزش افزوده ناچیز اما دارای اهمیت است</a:t>
            </a:r>
            <a:endParaRPr lang="en-US" sz="2400" dirty="0" smtClean="0">
              <a:latin typeface="+mn-lt"/>
              <a:cs typeface="B Farnaz" pitchFamily="2" charset="-78"/>
            </a:endParaRPr>
          </a:p>
        </p:txBody>
      </p:sp>
      <p:pic>
        <p:nvPicPr>
          <p:cNvPr id="14338" name="Picture 2" descr="C:\Users\omid\Desktop\nazan-eckes-pantene-pro-v.jpg"/>
          <p:cNvPicPr>
            <a:picLocks noChangeAspect="1" noChangeArrowheads="1"/>
          </p:cNvPicPr>
          <p:nvPr/>
        </p:nvPicPr>
        <p:blipFill>
          <a:blip r:embed="rId4"/>
          <a:srcRect/>
          <a:stretch>
            <a:fillRect/>
          </a:stretch>
        </p:blipFill>
        <p:spPr bwMode="auto">
          <a:xfrm>
            <a:off x="533400" y="4191000"/>
            <a:ext cx="4343400" cy="24306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sndAc>
      <p:stSnd>
        <p:snd r:embed="rId2" name="type.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066800"/>
            <a:ext cx="7391400" cy="3581400"/>
          </a:xfrm>
        </p:spPr>
        <p:txBody>
          <a:bodyPr>
            <a:normAutofit/>
          </a:bodyPr>
          <a:lstStyle/>
          <a:p>
            <a:pPr algn="justLow" rtl="1">
              <a:buNone/>
            </a:pPr>
            <a:endParaRPr lang="fa-IR" b="1" dirty="0" smtClean="0"/>
          </a:p>
          <a:p>
            <a:pPr algn="justLow" rtl="1"/>
            <a:r>
              <a:rPr lang="en-US" b="1" dirty="0" smtClean="0"/>
              <a:t>Forming a Mental Context</a:t>
            </a:r>
            <a:endParaRPr lang="fa-IR" b="1" dirty="0" smtClean="0"/>
          </a:p>
          <a:p>
            <a:pPr algn="justLow" rtl="1"/>
            <a:r>
              <a:rPr lang="fa-IR" b="1" dirty="0" smtClean="0"/>
              <a:t>۲) شکل دهی یک </a:t>
            </a:r>
            <a:r>
              <a:rPr lang="fa-IR" b="1" dirty="0" smtClean="0">
                <a:solidFill>
                  <a:srgbClr val="FFFF00"/>
                </a:solidFill>
              </a:rPr>
              <a:t>زمینه ذهنی</a:t>
            </a:r>
          </a:p>
          <a:p>
            <a:pPr algn="r" rtl="1">
              <a:buNone/>
            </a:pPr>
            <a:r>
              <a:rPr lang="fa-IR" sz="2400" dirty="0" smtClean="0">
                <a:cs typeface="B Farnaz" pitchFamily="2" charset="-78"/>
              </a:rPr>
              <a:t>بوتیک هتل </a:t>
            </a:r>
            <a:r>
              <a:rPr lang="fa-IR" sz="2400" dirty="0" smtClean="0">
                <a:solidFill>
                  <a:srgbClr val="FFFF00"/>
                </a:solidFill>
                <a:cs typeface="B Farnaz" pitchFamily="2" charset="-78"/>
              </a:rPr>
              <a:t>مفهومی</a:t>
            </a:r>
            <a:r>
              <a:rPr lang="fa-IR" sz="2400" dirty="0" smtClean="0">
                <a:cs typeface="B Farnaz" pitchFamily="2" charset="-78"/>
              </a:rPr>
              <a:t> است که تفاوتهای بین هتلی دیگر متعلق به یک زنجیره از هتلها را به تصویر می‌کشد و یا گاهی این تفاوتها بین اتاقهای یک هتل واحد نیز وجود دارد. اینگونه  زمینه ذهنی شما را به سوی پیدا کردن تفاوتها هدایت می کند</a:t>
            </a:r>
            <a:r>
              <a:rPr lang="fa-IR" dirty="0" smtClean="0"/>
              <a:t/>
            </a:r>
            <a:br>
              <a:rPr lang="fa-IR" dirty="0" smtClean="0"/>
            </a:br>
            <a:endParaRPr lang="fa-IR" b="1" dirty="0" smtClean="0">
              <a:latin typeface="Times New Roman" pitchFamily="18" charset="0"/>
              <a:cs typeface="B Koodak" pitchFamily="2" charset="-78"/>
            </a:endParaRPr>
          </a:p>
        </p:txBody>
      </p:sp>
      <p:pic>
        <p:nvPicPr>
          <p:cNvPr id="7"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pic>
        <p:nvPicPr>
          <p:cNvPr id="15362" name="Picture 2" descr="C:\Users\omid\Desktop\9_Pudi-Boutique-Hotel-Fuxing-Park-Shanghai-Small-Header.jpg"/>
          <p:cNvPicPr>
            <a:picLocks noChangeAspect="1" noChangeArrowheads="1"/>
          </p:cNvPicPr>
          <p:nvPr/>
        </p:nvPicPr>
        <p:blipFill>
          <a:blip r:embed="rId4"/>
          <a:srcRect/>
          <a:stretch>
            <a:fillRect/>
          </a:stretch>
        </p:blipFill>
        <p:spPr bwMode="auto">
          <a:xfrm>
            <a:off x="762000" y="4114800"/>
            <a:ext cx="7924801" cy="2432546"/>
          </a:xfrm>
          <a:prstGeom prst="rect">
            <a:avLst/>
          </a:prstGeom>
          <a:ln>
            <a:noFill/>
          </a:ln>
          <a:effectLst>
            <a:softEdge rad="112500"/>
          </a:effectLst>
        </p:spPr>
      </p:pic>
      <p:sp>
        <p:nvSpPr>
          <p:cNvPr id="8" name="Rectangle 7"/>
          <p:cNvSpPr/>
          <p:nvPr/>
        </p:nvSpPr>
        <p:spPr>
          <a:xfrm>
            <a:off x="2743200" y="685800"/>
            <a:ext cx="4572000" cy="369332"/>
          </a:xfrm>
          <a:prstGeom prst="rect">
            <a:avLst/>
          </a:prstGeom>
        </p:spPr>
        <p:txBody>
          <a:bodyPr>
            <a:spAutoFit/>
          </a:bodyPr>
          <a:lstStyle/>
          <a:p>
            <a:pPr algn="ctr"/>
            <a:r>
              <a:rPr lang="fa-IR" b="1" dirty="0" smtClean="0">
                <a:solidFill>
                  <a:schemeClr val="bg1"/>
                </a:solidFill>
                <a:cs typeface="B Nazanin" pitchFamily="2" charset="-78"/>
              </a:rPr>
              <a:t>چند روش خلق ارزش برای یک برند </a:t>
            </a:r>
            <a:endParaRPr lang="en-US" dirty="0">
              <a:solidFill>
                <a:srgbClr val="FFFF00"/>
              </a:solidFill>
            </a:endParaRPr>
          </a:p>
        </p:txBody>
      </p:sp>
    </p:spTree>
  </p:cSld>
  <p:clrMapOvr>
    <a:masterClrMapping/>
  </p:clrMapOvr>
  <p:transition>
    <p:cut thruBlk="1"/>
    <p:sndAc>
      <p:stSnd>
        <p:snd r:embed="rId2" name="typ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2" name="Rectangle 11"/>
          <p:cNvSpPr/>
          <p:nvPr/>
        </p:nvSpPr>
        <p:spPr>
          <a:xfrm>
            <a:off x="3886200" y="1828800"/>
            <a:ext cx="4572000" cy="830997"/>
          </a:xfrm>
          <a:prstGeom prst="rect">
            <a:avLst/>
          </a:prstGeom>
        </p:spPr>
        <p:txBody>
          <a:bodyPr>
            <a:spAutoFit/>
          </a:bodyPr>
          <a:lstStyle/>
          <a:p>
            <a:pPr algn="r" rtl="1"/>
            <a:r>
              <a:rPr lang="fa-IR" sz="2400" b="1" dirty="0" smtClean="0"/>
              <a:t>۳) </a:t>
            </a:r>
            <a:r>
              <a:rPr lang="fa-IR" sz="2400" b="1" dirty="0" smtClean="0">
                <a:solidFill>
                  <a:srgbClr val="FFFF00"/>
                </a:solidFill>
              </a:rPr>
              <a:t>هدایت یک تجربه</a:t>
            </a:r>
            <a:r>
              <a:rPr lang="fa-IR" sz="2400" dirty="0" smtClean="0"/>
              <a:t/>
            </a:r>
            <a:br>
              <a:rPr lang="fa-IR" sz="2400" dirty="0" smtClean="0"/>
            </a:br>
            <a:r>
              <a:rPr lang="en-US" sz="2400" b="1" dirty="0" smtClean="0"/>
              <a:t>Directing an Experience</a:t>
            </a:r>
            <a:endParaRPr lang="en-US" sz="2400" dirty="0"/>
          </a:p>
        </p:txBody>
      </p:sp>
      <p:sp>
        <p:nvSpPr>
          <p:cNvPr id="13" name="Rectangle 12"/>
          <p:cNvSpPr/>
          <p:nvPr/>
        </p:nvSpPr>
        <p:spPr>
          <a:xfrm>
            <a:off x="5105400" y="3886200"/>
            <a:ext cx="2971800" cy="2308324"/>
          </a:xfrm>
          <a:prstGeom prst="rect">
            <a:avLst/>
          </a:prstGeom>
        </p:spPr>
        <p:txBody>
          <a:bodyPr wrap="square">
            <a:spAutoFit/>
          </a:bodyPr>
          <a:lstStyle/>
          <a:p>
            <a:pPr algn="r" rtl="1"/>
            <a:r>
              <a:rPr lang="fa-IR" sz="2400" dirty="0" smtClean="0">
                <a:latin typeface="+mn-lt"/>
                <a:cs typeface="B Farnaz" pitchFamily="2" charset="-78"/>
              </a:rPr>
              <a:t>به عنوان مثال نام نوشیدنی «ردبول» علاوه بر تاثیر فیزیکی، باعث می ‌شود که مصرف کننده درخود موجی از انرژی را احساس کند</a:t>
            </a:r>
            <a:endParaRPr lang="en-US" sz="2400" dirty="0" smtClean="0">
              <a:latin typeface="+mn-lt"/>
              <a:cs typeface="B Farnaz" pitchFamily="2" charset="-78"/>
            </a:endParaRPr>
          </a:p>
        </p:txBody>
      </p:sp>
      <p:pic>
        <p:nvPicPr>
          <p:cNvPr id="16386" name="Picture 2" descr="C:\Users\omid\Desktop\redbull___gives_you_wings_by_jnbdesignd3b9min.jpg"/>
          <p:cNvPicPr>
            <a:picLocks noChangeAspect="1" noChangeArrowheads="1"/>
          </p:cNvPicPr>
          <p:nvPr/>
        </p:nvPicPr>
        <p:blipFill>
          <a:blip r:embed="rId4"/>
          <a:srcRect/>
          <a:stretch>
            <a:fillRect/>
          </a:stretch>
        </p:blipFill>
        <p:spPr bwMode="auto">
          <a:xfrm>
            <a:off x="304800" y="3200400"/>
            <a:ext cx="4800600" cy="2997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3200400" y="762000"/>
            <a:ext cx="3002745" cy="369332"/>
          </a:xfrm>
          <a:prstGeom prst="rect">
            <a:avLst/>
          </a:prstGeom>
        </p:spPr>
        <p:txBody>
          <a:bodyPr wrap="none">
            <a:spAutoFit/>
          </a:bodyPr>
          <a:lstStyle/>
          <a:p>
            <a:pPr algn="ctr"/>
            <a:r>
              <a:rPr lang="fa-IR" b="1" dirty="0" smtClean="0">
                <a:solidFill>
                  <a:schemeClr val="bg1"/>
                </a:solidFill>
                <a:cs typeface="B Nazanin" pitchFamily="2" charset="-78"/>
              </a:rPr>
              <a:t>چند روش خلق ارزش برای یک برند </a:t>
            </a:r>
            <a:endParaRPr lang="en-US" dirty="0">
              <a:solidFill>
                <a:srgbClr val="FFFF00"/>
              </a:solidFill>
            </a:endParaRPr>
          </a:p>
        </p:txBody>
      </p:sp>
    </p:spTree>
  </p:cSld>
  <p:clrMapOvr>
    <a:masterClrMapping/>
  </p:clrMapOvr>
  <p:transition>
    <p:wipe dir="d"/>
    <p:sndAc>
      <p:stSnd>
        <p:snd r:embed="rId2" name="typ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2" name="Rectangle 11"/>
          <p:cNvSpPr/>
          <p:nvPr/>
        </p:nvSpPr>
        <p:spPr>
          <a:xfrm>
            <a:off x="3124200" y="838200"/>
            <a:ext cx="3002745" cy="369332"/>
          </a:xfrm>
          <a:prstGeom prst="rect">
            <a:avLst/>
          </a:prstGeom>
        </p:spPr>
        <p:txBody>
          <a:bodyPr wrap="none">
            <a:spAutoFit/>
          </a:bodyPr>
          <a:lstStyle/>
          <a:p>
            <a:pPr algn="ctr"/>
            <a:r>
              <a:rPr lang="fa-IR" b="1" dirty="0" smtClean="0">
                <a:solidFill>
                  <a:schemeClr val="bg1"/>
                </a:solidFill>
                <a:cs typeface="B Nazanin" pitchFamily="2" charset="-78"/>
              </a:rPr>
              <a:t>چند روش خلق ارزش برای یک برند </a:t>
            </a:r>
            <a:endParaRPr lang="en-US" dirty="0">
              <a:solidFill>
                <a:srgbClr val="FFFF00"/>
              </a:solidFill>
            </a:endParaRPr>
          </a:p>
        </p:txBody>
      </p:sp>
      <p:sp>
        <p:nvSpPr>
          <p:cNvPr id="17" name="Rectangle 16"/>
          <p:cNvSpPr/>
          <p:nvPr/>
        </p:nvSpPr>
        <p:spPr>
          <a:xfrm>
            <a:off x="3962400" y="1600200"/>
            <a:ext cx="4572000" cy="1077218"/>
          </a:xfrm>
          <a:prstGeom prst="rect">
            <a:avLst/>
          </a:prstGeom>
        </p:spPr>
        <p:txBody>
          <a:bodyPr>
            <a:spAutoFit/>
          </a:bodyPr>
          <a:lstStyle/>
          <a:p>
            <a:pPr algn="r" rtl="1"/>
            <a:r>
              <a:rPr lang="fa-IR" sz="2000" dirty="0" smtClean="0"/>
              <a:t/>
            </a:r>
            <a:br>
              <a:rPr lang="fa-IR" sz="2000" dirty="0" smtClean="0"/>
            </a:br>
            <a:r>
              <a:rPr lang="fa-IR" sz="2000" dirty="0" smtClean="0"/>
              <a:t>۴</a:t>
            </a:r>
            <a:r>
              <a:rPr lang="fa-IR" sz="2000" b="1" dirty="0" smtClean="0"/>
              <a:t>) خلق نشانهایی که معرف خود برند باشند</a:t>
            </a:r>
            <a:r>
              <a:rPr lang="fa-IR" sz="2000" dirty="0" smtClean="0"/>
              <a:t/>
            </a:r>
            <a:br>
              <a:rPr lang="fa-IR" sz="2000" dirty="0" smtClean="0"/>
            </a:br>
            <a:r>
              <a:rPr lang="en-US" sz="2000" b="1" dirty="0" smtClean="0"/>
              <a:t>Creating a </a:t>
            </a:r>
            <a:r>
              <a:rPr lang="en-US" sz="2400" b="1" dirty="0" smtClean="0"/>
              <a:t>Means</a:t>
            </a:r>
            <a:r>
              <a:rPr lang="en-US" sz="2000" b="1" dirty="0" smtClean="0"/>
              <a:t> of Self-Presentation</a:t>
            </a:r>
            <a:endParaRPr lang="en-US" sz="2000" dirty="0"/>
          </a:p>
        </p:txBody>
      </p:sp>
      <p:sp>
        <p:nvSpPr>
          <p:cNvPr id="18" name="Rectangle 17"/>
          <p:cNvSpPr/>
          <p:nvPr/>
        </p:nvSpPr>
        <p:spPr>
          <a:xfrm>
            <a:off x="457200" y="3048000"/>
            <a:ext cx="8077200" cy="1200329"/>
          </a:xfrm>
          <a:prstGeom prst="rect">
            <a:avLst/>
          </a:prstGeom>
        </p:spPr>
        <p:txBody>
          <a:bodyPr wrap="square">
            <a:spAutoFit/>
          </a:bodyPr>
          <a:lstStyle/>
          <a:p>
            <a:pPr algn="r" rtl="1"/>
            <a:r>
              <a:rPr lang="fa-IR" sz="2400" dirty="0" smtClean="0">
                <a:latin typeface="+mn-lt"/>
                <a:cs typeface="B Farnaz" pitchFamily="2" charset="-78"/>
              </a:rPr>
              <a:t>در اینجا نام تجاری، </a:t>
            </a:r>
            <a:r>
              <a:rPr lang="fa-IR" sz="2400" dirty="0" smtClean="0">
                <a:solidFill>
                  <a:srgbClr val="FFFF00"/>
                </a:solidFill>
                <a:latin typeface="+mn-lt"/>
                <a:cs typeface="B Farnaz" pitchFamily="2" charset="-78"/>
              </a:rPr>
              <a:t>سمبل یا فضایی ایجاد می‌کند </a:t>
            </a:r>
            <a:r>
              <a:rPr lang="fa-IR" sz="2400" dirty="0" smtClean="0">
                <a:latin typeface="+mn-lt"/>
                <a:cs typeface="B Farnaz" pitchFamily="2" charset="-78"/>
              </a:rPr>
              <a:t>که برای تمامی افراد بخوبی شناخته شده است و مصرف‌کننده را قادر می‌سازد تا به شناخت جدیدی در اطراف خود برسه.</a:t>
            </a:r>
            <a:endParaRPr lang="en-US" sz="2400" dirty="0" smtClean="0">
              <a:latin typeface="+mn-lt"/>
              <a:cs typeface="B Farnaz" pitchFamily="2" charset="-78"/>
            </a:endParaRPr>
          </a:p>
        </p:txBody>
      </p:sp>
      <p:pic>
        <p:nvPicPr>
          <p:cNvPr id="17410" name="Picture 2" descr="C:\Users\omid\Desktop\Remove-toolbar.jpg"/>
          <p:cNvPicPr>
            <a:picLocks noChangeAspect="1" noChangeArrowheads="1"/>
          </p:cNvPicPr>
          <p:nvPr/>
        </p:nvPicPr>
        <p:blipFill>
          <a:blip r:embed="rId4"/>
          <a:srcRect/>
          <a:stretch>
            <a:fillRect/>
          </a:stretch>
        </p:blipFill>
        <p:spPr bwMode="auto">
          <a:xfrm>
            <a:off x="304800" y="4191000"/>
            <a:ext cx="4841136" cy="2362200"/>
          </a:xfrm>
          <a:prstGeom prst="rect">
            <a:avLst/>
          </a:prstGeom>
          <a:ln>
            <a:noFill/>
          </a:ln>
          <a:effectLst>
            <a:softEdge rad="112500"/>
          </a:effectLst>
        </p:spPr>
      </p:pic>
    </p:spTree>
  </p:cSld>
  <p:clrMapOvr>
    <a:masterClrMapping/>
  </p:clrMapOvr>
  <p:transition spd="med">
    <p:fade thruBlk="1"/>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3" name="Content Placeholder 12"/>
          <p:cNvSpPr>
            <a:spLocks noGrp="1"/>
          </p:cNvSpPr>
          <p:nvPr>
            <p:ph idx="1"/>
          </p:nvPr>
        </p:nvSpPr>
        <p:spPr>
          <a:xfrm>
            <a:off x="3505200" y="1371600"/>
            <a:ext cx="5257800" cy="4800600"/>
          </a:xfrm>
        </p:spPr>
        <p:txBody>
          <a:bodyPr/>
          <a:lstStyle/>
          <a:p>
            <a:pPr algn="r" rtl="1"/>
            <a:r>
              <a:rPr lang="fa-IR" b="1" dirty="0" smtClean="0"/>
              <a:t>۵) </a:t>
            </a:r>
            <a:r>
              <a:rPr lang="fa-IR" b="1" dirty="0" smtClean="0">
                <a:solidFill>
                  <a:schemeClr val="bg1"/>
                </a:solidFill>
              </a:rPr>
              <a:t>خلاقیت درانتقال </a:t>
            </a:r>
            <a:r>
              <a:rPr lang="fa-IR" b="1" dirty="0" smtClean="0"/>
              <a:t>پیام</a:t>
            </a:r>
            <a:br>
              <a:rPr lang="fa-IR" b="1" dirty="0" smtClean="0"/>
            </a:br>
            <a:r>
              <a:rPr lang="en-US" b="1" dirty="0" smtClean="0"/>
              <a:t>Creating a Means to Deliver a Message</a:t>
            </a:r>
            <a:endParaRPr lang="fa-IR" b="1" dirty="0" smtClean="0"/>
          </a:p>
          <a:p>
            <a:pPr algn="r" rtl="1" fontAlgn="base">
              <a:spcBef>
                <a:spcPct val="0"/>
              </a:spcBef>
              <a:spcAft>
                <a:spcPct val="0"/>
              </a:spcAft>
            </a:pPr>
            <a:endParaRPr lang="fa-IR" sz="2400" dirty="0" smtClean="0">
              <a:cs typeface="B Farnaz" pitchFamily="2" charset="-78"/>
            </a:endParaRPr>
          </a:p>
          <a:p>
            <a:pPr algn="justLow" rtl="1" fontAlgn="base">
              <a:spcBef>
                <a:spcPct val="0"/>
              </a:spcBef>
              <a:spcAft>
                <a:spcPct val="0"/>
              </a:spcAft>
            </a:pPr>
            <a:r>
              <a:rPr lang="fa-IR" sz="2400" dirty="0" smtClean="0">
                <a:cs typeface="B Farnaz" pitchFamily="2" charset="-78"/>
              </a:rPr>
              <a:t>پیامی  که زنان را هدف قرار داد: حلقه در دست راست زنان به عنوان سمبل استقلال (در مقابل حلقه در دست چپ که اغلب سمبل تعهد است )</a:t>
            </a:r>
            <a:endParaRPr lang="en-US" sz="2400" dirty="0" smtClean="0">
              <a:cs typeface="B Farnaz" pitchFamily="2" charset="-78"/>
            </a:endParaRPr>
          </a:p>
        </p:txBody>
      </p:sp>
      <p:sp>
        <p:nvSpPr>
          <p:cNvPr id="14" name="Rectangle 13"/>
          <p:cNvSpPr/>
          <p:nvPr/>
        </p:nvSpPr>
        <p:spPr>
          <a:xfrm>
            <a:off x="3124200" y="685800"/>
            <a:ext cx="3937296" cy="461665"/>
          </a:xfrm>
          <a:prstGeom prst="rect">
            <a:avLst/>
          </a:prstGeom>
        </p:spPr>
        <p:txBody>
          <a:bodyPr wrap="none">
            <a:spAutoFit/>
          </a:bodyPr>
          <a:lstStyle/>
          <a:p>
            <a:pPr algn="ctr"/>
            <a:r>
              <a:rPr lang="fa-IR" sz="2400" b="1" dirty="0" smtClean="0">
                <a:solidFill>
                  <a:schemeClr val="bg1"/>
                </a:solidFill>
                <a:cs typeface="B Nazanin" pitchFamily="2" charset="-78"/>
              </a:rPr>
              <a:t>چند روش خلق ارزش برای یک برند </a:t>
            </a:r>
            <a:endParaRPr lang="en-US" sz="2400" dirty="0">
              <a:solidFill>
                <a:srgbClr val="FFFF00"/>
              </a:solidFill>
            </a:endParaRPr>
          </a:p>
        </p:txBody>
      </p:sp>
      <p:pic>
        <p:nvPicPr>
          <p:cNvPr id="18434" name="Picture 2" descr="C:\Users\omid\Desktop\b1dcb8e24866b09fe654575f071b806f.jpg"/>
          <p:cNvPicPr>
            <a:picLocks noChangeAspect="1" noChangeArrowheads="1"/>
          </p:cNvPicPr>
          <p:nvPr/>
        </p:nvPicPr>
        <p:blipFill>
          <a:blip r:embed="rId4" cstate="print"/>
          <a:srcRect/>
          <a:stretch>
            <a:fillRect/>
          </a:stretch>
        </p:blipFill>
        <p:spPr bwMode="auto">
          <a:xfrm flipH="1">
            <a:off x="304800" y="2438400"/>
            <a:ext cx="3084334" cy="3638550"/>
          </a:xfrm>
          <a:prstGeom prst="rect">
            <a:avLst/>
          </a:prstGeom>
          <a:ln>
            <a:noFill/>
          </a:ln>
          <a:effectLst>
            <a:softEdge rad="112500"/>
          </a:effectLst>
        </p:spPr>
      </p:pic>
    </p:spTree>
  </p:cSld>
  <p:clrMapOvr>
    <a:masterClrMapping/>
  </p:clrMapOvr>
  <p:transition>
    <p:cut thruBlk="1"/>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2" name="Rectangle 11"/>
          <p:cNvSpPr/>
          <p:nvPr/>
        </p:nvSpPr>
        <p:spPr>
          <a:xfrm>
            <a:off x="3124200" y="914400"/>
            <a:ext cx="3937296" cy="461665"/>
          </a:xfrm>
          <a:prstGeom prst="rect">
            <a:avLst/>
          </a:prstGeom>
        </p:spPr>
        <p:txBody>
          <a:bodyPr wrap="none">
            <a:spAutoFit/>
          </a:bodyPr>
          <a:lstStyle/>
          <a:p>
            <a:pPr algn="ctr"/>
            <a:r>
              <a:rPr lang="fa-IR" sz="2400" b="1" dirty="0" smtClean="0">
                <a:solidFill>
                  <a:schemeClr val="bg1"/>
                </a:solidFill>
                <a:cs typeface="B Nazanin" pitchFamily="2" charset="-78"/>
              </a:rPr>
              <a:t>چند روش خلق ارزش برای یک برند </a:t>
            </a:r>
            <a:endParaRPr lang="en-US" sz="2400" dirty="0">
              <a:solidFill>
                <a:srgbClr val="FFFF00"/>
              </a:solidFill>
            </a:endParaRPr>
          </a:p>
        </p:txBody>
      </p:sp>
      <p:sp>
        <p:nvSpPr>
          <p:cNvPr id="13" name="Rectangle 12"/>
          <p:cNvSpPr/>
          <p:nvPr/>
        </p:nvSpPr>
        <p:spPr>
          <a:xfrm>
            <a:off x="3886200" y="1905000"/>
            <a:ext cx="4572000" cy="646331"/>
          </a:xfrm>
          <a:prstGeom prst="rect">
            <a:avLst/>
          </a:prstGeom>
        </p:spPr>
        <p:txBody>
          <a:bodyPr>
            <a:spAutoFit/>
          </a:bodyPr>
          <a:lstStyle/>
          <a:p>
            <a:pPr algn="r"/>
            <a:r>
              <a:rPr lang="fa-IR" b="1" dirty="0" smtClean="0"/>
              <a:t> ۶) ایجاد یک </a:t>
            </a:r>
            <a:r>
              <a:rPr lang="fa-IR" b="1" dirty="0" smtClean="0">
                <a:solidFill>
                  <a:srgbClr val="FFFF00"/>
                </a:solidFill>
              </a:rPr>
              <a:t>جایگاه</a:t>
            </a:r>
            <a:r>
              <a:rPr lang="fa-IR" b="1" dirty="0" smtClean="0"/>
              <a:t> (اجتماعی/ فرهنگی)</a:t>
            </a:r>
            <a:br>
              <a:rPr lang="fa-IR" b="1" dirty="0" smtClean="0"/>
            </a:br>
            <a:r>
              <a:rPr lang="en-US" b="1" dirty="0" smtClean="0"/>
              <a:t>Building a Social/Cultural Authority</a:t>
            </a:r>
            <a:endParaRPr lang="en-US" dirty="0"/>
          </a:p>
        </p:txBody>
      </p:sp>
      <p:sp>
        <p:nvSpPr>
          <p:cNvPr id="14" name="Rectangle 13"/>
          <p:cNvSpPr/>
          <p:nvPr/>
        </p:nvSpPr>
        <p:spPr>
          <a:xfrm>
            <a:off x="3886200" y="2743200"/>
            <a:ext cx="4572000" cy="646331"/>
          </a:xfrm>
          <a:prstGeom prst="rect">
            <a:avLst/>
          </a:prstGeom>
        </p:spPr>
        <p:txBody>
          <a:bodyPr wrap="square">
            <a:spAutoFit/>
          </a:bodyPr>
          <a:lstStyle/>
          <a:p>
            <a:pPr algn="r" rtl="1"/>
            <a:r>
              <a:rPr lang="fa-IR" b="1" dirty="0" smtClean="0"/>
              <a:t>ایجاد موقعیتی است که مصرف ‌کنندگان بتوانند به عنوان شاخصه از آن استفاده نمایند.</a:t>
            </a:r>
            <a:endParaRPr lang="en-US" b="1" dirty="0"/>
          </a:p>
        </p:txBody>
      </p:sp>
      <p:sp>
        <p:nvSpPr>
          <p:cNvPr id="15" name="Rectangle 14"/>
          <p:cNvSpPr/>
          <p:nvPr/>
        </p:nvSpPr>
        <p:spPr>
          <a:xfrm>
            <a:off x="3657600" y="4114800"/>
            <a:ext cx="4572000" cy="1569660"/>
          </a:xfrm>
          <a:prstGeom prst="rect">
            <a:avLst/>
          </a:prstGeom>
        </p:spPr>
        <p:txBody>
          <a:bodyPr>
            <a:spAutoFit/>
          </a:bodyPr>
          <a:lstStyle/>
          <a:p>
            <a:pPr algn="r" rtl="1"/>
            <a:r>
              <a:rPr lang="fa-IR" sz="2400" dirty="0" smtClean="0">
                <a:latin typeface="+mn-lt"/>
                <a:cs typeface="B Farnaz" pitchFamily="2" charset="-78"/>
              </a:rPr>
              <a:t>شرکت</a:t>
            </a:r>
            <a:r>
              <a:rPr lang="fa-IR" sz="2400" dirty="0" smtClean="0">
                <a:solidFill>
                  <a:srgbClr val="FFFF00"/>
                </a:solidFill>
                <a:latin typeface="+mn-lt"/>
                <a:cs typeface="B Farnaz" pitchFamily="2" charset="-78"/>
              </a:rPr>
              <a:t> اپل </a:t>
            </a:r>
            <a:r>
              <a:rPr lang="fa-IR" sz="2400" dirty="0" smtClean="0">
                <a:latin typeface="+mn-lt"/>
                <a:cs typeface="B Farnaz" pitchFamily="2" charset="-78"/>
              </a:rPr>
              <a:t>محصولات شخصی خود را نه تنها به عنوان ابزار کاری بلکه به عنوان وسیله‌ای برای </a:t>
            </a:r>
            <a:r>
              <a:rPr lang="fa-IR" sz="2400" dirty="0" smtClean="0">
                <a:solidFill>
                  <a:srgbClr val="FFFF00"/>
                </a:solidFill>
                <a:latin typeface="+mn-lt"/>
                <a:cs typeface="B Farnaz" pitchFamily="2" charset="-78"/>
              </a:rPr>
              <a:t>خود ابرازی و خلاقیت </a:t>
            </a:r>
            <a:r>
              <a:rPr lang="fa-IR" sz="2400" dirty="0" smtClean="0">
                <a:latin typeface="+mn-lt"/>
                <a:cs typeface="B Farnaz" pitchFamily="2" charset="-78"/>
              </a:rPr>
              <a:t>به بازار ارائه نموده</a:t>
            </a:r>
            <a:r>
              <a:rPr lang="fa-IR" dirty="0" smtClean="0"/>
              <a:t>،</a:t>
            </a:r>
            <a:endParaRPr lang="en-US" dirty="0"/>
          </a:p>
        </p:txBody>
      </p:sp>
      <p:pic>
        <p:nvPicPr>
          <p:cNvPr id="19458" name="Picture 2" descr="C:\Users\omid\Desktop\Apple-brand-value-3.jpg"/>
          <p:cNvPicPr>
            <a:picLocks noChangeAspect="1" noChangeArrowheads="1"/>
          </p:cNvPicPr>
          <p:nvPr/>
        </p:nvPicPr>
        <p:blipFill>
          <a:blip r:embed="rId4"/>
          <a:srcRect/>
          <a:stretch>
            <a:fillRect/>
          </a:stretch>
        </p:blipFill>
        <p:spPr bwMode="auto">
          <a:xfrm>
            <a:off x="381000" y="2057400"/>
            <a:ext cx="3015093" cy="4527550"/>
          </a:xfrm>
          <a:prstGeom prst="rect">
            <a:avLst/>
          </a:prstGeom>
          <a:ln>
            <a:noFill/>
          </a:ln>
          <a:effectLst>
            <a:softEdge rad="112500"/>
          </a:effectLst>
        </p:spPr>
      </p:pic>
    </p:spTree>
  </p:cSld>
  <p:clrMapOvr>
    <a:masterClrMapping/>
  </p:clrMapOvr>
  <p:transition>
    <p:fade thruBlk="1"/>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3" name="Content Placeholder 12"/>
          <p:cNvSpPr>
            <a:spLocks noGrp="1"/>
          </p:cNvSpPr>
          <p:nvPr>
            <p:ph idx="1"/>
          </p:nvPr>
        </p:nvSpPr>
        <p:spPr>
          <a:xfrm>
            <a:off x="4419600" y="1828800"/>
            <a:ext cx="4038600" cy="792163"/>
          </a:xfrm>
        </p:spPr>
        <p:txBody>
          <a:bodyPr>
            <a:normAutofit lnSpcReduction="10000"/>
          </a:bodyPr>
          <a:lstStyle/>
          <a:p>
            <a:pPr algn="r" rtl="1"/>
            <a:r>
              <a:rPr lang="fa-IR" sz="2400" b="1" dirty="0" smtClean="0"/>
              <a:t>۷) در نظرداشتن اهداف بلند </a:t>
            </a:r>
            <a:br>
              <a:rPr lang="fa-IR" sz="2400" b="1" dirty="0" smtClean="0"/>
            </a:br>
            <a:r>
              <a:rPr lang="fa-IR" sz="2400" b="1" dirty="0" smtClean="0"/>
              <a:t>"</a:t>
            </a:r>
            <a:r>
              <a:rPr lang="en-US" sz="2400" b="1" dirty="0" smtClean="0"/>
              <a:t>Creating "a Long </a:t>
            </a:r>
            <a:r>
              <a:rPr lang="en-US" sz="1800" b="1" dirty="0" smtClean="0"/>
              <a:t>Hand</a:t>
            </a:r>
            <a:endParaRPr lang="en-US" sz="2400" dirty="0"/>
          </a:p>
        </p:txBody>
      </p:sp>
      <p:sp>
        <p:nvSpPr>
          <p:cNvPr id="14" name="Rectangle 13"/>
          <p:cNvSpPr/>
          <p:nvPr/>
        </p:nvSpPr>
        <p:spPr>
          <a:xfrm>
            <a:off x="3124200" y="685800"/>
            <a:ext cx="3002745" cy="369332"/>
          </a:xfrm>
          <a:prstGeom prst="rect">
            <a:avLst/>
          </a:prstGeom>
        </p:spPr>
        <p:txBody>
          <a:bodyPr wrap="none">
            <a:spAutoFit/>
          </a:bodyPr>
          <a:lstStyle/>
          <a:p>
            <a:pPr algn="ctr"/>
            <a:r>
              <a:rPr lang="fa-IR" b="1" dirty="0" smtClean="0">
                <a:solidFill>
                  <a:schemeClr val="bg1"/>
                </a:solidFill>
                <a:cs typeface="B Nazanin" pitchFamily="2" charset="-78"/>
              </a:rPr>
              <a:t>چند روش خلق ارزش برای یک برند </a:t>
            </a:r>
            <a:endParaRPr lang="en-US" dirty="0">
              <a:solidFill>
                <a:srgbClr val="FFFF00"/>
              </a:solidFill>
            </a:endParaRPr>
          </a:p>
        </p:txBody>
      </p:sp>
      <p:sp>
        <p:nvSpPr>
          <p:cNvPr id="15" name="Rectangle 14"/>
          <p:cNvSpPr/>
          <p:nvPr/>
        </p:nvSpPr>
        <p:spPr>
          <a:xfrm>
            <a:off x="4191000" y="2743200"/>
            <a:ext cx="4572000" cy="923330"/>
          </a:xfrm>
          <a:prstGeom prst="rect">
            <a:avLst/>
          </a:prstGeom>
        </p:spPr>
        <p:txBody>
          <a:bodyPr>
            <a:spAutoFit/>
          </a:bodyPr>
          <a:lstStyle/>
          <a:p>
            <a:pPr algn="r" rtl="1"/>
            <a:r>
              <a:rPr lang="fa-IR" b="1" dirty="0" smtClean="0"/>
              <a:t>مصرف‌کننده  را قادر می‌سازد در زمینه اهداف متعالی و نیات والایی که خود به تنهایی قادر به نیل به آنها نیست به فعالیت بپردازد</a:t>
            </a:r>
            <a:endParaRPr lang="en-US" b="1" dirty="0"/>
          </a:p>
        </p:txBody>
      </p:sp>
      <p:sp>
        <p:nvSpPr>
          <p:cNvPr id="16" name="Rectangle 15"/>
          <p:cNvSpPr/>
          <p:nvPr/>
        </p:nvSpPr>
        <p:spPr>
          <a:xfrm>
            <a:off x="4038600" y="4419600"/>
            <a:ext cx="4572000" cy="1200329"/>
          </a:xfrm>
          <a:prstGeom prst="rect">
            <a:avLst/>
          </a:prstGeom>
        </p:spPr>
        <p:txBody>
          <a:bodyPr>
            <a:spAutoFit/>
          </a:bodyPr>
          <a:lstStyle/>
          <a:p>
            <a:pPr algn="r" rtl="1"/>
            <a:r>
              <a:rPr lang="fa-IR" sz="2400" dirty="0" smtClean="0">
                <a:latin typeface="+mn-lt"/>
                <a:cs typeface="B Farnaz" pitchFamily="2" charset="-78"/>
              </a:rPr>
              <a:t>فروشگاه </a:t>
            </a:r>
            <a:r>
              <a:rPr lang="fa-IR" sz="2400" dirty="0" smtClean="0">
                <a:solidFill>
                  <a:srgbClr val="FFFF00"/>
                </a:solidFill>
                <a:latin typeface="+mn-lt"/>
                <a:cs typeface="B Farnaz" pitchFamily="2" charset="-78"/>
              </a:rPr>
              <a:t>بادی شاپ </a:t>
            </a:r>
            <a:r>
              <a:rPr lang="fa-IR" sz="2400" dirty="0" smtClean="0">
                <a:latin typeface="+mn-lt"/>
                <a:cs typeface="B Farnaz" pitchFamily="2" charset="-78"/>
              </a:rPr>
              <a:t>خرید را راهی برای کمک به </a:t>
            </a:r>
            <a:r>
              <a:rPr lang="fa-IR" sz="2400" dirty="0" smtClean="0">
                <a:solidFill>
                  <a:srgbClr val="FFFF00"/>
                </a:solidFill>
                <a:latin typeface="+mn-lt"/>
                <a:cs typeface="B Farnaz" pitchFamily="2" charset="-78"/>
              </a:rPr>
              <a:t>حفظ محیط زیست </a:t>
            </a:r>
            <a:r>
              <a:rPr lang="fa-IR" sz="2400" dirty="0" smtClean="0">
                <a:latin typeface="+mn-lt"/>
                <a:cs typeface="B Farnaz" pitchFamily="2" charset="-78"/>
              </a:rPr>
              <a:t>و افراد </a:t>
            </a:r>
            <a:r>
              <a:rPr lang="fa-IR" sz="2400" dirty="0" smtClean="0">
                <a:solidFill>
                  <a:schemeClr val="bg1"/>
                </a:solidFill>
                <a:latin typeface="+mn-lt"/>
                <a:cs typeface="B Farnaz" pitchFamily="2" charset="-78"/>
              </a:rPr>
              <a:t>نیازمند</a:t>
            </a:r>
            <a:r>
              <a:rPr lang="fa-IR" sz="2400" dirty="0" smtClean="0">
                <a:latin typeface="+mn-lt"/>
                <a:cs typeface="B Farnaz" pitchFamily="2" charset="-78"/>
              </a:rPr>
              <a:t> در سرتاسر جهان تبدیل کرد</a:t>
            </a:r>
            <a:endParaRPr lang="en-US" sz="2400" dirty="0" smtClean="0">
              <a:latin typeface="+mn-lt"/>
              <a:cs typeface="B Farnaz" pitchFamily="2" charset="-78"/>
            </a:endParaRPr>
          </a:p>
        </p:txBody>
      </p:sp>
      <p:pic>
        <p:nvPicPr>
          <p:cNvPr id="20486" name="Picture 6" descr="C:\Users\omid\Desktop\globe.png"/>
          <p:cNvPicPr>
            <a:picLocks noChangeAspect="1" noChangeArrowheads="1"/>
          </p:cNvPicPr>
          <p:nvPr/>
        </p:nvPicPr>
        <p:blipFill>
          <a:blip r:embed="rId4"/>
          <a:srcRect/>
          <a:stretch>
            <a:fillRect/>
          </a:stretch>
        </p:blipFill>
        <p:spPr bwMode="auto">
          <a:xfrm>
            <a:off x="1143000" y="1600200"/>
            <a:ext cx="2448724" cy="2584450"/>
          </a:xfrm>
          <a:prstGeom prst="rect">
            <a:avLst/>
          </a:prstGeom>
          <a:noFill/>
        </p:spPr>
      </p:pic>
      <p:pic>
        <p:nvPicPr>
          <p:cNvPr id="20487" name="Picture 7" descr="C:\Users\omid\Desktop\bodyshop.jpg"/>
          <p:cNvPicPr>
            <a:picLocks noChangeAspect="1" noChangeArrowheads="1"/>
          </p:cNvPicPr>
          <p:nvPr/>
        </p:nvPicPr>
        <p:blipFill>
          <a:blip r:embed="rId5"/>
          <a:srcRect/>
          <a:stretch>
            <a:fillRect/>
          </a:stretch>
        </p:blipFill>
        <p:spPr bwMode="auto">
          <a:xfrm>
            <a:off x="762000" y="4130278"/>
            <a:ext cx="3124200" cy="2343151"/>
          </a:xfrm>
          <a:prstGeom prst="rect">
            <a:avLst/>
          </a:prstGeom>
          <a:ln>
            <a:noFill/>
          </a:ln>
          <a:effectLst>
            <a:softEdge rad="112500"/>
          </a:effectLst>
        </p:spPr>
      </p:pic>
    </p:spTree>
  </p:cSld>
  <p:clrMapOvr>
    <a:masterClrMapping/>
  </p:clrMapOvr>
  <p:transition spd="med">
    <p:dissolv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ppt_x"/>
                                          </p:val>
                                        </p:tav>
                                        <p:tav tm="100000">
                                          <p:val>
                                            <p:strVal val="#ppt_x"/>
                                          </p:val>
                                        </p:tav>
                                      </p:tavLst>
                                    </p:anim>
                                    <p:anim calcmode="lin" valueType="num">
                                      <p:cBhvr additive="base">
                                        <p:cTn id="8"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wipe(down)">
                                      <p:cBhvr>
                                        <p:cTn id="13"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2" name="Content Placeholder 11"/>
          <p:cNvSpPr>
            <a:spLocks noGrp="1"/>
          </p:cNvSpPr>
          <p:nvPr>
            <p:ph idx="1"/>
          </p:nvPr>
        </p:nvSpPr>
        <p:spPr/>
        <p:txBody>
          <a:bodyPr/>
          <a:lstStyle/>
          <a:p>
            <a:pPr algn="r" rtl="1"/>
            <a:r>
              <a:rPr lang="fa-IR" b="1" dirty="0" smtClean="0"/>
              <a:t>۸) </a:t>
            </a:r>
            <a:r>
              <a:rPr lang="fa-IR" b="1" dirty="0" smtClean="0">
                <a:solidFill>
                  <a:srgbClr val="FFFF00"/>
                </a:solidFill>
              </a:rPr>
              <a:t>خلق یک دوست شفیق</a:t>
            </a:r>
            <a:r>
              <a:rPr lang="fa-IR" b="1" dirty="0" smtClean="0"/>
              <a:t/>
            </a:r>
            <a:br>
              <a:rPr lang="fa-IR" b="1" dirty="0" smtClean="0"/>
            </a:br>
            <a:r>
              <a:rPr lang="en-US" b="1" dirty="0" smtClean="0"/>
              <a:t>Creating an Alter Ego</a:t>
            </a:r>
            <a:endParaRPr lang="en-US" dirty="0"/>
          </a:p>
        </p:txBody>
      </p:sp>
      <p:sp>
        <p:nvSpPr>
          <p:cNvPr id="13" name="Rectangle 12"/>
          <p:cNvSpPr/>
          <p:nvPr/>
        </p:nvSpPr>
        <p:spPr>
          <a:xfrm>
            <a:off x="3124200" y="685800"/>
            <a:ext cx="3002745" cy="369332"/>
          </a:xfrm>
          <a:prstGeom prst="rect">
            <a:avLst/>
          </a:prstGeom>
        </p:spPr>
        <p:txBody>
          <a:bodyPr wrap="none">
            <a:spAutoFit/>
          </a:bodyPr>
          <a:lstStyle/>
          <a:p>
            <a:pPr algn="ctr"/>
            <a:r>
              <a:rPr lang="fa-IR" b="1" dirty="0" smtClean="0">
                <a:solidFill>
                  <a:schemeClr val="bg1"/>
                </a:solidFill>
                <a:cs typeface="B Nazanin" pitchFamily="2" charset="-78"/>
              </a:rPr>
              <a:t>چند روش خلق ارزش برای یک برند </a:t>
            </a:r>
            <a:endParaRPr lang="en-US" dirty="0">
              <a:solidFill>
                <a:srgbClr val="FFFF00"/>
              </a:solidFill>
            </a:endParaRPr>
          </a:p>
        </p:txBody>
      </p:sp>
      <p:pic>
        <p:nvPicPr>
          <p:cNvPr id="21506" name="Picture 2" descr="C:\Users\omid\Desktop\imagesCAXS2WQW.jpg"/>
          <p:cNvPicPr>
            <a:picLocks noChangeAspect="1" noChangeArrowheads="1"/>
          </p:cNvPicPr>
          <p:nvPr/>
        </p:nvPicPr>
        <p:blipFill>
          <a:blip r:embed="rId4"/>
          <a:srcRect/>
          <a:stretch>
            <a:fillRect/>
          </a:stretch>
        </p:blipFill>
        <p:spPr bwMode="auto">
          <a:xfrm>
            <a:off x="304800" y="3657600"/>
            <a:ext cx="3021433" cy="2981325"/>
          </a:xfrm>
          <a:prstGeom prst="rect">
            <a:avLst/>
          </a:prstGeom>
          <a:ln>
            <a:noFill/>
          </a:ln>
          <a:effectLst>
            <a:softEdge rad="112500"/>
          </a:effectLst>
        </p:spPr>
      </p:pic>
      <p:sp>
        <p:nvSpPr>
          <p:cNvPr id="14" name="Rectangle 13"/>
          <p:cNvSpPr/>
          <p:nvPr/>
        </p:nvSpPr>
        <p:spPr>
          <a:xfrm>
            <a:off x="3124200" y="2819400"/>
            <a:ext cx="5486400" cy="1569660"/>
          </a:xfrm>
          <a:prstGeom prst="rect">
            <a:avLst/>
          </a:prstGeom>
        </p:spPr>
        <p:txBody>
          <a:bodyPr wrap="square">
            <a:spAutoFit/>
          </a:bodyPr>
          <a:lstStyle/>
          <a:p>
            <a:pPr algn="r" rtl="1"/>
            <a:r>
              <a:rPr lang="fa-IR" sz="2400" dirty="0" smtClean="0">
                <a:latin typeface="+mn-lt"/>
                <a:cs typeface="B Farnaz" pitchFamily="2" charset="-78"/>
              </a:rPr>
              <a:t>نام تجاری راهی است تا مشتری بواسطه آن به گونه‌ای رفتار نماید (حداقل در سطحی خیالی) که خود یا جسارت آنرا ندارد یا حاضر به پرداخت بهای آن نیست</a:t>
            </a:r>
            <a:r>
              <a:rPr lang="fa-IR" dirty="0" smtClean="0"/>
              <a:t>.</a:t>
            </a:r>
            <a:endParaRPr lang="en-US" dirty="0"/>
          </a:p>
        </p:txBody>
      </p:sp>
    </p:spTree>
  </p:cSld>
  <p:clrMapOvr>
    <a:masterClrMapping/>
  </p:clrMapOvr>
  <p:transition>
    <p:cu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9" name="Rectangle 8"/>
          <p:cNvSpPr/>
          <p:nvPr/>
        </p:nvSpPr>
        <p:spPr>
          <a:xfrm>
            <a:off x="3733800" y="2057400"/>
            <a:ext cx="4572000" cy="646331"/>
          </a:xfrm>
          <a:prstGeom prst="rect">
            <a:avLst/>
          </a:prstGeom>
        </p:spPr>
        <p:txBody>
          <a:bodyPr>
            <a:spAutoFit/>
          </a:bodyPr>
          <a:lstStyle/>
          <a:p>
            <a:pPr algn="r" rtl="1"/>
            <a:r>
              <a:rPr lang="fa-IR" b="1" dirty="0" smtClean="0"/>
              <a:t>۹) ایجاد یک باشگاه عاطفی</a:t>
            </a:r>
            <a:br>
              <a:rPr lang="fa-IR" b="1" dirty="0" smtClean="0"/>
            </a:br>
            <a:r>
              <a:rPr lang="en-US" b="1" dirty="0" smtClean="0"/>
              <a:t>Building an Emotional Gym</a:t>
            </a:r>
            <a:endParaRPr lang="en-US" dirty="0"/>
          </a:p>
        </p:txBody>
      </p:sp>
      <p:sp>
        <p:nvSpPr>
          <p:cNvPr id="10" name="Rectangle 9"/>
          <p:cNvSpPr/>
          <p:nvPr/>
        </p:nvSpPr>
        <p:spPr>
          <a:xfrm>
            <a:off x="3124200" y="685800"/>
            <a:ext cx="3002745" cy="369332"/>
          </a:xfrm>
          <a:prstGeom prst="rect">
            <a:avLst/>
          </a:prstGeom>
        </p:spPr>
        <p:txBody>
          <a:bodyPr wrap="none">
            <a:spAutoFit/>
          </a:bodyPr>
          <a:lstStyle/>
          <a:p>
            <a:pPr algn="ctr"/>
            <a:r>
              <a:rPr lang="fa-IR" b="1" dirty="0" smtClean="0">
                <a:solidFill>
                  <a:schemeClr val="bg1"/>
                </a:solidFill>
                <a:cs typeface="B Nazanin" pitchFamily="2" charset="-78"/>
              </a:rPr>
              <a:t>چند روش خلق ارزش برای یک برند </a:t>
            </a:r>
            <a:endParaRPr lang="en-US" dirty="0">
              <a:solidFill>
                <a:srgbClr val="FFFF00"/>
              </a:solidFill>
            </a:endParaRPr>
          </a:p>
        </p:txBody>
      </p:sp>
      <p:pic>
        <p:nvPicPr>
          <p:cNvPr id="22530" name="Picture 2" descr="C:\Users\omid\Desktop\ronald.jpg"/>
          <p:cNvPicPr>
            <a:picLocks noChangeAspect="1" noChangeArrowheads="1"/>
          </p:cNvPicPr>
          <p:nvPr/>
        </p:nvPicPr>
        <p:blipFill>
          <a:blip r:embed="rId4"/>
          <a:srcRect/>
          <a:stretch>
            <a:fillRect/>
          </a:stretch>
        </p:blipFill>
        <p:spPr bwMode="auto">
          <a:xfrm>
            <a:off x="304800" y="3352800"/>
            <a:ext cx="5824998" cy="3210221"/>
          </a:xfrm>
          <a:prstGeom prst="rect">
            <a:avLst/>
          </a:prstGeom>
          <a:ln>
            <a:noFill/>
          </a:ln>
          <a:effectLst>
            <a:softEdge rad="112500"/>
          </a:effectLst>
        </p:spPr>
      </p:pic>
    </p:spTree>
  </p:cSld>
  <p:clrMapOvr>
    <a:masterClrMapping/>
  </p:clrMapOvr>
  <p:transition>
    <p:cut/>
    <p:sndAc>
      <p:stSnd>
        <p:snd r:embed="rId2" name="typ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2" name="Rectangle 11"/>
          <p:cNvSpPr/>
          <p:nvPr/>
        </p:nvSpPr>
        <p:spPr>
          <a:xfrm>
            <a:off x="3962400" y="1981200"/>
            <a:ext cx="4572000" cy="646331"/>
          </a:xfrm>
          <a:prstGeom prst="rect">
            <a:avLst/>
          </a:prstGeom>
        </p:spPr>
        <p:txBody>
          <a:bodyPr>
            <a:spAutoFit/>
          </a:bodyPr>
          <a:lstStyle/>
          <a:p>
            <a:pPr algn="r" rtl="1"/>
            <a:r>
              <a:rPr lang="fa-IR" b="1" dirty="0" smtClean="0"/>
              <a:t>۱۰) امکان خیالبافی</a:t>
            </a:r>
            <a:br>
              <a:rPr lang="fa-IR" b="1" dirty="0" smtClean="0"/>
            </a:br>
            <a:r>
              <a:rPr lang="en-US" b="1" dirty="0" smtClean="0"/>
              <a:t>Facilitating Fantasies</a:t>
            </a:r>
            <a:endParaRPr lang="en-US" dirty="0"/>
          </a:p>
        </p:txBody>
      </p:sp>
      <p:sp>
        <p:nvSpPr>
          <p:cNvPr id="13" name="Rectangle 12"/>
          <p:cNvSpPr/>
          <p:nvPr/>
        </p:nvSpPr>
        <p:spPr>
          <a:xfrm>
            <a:off x="3124200" y="685800"/>
            <a:ext cx="3002745" cy="369332"/>
          </a:xfrm>
          <a:prstGeom prst="rect">
            <a:avLst/>
          </a:prstGeom>
        </p:spPr>
        <p:txBody>
          <a:bodyPr wrap="none">
            <a:spAutoFit/>
          </a:bodyPr>
          <a:lstStyle/>
          <a:p>
            <a:pPr algn="ctr"/>
            <a:r>
              <a:rPr lang="fa-IR" b="1" dirty="0" smtClean="0">
                <a:solidFill>
                  <a:schemeClr val="bg1"/>
                </a:solidFill>
                <a:cs typeface="B Nazanin" pitchFamily="2" charset="-78"/>
              </a:rPr>
              <a:t>چند روش خلق ارزش برای یک برند </a:t>
            </a:r>
            <a:endParaRPr lang="en-US" dirty="0">
              <a:solidFill>
                <a:srgbClr val="FFFF00"/>
              </a:solidFill>
            </a:endParaRPr>
          </a:p>
        </p:txBody>
      </p:sp>
      <p:sp>
        <p:nvSpPr>
          <p:cNvPr id="14" name="Rectangle 13"/>
          <p:cNvSpPr/>
          <p:nvPr/>
        </p:nvSpPr>
        <p:spPr>
          <a:xfrm>
            <a:off x="3581400" y="2895600"/>
            <a:ext cx="4572000" cy="707886"/>
          </a:xfrm>
          <a:prstGeom prst="rect">
            <a:avLst/>
          </a:prstGeom>
        </p:spPr>
        <p:txBody>
          <a:bodyPr wrap="square">
            <a:spAutoFit/>
          </a:bodyPr>
          <a:lstStyle/>
          <a:p>
            <a:pPr algn="r" rtl="1"/>
            <a:r>
              <a:rPr lang="fa-IR" sz="2000" b="1" dirty="0" smtClean="0"/>
              <a:t>به مصرف‌کنندگان کمک می‌کند واقعیات بیرون را به موضوعات تخیلی تبدیل کنند</a:t>
            </a:r>
            <a:endParaRPr lang="en-US" sz="2000" b="1" dirty="0"/>
          </a:p>
        </p:txBody>
      </p:sp>
      <p:sp>
        <p:nvSpPr>
          <p:cNvPr id="15" name="Rectangle 14"/>
          <p:cNvSpPr/>
          <p:nvPr/>
        </p:nvSpPr>
        <p:spPr>
          <a:xfrm>
            <a:off x="3657600" y="4267200"/>
            <a:ext cx="4572000" cy="1569660"/>
          </a:xfrm>
          <a:prstGeom prst="rect">
            <a:avLst/>
          </a:prstGeom>
        </p:spPr>
        <p:txBody>
          <a:bodyPr>
            <a:spAutoFit/>
          </a:bodyPr>
          <a:lstStyle/>
          <a:p>
            <a:pPr algn="r" rtl="1"/>
            <a:r>
              <a:rPr lang="fa-IR" sz="2400" dirty="0" smtClean="0">
                <a:latin typeface="+mn-lt"/>
                <a:cs typeface="B Farnaz" pitchFamily="2" charset="-78"/>
              </a:rPr>
              <a:t>نام تجاری </a:t>
            </a:r>
            <a:r>
              <a:rPr lang="fa-IR" sz="2400" dirty="0" smtClean="0">
                <a:solidFill>
                  <a:srgbClr val="FFFF00"/>
                </a:solidFill>
                <a:latin typeface="+mn-lt"/>
                <a:cs typeface="B Farnaz" pitchFamily="2" charset="-78"/>
              </a:rPr>
              <a:t>تیمبرلند</a:t>
            </a:r>
            <a:r>
              <a:rPr lang="fa-IR" sz="2400" dirty="0" smtClean="0">
                <a:latin typeface="+mn-lt"/>
                <a:cs typeface="B Farnaz" pitchFamily="2" charset="-78"/>
              </a:rPr>
              <a:t> به گونه‌ای برای مصرف‌کنندگان طراحی شده است که آنها درباره ماجراهای متهورانه در مقابل نیروهای طبیعت خیالبافی نمایند</a:t>
            </a:r>
            <a:endParaRPr lang="en-US" sz="2400" dirty="0" smtClean="0">
              <a:latin typeface="+mn-lt"/>
              <a:cs typeface="B Farnaz" pitchFamily="2" charset="-78"/>
            </a:endParaRPr>
          </a:p>
        </p:txBody>
      </p:sp>
      <p:pic>
        <p:nvPicPr>
          <p:cNvPr id="23554" name="Picture 2" descr="C:\Users\omid\Desktop\2_1_~1.JPG"/>
          <p:cNvPicPr>
            <a:picLocks noChangeAspect="1" noChangeArrowheads="1"/>
          </p:cNvPicPr>
          <p:nvPr/>
        </p:nvPicPr>
        <p:blipFill>
          <a:blip r:embed="rId4"/>
          <a:srcRect/>
          <a:stretch>
            <a:fillRect/>
          </a:stretch>
        </p:blipFill>
        <p:spPr bwMode="auto">
          <a:xfrm>
            <a:off x="396865" y="1981200"/>
            <a:ext cx="2971545" cy="4191000"/>
          </a:xfrm>
          <a:prstGeom prst="rect">
            <a:avLst/>
          </a:prstGeom>
          <a:ln>
            <a:noFill/>
          </a:ln>
          <a:effectLst>
            <a:softEdge rad="112500"/>
          </a:effectLst>
        </p:spPr>
      </p:pic>
    </p:spTree>
  </p:cSld>
  <p:clrMapOvr>
    <a:masterClrMapping/>
  </p:clrMapOvr>
  <p:transition>
    <p:sndAc>
      <p:stSnd>
        <p:snd r:embed="rId2" name="typ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برداشت شما </a:t>
            </a:r>
            <a:r>
              <a:rPr lang="fa-IR" dirty="0" smtClean="0"/>
              <a:t>چیست ؟؟؟</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1266" name="Picture 2" descr="C:\Users\omid\Desktop\The-value-of-a-brand.jpg"/>
          <p:cNvPicPr>
            <a:picLocks noChangeAspect="1" noChangeArrowheads="1"/>
          </p:cNvPicPr>
          <p:nvPr/>
        </p:nvPicPr>
        <p:blipFill>
          <a:blip r:embed="rId3"/>
          <a:srcRect/>
          <a:stretch>
            <a:fillRect/>
          </a:stretch>
        </p:blipFill>
        <p:spPr bwMode="auto">
          <a:xfrm>
            <a:off x="1600200" y="1828800"/>
            <a:ext cx="6096000" cy="4114800"/>
          </a:xfrm>
          <a:prstGeom prst="rect">
            <a:avLst/>
          </a:prstGeom>
          <a:ln>
            <a:noFill/>
          </a:ln>
          <a:effectLst>
            <a:softEdge rad="112500"/>
          </a:effectLst>
        </p:spPr>
      </p:pic>
    </p:spTree>
  </p:cSld>
  <p:clrMapOvr>
    <a:masterClrMapping/>
  </p:clrMapOvr>
  <p:transition spd="med">
    <p:wipe dir="u"/>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lstStyle/>
          <a:p>
            <a:pPr algn="ctr"/>
            <a:r>
              <a:rPr lang="fa-IR" dirty="0" smtClean="0">
                <a:solidFill>
                  <a:srgbClr val="FFFF00"/>
                </a:solidFill>
              </a:rPr>
              <a:t>اندازه گیری ارزش ویژه برند</a:t>
            </a:r>
            <a:endParaRPr lang="en-US" dirty="0">
              <a:solidFill>
                <a:srgbClr val="FFFF00"/>
              </a:solidFill>
            </a:endParaRPr>
          </a:p>
        </p:txBody>
      </p:sp>
      <p:sp>
        <p:nvSpPr>
          <p:cNvPr id="3" name="Content Placeholder 2"/>
          <p:cNvSpPr>
            <a:spLocks noGrp="1"/>
          </p:cNvSpPr>
          <p:nvPr>
            <p:ph idx="1"/>
          </p:nvPr>
        </p:nvSpPr>
        <p:spPr>
          <a:xfrm>
            <a:off x="457200" y="1219200"/>
            <a:ext cx="8229600" cy="4953317"/>
          </a:xfrm>
        </p:spPr>
        <p:txBody>
          <a:bodyPr/>
          <a:lstStyle/>
          <a:p>
            <a:pPr algn="r">
              <a:buNone/>
            </a:pPr>
            <a:r>
              <a:rPr lang="fa-IR" dirty="0" smtClean="0"/>
              <a:t>عاملی کلیدی ست که با استفاده از آن می توان دریافت که برند از نظر </a:t>
            </a:r>
            <a:r>
              <a:rPr lang="fa-IR" dirty="0" smtClean="0">
                <a:solidFill>
                  <a:srgbClr val="FFFF00"/>
                </a:solidFill>
              </a:rPr>
              <a:t>سلامت</a:t>
            </a:r>
            <a:r>
              <a:rPr lang="fa-IR" dirty="0" smtClean="0"/>
              <a:t> در چه وضعیتی قراردارد؟</a:t>
            </a:r>
          </a:p>
          <a:p>
            <a:pPr algn="r">
              <a:buNone/>
            </a:pPr>
            <a:r>
              <a:rPr lang="fa-IR" dirty="0" smtClean="0"/>
              <a:t>سطح بالای ادغام ها و اکتساب ها در دنیای کسب و کار و بهبود در بهره وری فعالیت ها از دلایل اندازه گیری ارزش ویژه برند می باشد.</a:t>
            </a:r>
            <a:endParaRPr lang="en-US" dirty="0"/>
          </a:p>
        </p:txBody>
      </p:sp>
    </p:spTree>
  </p:cSld>
  <p:clrMapOvr>
    <a:masterClrMapping/>
  </p:clrMapOvr>
  <p:transition advTm="4000">
    <p:sndAc>
      <p:stSnd>
        <p:snd r:embed="rId2" name="type.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rgbClr val="FFFF00"/>
                </a:solidFill>
              </a:rPr>
              <a:t>رویکرد های سنجش ارزش ویژه برند</a:t>
            </a:r>
            <a:br>
              <a:rPr lang="fa-IR" dirty="0" smtClean="0">
                <a:solidFill>
                  <a:srgbClr val="FFFF00"/>
                </a:solidFill>
              </a:rPr>
            </a:br>
            <a:r>
              <a:rPr lang="fa-IR" dirty="0" smtClean="0">
                <a:solidFill>
                  <a:srgbClr val="FFFF00"/>
                </a:solidFill>
              </a:rPr>
              <a:t>بیرون به درون- درون به بیرون</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در رویکرد اول ارزش ویژه برند </a:t>
            </a:r>
            <a:r>
              <a:rPr lang="fa-IR" dirty="0" smtClean="0">
                <a:solidFill>
                  <a:srgbClr val="FFFF00"/>
                </a:solidFill>
              </a:rPr>
              <a:t>ازدانش برند خریداران </a:t>
            </a:r>
            <a:r>
              <a:rPr lang="fa-IR" dirty="0" smtClean="0"/>
              <a:t>نشات می گیرد. کارکنان و به طور کلی داشته های شرکت باعث بوجود آمدن ارزش ویژه برند برای شرکت می شود.</a:t>
            </a:r>
          </a:p>
          <a:p>
            <a:pPr algn="r">
              <a:buNone/>
            </a:pPr>
            <a:r>
              <a:rPr lang="fa-IR" dirty="0" smtClean="0"/>
              <a:t>دررویکرد دوم : </a:t>
            </a:r>
            <a:r>
              <a:rPr lang="fa-IR" dirty="0" smtClean="0">
                <a:solidFill>
                  <a:srgbClr val="FFFF00"/>
                </a:solidFill>
              </a:rPr>
              <a:t>هویت برند </a:t>
            </a:r>
            <a:r>
              <a:rPr lang="fa-IR" dirty="0" smtClean="0"/>
              <a:t>بخش استراتژیکی ست که شرکت و مشتریان را هدایت می کند.هویت به تمام تصمیمات استراتژیکی برند از قبیل ارتباطات- توسعه برند و معماری برند جهت می دهد.</a:t>
            </a:r>
            <a:endParaRPr lang="en-US" dirty="0"/>
          </a:p>
        </p:txBody>
      </p:sp>
    </p:spTree>
  </p:cSld>
  <p:clrMapOvr>
    <a:masterClrMapping/>
  </p:clrMapOvr>
  <p:transition advTm="4000">
    <p:sndAc>
      <p:stSnd>
        <p:snd r:embed="rId2" name="type.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ارزش ویژه برند مشتری محور</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عبارت است از </a:t>
            </a:r>
            <a:r>
              <a:rPr lang="fa-IR" dirty="0" smtClean="0">
                <a:solidFill>
                  <a:srgbClr val="FFFF00"/>
                </a:solidFill>
              </a:rPr>
              <a:t>تاثیر متمایزدانش برند </a:t>
            </a:r>
            <a:r>
              <a:rPr lang="fa-IR" dirty="0" smtClean="0"/>
              <a:t>بر واکنش مصرف کننده به فعالیت های بازاریابی آن برند.</a:t>
            </a:r>
          </a:p>
          <a:p>
            <a:pPr algn="r">
              <a:buNone/>
            </a:pPr>
            <a:r>
              <a:rPr lang="fa-IR" dirty="0" smtClean="0"/>
              <a:t>تاثیر متمایز را به کمک </a:t>
            </a:r>
            <a:r>
              <a:rPr lang="fa-IR" dirty="0" smtClean="0">
                <a:solidFill>
                  <a:srgbClr val="FFFF00"/>
                </a:solidFill>
              </a:rPr>
              <a:t>مقایسه</a:t>
            </a:r>
            <a:r>
              <a:rPr lang="fa-IR" dirty="0" smtClean="0"/>
              <a:t> واکنش مصرف کننده به خرید و فروش برند با واکنش او به خرید و فروش نسخه ای بدلی ازهمان محصول که با نام دیگری عرضه شده می توان مقایسه کرد.</a:t>
            </a:r>
            <a:endParaRPr lang="en-US" dirty="0"/>
          </a:p>
        </p:txBody>
      </p:sp>
    </p:spTree>
  </p:cSld>
  <p:clrMapOvr>
    <a:masterClrMapping/>
  </p:clrMapOvr>
  <p:transition advTm="4000">
    <p:sndAc>
      <p:stSnd>
        <p:snd r:embed="rId2" name="type.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normAutofit fontScale="90000"/>
          </a:bodyPr>
          <a:lstStyle/>
          <a:p>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ساخت ارزش ویژه برند مشتری محور</a:t>
            </a:r>
            <a:endParaRPr lang="en-US" dirty="0"/>
          </a:p>
        </p:txBody>
      </p:sp>
      <p:sp>
        <p:nvSpPr>
          <p:cNvPr id="3" name="Content Placeholder 2"/>
          <p:cNvSpPr>
            <a:spLocks noGrp="1"/>
          </p:cNvSpPr>
          <p:nvPr>
            <p:ph idx="1"/>
          </p:nvPr>
        </p:nvSpPr>
        <p:spPr>
          <a:xfrm>
            <a:off x="457200" y="1295400"/>
            <a:ext cx="8229600" cy="4877117"/>
          </a:xfrm>
        </p:spPr>
        <p:txBody>
          <a:bodyPr>
            <a:normAutofit fontScale="92500" lnSpcReduction="20000"/>
          </a:bodyPr>
          <a:lstStyle/>
          <a:p>
            <a:pPr algn="r">
              <a:buNone/>
            </a:pPr>
            <a:r>
              <a:rPr lang="fa-IR" dirty="0" smtClean="0">
                <a:solidFill>
                  <a:srgbClr val="FFFF00"/>
                </a:solidFill>
              </a:rPr>
              <a:t>انتخاب هویت برند</a:t>
            </a:r>
          </a:p>
          <a:p>
            <a:pPr algn="r">
              <a:buNone/>
            </a:pPr>
            <a:r>
              <a:rPr lang="fa-IR" dirty="0" smtClean="0">
                <a:solidFill>
                  <a:srgbClr val="FFFF00"/>
                </a:solidFill>
              </a:rPr>
              <a:t>گسترش برنامه های حمایتی بازاریابی</a:t>
            </a:r>
          </a:p>
          <a:p>
            <a:pPr algn="r">
              <a:buNone/>
            </a:pPr>
            <a:r>
              <a:rPr lang="fa-IR" dirty="0" smtClean="0">
                <a:solidFill>
                  <a:srgbClr val="FFFF00"/>
                </a:solidFill>
              </a:rPr>
              <a:t>کاربرد پیوند های ثانویه </a:t>
            </a:r>
          </a:p>
          <a:p>
            <a:pPr algn="r">
              <a:buNone/>
            </a:pPr>
            <a:endParaRPr lang="fa-IR" dirty="0" smtClean="0"/>
          </a:p>
          <a:p>
            <a:pPr algn="r">
              <a:buNone/>
            </a:pPr>
            <a:r>
              <a:rPr lang="fa-IR" dirty="0" smtClean="0"/>
              <a:t>1) نیازمند خلق برندی آشناست. که باید به عواملی از قبیل نام –آرم یا نماد و.. توجه داشت.</a:t>
            </a:r>
          </a:p>
          <a:p>
            <a:pPr algn="r">
              <a:buNone/>
            </a:pPr>
            <a:r>
              <a:rPr lang="fa-IR" dirty="0" smtClean="0">
                <a:solidFill>
                  <a:srgbClr val="FFFF00"/>
                </a:solidFill>
              </a:rPr>
              <a:t>نام برند:</a:t>
            </a:r>
          </a:p>
          <a:p>
            <a:pPr algn="r">
              <a:buNone/>
            </a:pPr>
            <a:r>
              <a:rPr lang="fa-IR" dirty="0" smtClean="0"/>
              <a:t>ساده ، آشنا و متمایز باشد.</a:t>
            </a:r>
          </a:p>
          <a:p>
            <a:pPr algn="r">
              <a:buNone/>
            </a:pPr>
            <a:r>
              <a:rPr lang="fa-IR" dirty="0" smtClean="0"/>
              <a:t>قابل درک، تلفظ و نوشتن باشد.</a:t>
            </a:r>
          </a:p>
          <a:p>
            <a:pPr algn="r">
              <a:buNone/>
            </a:pPr>
            <a:r>
              <a:rPr lang="fa-IR" dirty="0" smtClean="0"/>
              <a:t>دارای درخشش و تلالو باشد.</a:t>
            </a:r>
          </a:p>
          <a:p>
            <a:pPr algn="r">
              <a:buNone/>
            </a:pPr>
            <a:r>
              <a:rPr lang="fa-IR" dirty="0" smtClean="0"/>
              <a:t>نام برند انتخاب می شود تا از نظر معنایی بیانگر:</a:t>
            </a:r>
          </a:p>
          <a:p>
            <a:pPr marL="514350" indent="-514350" algn="r">
              <a:buAutoNum type="arabicParenR"/>
            </a:pPr>
            <a:r>
              <a:rPr lang="fa-IR" dirty="0" smtClean="0"/>
              <a:t>گروه محصول یا خدمت</a:t>
            </a:r>
          </a:p>
          <a:p>
            <a:pPr marL="514350" indent="-514350" algn="r">
              <a:buAutoNum type="arabicParenR"/>
            </a:pPr>
            <a:r>
              <a:rPr lang="fa-IR" dirty="0" smtClean="0"/>
              <a:t>ویژگی ها یا منافع مهم آن گروه باشد.</a:t>
            </a:r>
          </a:p>
        </p:txBody>
      </p:sp>
    </p:spTree>
  </p:cSld>
  <p:clrMapOvr>
    <a:masterClrMapping/>
  </p:clrMapOvr>
  <p:transition advTm="4000">
    <p:sndAc>
      <p:stSnd>
        <p:snd r:embed="rId2" name="type.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گسترش برنامه های حمایتی بازاریابی</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برنامه های بازاریابی به منظور بالا بردن آگاهی برند و حصول پیوند های مطلوب ، قوی و یگانه در حافظه مشتری طراحی می شوند.</a:t>
            </a:r>
          </a:p>
          <a:p>
            <a:pPr algn="r">
              <a:buNone/>
            </a:pPr>
            <a:r>
              <a:rPr lang="fa-IR" dirty="0" smtClean="0"/>
              <a:t>هرچه آشنایی برند بیشتر باشد توانایی مصرف کننده در شناخت و یادآوری برند بیشتر است.</a:t>
            </a:r>
            <a:endParaRPr lang="en-US" dirty="0"/>
          </a:p>
        </p:txBody>
      </p:sp>
    </p:spTree>
  </p:cSld>
  <p:clrMapOvr>
    <a:masterClrMapping/>
  </p:clrMapOvr>
  <p:transition advTm="4000">
    <p:sndAc>
      <p:stSnd>
        <p:snd r:embed="rId2" name="type.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کاربرد پیوند های ثانویه</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algn="r">
              <a:buNone/>
            </a:pPr>
            <a:r>
              <a:rPr lang="fa-IR" dirty="0" smtClean="0">
                <a:solidFill>
                  <a:srgbClr val="FFFF00"/>
                </a:solidFill>
              </a:rPr>
              <a:t>باورهای شکل گرفته درباره برند</a:t>
            </a:r>
          </a:p>
          <a:p>
            <a:pPr algn="r">
              <a:buNone/>
            </a:pPr>
            <a:r>
              <a:rPr lang="fa-IR" dirty="0" smtClean="0">
                <a:solidFill>
                  <a:srgbClr val="FFFF00"/>
                </a:solidFill>
              </a:rPr>
              <a:t>3 سیاست مطرح برند گذاری</a:t>
            </a:r>
          </a:p>
          <a:p>
            <a:pPr algn="r">
              <a:buNone/>
            </a:pPr>
            <a:r>
              <a:rPr lang="fa-IR" dirty="0" smtClean="0">
                <a:solidFill>
                  <a:srgbClr val="FFFF00"/>
                </a:solidFill>
              </a:rPr>
              <a:t>پیوند برند با محل ساخت</a:t>
            </a:r>
          </a:p>
          <a:p>
            <a:pPr algn="r">
              <a:buNone/>
            </a:pPr>
            <a:r>
              <a:rPr lang="fa-IR" dirty="0" smtClean="0">
                <a:solidFill>
                  <a:srgbClr val="FFFF00"/>
                </a:solidFill>
              </a:rPr>
              <a:t>پیوند برند با کانال توزیع</a:t>
            </a:r>
          </a:p>
          <a:p>
            <a:pPr algn="r">
              <a:buNone/>
            </a:pPr>
            <a:endParaRPr lang="fa-IR" dirty="0" smtClean="0"/>
          </a:p>
          <a:p>
            <a:pPr algn="r">
              <a:buNone/>
            </a:pPr>
            <a:r>
              <a:rPr lang="fa-IR" dirty="0" smtClean="0"/>
              <a:t>راه اول ایجاد باور: تجربه مستقیم</a:t>
            </a:r>
          </a:p>
          <a:p>
            <a:pPr algn="r">
              <a:buNone/>
            </a:pPr>
            <a:r>
              <a:rPr lang="fa-IR" dirty="0" smtClean="0"/>
              <a:t>اطلاعات دریافتی ازمحصول یا خدمت از شرکت یا دیگر منابع تجاری</a:t>
            </a:r>
          </a:p>
          <a:p>
            <a:pPr algn="r">
              <a:buNone/>
            </a:pPr>
            <a:r>
              <a:rPr lang="fa-IR" dirty="0" smtClean="0"/>
              <a:t>راه سوم شکل گیری باورها بر مبنای استنباط های حاصل ازبرخی پیوند های موجود برند است. رابطه قیمت و کیفیت</a:t>
            </a:r>
            <a:endParaRPr lang="en-US" dirty="0"/>
          </a:p>
        </p:txBody>
      </p:sp>
    </p:spTree>
  </p:cSld>
  <p:clrMapOvr>
    <a:masterClrMapping/>
  </p:clrMapOvr>
  <p:transition advTm="4000">
    <p:sndAc>
      <p:stSnd>
        <p:snd r:embed="rId2" name="type.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3 سیاست مطرح برند گذاری</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 شرکت ها ممکن است بدون توجه به نام شرکت نام های متمایزی برای محصولات و خدمات بر گزینند.</a:t>
            </a:r>
          </a:p>
          <a:p>
            <a:pPr algn="r">
              <a:buNone/>
            </a:pPr>
            <a:r>
              <a:rPr lang="fa-IR" dirty="0" smtClean="0"/>
              <a:t>- شرکت ها ممکن است نام خود را برای تمام محصولات و خدمات انتخاب کنند.</a:t>
            </a:r>
          </a:p>
          <a:p>
            <a:pPr algn="r">
              <a:buNone/>
            </a:pPr>
            <a:r>
              <a:rPr lang="fa-IR" dirty="0" smtClean="0"/>
              <a:t>- شرکت ها ممکن است نامی مرکب برای محصولات انتخاب کنند شامل ترکیبی از نام شرکت و نام مجزای هر برند.</a:t>
            </a:r>
            <a:endParaRPr lang="en-US" dirty="0"/>
          </a:p>
        </p:txBody>
      </p:sp>
    </p:spTree>
  </p:cSld>
  <p:clrMapOvr>
    <a:masterClrMapping/>
  </p:clrMapOvr>
  <p:transition advTm="4000">
    <p:sndAc>
      <p:stSnd>
        <p:snd r:embed="rId2" name="type.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39117"/>
          </a:xfrm>
        </p:spPr>
        <p:txBody>
          <a:bodyPr/>
          <a:lstStyle/>
          <a:p>
            <a:pPr algn="r">
              <a:buNone/>
            </a:pPr>
            <a:r>
              <a:rPr lang="fa-IR" dirty="0" smtClean="0"/>
              <a:t>هم چنین برند پیوندی اساسی با </a:t>
            </a:r>
            <a:r>
              <a:rPr lang="fa-IR" dirty="0" smtClean="0">
                <a:solidFill>
                  <a:srgbClr val="FFFF00"/>
                </a:solidFill>
              </a:rPr>
              <a:t>محل ساخت </a:t>
            </a:r>
            <a:r>
              <a:rPr lang="fa-IR" dirty="0" smtClean="0"/>
              <a:t>دارد. مثلا عظریات فرانسه – اتومبیل آلمان و وسایل الکتریکی ژاپن.</a:t>
            </a:r>
          </a:p>
          <a:p>
            <a:pPr algn="r">
              <a:buNone/>
            </a:pPr>
            <a:endParaRPr lang="fa-IR" dirty="0" smtClean="0"/>
          </a:p>
          <a:p>
            <a:pPr algn="r">
              <a:buNone/>
            </a:pPr>
            <a:r>
              <a:rPr lang="fa-IR" dirty="0" smtClean="0">
                <a:solidFill>
                  <a:srgbClr val="FFFF00"/>
                </a:solidFill>
              </a:rPr>
              <a:t>کانال های توزیع </a:t>
            </a:r>
            <a:r>
              <a:rPr lang="fa-IR" dirty="0" smtClean="0"/>
              <a:t>محصول نیزپیوند های ثانویه ایجاد می کنند. مثلا یک شخصیت مطرح به دلیل گیرایی – قابل اعتماد بودن و خبرگی می تواند با معرفی یک محصول یا خدمت شهرت آنرا افزایش دهد.</a:t>
            </a:r>
            <a:endParaRPr lang="en-US" dirty="0"/>
          </a:p>
        </p:txBody>
      </p:sp>
    </p:spTree>
  </p:cSld>
  <p:clrMapOvr>
    <a:masterClrMapping/>
  </p:clrMapOvr>
  <p:transition advTm="4000">
    <p:sndAc>
      <p:stSnd>
        <p:snd r:embed="rId2" name="type.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fa-IR" dirty="0" smtClean="0">
                <a:solidFill>
                  <a:srgbClr val="FFFF00"/>
                </a:solidFill>
              </a:rPr>
              <a:t>اندازه گیری ارزش ویژه برند مشتری محور</a:t>
            </a:r>
            <a:endParaRPr lang="en-US" dirty="0">
              <a:solidFill>
                <a:srgbClr val="FFFF00"/>
              </a:solidFill>
            </a:endParaRPr>
          </a:p>
        </p:txBody>
      </p:sp>
      <p:sp>
        <p:nvSpPr>
          <p:cNvPr id="3" name="Content Placeholder 2"/>
          <p:cNvSpPr>
            <a:spLocks noGrp="1"/>
          </p:cNvSpPr>
          <p:nvPr>
            <p:ph idx="1"/>
          </p:nvPr>
        </p:nvSpPr>
        <p:spPr>
          <a:xfrm>
            <a:off x="457200" y="1219200"/>
            <a:ext cx="8229600" cy="4953317"/>
          </a:xfrm>
        </p:spPr>
        <p:txBody>
          <a:bodyPr>
            <a:normAutofit/>
          </a:bodyPr>
          <a:lstStyle/>
          <a:p>
            <a:pPr algn="r">
              <a:buNone/>
            </a:pPr>
            <a:r>
              <a:rPr lang="fa-IR" sz="2400" dirty="0" smtClean="0"/>
              <a:t>روش غیر مستقیم</a:t>
            </a:r>
          </a:p>
          <a:p>
            <a:pPr algn="r">
              <a:buNone/>
            </a:pPr>
            <a:r>
              <a:rPr lang="fa-IR" sz="2400" dirty="0" smtClean="0"/>
              <a:t>روش مستقیم</a:t>
            </a:r>
          </a:p>
          <a:p>
            <a:pPr algn="r">
              <a:buNone/>
            </a:pPr>
            <a:r>
              <a:rPr lang="fa-IR" sz="2400" dirty="0" smtClean="0"/>
              <a:t>روش تحلیل همزمان</a:t>
            </a:r>
          </a:p>
          <a:p>
            <a:pPr algn="r">
              <a:buNone/>
            </a:pPr>
            <a:endParaRPr lang="fa-IR" sz="2400" dirty="0" smtClean="0"/>
          </a:p>
          <a:p>
            <a:pPr algn="r">
              <a:buNone/>
            </a:pPr>
            <a:r>
              <a:rPr lang="fa-IR" sz="2400" dirty="0" smtClean="0">
                <a:solidFill>
                  <a:srgbClr val="FFFF00"/>
                </a:solidFill>
              </a:rPr>
              <a:t>- روش غیر مستقیم </a:t>
            </a:r>
            <a:r>
              <a:rPr lang="fa-IR" sz="2400" dirty="0" smtClean="0"/>
              <a:t>اولین روش اندازه گیری نیازمند آگاهی برند و خصوصیات و روابط میان پیوند های برند است.</a:t>
            </a:r>
          </a:p>
          <a:p>
            <a:pPr algn="r">
              <a:buNone/>
            </a:pPr>
            <a:r>
              <a:rPr lang="fa-IR" sz="2400" dirty="0" smtClean="0">
                <a:solidFill>
                  <a:srgbClr val="FFFF00"/>
                </a:solidFill>
              </a:rPr>
              <a:t>- روش مستقیم </a:t>
            </a:r>
            <a:r>
              <a:rPr lang="fa-IR" sz="2400" dirty="0" smtClean="0"/>
              <a:t>ازطریق آزمایش هایی صورت می گیرد که در ان یک گروه از مصرف کنندگان به یک ویژگی از برند واکنش نشان می دهند در حالیکه گروه دیگراز مصرف کنندگان به همان ویژگی درنسخه بدلی همان محصول یا خدمت </a:t>
            </a:r>
          </a:p>
          <a:p>
            <a:pPr algn="r">
              <a:buNone/>
            </a:pPr>
            <a:r>
              <a:rPr lang="fa-IR" sz="2400" dirty="0" smtClean="0"/>
              <a:t>عکس العمل نشان می دهند.</a:t>
            </a:r>
          </a:p>
          <a:p>
            <a:pPr algn="r">
              <a:buNone/>
            </a:pPr>
            <a:r>
              <a:rPr lang="fa-IR" sz="2400" dirty="0" smtClean="0">
                <a:solidFill>
                  <a:srgbClr val="FFFF00"/>
                </a:solidFill>
              </a:rPr>
              <a:t>- تحلیل همزمان </a:t>
            </a:r>
            <a:r>
              <a:rPr lang="fa-IR" sz="2400" dirty="0" smtClean="0"/>
              <a:t>را می توان به منظور کشف تاثیرات عمده نام برند و کشف تاثیرات تعامل میان نام برند و دیگر عوامل بازاریابی مثل قیمت یا خصوصیات ظاهری محصول یا خدمت به کار برد.</a:t>
            </a:r>
            <a:endParaRPr lang="en-US" sz="2400" dirty="0"/>
          </a:p>
        </p:txBody>
      </p:sp>
    </p:spTree>
  </p:cSld>
  <p:clrMapOvr>
    <a:masterClrMapping/>
  </p:clrMapOvr>
  <p:transition advTm="4000">
    <p:sndAc>
      <p:stSnd>
        <p:snd r:embed="rId2" name="type.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57200"/>
          </a:xfrm>
        </p:spPr>
        <p:txBody>
          <a:bodyPr>
            <a:normAutofit fontScale="90000"/>
          </a:bodyPr>
          <a:lstStyle/>
          <a:p>
            <a:pPr algn="ctr"/>
            <a:r>
              <a:rPr lang="fa-IR" sz="3600" dirty="0" smtClean="0">
                <a:solidFill>
                  <a:srgbClr val="FFFF00"/>
                </a:solidFill>
              </a:rPr>
              <a:t>الگوی آکر(نخستین صاحب نظردرارزش گذاری برند)</a:t>
            </a:r>
            <a:endParaRPr lang="en-US" sz="3600" dirty="0">
              <a:solidFill>
                <a:srgbClr val="FFFF00"/>
              </a:solidFill>
            </a:endParaRPr>
          </a:p>
        </p:txBody>
      </p:sp>
      <p:sp>
        <p:nvSpPr>
          <p:cNvPr id="3" name="Content Placeholder 2"/>
          <p:cNvSpPr>
            <a:spLocks noGrp="1"/>
          </p:cNvSpPr>
          <p:nvPr>
            <p:ph idx="1"/>
          </p:nvPr>
        </p:nvSpPr>
        <p:spPr>
          <a:xfrm>
            <a:off x="457200" y="1143000"/>
            <a:ext cx="8229600" cy="5029517"/>
          </a:xfrm>
        </p:spPr>
        <p:txBody>
          <a:bodyPr/>
          <a:lstStyle/>
          <a:p>
            <a:pPr algn="r">
              <a:buNone/>
            </a:pPr>
            <a:r>
              <a:rPr lang="fa-IR" dirty="0" smtClean="0"/>
              <a:t>وی نشان داد که ارزش ویژه برند با توجه به عوامل زیر اندازه گیری می شود:</a:t>
            </a:r>
          </a:p>
          <a:p>
            <a:pPr algn="r">
              <a:buNone/>
            </a:pPr>
            <a:r>
              <a:rPr lang="fa-IR" dirty="0" smtClean="0">
                <a:solidFill>
                  <a:srgbClr val="FFFF00"/>
                </a:solidFill>
              </a:rPr>
              <a:t>وفاداری برند</a:t>
            </a:r>
            <a:r>
              <a:rPr lang="fa-IR" dirty="0" smtClean="0"/>
              <a:t>: قیمت بالاتر- رضایت و وفاداری</a:t>
            </a:r>
          </a:p>
          <a:p>
            <a:pPr algn="r">
              <a:buNone/>
            </a:pPr>
            <a:r>
              <a:rPr lang="fa-IR" dirty="0" smtClean="0">
                <a:solidFill>
                  <a:srgbClr val="FFFF00"/>
                </a:solidFill>
              </a:rPr>
              <a:t>کیفیت ادراک شده و رهبری</a:t>
            </a:r>
            <a:r>
              <a:rPr lang="fa-IR" dirty="0" smtClean="0"/>
              <a:t>: کیفیت ادراک شده-رهبری و محبوبیت</a:t>
            </a:r>
          </a:p>
          <a:p>
            <a:pPr algn="r">
              <a:buNone/>
            </a:pPr>
            <a:r>
              <a:rPr lang="fa-IR" dirty="0" smtClean="0">
                <a:solidFill>
                  <a:srgbClr val="FFFF00"/>
                </a:solidFill>
              </a:rPr>
              <a:t>تمایز</a:t>
            </a:r>
            <a:r>
              <a:rPr lang="fa-IR" dirty="0" smtClean="0"/>
              <a:t>: ارزش ادراک شده – شخصیت - پیوندهای سازمانی</a:t>
            </a:r>
          </a:p>
          <a:p>
            <a:pPr algn="r">
              <a:buNone/>
            </a:pPr>
            <a:r>
              <a:rPr lang="fa-IR" dirty="0" smtClean="0">
                <a:solidFill>
                  <a:srgbClr val="FFFF00"/>
                </a:solidFill>
              </a:rPr>
              <a:t>آگاهی</a:t>
            </a:r>
            <a:r>
              <a:rPr lang="fa-IR" dirty="0" smtClean="0"/>
              <a:t> : آگاهی برند</a:t>
            </a:r>
          </a:p>
          <a:p>
            <a:pPr algn="r">
              <a:buNone/>
            </a:pPr>
            <a:r>
              <a:rPr lang="fa-IR" dirty="0" smtClean="0">
                <a:solidFill>
                  <a:srgbClr val="FFFF00"/>
                </a:solidFill>
              </a:rPr>
              <a:t>سهم بازار</a:t>
            </a:r>
            <a:r>
              <a:rPr lang="fa-IR" dirty="0" smtClean="0"/>
              <a:t>: سهم بازار- شاخص توزیع و قیمت</a:t>
            </a:r>
          </a:p>
        </p:txBody>
      </p:sp>
    </p:spTree>
  </p:cSld>
  <p:clrMapOvr>
    <a:masterClrMapping/>
  </p:clrMapOvr>
  <p:transition advTm="4000">
    <p:sndAc>
      <p:stSnd>
        <p:snd r:embed="rId2" name="typ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چستایی برند ؟ </a:t>
            </a:r>
            <a:endParaRPr lang="en-US" dirty="0"/>
          </a:p>
        </p:txBody>
      </p:sp>
      <p:sp>
        <p:nvSpPr>
          <p:cNvPr id="3" name="Content Placeholder 2"/>
          <p:cNvSpPr>
            <a:spLocks noGrp="1"/>
          </p:cNvSpPr>
          <p:nvPr>
            <p:ph idx="1"/>
          </p:nvPr>
        </p:nvSpPr>
        <p:spPr>
          <a:xfrm>
            <a:off x="457200" y="1828799"/>
            <a:ext cx="8001000" cy="4343717"/>
          </a:xfrm>
        </p:spPr>
        <p:txBody>
          <a:bodyPr>
            <a:normAutofit/>
          </a:bodyPr>
          <a:lstStyle/>
          <a:p>
            <a:pPr algn="r" rtl="1"/>
            <a:r>
              <a:rPr lang="fa-IR" sz="2400" dirty="0" smtClean="0">
                <a:solidFill>
                  <a:srgbClr val="FFFF00"/>
                </a:solidFill>
              </a:rPr>
              <a:t>انجمن بازاریابی آمریکا </a:t>
            </a:r>
            <a:r>
              <a:rPr lang="en-US" sz="2400" dirty="0" smtClean="0">
                <a:solidFill>
                  <a:srgbClr val="FFFF00"/>
                </a:solidFill>
              </a:rPr>
              <a:t> </a:t>
            </a:r>
            <a:r>
              <a:rPr lang="fa-IR" sz="2400" dirty="0" smtClean="0"/>
              <a:t>" (اصطلاح حقوقی بکار رفته برای </a:t>
            </a:r>
            <a:r>
              <a:rPr lang="en-US" sz="2400" dirty="0" smtClean="0"/>
              <a:t>Brand </a:t>
            </a:r>
            <a:r>
              <a:rPr lang="fa-IR" sz="2400" dirty="0" smtClean="0"/>
              <a:t> ) یک نام ، اصطلاح ، علامت ، نشان یا طرح یا ترکیبی از این هاست که برای شناسایی کالاها یا خدمات فروشنده یا گروهی از فروشندگان و متمایز کردن این کالاها یا خدمات از رقبا به کار می رود .”</a:t>
            </a:r>
          </a:p>
          <a:p>
            <a:pPr algn="r" rtl="1"/>
            <a:endParaRPr lang="en-US" sz="2400" dirty="0"/>
          </a:p>
        </p:txBody>
      </p:sp>
      <p:pic>
        <p:nvPicPr>
          <p:cNvPr id="4" name="Picture 2" descr="C:\Users\omid\Desktop\brand_corporate_identity[1].png"/>
          <p:cNvPicPr>
            <a:picLocks noChangeAspect="1" noChangeArrowheads="1"/>
          </p:cNvPicPr>
          <p:nvPr/>
        </p:nvPicPr>
        <p:blipFill>
          <a:blip r:embed="rId3"/>
          <a:srcRect/>
          <a:stretch>
            <a:fillRect/>
          </a:stretch>
        </p:blipFill>
        <p:spPr bwMode="auto">
          <a:xfrm>
            <a:off x="609600" y="304800"/>
            <a:ext cx="1295400" cy="1411938"/>
          </a:xfrm>
          <a:prstGeom prst="rect">
            <a:avLst/>
          </a:prstGeom>
          <a:noFill/>
        </p:spPr>
      </p:pic>
      <p:pic>
        <p:nvPicPr>
          <p:cNvPr id="10243" name="Picture 3" descr="C:\Users\omid\Desktop\USA-Marketing-Blog-940x180.png"/>
          <p:cNvPicPr>
            <a:picLocks noChangeAspect="1" noChangeArrowheads="1"/>
          </p:cNvPicPr>
          <p:nvPr/>
        </p:nvPicPr>
        <p:blipFill>
          <a:blip r:embed="rId4"/>
          <a:srcRect r="25000" b="16444"/>
          <a:stretch>
            <a:fillRect/>
          </a:stretch>
        </p:blipFill>
        <p:spPr bwMode="auto">
          <a:xfrm>
            <a:off x="1828800" y="4419600"/>
            <a:ext cx="5715000" cy="1219200"/>
          </a:xfrm>
          <a:prstGeom prst="rect">
            <a:avLst/>
          </a:prstGeom>
          <a:ln>
            <a:noFill/>
          </a:ln>
          <a:effectLst>
            <a:softEdge rad="112500"/>
          </a:effectLst>
        </p:spPr>
      </p:pic>
    </p:spTree>
  </p:cSld>
  <p:clrMapOvr>
    <a:masterClrMapping/>
  </p:clrMapOvr>
  <p:transition spd="med">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6" name="Rectangle 15"/>
          <p:cNvSpPr/>
          <p:nvPr/>
        </p:nvSpPr>
        <p:spPr>
          <a:xfrm>
            <a:off x="609600" y="2057400"/>
            <a:ext cx="7924800" cy="2677656"/>
          </a:xfrm>
          <a:prstGeom prst="rect">
            <a:avLst/>
          </a:prstGeom>
        </p:spPr>
        <p:txBody>
          <a:bodyPr wrap="square">
            <a:spAutoFit/>
          </a:bodyPr>
          <a:lstStyle/>
          <a:p>
            <a:pPr algn="r" rtl="1"/>
            <a:r>
              <a:rPr lang="fa-IR" sz="2800" b="1" dirty="0" smtClean="0"/>
              <a:t>مدل های </a:t>
            </a:r>
            <a:r>
              <a:rPr lang="fa-IR" sz="2800" b="1" dirty="0" smtClean="0">
                <a:solidFill>
                  <a:srgbClr val="FFFF00"/>
                </a:solidFill>
              </a:rPr>
              <a:t>ارزش</a:t>
            </a:r>
            <a:r>
              <a:rPr lang="fa-IR" sz="2800" b="1" dirty="0" smtClean="0"/>
              <a:t> از دید </a:t>
            </a:r>
            <a:r>
              <a:rPr lang="fa-IR" sz="2800" b="1" dirty="0" smtClean="0">
                <a:solidFill>
                  <a:srgbClr val="FFFF00"/>
                </a:solidFill>
              </a:rPr>
              <a:t>مشتری</a:t>
            </a:r>
            <a:r>
              <a:rPr lang="fa-IR" sz="2800" b="1" dirty="0" smtClean="0"/>
              <a:t/>
            </a:r>
            <a:br>
              <a:rPr lang="fa-IR" sz="2800" b="1" dirty="0" smtClean="0"/>
            </a:br>
            <a:r>
              <a:rPr lang="fa-IR" sz="2800" b="1" dirty="0" smtClean="0"/>
              <a:t/>
            </a:r>
            <a:br>
              <a:rPr lang="fa-IR" sz="2800" b="1" dirty="0" smtClean="0"/>
            </a:br>
            <a:r>
              <a:rPr lang="fa-IR" sz="2800" b="1" dirty="0" smtClean="0"/>
              <a:t>_ مدل مؤلفه های ارزش</a:t>
            </a:r>
            <a:br>
              <a:rPr lang="fa-IR" sz="2800" b="1" dirty="0" smtClean="0"/>
            </a:br>
            <a:r>
              <a:rPr lang="fa-IR" sz="2800" b="1" dirty="0" smtClean="0"/>
              <a:t>_ مدل نسبت هزینه - فایده </a:t>
            </a:r>
            <a:br>
              <a:rPr lang="fa-IR" sz="2800" b="1" dirty="0" smtClean="0"/>
            </a:br>
            <a:r>
              <a:rPr lang="fa-IR" sz="2800" b="1" dirty="0" smtClean="0"/>
              <a:t>_ مدل وسیله - نتیجه</a:t>
            </a:r>
            <a:br>
              <a:rPr lang="fa-IR" sz="2800" b="1" dirty="0" smtClean="0"/>
            </a:br>
            <a:r>
              <a:rPr lang="fa-IR" sz="2800" b="1" dirty="0" smtClean="0"/>
              <a:t>_ مدل ابعاد کلیدی ارزش</a:t>
            </a:r>
            <a:endParaRPr lang="en-US" sz="2800" b="1" dirty="0"/>
          </a:p>
        </p:txBody>
      </p:sp>
      <p:sp>
        <p:nvSpPr>
          <p:cNvPr id="17" name="TextBox 16"/>
          <p:cNvSpPr txBox="1"/>
          <p:nvPr/>
        </p:nvSpPr>
        <p:spPr>
          <a:xfrm>
            <a:off x="2895600" y="685800"/>
            <a:ext cx="5334000" cy="461665"/>
          </a:xfrm>
          <a:prstGeom prst="rect">
            <a:avLst/>
          </a:prstGeom>
          <a:noFill/>
        </p:spPr>
        <p:txBody>
          <a:bodyPr wrap="square" rtlCol="0">
            <a:spAutoFit/>
          </a:bodyPr>
          <a:lstStyle/>
          <a:p>
            <a:pPr algn="r" rtl="1"/>
            <a:r>
              <a:rPr lang="fa-IR" sz="2400" dirty="0" smtClean="0"/>
              <a:t>4</a:t>
            </a:r>
            <a:r>
              <a:rPr lang="fa-IR" sz="2400" b="1" dirty="0" smtClean="0"/>
              <a:t> مدل ا</a:t>
            </a:r>
            <a:r>
              <a:rPr lang="fa-IR" sz="2400" b="1" dirty="0" smtClean="0">
                <a:solidFill>
                  <a:srgbClr val="FFFF00"/>
                </a:solidFill>
              </a:rPr>
              <a:t>رزش</a:t>
            </a:r>
            <a:r>
              <a:rPr lang="fa-IR" sz="2400" b="1" dirty="0" smtClean="0"/>
              <a:t> و تاثیر آن بر </a:t>
            </a:r>
            <a:r>
              <a:rPr lang="fa-IR" sz="2400" b="1" dirty="0" smtClean="0">
                <a:solidFill>
                  <a:srgbClr val="FFFF00"/>
                </a:solidFill>
              </a:rPr>
              <a:t>وفاداری مشتری </a:t>
            </a:r>
            <a:endParaRPr lang="en-US" sz="2400" b="1" dirty="0">
              <a:solidFill>
                <a:srgbClr val="FFFF00"/>
              </a:solidFill>
            </a:endParaRPr>
          </a:p>
        </p:txBody>
      </p:sp>
      <p:pic>
        <p:nvPicPr>
          <p:cNvPr id="26626" name="Picture 2" descr="C:\Users\omid\Desktop\how-to-become-a-marketing-manager.jpg"/>
          <p:cNvPicPr>
            <a:picLocks noChangeAspect="1" noChangeArrowheads="1"/>
          </p:cNvPicPr>
          <p:nvPr/>
        </p:nvPicPr>
        <p:blipFill>
          <a:blip r:embed="rId4"/>
          <a:srcRect/>
          <a:stretch>
            <a:fillRect/>
          </a:stretch>
        </p:blipFill>
        <p:spPr bwMode="auto">
          <a:xfrm>
            <a:off x="228600" y="3048000"/>
            <a:ext cx="5105400" cy="2752725"/>
          </a:xfrm>
          <a:prstGeom prst="rect">
            <a:avLst/>
          </a:prstGeom>
          <a:ln>
            <a:noFill/>
          </a:ln>
          <a:effectLst>
            <a:softEdge rad="112500"/>
          </a:effectLst>
        </p:spPr>
      </p:pic>
    </p:spTree>
  </p:cSld>
  <p:clrMapOvr>
    <a:masterClrMapping/>
  </p:clrMapOvr>
  <p:transition>
    <p:dissolv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additive="base">
                                        <p:cTn id="12" dur="500" fill="hold"/>
                                        <p:tgtEl>
                                          <p:spTgt spid="26626"/>
                                        </p:tgtEl>
                                        <p:attrNameLst>
                                          <p:attrName>ppt_x</p:attrName>
                                        </p:attrNameLst>
                                      </p:cBhvr>
                                      <p:tavLst>
                                        <p:tav tm="0">
                                          <p:val>
                                            <p:strVal val="#ppt_x"/>
                                          </p:val>
                                        </p:tav>
                                        <p:tav tm="100000">
                                          <p:val>
                                            <p:strVal val="#ppt_x"/>
                                          </p:val>
                                        </p:tav>
                                      </p:tavLst>
                                    </p:anim>
                                    <p:anim calcmode="lin" valueType="num">
                                      <p:cBhvr additive="base">
                                        <p:cTn id="13"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
        <p:nvSpPr>
          <p:cNvPr id="10" name="Content Placeholder 9"/>
          <p:cNvSpPr>
            <a:spLocks noGrp="1"/>
          </p:cNvSpPr>
          <p:nvPr>
            <p:ph idx="1"/>
          </p:nvPr>
        </p:nvSpPr>
        <p:spPr/>
        <p:txBody>
          <a:bodyPr/>
          <a:lstStyle/>
          <a:p>
            <a:pPr algn="r" rtl="1"/>
            <a:r>
              <a:rPr lang="fa-IR" dirty="0" smtClean="0"/>
              <a:t>ناراضی کننده ها</a:t>
            </a:r>
          </a:p>
          <a:p>
            <a:pPr algn="r" rtl="1"/>
            <a:r>
              <a:rPr lang="fa-IR" dirty="0" smtClean="0"/>
              <a:t> رضایت بخشها</a:t>
            </a:r>
          </a:p>
          <a:p>
            <a:pPr algn="r" rtl="1"/>
            <a:r>
              <a:rPr lang="fa-IR" dirty="0" smtClean="0"/>
              <a:t>مشعوف کننده‌ها</a:t>
            </a:r>
            <a:endParaRPr lang="en-US" dirty="0"/>
          </a:p>
        </p:txBody>
      </p:sp>
      <p:sp>
        <p:nvSpPr>
          <p:cNvPr id="11" name="Rectangle 10"/>
          <p:cNvSpPr/>
          <p:nvPr/>
        </p:nvSpPr>
        <p:spPr>
          <a:xfrm>
            <a:off x="3886200" y="609600"/>
            <a:ext cx="2406428" cy="461665"/>
          </a:xfrm>
          <a:prstGeom prst="rect">
            <a:avLst/>
          </a:prstGeom>
        </p:spPr>
        <p:txBody>
          <a:bodyPr wrap="none">
            <a:spAutoFit/>
          </a:bodyPr>
          <a:lstStyle/>
          <a:p>
            <a:r>
              <a:rPr lang="fa-IR" sz="2400" b="1" dirty="0" smtClean="0"/>
              <a:t>مدل مؤلفه های ارزش</a:t>
            </a:r>
            <a:endParaRPr lang="en-US" sz="2400" dirty="0"/>
          </a:p>
        </p:txBody>
      </p:sp>
      <p:pic>
        <p:nvPicPr>
          <p:cNvPr id="27650" name="Picture 2" descr="C:\Users\omid\Desktop\bad-customer-service.png"/>
          <p:cNvPicPr>
            <a:picLocks noChangeAspect="1" noChangeArrowheads="1"/>
          </p:cNvPicPr>
          <p:nvPr/>
        </p:nvPicPr>
        <p:blipFill>
          <a:blip r:embed="rId4"/>
          <a:srcRect/>
          <a:stretch>
            <a:fillRect/>
          </a:stretch>
        </p:blipFill>
        <p:spPr bwMode="auto">
          <a:xfrm>
            <a:off x="609600" y="1752600"/>
            <a:ext cx="3200400" cy="2042160"/>
          </a:xfrm>
          <a:prstGeom prst="rect">
            <a:avLst/>
          </a:prstGeom>
          <a:noFill/>
        </p:spPr>
      </p:pic>
      <p:pic>
        <p:nvPicPr>
          <p:cNvPr id="27651" name="Picture 3" descr="C:\Users\omid\Desktop\Customer-Delight.jpg"/>
          <p:cNvPicPr>
            <a:picLocks noChangeAspect="1" noChangeArrowheads="1"/>
          </p:cNvPicPr>
          <p:nvPr/>
        </p:nvPicPr>
        <p:blipFill>
          <a:blip r:embed="rId5"/>
          <a:srcRect/>
          <a:stretch>
            <a:fillRect/>
          </a:stretch>
        </p:blipFill>
        <p:spPr bwMode="auto">
          <a:xfrm>
            <a:off x="762000" y="4114800"/>
            <a:ext cx="1979113" cy="2127250"/>
          </a:xfrm>
          <a:prstGeom prst="rect">
            <a:avLst/>
          </a:prstGeom>
          <a:ln>
            <a:noFill/>
          </a:ln>
          <a:effectLst>
            <a:softEdge rad="112500"/>
          </a:effectLst>
        </p:spPr>
      </p:pic>
      <p:pic>
        <p:nvPicPr>
          <p:cNvPr id="27652" name="Picture 4" descr="C:\Users\omid\Desktop\happy-customers.jpg"/>
          <p:cNvPicPr>
            <a:picLocks noChangeAspect="1" noChangeArrowheads="1"/>
          </p:cNvPicPr>
          <p:nvPr/>
        </p:nvPicPr>
        <p:blipFill>
          <a:blip r:embed="rId6"/>
          <a:srcRect/>
          <a:stretch>
            <a:fillRect/>
          </a:stretch>
        </p:blipFill>
        <p:spPr bwMode="auto">
          <a:xfrm>
            <a:off x="3962400" y="3276600"/>
            <a:ext cx="4762500" cy="3048000"/>
          </a:xfrm>
          <a:prstGeom prst="rect">
            <a:avLst/>
          </a:prstGeom>
          <a:ln>
            <a:noFill/>
          </a:ln>
          <a:effectLst>
            <a:softEdge rad="112500"/>
          </a:effectLst>
        </p:spPr>
      </p:pic>
    </p:spTree>
  </p:cSld>
  <p:clrMapOvr>
    <a:masterClrMapping/>
  </p:clrMapOvr>
  <p:transition>
    <p:dissolv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652"/>
                                        </p:tgtEl>
                                        <p:attrNameLst>
                                          <p:attrName>style.visibility</p:attrName>
                                        </p:attrNameLst>
                                      </p:cBhvr>
                                      <p:to>
                                        <p:strVal val="visible"/>
                                      </p:to>
                                    </p:set>
                                    <p:animEffect transition="in" filter="fade">
                                      <p:cBhvr>
                                        <p:cTn id="18"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در این مدل </a:t>
            </a:r>
            <a:r>
              <a:rPr lang="fa-IR" dirty="0" smtClean="0">
                <a:solidFill>
                  <a:srgbClr val="FFFF00"/>
                </a:solidFill>
              </a:rPr>
              <a:t>ارزش</a:t>
            </a:r>
            <a:r>
              <a:rPr lang="fa-IR" dirty="0" smtClean="0"/>
              <a:t> در ارتباط با این مساله که مشتری چه به </a:t>
            </a:r>
            <a:r>
              <a:rPr lang="fa-IR" dirty="0" smtClean="0">
                <a:solidFill>
                  <a:srgbClr val="FFFF00"/>
                </a:solidFill>
              </a:rPr>
              <a:t>دست آورده </a:t>
            </a:r>
            <a:r>
              <a:rPr lang="fa-IR" dirty="0" smtClean="0"/>
              <a:t>و چه چیزی را </a:t>
            </a:r>
            <a:r>
              <a:rPr lang="fa-IR" dirty="0" smtClean="0">
                <a:solidFill>
                  <a:srgbClr val="FFFF00"/>
                </a:solidFill>
              </a:rPr>
              <a:t>در ازای کسب آن </a:t>
            </a:r>
            <a:r>
              <a:rPr lang="fa-IR" dirty="0" smtClean="0"/>
              <a:t>می پردازد مطرح می شود.</a:t>
            </a:r>
            <a:endParaRPr lang="en-US" dirty="0"/>
          </a:p>
        </p:txBody>
      </p:sp>
      <p:sp>
        <p:nvSpPr>
          <p:cNvPr id="4" name="Title 3"/>
          <p:cNvSpPr>
            <a:spLocks noGrp="1"/>
          </p:cNvSpPr>
          <p:nvPr>
            <p:ph type="title"/>
          </p:nvPr>
        </p:nvSpPr>
        <p:spPr>
          <a:xfrm>
            <a:off x="1600200" y="762000"/>
            <a:ext cx="5943600" cy="1143000"/>
          </a:xfrm>
        </p:spPr>
        <p:txBody>
          <a:bodyPr>
            <a:normAutofit fontScale="90000"/>
          </a:bodyPr>
          <a:lstStyle/>
          <a:p>
            <a:r>
              <a:rPr lang="fa-IR" b="1" dirty="0" smtClean="0"/>
              <a:t>مدل نسبت هزینه - فایده</a:t>
            </a:r>
            <a:r>
              <a:rPr lang="en-US" dirty="0" smtClean="0"/>
              <a:t/>
            </a:r>
            <a:br>
              <a:rPr lang="en-US" dirty="0" smtClean="0"/>
            </a:br>
            <a:endParaRPr lang="en-US" dirty="0"/>
          </a:p>
        </p:txBody>
      </p:sp>
      <p:pic>
        <p:nvPicPr>
          <p:cNvPr id="5"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pic>
        <p:nvPicPr>
          <p:cNvPr id="28674" name="Picture 2" descr="C:\Users\omid\Desktop\Scales-Judgment-Decision-Making-300x206.jpg"/>
          <p:cNvPicPr>
            <a:picLocks noChangeAspect="1" noChangeArrowheads="1"/>
          </p:cNvPicPr>
          <p:nvPr/>
        </p:nvPicPr>
        <p:blipFill>
          <a:blip r:embed="rId4"/>
          <a:srcRect/>
          <a:stretch>
            <a:fillRect/>
          </a:stretch>
        </p:blipFill>
        <p:spPr bwMode="auto">
          <a:xfrm>
            <a:off x="1219200" y="2895600"/>
            <a:ext cx="4762500" cy="3270250"/>
          </a:xfrm>
          <a:prstGeom prst="rect">
            <a:avLst/>
          </a:prstGeom>
          <a:ln>
            <a:noFill/>
          </a:ln>
          <a:effectLst>
            <a:softEdge rad="112500"/>
          </a:effectLst>
        </p:spPr>
      </p:pic>
    </p:spTree>
  </p:cSld>
  <p:clrMapOvr>
    <a:masterClrMapping/>
  </p:clrMapOvr>
  <p:transition advTm="4000">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b="1" dirty="0" smtClean="0"/>
              <a:t>مدل وسیله - نتیجه</a:t>
            </a:r>
            <a:endParaRPr lang="en-US" dirty="0"/>
          </a:p>
        </p:txBody>
      </p:sp>
      <p:sp>
        <p:nvSpPr>
          <p:cNvPr id="3" name="Content Placeholder 2"/>
          <p:cNvSpPr>
            <a:spLocks noGrp="1"/>
          </p:cNvSpPr>
          <p:nvPr>
            <p:ph idx="1"/>
          </p:nvPr>
        </p:nvSpPr>
        <p:spPr/>
        <p:txBody>
          <a:bodyPr/>
          <a:lstStyle/>
          <a:p>
            <a:pPr algn="r" rtl="1"/>
            <a:r>
              <a:rPr lang="fa-IR" dirty="0" smtClean="0"/>
              <a:t>در این مدل مشتریان کالاها و خدماتی را مورد استفاده قرار می دهند که نتایج مطلوب تری را بدین وسیله کسب کنند</a:t>
            </a:r>
            <a:endParaRPr lang="en-US" dirty="0"/>
          </a:p>
        </p:txBody>
      </p:sp>
      <p:pic>
        <p:nvPicPr>
          <p:cNvPr id="4"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pic>
        <p:nvPicPr>
          <p:cNvPr id="29698" name="Picture 2" descr="C:\Users\omid\Desktop\31476-apple-samsung-und-nokia.jpg"/>
          <p:cNvPicPr>
            <a:picLocks noChangeAspect="1" noChangeArrowheads="1"/>
          </p:cNvPicPr>
          <p:nvPr/>
        </p:nvPicPr>
        <p:blipFill>
          <a:blip r:embed="rId4"/>
          <a:srcRect t="14481" r="2205"/>
          <a:stretch>
            <a:fillRect/>
          </a:stretch>
        </p:blipFill>
        <p:spPr bwMode="auto">
          <a:xfrm>
            <a:off x="1012823" y="3200400"/>
            <a:ext cx="7381543" cy="2713038"/>
          </a:xfrm>
          <a:prstGeom prst="rect">
            <a:avLst/>
          </a:prstGeom>
          <a:ln>
            <a:noFill/>
          </a:ln>
          <a:effectLst>
            <a:softEdge rad="112500"/>
          </a:effectLst>
        </p:spPr>
      </p:pic>
    </p:spTree>
  </p:cSld>
  <p:clrMapOvr>
    <a:masterClrMapping/>
  </p:clrMapOvr>
  <p:transition spd="med">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وفاداری برند</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lgn="r">
              <a:buNone/>
            </a:pPr>
            <a:r>
              <a:rPr lang="fa-IR" dirty="0" smtClean="0"/>
              <a:t>درجه ای ست که یک واحد خرید ازقبیل خانوار خرید های خود را درطول زمان بریک برند خاص در بین گروههای محصول متمرکز می کند.</a:t>
            </a:r>
          </a:p>
          <a:p>
            <a:pPr algn="r">
              <a:buNone/>
            </a:pPr>
            <a:r>
              <a:rPr lang="fa-IR" dirty="0" smtClean="0">
                <a:solidFill>
                  <a:srgbClr val="FFFF00"/>
                </a:solidFill>
              </a:rPr>
              <a:t>آکر1991</a:t>
            </a:r>
            <a:r>
              <a:rPr lang="fa-IR" dirty="0" smtClean="0"/>
              <a:t>: مصرف کنندگان به خرید برند حتی درشرایط رویارویی با رقبایی با خصوصیات برتر و قیمت مناسب تر ادامه دهند.</a:t>
            </a:r>
          </a:p>
          <a:p>
            <a:pPr algn="r">
              <a:buNone/>
            </a:pPr>
            <a:r>
              <a:rPr lang="fa-IR" dirty="0" smtClean="0">
                <a:solidFill>
                  <a:srgbClr val="FFFF00"/>
                </a:solidFill>
              </a:rPr>
              <a:t>وفاداری برند: </a:t>
            </a:r>
            <a:r>
              <a:rPr lang="fa-IR" dirty="0" smtClean="0"/>
              <a:t>مجموعه ایی از خریداران شیفته برای یک دوره زمانی بلند مدت </a:t>
            </a:r>
          </a:p>
          <a:p>
            <a:pPr algn="r">
              <a:buNone/>
            </a:pPr>
            <a:r>
              <a:rPr lang="fa-IR" dirty="0" smtClean="0">
                <a:solidFill>
                  <a:srgbClr val="FFFF00"/>
                </a:solidFill>
              </a:rPr>
              <a:t>مبنای وفاداری برند؟؟؟؟</a:t>
            </a:r>
          </a:p>
          <a:p>
            <a:pPr algn="r">
              <a:buNone/>
            </a:pPr>
            <a:r>
              <a:rPr lang="fa-IR" dirty="0" smtClean="0"/>
              <a:t>عادت ساده</a:t>
            </a:r>
          </a:p>
          <a:p>
            <a:pPr algn="r">
              <a:buNone/>
            </a:pPr>
            <a:r>
              <a:rPr lang="fa-IR" dirty="0" smtClean="0"/>
              <a:t>هزینه های تغییر و جا به جایی برند</a:t>
            </a:r>
            <a:endParaRPr lang="en-US" dirty="0"/>
          </a:p>
        </p:txBody>
      </p:sp>
    </p:spTree>
  </p:cSld>
  <p:clrMapOvr>
    <a:masterClrMapping/>
  </p:clrMapOvr>
  <p:transition advTm="4000">
    <p:sndAc>
      <p:stSnd>
        <p:snd r:embed="rId2" name="type.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مزایای وفاداری برند:</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solidFill>
                  <a:srgbClr val="FFFF00"/>
                </a:solidFill>
              </a:rPr>
              <a:t>هزینه های تبلیغاتی </a:t>
            </a:r>
            <a:r>
              <a:rPr lang="fa-IR" dirty="0" smtClean="0"/>
              <a:t>را کاهش می دهد.</a:t>
            </a:r>
          </a:p>
          <a:p>
            <a:pPr algn="r">
              <a:buNone/>
            </a:pPr>
            <a:r>
              <a:rPr lang="fa-IR" dirty="0" smtClean="0"/>
              <a:t>مانعی برای </a:t>
            </a:r>
            <a:r>
              <a:rPr lang="fa-IR" dirty="0" smtClean="0">
                <a:solidFill>
                  <a:srgbClr val="FFFF00"/>
                </a:solidFill>
              </a:rPr>
              <a:t>ورود رقبا </a:t>
            </a:r>
            <a:r>
              <a:rPr lang="fa-IR" dirty="0" smtClean="0"/>
              <a:t>به شمار میرود.</a:t>
            </a:r>
          </a:p>
          <a:p>
            <a:pPr algn="r">
              <a:buNone/>
            </a:pPr>
            <a:r>
              <a:rPr lang="fa-IR" dirty="0" smtClean="0">
                <a:solidFill>
                  <a:srgbClr val="FFFF00"/>
                </a:solidFill>
              </a:rPr>
              <a:t>اهرم تجاری </a:t>
            </a:r>
            <a:r>
              <a:rPr lang="fa-IR" dirty="0" smtClean="0"/>
              <a:t>برای برند است که اشغال فضای بیشتری ازقفسه های مغازه ها را ممکن می سازد.</a:t>
            </a:r>
          </a:p>
          <a:p>
            <a:pPr algn="r">
              <a:buNone/>
            </a:pPr>
            <a:r>
              <a:rPr lang="fa-IR" dirty="0" smtClean="0"/>
              <a:t>تعداد بالای </a:t>
            </a:r>
            <a:r>
              <a:rPr lang="fa-IR" dirty="0" smtClean="0">
                <a:solidFill>
                  <a:srgbClr val="FFFF00"/>
                </a:solidFill>
              </a:rPr>
              <a:t>مشتریان وفادار و رضایتمند تصویر مناسبی </a:t>
            </a:r>
            <a:r>
              <a:rPr lang="fa-IR" dirty="0" smtClean="0"/>
              <a:t>از برند را بوجود می آورد.</a:t>
            </a:r>
            <a:endParaRPr lang="en-US" dirty="0"/>
          </a:p>
        </p:txBody>
      </p:sp>
    </p:spTree>
  </p:cSld>
  <p:clrMapOvr>
    <a:masterClrMapping/>
  </p:clrMapOvr>
  <p:transition advTm="4000">
    <p:sndAc>
      <p:stSnd>
        <p:snd r:embed="rId2" name="type.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قیمت بالاتر</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به </a:t>
            </a:r>
            <a:r>
              <a:rPr lang="fa-IR" dirty="0" smtClean="0">
                <a:solidFill>
                  <a:srgbClr val="FFFF00"/>
                </a:solidFill>
              </a:rPr>
              <a:t>مبلغ بیشتری </a:t>
            </a:r>
            <a:r>
              <a:rPr lang="fa-IR" dirty="0" smtClean="0"/>
              <a:t>که مشتری حاضر است برای برند مورد نظر خود در مقابل برندی دیگرکه </a:t>
            </a:r>
            <a:r>
              <a:rPr lang="fa-IR" dirty="0" smtClean="0">
                <a:solidFill>
                  <a:srgbClr val="FFFF00"/>
                </a:solidFill>
              </a:rPr>
              <a:t>خدمات مشابهی </a:t>
            </a:r>
            <a:r>
              <a:rPr lang="fa-IR" dirty="0" smtClean="0"/>
              <a:t>دارد بپردازد صرف قیمت گویند.</a:t>
            </a:r>
          </a:p>
          <a:p>
            <a:pPr algn="r">
              <a:buNone/>
            </a:pPr>
            <a:r>
              <a:rPr lang="fa-IR" dirty="0" smtClean="0"/>
              <a:t>هنگام محاسبه صرف قیمت بهتر است بازار را ا</a:t>
            </a:r>
            <a:r>
              <a:rPr lang="fa-IR" dirty="0" smtClean="0">
                <a:solidFill>
                  <a:srgbClr val="FFFF00"/>
                </a:solidFill>
              </a:rPr>
              <a:t>زنظروفاداری</a:t>
            </a:r>
            <a:r>
              <a:rPr lang="fa-IR" dirty="0" smtClean="0"/>
              <a:t> تقسیم کنند.</a:t>
            </a:r>
          </a:p>
          <a:p>
            <a:pPr algn="r">
              <a:buNone/>
            </a:pPr>
            <a:r>
              <a:rPr lang="fa-IR" dirty="0" smtClean="0"/>
              <a:t>خریداران وفادار</a:t>
            </a:r>
          </a:p>
          <a:p>
            <a:pPr algn="r">
              <a:buNone/>
            </a:pPr>
            <a:r>
              <a:rPr lang="fa-IR" dirty="0" smtClean="0"/>
              <a:t>مشتریان متمایل به برند های دیگر</a:t>
            </a:r>
          </a:p>
          <a:p>
            <a:pPr algn="r">
              <a:buNone/>
            </a:pPr>
            <a:r>
              <a:rPr lang="fa-IR" dirty="0" smtClean="0"/>
              <a:t>مشتریانی که از این برند خریداری نمی کنند.</a:t>
            </a:r>
            <a:endParaRPr lang="en-US" dirty="0"/>
          </a:p>
        </p:txBody>
      </p:sp>
    </p:spTree>
  </p:cSld>
  <p:clrMapOvr>
    <a:masterClrMapping/>
  </p:clrMapOvr>
  <p:transition advTm="4000">
    <p:sndAc>
      <p:stSnd>
        <p:snd r:embed="rId2" name="type.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b="1" dirty="0" smtClean="0"/>
              <a:t>مدل ابعاد کلیدی ارزش</a:t>
            </a:r>
            <a:endParaRPr lang="en-US" dirty="0"/>
          </a:p>
        </p:txBody>
      </p:sp>
      <p:sp>
        <p:nvSpPr>
          <p:cNvPr id="3" name="Content Placeholder 2"/>
          <p:cNvSpPr>
            <a:spLocks noGrp="1"/>
          </p:cNvSpPr>
          <p:nvPr>
            <p:ph idx="1"/>
          </p:nvPr>
        </p:nvSpPr>
        <p:spPr>
          <a:xfrm>
            <a:off x="381000" y="1646236"/>
            <a:ext cx="8305800" cy="4830763"/>
          </a:xfrm>
        </p:spPr>
        <p:txBody>
          <a:bodyPr>
            <a:normAutofit fontScale="85000" lnSpcReduction="20000"/>
          </a:bodyPr>
          <a:lstStyle/>
          <a:p>
            <a:pPr algn="r" rtl="1"/>
            <a:r>
              <a:rPr lang="fa-IR" dirty="0" smtClean="0">
                <a:solidFill>
                  <a:srgbClr val="FFFF00"/>
                </a:solidFill>
              </a:rPr>
              <a:t>ارزش کارکردی </a:t>
            </a:r>
            <a:r>
              <a:rPr lang="fa-IR" dirty="0" smtClean="0"/>
              <a:t>: مرتبط با </a:t>
            </a:r>
            <a:r>
              <a:rPr lang="fa-IR" dirty="0" smtClean="0">
                <a:solidFill>
                  <a:srgbClr val="FFFF00"/>
                </a:solidFill>
              </a:rPr>
              <a:t>مطلوبیت اقتصادی </a:t>
            </a:r>
            <a:r>
              <a:rPr lang="fa-IR" dirty="0" smtClean="0"/>
              <a:t>و نشاندهنده منافع موجود در کالا یا خدمت از دید اقتصادی است و به کیفیت و ویژگی‌های </a:t>
            </a:r>
            <a:r>
              <a:rPr lang="fa-IR" dirty="0" smtClean="0">
                <a:solidFill>
                  <a:srgbClr val="FFFF00"/>
                </a:solidFill>
              </a:rPr>
              <a:t>عملکردی محصول </a:t>
            </a:r>
            <a:r>
              <a:rPr lang="fa-IR" dirty="0" smtClean="0"/>
              <a:t>اشاره می کند. </a:t>
            </a:r>
            <a:br>
              <a:rPr lang="fa-IR" dirty="0" smtClean="0"/>
            </a:br>
            <a:r>
              <a:rPr lang="fa-IR" dirty="0" smtClean="0"/>
              <a:t>_ ا</a:t>
            </a:r>
            <a:r>
              <a:rPr lang="fa-IR" dirty="0" smtClean="0">
                <a:solidFill>
                  <a:srgbClr val="FFFF00"/>
                </a:solidFill>
              </a:rPr>
              <a:t>رزش اجتماعی </a:t>
            </a:r>
            <a:r>
              <a:rPr lang="fa-IR" dirty="0" smtClean="0"/>
              <a:t>: بیانگر</a:t>
            </a:r>
            <a:r>
              <a:rPr lang="fa-IR" dirty="0" smtClean="0">
                <a:solidFill>
                  <a:srgbClr val="FFFF00"/>
                </a:solidFill>
              </a:rPr>
              <a:t>مطلوبیت اجتماعی </a:t>
            </a:r>
            <a:r>
              <a:rPr lang="fa-IR" dirty="0" smtClean="0"/>
              <a:t>و وجهه ناشی از دارابودن آن محصول در نزد دوستان و همکاران و سایر اعضای گروه مرجع از دید مشتری است.</a:t>
            </a:r>
            <a:br>
              <a:rPr lang="fa-IR" dirty="0" smtClean="0"/>
            </a:br>
            <a:r>
              <a:rPr lang="fa-IR" dirty="0" smtClean="0"/>
              <a:t>_ </a:t>
            </a:r>
            <a:r>
              <a:rPr lang="fa-IR" dirty="0" smtClean="0">
                <a:solidFill>
                  <a:srgbClr val="FFFF00"/>
                </a:solidFill>
              </a:rPr>
              <a:t>ارزش احساسی </a:t>
            </a:r>
            <a:r>
              <a:rPr lang="fa-IR" dirty="0" smtClean="0"/>
              <a:t>: به </a:t>
            </a:r>
            <a:r>
              <a:rPr lang="fa-IR" dirty="0" smtClean="0">
                <a:solidFill>
                  <a:srgbClr val="FFFF00"/>
                </a:solidFill>
              </a:rPr>
              <a:t>پیامدهای روانی و عاطفی محصول </a:t>
            </a:r>
            <a:r>
              <a:rPr lang="fa-IR" dirty="0" smtClean="0"/>
              <a:t>و توانایی و قابلیت محصول در برانگیختن احساسات و خلق موقعیتهای جذاب بر می گردد.</a:t>
            </a:r>
            <a:br>
              <a:rPr lang="fa-IR" dirty="0" smtClean="0"/>
            </a:br>
            <a:r>
              <a:rPr lang="fa-IR" dirty="0" smtClean="0"/>
              <a:t>_ </a:t>
            </a:r>
            <a:r>
              <a:rPr lang="fa-IR" dirty="0" smtClean="0">
                <a:solidFill>
                  <a:srgbClr val="FFFF00"/>
                </a:solidFill>
              </a:rPr>
              <a:t>ارزش شناختی </a:t>
            </a:r>
            <a:r>
              <a:rPr lang="fa-IR" dirty="0" smtClean="0"/>
              <a:t>: به جنبه های نو محصول ومیزان تازگی و نوظهوری آن اشاره می کند.</a:t>
            </a:r>
            <a:br>
              <a:rPr lang="fa-IR" dirty="0" smtClean="0"/>
            </a:br>
            <a:r>
              <a:rPr lang="fa-IR" dirty="0" smtClean="0"/>
              <a:t>_ </a:t>
            </a:r>
            <a:r>
              <a:rPr lang="fa-IR" dirty="0" smtClean="0">
                <a:solidFill>
                  <a:srgbClr val="FFFF00"/>
                </a:solidFill>
              </a:rPr>
              <a:t>ارزش موقعیتی </a:t>
            </a:r>
            <a:r>
              <a:rPr lang="fa-IR" dirty="0" smtClean="0"/>
              <a:t>:  به مجموعه ای از موقعیتهایی که مشتری در هنگام تصمیم گیری با آنها مواجه می شود بر می گردد.</a:t>
            </a:r>
            <a:endParaRPr lang="en-US" dirty="0"/>
          </a:p>
        </p:txBody>
      </p:sp>
      <p:pic>
        <p:nvPicPr>
          <p:cNvPr id="4" name="Picture 2" descr="C:\Users\omid\Desktop\brand_corporate_identity[1].png"/>
          <p:cNvPicPr>
            <a:picLocks noChangeAspect="1" noChangeArrowheads="1"/>
          </p:cNvPicPr>
          <p:nvPr/>
        </p:nvPicPr>
        <p:blipFill>
          <a:blip r:embed="rId3"/>
          <a:srcRect/>
          <a:stretch>
            <a:fillRect/>
          </a:stretch>
        </p:blipFill>
        <p:spPr bwMode="auto">
          <a:xfrm>
            <a:off x="609600" y="228600"/>
            <a:ext cx="1295400" cy="1411938"/>
          </a:xfrm>
          <a:prstGeom prst="rect">
            <a:avLst/>
          </a:prstGeom>
          <a:noFill/>
        </p:spPr>
      </p:pic>
    </p:spTree>
  </p:cSld>
  <p:clrMapOvr>
    <a:masterClrMapping/>
  </p:clrMapOvr>
  <p:transition spd="med">
    <p:sndAc>
      <p:stSnd>
        <p:snd r:embed="rId2" name="type.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معیارهای کیفیت درک شده</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نوعی </a:t>
            </a:r>
            <a:r>
              <a:rPr lang="fa-IR" dirty="0" smtClean="0">
                <a:solidFill>
                  <a:srgbClr val="FFFF00"/>
                </a:solidFill>
              </a:rPr>
              <a:t>تداعی ذهنی </a:t>
            </a:r>
            <a:r>
              <a:rPr lang="fa-IR" dirty="0" smtClean="0"/>
              <a:t>برند است. </a:t>
            </a:r>
          </a:p>
          <a:p>
            <a:pPr algn="r">
              <a:buNone/>
            </a:pPr>
            <a:r>
              <a:rPr lang="fa-IR" dirty="0" smtClean="0"/>
              <a:t>و در میان تمامی تداعی های برند فقط کیفیت ادراک شده به عنوان </a:t>
            </a:r>
            <a:r>
              <a:rPr lang="fa-IR" dirty="0" smtClean="0">
                <a:solidFill>
                  <a:srgbClr val="FFFF00"/>
                </a:solidFill>
              </a:rPr>
              <a:t>نیروی محرکه مالی </a:t>
            </a:r>
            <a:r>
              <a:rPr lang="fa-IR" dirty="0" smtClean="0"/>
              <a:t>ست. و حداقل یکی از نیروهای اصلی برای هر کسب و کاری ست.</a:t>
            </a:r>
          </a:p>
          <a:p>
            <a:pPr algn="r">
              <a:buNone/>
            </a:pPr>
            <a:r>
              <a:rPr lang="fa-IR" dirty="0" smtClean="0">
                <a:solidFill>
                  <a:srgbClr val="FFFF00"/>
                </a:solidFill>
              </a:rPr>
              <a:t>در زمینه کیفیت درک شده مشتریان به سه دسته:</a:t>
            </a:r>
          </a:p>
          <a:p>
            <a:pPr algn="r">
              <a:buNone/>
            </a:pPr>
            <a:r>
              <a:rPr lang="fa-IR" dirty="0" smtClean="0"/>
              <a:t>مشتریان وفادار</a:t>
            </a:r>
          </a:p>
          <a:p>
            <a:pPr algn="r">
              <a:buNone/>
            </a:pPr>
            <a:r>
              <a:rPr lang="fa-IR" dirty="0" smtClean="0"/>
              <a:t>مشتریان متغیربین برندهای مختلف</a:t>
            </a:r>
          </a:p>
          <a:p>
            <a:pPr algn="r">
              <a:buNone/>
            </a:pPr>
            <a:r>
              <a:rPr lang="fa-IR" dirty="0" smtClean="0"/>
              <a:t>مشتریان وفادار به سایربرند ها</a:t>
            </a:r>
          </a:p>
        </p:txBody>
      </p:sp>
    </p:spTree>
  </p:cSld>
  <p:clrMapOvr>
    <a:masterClrMapping/>
  </p:clrMapOvr>
  <p:transition advTm="4000">
    <p:sndAc>
      <p:stSnd>
        <p:snd r:embed="rId2" name="type.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رهبری و محبوبیت</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lgn="r">
              <a:buNone/>
            </a:pPr>
            <a:r>
              <a:rPr lang="fa-IR" dirty="0" smtClean="0"/>
              <a:t>کیفیت ادراک شده ممکن است موجب کاهش حساسیت برند نسبت به تغییرات بازار شود ، رهبری موجب می شود که برند </a:t>
            </a:r>
            <a:r>
              <a:rPr lang="fa-IR" dirty="0" smtClean="0">
                <a:solidFill>
                  <a:srgbClr val="FFFF00"/>
                </a:solidFill>
              </a:rPr>
              <a:t>محصول جدیدی </a:t>
            </a:r>
            <a:r>
              <a:rPr lang="fa-IR" dirty="0" smtClean="0"/>
              <a:t>ارایه کند که این </a:t>
            </a:r>
            <a:r>
              <a:rPr lang="fa-IR" dirty="0" smtClean="0">
                <a:solidFill>
                  <a:srgbClr val="FFFF00"/>
                </a:solidFill>
              </a:rPr>
              <a:t>امرازمقدم بودن درتکنولوژی </a:t>
            </a:r>
            <a:r>
              <a:rPr lang="fa-IR" dirty="0" smtClean="0"/>
              <a:t>آن ناشی می شود.</a:t>
            </a:r>
          </a:p>
          <a:p>
            <a:pPr algn="r">
              <a:buNone/>
            </a:pPr>
            <a:r>
              <a:rPr lang="fa-IR" dirty="0" smtClean="0"/>
              <a:t>رهبری با توجه به پذیرش مشتری تعریف می شود و به همین دلیل </a:t>
            </a:r>
            <a:r>
              <a:rPr lang="fa-IR" dirty="0" smtClean="0">
                <a:solidFill>
                  <a:srgbClr val="FFFF00"/>
                </a:solidFill>
              </a:rPr>
              <a:t>پویاست.</a:t>
            </a:r>
          </a:p>
          <a:p>
            <a:pPr algn="r">
              <a:buNone/>
            </a:pPr>
            <a:r>
              <a:rPr lang="fa-IR" dirty="0" smtClean="0"/>
              <a:t>رهبری از این طریق مورد ارزیابی قرار می گیرد که آیا برند مورد نظر:</a:t>
            </a:r>
          </a:p>
          <a:p>
            <a:pPr algn="r">
              <a:buNone/>
            </a:pPr>
            <a:r>
              <a:rPr lang="fa-IR" dirty="0" smtClean="0"/>
              <a:t>برند پیشرو ، یکی از برند های پیشرو یا ازبرند های پیرو است.</a:t>
            </a:r>
          </a:p>
          <a:p>
            <a:pPr algn="r">
              <a:buNone/>
            </a:pPr>
            <a:r>
              <a:rPr lang="fa-IR" dirty="0" smtClean="0"/>
              <a:t>محبوبیتش در حال افزایش است.</a:t>
            </a:r>
          </a:p>
          <a:p>
            <a:pPr algn="r">
              <a:buNone/>
            </a:pPr>
            <a:r>
              <a:rPr lang="fa-IR" dirty="0" smtClean="0"/>
              <a:t>مبتکرو در خدمات و محصولاتش پیشرو است.</a:t>
            </a:r>
          </a:p>
        </p:txBody>
      </p:sp>
    </p:spTree>
  </p:cSld>
  <p:clrMapOvr>
    <a:masterClrMapping/>
  </p:clrMapOvr>
  <p:transition advTm="4000">
    <p:sndAc>
      <p:stSnd>
        <p:snd r:embed="rId2" name="typ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برند و یک دنیا مفهوم </a:t>
            </a:r>
            <a:endParaRPr lang="en-US" dirty="0"/>
          </a:p>
        </p:txBody>
      </p:sp>
      <p:sp>
        <p:nvSpPr>
          <p:cNvPr id="3" name="Content Placeholder 2"/>
          <p:cNvSpPr>
            <a:spLocks noGrp="1"/>
          </p:cNvSpPr>
          <p:nvPr>
            <p:ph idx="1"/>
          </p:nvPr>
        </p:nvSpPr>
        <p:spPr/>
        <p:txBody>
          <a:bodyPr>
            <a:normAutofit/>
          </a:bodyPr>
          <a:lstStyle/>
          <a:p>
            <a:pPr algn="r" rtl="1"/>
            <a:r>
              <a:rPr lang="fa-IR" sz="2400" dirty="0" smtClean="0"/>
              <a:t>برند به طور مفهومی </a:t>
            </a:r>
            <a:r>
              <a:rPr lang="fa-IR" sz="2400" dirty="0" smtClean="0">
                <a:solidFill>
                  <a:srgbClr val="FFFF00"/>
                </a:solidFill>
              </a:rPr>
              <a:t>یک قرارداد نانوشته </a:t>
            </a:r>
            <a:r>
              <a:rPr lang="fa-IR" sz="2400" dirty="0" smtClean="0"/>
              <a:t>بین کسب و کار شما و مشتریانش است. </a:t>
            </a:r>
            <a:r>
              <a:rPr lang="fa-IR" sz="2400" dirty="0" smtClean="0">
                <a:solidFill>
                  <a:srgbClr val="FFFF00"/>
                </a:solidFill>
              </a:rPr>
              <a:t>یک قول </a:t>
            </a:r>
            <a:r>
              <a:rPr lang="fa-IR" sz="2400" dirty="0" smtClean="0"/>
              <a:t>برای کیفیت، مزایا و ارزش هایی که باید از کالا یا خدمت شما به مشتری برسد.</a:t>
            </a:r>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r>
              <a:rPr lang="fa-IR" sz="2400" dirty="0" smtClean="0"/>
              <a:t> برند ایجاد یک رابطه بین کسب و کار و مشتری است. خیلی بیشتر از یک نشان تجاری.</a:t>
            </a:r>
            <a:endParaRPr lang="en-US" sz="2400" dirty="0"/>
          </a:p>
        </p:txBody>
      </p:sp>
      <p:pic>
        <p:nvPicPr>
          <p:cNvPr id="9218" name="Picture 2" descr="C:\Users\omid\Desktop\219905355.jpg"/>
          <p:cNvPicPr>
            <a:picLocks noChangeAspect="1" noChangeArrowheads="1"/>
          </p:cNvPicPr>
          <p:nvPr/>
        </p:nvPicPr>
        <p:blipFill>
          <a:blip r:embed="rId3"/>
          <a:srcRect/>
          <a:stretch>
            <a:fillRect/>
          </a:stretch>
        </p:blipFill>
        <p:spPr bwMode="auto">
          <a:xfrm>
            <a:off x="2743200" y="2667000"/>
            <a:ext cx="3048000" cy="2019300"/>
          </a:xfrm>
          <a:prstGeom prst="rect">
            <a:avLst/>
          </a:prstGeom>
          <a:ln>
            <a:noFill/>
          </a:ln>
          <a:effectLst>
            <a:softEdge rad="112500"/>
          </a:effectLst>
        </p:spPr>
      </p:pic>
    </p:spTree>
  </p:cSld>
  <p:clrMapOvr>
    <a:masterClrMapping/>
  </p:clrMapOvr>
  <p:transition spd="med">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20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solidFill>
                  <a:srgbClr val="FFFF00"/>
                </a:solidFill>
              </a:rPr>
              <a:t>تداعی و تمایز: ارزش ادراک شده-شخصیت-پیوند های سازمانی</a:t>
            </a:r>
            <a:endParaRPr lang="en-US" sz="3600"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مجموعه ایی از تداعی ها که معمولا به طریق معنا داری سازمان یافته اند تصویر برند را شکل می دهند.</a:t>
            </a:r>
          </a:p>
          <a:p>
            <a:pPr algn="r">
              <a:buNone/>
            </a:pPr>
            <a:r>
              <a:rPr lang="fa-IR" dirty="0" smtClean="0"/>
              <a:t>تداعی های برند شرکت و مشتریان ارزش ایجاد می کند و با کمک: تمایزبرند، ایجاد نگرش و احساس مثبت در ذهن مشتری، و فراهم کردن دلیلی برای خرید به ارزش ویژه برند منجر می شود.</a:t>
            </a:r>
            <a:endParaRPr lang="en-US" dirty="0"/>
          </a:p>
        </p:txBody>
      </p:sp>
    </p:spTree>
  </p:cSld>
  <p:clrMapOvr>
    <a:masterClrMapping/>
  </p:clrMapOvr>
  <p:transition advTm="4000">
    <p:sndAc>
      <p:stSnd>
        <p:snd r:embed="rId2" name="type.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FF00"/>
                </a:solidFill>
              </a:rPr>
              <a:t>تداعی برند می تواند در دسته های زیر جای گیرد:</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1- خصوصیات محصول</a:t>
            </a:r>
          </a:p>
          <a:p>
            <a:pPr algn="r">
              <a:buNone/>
            </a:pPr>
            <a:r>
              <a:rPr lang="fa-IR" dirty="0" smtClean="0"/>
              <a:t>2- مورد استفاده یا کاربرد</a:t>
            </a:r>
          </a:p>
          <a:p>
            <a:pPr algn="r">
              <a:buNone/>
            </a:pPr>
            <a:r>
              <a:rPr lang="fa-IR" dirty="0" smtClean="0"/>
              <a:t>3- کلاس محصول</a:t>
            </a:r>
          </a:p>
          <a:p>
            <a:pPr algn="r">
              <a:buNone/>
            </a:pPr>
            <a:r>
              <a:rPr lang="fa-IR" dirty="0" smtClean="0"/>
              <a:t>4- سبک زندگی و احساسات</a:t>
            </a:r>
          </a:p>
          <a:p>
            <a:pPr algn="r">
              <a:buNone/>
            </a:pPr>
            <a:r>
              <a:rPr lang="fa-IR" dirty="0" smtClean="0"/>
              <a:t>تداعی و تمایز از 3 منظراندازه گیری می شود:</a:t>
            </a:r>
          </a:p>
          <a:p>
            <a:pPr algn="r">
              <a:buNone/>
            </a:pPr>
            <a:r>
              <a:rPr lang="fa-IR" dirty="0" smtClean="0"/>
              <a:t>1- برند به عنوان محصول (ارزش)</a:t>
            </a:r>
          </a:p>
          <a:p>
            <a:pPr algn="r">
              <a:buNone/>
            </a:pPr>
            <a:r>
              <a:rPr lang="fa-IR" dirty="0" smtClean="0"/>
              <a:t>2- برند به عنوان شخص(شخصیت برند)</a:t>
            </a:r>
          </a:p>
          <a:p>
            <a:pPr algn="r">
              <a:buNone/>
            </a:pPr>
            <a:r>
              <a:rPr lang="fa-IR" dirty="0" smtClean="0"/>
              <a:t>3- برند به عنوان سازمان ( پیوند های سازمانی)</a:t>
            </a:r>
            <a:endParaRPr lang="en-US" dirty="0"/>
          </a:p>
        </p:txBody>
      </p:sp>
    </p:spTree>
  </p:cSld>
  <p:clrMapOvr>
    <a:masterClrMapping/>
  </p:clrMapOvr>
  <p:transition advTm="4000">
    <p:sndAc>
      <p:stSnd>
        <p:snd r:embed="rId2" name="type.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ارزش</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برند از منظر محصول برموضوع ارزش برند تمرکز می کند.</a:t>
            </a:r>
          </a:p>
          <a:p>
            <a:pPr algn="r">
              <a:buNone/>
            </a:pPr>
            <a:r>
              <a:rPr lang="fa-IR" dirty="0" smtClean="0"/>
              <a:t>اگر برند ایجاد ارزش نکند در مقابل </a:t>
            </a:r>
            <a:r>
              <a:rPr lang="fa-IR" dirty="0" smtClean="0">
                <a:solidFill>
                  <a:srgbClr val="FFFF00"/>
                </a:solidFill>
              </a:rPr>
              <a:t>رقبا آسیب پذیراست</a:t>
            </a:r>
            <a:r>
              <a:rPr lang="fa-IR" dirty="0" smtClean="0"/>
              <a:t>.</a:t>
            </a:r>
          </a:p>
          <a:p>
            <a:pPr algn="r">
              <a:buNone/>
            </a:pPr>
            <a:r>
              <a:rPr lang="fa-IR" dirty="0" smtClean="0">
                <a:solidFill>
                  <a:srgbClr val="FFFF00"/>
                </a:solidFill>
              </a:rPr>
              <a:t>ارزش برند ازطریق موارد زیر اندازه گیری می شود</a:t>
            </a:r>
            <a:r>
              <a:rPr lang="fa-IR" dirty="0" smtClean="0"/>
              <a:t>:</a:t>
            </a:r>
          </a:p>
          <a:p>
            <a:pPr algn="r">
              <a:buNone/>
            </a:pPr>
            <a:r>
              <a:rPr lang="fa-IR" dirty="0" smtClean="0"/>
              <a:t>1- آیا برند موجب ایجاد ارزش پولی می شود؟</a:t>
            </a:r>
          </a:p>
          <a:p>
            <a:pPr algn="r">
              <a:buNone/>
            </a:pPr>
            <a:r>
              <a:rPr lang="fa-IR" dirty="0" smtClean="0"/>
              <a:t>2- آیا دلایلی برای خرید این برند در میان رقبا وجود دارد؟</a:t>
            </a:r>
            <a:endParaRPr lang="en-US" dirty="0"/>
          </a:p>
        </p:txBody>
      </p:sp>
    </p:spTree>
  </p:cSld>
  <p:clrMapOvr>
    <a:masterClrMapping/>
  </p:clrMapOvr>
  <p:transition advTm="4000">
    <p:sndAc>
      <p:stSnd>
        <p:snd r:embed="rId2" name="type.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شخصیت برند</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میان مسایل احساسی و مزایای شخصی برند ارتباط ایجاد کرده مبنایی برای ارتباطات وتفاوت های برند ایجاد می کند.</a:t>
            </a:r>
          </a:p>
          <a:p>
            <a:pPr algn="r">
              <a:buNone/>
            </a:pPr>
            <a:r>
              <a:rPr lang="fa-IR" dirty="0" smtClean="0">
                <a:solidFill>
                  <a:srgbClr val="FFFF00"/>
                </a:solidFill>
              </a:rPr>
              <a:t>معیارهایی</a:t>
            </a:r>
            <a:r>
              <a:rPr lang="fa-IR" dirty="0" smtClean="0"/>
              <a:t> که جهت ارزیابی شخصیت برند می توان مطرح کرد:</a:t>
            </a:r>
          </a:p>
          <a:p>
            <a:pPr algn="r">
              <a:buNone/>
            </a:pPr>
            <a:r>
              <a:rPr lang="fa-IR" dirty="0" smtClean="0"/>
              <a:t>این برند دارای شخصیت است.</a:t>
            </a:r>
          </a:p>
          <a:p>
            <a:pPr algn="r">
              <a:buNone/>
            </a:pPr>
            <a:r>
              <a:rPr lang="fa-IR" dirty="0" smtClean="0"/>
              <a:t>این برند جذاب است.</a:t>
            </a:r>
          </a:p>
          <a:p>
            <a:pPr algn="r">
              <a:buNone/>
            </a:pPr>
            <a:r>
              <a:rPr lang="fa-IR" dirty="0" smtClean="0"/>
              <a:t>تصویر شفاف و مشخصی ازافرادی که ازاین برند استفاده می کنند وجود دارد.</a:t>
            </a:r>
            <a:endParaRPr lang="en-US" dirty="0"/>
          </a:p>
        </p:txBody>
      </p:sp>
    </p:spTree>
  </p:cSld>
  <p:clrMapOvr>
    <a:masterClrMapping/>
  </p:clrMapOvr>
  <p:transition advTm="4000">
    <p:sndAc>
      <p:stSnd>
        <p:snd r:embed="rId2" name="type.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پیوند های سازمانی</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به بررسی سازمانی شامل </a:t>
            </a:r>
            <a:r>
              <a:rPr lang="fa-IR" dirty="0" smtClean="0">
                <a:solidFill>
                  <a:srgbClr val="FFFF00"/>
                </a:solidFill>
              </a:rPr>
              <a:t>افراد – ارزش ها – برنامه ها </a:t>
            </a:r>
            <a:r>
              <a:rPr lang="fa-IR" dirty="0" smtClean="0"/>
              <a:t>می پردازد.</a:t>
            </a:r>
          </a:p>
          <a:p>
            <a:pPr algn="r">
              <a:buNone/>
            </a:pPr>
            <a:r>
              <a:rPr lang="fa-IR" dirty="0" smtClean="0"/>
              <a:t>هنگامی سودمندند: </a:t>
            </a:r>
          </a:p>
          <a:p>
            <a:pPr algn="r">
              <a:buNone/>
            </a:pPr>
            <a:r>
              <a:rPr lang="fa-IR" dirty="0" smtClean="0"/>
              <a:t>برند ها از نظرنگرش شبیه باشند.</a:t>
            </a:r>
          </a:p>
          <a:p>
            <a:pPr algn="r">
              <a:buNone/>
            </a:pPr>
            <a:r>
              <a:rPr lang="fa-IR" dirty="0" smtClean="0"/>
              <a:t>سازمان ازنظرمحصولات و خدمات آشکار و مشهود باشد.</a:t>
            </a:r>
          </a:p>
          <a:p>
            <a:pPr algn="r">
              <a:buNone/>
            </a:pPr>
            <a:r>
              <a:rPr lang="fa-IR" dirty="0" smtClean="0"/>
              <a:t>از انجایی که پایه های مهم تنوع پذیری ست به مواردی از قبیل:</a:t>
            </a:r>
          </a:p>
          <a:p>
            <a:pPr algn="r">
              <a:buNone/>
            </a:pPr>
            <a:r>
              <a:rPr lang="fa-IR" dirty="0" smtClean="0"/>
              <a:t>مشتریان-مبتکربودن-با کیفیت بالا بودن-موفق بودن-جامعه محوربودن- و در عرصه جهانی حاضربودن توجه می کند.</a:t>
            </a:r>
            <a:endParaRPr lang="en-US" dirty="0"/>
          </a:p>
        </p:txBody>
      </p:sp>
    </p:spTree>
  </p:cSld>
  <p:clrMapOvr>
    <a:masterClrMapping/>
  </p:clrMapOvr>
  <p:transition advTm="4000">
    <p:sndAc>
      <p:stSnd>
        <p:snd r:embed="rId2" name="type.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تمایز</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اگر یک برند متفاوت و متمایزنباشد </a:t>
            </a:r>
            <a:r>
              <a:rPr lang="fa-IR" dirty="0" smtClean="0">
                <a:solidFill>
                  <a:srgbClr val="FFFF00"/>
                </a:solidFill>
              </a:rPr>
              <a:t>دیگرصرف قیمت نخواهد </a:t>
            </a:r>
            <a:r>
              <a:rPr lang="fa-IR" dirty="0" smtClean="0"/>
              <a:t>داشت.</a:t>
            </a:r>
          </a:p>
          <a:p>
            <a:pPr algn="r">
              <a:buNone/>
            </a:pPr>
            <a:r>
              <a:rPr lang="fa-IR" dirty="0" smtClean="0"/>
              <a:t>برای ایجاد تمایز</a:t>
            </a:r>
            <a:r>
              <a:rPr lang="fa-IR" dirty="0" smtClean="0">
                <a:solidFill>
                  <a:srgbClr val="FFFF00"/>
                </a:solidFill>
              </a:rPr>
              <a:t>3 معیار </a:t>
            </a:r>
            <a:r>
              <a:rPr lang="fa-IR" dirty="0" smtClean="0"/>
              <a:t>را باید در نظر داشت که دارای مشخصات زیرهستند:</a:t>
            </a:r>
          </a:p>
          <a:p>
            <a:pPr algn="r">
              <a:buNone/>
            </a:pPr>
            <a:r>
              <a:rPr lang="fa-IR" dirty="0" smtClean="0"/>
              <a:t>این برند ازبرندهای رقیب متمایزباشد.</a:t>
            </a:r>
          </a:p>
          <a:p>
            <a:pPr algn="r">
              <a:buNone/>
            </a:pPr>
            <a:r>
              <a:rPr lang="fa-IR" dirty="0" smtClean="0"/>
              <a:t>این برند اساسا شبیه برندهای رقیب است.</a:t>
            </a:r>
          </a:p>
          <a:p>
            <a:pPr algn="r">
              <a:buNone/>
            </a:pPr>
            <a:r>
              <a:rPr lang="fa-IR" dirty="0" smtClean="0"/>
              <a:t>ایجاد برند با ایجاد تمایزآغاز می شود و اولین نشانه ناپدید شدن برند از دست دادن تمایزاست.</a:t>
            </a:r>
            <a:endParaRPr lang="en-US" dirty="0"/>
          </a:p>
        </p:txBody>
      </p:sp>
    </p:spTree>
  </p:cSld>
  <p:clrMapOvr>
    <a:masterClrMapping/>
  </p:clrMapOvr>
  <p:transition advTm="4000">
    <p:sndAc>
      <p:stSnd>
        <p:snd r:embed="rId2" name="type.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FF00"/>
                </a:solidFill>
              </a:rPr>
              <a:t>معیارهای آگاهی برند: آگاهی برند - سهم بازار</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آگاهی از برند </a:t>
            </a:r>
            <a:r>
              <a:rPr lang="fa-IR" dirty="0" smtClean="0">
                <a:solidFill>
                  <a:srgbClr val="FFFF00"/>
                </a:solidFill>
              </a:rPr>
              <a:t>احساس آشنایی با برند را در ذهن مشتری </a:t>
            </a:r>
            <a:r>
              <a:rPr lang="fa-IR" dirty="0" smtClean="0"/>
              <a:t>ایجاد می کند.</a:t>
            </a:r>
          </a:p>
          <a:p>
            <a:pPr algn="r">
              <a:buNone/>
            </a:pPr>
            <a:r>
              <a:rPr lang="fa-IR" dirty="0" smtClean="0"/>
              <a:t>اگربرند در زمان خرید درذهن مشتری فراخوانی شود می تواند </a:t>
            </a:r>
            <a:r>
              <a:rPr lang="fa-IR" dirty="0" smtClean="0">
                <a:solidFill>
                  <a:srgbClr val="FFFF00"/>
                </a:solidFill>
              </a:rPr>
              <a:t>برجستگی </a:t>
            </a:r>
            <a:r>
              <a:rPr lang="fa-IR" dirty="0" smtClean="0"/>
              <a:t>در ذهن مشتری ایجاد کند.</a:t>
            </a:r>
          </a:p>
          <a:p>
            <a:pPr algn="r">
              <a:buNone/>
            </a:pPr>
            <a:r>
              <a:rPr lang="fa-IR" dirty="0" smtClean="0"/>
              <a:t>آگاهی از برند </a:t>
            </a:r>
            <a:r>
              <a:rPr lang="fa-IR" dirty="0" smtClean="0">
                <a:solidFill>
                  <a:srgbClr val="FFFF00"/>
                </a:solidFill>
              </a:rPr>
              <a:t>محرک انتخاب </a:t>
            </a:r>
            <a:r>
              <a:rPr lang="fa-IR" dirty="0" smtClean="0"/>
              <a:t>برند است.</a:t>
            </a:r>
          </a:p>
          <a:p>
            <a:pPr algn="r">
              <a:buNone/>
            </a:pPr>
            <a:r>
              <a:rPr lang="fa-IR" dirty="0" smtClean="0"/>
              <a:t>موجب </a:t>
            </a:r>
            <a:r>
              <a:rPr lang="fa-IR" dirty="0" smtClean="0">
                <a:solidFill>
                  <a:srgbClr val="FFFF00"/>
                </a:solidFill>
              </a:rPr>
              <a:t>وفاداری</a:t>
            </a:r>
            <a:r>
              <a:rPr lang="fa-IR" dirty="0" smtClean="0"/>
              <a:t> می شود.</a:t>
            </a:r>
          </a:p>
          <a:p>
            <a:pPr algn="r">
              <a:buNone/>
            </a:pPr>
            <a:r>
              <a:rPr lang="fa-IR" dirty="0" smtClean="0"/>
              <a:t>بیانگر</a:t>
            </a:r>
            <a:r>
              <a:rPr lang="fa-IR" dirty="0" smtClean="0">
                <a:solidFill>
                  <a:srgbClr val="FFFF00"/>
                </a:solidFill>
              </a:rPr>
              <a:t>برجستگی</a:t>
            </a:r>
            <a:r>
              <a:rPr lang="fa-IR" dirty="0" smtClean="0"/>
              <a:t> برند درذهن مشتری است.</a:t>
            </a:r>
            <a:endParaRPr lang="en-US" dirty="0"/>
          </a:p>
        </p:txBody>
      </p:sp>
    </p:spTree>
  </p:cSld>
  <p:clrMapOvr>
    <a:masterClrMapping/>
  </p:clrMapOvr>
  <p:transition advTm="4000">
    <p:sndAc>
      <p:stSnd>
        <p:snd r:embed="rId2" name="type.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آگاهی دارای سطوحی می باشد</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1- شناخت</a:t>
            </a:r>
          </a:p>
          <a:p>
            <a:pPr algn="r">
              <a:buNone/>
            </a:pPr>
            <a:r>
              <a:rPr lang="fa-IR" dirty="0" smtClean="0"/>
              <a:t>2- یادآوری</a:t>
            </a:r>
          </a:p>
          <a:p>
            <a:pPr algn="r">
              <a:buNone/>
            </a:pPr>
            <a:r>
              <a:rPr lang="fa-IR" dirty="0" smtClean="0"/>
              <a:t>3- گزینه نخست = اولین برند</a:t>
            </a:r>
          </a:p>
          <a:p>
            <a:pPr algn="r">
              <a:buNone/>
            </a:pPr>
            <a:r>
              <a:rPr lang="fa-IR" dirty="0" smtClean="0"/>
              <a:t>4- سلطه برند = تنها برند</a:t>
            </a:r>
          </a:p>
          <a:p>
            <a:pPr algn="r">
              <a:buNone/>
            </a:pPr>
            <a:r>
              <a:rPr lang="fa-IR" dirty="0" smtClean="0"/>
              <a:t>5- آگاهی از برند</a:t>
            </a:r>
          </a:p>
          <a:p>
            <a:pPr algn="r">
              <a:buNone/>
            </a:pPr>
            <a:r>
              <a:rPr lang="fa-IR" dirty="0" smtClean="0"/>
              <a:t>6- نظرمربوط به برند</a:t>
            </a:r>
            <a:endParaRPr lang="en-US" dirty="0"/>
          </a:p>
        </p:txBody>
      </p:sp>
    </p:spTree>
  </p:cSld>
  <p:clrMapOvr>
    <a:masterClrMapping/>
  </p:clrMapOvr>
  <p:transition advTm="4000">
    <p:sndAc>
      <p:stSnd>
        <p:snd r:embed="rId2" name="type.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سهم بازار</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عملکرد برند ازطریق سهم بازار مورد بررسی قرار می گیرد. </a:t>
            </a:r>
          </a:p>
          <a:p>
            <a:pPr algn="r">
              <a:buNone/>
            </a:pPr>
            <a:r>
              <a:rPr lang="fa-IR" dirty="0" smtClean="0"/>
              <a:t>بازتاب معتبر و حساسی ازتوجه مشتریان به برند است.</a:t>
            </a:r>
          </a:p>
          <a:p>
            <a:pPr algn="r">
              <a:buNone/>
            </a:pPr>
            <a:r>
              <a:rPr lang="fa-IR" dirty="0" smtClean="0"/>
              <a:t>وقتی برند </a:t>
            </a:r>
            <a:r>
              <a:rPr lang="fa-IR" dirty="0" smtClean="0">
                <a:solidFill>
                  <a:srgbClr val="FFFF00"/>
                </a:solidFill>
              </a:rPr>
              <a:t>ذهنیت مثبتی </a:t>
            </a:r>
            <a:r>
              <a:rPr lang="fa-IR" dirty="0" smtClean="0"/>
              <a:t>در مشتریان ایجاد کند = </a:t>
            </a:r>
            <a:r>
              <a:rPr lang="fa-IR" dirty="0" smtClean="0">
                <a:solidFill>
                  <a:srgbClr val="FFFF00"/>
                </a:solidFill>
              </a:rPr>
              <a:t>سهم بازار افزایش </a:t>
            </a:r>
            <a:r>
              <a:rPr lang="fa-IR" dirty="0" smtClean="0"/>
              <a:t>می یابد یا حداقل کاهش نمی یابد.</a:t>
            </a:r>
          </a:p>
          <a:p>
            <a:pPr algn="r">
              <a:buNone/>
            </a:pPr>
            <a:r>
              <a:rPr lang="fa-IR" dirty="0" smtClean="0"/>
              <a:t>( سهم بازار به معنای در دسترس بودن و مناسب بودن است)</a:t>
            </a:r>
            <a:endParaRPr lang="en-US" dirty="0"/>
          </a:p>
        </p:txBody>
      </p:sp>
    </p:spTree>
  </p:cSld>
  <p:clrMapOvr>
    <a:masterClrMapping/>
  </p:clrMapOvr>
  <p:transition advTm="4000">
    <p:sndAc>
      <p:stSnd>
        <p:snd r:embed="rId2" name="type.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قیمت بازارو پوشش توزیعی</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هنگامی که سهم بازار در اثرکاهش قیمت ها افزایش می یابد به عنوان معیاری گمراه کننده در برند ویژه مطرح می شود.</a:t>
            </a:r>
          </a:p>
          <a:p>
            <a:pPr algn="r">
              <a:buNone/>
            </a:pPr>
            <a:r>
              <a:rPr lang="fa-IR" dirty="0" smtClean="0">
                <a:solidFill>
                  <a:srgbClr val="FFFF00"/>
                </a:solidFill>
              </a:rPr>
              <a:t>قیمت بازاری </a:t>
            </a:r>
            <a:r>
              <a:rPr lang="fa-IR" dirty="0" smtClean="0"/>
              <a:t>= میانگین فروش برند در یک ماه تقسیم بر میانگین فروش کلیه برندهای تولیدکننده آن محصول</a:t>
            </a:r>
          </a:p>
          <a:p>
            <a:pPr algn="r">
              <a:buNone/>
            </a:pPr>
            <a:endParaRPr lang="fa-IR" dirty="0" smtClean="0"/>
          </a:p>
          <a:p>
            <a:pPr algn="r">
              <a:buNone/>
            </a:pPr>
            <a:r>
              <a:rPr lang="fa-IR" dirty="0" smtClean="0">
                <a:solidFill>
                  <a:srgbClr val="FFFF00"/>
                </a:solidFill>
              </a:rPr>
              <a:t>پوشش توزیعی ازطریق زیرمحاسبه می شود:</a:t>
            </a:r>
          </a:p>
          <a:p>
            <a:pPr algn="r">
              <a:buNone/>
            </a:pPr>
            <a:r>
              <a:rPr lang="fa-IR" dirty="0" smtClean="0"/>
              <a:t>درصد فروشگاههایی که برند را عرضه می کنند.</a:t>
            </a:r>
          </a:p>
          <a:p>
            <a:pPr algn="r">
              <a:buNone/>
            </a:pPr>
            <a:r>
              <a:rPr lang="fa-IR" dirty="0" smtClean="0"/>
              <a:t>درصد مردمی که به برند دسترسی دارند.</a:t>
            </a:r>
            <a:endParaRPr lang="en-US" dirty="0"/>
          </a:p>
        </p:txBody>
      </p:sp>
    </p:spTree>
  </p:cSld>
  <p:clrMapOvr>
    <a:masterClrMapping/>
  </p:clrMapOvr>
  <p:transition advTm="4000">
    <p:sndAc>
      <p:stSnd>
        <p:snd r:embed="rId2" name="typ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6280"/>
          </a:xfrm>
        </p:spPr>
        <p:txBody>
          <a:bodyPr/>
          <a:lstStyle/>
          <a:p>
            <a:pPr algn="r" rtl="1">
              <a:buNone/>
            </a:pPr>
            <a:r>
              <a:rPr lang="en-US" dirty="0" smtClean="0">
                <a:solidFill>
                  <a:srgbClr val="FFFF00"/>
                </a:solidFill>
              </a:rPr>
              <a:t>Open HAPPINESS</a:t>
            </a:r>
            <a:endParaRPr lang="fa-IR" dirty="0" smtClean="0">
              <a:solidFill>
                <a:srgbClr val="FFFF00"/>
              </a:solidFill>
            </a:endParaRPr>
          </a:p>
          <a:p>
            <a:pPr algn="r" rtl="1">
              <a:buNone/>
            </a:pPr>
            <a:endParaRPr lang="en-US" dirty="0" smtClean="0">
              <a:solidFill>
                <a:srgbClr val="FFFF00"/>
              </a:solidFill>
            </a:endParaRPr>
          </a:p>
          <a:p>
            <a:pPr lvl="6" algn="r" rtl="1"/>
            <a:endParaRPr lang="fa-IR" dirty="0" smtClean="0"/>
          </a:p>
          <a:p>
            <a:pPr algn="r" rtl="1">
              <a:buNone/>
            </a:pPr>
            <a:endParaRPr lang="fa-IR" dirty="0" smtClean="0"/>
          </a:p>
        </p:txBody>
      </p:sp>
      <p:pic>
        <p:nvPicPr>
          <p:cNvPr id="4" name="Picture 2" descr="C:\Users\omid\Desktop\brand_corporate_identity[1].png"/>
          <p:cNvPicPr>
            <a:picLocks noChangeAspect="1" noChangeArrowheads="1"/>
          </p:cNvPicPr>
          <p:nvPr/>
        </p:nvPicPr>
        <p:blipFill>
          <a:blip r:embed="rId3"/>
          <a:srcRect/>
          <a:stretch>
            <a:fillRect/>
          </a:stretch>
        </p:blipFill>
        <p:spPr bwMode="auto">
          <a:xfrm>
            <a:off x="609600" y="304800"/>
            <a:ext cx="1295400" cy="1411938"/>
          </a:xfrm>
          <a:prstGeom prst="rect">
            <a:avLst/>
          </a:prstGeom>
          <a:noFill/>
        </p:spPr>
      </p:pic>
      <p:pic>
        <p:nvPicPr>
          <p:cNvPr id="5122" name="Picture 2" descr="C:\Users\omid\Desktop\open-happiness.jpg"/>
          <p:cNvPicPr>
            <a:picLocks noChangeAspect="1" noChangeArrowheads="1"/>
          </p:cNvPicPr>
          <p:nvPr/>
        </p:nvPicPr>
        <p:blipFill>
          <a:blip r:embed="rId4"/>
          <a:srcRect/>
          <a:stretch>
            <a:fillRect/>
          </a:stretch>
        </p:blipFill>
        <p:spPr bwMode="auto">
          <a:xfrm>
            <a:off x="3048000" y="2667000"/>
            <a:ext cx="3429000" cy="3429000"/>
          </a:xfrm>
          <a:prstGeom prst="rect">
            <a:avLst/>
          </a:prstGeom>
          <a:ln>
            <a:noFill/>
          </a:ln>
          <a:effectLst>
            <a:softEdge rad="112500"/>
          </a:effectLst>
        </p:spPr>
      </p:pic>
      <p:sp>
        <p:nvSpPr>
          <p:cNvPr id="6" name="Rectangle 5"/>
          <p:cNvSpPr/>
          <p:nvPr/>
        </p:nvSpPr>
        <p:spPr>
          <a:xfrm>
            <a:off x="5562600" y="381000"/>
            <a:ext cx="2751074" cy="923330"/>
          </a:xfrm>
          <a:prstGeom prst="rect">
            <a:avLst/>
          </a:prstGeom>
          <a:noFill/>
        </p:spPr>
        <p:txBody>
          <a:bodyPr wrap="none" lIns="91440" tIns="45720" rIns="91440" bIns="45720">
            <a:spAutoFit/>
          </a:bodyPr>
          <a:lstStyle/>
          <a:p>
            <a:pPr algn="ct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هویت برند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me\Desktop\2014-05-14 22.57.14.jpg"/>
          <p:cNvPicPr>
            <a:picLocks noGrp="1" noChangeAspect="1" noChangeArrowheads="1"/>
          </p:cNvPicPr>
          <p:nvPr>
            <p:ph idx="1"/>
          </p:nvPr>
        </p:nvPicPr>
        <p:blipFill>
          <a:blip r:embed="rId3" cstate="print"/>
          <a:srcRect/>
          <a:stretch>
            <a:fillRect/>
          </a:stretch>
        </p:blipFill>
        <p:spPr bwMode="auto">
          <a:xfrm>
            <a:off x="838201" y="304800"/>
            <a:ext cx="5934074" cy="6096000"/>
          </a:xfrm>
          <a:prstGeom prst="rect">
            <a:avLst/>
          </a:prstGeom>
          <a:noFill/>
        </p:spPr>
      </p:pic>
    </p:spTree>
  </p:cSld>
  <p:clrMapOvr>
    <a:masterClrMapping/>
  </p:clrMapOvr>
  <p:transition advTm="4000">
    <p:sndAc>
      <p:stSnd>
        <p:snd r:embed="rId2" name="type.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03696"/>
          </a:xfrm>
        </p:spPr>
        <p:txBody>
          <a:bodyPr>
            <a:normAutofit fontScale="90000"/>
          </a:bodyPr>
          <a:lstStyle/>
          <a:p>
            <a:pPr algn="ctr"/>
            <a:r>
              <a:rPr lang="fa-IR" dirty="0" smtClean="0"/>
              <a:t>ابعاد دانش برند ازدیدگاه کلر</a:t>
            </a:r>
            <a:endParaRPr lang="en-US" dirty="0"/>
          </a:p>
        </p:txBody>
      </p:sp>
      <p:sp>
        <p:nvSpPr>
          <p:cNvPr id="4" name="Rectangle 3"/>
          <p:cNvSpPr/>
          <p:nvPr/>
        </p:nvSpPr>
        <p:spPr>
          <a:xfrm>
            <a:off x="7572396" y="3214686"/>
            <a:ext cx="78581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دانش برند</a:t>
            </a:r>
            <a:endParaRPr lang="en-US" sz="1400" dirty="0"/>
          </a:p>
        </p:txBody>
      </p:sp>
      <p:sp>
        <p:nvSpPr>
          <p:cNvPr id="5" name="Rectangle 4"/>
          <p:cNvSpPr/>
          <p:nvPr/>
        </p:nvSpPr>
        <p:spPr>
          <a:xfrm>
            <a:off x="6572264" y="1785926"/>
            <a:ext cx="71438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آگاهی ازبرندَ</a:t>
            </a:r>
            <a:endParaRPr lang="en-US" sz="1400" dirty="0"/>
          </a:p>
        </p:txBody>
      </p:sp>
      <p:sp>
        <p:nvSpPr>
          <p:cNvPr id="9" name="Rectangle 8"/>
          <p:cNvSpPr/>
          <p:nvPr/>
        </p:nvSpPr>
        <p:spPr>
          <a:xfrm>
            <a:off x="6643702" y="4714884"/>
            <a:ext cx="71438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تصویر</a:t>
            </a:r>
          </a:p>
          <a:p>
            <a:pPr algn="ctr"/>
            <a:r>
              <a:rPr lang="fa-IR" sz="1400" dirty="0" smtClean="0"/>
              <a:t>برند</a:t>
            </a:r>
            <a:endParaRPr lang="en-US" sz="1400" dirty="0"/>
          </a:p>
        </p:txBody>
      </p:sp>
      <p:cxnSp>
        <p:nvCxnSpPr>
          <p:cNvPr id="11" name="Straight Connector 10"/>
          <p:cNvCxnSpPr>
            <a:stCxn id="4" idx="0"/>
            <a:endCxn id="5" idx="3"/>
          </p:cNvCxnSpPr>
          <p:nvPr/>
        </p:nvCxnSpPr>
        <p:spPr>
          <a:xfrm rot="16200000" flipV="1">
            <a:off x="7036612" y="2285992"/>
            <a:ext cx="1178727" cy="67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2"/>
            <a:endCxn id="9" idx="3"/>
          </p:cNvCxnSpPr>
          <p:nvPr/>
        </p:nvCxnSpPr>
        <p:spPr>
          <a:xfrm rot="5400000">
            <a:off x="7036612" y="4036223"/>
            <a:ext cx="1250165" cy="607223"/>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29190" y="1428736"/>
            <a:ext cx="78581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بازخوانی برند</a:t>
            </a:r>
            <a:endParaRPr lang="en-US" sz="1400" dirty="0"/>
          </a:p>
        </p:txBody>
      </p:sp>
      <p:sp>
        <p:nvSpPr>
          <p:cNvPr id="15" name="Rectangle 14"/>
          <p:cNvSpPr/>
          <p:nvPr/>
        </p:nvSpPr>
        <p:spPr>
          <a:xfrm>
            <a:off x="4929190" y="2285992"/>
            <a:ext cx="78581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تشخیص برند</a:t>
            </a:r>
            <a:endParaRPr lang="en-US" sz="1400" dirty="0"/>
          </a:p>
        </p:txBody>
      </p:sp>
      <p:cxnSp>
        <p:nvCxnSpPr>
          <p:cNvPr id="17" name="Straight Connector 16"/>
          <p:cNvCxnSpPr>
            <a:stCxn id="5" idx="1"/>
            <a:endCxn id="14" idx="3"/>
          </p:cNvCxnSpPr>
          <p:nvPr/>
        </p:nvCxnSpPr>
        <p:spPr>
          <a:xfrm rot="10800000">
            <a:off x="5715008" y="1643051"/>
            <a:ext cx="857256" cy="392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1"/>
            <a:endCxn id="15" idx="3"/>
          </p:cNvCxnSpPr>
          <p:nvPr/>
        </p:nvCxnSpPr>
        <p:spPr>
          <a:xfrm rot="10800000" flipV="1">
            <a:off x="5715008" y="2035958"/>
            <a:ext cx="857256" cy="464347"/>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214942" y="4000504"/>
            <a:ext cx="64294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00" dirty="0" smtClean="0"/>
              <a:t>تداعیات </a:t>
            </a:r>
          </a:p>
          <a:p>
            <a:pPr algn="ctr"/>
            <a:r>
              <a:rPr lang="fa-IR" sz="1000" dirty="0" smtClean="0"/>
              <a:t>برن</a:t>
            </a:r>
            <a:r>
              <a:rPr lang="fa-IR" sz="1000" dirty="0"/>
              <a:t>د</a:t>
            </a:r>
            <a:endParaRPr lang="en-US" sz="1000" dirty="0"/>
          </a:p>
        </p:txBody>
      </p:sp>
      <p:sp>
        <p:nvSpPr>
          <p:cNvPr id="21" name="Rectangle 20"/>
          <p:cNvSpPr/>
          <p:nvPr/>
        </p:nvSpPr>
        <p:spPr>
          <a:xfrm>
            <a:off x="5214942" y="4572008"/>
            <a:ext cx="64294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00" dirty="0" smtClean="0"/>
              <a:t>مطلوبیت تداعیات برند</a:t>
            </a:r>
            <a:endParaRPr lang="en-US" sz="1000" dirty="0"/>
          </a:p>
        </p:txBody>
      </p:sp>
      <p:sp>
        <p:nvSpPr>
          <p:cNvPr id="22" name="Rectangle 21"/>
          <p:cNvSpPr/>
          <p:nvPr/>
        </p:nvSpPr>
        <p:spPr>
          <a:xfrm>
            <a:off x="5214942" y="5143512"/>
            <a:ext cx="64294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dirty="0" smtClean="0"/>
              <a:t>قوت تداعیات برند</a:t>
            </a:r>
            <a:endParaRPr lang="en-US" sz="900" dirty="0"/>
          </a:p>
        </p:txBody>
      </p:sp>
      <p:sp>
        <p:nvSpPr>
          <p:cNvPr id="23" name="Rectangle 22"/>
          <p:cNvSpPr/>
          <p:nvPr/>
        </p:nvSpPr>
        <p:spPr>
          <a:xfrm>
            <a:off x="5214942" y="5643578"/>
            <a:ext cx="64294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00" dirty="0" smtClean="0"/>
              <a:t>منحصر به فرد بودن تداعیات برند</a:t>
            </a:r>
            <a:endParaRPr lang="en-US" sz="800" dirty="0"/>
          </a:p>
        </p:txBody>
      </p:sp>
      <p:cxnSp>
        <p:nvCxnSpPr>
          <p:cNvPr id="25" name="Straight Connector 24"/>
          <p:cNvCxnSpPr>
            <a:stCxn id="9" idx="1"/>
            <a:endCxn id="20" idx="3"/>
          </p:cNvCxnSpPr>
          <p:nvPr/>
        </p:nvCxnSpPr>
        <p:spPr>
          <a:xfrm rot="10800000">
            <a:off x="5857884" y="4214819"/>
            <a:ext cx="785818" cy="750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9" idx="1"/>
            <a:endCxn id="21" idx="3"/>
          </p:cNvCxnSpPr>
          <p:nvPr/>
        </p:nvCxnSpPr>
        <p:spPr>
          <a:xfrm rot="10800000">
            <a:off x="5857884" y="4786323"/>
            <a:ext cx="785818" cy="178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1"/>
            <a:endCxn id="22" idx="3"/>
          </p:cNvCxnSpPr>
          <p:nvPr/>
        </p:nvCxnSpPr>
        <p:spPr>
          <a:xfrm rot="10800000" flipV="1">
            <a:off x="5857884" y="4964916"/>
            <a:ext cx="785818" cy="392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9" idx="1"/>
            <a:endCxn id="23" idx="3"/>
          </p:cNvCxnSpPr>
          <p:nvPr/>
        </p:nvCxnSpPr>
        <p:spPr>
          <a:xfrm rot="10800000" flipV="1">
            <a:off x="5857884" y="4964916"/>
            <a:ext cx="785818" cy="892975"/>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286116" y="3071810"/>
            <a:ext cx="71438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50" dirty="0" smtClean="0"/>
              <a:t>مشخصا ت</a:t>
            </a:r>
            <a:endParaRPr lang="en-US" sz="1050" dirty="0"/>
          </a:p>
        </p:txBody>
      </p:sp>
      <p:sp>
        <p:nvSpPr>
          <p:cNvPr id="35" name="Rectangle 34"/>
          <p:cNvSpPr/>
          <p:nvPr/>
        </p:nvSpPr>
        <p:spPr>
          <a:xfrm>
            <a:off x="3214678" y="4572008"/>
            <a:ext cx="78581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مزایا</a:t>
            </a:r>
            <a:endParaRPr lang="en-US" dirty="0"/>
          </a:p>
        </p:txBody>
      </p:sp>
      <p:sp>
        <p:nvSpPr>
          <p:cNvPr id="36" name="Rectangle 35"/>
          <p:cNvSpPr/>
          <p:nvPr/>
        </p:nvSpPr>
        <p:spPr>
          <a:xfrm>
            <a:off x="3214678" y="5286388"/>
            <a:ext cx="78581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نگرش ها</a:t>
            </a:r>
            <a:endParaRPr lang="en-US" sz="1200" dirty="0"/>
          </a:p>
        </p:txBody>
      </p:sp>
      <p:cxnSp>
        <p:nvCxnSpPr>
          <p:cNvPr id="38" name="Straight Connector 37"/>
          <p:cNvCxnSpPr>
            <a:stCxn id="20" idx="1"/>
            <a:endCxn id="34" idx="3"/>
          </p:cNvCxnSpPr>
          <p:nvPr/>
        </p:nvCxnSpPr>
        <p:spPr>
          <a:xfrm rot="10800000">
            <a:off x="4000496" y="3321844"/>
            <a:ext cx="1214446" cy="892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1"/>
            <a:endCxn id="35" idx="3"/>
          </p:cNvCxnSpPr>
          <p:nvPr/>
        </p:nvCxnSpPr>
        <p:spPr>
          <a:xfrm rot="10800000" flipV="1">
            <a:off x="4000496" y="4214818"/>
            <a:ext cx="1214446"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1"/>
            <a:endCxn id="36" idx="3"/>
          </p:cNvCxnSpPr>
          <p:nvPr/>
        </p:nvCxnSpPr>
        <p:spPr>
          <a:xfrm rot="10800000" flipV="1">
            <a:off x="4000496" y="4214818"/>
            <a:ext cx="1214446" cy="1285884"/>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785918" y="2786058"/>
            <a:ext cx="71438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00" dirty="0" smtClean="0"/>
              <a:t>مرتبط با محصول</a:t>
            </a:r>
            <a:endParaRPr lang="en-US" sz="1000" dirty="0"/>
          </a:p>
        </p:txBody>
      </p:sp>
      <p:sp>
        <p:nvSpPr>
          <p:cNvPr id="46" name="Rectangle 45"/>
          <p:cNvSpPr/>
          <p:nvPr/>
        </p:nvSpPr>
        <p:spPr>
          <a:xfrm>
            <a:off x="1785918" y="3357562"/>
            <a:ext cx="71438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00" dirty="0" smtClean="0"/>
              <a:t>مرتبط با غیرمحصول</a:t>
            </a:r>
            <a:endParaRPr lang="en-US" sz="1000" dirty="0"/>
          </a:p>
        </p:txBody>
      </p:sp>
      <p:sp>
        <p:nvSpPr>
          <p:cNvPr id="47" name="Rectangle 46"/>
          <p:cNvSpPr/>
          <p:nvPr/>
        </p:nvSpPr>
        <p:spPr>
          <a:xfrm>
            <a:off x="1785918" y="3929066"/>
            <a:ext cx="71438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00" dirty="0" smtClean="0"/>
              <a:t>کارکردی</a:t>
            </a:r>
            <a:endParaRPr lang="en-US" sz="1000" dirty="0"/>
          </a:p>
        </p:txBody>
      </p:sp>
      <p:sp>
        <p:nvSpPr>
          <p:cNvPr id="48" name="Rectangle 47"/>
          <p:cNvSpPr/>
          <p:nvPr/>
        </p:nvSpPr>
        <p:spPr>
          <a:xfrm>
            <a:off x="1785918" y="4500570"/>
            <a:ext cx="71438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50" dirty="0" smtClean="0"/>
              <a:t>تجربی</a:t>
            </a:r>
            <a:endParaRPr lang="en-US" sz="1050" dirty="0"/>
          </a:p>
        </p:txBody>
      </p:sp>
      <p:sp>
        <p:nvSpPr>
          <p:cNvPr id="50" name="Rectangle 49"/>
          <p:cNvSpPr/>
          <p:nvPr/>
        </p:nvSpPr>
        <p:spPr>
          <a:xfrm>
            <a:off x="1785918" y="5072074"/>
            <a:ext cx="71438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نمادین</a:t>
            </a:r>
            <a:endParaRPr lang="en-US" sz="1200" dirty="0"/>
          </a:p>
        </p:txBody>
      </p:sp>
      <p:cxnSp>
        <p:nvCxnSpPr>
          <p:cNvPr id="52" name="Straight Connector 51"/>
          <p:cNvCxnSpPr>
            <a:stCxn id="34" idx="1"/>
            <a:endCxn id="45" idx="3"/>
          </p:cNvCxnSpPr>
          <p:nvPr/>
        </p:nvCxnSpPr>
        <p:spPr>
          <a:xfrm rot="10800000">
            <a:off x="2500298" y="3000373"/>
            <a:ext cx="785818" cy="321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4" idx="1"/>
            <a:endCxn id="46" idx="3"/>
          </p:cNvCxnSpPr>
          <p:nvPr/>
        </p:nvCxnSpPr>
        <p:spPr>
          <a:xfrm rot="10800000" flipV="1">
            <a:off x="2500298" y="3321842"/>
            <a:ext cx="785818" cy="250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5" idx="1"/>
            <a:endCxn id="47" idx="3"/>
          </p:cNvCxnSpPr>
          <p:nvPr/>
        </p:nvCxnSpPr>
        <p:spPr>
          <a:xfrm rot="10800000">
            <a:off x="2500298" y="4143380"/>
            <a:ext cx="714380"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5" idx="1"/>
            <a:endCxn id="48" idx="3"/>
          </p:cNvCxnSpPr>
          <p:nvPr/>
        </p:nvCxnSpPr>
        <p:spPr>
          <a:xfrm rot="10800000">
            <a:off x="2500298" y="4714884"/>
            <a:ext cx="71438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5" idx="1"/>
            <a:endCxn id="50" idx="3"/>
          </p:cNvCxnSpPr>
          <p:nvPr/>
        </p:nvCxnSpPr>
        <p:spPr>
          <a:xfrm rot="10800000" flipV="1">
            <a:off x="2500298" y="4786322"/>
            <a:ext cx="714380" cy="50006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sndAc>
      <p:stSnd>
        <p:snd r:embed="rId2" name="type.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انواع الگوها درارزش ویژه برند:</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lgn="r">
              <a:buNone/>
            </a:pPr>
            <a:r>
              <a:rPr lang="fa-IR" dirty="0" smtClean="0">
                <a:solidFill>
                  <a:srgbClr val="FFFF00"/>
                </a:solidFill>
              </a:rPr>
              <a:t>الگوی وسرینیواسان</a:t>
            </a:r>
          </a:p>
          <a:p>
            <a:pPr algn="r">
              <a:buNone/>
            </a:pPr>
            <a:r>
              <a:rPr lang="fa-IR" dirty="0" smtClean="0"/>
              <a:t>این الگو ارزش ویژه برند را به عنوان تفاوت بین منفعت کلی مشتری ازیک برند ( ارزش نامحسوس برند) و منفعت مبتنی برویژگی های عینی بیان می کند.</a:t>
            </a:r>
          </a:p>
          <a:p>
            <a:pPr algn="r">
              <a:buNone/>
            </a:pPr>
            <a:r>
              <a:rPr lang="fa-IR" dirty="0" smtClean="0">
                <a:solidFill>
                  <a:srgbClr val="FFFF00"/>
                </a:solidFill>
              </a:rPr>
              <a:t>اندازه گیری ارزش ویژه برند </a:t>
            </a:r>
            <a:r>
              <a:rPr lang="fa-IR" dirty="0" smtClean="0"/>
              <a:t>= ویژگی های محور+ویژگی های غیر محور</a:t>
            </a:r>
          </a:p>
          <a:p>
            <a:pPr algn="r">
              <a:buNone/>
            </a:pPr>
            <a:r>
              <a:rPr lang="fa-IR" dirty="0" smtClean="0">
                <a:solidFill>
                  <a:srgbClr val="FFFF00"/>
                </a:solidFill>
              </a:rPr>
              <a:t>ویژگی های محور</a:t>
            </a:r>
            <a:r>
              <a:rPr lang="fa-IR" dirty="0" smtClean="0"/>
              <a:t>: مشتریان درمورد ویژگی های برند به الویت بندی می پردازند وهم چنین ترجیح قیمتی برای برندها ازمشتریان سوال می شود.</a:t>
            </a:r>
          </a:p>
          <a:p>
            <a:pPr algn="r">
              <a:buNone/>
            </a:pPr>
            <a:r>
              <a:rPr lang="fa-IR" dirty="0" smtClean="0">
                <a:solidFill>
                  <a:srgbClr val="FFFF00"/>
                </a:solidFill>
              </a:rPr>
              <a:t>ویژگی های غیرمحور</a:t>
            </a:r>
            <a:r>
              <a:rPr lang="fa-IR" dirty="0" smtClean="0"/>
              <a:t>: مواردی مثل شخصیت برند سوال می شود. در این مدل سهم بازار و ترجیح قیمتی به عنوان معیارهای معنی داربرای ارزش ویژه برند مطرح می شود.</a:t>
            </a:r>
          </a:p>
          <a:p>
            <a:pPr algn="r">
              <a:buNone/>
            </a:pPr>
            <a:r>
              <a:rPr lang="fa-IR" dirty="0" smtClean="0"/>
              <a:t>در سال 2005 آگاهی برند و دسترسی برند را به مدل خود اضافه کردند.</a:t>
            </a:r>
            <a:endParaRPr lang="en-US" dirty="0"/>
          </a:p>
        </p:txBody>
      </p:sp>
    </p:spTree>
  </p:cSld>
  <p:clrMapOvr>
    <a:masterClrMapping/>
  </p:clrMapOvr>
  <p:transition advTm="4000">
    <p:sndAc>
      <p:stSnd>
        <p:snd r:embed="rId2" name="type.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الگوی لاسرو </a:t>
            </a:r>
            <a:r>
              <a:rPr lang="fa-IR" dirty="0" smtClean="0">
                <a:solidFill>
                  <a:srgbClr val="FFFF00"/>
                </a:solidFill>
              </a:rPr>
              <a:t>همکاران</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مفهوم: معیاری برای آزمون ابعاد عملکرد – ارزش – تصویراجتماعی – وفاداری و تعهد ارزش ویژه برند عرضه می کند.</a:t>
            </a:r>
          </a:p>
          <a:p>
            <a:pPr algn="r">
              <a:buNone/>
            </a:pPr>
            <a:r>
              <a:rPr lang="fa-IR" dirty="0" smtClean="0"/>
              <a:t>ارزش ویژه مشتری محور زمانی بوجود می آید که مشتری با برند آشنایی دارد و تعدادی از تداعی های قوی ف دوست داشتنی و منحصر به فرد برند را در ذهن خود دارد.</a:t>
            </a:r>
          </a:p>
          <a:p>
            <a:pPr algn="r">
              <a:buNone/>
            </a:pPr>
            <a:r>
              <a:rPr lang="fa-IR" dirty="0" smtClean="0"/>
              <a:t>5 عنصر ارزش ویژه برند: </a:t>
            </a:r>
          </a:p>
          <a:p>
            <a:pPr algn="r">
              <a:buNone/>
            </a:pPr>
            <a:r>
              <a:rPr lang="fa-IR" dirty="0" smtClean="0"/>
              <a:t>ادراک مصرف کننده – ارزش جهانی برند – ارزش جهانی حاصل از نام برند – رقابت – عملکرد مالی</a:t>
            </a:r>
            <a:endParaRPr lang="en-US" dirty="0"/>
          </a:p>
        </p:txBody>
      </p:sp>
    </p:spTree>
  </p:cSld>
  <p:clrMapOvr>
    <a:masterClrMapping/>
  </p:clrMapOvr>
  <p:transition advTm="4000">
    <p:sndAc>
      <p:stSnd>
        <p:snd r:embed="rId2" name="type.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الگوی آگروال و رایو</a:t>
            </a:r>
            <a:endParaRPr lang="en-US" dirty="0">
              <a:solidFill>
                <a:srgbClr val="FFFF00"/>
              </a:solidFill>
            </a:endParaRPr>
          </a:p>
        </p:txBody>
      </p:sp>
      <p:sp>
        <p:nvSpPr>
          <p:cNvPr id="4" name="Rectangle 3"/>
          <p:cNvSpPr/>
          <p:nvPr/>
        </p:nvSpPr>
        <p:spPr>
          <a:xfrm>
            <a:off x="5638800" y="1752600"/>
            <a:ext cx="2895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ترجیحات :</a:t>
            </a:r>
          </a:p>
          <a:p>
            <a:pPr algn="ctr"/>
            <a:r>
              <a:rPr lang="fa-IR" dirty="0" smtClean="0"/>
              <a:t>ارزیابی کلی</a:t>
            </a:r>
          </a:p>
          <a:p>
            <a:pPr algn="ctr"/>
            <a:r>
              <a:rPr lang="fa-IR" dirty="0" smtClean="0"/>
              <a:t>شاخص برند</a:t>
            </a:r>
          </a:p>
          <a:p>
            <a:pPr algn="ctr"/>
            <a:r>
              <a:rPr lang="fa-IR" dirty="0" smtClean="0"/>
              <a:t>معیاراستاندارد شده برند</a:t>
            </a:r>
            <a:endParaRPr lang="en-US" dirty="0"/>
          </a:p>
        </p:txBody>
      </p:sp>
      <p:sp>
        <p:nvSpPr>
          <p:cNvPr id="5" name="Rounded Rectangle 4"/>
          <p:cNvSpPr/>
          <p:nvPr/>
        </p:nvSpPr>
        <p:spPr>
          <a:xfrm>
            <a:off x="2819400" y="1981200"/>
            <a:ext cx="2514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ادراکات/گرایش ها</a:t>
            </a:r>
          </a:p>
          <a:p>
            <a:pPr algn="ctr"/>
            <a:r>
              <a:rPr lang="fa-IR" dirty="0" smtClean="0"/>
              <a:t>ارزش امتیازی ویژگی</a:t>
            </a:r>
          </a:p>
          <a:p>
            <a:pPr algn="ctr"/>
            <a:r>
              <a:rPr lang="fa-IR" dirty="0" smtClean="0"/>
              <a:t>ارزش در ازای پول</a:t>
            </a:r>
          </a:p>
          <a:p>
            <a:pPr algn="ctr"/>
            <a:r>
              <a:rPr lang="fa-IR" dirty="0" smtClean="0"/>
              <a:t>کیفیت نام برند</a:t>
            </a:r>
            <a:endParaRPr lang="en-US" dirty="0"/>
          </a:p>
        </p:txBody>
      </p:sp>
      <p:sp>
        <p:nvSpPr>
          <p:cNvPr id="6" name="Rectangle 5"/>
          <p:cNvSpPr/>
          <p:nvPr/>
        </p:nvSpPr>
        <p:spPr>
          <a:xfrm>
            <a:off x="762000" y="2133600"/>
            <a:ext cx="1752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آگاهی برند:</a:t>
            </a:r>
          </a:p>
          <a:p>
            <a:pPr algn="ctr"/>
            <a:r>
              <a:rPr lang="fa-IR" dirty="0" smtClean="0"/>
              <a:t>فراخوانی</a:t>
            </a:r>
          </a:p>
          <a:p>
            <a:pPr algn="ctr"/>
            <a:r>
              <a:rPr lang="fa-IR" dirty="0" smtClean="0"/>
              <a:t>آشنایی</a:t>
            </a:r>
            <a:endParaRPr lang="en-US" dirty="0"/>
          </a:p>
        </p:txBody>
      </p:sp>
      <p:sp>
        <p:nvSpPr>
          <p:cNvPr id="7" name="Rounded Rectangle 6"/>
          <p:cNvSpPr/>
          <p:nvPr/>
        </p:nvSpPr>
        <p:spPr>
          <a:xfrm>
            <a:off x="1371600" y="4191000"/>
            <a:ext cx="28956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قصد های انتخاب:</a:t>
            </a:r>
          </a:p>
          <a:p>
            <a:pPr algn="ctr"/>
            <a:r>
              <a:rPr lang="fa-IR" dirty="0" smtClean="0"/>
              <a:t>قصد خرید</a:t>
            </a:r>
          </a:p>
          <a:p>
            <a:pPr algn="ctr"/>
            <a:r>
              <a:rPr lang="fa-IR" dirty="0" smtClean="0"/>
              <a:t>همبستگی انتخابی خاص برند</a:t>
            </a:r>
            <a:endParaRPr lang="en-US" dirty="0"/>
          </a:p>
        </p:txBody>
      </p:sp>
      <p:sp>
        <p:nvSpPr>
          <p:cNvPr id="8" name="Rounded Rectangle 7"/>
          <p:cNvSpPr/>
          <p:nvPr/>
        </p:nvSpPr>
        <p:spPr>
          <a:xfrm>
            <a:off x="5486400" y="4267200"/>
            <a:ext cx="2514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انتخاب واقعی:</a:t>
            </a:r>
          </a:p>
          <a:p>
            <a:pPr algn="ctr"/>
            <a:r>
              <a:rPr lang="fa-IR" dirty="0" smtClean="0"/>
              <a:t>شاخص خریدهای گذشته</a:t>
            </a:r>
            <a:endParaRPr lang="en-US" dirty="0"/>
          </a:p>
        </p:txBody>
      </p:sp>
    </p:spTree>
  </p:cSld>
  <p:clrMapOvr>
    <a:masterClrMapping/>
  </p:clrMapOvr>
  <p:transition advTm="4000">
    <p:sndAc>
      <p:stSnd>
        <p:snd r:embed="rId2" name="type.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الگوی</a:t>
            </a:r>
            <a:r>
              <a:rPr lang="fa-IR" dirty="0" smtClean="0"/>
              <a:t> بالداف و همکاران</a:t>
            </a:r>
            <a:endParaRPr lang="en-US" dirty="0"/>
          </a:p>
        </p:txBody>
      </p:sp>
      <p:sp>
        <p:nvSpPr>
          <p:cNvPr id="3" name="Content Placeholder 2"/>
          <p:cNvSpPr>
            <a:spLocks noGrp="1"/>
          </p:cNvSpPr>
          <p:nvPr>
            <p:ph idx="1"/>
          </p:nvPr>
        </p:nvSpPr>
        <p:spPr/>
        <p:txBody>
          <a:bodyPr/>
          <a:lstStyle/>
          <a:p>
            <a:pPr algn="r">
              <a:buNone/>
            </a:pPr>
            <a:r>
              <a:rPr lang="fa-IR" dirty="0" smtClean="0"/>
              <a:t>تأثیرارزش ویژه برند را در </a:t>
            </a:r>
            <a:r>
              <a:rPr lang="fa-IR" dirty="0" smtClean="0">
                <a:solidFill>
                  <a:srgbClr val="FFFF00"/>
                </a:solidFill>
              </a:rPr>
              <a:t>3 بعد </a:t>
            </a:r>
            <a:r>
              <a:rPr lang="fa-IR" dirty="0" smtClean="0"/>
              <a:t>بررسی می کند:</a:t>
            </a:r>
          </a:p>
          <a:p>
            <a:pPr algn="r">
              <a:buNone/>
            </a:pPr>
            <a:r>
              <a:rPr lang="fa-IR" dirty="0" smtClean="0"/>
              <a:t>ارزش مشتری</a:t>
            </a:r>
          </a:p>
          <a:p>
            <a:pPr algn="r">
              <a:buNone/>
            </a:pPr>
            <a:r>
              <a:rPr lang="fa-IR" dirty="0" smtClean="0"/>
              <a:t>عملکرد بازار</a:t>
            </a:r>
          </a:p>
          <a:p>
            <a:pPr algn="r">
              <a:buNone/>
            </a:pPr>
            <a:r>
              <a:rPr lang="fa-IR" dirty="0" smtClean="0"/>
              <a:t>عملکرد سودآوری</a:t>
            </a:r>
            <a:endParaRPr lang="en-US" dirty="0"/>
          </a:p>
        </p:txBody>
      </p:sp>
    </p:spTree>
  </p:cSld>
  <p:clrMapOvr>
    <a:masterClrMapping/>
  </p:clrMapOvr>
  <p:transition advTm="4000">
    <p:sndAc>
      <p:stSnd>
        <p:snd r:embed="rId2" name="type.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الگوی نته مه یر و همکاران</a:t>
            </a:r>
            <a:endParaRPr lang="en-US" dirty="0">
              <a:solidFill>
                <a:srgbClr val="FFFF00"/>
              </a:solidFill>
            </a:endParaRPr>
          </a:p>
        </p:txBody>
      </p:sp>
      <p:sp>
        <p:nvSpPr>
          <p:cNvPr id="3" name="Content Placeholder 2"/>
          <p:cNvSpPr>
            <a:spLocks noGrp="1"/>
          </p:cNvSpPr>
          <p:nvPr>
            <p:ph idx="1"/>
          </p:nvPr>
        </p:nvSpPr>
        <p:spPr/>
        <p:txBody>
          <a:bodyPr>
            <a:normAutofit/>
          </a:bodyPr>
          <a:lstStyle/>
          <a:p>
            <a:pPr algn="r">
              <a:buNone/>
            </a:pPr>
            <a:r>
              <a:rPr lang="fa-IR" sz="2400" dirty="0" smtClean="0"/>
              <a:t>مدلی ارایه کردند که از</a:t>
            </a:r>
            <a:r>
              <a:rPr lang="fa-IR" sz="2400" dirty="0" smtClean="0">
                <a:solidFill>
                  <a:srgbClr val="FFFF00"/>
                </a:solidFill>
              </a:rPr>
              <a:t>4</a:t>
            </a:r>
            <a:r>
              <a:rPr lang="fa-IR" sz="2400" dirty="0" smtClean="0"/>
              <a:t> بعد </a:t>
            </a:r>
          </a:p>
          <a:p>
            <a:pPr algn="r">
              <a:buNone/>
            </a:pPr>
            <a:r>
              <a:rPr lang="fa-IR" sz="2400" dirty="0" smtClean="0"/>
              <a:t>کیفیت ادراک شده</a:t>
            </a:r>
          </a:p>
          <a:p>
            <a:pPr algn="r">
              <a:buNone/>
            </a:pPr>
            <a:r>
              <a:rPr lang="fa-IR" sz="2400" dirty="0" smtClean="0"/>
              <a:t>ارزش ادراک شده برای هزینه پرداختی</a:t>
            </a:r>
          </a:p>
          <a:p>
            <a:pPr algn="r">
              <a:buNone/>
            </a:pPr>
            <a:r>
              <a:rPr lang="fa-IR" sz="2400" dirty="0" smtClean="0"/>
              <a:t>منحصر به فردی</a:t>
            </a:r>
          </a:p>
          <a:p>
            <a:pPr algn="r">
              <a:buNone/>
            </a:pPr>
            <a:r>
              <a:rPr lang="fa-IR" sz="2400" dirty="0" smtClean="0"/>
              <a:t>تمایل پرداخت قیمت بالاتر</a:t>
            </a:r>
          </a:p>
          <a:p>
            <a:pPr algn="r">
              <a:buNone/>
            </a:pPr>
            <a:r>
              <a:rPr lang="fa-IR" sz="2400" dirty="0" smtClean="0"/>
              <a:t>تشکیل شده است.</a:t>
            </a:r>
          </a:p>
          <a:p>
            <a:pPr>
              <a:buNone/>
            </a:pPr>
            <a:r>
              <a:rPr lang="fa-IR" sz="2800" dirty="0" smtClean="0"/>
              <a:t>کیفیت درک شده برند</a:t>
            </a:r>
          </a:p>
          <a:p>
            <a:pPr>
              <a:buNone/>
            </a:pPr>
            <a:r>
              <a:rPr lang="fa-IR" sz="2800" dirty="0" smtClean="0"/>
              <a:t>ارزش ادراک شده برند</a:t>
            </a:r>
          </a:p>
          <a:p>
            <a:pPr>
              <a:buNone/>
            </a:pPr>
            <a:r>
              <a:rPr lang="fa-IR" sz="2800" dirty="0" smtClean="0"/>
              <a:t>منحصر به فردی برند</a:t>
            </a:r>
            <a:endParaRPr lang="en-US" sz="2800" dirty="0"/>
          </a:p>
        </p:txBody>
      </p:sp>
      <p:sp>
        <p:nvSpPr>
          <p:cNvPr id="10" name="Rectangle 9"/>
          <p:cNvSpPr/>
          <p:nvPr/>
        </p:nvSpPr>
        <p:spPr>
          <a:xfrm>
            <a:off x="4267200" y="3962400"/>
            <a:ext cx="1752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تمایل برای پرداخت قیمت اضافی درارزش ویژه برند مشتری محور</a:t>
            </a:r>
            <a:endParaRPr lang="en-US" dirty="0"/>
          </a:p>
        </p:txBody>
      </p:sp>
      <p:sp>
        <p:nvSpPr>
          <p:cNvPr id="11" name="Notched Right Arrow 10"/>
          <p:cNvSpPr/>
          <p:nvPr/>
        </p:nvSpPr>
        <p:spPr>
          <a:xfrm>
            <a:off x="6096000" y="4191000"/>
            <a:ext cx="14478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43800" y="3886200"/>
            <a:ext cx="1066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تمایل به وفاداری برند</a:t>
            </a:r>
            <a:endParaRPr lang="en-US" dirty="0"/>
          </a:p>
        </p:txBody>
      </p:sp>
      <p:cxnSp>
        <p:nvCxnSpPr>
          <p:cNvPr id="14" name="Straight Arrow Connector 13"/>
          <p:cNvCxnSpPr/>
          <p:nvPr/>
        </p:nvCxnSpPr>
        <p:spPr>
          <a:xfrm>
            <a:off x="2971800" y="41148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124200" y="4495800"/>
            <a:ext cx="1143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0" idx="1"/>
          </p:cNvCxnSpPr>
          <p:nvPr/>
        </p:nvCxnSpPr>
        <p:spPr>
          <a:xfrm flipV="1">
            <a:off x="3048000" y="45720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sndAc>
      <p:stSnd>
        <p:snd r:embed="rId2" name="type.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الَگوی تیلور و همکاران</a:t>
            </a:r>
            <a:endParaRPr lang="en-US" dirty="0">
              <a:solidFill>
                <a:srgbClr val="FFFF00"/>
              </a:solidFill>
            </a:endParaRPr>
          </a:p>
        </p:txBody>
      </p:sp>
      <p:sp>
        <p:nvSpPr>
          <p:cNvPr id="4" name="Oval 3"/>
          <p:cNvSpPr/>
          <p:nvPr/>
        </p:nvSpPr>
        <p:spPr>
          <a:xfrm>
            <a:off x="1219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نگرش لذت بخشی برند</a:t>
            </a:r>
            <a:endParaRPr lang="en-US" dirty="0"/>
          </a:p>
        </p:txBody>
      </p:sp>
      <p:sp>
        <p:nvSpPr>
          <p:cNvPr id="6" name="Oval 5"/>
          <p:cNvSpPr/>
          <p:nvPr/>
        </p:nvSpPr>
        <p:spPr>
          <a:xfrm>
            <a:off x="3581400" y="2057400"/>
            <a:ext cx="1447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نگرش مطلوبیت برند</a:t>
            </a:r>
            <a:endParaRPr lang="en-US" dirty="0"/>
          </a:p>
        </p:txBody>
      </p:sp>
      <p:sp>
        <p:nvSpPr>
          <p:cNvPr id="7" name="Oval 6"/>
          <p:cNvSpPr/>
          <p:nvPr/>
        </p:nvSpPr>
        <p:spPr>
          <a:xfrm>
            <a:off x="6248400" y="2133600"/>
            <a:ext cx="1524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منحصر به فرد بودن برند</a:t>
            </a:r>
            <a:endParaRPr lang="en-US" dirty="0"/>
          </a:p>
        </p:txBody>
      </p:sp>
      <p:sp>
        <p:nvSpPr>
          <p:cNvPr id="8" name="Oval 7"/>
          <p:cNvSpPr/>
          <p:nvPr/>
        </p:nvSpPr>
        <p:spPr>
          <a:xfrm>
            <a:off x="3657600" y="3429000"/>
            <a:ext cx="1524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ارزش ویژه برند مشتری محور</a:t>
            </a:r>
            <a:endParaRPr lang="en-US" dirty="0"/>
          </a:p>
        </p:txBody>
      </p:sp>
      <p:sp>
        <p:nvSpPr>
          <p:cNvPr id="9" name="Oval 8"/>
          <p:cNvSpPr/>
          <p:nvPr/>
        </p:nvSpPr>
        <p:spPr>
          <a:xfrm>
            <a:off x="1295400" y="5029200"/>
            <a:ext cx="1143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کیفیت ادراک شده</a:t>
            </a:r>
            <a:endParaRPr lang="en-US" dirty="0"/>
          </a:p>
        </p:txBody>
      </p:sp>
      <p:sp>
        <p:nvSpPr>
          <p:cNvPr id="10" name="Oval 9"/>
          <p:cNvSpPr/>
          <p:nvPr/>
        </p:nvSpPr>
        <p:spPr>
          <a:xfrm>
            <a:off x="3048000" y="5029200"/>
            <a:ext cx="1295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ارزش ادراک شده برند</a:t>
            </a:r>
            <a:endParaRPr lang="en-US" dirty="0"/>
          </a:p>
        </p:txBody>
      </p:sp>
      <p:sp>
        <p:nvSpPr>
          <p:cNvPr id="11" name="Oval 10"/>
          <p:cNvSpPr/>
          <p:nvPr/>
        </p:nvSpPr>
        <p:spPr>
          <a:xfrm>
            <a:off x="4953000" y="49530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رضایت مندی از برند</a:t>
            </a:r>
            <a:endParaRPr lang="en-US" dirty="0"/>
          </a:p>
        </p:txBody>
      </p:sp>
      <p:sp>
        <p:nvSpPr>
          <p:cNvPr id="12" name="Oval 11"/>
          <p:cNvSpPr/>
          <p:nvPr/>
        </p:nvSpPr>
        <p:spPr>
          <a:xfrm>
            <a:off x="6705600" y="51054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تمایل به وفاداری</a:t>
            </a:r>
            <a:endParaRPr lang="en-US" dirty="0"/>
          </a:p>
        </p:txBody>
      </p:sp>
      <p:cxnSp>
        <p:nvCxnSpPr>
          <p:cNvPr id="14" name="Straight Arrow Connector 13"/>
          <p:cNvCxnSpPr>
            <a:stCxn id="4" idx="5"/>
            <a:endCxn id="8" idx="1"/>
          </p:cNvCxnSpPr>
          <p:nvPr/>
        </p:nvCxnSpPr>
        <p:spPr>
          <a:xfrm rot="16200000" flipH="1">
            <a:off x="2852713" y="2635272"/>
            <a:ext cx="565292" cy="1490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4"/>
            <a:endCxn id="8" idx="0"/>
          </p:cNvCxnSpPr>
          <p:nvPr/>
        </p:nvCxnSpPr>
        <p:spPr>
          <a:xfrm rot="16200000" flipH="1">
            <a:off x="4286250" y="3295650"/>
            <a:ext cx="1524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8" idx="7"/>
          </p:cNvCxnSpPr>
          <p:nvPr/>
        </p:nvCxnSpPr>
        <p:spPr>
          <a:xfrm rot="5400000">
            <a:off x="5470454" y="2662213"/>
            <a:ext cx="489092" cy="1513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6"/>
            <a:endCxn id="10" idx="2"/>
          </p:cNvCxnSpPr>
          <p:nvPr/>
        </p:nvCxnSpPr>
        <p:spPr>
          <a:xfrm>
            <a:off x="2438400" y="5562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6"/>
            <a:endCxn id="11" idx="2"/>
          </p:cNvCxnSpPr>
          <p:nvPr/>
        </p:nvCxnSpPr>
        <p:spPr>
          <a:xfrm flipV="1">
            <a:off x="4343400" y="54864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6"/>
            <a:endCxn id="12" idx="2"/>
          </p:cNvCxnSpPr>
          <p:nvPr/>
        </p:nvCxnSpPr>
        <p:spPr>
          <a:xfrm>
            <a:off x="6172200" y="5486400"/>
            <a:ext cx="5334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5"/>
            <a:endCxn id="11" idx="0"/>
          </p:cNvCxnSpPr>
          <p:nvPr/>
        </p:nvCxnSpPr>
        <p:spPr>
          <a:xfrm rot="16200000" flipH="1">
            <a:off x="5181435" y="4571835"/>
            <a:ext cx="158144" cy="6041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8" idx="6"/>
          </p:cNvCxnSpPr>
          <p:nvPr/>
        </p:nvCxnSpPr>
        <p:spPr>
          <a:xfrm>
            <a:off x="5181600" y="42291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5"/>
          </p:cNvCxnSpPr>
          <p:nvPr/>
        </p:nvCxnSpPr>
        <p:spPr>
          <a:xfrm rot="16200000" flipH="1">
            <a:off x="5676735" y="4076535"/>
            <a:ext cx="462944" cy="1899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sndAc>
      <p:stSnd>
        <p:snd r:embed="rId2" name="type.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الگوی والسر</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مطالعات ارزش ویژه برند مشتری محور را به </a:t>
            </a:r>
            <a:r>
              <a:rPr lang="fa-IR" dirty="0" smtClean="0">
                <a:solidFill>
                  <a:srgbClr val="FFFF00"/>
                </a:solidFill>
              </a:rPr>
              <a:t>3 دسته </a:t>
            </a:r>
            <a:r>
              <a:rPr lang="fa-IR" dirty="0" smtClean="0"/>
              <a:t>فرعی تقسیم می کند:</a:t>
            </a:r>
          </a:p>
          <a:p>
            <a:pPr algn="r">
              <a:buNone/>
            </a:pPr>
            <a:r>
              <a:rPr lang="fa-IR" dirty="0" smtClean="0"/>
              <a:t>1- بر </a:t>
            </a:r>
            <a:r>
              <a:rPr lang="fa-IR" dirty="0" smtClean="0">
                <a:solidFill>
                  <a:srgbClr val="FFFF00"/>
                </a:solidFill>
              </a:rPr>
              <a:t>دانش برند </a:t>
            </a:r>
            <a:r>
              <a:rPr lang="fa-IR" dirty="0" smtClean="0"/>
              <a:t>متمرکز هستند.</a:t>
            </a:r>
          </a:p>
          <a:p>
            <a:pPr algn="r">
              <a:buNone/>
            </a:pPr>
            <a:r>
              <a:rPr lang="fa-IR" dirty="0" smtClean="0"/>
              <a:t>2- </a:t>
            </a:r>
            <a:r>
              <a:rPr lang="fa-IR" dirty="0" smtClean="0">
                <a:solidFill>
                  <a:srgbClr val="FFFF00"/>
                </a:solidFill>
              </a:rPr>
              <a:t>منافع برند </a:t>
            </a:r>
            <a:r>
              <a:rPr lang="fa-IR" dirty="0" smtClean="0"/>
              <a:t>را به عنوان </a:t>
            </a:r>
            <a:r>
              <a:rPr lang="fa-IR" dirty="0" smtClean="0">
                <a:solidFill>
                  <a:srgbClr val="FFFF00"/>
                </a:solidFill>
              </a:rPr>
              <a:t>نقطه شروع </a:t>
            </a:r>
            <a:r>
              <a:rPr lang="fa-IR" dirty="0" smtClean="0"/>
              <a:t>خود به کار می برند.</a:t>
            </a:r>
          </a:p>
          <a:p>
            <a:pPr algn="r">
              <a:buNone/>
            </a:pPr>
            <a:r>
              <a:rPr lang="fa-IR" dirty="0" smtClean="0"/>
              <a:t>3- به </a:t>
            </a:r>
            <a:r>
              <a:rPr lang="fa-IR" dirty="0" smtClean="0">
                <a:solidFill>
                  <a:srgbClr val="FFFF00"/>
                </a:solidFill>
              </a:rPr>
              <a:t>ترجیحات بلند مدت </a:t>
            </a:r>
            <a:r>
              <a:rPr lang="fa-IR" dirty="0" smtClean="0"/>
              <a:t>برند یعنی جذابیت مربوط به برند در مقایسه با رقبای آن برند متمرکزمی شود.</a:t>
            </a:r>
            <a:endParaRPr lang="en-US" dirty="0"/>
          </a:p>
        </p:txBody>
      </p:sp>
    </p:spTree>
  </p:cSld>
  <p:clrMapOvr>
    <a:masterClrMapping/>
  </p:clrMapOvr>
  <p:transition advTm="4000">
    <p:sndAc>
      <p:stSnd>
        <p:snd r:embed="rId2" name="type.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الگوی فشار سنج برند امینید</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این روش از فشارسنج اولویت استفاده می کند که از میانگین پایین تا میانگین بالا درنوسان است.</a:t>
            </a:r>
          </a:p>
          <a:p>
            <a:pPr algn="r">
              <a:buNone/>
            </a:pPr>
            <a:r>
              <a:rPr lang="fa-IR" dirty="0" smtClean="0"/>
              <a:t>طیف اولویت برند ها در این الگو عبارت است از:</a:t>
            </a:r>
          </a:p>
          <a:p>
            <a:pPr algn="r">
              <a:buNone/>
            </a:pPr>
            <a:r>
              <a:rPr lang="fa-IR" dirty="0" smtClean="0"/>
              <a:t>یادآوری برند – شناخت برند – شناخت آگهی برند – خرید آزمایشی – برند اصلی – جذبه برند</a:t>
            </a:r>
            <a:endParaRPr lang="en-US" dirty="0"/>
          </a:p>
        </p:txBody>
      </p:sp>
    </p:spTree>
  </p:cSld>
  <p:clrMapOvr>
    <a:masterClrMapping/>
  </p:clrMapOvr>
  <p:transition advTm="4000">
    <p:sndAc>
      <p:stSnd>
        <p:snd r:embed="rId2" name="typ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یه</a:t>
            </a:r>
            <a:r>
              <a:rPr lang="fa-IR" dirty="0" smtClean="0">
                <a:solidFill>
                  <a:srgbClr val="FFFF00"/>
                </a:solidFill>
              </a:rPr>
              <a:t> گاز </a:t>
            </a:r>
            <a:r>
              <a:rPr lang="fa-IR" dirty="0" smtClean="0"/>
              <a:t>خوشمزه </a:t>
            </a:r>
          </a:p>
          <a:p>
            <a:endParaRPr lang="en-US" dirty="0"/>
          </a:p>
        </p:txBody>
      </p:sp>
      <p:pic>
        <p:nvPicPr>
          <p:cNvPr id="6146" name="Picture 2" descr="C:\Users\omid\Desktop\1357357540_cheetoz-mbanews.jpg"/>
          <p:cNvPicPr>
            <a:picLocks noChangeAspect="1" noChangeArrowheads="1"/>
          </p:cNvPicPr>
          <p:nvPr/>
        </p:nvPicPr>
        <p:blipFill>
          <a:blip r:embed="rId3"/>
          <a:srcRect/>
          <a:stretch>
            <a:fillRect/>
          </a:stretch>
        </p:blipFill>
        <p:spPr bwMode="auto">
          <a:xfrm>
            <a:off x="1066800" y="2819400"/>
            <a:ext cx="5715000" cy="3162300"/>
          </a:xfrm>
          <a:prstGeom prst="rect">
            <a:avLst/>
          </a:prstGeom>
          <a:ln>
            <a:noFill/>
          </a:ln>
          <a:effectLst>
            <a:softEdge rad="112500"/>
          </a:effectLst>
        </p:spPr>
      </p:pic>
      <p:pic>
        <p:nvPicPr>
          <p:cNvPr id="5" name="Picture 2" descr="C:\Users\omid\Desktop\brand_corporate_identity[1].png"/>
          <p:cNvPicPr>
            <a:picLocks noChangeAspect="1" noChangeArrowheads="1"/>
          </p:cNvPicPr>
          <p:nvPr/>
        </p:nvPicPr>
        <p:blipFill>
          <a:blip r:embed="rId4"/>
          <a:srcRect/>
          <a:stretch>
            <a:fillRect/>
          </a:stretch>
        </p:blipFill>
        <p:spPr bwMode="auto">
          <a:xfrm>
            <a:off x="609600" y="304800"/>
            <a:ext cx="1295400" cy="1411938"/>
          </a:xfrm>
          <a:prstGeom prst="rect">
            <a:avLst/>
          </a:prstGeom>
          <a:noFill/>
        </p:spPr>
      </p:pic>
      <p:sp>
        <p:nvSpPr>
          <p:cNvPr id="6" name="Rectangle 5"/>
          <p:cNvSpPr/>
          <p:nvPr/>
        </p:nvSpPr>
        <p:spPr>
          <a:xfrm>
            <a:off x="5562600" y="381000"/>
            <a:ext cx="2751074" cy="923330"/>
          </a:xfrm>
          <a:prstGeom prst="rect">
            <a:avLst/>
          </a:prstGeom>
          <a:noFill/>
        </p:spPr>
        <p:txBody>
          <a:bodyPr wrap="none" lIns="91440" tIns="45720" rIns="91440" bIns="45720">
            <a:spAutoFit/>
          </a:bodyPr>
          <a:lstStyle/>
          <a:p>
            <a:pPr algn="ct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هویت برند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الگوی یانگ و رابیکام</a:t>
            </a:r>
            <a:endParaRPr lang="en-US" dirty="0">
              <a:solidFill>
                <a:srgbClr val="FFFF00"/>
              </a:solidFill>
            </a:endParaRPr>
          </a:p>
        </p:txBody>
      </p:sp>
      <p:sp>
        <p:nvSpPr>
          <p:cNvPr id="4" name="Rectangle 3"/>
          <p:cNvSpPr/>
          <p:nvPr/>
        </p:nvSpPr>
        <p:spPr>
          <a:xfrm>
            <a:off x="2971800" y="2057400"/>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ارزش شناسه</a:t>
            </a:r>
            <a:endParaRPr lang="en-US" dirty="0"/>
          </a:p>
        </p:txBody>
      </p:sp>
      <p:cxnSp>
        <p:nvCxnSpPr>
          <p:cNvPr id="6" name="Straight Connector 5"/>
          <p:cNvCxnSpPr>
            <a:stCxn id="4" idx="2"/>
          </p:cNvCxnSpPr>
          <p:nvPr/>
        </p:nvCxnSpPr>
        <p:spPr>
          <a:xfrm rot="5400000">
            <a:off x="4114800" y="32004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8400" y="3429000"/>
            <a:ext cx="403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47900" y="36195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6324600" y="35814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05000" y="38100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اعتبارشناسه</a:t>
            </a:r>
            <a:endParaRPr lang="en-US" dirty="0"/>
          </a:p>
        </p:txBody>
      </p:sp>
      <p:sp>
        <p:nvSpPr>
          <p:cNvPr id="14" name="Rectangle 13"/>
          <p:cNvSpPr/>
          <p:nvPr/>
        </p:nvSpPr>
        <p:spPr>
          <a:xfrm>
            <a:off x="5867400" y="37338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قدرت شناسه</a:t>
            </a:r>
            <a:endParaRPr lang="en-US" dirty="0"/>
          </a:p>
        </p:txBody>
      </p:sp>
      <p:cxnSp>
        <p:nvCxnSpPr>
          <p:cNvPr id="18" name="Straight Connector 17"/>
          <p:cNvCxnSpPr/>
          <p:nvPr/>
        </p:nvCxnSpPr>
        <p:spPr>
          <a:xfrm>
            <a:off x="1600200" y="48006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371600" y="50292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933700" y="4991100"/>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219200" y="5257800"/>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دانش</a:t>
            </a:r>
            <a:endParaRPr lang="en-US" dirty="0"/>
          </a:p>
        </p:txBody>
      </p:sp>
      <p:sp>
        <p:nvSpPr>
          <p:cNvPr id="24" name="Rectangle 23"/>
          <p:cNvSpPr/>
          <p:nvPr/>
        </p:nvSpPr>
        <p:spPr>
          <a:xfrm>
            <a:off x="2819400" y="51816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احترام وحسن شهرت</a:t>
            </a:r>
            <a:endParaRPr lang="en-US" sz="1400" dirty="0"/>
          </a:p>
        </p:txBody>
      </p:sp>
      <p:cxnSp>
        <p:nvCxnSpPr>
          <p:cNvPr id="32" name="Straight Connector 31"/>
          <p:cNvCxnSpPr/>
          <p:nvPr/>
        </p:nvCxnSpPr>
        <p:spPr>
          <a:xfrm rot="10800000">
            <a:off x="5715000" y="48768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486400" y="51054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048500" y="5067300"/>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410200" y="53340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ارتباط</a:t>
            </a:r>
            <a:endParaRPr lang="en-US" dirty="0"/>
          </a:p>
        </p:txBody>
      </p:sp>
      <p:sp>
        <p:nvSpPr>
          <p:cNvPr id="38" name="Rectangle 37"/>
          <p:cNvSpPr/>
          <p:nvPr/>
        </p:nvSpPr>
        <p:spPr>
          <a:xfrm>
            <a:off x="7010400" y="52578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تمایز</a:t>
            </a:r>
            <a:endParaRPr lang="en-US" dirty="0"/>
          </a:p>
        </p:txBody>
      </p:sp>
      <p:cxnSp>
        <p:nvCxnSpPr>
          <p:cNvPr id="43" name="Straight Connector 42"/>
          <p:cNvCxnSpPr>
            <a:stCxn id="13" idx="2"/>
          </p:cNvCxnSpPr>
          <p:nvPr/>
        </p:nvCxnSpPr>
        <p:spPr>
          <a:xfrm rot="5400000">
            <a:off x="2305050" y="4629150"/>
            <a:ext cx="4572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4" idx="2"/>
          </p:cNvCxnSpPr>
          <p:nvPr/>
        </p:nvCxnSpPr>
        <p:spPr>
          <a:xfrm rot="16200000" flipH="1">
            <a:off x="6267450" y="4591050"/>
            <a:ext cx="533400" cy="381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sndAc>
      <p:stSnd>
        <p:snd r:embed="rId2" name="type.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الگوی مکنزی</a:t>
            </a:r>
            <a:endParaRPr lang="en-US" dirty="0">
              <a:solidFill>
                <a:srgbClr val="FFFF00"/>
              </a:solidFill>
            </a:endParaRPr>
          </a:p>
        </p:txBody>
      </p:sp>
      <p:sp>
        <p:nvSpPr>
          <p:cNvPr id="3" name="Content Placeholder 2"/>
          <p:cNvSpPr>
            <a:spLocks noGrp="1"/>
          </p:cNvSpPr>
          <p:nvPr>
            <p:ph idx="1"/>
          </p:nvPr>
        </p:nvSpPr>
        <p:spPr/>
        <p:txBody>
          <a:bodyPr/>
          <a:lstStyle/>
          <a:p>
            <a:pPr algn="r">
              <a:buNone/>
            </a:pPr>
            <a:r>
              <a:rPr lang="fa-IR" dirty="0" smtClean="0"/>
              <a:t>ارزش برند تابعی ست </a:t>
            </a:r>
            <a:r>
              <a:rPr lang="fa-IR" dirty="0" smtClean="0">
                <a:solidFill>
                  <a:srgbClr val="FFFF00"/>
                </a:solidFill>
              </a:rPr>
              <a:t>از3 پی</a:t>
            </a:r>
            <a:r>
              <a:rPr lang="fa-IR" dirty="0" smtClean="0"/>
              <a:t>:</a:t>
            </a:r>
          </a:p>
          <a:p>
            <a:pPr algn="r">
              <a:buNone/>
            </a:pPr>
            <a:r>
              <a:rPr lang="en-US" dirty="0" smtClean="0"/>
              <a:t>   </a:t>
            </a:r>
            <a:r>
              <a:rPr lang="fa-IR" dirty="0" smtClean="0"/>
              <a:t>عملکرد </a:t>
            </a:r>
            <a:r>
              <a:rPr lang="en-US" dirty="0" smtClean="0"/>
              <a:t>performance</a:t>
            </a:r>
          </a:p>
          <a:p>
            <a:pPr algn="r">
              <a:buNone/>
            </a:pPr>
            <a:r>
              <a:rPr lang="fa-IR" dirty="0" smtClean="0"/>
              <a:t>هویت </a:t>
            </a:r>
            <a:r>
              <a:rPr lang="en-US" dirty="0" smtClean="0"/>
              <a:t> personality</a:t>
            </a:r>
          </a:p>
          <a:p>
            <a:pPr algn="r">
              <a:buNone/>
            </a:pPr>
            <a:r>
              <a:rPr lang="fa-IR" dirty="0" smtClean="0"/>
              <a:t>شخصیت </a:t>
            </a:r>
            <a:r>
              <a:rPr lang="en-US" dirty="0" smtClean="0"/>
              <a:t> presence</a:t>
            </a:r>
            <a:endParaRPr lang="en-US" dirty="0"/>
          </a:p>
        </p:txBody>
      </p:sp>
    </p:spTree>
  </p:cSld>
  <p:clrMapOvr>
    <a:masterClrMapping/>
  </p:clrMapOvr>
  <p:transition advTm="4000">
    <p:sndAc>
      <p:stSnd>
        <p:snd r:embed="rId2" name="type.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 .......</a:t>
            </a:r>
            <a:endParaRPr lang="en-US" dirty="0"/>
          </a:p>
        </p:txBody>
      </p:sp>
      <p:sp>
        <p:nvSpPr>
          <p:cNvPr id="3" name="Content Placeholder 2"/>
          <p:cNvSpPr>
            <a:spLocks noGrp="1"/>
          </p:cNvSpPr>
          <p:nvPr>
            <p:ph idx="1"/>
          </p:nvPr>
        </p:nvSpPr>
        <p:spPr/>
        <p:txBody>
          <a:bodyPr>
            <a:normAutofit fontScale="62500" lnSpcReduction="20000"/>
          </a:bodyPr>
          <a:lstStyle/>
          <a:p>
            <a:pPr algn="r">
              <a:buNone/>
            </a:pPr>
            <a:r>
              <a:rPr lang="fa-IR" dirty="0" smtClean="0"/>
              <a:t>الگوی ایکوی ترند</a:t>
            </a:r>
          </a:p>
          <a:p>
            <a:pPr algn="r">
              <a:buNone/>
            </a:pPr>
            <a:r>
              <a:rPr lang="fa-IR" dirty="0" smtClean="0"/>
              <a:t>الگوی طنین برند</a:t>
            </a:r>
          </a:p>
          <a:p>
            <a:pPr algn="r">
              <a:buNone/>
            </a:pPr>
            <a:r>
              <a:rPr lang="fa-IR" dirty="0" smtClean="0"/>
              <a:t>الگوی یو</a:t>
            </a:r>
          </a:p>
          <a:p>
            <a:pPr algn="r">
              <a:buNone/>
            </a:pPr>
            <a:r>
              <a:rPr lang="fa-IR" dirty="0" smtClean="0"/>
              <a:t>الگوی بری</a:t>
            </a:r>
          </a:p>
          <a:p>
            <a:pPr algn="r">
              <a:buNone/>
            </a:pPr>
            <a:r>
              <a:rPr lang="fa-IR" dirty="0" smtClean="0"/>
              <a:t>الگوی پاپوو کوستر</a:t>
            </a:r>
          </a:p>
          <a:p>
            <a:pPr algn="r">
              <a:buNone/>
            </a:pPr>
            <a:r>
              <a:rPr lang="fa-IR" dirty="0" smtClean="0"/>
              <a:t>الگوی فلدویک</a:t>
            </a:r>
          </a:p>
          <a:p>
            <a:pPr algn="r">
              <a:buNone/>
            </a:pPr>
            <a:r>
              <a:rPr lang="fa-IR" dirty="0" smtClean="0"/>
              <a:t>الگوی اردم و سوایت</a:t>
            </a:r>
          </a:p>
          <a:p>
            <a:pPr algn="r">
              <a:buNone/>
            </a:pPr>
            <a:r>
              <a:rPr lang="fa-IR" dirty="0" smtClean="0"/>
              <a:t>الگوی موتورارزش ویژه برند</a:t>
            </a:r>
          </a:p>
          <a:p>
            <a:pPr algn="r">
              <a:buNone/>
            </a:pPr>
            <a:r>
              <a:rPr lang="fa-IR" dirty="0" smtClean="0"/>
              <a:t>الگوی سازنده ارزش ویژه برند</a:t>
            </a:r>
          </a:p>
          <a:p>
            <a:pPr algn="r">
              <a:buNone/>
            </a:pPr>
            <a:r>
              <a:rPr lang="fa-IR" dirty="0" smtClean="0"/>
              <a:t>الگوی برند های برنده</a:t>
            </a:r>
          </a:p>
          <a:p>
            <a:pPr algn="r">
              <a:buNone/>
            </a:pPr>
            <a:r>
              <a:rPr lang="fa-IR" dirty="0" smtClean="0"/>
              <a:t>الگوی ارزیابی ارزش ویژه برند مالی محور</a:t>
            </a:r>
          </a:p>
          <a:p>
            <a:pPr algn="r">
              <a:buNone/>
            </a:pPr>
            <a:r>
              <a:rPr lang="fa-IR" dirty="0" smtClean="0"/>
              <a:t>الگوی اینتر برند</a:t>
            </a:r>
          </a:p>
          <a:p>
            <a:pPr algn="r">
              <a:buNone/>
            </a:pPr>
            <a:r>
              <a:rPr lang="fa-IR" dirty="0" smtClean="0"/>
              <a:t>ماتریس دی ان ای برند</a:t>
            </a:r>
          </a:p>
          <a:p>
            <a:pPr algn="r">
              <a:buNone/>
            </a:pPr>
            <a:r>
              <a:rPr lang="fa-IR" dirty="0" smtClean="0"/>
              <a:t>الگوی برندز</a:t>
            </a:r>
          </a:p>
          <a:p>
            <a:pPr algn="r">
              <a:buNone/>
            </a:pPr>
            <a:r>
              <a:rPr lang="fa-IR" dirty="0" smtClean="0"/>
              <a:t>الگوی برند فاینانس</a:t>
            </a:r>
          </a:p>
          <a:p>
            <a:pPr algn="r">
              <a:buNone/>
            </a:pPr>
            <a:r>
              <a:rPr lang="fa-IR" dirty="0" smtClean="0"/>
              <a:t>الگوی سایمون و سالیوان</a:t>
            </a:r>
          </a:p>
          <a:p>
            <a:pPr algn="r">
              <a:buNone/>
            </a:pPr>
            <a:r>
              <a:rPr lang="fa-IR" dirty="0" smtClean="0"/>
              <a:t>الگوی سیتارامن و همکاران</a:t>
            </a:r>
            <a:endParaRPr lang="en-US" dirty="0"/>
          </a:p>
        </p:txBody>
      </p:sp>
    </p:spTree>
  </p:cSld>
  <p:clrMapOvr>
    <a:masterClrMapping/>
  </p:clrMapOvr>
  <p:transition advTm="4000">
    <p:sndAc>
      <p:stSnd>
        <p:snd r:embed="rId2" name="type.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آزمون ارزش برند</a:t>
            </a:r>
            <a:endParaRPr lang="en-US" dirty="0"/>
          </a:p>
        </p:txBody>
      </p:sp>
      <p:sp>
        <p:nvSpPr>
          <p:cNvPr id="3" name="Content Placeholder 2"/>
          <p:cNvSpPr>
            <a:spLocks noGrp="1"/>
          </p:cNvSpPr>
          <p:nvPr>
            <p:ph idx="1"/>
          </p:nvPr>
        </p:nvSpPr>
        <p:spPr/>
        <p:txBody>
          <a:bodyPr/>
          <a:lstStyle/>
          <a:p>
            <a:endParaRPr lang="en-US"/>
          </a:p>
        </p:txBody>
      </p:sp>
      <p:pic>
        <p:nvPicPr>
          <p:cNvPr id="24578" name="Picture 2" descr="C:\Users\omid\Desktop\2013-08-18_Brands_Facebook.jpg"/>
          <p:cNvPicPr>
            <a:picLocks noChangeAspect="1" noChangeArrowheads="1"/>
          </p:cNvPicPr>
          <p:nvPr/>
        </p:nvPicPr>
        <p:blipFill>
          <a:blip r:embed="rId3"/>
          <a:srcRect t="8886" r="909"/>
          <a:stretch>
            <a:fillRect/>
          </a:stretch>
        </p:blipFill>
        <p:spPr bwMode="auto">
          <a:xfrm>
            <a:off x="533400" y="1600200"/>
            <a:ext cx="8305800" cy="4688205"/>
          </a:xfrm>
          <a:prstGeom prst="rect">
            <a:avLst/>
          </a:prstGeom>
          <a:ln>
            <a:noFill/>
          </a:ln>
          <a:effectLst>
            <a:outerShdw blurRad="292100" dist="139700" dir="2700000" algn="tl" rotWithShape="0">
              <a:srgbClr val="333333">
                <a:alpha val="65000"/>
              </a:srgbClr>
            </a:outerShdw>
          </a:effectLst>
        </p:spPr>
      </p:pic>
      <p:pic>
        <p:nvPicPr>
          <p:cNvPr id="5" name="Picture 2" descr="C:\Users\omid\Desktop\brand_corporate_identity[1].png"/>
          <p:cNvPicPr>
            <a:picLocks noChangeAspect="1" noChangeArrowheads="1"/>
          </p:cNvPicPr>
          <p:nvPr/>
        </p:nvPicPr>
        <p:blipFill>
          <a:blip r:embed="rId4" cstate="print"/>
          <a:srcRect/>
          <a:stretch>
            <a:fillRect/>
          </a:stretch>
        </p:blipFill>
        <p:spPr bwMode="auto">
          <a:xfrm>
            <a:off x="609600" y="228600"/>
            <a:ext cx="1143000" cy="1245828"/>
          </a:xfrm>
          <a:prstGeom prst="rect">
            <a:avLst/>
          </a:prstGeom>
          <a:noFill/>
        </p:spPr>
      </p:pic>
    </p:spTree>
  </p:cSld>
  <p:clrMapOvr>
    <a:masterClrMapping/>
  </p:clrMapOvr>
  <p:transition spd="med">
    <p:cut thruBlk="1"/>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rgbClr val="FFFF00"/>
                </a:solidFill>
              </a:rPr>
              <a:t>زندگی</a:t>
            </a:r>
            <a:r>
              <a:rPr lang="fa-IR" sz="3200" dirty="0" smtClean="0"/>
              <a:t> جرعه محدودی است ....</a:t>
            </a:r>
            <a:endParaRPr lang="en-US" sz="3200" dirty="0"/>
          </a:p>
        </p:txBody>
      </p:sp>
      <p:sp>
        <p:nvSpPr>
          <p:cNvPr id="5" name="TextBox 4"/>
          <p:cNvSpPr txBox="1"/>
          <p:nvPr/>
        </p:nvSpPr>
        <p:spPr>
          <a:xfrm>
            <a:off x="4572000" y="5715000"/>
            <a:ext cx="3124200" cy="584775"/>
          </a:xfrm>
          <a:prstGeom prst="rect">
            <a:avLst/>
          </a:prstGeom>
          <a:noFill/>
        </p:spPr>
        <p:txBody>
          <a:bodyPr wrap="square" rtlCol="0">
            <a:spAutoFit/>
          </a:bodyPr>
          <a:lstStyle/>
          <a:p>
            <a:pPr algn="r" rtl="1"/>
            <a:r>
              <a:rPr lang="fa-IR" sz="3200" b="1" dirty="0" smtClean="0">
                <a:solidFill>
                  <a:srgbClr val="FFFF00"/>
                </a:solidFill>
                <a:cs typeface="B Titr" pitchFamily="2" charset="-78"/>
              </a:rPr>
              <a:t>سپاس از توجه شما</a:t>
            </a:r>
            <a:endParaRPr lang="en-US" sz="3200" b="1" dirty="0">
              <a:solidFill>
                <a:srgbClr val="FFFF00"/>
              </a:solidFill>
              <a:cs typeface="B Titr" pitchFamily="2" charset="-78"/>
            </a:endParaRPr>
          </a:p>
        </p:txBody>
      </p:sp>
      <p:pic>
        <p:nvPicPr>
          <p:cNvPr id="30722" name="Picture 2" descr="C:\Users\omid\Desktop\n00000130-t.jpg"/>
          <p:cNvPicPr>
            <a:picLocks noChangeAspect="1" noChangeArrowheads="1"/>
          </p:cNvPicPr>
          <p:nvPr/>
        </p:nvPicPr>
        <p:blipFill>
          <a:blip r:embed="rId4"/>
          <a:srcRect r="-1887" b="12390"/>
          <a:stretch>
            <a:fillRect/>
          </a:stretch>
        </p:blipFill>
        <p:spPr bwMode="auto">
          <a:xfrm>
            <a:off x="533400" y="1447800"/>
            <a:ext cx="4114800" cy="4310522"/>
          </a:xfrm>
          <a:prstGeom prst="rect">
            <a:avLst/>
          </a:prstGeom>
          <a:ln>
            <a:noFill/>
          </a:ln>
          <a:effectLst>
            <a:softEdge rad="112500"/>
          </a:effectLst>
        </p:spPr>
      </p:pic>
      <p:sp>
        <p:nvSpPr>
          <p:cNvPr id="7" name="Rectangle 6"/>
          <p:cNvSpPr/>
          <p:nvPr/>
        </p:nvSpPr>
        <p:spPr>
          <a:xfrm>
            <a:off x="4648200" y="3048000"/>
            <a:ext cx="4267200" cy="923330"/>
          </a:xfrm>
          <a:prstGeom prst="rect">
            <a:avLst/>
          </a:prstGeom>
          <a:noFill/>
        </p:spPr>
        <p:txBody>
          <a:bodyPr wrap="square" lIns="91440" tIns="45720" rIns="91440" bIns="45720">
            <a:spAutoFit/>
          </a:bodyPr>
          <a:lstStyle/>
          <a:p>
            <a:pPr algn="ct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جای تو خالی...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overrideClrMapping bg1="dk1" tx1="lt1" bg2="dk2" tx2="lt2" accent1="accent1" accent2="accent2" accent3="accent3" accent4="accent4" accent5="accent5" accent6="accent6" hlink="hlink" folHlink="folHlink"/>
  </p:clrMapOvr>
  <p:transition>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fade">
                                      <p:cBhvr>
                                        <p:cTn id="12"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6000" dirty="0" smtClean="0">
                <a:solidFill>
                  <a:srgbClr val="FF0000"/>
                </a:solidFill>
              </a:rPr>
              <a:t>من عاشقشم!</a:t>
            </a:r>
          </a:p>
          <a:p>
            <a:endParaRPr lang="en-US" dirty="0"/>
          </a:p>
        </p:txBody>
      </p:sp>
      <p:pic>
        <p:nvPicPr>
          <p:cNvPr id="7170" name="Picture 2" descr="C:\Users\omid\Desktop\I-2527m-2BLovin-2527-2BIt-2BGreenpoint-2BArt.jpg"/>
          <p:cNvPicPr>
            <a:picLocks noChangeAspect="1" noChangeArrowheads="1"/>
          </p:cNvPicPr>
          <p:nvPr/>
        </p:nvPicPr>
        <p:blipFill>
          <a:blip r:embed="rId3"/>
          <a:srcRect/>
          <a:stretch>
            <a:fillRect/>
          </a:stretch>
        </p:blipFill>
        <p:spPr bwMode="auto">
          <a:xfrm>
            <a:off x="609600" y="2514600"/>
            <a:ext cx="4075137" cy="3824288"/>
          </a:xfrm>
          <a:prstGeom prst="rect">
            <a:avLst/>
          </a:prstGeom>
          <a:ln>
            <a:noFill/>
          </a:ln>
          <a:effectLst>
            <a:softEdge rad="112500"/>
          </a:effectLst>
        </p:spPr>
      </p:pic>
      <p:pic>
        <p:nvPicPr>
          <p:cNvPr id="5" name="Picture 2" descr="C:\Users\omid\Desktop\brand_corporate_identity[1].png"/>
          <p:cNvPicPr>
            <a:picLocks noChangeAspect="1" noChangeArrowheads="1"/>
          </p:cNvPicPr>
          <p:nvPr/>
        </p:nvPicPr>
        <p:blipFill>
          <a:blip r:embed="rId4"/>
          <a:srcRect/>
          <a:stretch>
            <a:fillRect/>
          </a:stretch>
        </p:blipFill>
        <p:spPr bwMode="auto">
          <a:xfrm>
            <a:off x="609600" y="304800"/>
            <a:ext cx="1295400" cy="1411938"/>
          </a:xfrm>
          <a:prstGeom prst="rect">
            <a:avLst/>
          </a:prstGeom>
          <a:noFill/>
        </p:spPr>
      </p:pic>
      <p:sp>
        <p:nvSpPr>
          <p:cNvPr id="8" name="Title 7"/>
          <p:cNvSpPr>
            <a:spLocks noGrp="1"/>
          </p:cNvSpPr>
          <p:nvPr>
            <p:ph type="title"/>
          </p:nvPr>
        </p:nvSpPr>
        <p:spPr>
          <a:xfrm>
            <a:off x="4953000" y="457200"/>
            <a:ext cx="3352800" cy="923330"/>
          </a:xfrm>
          <a:prstGeom prst="rect">
            <a:avLst/>
          </a:prstGeom>
          <a:noFill/>
        </p:spPr>
        <p:txBody>
          <a:bodyPr wrap="square" lIns="91440" tIns="45720" rIns="91440" bIns="45720">
            <a:spAutoFit/>
          </a:bodyPr>
          <a:lstStyle/>
          <a:p>
            <a:pPr algn="ct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هویت برند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س ... ، مطمئن </a:t>
            </a:r>
          </a:p>
          <a:p>
            <a:pPr algn="r" rtl="1"/>
            <a:endParaRPr lang="en-US" dirty="0" smtClean="0"/>
          </a:p>
          <a:p>
            <a:endParaRPr lang="en-US" dirty="0"/>
          </a:p>
        </p:txBody>
      </p:sp>
      <p:pic>
        <p:nvPicPr>
          <p:cNvPr id="8196" name="Picture 4" descr="C:\Users\omid\Desktop\saipa.jpg"/>
          <p:cNvPicPr>
            <a:picLocks noChangeAspect="1" noChangeArrowheads="1"/>
          </p:cNvPicPr>
          <p:nvPr/>
        </p:nvPicPr>
        <p:blipFill>
          <a:blip r:embed="rId3"/>
          <a:srcRect/>
          <a:stretch>
            <a:fillRect/>
          </a:stretch>
        </p:blipFill>
        <p:spPr bwMode="auto">
          <a:xfrm>
            <a:off x="1828800" y="1524000"/>
            <a:ext cx="2094294" cy="1933575"/>
          </a:xfrm>
          <a:prstGeom prst="rect">
            <a:avLst/>
          </a:prstGeom>
          <a:ln>
            <a:noFill/>
          </a:ln>
          <a:effectLst>
            <a:softEdge rad="112500"/>
          </a:effectLst>
        </p:spPr>
      </p:pic>
      <p:pic>
        <p:nvPicPr>
          <p:cNvPr id="8197" name="Picture 5" descr="C:\Users\omid\Desktop\397390_491405330910542_137951552_n.jpg"/>
          <p:cNvPicPr>
            <a:picLocks noChangeAspect="1" noChangeArrowheads="1"/>
          </p:cNvPicPr>
          <p:nvPr/>
        </p:nvPicPr>
        <p:blipFill>
          <a:blip r:embed="rId4"/>
          <a:srcRect/>
          <a:stretch>
            <a:fillRect/>
          </a:stretch>
        </p:blipFill>
        <p:spPr bwMode="auto">
          <a:xfrm>
            <a:off x="4572000" y="2971800"/>
            <a:ext cx="4095751" cy="3071813"/>
          </a:xfrm>
          <a:prstGeom prst="rect">
            <a:avLst/>
          </a:prstGeom>
          <a:ln>
            <a:noFill/>
          </a:ln>
          <a:effectLst>
            <a:softEdge rad="112500"/>
          </a:effectLst>
        </p:spPr>
      </p:pic>
      <p:pic>
        <p:nvPicPr>
          <p:cNvPr id="8198" name="Picture 6" descr="C:\Users\omid\Desktop\SMk.jpg"/>
          <p:cNvPicPr>
            <a:picLocks noChangeAspect="1" noChangeArrowheads="1"/>
          </p:cNvPicPr>
          <p:nvPr/>
        </p:nvPicPr>
        <p:blipFill>
          <a:blip r:embed="rId5"/>
          <a:srcRect/>
          <a:stretch>
            <a:fillRect/>
          </a:stretch>
        </p:blipFill>
        <p:spPr bwMode="auto">
          <a:xfrm>
            <a:off x="762000" y="3810000"/>
            <a:ext cx="2276475" cy="2658657"/>
          </a:xfrm>
          <a:prstGeom prst="rect">
            <a:avLst/>
          </a:prstGeom>
          <a:ln>
            <a:noFill/>
          </a:ln>
          <a:effectLst>
            <a:softEdge rad="112500"/>
          </a:effectLst>
        </p:spPr>
      </p:pic>
      <p:pic>
        <p:nvPicPr>
          <p:cNvPr id="9" name="Picture 2" descr="C:\Users\omid\Desktop\brand_corporate_identity[1].png"/>
          <p:cNvPicPr>
            <a:picLocks noChangeAspect="1" noChangeArrowheads="1"/>
          </p:cNvPicPr>
          <p:nvPr/>
        </p:nvPicPr>
        <p:blipFill>
          <a:blip r:embed="rId6"/>
          <a:srcRect/>
          <a:stretch>
            <a:fillRect/>
          </a:stretch>
        </p:blipFill>
        <p:spPr bwMode="auto">
          <a:xfrm>
            <a:off x="457200" y="304800"/>
            <a:ext cx="1295400" cy="1411938"/>
          </a:xfrm>
          <a:prstGeom prst="rect">
            <a:avLst/>
          </a:prstGeom>
          <a:noFill/>
        </p:spPr>
      </p:pic>
      <p:sp>
        <p:nvSpPr>
          <p:cNvPr id="10" name="Rectangle 9"/>
          <p:cNvSpPr/>
          <p:nvPr/>
        </p:nvSpPr>
        <p:spPr>
          <a:xfrm>
            <a:off x="5562600" y="381000"/>
            <a:ext cx="2751074" cy="923330"/>
          </a:xfrm>
          <a:prstGeom prst="rect">
            <a:avLst/>
          </a:prstGeom>
          <a:noFill/>
        </p:spPr>
        <p:txBody>
          <a:bodyPr wrap="none" lIns="91440" tIns="45720" rIns="91440" bIns="45720">
            <a:spAutoFit/>
          </a:bodyPr>
          <a:lstStyle/>
          <a:p>
            <a:pPr algn="ctr"/>
            <a:r>
              <a:rPr lang="fa-I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هویت برند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cut thruBlk="1"/>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additive="base">
                                        <p:cTn id="12" dur="500" fill="hold"/>
                                        <p:tgtEl>
                                          <p:spTgt spid="8196"/>
                                        </p:tgtEl>
                                        <p:attrNameLst>
                                          <p:attrName>ppt_x</p:attrName>
                                        </p:attrNameLst>
                                      </p:cBhvr>
                                      <p:tavLst>
                                        <p:tav tm="0">
                                          <p:val>
                                            <p:strVal val="#ppt_x"/>
                                          </p:val>
                                        </p:tav>
                                        <p:tav tm="100000">
                                          <p:val>
                                            <p:strVal val="#ppt_x"/>
                                          </p:val>
                                        </p:tav>
                                      </p:tavLst>
                                    </p:anim>
                                    <p:anim calcmode="lin" valueType="num">
                                      <p:cBhvr additive="base">
                                        <p:cTn id="13"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fade">
                                      <p:cBhvr>
                                        <p:cTn id="18" dur="2000"/>
                                        <p:tgtEl>
                                          <p:spTgt spid="8197"/>
                                        </p:tgtEl>
                                      </p:cBhvr>
                                    </p:animEffect>
                                  </p:childTnLst>
                                </p:cTn>
                              </p:par>
                              <p:par>
                                <p:cTn id="19" presetID="10" presetClass="entr" presetSubtype="0" fill="hold" nodeType="withEffect">
                                  <p:stCondLst>
                                    <p:cond delay="0"/>
                                  </p:stCondLst>
                                  <p:childTnLst>
                                    <p:set>
                                      <p:cBhvr>
                                        <p:cTn id="20" dur="1" fill="hold">
                                          <p:stCondLst>
                                            <p:cond delay="0"/>
                                          </p:stCondLst>
                                        </p:cTn>
                                        <p:tgtEl>
                                          <p:spTgt spid="8198"/>
                                        </p:tgtEl>
                                        <p:attrNameLst>
                                          <p:attrName>style.visibility</p:attrName>
                                        </p:attrNameLst>
                                      </p:cBhvr>
                                      <p:to>
                                        <p:strVal val="visible"/>
                                      </p:to>
                                    </p:set>
                                    <p:animEffect transition="in" filter="fade">
                                      <p:cBhvr>
                                        <p:cTn id="21"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2442</TotalTime>
  <Words>3434</Words>
  <Application>Microsoft Office PowerPoint</Application>
  <PresentationFormat>On-screen Show (4:3)</PresentationFormat>
  <Paragraphs>402</Paragraphs>
  <Slides>74</Slides>
  <Notes>2</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Foundry</vt:lpstr>
      <vt:lpstr>   BRAND VALUE  گروه 10 </vt:lpstr>
      <vt:lpstr> </vt:lpstr>
      <vt:lpstr>برداشت شما چیست ؟؟؟</vt:lpstr>
      <vt:lpstr>چستایی برند ؟ </vt:lpstr>
      <vt:lpstr>برند و یک دنیا مفهوم </vt:lpstr>
      <vt:lpstr>Slide 6</vt:lpstr>
      <vt:lpstr>Slide 7</vt:lpstr>
      <vt:lpstr>هویت برند </vt:lpstr>
      <vt:lpstr>Slide 9</vt:lpstr>
      <vt:lpstr>اهمیت ارزیابی برند </vt:lpstr>
      <vt:lpstr>معیارهای موثر در ارزیابی برند : </vt:lpstr>
      <vt:lpstr>Slide 12</vt:lpstr>
      <vt:lpstr>تعاریف گوناگون ارزش ویژه برند</vt:lpstr>
      <vt:lpstr>خلاصه یعنی اینکه ...</vt:lpstr>
      <vt:lpstr>چگونه ؟؟؟</vt:lpstr>
      <vt:lpstr>Slide 16</vt:lpstr>
      <vt:lpstr>یک تصویر ، دو زاویه  </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اندازه گیری ارزش ویژه برند</vt:lpstr>
      <vt:lpstr>رویکرد های سنجش ارزش ویژه برند بیرون به درون- درون به بیرون</vt:lpstr>
      <vt:lpstr>ارزش ویژه برند مشتری محور</vt:lpstr>
      <vt:lpstr>          ساخت ارزش ویژه برند مشتری محور</vt:lpstr>
      <vt:lpstr>گسترش برنامه های حمایتی بازاریابی</vt:lpstr>
      <vt:lpstr>کاربرد پیوند های ثانویه</vt:lpstr>
      <vt:lpstr>3 سیاست مطرح برند گذاری</vt:lpstr>
      <vt:lpstr>Slide 37</vt:lpstr>
      <vt:lpstr>اندازه گیری ارزش ویژه برند مشتری محور</vt:lpstr>
      <vt:lpstr>الگوی آکر(نخستین صاحب نظردرارزش گذاری برند)</vt:lpstr>
      <vt:lpstr>Slide 40</vt:lpstr>
      <vt:lpstr>Slide 41</vt:lpstr>
      <vt:lpstr>مدل نسبت هزینه - فایده </vt:lpstr>
      <vt:lpstr>مدل وسیله - نتیجه</vt:lpstr>
      <vt:lpstr>وفاداری برند</vt:lpstr>
      <vt:lpstr>مزایای وفاداری برند:</vt:lpstr>
      <vt:lpstr>قیمت بالاتر</vt:lpstr>
      <vt:lpstr>مدل ابعاد کلیدی ارزش</vt:lpstr>
      <vt:lpstr>معیارهای کیفیت درک شده</vt:lpstr>
      <vt:lpstr>رهبری و محبوبیت</vt:lpstr>
      <vt:lpstr>تداعی و تمایز: ارزش ادراک شده-شخصیت-پیوند های سازمانی</vt:lpstr>
      <vt:lpstr>تداعی برند می تواند در دسته های زیر جای گیرد:</vt:lpstr>
      <vt:lpstr>ارزش</vt:lpstr>
      <vt:lpstr>شخصیت برند</vt:lpstr>
      <vt:lpstr>پیوند های سازمانی</vt:lpstr>
      <vt:lpstr>تمایز</vt:lpstr>
      <vt:lpstr>معیارهای آگاهی برند: آگاهی برند - سهم بازار</vt:lpstr>
      <vt:lpstr>آگاهی دارای سطوحی می باشد</vt:lpstr>
      <vt:lpstr>سهم بازار</vt:lpstr>
      <vt:lpstr>قیمت بازارو پوشش توزیعی</vt:lpstr>
      <vt:lpstr>Slide 60</vt:lpstr>
      <vt:lpstr>ابعاد دانش برند ازدیدگاه کلر</vt:lpstr>
      <vt:lpstr>انواع الگوها درارزش ویژه برند:</vt:lpstr>
      <vt:lpstr>الگوی لاسرو همکاران</vt:lpstr>
      <vt:lpstr>الگوی آگروال و رایو</vt:lpstr>
      <vt:lpstr>الگوی بالداف و همکاران</vt:lpstr>
      <vt:lpstr>الگوی نته مه یر و همکاران</vt:lpstr>
      <vt:lpstr>الَگوی تیلور و همکاران</vt:lpstr>
      <vt:lpstr>الگوی والسر</vt:lpstr>
      <vt:lpstr>الگوی فشار سنج برند امینید</vt:lpstr>
      <vt:lpstr>الگوی یانگ و رابیکام</vt:lpstr>
      <vt:lpstr>الگوی مکنزی</vt:lpstr>
      <vt:lpstr>و .......</vt:lpstr>
      <vt:lpstr>آزمون ارزش برند</vt:lpstr>
      <vt:lpstr>زندگی جرعه محدودی است ....</vt:lpstr>
    </vt:vector>
  </TitlesOfParts>
  <Company>Soroosh Yaran Inv. 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خلاصه مشخصات فردي ، پيشينه تحصيلي ، آموزشي و پژوهشي</dc:title>
  <dc:creator>EBRAHIMI</dc:creator>
  <cp:lastModifiedBy>omid</cp:lastModifiedBy>
  <cp:revision>274</cp:revision>
  <dcterms:created xsi:type="dcterms:W3CDTF">2006-07-13T08:08:15Z</dcterms:created>
  <dcterms:modified xsi:type="dcterms:W3CDTF">2014-05-16T22:32:38Z</dcterms:modified>
</cp:coreProperties>
</file>