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7" r:id="rId2"/>
    <p:sldId id="258" r:id="rId3"/>
    <p:sldId id="259" r:id="rId4"/>
    <p:sldId id="261" r:id="rId5"/>
    <p:sldId id="262" r:id="rId6"/>
    <p:sldId id="263" r:id="rId7"/>
    <p:sldId id="264" r:id="rId8"/>
    <p:sldId id="265" r:id="rId9"/>
    <p:sldId id="266" r:id="rId10"/>
    <p:sldId id="268" r:id="rId11"/>
    <p:sldId id="267" r:id="rId12"/>
    <p:sldId id="269" r:id="rId13"/>
    <p:sldId id="270" r:id="rId14"/>
    <p:sldId id="272" r:id="rId15"/>
    <p:sldId id="273" r:id="rId16"/>
    <p:sldId id="274" r:id="rId17"/>
    <p:sldId id="275" r:id="rId18"/>
    <p:sldId id="277" r:id="rId19"/>
    <p:sldId id="276" r:id="rId20"/>
    <p:sldId id="278" r:id="rId21"/>
    <p:sldId id="279" r:id="rId22"/>
    <p:sldId id="280" r:id="rId23"/>
    <p:sldId id="281" r:id="rId24"/>
    <p:sldId id="28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03902C-EA02-4924-9006-CEC7D91178D1}" type="datetimeFigureOut">
              <a:rPr lang="en-US" smtClean="0"/>
              <a:t>1/1/2017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0E4539-AD31-42DD-9545-0942AE9B0BC4}" type="slidenum">
              <a:rPr lang="en-US" smtClean="0"/>
              <a:t>‹#›</a:t>
            </a:fld>
            <a:endParaRPr lang="en-US"/>
          </a:p>
        </p:txBody>
      </p:sp>
    </p:spTree>
    <p:extLst>
      <p:ext uri="{BB962C8B-B14F-4D97-AF65-F5344CB8AC3E}">
        <p14:creationId xmlns:p14="http://schemas.microsoft.com/office/powerpoint/2010/main" val="2797461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0E4539-AD31-42DD-9545-0942AE9B0BC4}" type="slidenum">
              <a:rPr lang="en-US" smtClean="0"/>
              <a:t>10</a:t>
            </a:fld>
            <a:endParaRPr lang="en-US"/>
          </a:p>
        </p:txBody>
      </p:sp>
    </p:spTree>
    <p:extLst>
      <p:ext uri="{BB962C8B-B14F-4D97-AF65-F5344CB8AC3E}">
        <p14:creationId xmlns:p14="http://schemas.microsoft.com/office/powerpoint/2010/main" val="3488653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0E4539-AD31-42DD-9545-0942AE9B0BC4}" type="slidenum">
              <a:rPr lang="en-US" smtClean="0"/>
              <a:t>11</a:t>
            </a:fld>
            <a:endParaRPr lang="en-US"/>
          </a:p>
        </p:txBody>
      </p:sp>
    </p:spTree>
    <p:extLst>
      <p:ext uri="{BB962C8B-B14F-4D97-AF65-F5344CB8AC3E}">
        <p14:creationId xmlns:p14="http://schemas.microsoft.com/office/powerpoint/2010/main" val="1889562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0E4539-AD31-42DD-9545-0942AE9B0BC4}" type="slidenum">
              <a:rPr lang="en-US" smtClean="0"/>
              <a:t>12</a:t>
            </a:fld>
            <a:endParaRPr lang="en-US"/>
          </a:p>
        </p:txBody>
      </p:sp>
    </p:spTree>
    <p:extLst>
      <p:ext uri="{BB962C8B-B14F-4D97-AF65-F5344CB8AC3E}">
        <p14:creationId xmlns:p14="http://schemas.microsoft.com/office/powerpoint/2010/main" val="325534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0E4539-AD31-42DD-9545-0942AE9B0BC4}" type="slidenum">
              <a:rPr lang="en-US" smtClean="0"/>
              <a:t>13</a:t>
            </a:fld>
            <a:endParaRPr lang="en-US"/>
          </a:p>
        </p:txBody>
      </p:sp>
    </p:spTree>
    <p:extLst>
      <p:ext uri="{BB962C8B-B14F-4D97-AF65-F5344CB8AC3E}">
        <p14:creationId xmlns:p14="http://schemas.microsoft.com/office/powerpoint/2010/main" val="190701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9AE6118-35D5-45FE-8D23-A4A9CDD5A8EC}" type="datetime1">
              <a:rPr lang="en-US" smtClean="0"/>
              <a:t>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3F776C-1E63-4796-87C9-4CE15B0BE2AC}" type="datetime1">
              <a:rPr lang="en-US" smtClean="0"/>
              <a:t>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637D94-6899-4B2D-8EBE-41DAD356FD84}" type="datetime1">
              <a:rPr lang="en-US" smtClean="0"/>
              <a:t>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79DC035-8476-488D-9473-875BB459CCC0}" type="datetime1">
              <a:rPr lang="en-US" smtClean="0"/>
              <a:t>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024A292-CE58-4E3C-99E5-CB429BB88BA1}" type="datetime1">
              <a:rPr lang="en-US" smtClean="0"/>
              <a:t>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6C28165-9433-4D6B-80B0-263101077398}" type="datetime1">
              <a:rPr lang="en-US" smtClean="0"/>
              <a:t>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995069-7B11-4A93-B94E-488DB9745C35}" type="datetime1">
              <a:rPr lang="en-US" smtClean="0"/>
              <a:t>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E43940-896D-489C-BA26-A596232E5771}" type="datetime1">
              <a:rPr lang="en-US" smtClean="0"/>
              <a:t>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6FEAC0-C124-4D4B-BA1E-6256FD30A093}" type="datetime1">
              <a:rPr lang="en-US" smtClean="0"/>
              <a:t>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E3481-B38E-4D13-8CD0-F33223A1CA39}" type="datetime1">
              <a:rPr lang="en-US" smtClean="0"/>
              <a:t>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898D396-78D9-4F9E-85C6-6A80021EFDA5}" type="datetime1">
              <a:rPr lang="en-US" smtClean="0"/>
              <a:t>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1D31AB-D866-4DE3-99E3-2B8E42BEE4A6}" type="datetime1">
              <a:rPr lang="en-US" smtClean="0"/>
              <a:t>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F44C33-91C0-4984-B099-D85C3291D969}" type="datetime1">
              <a:rPr lang="en-US" smtClean="0"/>
              <a:t>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E4DA9-16D4-42E6-9446-2FF7D98427A5}" type="datetime1">
              <a:rPr lang="en-US" smtClean="0"/>
              <a:t>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B9CCAA-0507-4C8F-9370-D57A4142F020}" type="datetime1">
              <a:rPr lang="en-US" smtClean="0"/>
              <a:t>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D19FED-E636-46FB-B81D-1CEA61AD9AEC}" type="datetime1">
              <a:rPr lang="en-US" smtClean="0"/>
              <a:t>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845F650-F2FF-4512-89EF-EBD4A3447782}" type="datetime1">
              <a:rPr lang="en-US" smtClean="0"/>
              <a:t>1/1/2017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000" dirty="0" smtClean="0">
                <a:latin typeface="Arial" panose="020B0604020202020204" pitchFamily="34" charset="0"/>
                <a:cs typeface="Arial" panose="020B0604020202020204" pitchFamily="34" charset="0"/>
              </a:rPr>
              <a:t>  به نام خدا</a:t>
            </a:r>
            <a:endParaRPr lang="en-US" sz="6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0" indent="0" algn="r" rtl="1">
              <a:buNone/>
            </a:pPr>
            <a:r>
              <a:rPr lang="fa-IR" sz="2800" dirty="0" smtClean="0">
                <a:latin typeface="Arial" panose="020B0604020202020204" pitchFamily="34" charset="0"/>
                <a:cs typeface="Arial" panose="020B0604020202020204" pitchFamily="34" charset="0"/>
              </a:rPr>
              <a:t>  موضوع:</a:t>
            </a:r>
          </a:p>
          <a:p>
            <a:pPr marL="0" indent="0" algn="r" rtl="1">
              <a:buNone/>
            </a:pPr>
            <a:endParaRPr lang="fa-IR" sz="2800" dirty="0" smtClean="0">
              <a:latin typeface="Arial" panose="020B0604020202020204" pitchFamily="34" charset="0"/>
              <a:cs typeface="Arial" panose="020B0604020202020204" pitchFamily="34" charset="0"/>
            </a:endParaRPr>
          </a:p>
          <a:p>
            <a:pPr marL="0" indent="0" algn="r" rtl="1">
              <a:buNone/>
            </a:pPr>
            <a:r>
              <a:rPr lang="fa-IR" sz="2800" dirty="0" smtClean="0">
                <a:latin typeface="Arial" panose="020B0604020202020204" pitchFamily="34" charset="0"/>
                <a:cs typeface="Arial" panose="020B0604020202020204" pitchFamily="34" charset="0"/>
              </a:rPr>
              <a:t>      نحوه ی کار موتورهای جستجو</a:t>
            </a:r>
          </a:p>
          <a:p>
            <a:pPr marL="0" indent="0" algn="r" rtl="1">
              <a:buNone/>
            </a:pPr>
            <a:endParaRPr lang="fa-IR" sz="2800" dirty="0">
              <a:latin typeface="Arial" panose="020B0604020202020204" pitchFamily="34" charset="0"/>
              <a:cs typeface="Arial" panose="020B0604020202020204" pitchFamily="34" charset="0"/>
            </a:endParaRPr>
          </a:p>
          <a:p>
            <a:pPr marL="0" indent="0" algn="r" rtl="1">
              <a:buNone/>
            </a:pPr>
            <a:r>
              <a:rPr lang="fa-IR" sz="2800"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(SEO)                          </a:t>
            </a:r>
            <a:r>
              <a:rPr lang="fa-IR" sz="2800"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Search Engine Optimization</a:t>
            </a:r>
            <a:endParaRPr lang="fa-IR" sz="2800" dirty="0" smtClean="0">
              <a:latin typeface="Arial" panose="020B0604020202020204" pitchFamily="34" charset="0"/>
              <a:cs typeface="Arial" panose="020B0604020202020204" pitchFamily="34" charset="0"/>
            </a:endParaRPr>
          </a:p>
          <a:p>
            <a:pPr marL="0" indent="0" algn="r" rtl="1">
              <a:buNone/>
            </a:pPr>
            <a:endParaRPr lang="fa-IR" sz="2800" dirty="0">
              <a:latin typeface="Arial" panose="020B0604020202020204" pitchFamily="34" charset="0"/>
              <a:cs typeface="Arial" panose="020B0604020202020204" pitchFamily="34" charset="0"/>
            </a:endParaRPr>
          </a:p>
          <a:p>
            <a:pPr marL="0" indent="0" algn="r" rtl="1">
              <a:buNone/>
            </a:pPr>
            <a:r>
              <a:rPr lang="fa-IR" sz="2800" dirty="0" smtClean="0">
                <a:latin typeface="Arial" panose="020B0604020202020204" pitchFamily="34" charset="0"/>
                <a:cs typeface="Arial" panose="020B0604020202020204" pitchFamily="34" charset="0"/>
              </a:rPr>
              <a:t> </a:t>
            </a:r>
            <a:endParaRPr lang="fa-IR" sz="2800" dirty="0" smtClean="0">
              <a:latin typeface="Arial" panose="020B0604020202020204" pitchFamily="34" charset="0"/>
              <a:cs typeface="Arial" panose="020B0604020202020204" pitchFamily="34" charset="0"/>
            </a:endParaRPr>
          </a:p>
          <a:p>
            <a:pPr marL="0" indent="0" algn="r" rtl="1">
              <a:buNone/>
            </a:pPr>
            <a:r>
              <a:rPr lang="fa-IR" sz="2800" dirty="0" smtClean="0">
                <a:latin typeface="Arial" panose="020B0604020202020204" pitchFamily="34" charset="0"/>
                <a:cs typeface="Arial" panose="020B0604020202020204" pitchFamily="34" charset="0"/>
              </a:rPr>
              <a:t>ارایه دهنده :مریم باقری </a:t>
            </a:r>
            <a:endParaRPr lang="en-US" sz="2800" dirty="0" smtClean="0">
              <a:latin typeface="Arial" panose="020B0604020202020204" pitchFamily="34" charset="0"/>
              <a:cs typeface="Arial" panose="020B0604020202020204" pitchFamily="34" charset="0"/>
            </a:endParaRPr>
          </a:p>
          <a:p>
            <a:pPr marL="0" indent="0" algn="l" rtl="1">
              <a:buNone/>
            </a:pPr>
            <a:endParaRPr lang="fa-IR" sz="28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1</a:t>
            </a:fld>
            <a:endParaRPr lang="en-US" dirty="0">
              <a:solidFill>
                <a:srgbClr val="7030A0"/>
              </a:solidFill>
            </a:endParaRPr>
          </a:p>
        </p:txBody>
      </p:sp>
    </p:spTree>
    <p:extLst>
      <p:ext uri="{BB962C8B-B14F-4D97-AF65-F5344CB8AC3E}">
        <p14:creationId xmlns:p14="http://schemas.microsoft.com/office/powerpoint/2010/main" val="170416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3"/>
          <a:stretch>
            <a:fillRect/>
          </a:stretch>
        </p:blipFill>
        <p:spPr>
          <a:xfrm>
            <a:off x="2592925" y="4671704"/>
            <a:ext cx="2957173" cy="1280670"/>
          </a:xfrm>
          <a:prstGeom prst="rect">
            <a:avLst/>
          </a:prstGeom>
        </p:spPr>
      </p:pic>
      <p:sp>
        <p:nvSpPr>
          <p:cNvPr id="5" name="TextBox 4"/>
          <p:cNvSpPr txBox="1"/>
          <p:nvPr/>
        </p:nvSpPr>
        <p:spPr>
          <a:xfrm>
            <a:off x="2442681" y="2472744"/>
            <a:ext cx="9212173" cy="1631216"/>
          </a:xfrm>
          <a:prstGeom prst="rect">
            <a:avLst/>
          </a:prstGeom>
          <a:noFill/>
        </p:spPr>
        <p:txBody>
          <a:bodyPr wrap="square" rtlCol="0">
            <a:spAutoFit/>
          </a:bodyPr>
          <a:lstStyle/>
          <a:p>
            <a:pPr algn="r" rtl="1"/>
            <a:r>
              <a:rPr lang="fa-IR" sz="2000" dirty="0">
                <a:latin typeface="Arial" panose="020B0604020202020204" pitchFamily="34" charset="0"/>
                <a:cs typeface="Arial" panose="020B0604020202020204" pitchFamily="34" charset="0"/>
              </a:rPr>
              <a:t>یاهو چند قابلیت است: یک موتور جستجو، یک جمع کننده ی اخبار، یک مرکز خرید، یک ایمیل باکس، یک دایرکتوری سفر، یک مرکز بازی و طالع بینی و چیزهایی بیشتر از این ها می </a:t>
            </a:r>
            <a:r>
              <a:rPr lang="fa-IR" sz="2000" dirty="0" smtClean="0">
                <a:latin typeface="Arial" panose="020B0604020202020204" pitchFamily="34" charset="0"/>
                <a:cs typeface="Arial" panose="020B0604020202020204" pitchFamily="34" charset="0"/>
              </a:rPr>
              <a:t>باشد.این </a:t>
            </a:r>
            <a:r>
              <a:rPr lang="fa-IR" sz="2000" dirty="0">
                <a:latin typeface="Arial" panose="020B0604020202020204" pitchFamily="34" charset="0"/>
                <a:cs typeface="Arial" panose="020B0604020202020204" pitchFamily="34" charset="0"/>
              </a:rPr>
              <a:t>سایت در ژانویه سال 1994 توسط دو دانشجوی دوره تحصیلات تکمیلی دانشگاه کالیفرنیا آغاز به فعالیت کرد. جری یانگ و دیوید فلو این پایگاه را جهت گرد آوری اطلاعات مورد نیاز برای پایان نامه شخصی خود ایجاد کردند، اما به تدریج یک راهنمای قوی تجاری _ تبلیغاتی مطرح شد</a:t>
            </a:r>
            <a:endParaRPr lang="en-US" sz="2000"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7030A0"/>
                </a:solidFill>
              </a:rPr>
              <a:pPr/>
              <a:t>10</a:t>
            </a:fld>
            <a:endParaRPr lang="en-US" dirty="0">
              <a:solidFill>
                <a:srgbClr val="7030A0"/>
              </a:solidFill>
            </a:endParaRPr>
          </a:p>
        </p:txBody>
      </p:sp>
    </p:spTree>
    <p:extLst>
      <p:ext uri="{BB962C8B-B14F-4D97-AF65-F5344CB8AC3E}">
        <p14:creationId xmlns:p14="http://schemas.microsoft.com/office/powerpoint/2010/main" val="2423377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4000"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3"/>
          <a:stretch>
            <a:fillRect/>
          </a:stretch>
        </p:blipFill>
        <p:spPr>
          <a:xfrm>
            <a:off x="4790941" y="1120462"/>
            <a:ext cx="3205789" cy="1523217"/>
          </a:xfrm>
          <a:prstGeom prst="rect">
            <a:avLst/>
          </a:prstGeom>
        </p:spPr>
      </p:pic>
      <p:sp>
        <p:nvSpPr>
          <p:cNvPr id="5" name="TextBox 4"/>
          <p:cNvSpPr txBox="1"/>
          <p:nvPr/>
        </p:nvSpPr>
        <p:spPr>
          <a:xfrm>
            <a:off x="2592925" y="3528812"/>
            <a:ext cx="8538848" cy="1015663"/>
          </a:xfrm>
          <a:prstGeom prst="rect">
            <a:avLst/>
          </a:prstGeom>
          <a:noFill/>
        </p:spPr>
        <p:txBody>
          <a:bodyPr wrap="square" rtlCol="0">
            <a:spAutoFit/>
          </a:bodyPr>
          <a:lstStyle/>
          <a:p>
            <a:pPr algn="r" rtl="1"/>
            <a:r>
              <a:rPr lang="fa-IR" sz="2000" dirty="0">
                <a:latin typeface="Arial" panose="020B0604020202020204" pitchFamily="34" charset="0"/>
                <a:cs typeface="Arial" panose="020B0604020202020204" pitchFamily="34" charset="0"/>
              </a:rPr>
              <a:t>این موتور جستجو در سال 1994 ایجاد شده و حدود یک و نیم میلیارد صفحه وب را شاخص گذاری کرده </a:t>
            </a:r>
            <a:r>
              <a:rPr lang="fa-IR" sz="2000" dirty="0" smtClean="0">
                <a:latin typeface="Arial" panose="020B0604020202020204" pitchFamily="34" charset="0"/>
                <a:cs typeface="Arial" panose="020B0604020202020204" pitchFamily="34" charset="0"/>
              </a:rPr>
              <a:t>است</a:t>
            </a:r>
            <a:r>
              <a:rPr lang="en-US" sz="2000" dirty="0" smtClean="0">
                <a:latin typeface="Arial" panose="020B0604020202020204" pitchFamily="34" charset="0"/>
                <a:cs typeface="Arial" panose="020B0604020202020204" pitchFamily="34" charset="0"/>
              </a:rPr>
              <a:t> .</a:t>
            </a:r>
            <a:r>
              <a:rPr lang="fa-IR" sz="2000" dirty="0" smtClean="0">
                <a:latin typeface="Arial" panose="020B0604020202020204" pitchFamily="34" charset="0"/>
                <a:cs typeface="Arial" panose="020B0604020202020204" pitchFamily="34" charset="0"/>
              </a:rPr>
              <a:t>این </a:t>
            </a:r>
            <a:r>
              <a:rPr lang="fa-IR" sz="2000" dirty="0">
                <a:latin typeface="Arial" panose="020B0604020202020204" pitchFamily="34" charset="0"/>
                <a:cs typeface="Arial" panose="020B0604020202020204" pitchFamily="34" charset="0"/>
              </a:rPr>
              <a:t>موتور جستجو وب سایت ها، اخبار، مدارک تصویری، </a:t>
            </a:r>
            <a:r>
              <a:rPr lang="fa-IR" sz="2000" dirty="0" smtClean="0">
                <a:latin typeface="Arial" panose="020B0604020202020204" pitchFamily="34" charset="0"/>
                <a:cs typeface="Arial" panose="020B0604020202020204" pitchFamily="34" charset="0"/>
              </a:rPr>
              <a:t>امکانات</a:t>
            </a:r>
            <a:r>
              <a:rPr lang="en-US" sz="2000" dirty="0" smtClean="0">
                <a:latin typeface="Arial" panose="020B0604020202020204" pitchFamily="34" charset="0"/>
                <a:cs typeface="Arial" panose="020B0604020202020204" pitchFamily="34" charset="0"/>
              </a:rPr>
              <a:t> PDF </a:t>
            </a:r>
            <a:r>
              <a:rPr lang="fa-IR" sz="2000" dirty="0" smtClean="0">
                <a:latin typeface="Arial" panose="020B0604020202020204" pitchFamily="34" charset="0"/>
                <a:cs typeface="Arial" panose="020B0604020202020204" pitchFamily="34" charset="0"/>
              </a:rPr>
              <a:t> را </a:t>
            </a:r>
            <a:r>
              <a:rPr lang="fa-IR" sz="2000" dirty="0">
                <a:latin typeface="Arial" panose="020B0604020202020204" pitchFamily="34" charset="0"/>
                <a:cs typeface="Arial" panose="020B0604020202020204" pitchFamily="34" charset="0"/>
              </a:rPr>
              <a:t>بازیابی می کند. دارای جستجوی ساده و پیشرفته است</a:t>
            </a:r>
            <a:r>
              <a:rPr lang="fa-IR" sz="2000" dirty="0" smtClean="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7030A0"/>
                </a:solidFill>
              </a:rPr>
              <a:pPr/>
              <a:t>11</a:t>
            </a:fld>
            <a:endParaRPr lang="en-US" dirty="0">
              <a:solidFill>
                <a:srgbClr val="7030A0"/>
              </a:solidFill>
            </a:endParaRPr>
          </a:p>
        </p:txBody>
      </p:sp>
    </p:spTree>
    <p:extLst>
      <p:ext uri="{BB962C8B-B14F-4D97-AF65-F5344CB8AC3E}">
        <p14:creationId xmlns:p14="http://schemas.microsoft.com/office/powerpoint/2010/main" val="212187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2936599"/>
          </a:xfrm>
        </p:spPr>
        <p:txBody>
          <a:bodyPr>
            <a:normAutofit/>
          </a:bodyPr>
          <a:lstStyle/>
          <a:p>
            <a:pPr algn="r" rtl="1"/>
            <a:r>
              <a:rPr lang="fa-IR" sz="2000" dirty="0">
                <a:latin typeface="Arial" panose="020B0604020202020204" pitchFamily="34" charset="0"/>
                <a:cs typeface="Arial" panose="020B0604020202020204" pitchFamily="34" charset="0"/>
              </a:rPr>
              <a:t>در این سایت می توانید عبارت مورد نظرتان را وارد کنید و پاسخ آن را از موتورهای جستجوی مختلف بدست </a:t>
            </a:r>
            <a:r>
              <a:rPr lang="fa-IR" sz="2000" dirty="0" smtClean="0">
                <a:latin typeface="Arial" panose="020B0604020202020204" pitchFamily="34" charset="0"/>
                <a:cs typeface="Arial" panose="020B0604020202020204" pitchFamily="34" charset="0"/>
              </a:rPr>
              <a:t>آورید</a:t>
            </a:r>
            <a:r>
              <a:rPr lang="en-US" sz="2000" dirty="0" smtClean="0">
                <a:latin typeface="Arial" panose="020B0604020202020204" pitchFamily="34" charset="0"/>
                <a:cs typeface="Arial" panose="020B0604020202020204" pitchFamily="34" charset="0"/>
              </a:rPr>
              <a:t>.</a:t>
            </a:r>
            <a:r>
              <a:rPr lang="fa-IR" sz="2000" dirty="0">
                <a:latin typeface="Arial" panose="020B0604020202020204" pitchFamily="34" charset="0"/>
                <a:cs typeface="Arial" panose="020B0604020202020204" pitchFamily="34" charset="0"/>
              </a:rPr>
              <a:t> </a:t>
            </a:r>
            <a:r>
              <a:rPr lang="fa-IR" sz="2000" dirty="0" smtClean="0">
                <a:latin typeface="Arial" panose="020B0604020202020204" pitchFamily="34" charset="0"/>
                <a:cs typeface="Arial" panose="020B0604020202020204" pitchFamily="34" charset="0"/>
              </a:rPr>
              <a:t>این </a:t>
            </a:r>
            <a:r>
              <a:rPr lang="fa-IR" sz="2000" dirty="0">
                <a:latin typeface="Arial" panose="020B0604020202020204" pitchFamily="34" charset="0"/>
                <a:cs typeface="Arial" panose="020B0604020202020204" pitchFamily="34" charset="0"/>
              </a:rPr>
              <a:t>موتور موضوعات متنوعی را در زمینه های علوم پایه، منابع رسانه ای، اخبار، جامعه و فرهنگ، سرگرمی و تفریح، خانواده، مسائل مربوط به خانه، سلامت و بهداشت، بیماری و درمان، خرید و فروش، اقتصاد و تجارت، هنر، موسیقی، نرم افزار، اینترنت، ورزش و... پوشش می </a:t>
            </a:r>
            <a:r>
              <a:rPr lang="fa-IR" sz="2000" dirty="0" smtClean="0">
                <a:latin typeface="Arial" panose="020B0604020202020204" pitchFamily="34" charset="0"/>
                <a:cs typeface="Arial" panose="020B0604020202020204" pitchFamily="34" charset="0"/>
              </a:rPr>
              <a:t>دهد</a:t>
            </a:r>
            <a:r>
              <a:rPr lang="en-US" sz="2000" dirty="0" smtClean="0">
                <a:latin typeface="Arial" panose="020B0604020202020204" pitchFamily="34" charset="0"/>
                <a:cs typeface="Arial" panose="020B0604020202020204" pitchFamily="34" charset="0"/>
              </a:rPr>
              <a:t>.</a:t>
            </a:r>
            <a:r>
              <a:rPr lang="fa-IR" sz="2000" dirty="0" smtClean="0">
                <a:latin typeface="Arial" panose="020B0604020202020204" pitchFamily="34" charset="0"/>
                <a:cs typeface="Arial" panose="020B0604020202020204" pitchFamily="34" charset="0"/>
              </a:rPr>
              <a:t/>
            </a:r>
            <a:br>
              <a:rPr lang="fa-IR" sz="2000" dirty="0" smtClean="0">
                <a:latin typeface="Arial" panose="020B0604020202020204" pitchFamily="34" charset="0"/>
                <a:cs typeface="Arial" panose="020B0604020202020204" pitchFamily="34" charset="0"/>
              </a:rPr>
            </a:br>
            <a:r>
              <a:rPr lang="fa-IR" sz="2000" dirty="0">
                <a:latin typeface="Arial" panose="020B0604020202020204" pitchFamily="34" charset="0"/>
                <a:cs typeface="Arial" panose="020B0604020202020204" pitchFamily="34" charset="0"/>
              </a:rPr>
              <a:t>امکان جستجوی اختصاصی برای کودکان و نوجوانان، امکان خرید از طریق این سایت و امکان جستجوی اختصاصی در سایت های انگلستان </a:t>
            </a:r>
            <a:r>
              <a:rPr lang="fa-IR" sz="2000" dirty="0" smtClean="0">
                <a:latin typeface="Arial" panose="020B0604020202020204" pitchFamily="34" charset="0"/>
                <a:cs typeface="Arial" panose="020B0604020202020204" pitchFamily="34" charset="0"/>
              </a:rPr>
              <a:t>را داراست.</a:t>
            </a:r>
            <a:endParaRPr lang="en-US" sz="2000" dirty="0">
              <a:latin typeface="Arial" panose="020B0604020202020204" pitchFamily="34" charset="0"/>
              <a:cs typeface="Arial" panose="020B0604020202020204" pitchFamily="34" charset="0"/>
            </a:endParaRPr>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34864" y="3932437"/>
            <a:ext cx="4687909" cy="2082466"/>
          </a:xfrm>
        </p:spPr>
      </p:pic>
      <p:sp>
        <p:nvSpPr>
          <p:cNvPr id="8" name="Slide Number Placeholder 7"/>
          <p:cNvSpPr>
            <a:spLocks noGrp="1"/>
          </p:cNvSpPr>
          <p:nvPr>
            <p:ph type="sldNum" sz="quarter" idx="12"/>
          </p:nvPr>
        </p:nvSpPr>
        <p:spPr/>
        <p:txBody>
          <a:bodyPr/>
          <a:lstStyle/>
          <a:p>
            <a:fld id="{D57F1E4F-1CFF-5643-939E-217C01CDF565}" type="slidenum">
              <a:rPr lang="en-US" smtClean="0">
                <a:solidFill>
                  <a:srgbClr val="7030A0"/>
                </a:solidFill>
              </a:rPr>
              <a:pPr/>
              <a:t>12</a:t>
            </a:fld>
            <a:endParaRPr lang="en-US" dirty="0">
              <a:solidFill>
                <a:srgbClr val="7030A0"/>
              </a:solidFill>
            </a:endParaRPr>
          </a:p>
        </p:txBody>
      </p:sp>
    </p:spTree>
    <p:extLst>
      <p:ext uri="{BB962C8B-B14F-4D97-AF65-F5344CB8AC3E}">
        <p14:creationId xmlns:p14="http://schemas.microsoft.com/office/powerpoint/2010/main" val="2822101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2000" fill="hold"/>
                                        <p:tgtEl>
                                          <p:spTgt spid="6"/>
                                        </p:tgtEl>
                                        <p:attrNameLst>
                                          <p:attrName>stroke.color</p:attrName>
                                        </p:attrNameLst>
                                      </p:cBhvr>
                                      <p:to>
                                        <a:schemeClr val="accent2"/>
                                      </p:to>
                                    </p:animClr>
                                    <p:set>
                                      <p:cBhvr>
                                        <p:cTn id="7" dur="2000" fill="hold"/>
                                        <p:tgtEl>
                                          <p:spTgt spid="6"/>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C00000"/>
                </a:solidFill>
                <a:latin typeface="Arial" panose="020B0604020202020204" pitchFamily="34" charset="0"/>
                <a:cs typeface="Arial" panose="020B0604020202020204" pitchFamily="34" charset="0"/>
              </a:rPr>
              <a:t>AltaVista</a:t>
            </a:r>
            <a:endParaRPr lang="en-US" dirty="0">
              <a:solidFill>
                <a:srgbClr val="C0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0" indent="0" algn="r" rtl="1">
              <a:buNone/>
            </a:pPr>
            <a:r>
              <a:rPr lang="fa-IR" sz="2000" dirty="0">
                <a:latin typeface="Arial" panose="020B0604020202020204" pitchFamily="34" charset="0"/>
                <a:cs typeface="Arial" panose="020B0604020202020204" pitchFamily="34" charset="0"/>
              </a:rPr>
              <a:t>این موتور در سال 1995 به وجود آمد و هم اکنون بیش از 260 میلیون صفحه اطلاعاتی را مورد بررسی قرار می </a:t>
            </a:r>
            <a:r>
              <a:rPr lang="fa-IR" sz="2000" dirty="0" smtClean="0">
                <a:latin typeface="Arial" panose="020B0604020202020204" pitchFamily="34" charset="0"/>
                <a:cs typeface="Arial" panose="020B0604020202020204" pitchFamily="34" charset="0"/>
              </a:rPr>
              <a:t>دهد.</a:t>
            </a:r>
            <a:endParaRPr lang="en-US" sz="2000" dirty="0" smtClean="0">
              <a:latin typeface="Arial" panose="020B0604020202020204" pitchFamily="34" charset="0"/>
              <a:cs typeface="Arial" panose="020B0604020202020204" pitchFamily="34" charset="0"/>
            </a:endParaRPr>
          </a:p>
          <a:p>
            <a:pPr marL="0" indent="0" algn="r" rtl="1">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این موتور امکان ترجمه متون مختلف را از یک زبان به زبان دیگر فراهم می کند.</a:t>
            </a:r>
          </a:p>
          <a:p>
            <a:pPr marL="0" indent="0" algn="r" rtl="1">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در این سایت امکان جستجوی مطالب به سی و دو زبان وجود </a:t>
            </a:r>
            <a:r>
              <a:rPr lang="fa-IR" sz="2000" dirty="0" smtClean="0">
                <a:latin typeface="Arial" panose="020B0604020202020204" pitchFamily="34" charset="0"/>
                <a:cs typeface="Arial" panose="020B0604020202020204" pitchFamily="34" charset="0"/>
              </a:rPr>
              <a:t>دارد.</a:t>
            </a:r>
            <a:endParaRPr lang="en-US" sz="2000" dirty="0" smtClean="0">
              <a:latin typeface="Arial" panose="020B0604020202020204" pitchFamily="34" charset="0"/>
              <a:cs typeface="Arial" panose="020B0604020202020204" pitchFamily="34" charset="0"/>
            </a:endParaRPr>
          </a:p>
          <a:p>
            <a:pPr marL="0" indent="0" algn="r" rtl="1">
              <a:buNone/>
            </a:pPr>
            <a:r>
              <a:rPr lang="en-US"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از قوی ترین موتورهای جستجو در حوزۀ علوم پایه، علوم پزشکی، علوم فنی و مهندسی و هنر است.</a:t>
            </a:r>
          </a:p>
          <a:p>
            <a:pPr marL="0" indent="0" algn="r" rtl="1">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این موتور نسبت به کوچک و بزرگ بودن حروف تایپ شده حساسیت دارد و نتایج مختلفی را ارائه می دهد.</a:t>
            </a:r>
          </a:p>
          <a:p>
            <a:pPr algn="r" rtl="1"/>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13</a:t>
            </a:fld>
            <a:endParaRPr lang="en-US" dirty="0">
              <a:solidFill>
                <a:srgbClr val="7030A0"/>
              </a:solidFill>
            </a:endParaRPr>
          </a:p>
        </p:txBody>
      </p:sp>
    </p:spTree>
    <p:extLst>
      <p:ext uri="{BB962C8B-B14F-4D97-AF65-F5344CB8AC3E}">
        <p14:creationId xmlns:p14="http://schemas.microsoft.com/office/powerpoint/2010/main" val="4067822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smtClean="0">
                <a:latin typeface="Arial" panose="020B0604020202020204" pitchFamily="34" charset="0"/>
                <a:cs typeface="Arial" panose="020B0604020202020204" pitchFamily="34" charset="0"/>
              </a:rPr>
              <a:t>Search </a:t>
            </a:r>
            <a:r>
              <a:rPr lang="en-US" dirty="0">
                <a:latin typeface="Arial" panose="020B0604020202020204" pitchFamily="34" charset="0"/>
                <a:cs typeface="Arial" panose="020B0604020202020204" pitchFamily="34" charset="0"/>
              </a:rPr>
              <a:t>E</a:t>
            </a:r>
            <a:r>
              <a:rPr lang="en-US" dirty="0" smtClean="0">
                <a:latin typeface="Arial" panose="020B0604020202020204" pitchFamily="34" charset="0"/>
                <a:cs typeface="Arial" panose="020B0604020202020204" pitchFamily="34" charset="0"/>
              </a:rPr>
              <a:t>ngine Optimization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r" rtl="1">
              <a:buNone/>
            </a:pPr>
            <a:endParaRPr lang="en-US" sz="2000" dirty="0" smtClean="0">
              <a:latin typeface="Arial" panose="020B0604020202020204" pitchFamily="34" charset="0"/>
              <a:cs typeface="Arial" panose="020B0604020202020204" pitchFamily="34" charset="0"/>
            </a:endParaRPr>
          </a:p>
          <a:p>
            <a:pPr marL="0" indent="0" algn="r" rtl="1">
              <a:buNone/>
            </a:pPr>
            <a:endParaRPr lang="en-US" sz="2000" dirty="0">
              <a:latin typeface="Arial" panose="020B0604020202020204" pitchFamily="34" charset="0"/>
              <a:cs typeface="Arial" panose="020B0604020202020204" pitchFamily="34" charset="0"/>
            </a:endParaRPr>
          </a:p>
          <a:p>
            <a:pPr marL="0" indent="0" algn="r" rtl="1">
              <a:buNone/>
            </a:pPr>
            <a:r>
              <a:rPr lang="en-US" sz="2000" dirty="0" smtClean="0">
                <a:latin typeface="Arial" panose="020B0604020202020204" pitchFamily="34" charset="0"/>
                <a:cs typeface="Arial" panose="020B0604020202020204" pitchFamily="34" charset="0"/>
              </a:rPr>
              <a:t> </a:t>
            </a:r>
            <a:r>
              <a:rPr lang="ar-SA" sz="2000" dirty="0">
                <a:latin typeface="Arial" panose="020B0604020202020204" pitchFamily="34" charset="0"/>
                <a:cs typeface="Arial" panose="020B0604020202020204" pitchFamily="34" charset="0"/>
              </a:rPr>
              <a:t>فرآیند بهینه سازی یک سایت است تا موتورهای جستجوگر آن را بهتر بشناسند به عبارت دیگر با پیشرفت کردن جنبه های داخلی و خارجی یک سایت بهترین رتبه بندی ممکن در صفحات نتایج را بدست آورد و تعداد بازدیدکنندگان از آن سایت را </a:t>
            </a:r>
            <a:r>
              <a:rPr lang="ar-SA" sz="2000" dirty="0" smtClean="0">
                <a:latin typeface="Arial" panose="020B0604020202020204" pitchFamily="34" charset="0"/>
                <a:cs typeface="Arial" panose="020B0604020202020204" pitchFamily="34" charset="0"/>
              </a:rPr>
              <a:t>افزایش</a:t>
            </a:r>
            <a:r>
              <a:rPr lang="en-US" sz="2000" dirty="0" smtClean="0">
                <a:latin typeface="Arial" panose="020B0604020202020204" pitchFamily="34" charset="0"/>
                <a:cs typeface="Arial" panose="020B0604020202020204" pitchFamily="34" charset="0"/>
              </a:rPr>
              <a:t> </a:t>
            </a:r>
            <a:r>
              <a:rPr lang="fa-IR" sz="2000" dirty="0" smtClean="0">
                <a:latin typeface="Arial" panose="020B0604020202020204" pitchFamily="34" charset="0"/>
                <a:cs typeface="Arial" panose="020B0604020202020204" pitchFamily="34" charset="0"/>
              </a:rPr>
              <a:t>بدهد</a:t>
            </a:r>
            <a:r>
              <a:rPr lang="en-US" sz="2000" dirty="0" smtClean="0">
                <a:latin typeface="Arial" panose="020B0604020202020204" pitchFamily="34" charset="0"/>
                <a:cs typeface="Arial" panose="020B0604020202020204" pitchFamily="34" charset="0"/>
              </a:rPr>
              <a:t>.</a:t>
            </a:r>
            <a:endParaRPr lang="fa-IR" sz="2000" dirty="0" smtClean="0">
              <a:latin typeface="Arial" panose="020B0604020202020204" pitchFamily="34" charset="0"/>
              <a:cs typeface="Arial" panose="020B0604020202020204" pitchFamily="34" charset="0"/>
            </a:endParaRPr>
          </a:p>
          <a:p>
            <a:pPr marL="0" indent="0" algn="r" rtl="1">
              <a:buNone/>
            </a:pPr>
            <a:endParaRPr lang="en-US" sz="20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14</a:t>
            </a:fld>
            <a:endParaRPr lang="en-US" dirty="0">
              <a:solidFill>
                <a:srgbClr val="7030A0"/>
              </a:solidFill>
            </a:endParaRPr>
          </a:p>
        </p:txBody>
      </p:sp>
      <p:pic>
        <p:nvPicPr>
          <p:cNvPr id="3074" name="Picture 2" descr="Bildergebnis für ‫مراحل انجام سئ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10" y="624110"/>
            <a:ext cx="2171700" cy="2105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6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589212" y="624110"/>
            <a:ext cx="8915400" cy="5287112"/>
          </a:xfrm>
        </p:spPr>
        <p:txBody>
          <a:bodyPr/>
          <a:lstStyle/>
          <a:p>
            <a:pPr marL="0" indent="0" algn="r" rtl="1">
              <a:buNone/>
            </a:pPr>
            <a:r>
              <a:rPr lang="fa-IR" sz="2000" dirty="0" smtClean="0">
                <a:latin typeface="Arial" panose="020B0604020202020204" pitchFamily="34" charset="0"/>
                <a:cs typeface="Arial" panose="020B0604020202020204" pitchFamily="34" charset="0"/>
              </a:rPr>
              <a:t>روش </a:t>
            </a:r>
            <a:r>
              <a:rPr lang="fa-IR" sz="2000" dirty="0">
                <a:latin typeface="Arial" panose="020B0604020202020204" pitchFamily="34" charset="0"/>
                <a:cs typeface="Arial" panose="020B0604020202020204" pitchFamily="34" charset="0"/>
              </a:rPr>
              <a:t>های بهینه سازی سایت به دو صورت انجام میشود</a:t>
            </a:r>
            <a:r>
              <a:rPr lang="fa-IR"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0" indent="0" algn="r" rtl="1">
              <a:buNone/>
            </a:pPr>
            <a:endParaRPr lang="fa-IR" dirty="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en-US" dirty="0">
                <a:latin typeface="Arial" panose="020B0604020202020204" pitchFamily="34" charset="0"/>
                <a:cs typeface="Arial" panose="020B0604020202020204" pitchFamily="34" charset="0"/>
              </a:rPr>
              <a:t>White H</a:t>
            </a:r>
            <a:r>
              <a:rPr lang="en-US" dirty="0" smtClean="0">
                <a:latin typeface="Arial" panose="020B0604020202020204" pitchFamily="34" charset="0"/>
                <a:cs typeface="Arial" panose="020B0604020202020204" pitchFamily="34" charset="0"/>
              </a:rPr>
              <a:t>at</a:t>
            </a:r>
            <a:r>
              <a:rPr lang="fa-IR" dirty="0">
                <a:latin typeface="Arial" panose="020B0604020202020204" pitchFamily="34" charset="0"/>
                <a:cs typeface="Arial" panose="020B0604020202020204" pitchFamily="34" charset="0"/>
              </a:rPr>
              <a:t>:</a:t>
            </a:r>
            <a:r>
              <a:rPr lang="ar-SA" dirty="0">
                <a:latin typeface="Arial" panose="020B0604020202020204" pitchFamily="34" charset="0"/>
                <a:cs typeface="Arial" panose="020B0604020202020204" pitchFamily="34" charset="0"/>
              </a:rPr>
              <a:t>روشهای مجازی می باشند که مطابق با معیارهای موتورهای جستجو گر هستند و با استفاده از این روشها می توان یک سایت را به گونه ای بهینه سازی کرد که نتایج مثبتی را در پی داشته باشد و سایت مدت زمان زیادی به فعالیت خود ادامه دهد</a:t>
            </a:r>
            <a:r>
              <a:rPr lang="fa-IR"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pPr marL="0" indent="0" algn="r" rtl="1">
              <a:buClr>
                <a:schemeClr val="tx1"/>
              </a:buClr>
              <a:buNone/>
            </a:pPr>
            <a:endParaRPr lang="en-US"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endParaRPr lang="en-US" dirty="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en-US" dirty="0">
                <a:latin typeface="Arial" panose="020B0604020202020204" pitchFamily="34" charset="0"/>
                <a:cs typeface="Arial" panose="020B0604020202020204" pitchFamily="34" charset="0"/>
              </a:rPr>
              <a:t>Black Hat</a:t>
            </a:r>
            <a:r>
              <a:rPr lang="fa-IR" dirty="0">
                <a:latin typeface="Arial" panose="020B0604020202020204" pitchFamily="34" charset="0"/>
                <a:cs typeface="Arial" panose="020B0604020202020204" pitchFamily="34" charset="0"/>
              </a:rPr>
              <a:t>: </a:t>
            </a:r>
            <a:r>
              <a:rPr lang="ar-SA" dirty="0">
                <a:latin typeface="Arial" panose="020B0604020202020204" pitchFamily="34" charset="0"/>
                <a:cs typeface="Arial" panose="020B0604020202020204" pitchFamily="34" charset="0"/>
              </a:rPr>
              <a:t>روشهای غیر مجازی هستند که بعضی از صاحبان سایتها برای ارتقاء سایت خود از آنها استفاده می کنند اما اگر موتورهای جستجو گر متوجه بشوند که در سایتی از این روشها استفاده شده ادامه فعالیت آن سایت را قدغن خواهند کرد و نام آن سایت را از فهرست اسامی سایتهای خود حذف خواهند کرد</a:t>
            </a:r>
            <a:r>
              <a:rPr lang="en-US" dirty="0">
                <a:latin typeface="Arial" panose="020B0604020202020204" pitchFamily="34" charset="0"/>
                <a:cs typeface="Arial" panose="020B0604020202020204" pitchFamily="34" charset="0"/>
              </a:rPr>
              <a:t>. </a:t>
            </a:r>
          </a:p>
          <a:p>
            <a:pPr marL="0" indent="0" algn="r" rtl="1">
              <a:buClr>
                <a:schemeClr val="tx1"/>
              </a:buClr>
              <a:buNone/>
            </a:pPr>
            <a:endParaRPr lang="fa-IR"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endParaRPr lang="fa-IR" dirty="0" smtClean="0">
              <a:latin typeface="Arial" panose="020B0604020202020204" pitchFamily="34" charset="0"/>
              <a:cs typeface="Arial" panose="020B0604020202020204" pitchFamily="34" charset="0"/>
            </a:endParaRPr>
          </a:p>
          <a:p>
            <a:pPr marL="0" indent="0" algn="r" rtl="1">
              <a:buClr>
                <a:schemeClr val="tx1"/>
              </a:buClr>
              <a:buNone/>
            </a:pPr>
            <a:endParaRPr lang="fa-IR" dirty="0" smtClean="0">
              <a:latin typeface="Arial" panose="020B0604020202020204" pitchFamily="34" charset="0"/>
              <a:cs typeface="Arial" panose="020B0604020202020204" pitchFamily="34" charset="0"/>
            </a:endParaRPr>
          </a:p>
          <a:p>
            <a:pPr marL="0" indent="0" algn="r" rtl="1">
              <a:buClr>
                <a:schemeClr val="tx1"/>
              </a:buClr>
              <a:buNone/>
            </a:pPr>
            <a:endParaRPr lang="en-US" dirty="0" smtClean="0">
              <a:latin typeface="Arial" panose="020B0604020202020204" pitchFamily="34" charset="0"/>
              <a:cs typeface="Arial" panose="020B0604020202020204" pitchFamily="34" charset="0"/>
            </a:endParaRPr>
          </a:p>
          <a:p>
            <a:pPr marL="0" indent="0" algn="r" rtl="1">
              <a:buClr>
                <a:schemeClr val="tx1"/>
              </a:buClr>
              <a:buNone/>
            </a:pPr>
            <a:endParaRPr lang="fa-IR"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15</a:t>
            </a:fld>
            <a:endParaRPr lang="en-US" dirty="0">
              <a:solidFill>
                <a:srgbClr val="7030A0"/>
              </a:solidFill>
            </a:endParaRPr>
          </a:p>
        </p:txBody>
      </p:sp>
      <p:pic>
        <p:nvPicPr>
          <p:cNvPr id="5" name="Picture 4"/>
          <p:cNvPicPr>
            <a:picLocks noChangeAspect="1"/>
          </p:cNvPicPr>
          <p:nvPr/>
        </p:nvPicPr>
        <p:blipFill>
          <a:blip r:embed="rId2"/>
          <a:stretch>
            <a:fillRect/>
          </a:stretch>
        </p:blipFill>
        <p:spPr>
          <a:xfrm>
            <a:off x="2822642" y="4481848"/>
            <a:ext cx="4224270" cy="21139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0434263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latin typeface="Arial" panose="020B0604020202020204" pitchFamily="34" charset="0"/>
                <a:cs typeface="Arial" panose="020B0604020202020204" pitchFamily="34" charset="0"/>
              </a:rPr>
              <a:t>مراحل بهینه سازی </a:t>
            </a:r>
            <a:endParaRPr lang="en-US" sz="2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16</a:t>
            </a:fld>
            <a:endParaRPr lang="en-US" dirty="0">
              <a:solidFill>
                <a:srgbClr val="7030A0"/>
              </a:solidFill>
            </a:endParaRPr>
          </a:p>
        </p:txBody>
      </p:sp>
      <p:sp>
        <p:nvSpPr>
          <p:cNvPr id="5" name="Content Placeholder 4"/>
          <p:cNvSpPr>
            <a:spLocks noGrp="1"/>
          </p:cNvSpPr>
          <p:nvPr>
            <p:ph idx="1"/>
          </p:nvPr>
        </p:nvSpPr>
        <p:spPr>
          <a:xfrm>
            <a:off x="2589212" y="1803042"/>
            <a:ext cx="8915400" cy="4108180"/>
          </a:xfrm>
        </p:spPr>
        <p:txBody>
          <a:bodyPr>
            <a:normAutofit/>
          </a:bodyPr>
          <a:lstStyle/>
          <a:p>
            <a:pPr algn="r" rtl="1">
              <a:buClr>
                <a:schemeClr val="tx1"/>
              </a:buClr>
              <a:buFont typeface="Wingdings" panose="05000000000000000000" pitchFamily="2" charset="2"/>
              <a:buChar char="v"/>
            </a:pPr>
            <a:r>
              <a:rPr lang="fa-IR" sz="2000" dirty="0" smtClean="0">
                <a:latin typeface="Arial" panose="020B0604020202020204" pitchFamily="34" charset="0"/>
                <a:cs typeface="Arial" panose="020B0604020202020204" pitchFamily="34" charset="0"/>
              </a:rPr>
              <a:t>انتخاب کلید واژه ها</a:t>
            </a:r>
          </a:p>
          <a:p>
            <a:pPr marL="0" indent="0" algn="r" rtl="1">
              <a:buClr>
                <a:schemeClr val="tx1"/>
              </a:buClr>
              <a:buNone/>
            </a:pPr>
            <a:r>
              <a:rPr lang="ar-SA" sz="2000" dirty="0" smtClean="0">
                <a:latin typeface="Arial" panose="020B0604020202020204" pitchFamily="34" charset="0"/>
                <a:cs typeface="Arial" panose="020B0604020202020204" pitchFamily="34" charset="0"/>
              </a:rPr>
              <a:t>کلید</a:t>
            </a:r>
            <a:r>
              <a:rPr lang="fa-IR" sz="2000" dirty="0" smtClean="0">
                <a:latin typeface="Arial" panose="020B0604020202020204" pitchFamily="34" charset="0"/>
                <a:cs typeface="Arial" panose="020B0604020202020204" pitchFamily="34" charset="0"/>
              </a:rPr>
              <a:t> </a:t>
            </a:r>
            <a:r>
              <a:rPr lang="ar-SA" sz="2000" dirty="0" smtClean="0">
                <a:latin typeface="Arial" panose="020B0604020202020204" pitchFamily="34" charset="0"/>
                <a:cs typeface="Arial" panose="020B0604020202020204" pitchFamily="34" charset="0"/>
              </a:rPr>
              <a:t>واژه </a:t>
            </a:r>
            <a:r>
              <a:rPr lang="ar-SA" sz="2000" dirty="0">
                <a:latin typeface="Arial" panose="020B0604020202020204" pitchFamily="34" charset="0"/>
                <a:cs typeface="Arial" panose="020B0604020202020204" pitchFamily="34" charset="0"/>
              </a:rPr>
              <a:t>ها همان کلماتی هستند که وقتی مورد جستجو قرار می </a:t>
            </a:r>
            <a:r>
              <a:rPr lang="ar-SA" sz="2000" dirty="0" smtClean="0">
                <a:latin typeface="Arial" panose="020B0604020202020204" pitchFamily="34" charset="0"/>
                <a:cs typeface="Arial" panose="020B0604020202020204" pitchFamily="34" charset="0"/>
              </a:rPr>
              <a:t>گ</a:t>
            </a:r>
            <a:r>
              <a:rPr lang="fa-IR" sz="2000" dirty="0" smtClean="0">
                <a:latin typeface="Arial" panose="020B0604020202020204" pitchFamily="34" charset="0"/>
                <a:cs typeface="Arial" panose="020B0604020202020204" pitchFamily="34" charset="0"/>
              </a:rPr>
              <a:t>یرند </a:t>
            </a:r>
            <a:r>
              <a:rPr lang="ar-SA" sz="2000" dirty="0" smtClean="0">
                <a:latin typeface="Arial" panose="020B0604020202020204" pitchFamily="34" charset="0"/>
                <a:cs typeface="Arial" panose="020B0604020202020204" pitchFamily="34" charset="0"/>
              </a:rPr>
              <a:t>سایت </a:t>
            </a:r>
            <a:r>
              <a:rPr lang="ar-SA" sz="2000" dirty="0">
                <a:latin typeface="Arial" panose="020B0604020202020204" pitchFamily="34" charset="0"/>
                <a:cs typeface="Arial" panose="020B0604020202020204" pitchFamily="34" charset="0"/>
              </a:rPr>
              <a:t>یا سند ما در صفحات نخست نتایج </a:t>
            </a:r>
            <a:r>
              <a:rPr lang="ar-SA" sz="2000" dirty="0" smtClean="0">
                <a:latin typeface="Arial" panose="020B0604020202020204" pitchFamily="34" charset="0"/>
                <a:cs typeface="Arial" panose="020B0604020202020204" pitchFamily="34" charset="0"/>
              </a:rPr>
              <a:t>جستجو</a:t>
            </a:r>
            <a:r>
              <a:rPr lang="fa-IR" sz="2000" dirty="0" smtClean="0">
                <a:latin typeface="Arial" panose="020B0604020202020204" pitchFamily="34" charset="0"/>
                <a:cs typeface="Arial" panose="020B0604020202020204" pitchFamily="34" charset="0"/>
              </a:rPr>
              <a:t> </a:t>
            </a:r>
            <a:r>
              <a:rPr lang="ar-SA" sz="2000" dirty="0" smtClean="0">
                <a:latin typeface="Arial" panose="020B0604020202020204" pitchFamily="34" charset="0"/>
                <a:cs typeface="Arial" panose="020B0604020202020204" pitchFamily="34" charset="0"/>
              </a:rPr>
              <a:t>ظاهر </a:t>
            </a:r>
            <a:r>
              <a:rPr lang="ar-SA" sz="2000" dirty="0">
                <a:latin typeface="Arial" panose="020B0604020202020204" pitchFamily="34" charset="0"/>
                <a:cs typeface="Arial" panose="020B0604020202020204" pitchFamily="34" charset="0"/>
              </a:rPr>
              <a:t>شود. </a:t>
            </a:r>
            <a:endParaRPr lang="fa-IR" sz="2000" dirty="0" smtClean="0">
              <a:latin typeface="Arial" panose="020B0604020202020204" pitchFamily="34" charset="0"/>
              <a:cs typeface="Arial" panose="020B0604020202020204" pitchFamily="34" charset="0"/>
            </a:endParaRPr>
          </a:p>
          <a:p>
            <a:pPr marL="0" indent="0" algn="r" rtl="1">
              <a:buClr>
                <a:schemeClr val="tx1"/>
              </a:buClr>
              <a:buNone/>
            </a:pPr>
            <a:endParaRPr lang="fa-IR" sz="2000" dirty="0" smtClean="0">
              <a:latin typeface="Arial" panose="020B0604020202020204" pitchFamily="34" charset="0"/>
              <a:cs typeface="Arial" panose="020B0604020202020204" pitchFamily="34" charset="0"/>
            </a:endParaRPr>
          </a:p>
          <a:p>
            <a:pPr marL="0" indent="0" algn="r" rtl="1">
              <a:buClr>
                <a:schemeClr val="tx1"/>
              </a:buClr>
              <a:buNone/>
            </a:pPr>
            <a:r>
              <a:rPr lang="fa-IR" sz="2000" dirty="0" smtClean="0">
                <a:latin typeface="Arial" panose="020B0604020202020204" pitchFamily="34" charset="0"/>
                <a:cs typeface="Arial" panose="020B0604020202020204" pitchFamily="34" charset="0"/>
              </a:rPr>
              <a:t>نکاتی که در این مرحله باید رعایت شود :</a:t>
            </a:r>
          </a:p>
          <a:p>
            <a:pPr algn="r" rtl="1">
              <a:buClr>
                <a:schemeClr val="tx1"/>
              </a:buClr>
              <a:buFont typeface="Wingdings" panose="05000000000000000000" pitchFamily="2" charset="2"/>
              <a:buChar char="§"/>
            </a:pPr>
            <a:r>
              <a:rPr lang="fa-IR" sz="2000" dirty="0" smtClean="0">
                <a:latin typeface="Arial" panose="020B0604020202020204" pitchFamily="34" charset="0"/>
                <a:cs typeface="Arial" panose="020B0604020202020204" pitchFamily="34" charset="0"/>
              </a:rPr>
              <a:t>ارتباط معنایی با محتویات سایت :</a:t>
            </a:r>
            <a:r>
              <a:rPr lang="ar-SA" sz="2000" dirty="0">
                <a:latin typeface="Arial" panose="020B0604020202020204" pitchFamily="34" charset="0"/>
                <a:cs typeface="Arial" panose="020B0604020202020204" pitchFamily="34" charset="0"/>
              </a:rPr>
              <a:t>کلیدواژه ها باید با موضوع سایت مرتبط باشند. اگر اینچنین نباشد رتبه سایت بسیار پایین خواهد آمد و حتی ممکن است به عنوان تقلب ( </a:t>
            </a:r>
            <a:r>
              <a:rPr lang="en-US" sz="2000" dirty="0">
                <a:latin typeface="Arial" panose="020B0604020202020204" pitchFamily="34" charset="0"/>
                <a:cs typeface="Arial" panose="020B0604020202020204" pitchFamily="34" charset="0"/>
              </a:rPr>
              <a:t>Spam</a:t>
            </a:r>
            <a:r>
              <a:rPr lang="ar-SA" sz="2000" dirty="0">
                <a:latin typeface="Arial" panose="020B0604020202020204" pitchFamily="34" charset="0"/>
                <a:cs typeface="Arial" panose="020B0604020202020204" pitchFamily="34" charset="0"/>
              </a:rPr>
              <a:t> ) شناخته شود. </a:t>
            </a:r>
            <a:endParaRPr lang="en-US" sz="2000" dirty="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40670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400" dirty="0" smtClean="0">
                <a:latin typeface="Arial" panose="020B0604020202020204" pitchFamily="34" charset="0"/>
                <a:cs typeface="Arial" panose="020B0604020202020204" pitchFamily="34" charset="0"/>
              </a:rPr>
              <a:t>مراحل بهینه سازی</a:t>
            </a: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r" rtl="1">
              <a:buClr>
                <a:schemeClr val="tx1"/>
              </a:buClr>
              <a:buFont typeface="Wingdings" panose="05000000000000000000" pitchFamily="2" charset="2"/>
              <a:buChar char="§"/>
            </a:pPr>
            <a:r>
              <a:rPr lang="ar-SA" sz="2000" dirty="0">
                <a:latin typeface="Arial" panose="020B0604020202020204" pitchFamily="34" charset="0"/>
                <a:cs typeface="Arial" panose="020B0604020202020204" pitchFamily="34" charset="0"/>
              </a:rPr>
              <a:t>میزان محبوبیت : </a:t>
            </a:r>
            <a:endParaRPr lang="en-US" sz="2000" dirty="0">
              <a:latin typeface="Arial" panose="020B0604020202020204" pitchFamily="34" charset="0"/>
              <a:cs typeface="Arial" panose="020B0604020202020204" pitchFamily="34" charset="0"/>
            </a:endParaRPr>
          </a:p>
          <a:p>
            <a:pPr marL="0" indent="0" algn="r" rtl="1">
              <a:buNone/>
            </a:pPr>
            <a:r>
              <a:rPr lang="ar-SA" sz="2000" dirty="0">
                <a:latin typeface="Arial" panose="020B0604020202020204" pitchFamily="34" charset="0"/>
                <a:cs typeface="Arial" panose="020B0604020202020204" pitchFamily="34" charset="0"/>
              </a:rPr>
              <a:t>محبوبیت کلیدواژه به معنای میزان تقاضای آن از طرف کاربران است. هر چه این محبوبیت بیشتر باشد، بدون شک بعد از قرار گیری در رتبه بندی موتور جستجو، ترافیک بیشتری بوجود می آید. </a:t>
            </a:r>
            <a:endParaRPr lang="fa-IR" sz="2000" dirty="0" smtClean="0">
              <a:latin typeface="Arial" panose="020B0604020202020204" pitchFamily="34" charset="0"/>
              <a:cs typeface="Arial" panose="020B0604020202020204" pitchFamily="34" charset="0"/>
            </a:endParaRPr>
          </a:p>
          <a:p>
            <a:pPr marL="0" indent="0" algn="r" rtl="1">
              <a:buNone/>
            </a:pPr>
            <a:endParaRPr lang="fa-IR" sz="2000" dirty="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
            </a:pPr>
            <a:r>
              <a:rPr lang="ar-SA" sz="2000" dirty="0">
                <a:latin typeface="Arial" panose="020B0604020202020204" pitchFamily="34" charset="0"/>
                <a:cs typeface="Arial" panose="020B0604020202020204" pitchFamily="34" charset="0"/>
              </a:rPr>
              <a:t>بکارگیری کلیدواژه ها در </a:t>
            </a:r>
            <a:r>
              <a:rPr lang="en-US" sz="2000" dirty="0" smtClean="0">
                <a:latin typeface="Arial" panose="020B0604020202020204" pitchFamily="34" charset="0"/>
                <a:cs typeface="Arial" panose="020B0604020202020204" pitchFamily="34" charset="0"/>
              </a:rPr>
              <a:t>URL</a:t>
            </a:r>
            <a:endParaRPr lang="en-US" sz="2000" dirty="0">
              <a:latin typeface="Arial" panose="020B0604020202020204" pitchFamily="34" charset="0"/>
              <a:cs typeface="Arial" panose="020B0604020202020204" pitchFamily="34" charset="0"/>
            </a:endParaRPr>
          </a:p>
          <a:p>
            <a:pPr marL="0" indent="0" algn="r" rtl="1">
              <a:buNone/>
            </a:pPr>
            <a:r>
              <a:rPr lang="ar-SA" sz="2000" dirty="0">
                <a:latin typeface="Arial" panose="020B0604020202020204" pitchFamily="34" charset="0"/>
                <a:cs typeface="Arial" panose="020B0604020202020204" pitchFamily="34" charset="0"/>
              </a:rPr>
              <a:t>نام دامنه سایت خود را متناسب با محتوای سایتتان انتخاب کنید و کلیدواژه ها را در نام پوشه و نام فایل بکار برید. </a:t>
            </a:r>
            <a:endParaRPr lang="fa-IR" sz="2000" dirty="0" smtClean="0">
              <a:latin typeface="Arial" panose="020B0604020202020204" pitchFamily="34" charset="0"/>
              <a:cs typeface="Arial" panose="020B0604020202020204" pitchFamily="34" charset="0"/>
            </a:endParaRPr>
          </a:p>
          <a:p>
            <a:pPr marL="0" indent="0" algn="r" rtl="1">
              <a:buNone/>
            </a:pPr>
            <a:endParaRPr lang="fa-IR" sz="2000" dirty="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17</a:t>
            </a:fld>
            <a:endParaRPr lang="en-US" dirty="0">
              <a:solidFill>
                <a:srgbClr val="7030A0"/>
              </a:solidFill>
            </a:endParaRPr>
          </a:p>
        </p:txBody>
      </p:sp>
    </p:spTree>
    <p:extLst>
      <p:ext uri="{BB962C8B-B14F-4D97-AF65-F5344CB8AC3E}">
        <p14:creationId xmlns:p14="http://schemas.microsoft.com/office/powerpoint/2010/main" val="4152529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89212" y="624110"/>
            <a:ext cx="8915400" cy="5287112"/>
          </a:xfrm>
        </p:spPr>
        <p:txBody>
          <a:bodyPr>
            <a:normAutofit fontScale="92500" lnSpcReduction="20000"/>
          </a:bodyPr>
          <a:lstStyle/>
          <a:p>
            <a:pPr marL="0" indent="0" algn="r" rtl="1">
              <a:buClr>
                <a:schemeClr val="tx1"/>
              </a:buClr>
              <a:buNone/>
            </a:pPr>
            <a:endParaRPr lang="fa-IR" sz="2000" b="1" dirty="0">
              <a:latin typeface="Arial" panose="020B0604020202020204" pitchFamily="34" charset="0"/>
              <a:cs typeface="Arial" panose="020B0604020202020204" pitchFamily="34" charset="0"/>
            </a:endParaRPr>
          </a:p>
          <a:p>
            <a:pPr marL="0" indent="0" algn="r" rtl="1">
              <a:buClr>
                <a:schemeClr val="tx1"/>
              </a:buClr>
              <a:buNone/>
            </a:pPr>
            <a:r>
              <a:rPr lang="fa-IR" sz="3000" dirty="0" smtClean="0">
                <a:latin typeface="Arial" panose="020B0604020202020204" pitchFamily="34" charset="0"/>
                <a:cs typeface="Arial" panose="020B0604020202020204" pitchFamily="34" charset="0"/>
              </a:rPr>
              <a:t>مراحل بهینه سازی</a:t>
            </a:r>
          </a:p>
          <a:p>
            <a:pPr marL="0" indent="0" algn="r" rtl="1">
              <a:buClr>
                <a:schemeClr val="tx1"/>
              </a:buClr>
              <a:buNone/>
            </a:pPr>
            <a:endParaRPr lang="fa-IR" sz="2000" b="1" dirty="0">
              <a:latin typeface="Arial" panose="020B0604020202020204" pitchFamily="34" charset="0"/>
              <a:cs typeface="Arial" panose="020B0604020202020204" pitchFamily="34" charset="0"/>
            </a:endParaRPr>
          </a:p>
          <a:p>
            <a:pPr marL="0" indent="0" algn="r" rtl="1">
              <a:buClr>
                <a:schemeClr val="tx1"/>
              </a:buClr>
              <a:buNone/>
            </a:pPr>
            <a:endParaRPr lang="fa-IR" sz="2000" b="1"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ar-SA" sz="2000" b="1" dirty="0" smtClean="0">
                <a:latin typeface="Arial" panose="020B0604020202020204" pitchFamily="34" charset="0"/>
                <a:cs typeface="Arial" panose="020B0604020202020204" pitchFamily="34" charset="0"/>
              </a:rPr>
              <a:t>عنوان </a:t>
            </a:r>
            <a:r>
              <a:rPr lang="ar-SA" sz="2000" b="1" dirty="0">
                <a:latin typeface="Arial" panose="020B0604020202020204" pitchFamily="34" charset="0"/>
                <a:cs typeface="Arial" panose="020B0604020202020204" pitchFamily="34" charset="0"/>
              </a:rPr>
              <a:t>صفحه - </a:t>
            </a:r>
            <a:r>
              <a:rPr lang="en-US" sz="2000" b="1" dirty="0">
                <a:latin typeface="Arial" panose="020B0604020202020204" pitchFamily="34" charset="0"/>
                <a:cs typeface="Arial" panose="020B0604020202020204" pitchFamily="34" charset="0"/>
              </a:rPr>
              <a:t>Title</a:t>
            </a:r>
            <a:r>
              <a:rPr lang="ar-SA" sz="2000" b="1" dirty="0">
                <a:latin typeface="Arial" panose="020B0604020202020204" pitchFamily="34" charset="0"/>
                <a:cs typeface="Arial" panose="020B0604020202020204" pitchFamily="34" charset="0"/>
              </a:rPr>
              <a:t> </a:t>
            </a:r>
            <a:br>
              <a:rPr lang="ar-SA" sz="2000" b="1" dirty="0">
                <a:latin typeface="Arial" panose="020B0604020202020204" pitchFamily="34" charset="0"/>
                <a:cs typeface="Arial" panose="020B0604020202020204" pitchFamily="34" charset="0"/>
              </a:rPr>
            </a:br>
            <a:r>
              <a:rPr lang="ar-SA" sz="2000" dirty="0">
                <a:latin typeface="Arial" panose="020B0604020202020204" pitchFamily="34" charset="0"/>
                <a:cs typeface="Arial" panose="020B0604020202020204" pitchFamily="34" charset="0"/>
              </a:rPr>
              <a:t>عنوان صفحه شامل </a:t>
            </a:r>
            <a:r>
              <a:rPr lang="fa-IR" sz="2000" dirty="0">
                <a:latin typeface="Arial" panose="020B0604020202020204" pitchFamily="34" charset="0"/>
                <a:cs typeface="Arial" panose="020B0604020202020204" pitchFamily="34" charset="0"/>
              </a:rPr>
              <a:t>۵</a:t>
            </a:r>
            <a:r>
              <a:rPr lang="ar-SA" sz="2000" dirty="0">
                <a:latin typeface="Arial" panose="020B0604020202020204" pitchFamily="34" charset="0"/>
                <a:cs typeface="Arial" panose="020B0604020202020204" pitchFamily="34" charset="0"/>
              </a:rPr>
              <a:t> تا </a:t>
            </a:r>
            <a:r>
              <a:rPr lang="fa-IR" sz="2000" dirty="0">
                <a:latin typeface="Arial" panose="020B0604020202020204" pitchFamily="34" charset="0"/>
                <a:cs typeface="Arial" panose="020B0604020202020204" pitchFamily="34" charset="0"/>
              </a:rPr>
              <a:t>۱۰</a:t>
            </a:r>
            <a:r>
              <a:rPr lang="ar-SA" sz="2000" dirty="0">
                <a:latin typeface="Arial" panose="020B0604020202020204" pitchFamily="34" charset="0"/>
                <a:cs typeface="Arial" panose="020B0604020202020204" pitchFamily="34" charset="0"/>
              </a:rPr>
              <a:t> کلمه است و همان متنی است که بالای گردشگر اینترنت ظاهر می شود و موقع ذخیره کردن صفحه و اضافه کردن آن به صفحات محبوب به عنوان اسم پیش فرض ظاهر می </a:t>
            </a:r>
            <a:r>
              <a:rPr lang="fa-IR" sz="2000" dirty="0" smtClean="0">
                <a:latin typeface="Arial" panose="020B0604020202020204" pitchFamily="34" charset="0"/>
                <a:cs typeface="Arial" panose="020B0604020202020204" pitchFamily="34" charset="0"/>
              </a:rPr>
              <a:t>شود </a:t>
            </a:r>
            <a:endParaRPr lang="fa-IR" sz="2000" dirty="0">
              <a:latin typeface="Arial" panose="020B0604020202020204" pitchFamily="34" charset="0"/>
              <a:cs typeface="Arial" panose="020B0604020202020204" pitchFamily="34" charset="0"/>
            </a:endParaRPr>
          </a:p>
          <a:p>
            <a:pPr marL="0" indent="0" algn="r" rtl="1">
              <a:buClr>
                <a:schemeClr val="tx1"/>
              </a:buClr>
              <a:buNone/>
            </a:pPr>
            <a:endParaRPr lang="en-US" sz="2000"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ar-SA" sz="2000" dirty="0" smtClean="0">
                <a:latin typeface="Arial" panose="020B0604020202020204" pitchFamily="34" charset="0"/>
                <a:cs typeface="Arial" panose="020B0604020202020204" pitchFamily="34" charset="0"/>
              </a:rPr>
              <a:t> </a:t>
            </a:r>
            <a:r>
              <a:rPr lang="ar-SA" sz="2000" b="1" dirty="0" smtClean="0">
                <a:latin typeface="Arial" panose="020B0604020202020204" pitchFamily="34" charset="0"/>
                <a:cs typeface="Arial" panose="020B0604020202020204" pitchFamily="34" charset="0"/>
              </a:rPr>
              <a:t>تگ </a:t>
            </a:r>
            <a:r>
              <a:rPr lang="ar-SA" sz="2000" b="1" dirty="0">
                <a:latin typeface="Arial" panose="020B0604020202020204" pitchFamily="34" charset="0"/>
                <a:cs typeface="Arial" panose="020B0604020202020204" pitchFamily="34" charset="0"/>
              </a:rPr>
              <a:t>توصیف - </a:t>
            </a:r>
            <a:r>
              <a:rPr lang="en-US" sz="2000" b="1" dirty="0">
                <a:latin typeface="Arial" panose="020B0604020202020204" pitchFamily="34" charset="0"/>
                <a:cs typeface="Arial" panose="020B0604020202020204" pitchFamily="34" charset="0"/>
              </a:rPr>
              <a:t>Meta Description</a:t>
            </a:r>
            <a:r>
              <a:rPr lang="ar-SA" sz="2000" b="1" dirty="0">
                <a:latin typeface="Arial" panose="020B0604020202020204" pitchFamily="34" charset="0"/>
                <a:cs typeface="Arial" panose="020B0604020202020204" pitchFamily="34" charset="0"/>
              </a:rPr>
              <a:t> </a:t>
            </a:r>
            <a:br>
              <a:rPr lang="ar-SA" sz="2000" b="1" dirty="0">
                <a:latin typeface="Arial" panose="020B0604020202020204" pitchFamily="34" charset="0"/>
                <a:cs typeface="Arial" panose="020B0604020202020204" pitchFamily="34" charset="0"/>
              </a:rPr>
            </a:br>
            <a:r>
              <a:rPr lang="ar-SA" sz="2000" dirty="0">
                <a:latin typeface="Arial" panose="020B0604020202020204" pitchFamily="34" charset="0"/>
                <a:cs typeface="Arial" panose="020B0604020202020204" pitchFamily="34" charset="0"/>
              </a:rPr>
              <a:t>برخی از موتورهای جستجو این متن را که شامل ٢</a:t>
            </a:r>
            <a:r>
              <a:rPr lang="fa-IR" sz="2000" dirty="0">
                <a:latin typeface="Arial" panose="020B0604020202020204" pitchFamily="34" charset="0"/>
                <a:cs typeface="Arial" panose="020B0604020202020204" pitchFamily="34" charset="0"/>
              </a:rPr>
              <a:t>۵</a:t>
            </a:r>
            <a:r>
              <a:rPr lang="ar-SA" sz="2000" dirty="0">
                <a:latin typeface="Arial" panose="020B0604020202020204" pitchFamily="34" charset="0"/>
                <a:cs typeface="Arial" panose="020B0604020202020204" pitchFamily="34" charset="0"/>
              </a:rPr>
              <a:t> تا </a:t>
            </a:r>
            <a:r>
              <a:rPr lang="fa-IR" sz="2000" dirty="0">
                <a:latin typeface="Arial" panose="020B0604020202020204" pitchFamily="34" charset="0"/>
                <a:cs typeface="Arial" panose="020B0604020202020204" pitchFamily="34" charset="0"/>
              </a:rPr>
              <a:t>۳۰</a:t>
            </a:r>
            <a:r>
              <a:rPr lang="ar-SA" sz="2000" dirty="0">
                <a:latin typeface="Arial" panose="020B0604020202020204" pitchFamily="34" charset="0"/>
                <a:cs typeface="Arial" panose="020B0604020202020204" pitchFamily="34" charset="0"/>
              </a:rPr>
              <a:t> کلمه در توصیف صفحه است بعد از عنوان سایت در نتایج جستجوی خود نشان می دهند. از کلیدواژه ها در این متن استفاده کنید. </a:t>
            </a:r>
            <a:endParaRPr lang="en-US" sz="2000" dirty="0" smtClean="0">
              <a:latin typeface="Arial" panose="020B0604020202020204" pitchFamily="34" charset="0"/>
              <a:cs typeface="Arial" panose="020B0604020202020204" pitchFamily="34" charset="0"/>
            </a:endParaRPr>
          </a:p>
          <a:p>
            <a:pPr marL="0" indent="0" algn="r" rtl="1">
              <a:buClr>
                <a:schemeClr val="tx1"/>
              </a:buClr>
              <a:buNone/>
            </a:pPr>
            <a:endParaRPr lang="en-US" sz="2000"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ar-SA" sz="2000" b="1" dirty="0" smtClean="0">
                <a:latin typeface="Arial" panose="020B0604020202020204" pitchFamily="34" charset="0"/>
                <a:cs typeface="Arial" panose="020B0604020202020204" pitchFamily="34" charset="0"/>
              </a:rPr>
              <a:t>تگ </a:t>
            </a:r>
            <a:r>
              <a:rPr lang="ar-SA" sz="2000" b="1" dirty="0">
                <a:latin typeface="Arial" panose="020B0604020202020204" pitchFamily="34" charset="0"/>
                <a:cs typeface="Arial" panose="020B0604020202020204" pitchFamily="34" charset="0"/>
              </a:rPr>
              <a:t>کلیدواژه ها - </a:t>
            </a:r>
            <a:r>
              <a:rPr lang="en-US" sz="2000" b="1" dirty="0">
                <a:latin typeface="Arial" panose="020B0604020202020204" pitchFamily="34" charset="0"/>
                <a:cs typeface="Arial" panose="020B0604020202020204" pitchFamily="34" charset="0"/>
              </a:rPr>
              <a:t>Meta Keywords</a:t>
            </a:r>
            <a:r>
              <a:rPr lang="ar-SA" sz="2000" b="1" dirty="0">
                <a:latin typeface="Arial" panose="020B0604020202020204" pitchFamily="34" charset="0"/>
                <a:cs typeface="Arial" panose="020B0604020202020204" pitchFamily="34" charset="0"/>
              </a:rPr>
              <a:t> </a:t>
            </a:r>
            <a:br>
              <a:rPr lang="ar-SA" sz="2000" b="1" dirty="0">
                <a:latin typeface="Arial" panose="020B0604020202020204" pitchFamily="34" charset="0"/>
                <a:cs typeface="Arial" panose="020B0604020202020204" pitchFamily="34" charset="0"/>
              </a:rPr>
            </a:br>
            <a:r>
              <a:rPr lang="ar-SA" sz="2000" dirty="0">
                <a:latin typeface="Arial" panose="020B0604020202020204" pitchFamily="34" charset="0"/>
                <a:cs typeface="Arial" panose="020B0604020202020204" pitchFamily="34" charset="0"/>
              </a:rPr>
              <a:t>این تگ جزو تگ های بسیار مهم سایت است زیرا موتورهای جستجو برای این بخش ارزش زیادی قائلند. ابتدا کلیدواژه اصلی، بعد کلیدواژه دوم و بعد چند کلید واژه مشابه را قرار دهید. </a:t>
            </a:r>
            <a:r>
              <a:rPr lang="ar-SA" dirty="0"/>
              <a:t/>
            </a:r>
            <a:br>
              <a:rPr lang="ar-SA" dirty="0"/>
            </a:b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18</a:t>
            </a:fld>
            <a:endParaRPr lang="en-US" dirty="0">
              <a:solidFill>
                <a:srgbClr val="7030A0"/>
              </a:solidFill>
            </a:endParaRPr>
          </a:p>
        </p:txBody>
      </p:sp>
    </p:spTree>
    <p:extLst>
      <p:ext uri="{BB962C8B-B14F-4D97-AF65-F5344CB8AC3E}">
        <p14:creationId xmlns:p14="http://schemas.microsoft.com/office/powerpoint/2010/main" val="1698588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3303" y="329899"/>
            <a:ext cx="8911687" cy="1280890"/>
          </a:xfrm>
        </p:spPr>
        <p:txBody>
          <a:bodyPr>
            <a:normAutofit/>
          </a:bodyPr>
          <a:lstStyle/>
          <a:p>
            <a:pPr algn="r" rtl="1"/>
            <a:r>
              <a:rPr lang="fa-IR" sz="2800" dirty="0" smtClean="0">
                <a:latin typeface="Arial" panose="020B0604020202020204" pitchFamily="34" charset="0"/>
                <a:cs typeface="Arial" panose="020B0604020202020204" pitchFamily="34" charset="0"/>
              </a:rPr>
              <a:t>مراحل بهینه سازی</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73303" y="787782"/>
            <a:ext cx="8915400" cy="5490153"/>
          </a:xfrm>
        </p:spPr>
        <p:txBody>
          <a:bodyPr>
            <a:noAutofit/>
          </a:bodyPr>
          <a:lstStyle/>
          <a:p>
            <a:pPr marL="0" indent="0" algn="r" rtl="1">
              <a:buClr>
                <a:schemeClr val="tx1"/>
              </a:buClr>
              <a:buNone/>
            </a:pPr>
            <a:endParaRPr lang="fa-IR" sz="2000" b="1" dirty="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ar-SA" sz="2000" b="1" dirty="0" smtClean="0">
                <a:latin typeface="Arial" panose="020B0604020202020204" pitchFamily="34" charset="0"/>
                <a:cs typeface="Arial" panose="020B0604020202020204" pitchFamily="34" charset="0"/>
              </a:rPr>
              <a:t> </a:t>
            </a:r>
            <a:r>
              <a:rPr lang="ar-SA" sz="2000" b="1" dirty="0">
                <a:latin typeface="Arial" panose="020B0604020202020204" pitchFamily="34" charset="0"/>
                <a:cs typeface="Arial" panose="020B0604020202020204" pitchFamily="34" charset="0"/>
              </a:rPr>
              <a:t>تگ سرصفحه - </a:t>
            </a:r>
            <a:r>
              <a:rPr lang="en-US" sz="2000" b="1" dirty="0">
                <a:latin typeface="Arial" panose="020B0604020202020204" pitchFamily="34" charset="0"/>
                <a:cs typeface="Arial" panose="020B0604020202020204" pitchFamily="34" charset="0"/>
              </a:rPr>
              <a:t>H1</a:t>
            </a:r>
            <a:r>
              <a:rPr lang="ar-SA" sz="2000" b="1" dirty="0">
                <a:latin typeface="Arial" panose="020B0604020202020204" pitchFamily="34" charset="0"/>
                <a:cs typeface="Arial" panose="020B0604020202020204" pitchFamily="34" charset="0"/>
              </a:rPr>
              <a:t> </a:t>
            </a:r>
            <a:br>
              <a:rPr lang="ar-SA" sz="2000" b="1" dirty="0">
                <a:latin typeface="Arial" panose="020B0604020202020204" pitchFamily="34" charset="0"/>
                <a:cs typeface="Arial" panose="020B0604020202020204" pitchFamily="34" charset="0"/>
              </a:rPr>
            </a:br>
            <a:r>
              <a:rPr lang="ar-SA" sz="2000" dirty="0">
                <a:latin typeface="Arial" panose="020B0604020202020204" pitchFamily="34" charset="0"/>
                <a:cs typeface="Arial" panose="020B0604020202020204" pitchFamily="34" charset="0"/>
              </a:rPr>
              <a:t>کلیدواژه خود را در سرصفحه قرار دهید</a:t>
            </a:r>
            <a:r>
              <a:rPr lang="ar-SA" sz="2000" dirty="0" smtClean="0">
                <a:latin typeface="Arial" panose="020B0604020202020204" pitchFamily="34" charset="0"/>
                <a:cs typeface="Arial" panose="020B0604020202020204" pitchFamily="34" charset="0"/>
              </a:rPr>
              <a:t>.</a:t>
            </a:r>
            <a:endParaRPr lang="fa-IR" sz="2000"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ar-SA" sz="2000" b="1" dirty="0" smtClean="0">
                <a:latin typeface="Arial" panose="020B0604020202020204" pitchFamily="34" charset="0"/>
                <a:cs typeface="Arial" panose="020B0604020202020204" pitchFamily="34" charset="0"/>
              </a:rPr>
              <a:t>تگ </a:t>
            </a:r>
            <a:r>
              <a:rPr lang="ar-SA" sz="2000" b="1" dirty="0">
                <a:latin typeface="Arial" panose="020B0604020202020204" pitchFamily="34" charset="0"/>
                <a:cs typeface="Arial" panose="020B0604020202020204" pitchFamily="34" charset="0"/>
              </a:rPr>
              <a:t>تو پر - </a:t>
            </a:r>
            <a:r>
              <a:rPr lang="en-US" sz="2000" b="1" dirty="0">
                <a:latin typeface="Arial" panose="020B0604020202020204" pitchFamily="34" charset="0"/>
                <a:cs typeface="Arial" panose="020B0604020202020204" pitchFamily="34" charset="0"/>
              </a:rPr>
              <a:t>B</a:t>
            </a:r>
            <a:r>
              <a:rPr lang="ar-SA" sz="2000" b="1" dirty="0">
                <a:latin typeface="Arial" panose="020B0604020202020204" pitchFamily="34" charset="0"/>
                <a:cs typeface="Arial" panose="020B0604020202020204" pitchFamily="34" charset="0"/>
              </a:rPr>
              <a:t> </a:t>
            </a:r>
            <a:br>
              <a:rPr lang="ar-SA" sz="2000" b="1" dirty="0">
                <a:latin typeface="Arial" panose="020B0604020202020204" pitchFamily="34" charset="0"/>
                <a:cs typeface="Arial" panose="020B0604020202020204" pitchFamily="34" charset="0"/>
              </a:rPr>
            </a:br>
            <a:r>
              <a:rPr lang="ar-SA" sz="2000" dirty="0">
                <a:latin typeface="Arial" panose="020B0604020202020204" pitchFamily="34" charset="0"/>
                <a:cs typeface="Arial" panose="020B0604020202020204" pitchFamily="34" charset="0"/>
              </a:rPr>
              <a:t>بکارگیری کلیدواژه در متن در حالت تو پر باعث نتیجه بهتر می شود. </a:t>
            </a:r>
            <a:endParaRPr lang="fa-IR" sz="2000" dirty="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ar-SA" sz="2000" b="1" dirty="0" smtClean="0">
                <a:latin typeface="Arial" panose="020B0604020202020204" pitchFamily="34" charset="0"/>
                <a:cs typeface="Arial" panose="020B0604020202020204" pitchFamily="34" charset="0"/>
              </a:rPr>
              <a:t>تگ </a:t>
            </a:r>
            <a:r>
              <a:rPr lang="ar-SA" sz="2000" b="1" dirty="0">
                <a:latin typeface="Arial" panose="020B0604020202020204" pitchFamily="34" charset="0"/>
                <a:cs typeface="Arial" panose="020B0604020202020204" pitchFamily="34" charset="0"/>
              </a:rPr>
              <a:t>مشخصات عکس - </a:t>
            </a:r>
            <a:r>
              <a:rPr lang="en-US" sz="2000" b="1" dirty="0">
                <a:latin typeface="Arial" panose="020B0604020202020204" pitchFamily="34" charset="0"/>
                <a:cs typeface="Arial" panose="020B0604020202020204" pitchFamily="34" charset="0"/>
              </a:rPr>
              <a:t>Alt</a:t>
            </a:r>
            <a:r>
              <a:rPr lang="ar-SA" sz="2000" b="1" dirty="0">
                <a:latin typeface="Arial" panose="020B0604020202020204" pitchFamily="34" charset="0"/>
                <a:cs typeface="Arial" panose="020B0604020202020204" pitchFamily="34" charset="0"/>
              </a:rPr>
              <a:t> </a:t>
            </a:r>
            <a:br>
              <a:rPr lang="ar-SA" sz="2000" b="1" dirty="0">
                <a:latin typeface="Arial" panose="020B0604020202020204" pitchFamily="34" charset="0"/>
                <a:cs typeface="Arial" panose="020B0604020202020204" pitchFamily="34" charset="0"/>
              </a:rPr>
            </a:br>
            <a:r>
              <a:rPr lang="ar-SA" sz="2000" dirty="0">
                <a:latin typeface="Arial" panose="020B0604020202020204" pitchFamily="34" charset="0"/>
                <a:cs typeface="Arial" panose="020B0604020202020204" pitchFamily="34" charset="0"/>
              </a:rPr>
              <a:t>وقتی در سایتی ماوس را بر روی عکسی نگاه میدارید برای چند ثانیه متنی ظاهر </a:t>
            </a:r>
            <a:r>
              <a:rPr lang="ar-SA" sz="2000" dirty="0" smtClean="0">
                <a:latin typeface="Arial" panose="020B0604020202020204" pitchFamily="34" charset="0"/>
                <a:cs typeface="Arial" panose="020B0604020202020204" pitchFamily="34" charset="0"/>
              </a:rPr>
              <a:t>می</a:t>
            </a:r>
            <a:r>
              <a:rPr lang="fa-IR" sz="2000" dirty="0" smtClean="0">
                <a:latin typeface="Arial" panose="020B0604020202020204" pitchFamily="34" charset="0"/>
                <a:cs typeface="Arial" panose="020B0604020202020204" pitchFamily="34" charset="0"/>
              </a:rPr>
              <a:t> شود</a:t>
            </a:r>
            <a:r>
              <a:rPr lang="ar-SA" sz="2000" dirty="0" smtClean="0">
                <a:latin typeface="Arial" panose="020B0604020202020204" pitchFamily="34" charset="0"/>
                <a:cs typeface="Arial" panose="020B0604020202020204" pitchFamily="34" charset="0"/>
              </a:rPr>
              <a:t> </a:t>
            </a:r>
            <a:r>
              <a:rPr lang="ar-SA" sz="2000" dirty="0">
                <a:latin typeface="Arial" panose="020B0604020202020204" pitchFamily="34" charset="0"/>
                <a:cs typeface="Arial" panose="020B0604020202020204" pitchFamily="34" charset="0"/>
              </a:rPr>
              <a:t>که شامل توضیحی در مورد عکس است. موتورهای جستجو حتی این توضیحات به ظاهر کوچک را در نظر می گیرند به همین دلیل از کلیدواژه ها در این متن استفاده کنید. </a:t>
            </a:r>
            <a:endParaRPr lang="fa-IR" sz="2000"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ar-SA" sz="2000" b="1" dirty="0" smtClean="0">
                <a:latin typeface="Arial" panose="020B0604020202020204" pitchFamily="34" charset="0"/>
                <a:cs typeface="Arial" panose="020B0604020202020204" pitchFamily="34" charset="0"/>
              </a:rPr>
              <a:t>نام </a:t>
            </a:r>
            <a:r>
              <a:rPr lang="ar-SA" sz="2000" b="1" dirty="0">
                <a:latin typeface="Arial" panose="020B0604020202020204" pitchFamily="34" charset="0"/>
                <a:cs typeface="Arial" panose="020B0604020202020204" pitchFamily="34" charset="0"/>
              </a:rPr>
              <a:t>فایل های عکس </a:t>
            </a:r>
            <a:br>
              <a:rPr lang="ar-SA" sz="2000" b="1" dirty="0">
                <a:latin typeface="Arial" panose="020B0604020202020204" pitchFamily="34" charset="0"/>
                <a:cs typeface="Arial" panose="020B0604020202020204" pitchFamily="34" charset="0"/>
              </a:rPr>
            </a:br>
            <a:r>
              <a:rPr lang="ar-SA" sz="2000" dirty="0">
                <a:latin typeface="Arial" panose="020B0604020202020204" pitchFamily="34" charset="0"/>
                <a:cs typeface="Arial" panose="020B0604020202020204" pitchFamily="34" charset="0"/>
              </a:rPr>
              <a:t>نام فایل های عکس موجود در سایتتان را از میان کلیدواژه ها انتخاب کنید و نام را فارسی انتخاب نکنید. </a:t>
            </a:r>
            <a:br>
              <a:rPr lang="ar-SA"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19</a:t>
            </a:fld>
            <a:endParaRPr lang="en-US" dirty="0">
              <a:solidFill>
                <a:srgbClr val="7030A0"/>
              </a:solidFill>
            </a:endParaRPr>
          </a:p>
        </p:txBody>
      </p:sp>
    </p:spTree>
    <p:extLst>
      <p:ext uri="{BB962C8B-B14F-4D97-AF65-F5344CB8AC3E}">
        <p14:creationId xmlns:p14="http://schemas.microsoft.com/office/powerpoint/2010/main" val="4089648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r" rtl="1">
              <a:buClr>
                <a:schemeClr val="tx1"/>
              </a:buClr>
              <a:buFont typeface="Wingdings" panose="05000000000000000000" pitchFamily="2" charset="2"/>
              <a:buChar char="v"/>
            </a:pPr>
            <a:r>
              <a:rPr lang="fa-IR" dirty="0" smtClean="0">
                <a:latin typeface="Arial" panose="020B0604020202020204" pitchFamily="34" charset="0"/>
                <a:cs typeface="Arial" panose="020B0604020202020204" pitchFamily="34" charset="0"/>
              </a:rPr>
              <a:t>معرفی موتور جستجو</a:t>
            </a:r>
            <a:endParaRPr lang="en-US"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fa-IR" dirty="0" smtClean="0">
                <a:latin typeface="Arial" panose="020B0604020202020204" pitchFamily="34" charset="0"/>
                <a:cs typeface="Arial" panose="020B0604020202020204" pitchFamily="34" charset="0"/>
              </a:rPr>
              <a:t>نحوه ی کارکرد موتور جستجو</a:t>
            </a:r>
          </a:p>
          <a:p>
            <a:pPr algn="r" rtl="1">
              <a:buClr>
                <a:schemeClr val="tx1"/>
              </a:buClr>
              <a:buFont typeface="Wingdings" panose="05000000000000000000" pitchFamily="2" charset="2"/>
              <a:buChar char="v"/>
            </a:pPr>
            <a:r>
              <a:rPr lang="fa-IR" dirty="0" smtClean="0">
                <a:latin typeface="Arial" panose="020B0604020202020204" pitchFamily="34" charset="0"/>
                <a:cs typeface="Arial" panose="020B0604020202020204" pitchFamily="34" charset="0"/>
              </a:rPr>
              <a:t>انواع موتور جستجو </a:t>
            </a:r>
          </a:p>
          <a:p>
            <a:pPr algn="r" rtl="1">
              <a:buClr>
                <a:schemeClr val="tx1"/>
              </a:buClr>
              <a:buFont typeface="Wingdings" panose="05000000000000000000" pitchFamily="2" charset="2"/>
              <a:buChar char="v"/>
            </a:pPr>
            <a:r>
              <a:rPr lang="fa-IR" dirty="0" smtClean="0">
                <a:latin typeface="Arial" panose="020B0604020202020204" pitchFamily="34" charset="0"/>
                <a:cs typeface="Arial" panose="020B0604020202020204" pitchFamily="34" charset="0"/>
              </a:rPr>
              <a:t>نمونه هایی از موتورهای جستجو </a:t>
            </a:r>
          </a:p>
          <a:p>
            <a:pPr algn="r" rtl="1">
              <a:buClr>
                <a:schemeClr val="tx1"/>
              </a:buClr>
              <a:buFont typeface="Wingdings" panose="05000000000000000000" pitchFamily="2" charset="2"/>
              <a:buChar char="v"/>
            </a:pPr>
            <a:r>
              <a:rPr lang="fa-IR" dirty="0" smtClean="0">
                <a:latin typeface="Arial" panose="020B0604020202020204" pitchFamily="34" charset="0"/>
                <a:cs typeface="Arial" panose="020B0604020202020204" pitchFamily="34" charset="0"/>
              </a:rPr>
              <a:t>تعریف </a:t>
            </a:r>
            <a:r>
              <a:rPr lang="en-US" dirty="0" smtClean="0">
                <a:latin typeface="Arial" panose="020B0604020202020204" pitchFamily="34" charset="0"/>
                <a:cs typeface="Arial" panose="020B0604020202020204" pitchFamily="34" charset="0"/>
              </a:rPr>
              <a:t>SEO</a:t>
            </a:r>
            <a:endParaRPr lang="fa-IR"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fa-IR" sz="2000" dirty="0" smtClean="0">
                <a:latin typeface="Arial" panose="020B0604020202020204" pitchFamily="34" charset="0"/>
                <a:cs typeface="Arial" panose="020B0604020202020204" pitchFamily="34" charset="0"/>
              </a:rPr>
              <a:t>مراحل بهینه سازی </a:t>
            </a:r>
            <a:endParaRPr lang="en-US" sz="2000" dirty="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fa-IR" sz="2000" dirty="0" smtClean="0">
                <a:latin typeface="Arial" panose="020B0604020202020204" pitchFamily="34" charset="0"/>
                <a:cs typeface="Arial" panose="020B0604020202020204" pitchFamily="34" charset="0"/>
              </a:rPr>
              <a:t>ابزار </a:t>
            </a:r>
            <a:r>
              <a:rPr lang="en-US" sz="2000" dirty="0" smtClean="0">
                <a:latin typeface="Arial" panose="020B0604020202020204" pitchFamily="34" charset="0"/>
                <a:cs typeface="Arial" panose="020B0604020202020204" pitchFamily="34" charset="0"/>
              </a:rPr>
              <a:t>SEO</a:t>
            </a:r>
            <a:endParaRPr lang="fa-IR" sz="2000" dirty="0" smtClean="0">
              <a:latin typeface="Arial" panose="020B0604020202020204" pitchFamily="34" charset="0"/>
              <a:cs typeface="Arial" panose="020B0604020202020204" pitchFamily="34" charset="0"/>
            </a:endParaRPr>
          </a:p>
          <a:p>
            <a:pPr marL="0" indent="0" algn="r" rtl="1">
              <a:buClr>
                <a:schemeClr val="tx1"/>
              </a:buClr>
              <a:buNone/>
            </a:pPr>
            <a:endParaRPr lang="fa-IR" dirty="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endParaRPr lang="en-US"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endParaRPr lang="fa-IR" dirty="0" smtClean="0">
              <a:latin typeface="Arial" panose="020B0604020202020204" pitchFamily="34" charset="0"/>
              <a:cs typeface="Arial" panose="020B0604020202020204" pitchFamily="34" charset="0"/>
            </a:endParaRPr>
          </a:p>
          <a:p>
            <a:pPr marL="0" indent="0" algn="r" rtl="1">
              <a:buClr>
                <a:schemeClr val="tx1"/>
              </a:buClr>
              <a:buNone/>
            </a:pPr>
            <a:endParaRPr lang="fa-IR"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2</a:t>
            </a:fld>
            <a:endParaRPr lang="en-US" dirty="0">
              <a:solidFill>
                <a:srgbClr val="7030A0"/>
              </a:solidFill>
            </a:endParaRPr>
          </a:p>
        </p:txBody>
      </p:sp>
    </p:spTree>
    <p:extLst>
      <p:ext uri="{BB962C8B-B14F-4D97-AF65-F5344CB8AC3E}">
        <p14:creationId xmlns:p14="http://schemas.microsoft.com/office/powerpoint/2010/main" val="168744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indent="-342900" algn="r" rtl="1">
              <a:buFont typeface="Wingdings" panose="05000000000000000000" pitchFamily="2" charset="2"/>
              <a:buChar char="v"/>
            </a:pPr>
            <a:r>
              <a:rPr lang="ar-SA" sz="2000" b="1" dirty="0">
                <a:latin typeface="Arial" panose="020B0604020202020204" pitchFamily="34" charset="0"/>
                <a:cs typeface="Arial" panose="020B0604020202020204" pitchFamily="34" charset="0"/>
              </a:rPr>
              <a:t>متن صفحه - </a:t>
            </a:r>
            <a:r>
              <a:rPr lang="en-US" sz="2000" b="1" dirty="0">
                <a:latin typeface="Arial" panose="020B0604020202020204" pitchFamily="34" charset="0"/>
                <a:cs typeface="Arial" panose="020B0604020202020204" pitchFamily="34" charset="0"/>
              </a:rPr>
              <a:t>Content</a:t>
            </a:r>
            <a:r>
              <a:rPr lang="ar-SA" sz="2000" b="1" dirty="0">
                <a:latin typeface="Arial" panose="020B0604020202020204" pitchFamily="34" charset="0"/>
                <a:cs typeface="Arial" panose="020B0604020202020204" pitchFamily="34" charset="0"/>
              </a:rPr>
              <a:t> </a:t>
            </a:r>
            <a:r>
              <a:rPr lang="fa-IR" sz="2000" b="1" dirty="0" smtClean="0">
                <a:latin typeface="Arial" panose="020B0604020202020204" pitchFamily="34" charset="0"/>
                <a:cs typeface="Arial" panose="020B0604020202020204" pitchFamily="34" charset="0"/>
              </a:rPr>
              <a:t/>
            </a:r>
            <a:br>
              <a:rPr lang="fa-IR" sz="2000" b="1" dirty="0" smtClean="0">
                <a:latin typeface="Arial" panose="020B0604020202020204" pitchFamily="34" charset="0"/>
                <a:cs typeface="Arial" panose="020B0604020202020204" pitchFamily="34" charset="0"/>
              </a:rPr>
            </a:br>
            <a:r>
              <a:rPr lang="ar-SA" sz="2000" b="1" dirty="0">
                <a:latin typeface="Arial" panose="020B0604020202020204" pitchFamily="34" charset="0"/>
                <a:cs typeface="Arial" panose="020B0604020202020204" pitchFamily="34" charset="0"/>
              </a:rPr>
              <a:t/>
            </a:r>
            <a:br>
              <a:rPr lang="ar-SA" sz="2000" b="1" dirty="0">
                <a:latin typeface="Arial" panose="020B0604020202020204" pitchFamily="34" charset="0"/>
                <a:cs typeface="Arial" panose="020B0604020202020204" pitchFamily="34" charset="0"/>
              </a:rPr>
            </a:br>
            <a:r>
              <a:rPr lang="ar-SA" sz="2000" dirty="0">
                <a:latin typeface="Arial" panose="020B0604020202020204" pitchFamily="34" charset="0"/>
                <a:cs typeface="Arial" panose="020B0604020202020204" pitchFamily="34" charset="0"/>
              </a:rPr>
              <a:t>ارتباط کامل متن با موضوع و نگارش ساده و صحیح آن مهم است. کلیدواژه ها را نیز طوری در متن صفحه بکار برید که ساختار متن حفظ شود. پارامترهای زیر را در بکارگیری کلیدواژه ها در نظر بگیرید : </a:t>
            </a:r>
            <a:r>
              <a:rPr lang="fa-IR" sz="2000" dirty="0" smtClean="0">
                <a:latin typeface="Arial" panose="020B0604020202020204" pitchFamily="34" charset="0"/>
                <a:cs typeface="Arial" panose="020B0604020202020204" pitchFamily="34" charset="0"/>
              </a:rPr>
              <a:t/>
            </a:r>
            <a:br>
              <a:rPr lang="fa-IR" sz="2000" dirty="0" smtClean="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r" rtl="1">
              <a:buClr>
                <a:schemeClr val="tx1"/>
              </a:buClr>
              <a:buFont typeface="Wingdings" panose="05000000000000000000" pitchFamily="2" charset="2"/>
              <a:buChar char="§"/>
            </a:pPr>
            <a:endParaRPr lang="fa-IR" sz="2000" dirty="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
            </a:pPr>
            <a:r>
              <a:rPr lang="fa-IR" sz="2000" dirty="0" smtClean="0">
                <a:latin typeface="Arial" panose="020B0604020202020204" pitchFamily="34" charset="0"/>
                <a:cs typeface="Arial" panose="020B0604020202020204" pitchFamily="34" charset="0"/>
              </a:rPr>
              <a:t>جایگاه کلید واژه </a:t>
            </a:r>
            <a:r>
              <a:rPr lang="en-US" sz="2000" dirty="0" smtClean="0">
                <a:latin typeface="Arial" panose="020B0604020202020204" pitchFamily="34" charset="0"/>
                <a:cs typeface="Arial" panose="020B0604020202020204" pitchFamily="34" charset="0"/>
              </a:rPr>
              <a:t>prominence</a:t>
            </a:r>
            <a:endParaRPr lang="fa-IR" sz="2000"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
            </a:pPr>
            <a:r>
              <a:rPr lang="fa-IR" sz="2000" dirty="0" smtClean="0">
                <a:latin typeface="Arial" panose="020B0604020202020204" pitchFamily="34" charset="0"/>
                <a:cs typeface="Arial" panose="020B0604020202020204" pitchFamily="34" charset="0"/>
              </a:rPr>
              <a:t>چگالی کلید واژه </a:t>
            </a:r>
            <a:r>
              <a:rPr lang="en-US" sz="2000" dirty="0" smtClean="0">
                <a:latin typeface="Arial" panose="020B0604020202020204" pitchFamily="34" charset="0"/>
                <a:cs typeface="Arial" panose="020B0604020202020204" pitchFamily="34" charset="0"/>
              </a:rPr>
              <a:t>density</a:t>
            </a:r>
            <a:endParaRPr lang="fa-IR" sz="2000"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
            </a:pPr>
            <a:r>
              <a:rPr lang="fa-IR" sz="2000" dirty="0" smtClean="0">
                <a:latin typeface="Arial" panose="020B0604020202020204" pitchFamily="34" charset="0"/>
                <a:cs typeface="Arial" panose="020B0604020202020204" pitchFamily="34" charset="0"/>
              </a:rPr>
              <a:t>توزیع کلید واژه</a:t>
            </a:r>
            <a:r>
              <a:rPr lang="en-US" sz="2000" dirty="0" smtClean="0">
                <a:latin typeface="Arial" panose="020B0604020202020204" pitchFamily="34" charset="0"/>
                <a:cs typeface="Arial" panose="020B0604020202020204" pitchFamily="34" charset="0"/>
              </a:rPr>
              <a:t>proximity </a:t>
            </a:r>
            <a:endParaRPr lang="fa-IR" sz="2000"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
            </a:pPr>
            <a:r>
              <a:rPr lang="fa-IR" sz="2000" dirty="0" smtClean="0">
                <a:latin typeface="Arial" panose="020B0604020202020204" pitchFamily="34" charset="0"/>
                <a:cs typeface="Arial" panose="020B0604020202020204" pitchFamily="34" charset="0"/>
              </a:rPr>
              <a:t>تعداد کلید واژه</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frequencly</a:t>
            </a:r>
            <a:r>
              <a:rPr lang="en-US" sz="2000" dirty="0" smtClean="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20</a:t>
            </a:fld>
            <a:endParaRPr lang="en-US" dirty="0">
              <a:solidFill>
                <a:srgbClr val="7030A0"/>
              </a:solidFill>
            </a:endParaRPr>
          </a:p>
        </p:txBody>
      </p:sp>
    </p:spTree>
    <p:extLst>
      <p:ext uri="{BB962C8B-B14F-4D97-AF65-F5344CB8AC3E}">
        <p14:creationId xmlns:p14="http://schemas.microsoft.com/office/powerpoint/2010/main" val="418103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latin typeface="Arial" panose="020B0604020202020204" pitchFamily="34" charset="0"/>
                <a:cs typeface="Arial" panose="020B0604020202020204" pitchFamily="34" charset="0"/>
              </a:rPr>
              <a:t>مراحل بهینه سازی</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r" rtl="1">
              <a:buClr>
                <a:schemeClr val="tx1"/>
              </a:buClr>
              <a:buFont typeface="Wingdings" panose="05000000000000000000" pitchFamily="2" charset="2"/>
              <a:buChar char="v"/>
            </a:pPr>
            <a:r>
              <a:rPr lang="ar-SA" sz="2000" dirty="0">
                <a:latin typeface="Arial" panose="020B0604020202020204" pitchFamily="34" charset="0"/>
                <a:cs typeface="Arial" panose="020B0604020202020204" pitchFamily="34" charset="0"/>
              </a:rPr>
              <a:t>تهیه نقشه سایت - </a:t>
            </a:r>
            <a:r>
              <a:rPr lang="en-US" sz="2000" dirty="0">
                <a:latin typeface="Arial" panose="020B0604020202020204" pitchFamily="34" charset="0"/>
                <a:cs typeface="Arial" panose="020B0604020202020204" pitchFamily="34" charset="0"/>
              </a:rPr>
              <a:t>Sitemap </a:t>
            </a:r>
          </a:p>
          <a:p>
            <a:pPr marL="0" indent="0" algn="r" rtl="1">
              <a:buNone/>
            </a:pPr>
            <a:r>
              <a:rPr lang="ar-SA" sz="2000" dirty="0">
                <a:latin typeface="Arial" panose="020B0604020202020204" pitchFamily="34" charset="0"/>
                <a:cs typeface="Arial" panose="020B0604020202020204" pitchFamily="34" charset="0"/>
              </a:rPr>
              <a:t>لیستی از تمام صفحات سایت به همراه توضیح کوتاهی در مورد آنها، در صفحه ای قرار دهید و لینکی به آن در صفحه اول سایت قرار دهید. نقشه سایت کار موتورهای جستجو را برای شناسایی صفحات سایت آسان می کند. </a:t>
            </a:r>
            <a:endParaRPr lang="en-US" sz="2000" dirty="0">
              <a:latin typeface="Arial" panose="020B0604020202020204" pitchFamily="34" charset="0"/>
              <a:cs typeface="Arial" panose="020B0604020202020204" pitchFamily="34" charset="0"/>
            </a:endParaRPr>
          </a:p>
          <a:p>
            <a:pPr algn="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21</a:t>
            </a:fld>
            <a:endParaRPr lang="en-US" dirty="0">
              <a:solidFill>
                <a:srgbClr val="7030A0"/>
              </a:solidFill>
            </a:endParaRPr>
          </a:p>
        </p:txBody>
      </p:sp>
    </p:spTree>
    <p:extLst>
      <p:ext uri="{BB962C8B-B14F-4D97-AF65-F5344CB8AC3E}">
        <p14:creationId xmlns:p14="http://schemas.microsoft.com/office/powerpoint/2010/main" val="7692590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latin typeface="Arial" panose="020B0604020202020204" pitchFamily="34" charset="0"/>
                <a:cs typeface="Arial" panose="020B0604020202020204" pitchFamily="34" charset="0"/>
              </a:rPr>
              <a:t>مراحل بهینه سازی</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r" rtl="1">
              <a:buClrTx/>
              <a:buFont typeface="Wingdings" panose="05000000000000000000" pitchFamily="2" charset="2"/>
              <a:buChar char="v"/>
            </a:pPr>
            <a:r>
              <a:rPr lang="en-US" b="1" dirty="0" smtClean="0"/>
              <a:t>Link Building</a:t>
            </a:r>
            <a:endParaRPr lang="fa-IR" b="1" dirty="0" smtClean="0"/>
          </a:p>
          <a:p>
            <a:pPr marL="0" indent="0" algn="r" rtl="1">
              <a:buClrTx/>
              <a:buNone/>
            </a:pPr>
            <a:r>
              <a:rPr lang="fa-IR" sz="2000" dirty="0" smtClean="0">
                <a:latin typeface="Arial" panose="020B0604020202020204" pitchFamily="34" charset="0"/>
                <a:cs typeface="Arial" panose="020B0604020202020204" pitchFamily="34" charset="0"/>
              </a:rPr>
              <a:t>ایجاد </a:t>
            </a:r>
            <a:r>
              <a:rPr lang="fa-IR" sz="2000" dirty="0">
                <a:latin typeface="Arial" panose="020B0604020202020204" pitchFamily="34" charset="0"/>
                <a:cs typeface="Arial" panose="020B0604020202020204" pitchFamily="34" charset="0"/>
              </a:rPr>
              <a:t>لینک از سایت های دیگر کاری است که می بایست پیوسته انجام گردد. در حقیقت یک لینک سازی خطر ناکتریک ترین بخش از سئو و بهینه سازی سایت می باشد که می بایست با دقت انجام گردد. </a:t>
            </a:r>
            <a:endParaRPr lang="en-US" b="1" dirty="0"/>
          </a:p>
          <a:p>
            <a:pPr marL="0" indent="0" algn="r" rtl="1">
              <a:buClrTx/>
              <a:buNone/>
            </a:pPr>
            <a:r>
              <a:rPr lang="fa-IR" sz="2000" dirty="0" smtClean="0">
                <a:latin typeface="Arial" panose="020B0604020202020204" pitchFamily="34" charset="0"/>
                <a:cs typeface="Arial" panose="020B0604020202020204" pitchFamily="34" charset="0"/>
              </a:rPr>
              <a:t>این مرحله از چند جهت بررسی میشود </a:t>
            </a:r>
          </a:p>
          <a:p>
            <a:pPr marL="0" indent="0" algn="r" rtl="1">
              <a:buClrTx/>
              <a:buNone/>
            </a:pPr>
            <a:r>
              <a:rPr lang="fa-IR" sz="2000" dirty="0" smtClean="0">
                <a:latin typeface="Arial" panose="020B0604020202020204" pitchFamily="34" charset="0"/>
                <a:cs typeface="Arial" panose="020B0604020202020204" pitchFamily="34" charset="0"/>
              </a:rPr>
              <a:t>1- تعداد لینک های ورودی </a:t>
            </a:r>
          </a:p>
          <a:p>
            <a:pPr marL="0" indent="0" algn="r" rtl="1">
              <a:buClrTx/>
              <a:buNone/>
            </a:pPr>
            <a:r>
              <a:rPr lang="fa-IR" sz="2000" dirty="0" smtClean="0">
                <a:latin typeface="Arial" panose="020B0604020202020204" pitchFamily="34" charset="0"/>
                <a:cs typeface="Arial" panose="020B0604020202020204" pitchFamily="34" charset="0"/>
              </a:rPr>
              <a:t>2- اهمیت و کیفیت لینک های ورودی</a:t>
            </a:r>
          </a:p>
          <a:p>
            <a:pPr marL="0" indent="0" algn="r" rtl="1">
              <a:buClrTx/>
              <a:buNone/>
            </a:pPr>
            <a:r>
              <a:rPr lang="fa-IR" sz="2000" dirty="0" smtClean="0">
                <a:latin typeface="Arial" panose="020B0604020202020204" pitchFamily="34" charset="0"/>
                <a:cs typeface="Arial" panose="020B0604020202020204" pitchFamily="34" charset="0"/>
              </a:rPr>
              <a:t>3-متنی که لینک میشود .</a:t>
            </a:r>
            <a:endParaRPr lang="en-US" sz="20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22</a:t>
            </a:fld>
            <a:endParaRPr lang="en-US" dirty="0">
              <a:solidFill>
                <a:srgbClr val="7030A0"/>
              </a:solidFill>
            </a:endParaRPr>
          </a:p>
        </p:txBody>
      </p:sp>
    </p:spTree>
    <p:extLst>
      <p:ext uri="{BB962C8B-B14F-4D97-AF65-F5344CB8AC3E}">
        <p14:creationId xmlns:p14="http://schemas.microsoft.com/office/powerpoint/2010/main" val="41622216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352862"/>
            <a:ext cx="8911687" cy="869839"/>
          </a:xfrm>
        </p:spPr>
        <p:txBody>
          <a:bodyPr/>
          <a:lstStyle/>
          <a:p>
            <a:pPr algn="r" rtl="1"/>
            <a:r>
              <a:rPr lang="fa-IR" dirty="0" smtClean="0">
                <a:latin typeface="Arial" panose="020B0604020202020204" pitchFamily="34" charset="0"/>
                <a:cs typeface="Arial" panose="020B0604020202020204" pitchFamily="34" charset="0"/>
              </a:rPr>
              <a:t>ابزارهای </a:t>
            </a:r>
            <a:r>
              <a:rPr lang="en-US" dirty="0" smtClean="0">
                <a:latin typeface="Arial" panose="020B0604020202020204" pitchFamily="34" charset="0"/>
                <a:cs typeface="Arial" panose="020B0604020202020204" pitchFamily="34" charset="0"/>
              </a:rPr>
              <a:t>SEO</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92924" y="1493949"/>
            <a:ext cx="8911687" cy="4417273"/>
          </a:xfrm>
        </p:spPr>
        <p:txBody>
          <a:bodyPr/>
          <a:lstStyle/>
          <a:p>
            <a:pPr algn="r" rtl="1">
              <a:buClrTx/>
              <a:buFont typeface="Wingdings" panose="05000000000000000000" pitchFamily="2" charset="2"/>
              <a:buChar char="v"/>
            </a:pPr>
            <a:r>
              <a:rPr lang="ar-SA" sz="2000" dirty="0">
                <a:latin typeface="Arial" panose="020B0604020202020204" pitchFamily="34" charset="0"/>
                <a:cs typeface="Arial" panose="020B0604020202020204" pitchFamily="34" charset="0"/>
              </a:rPr>
              <a:t>پیشنهاد دهنده ی کلمات </a:t>
            </a:r>
            <a:r>
              <a:rPr lang="ar-SA" sz="2000" dirty="0" smtClean="0">
                <a:latin typeface="Arial" panose="020B0604020202020204" pitchFamily="34" charset="0"/>
                <a:cs typeface="Arial" panose="020B0604020202020204" pitchFamily="34" charset="0"/>
              </a:rPr>
              <a:t>کلیدی</a:t>
            </a:r>
            <a:r>
              <a:rPr lang="en-US" sz="2000"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Keyword </a:t>
            </a:r>
            <a:r>
              <a:rPr lang="en-US" dirty="0" smtClean="0">
                <a:latin typeface="Arial" panose="020B0604020202020204" pitchFamily="34" charset="0"/>
                <a:cs typeface="Arial" panose="020B0604020202020204" pitchFamily="34" charset="0"/>
              </a:rPr>
              <a:t>Suggestion </a:t>
            </a:r>
            <a:endParaRPr lang="fa-IR" dirty="0" smtClean="0">
              <a:latin typeface="Arial" panose="020B0604020202020204" pitchFamily="34" charset="0"/>
              <a:cs typeface="Arial" panose="020B0604020202020204" pitchFamily="34" charset="0"/>
            </a:endParaRPr>
          </a:p>
          <a:p>
            <a:pPr marL="0" indent="0" algn="r" rtl="1">
              <a:buClrTx/>
              <a:buNone/>
            </a:pPr>
            <a:endParaRPr lang="en-US" dirty="0" smtClean="0">
              <a:latin typeface="Arial" panose="020B0604020202020204" pitchFamily="34" charset="0"/>
              <a:cs typeface="Arial" panose="020B0604020202020204" pitchFamily="34" charset="0"/>
            </a:endParaRPr>
          </a:p>
          <a:p>
            <a:pPr algn="r" rtl="1">
              <a:buClrTx/>
              <a:buFont typeface="Wingdings" panose="05000000000000000000" pitchFamily="2" charset="2"/>
              <a:buChar char="v"/>
            </a:pPr>
            <a:r>
              <a:rPr lang="ar-SA" sz="2000" dirty="0">
                <a:latin typeface="Arial" panose="020B0604020202020204" pitchFamily="34" charset="0"/>
                <a:cs typeface="Arial" panose="020B0604020202020204" pitchFamily="34" charset="0"/>
              </a:rPr>
              <a:t>چک کننده ی امتیاز شما در </a:t>
            </a:r>
            <a:r>
              <a:rPr lang="ar-SA" sz="2000" dirty="0" smtClean="0">
                <a:latin typeface="Arial" panose="020B0604020202020204" pitchFamily="34" charset="0"/>
                <a:cs typeface="Arial" panose="020B0604020202020204" pitchFamily="34" charset="0"/>
              </a:rPr>
              <a:t>گوگل</a:t>
            </a:r>
            <a:r>
              <a:rPr lang="en-US" sz="2000" dirty="0">
                <a:latin typeface="Arial" panose="020B0604020202020204" pitchFamily="34" charset="0"/>
                <a:cs typeface="Arial" panose="020B0604020202020204" pitchFamily="34" charset="0"/>
              </a:rPr>
              <a:t>Google Rank </a:t>
            </a:r>
            <a:r>
              <a:rPr lang="en-US" sz="2000" dirty="0" smtClean="0">
                <a:latin typeface="Arial" panose="020B0604020202020204" pitchFamily="34" charset="0"/>
                <a:cs typeface="Arial" panose="020B0604020202020204" pitchFamily="34" charset="0"/>
              </a:rPr>
              <a:t>Checker  </a:t>
            </a:r>
          </a:p>
          <a:p>
            <a:pPr marL="0" indent="0" algn="r" rtl="1">
              <a:buClrTx/>
              <a:buNone/>
            </a:pPr>
            <a:r>
              <a:rPr lang="fa-IR"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r" rtl="1">
              <a:buClrTx/>
              <a:buFont typeface="Wingdings" panose="05000000000000000000" pitchFamily="2" charset="2"/>
              <a:buChar char="v"/>
            </a:pPr>
            <a:r>
              <a:rPr lang="ar-SA" sz="2000" dirty="0">
                <a:latin typeface="Arial" panose="020B0604020202020204" pitchFamily="34" charset="0"/>
                <a:cs typeface="Arial" panose="020B0604020202020204" pitchFamily="34" charset="0"/>
              </a:rPr>
              <a:t>محبوبیت </a:t>
            </a:r>
            <a:r>
              <a:rPr lang="ar-SA" sz="2000" dirty="0" smtClean="0">
                <a:latin typeface="Arial" panose="020B0604020202020204" pitchFamily="34" charset="0"/>
                <a:cs typeface="Arial" panose="020B0604020202020204" pitchFamily="34" charset="0"/>
              </a:rPr>
              <a:t>لین</a:t>
            </a:r>
            <a:r>
              <a:rPr lang="fa-IR" sz="2000" dirty="0" smtClean="0">
                <a:latin typeface="Arial" panose="020B0604020202020204" pitchFamily="34" charset="0"/>
                <a:cs typeface="Arial" panose="020B0604020202020204" pitchFamily="34" charset="0"/>
              </a:rPr>
              <a:t>ک  </a:t>
            </a:r>
            <a:r>
              <a:rPr lang="en-US" sz="2000" dirty="0" smtClean="0">
                <a:latin typeface="Arial" panose="020B0604020202020204" pitchFamily="34" charset="0"/>
                <a:cs typeface="Arial" panose="020B0604020202020204" pitchFamily="34" charset="0"/>
              </a:rPr>
              <a:t>Link Popularity</a:t>
            </a:r>
          </a:p>
          <a:p>
            <a:pPr marL="0" indent="0" algn="r" rtl="1">
              <a:buClrTx/>
              <a:buNone/>
            </a:pPr>
            <a:endParaRPr lang="fa-IR" sz="2000" dirty="0" smtClean="0">
              <a:latin typeface="Arial" panose="020B0604020202020204" pitchFamily="34" charset="0"/>
              <a:cs typeface="Arial" panose="020B0604020202020204" pitchFamily="34" charset="0"/>
            </a:endParaRPr>
          </a:p>
          <a:p>
            <a:pPr algn="r" rtl="1">
              <a:buClrTx/>
              <a:buFont typeface="Wingdings" panose="05000000000000000000" pitchFamily="2" charset="2"/>
              <a:buChar char="v"/>
            </a:pPr>
            <a:r>
              <a:rPr lang="ar-SA" sz="2000" dirty="0">
                <a:latin typeface="Arial" panose="020B0604020202020204" pitchFamily="34" charset="0"/>
                <a:cs typeface="Arial" panose="020B0604020202020204" pitchFamily="34" charset="0"/>
              </a:rPr>
              <a:t>وضعیت سایت شما در موتورهای </a:t>
            </a:r>
            <a:r>
              <a:rPr lang="ar-SA" sz="2000" dirty="0" smtClean="0">
                <a:latin typeface="Arial" panose="020B0604020202020204" pitchFamily="34" charset="0"/>
                <a:cs typeface="Arial" panose="020B0604020202020204" pitchFamily="34" charset="0"/>
              </a:rPr>
              <a:t>جستجو</a:t>
            </a:r>
            <a:r>
              <a:rPr lang="en-US" sz="2000" dirty="0">
                <a:latin typeface="Arial" panose="020B0604020202020204" pitchFamily="34" charset="0"/>
                <a:cs typeface="Arial" panose="020B0604020202020204" pitchFamily="34" charset="0"/>
              </a:rPr>
              <a:t>Search Engine Position </a:t>
            </a:r>
            <a:r>
              <a:rPr lang="fa-IR" sz="2000" dirty="0" smtClean="0">
                <a:latin typeface="Arial" panose="020B0604020202020204" pitchFamily="34" charset="0"/>
                <a:cs typeface="Arial" panose="020B0604020202020204" pitchFamily="34" charset="0"/>
              </a:rPr>
              <a:t> </a:t>
            </a:r>
            <a:r>
              <a:rPr lang="fa-IR" sz="2000" dirty="0" smtClean="0"/>
              <a:t> </a:t>
            </a:r>
            <a:endParaRPr lang="en-US" sz="20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19811497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latin typeface="Arial" panose="020B0604020202020204" pitchFamily="34" charset="0"/>
                <a:cs typeface="Arial" panose="020B0604020202020204" pitchFamily="34" charset="0"/>
              </a:rPr>
              <a:t>سوالات :</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r" rtl="1"/>
            <a:r>
              <a:rPr lang="fa-IR" dirty="0">
                <a:latin typeface="Arial" panose="020B0604020202020204" pitchFamily="34" charset="0"/>
                <a:cs typeface="Arial" panose="020B0604020202020204" pitchFamily="34" charset="0"/>
              </a:rPr>
              <a:t>1-</a:t>
            </a:r>
            <a:r>
              <a:rPr lang="en-US" dirty="0" err="1">
                <a:latin typeface="Arial" panose="020B0604020202020204" pitchFamily="34" charset="0"/>
                <a:cs typeface="Arial" panose="020B0604020202020204" pitchFamily="34" charset="0"/>
              </a:rPr>
              <a:t>seo</a:t>
            </a:r>
            <a:r>
              <a:rPr lang="en-US" dirty="0">
                <a:latin typeface="Arial" panose="020B0604020202020204" pitchFamily="34" charset="0"/>
                <a:cs typeface="Arial" panose="020B0604020202020204" pitchFamily="34" charset="0"/>
              </a:rPr>
              <a:t>  </a:t>
            </a:r>
            <a:r>
              <a:rPr lang="fa-IR" dirty="0">
                <a:latin typeface="Arial" panose="020B0604020202020204" pitchFamily="34" charset="0"/>
                <a:cs typeface="Arial" panose="020B0604020202020204" pitchFamily="34" charset="0"/>
              </a:rPr>
              <a:t>چیست ؟</a:t>
            </a:r>
            <a:endParaRPr lang="en-US" dirty="0">
              <a:latin typeface="Arial" panose="020B0604020202020204" pitchFamily="34" charset="0"/>
              <a:cs typeface="Arial" panose="020B0604020202020204" pitchFamily="34" charset="0"/>
            </a:endParaRPr>
          </a:p>
          <a:p>
            <a:pPr algn="r" rtl="1"/>
            <a:r>
              <a:rPr lang="fa-IR" dirty="0">
                <a:latin typeface="Arial" panose="020B0604020202020204" pitchFamily="34" charset="0"/>
                <a:cs typeface="Arial" panose="020B0604020202020204" pitchFamily="34" charset="0"/>
              </a:rPr>
              <a:t>2-انواع روش های بهینه سازی سایت را نام برده و توضیح دهید.</a:t>
            </a:r>
            <a:endParaRPr lang="en-US" dirty="0">
              <a:latin typeface="Arial" panose="020B0604020202020204" pitchFamily="34" charset="0"/>
              <a:cs typeface="Arial" panose="020B0604020202020204" pitchFamily="34" charset="0"/>
            </a:endParaRPr>
          </a:p>
          <a:p>
            <a:pPr algn="r" rtl="1"/>
            <a:r>
              <a:rPr lang="fa-IR" dirty="0">
                <a:latin typeface="Arial" panose="020B0604020202020204" pitchFamily="34" charset="0"/>
                <a:cs typeface="Arial" panose="020B0604020202020204" pitchFamily="34" charset="0"/>
              </a:rPr>
              <a:t>3-مراحل بهینه سازی را نام ببرید .</a:t>
            </a:r>
            <a:endParaRPr lang="en-US" dirty="0">
              <a:latin typeface="Arial" panose="020B0604020202020204" pitchFamily="34" charset="0"/>
              <a:cs typeface="Arial" panose="020B0604020202020204" pitchFamily="34" charset="0"/>
            </a:endParaRPr>
          </a:p>
          <a:p>
            <a:pPr algn="r" rtl="1"/>
            <a:r>
              <a:rPr lang="fa-IR" dirty="0">
                <a:latin typeface="Arial" panose="020B0604020202020204" pitchFamily="34" charset="0"/>
                <a:cs typeface="Arial" panose="020B0604020202020204" pitchFamily="34" charset="0"/>
              </a:rPr>
              <a:t>4-موتور جستجو چیست و انواع ان را نام ببرید .</a:t>
            </a:r>
            <a:endParaRPr lang="en-US" dirty="0">
              <a:latin typeface="Arial" panose="020B0604020202020204" pitchFamily="34" charset="0"/>
              <a:cs typeface="Arial" panose="020B0604020202020204" pitchFamily="34" charset="0"/>
            </a:endParaRPr>
          </a:p>
          <a:p>
            <a:pPr algn="r" rtl="1"/>
            <a:r>
              <a:rPr lang="fa-IR" dirty="0">
                <a:latin typeface="Arial" panose="020B0604020202020204" pitchFamily="34" charset="0"/>
                <a:cs typeface="Arial" panose="020B0604020202020204" pitchFamily="34" charset="0"/>
              </a:rPr>
              <a:t>5-ابزارهای </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seo</a:t>
            </a:r>
            <a:r>
              <a:rPr lang="en-US" dirty="0">
                <a:latin typeface="Arial" panose="020B0604020202020204" pitchFamily="34" charset="0"/>
                <a:cs typeface="Arial" panose="020B0604020202020204" pitchFamily="34" charset="0"/>
              </a:rPr>
              <a:t> </a:t>
            </a:r>
            <a:r>
              <a:rPr lang="fa-IR" dirty="0">
                <a:latin typeface="Arial" panose="020B0604020202020204" pitchFamily="34" charset="0"/>
                <a:cs typeface="Arial" panose="020B0604020202020204" pitchFamily="34" charset="0"/>
              </a:rPr>
              <a:t>چیست؟</a:t>
            </a:r>
            <a:endParaRPr lang="en-US" dirty="0">
              <a:latin typeface="Arial" panose="020B0604020202020204" pitchFamily="34" charset="0"/>
              <a:cs typeface="Arial" panose="020B0604020202020204" pitchFamily="34" charset="0"/>
            </a:endParaRPr>
          </a:p>
          <a:p>
            <a:pPr algn="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66298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latin typeface="Arial" panose="020B0604020202020204" pitchFamily="34" charset="0"/>
                <a:cs typeface="Arial" panose="020B0604020202020204" pitchFamily="34" charset="0"/>
              </a:rPr>
              <a:t>موتور جستجو   </a:t>
            </a:r>
            <a:r>
              <a:rPr lang="en-US" sz="2400" dirty="0" smtClean="0">
                <a:latin typeface="Arial" panose="020B0604020202020204" pitchFamily="34" charset="0"/>
                <a:cs typeface="Arial" panose="020B0604020202020204" pitchFamily="34" charset="0"/>
              </a:rPr>
              <a:t>search engine</a:t>
            </a: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95470" y="2133600"/>
            <a:ext cx="9109142" cy="3777622"/>
          </a:xfrm>
        </p:spPr>
        <p:txBody>
          <a:bodyPr>
            <a:normAutofit/>
          </a:bodyPr>
          <a:lstStyle/>
          <a:p>
            <a:pPr algn="r" rtl="1"/>
            <a:endParaRPr lang="en-US" sz="2000" dirty="0" smtClean="0">
              <a:latin typeface="Arial" panose="020B0604020202020204" pitchFamily="34" charset="0"/>
              <a:cs typeface="Arial" panose="020B0604020202020204" pitchFamily="34" charset="0"/>
            </a:endParaRPr>
          </a:p>
          <a:p>
            <a:pPr algn="r" rtl="1"/>
            <a:endParaRPr lang="en-US" sz="2000" dirty="0">
              <a:latin typeface="Arial" panose="020B0604020202020204" pitchFamily="34" charset="0"/>
              <a:cs typeface="Arial" panose="020B0604020202020204" pitchFamily="34" charset="0"/>
            </a:endParaRPr>
          </a:p>
          <a:p>
            <a:pPr algn="r" rtl="1"/>
            <a:r>
              <a:rPr lang="fa-IR" sz="2000" dirty="0" smtClean="0">
                <a:latin typeface="Arial" panose="020B0604020202020204" pitchFamily="34" charset="0"/>
                <a:cs typeface="Arial" panose="020B0604020202020204" pitchFamily="34" charset="0"/>
              </a:rPr>
              <a:t>موتور </a:t>
            </a:r>
            <a:r>
              <a:rPr lang="fa-IR" sz="2000" dirty="0">
                <a:latin typeface="Arial" panose="020B0604020202020204" pitchFamily="34" charset="0"/>
                <a:cs typeface="Arial" panose="020B0604020202020204" pitchFamily="34" charset="0"/>
              </a:rPr>
              <a:t>جستجوگر سایتی است که برای کمک به کاربران در یافتن اطلاعات موجود در سایتهای دیگر طراحی شده است. موتور جستجوگر سایتی است که با گرفتن عبارتی مختصر، کاربر را با لیستی از سایت ها روبرو می‌کند که به موضوع مورد علاقه او مرتبط می‌باشند</a:t>
            </a:r>
            <a:r>
              <a:rPr lang="en-US" sz="2000"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3</a:t>
            </a:fld>
            <a:endParaRPr lang="en-US" dirty="0">
              <a:solidFill>
                <a:srgbClr val="7030A0"/>
              </a:solidFill>
            </a:endParaRPr>
          </a:p>
        </p:txBody>
      </p:sp>
    </p:spTree>
    <p:extLst>
      <p:ext uri="{BB962C8B-B14F-4D97-AF65-F5344CB8AC3E}">
        <p14:creationId xmlns:p14="http://schemas.microsoft.com/office/powerpoint/2010/main" val="385119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latin typeface="Arial" panose="020B0604020202020204" pitchFamily="34" charset="0"/>
                <a:cs typeface="Arial" panose="020B0604020202020204" pitchFamily="34" charset="0"/>
              </a:rPr>
              <a:t>نحوه کارکرد موتور جستجو</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700011"/>
            <a:ext cx="8915400" cy="4211211"/>
          </a:xfrm>
        </p:spPr>
        <p:txBody>
          <a:bodyPr>
            <a:normAutofit/>
          </a:bodyPr>
          <a:lstStyle/>
          <a:p>
            <a:pPr marL="0" indent="0" algn="r" rtl="1">
              <a:buNone/>
            </a:pPr>
            <a:r>
              <a:rPr lang="fa-IR" sz="2000" dirty="0">
                <a:latin typeface="Arial" panose="020B0604020202020204" pitchFamily="34" charset="0"/>
                <a:cs typeface="Arial" panose="020B0604020202020204" pitchFamily="34" charset="0"/>
              </a:rPr>
              <a:t>موتورهای جستجو برای ایجاد نتیجه یک جستجو، تعدادی فعالیت و کار را انجام می دهند</a:t>
            </a:r>
            <a:r>
              <a:rPr lang="fa-IR"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marL="0" indent="0" algn="r" rtl="1">
              <a:buNone/>
            </a:pPr>
            <a:endParaRPr lang="fa-IR" sz="2000"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fa-IR" sz="2000" b="1" dirty="0" smtClean="0">
                <a:latin typeface="Arial" panose="020B0604020202020204" pitchFamily="34" charset="0"/>
                <a:cs typeface="Arial" panose="020B0604020202020204" pitchFamily="34" charset="0"/>
              </a:rPr>
              <a:t>خزش </a:t>
            </a:r>
            <a:r>
              <a:rPr lang="en-US" sz="2000" b="1" dirty="0" smtClean="0">
                <a:latin typeface="Arial" panose="020B0604020202020204" pitchFamily="34" charset="0"/>
                <a:cs typeface="Arial" panose="020B0604020202020204" pitchFamily="34" charset="0"/>
              </a:rPr>
              <a:t>crawling</a:t>
            </a:r>
            <a:endParaRPr lang="en-US" sz="2000" b="1" dirty="0">
              <a:latin typeface="Arial" panose="020B0604020202020204" pitchFamily="34" charset="0"/>
              <a:cs typeface="Arial" panose="020B0604020202020204" pitchFamily="34" charset="0"/>
            </a:endParaRPr>
          </a:p>
          <a:p>
            <a:pPr marL="0" indent="0" algn="r" rtl="1">
              <a:buClr>
                <a:schemeClr val="tx1"/>
              </a:buClr>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crawling</a:t>
            </a:r>
            <a:r>
              <a:rPr lang="fa-IR" sz="2000" dirty="0" smtClean="0">
                <a:latin typeface="Arial" panose="020B0604020202020204" pitchFamily="34" charset="0"/>
                <a:cs typeface="Arial" panose="020B0604020202020204" pitchFamily="34" charset="0"/>
              </a:rPr>
              <a:t>عبارت </a:t>
            </a:r>
            <a:r>
              <a:rPr lang="fa-IR" sz="2000" dirty="0">
                <a:latin typeface="Arial" panose="020B0604020202020204" pitchFamily="34" charset="0"/>
                <a:cs typeface="Arial" panose="020B0604020202020204" pitchFamily="34" charset="0"/>
              </a:rPr>
              <a:t>است از فرایند واکشی تمام صفحات </a:t>
            </a:r>
            <a:r>
              <a:rPr lang="fa-IR" sz="2000" dirty="0" smtClean="0">
                <a:latin typeface="Arial" panose="020B0604020202020204" pitchFamily="34" charset="0"/>
                <a:cs typeface="Arial" panose="020B0604020202020204" pitchFamily="34" charset="0"/>
              </a:rPr>
              <a:t>وب </a:t>
            </a:r>
            <a:r>
              <a:rPr lang="fa-IR" sz="2000" dirty="0">
                <a:latin typeface="Arial" panose="020B0604020202020204" pitchFamily="34" charset="0"/>
                <a:cs typeface="Arial" panose="020B0604020202020204" pitchFamily="34" charset="0"/>
              </a:rPr>
              <a:t>لینک شده به یک وب سایت</a:t>
            </a: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این فرایند با استفاده از نرم افزارهایی به نام خزشگر </a:t>
            </a:r>
            <a:r>
              <a:rPr lang="fa-IR" sz="2000" dirty="0" smtClean="0">
                <a:latin typeface="Arial" panose="020B0604020202020204" pitchFamily="34" charset="0"/>
                <a:cs typeface="Arial" panose="020B0604020202020204" pitchFamily="34" charset="0"/>
              </a:rPr>
              <a:t>(</a:t>
            </a:r>
            <a:r>
              <a:rPr lang="en-US" sz="2000" b="1" dirty="0" smtClean="0">
                <a:latin typeface="Arial" panose="020B0604020202020204" pitchFamily="34" charset="0"/>
                <a:cs typeface="Arial" panose="020B0604020202020204" pitchFamily="34" charset="0"/>
              </a:rPr>
              <a:t>crawler</a:t>
            </a: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یا عنکبوت (</a:t>
            </a:r>
            <a:r>
              <a:rPr lang="en-US" sz="2000" b="1" dirty="0">
                <a:latin typeface="Arial" panose="020B0604020202020204" pitchFamily="34" charset="0"/>
                <a:cs typeface="Arial" panose="020B0604020202020204" pitchFamily="34" charset="0"/>
              </a:rPr>
              <a:t>spider</a:t>
            </a:r>
            <a:r>
              <a:rPr lang="fa-IR" sz="2000" dirty="0">
                <a:latin typeface="Arial" panose="020B0604020202020204" pitchFamily="34" charset="0"/>
                <a:cs typeface="Arial" panose="020B0604020202020204" pitchFamily="34" charset="0"/>
              </a:rPr>
              <a:t>) انجام می شود. خزشگر گوگل </a:t>
            </a:r>
            <a:r>
              <a:rPr lang="fa-IR"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Googlebot</a:t>
            </a:r>
            <a:r>
              <a:rPr lang="fa-IR" sz="2000" dirty="0" smtClean="0">
                <a:latin typeface="Arial" panose="020B0604020202020204" pitchFamily="34" charset="0"/>
                <a:cs typeface="Arial" panose="020B0604020202020204" pitchFamily="34" charset="0"/>
              </a:rPr>
              <a:t>  نام دارد</a:t>
            </a:r>
            <a:r>
              <a:rPr lang="en-US" sz="2000" dirty="0" smtClean="0">
                <a:latin typeface="Arial" panose="020B0604020202020204" pitchFamily="34" charset="0"/>
                <a:cs typeface="Arial" panose="020B0604020202020204" pitchFamily="34" charset="0"/>
              </a:rPr>
              <a:t>.</a:t>
            </a:r>
          </a:p>
          <a:p>
            <a:pPr marL="0" indent="0" algn="r" rtl="1">
              <a:buClr>
                <a:schemeClr val="tx1"/>
              </a:buClr>
              <a:buNone/>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4</a:t>
            </a:fld>
            <a:endParaRPr lang="en-US" dirty="0">
              <a:solidFill>
                <a:srgbClr val="7030A0"/>
              </a:solidFill>
            </a:endParaRPr>
          </a:p>
        </p:txBody>
      </p:sp>
    </p:spTree>
    <p:extLst>
      <p:ext uri="{BB962C8B-B14F-4D97-AF65-F5344CB8AC3E}">
        <p14:creationId xmlns:p14="http://schemas.microsoft.com/office/powerpoint/2010/main" val="2322116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49867"/>
            <a:ext cx="8911687" cy="1280890"/>
          </a:xfrm>
        </p:spPr>
        <p:txBody>
          <a:bodyPr>
            <a:normAutofit/>
          </a:bodyPr>
          <a:lstStyle/>
          <a:p>
            <a:pPr algn="r" rtl="1"/>
            <a:r>
              <a:rPr lang="fa-IR" sz="2800" dirty="0" smtClean="0">
                <a:latin typeface="Arial" panose="020B0604020202020204" pitchFamily="34" charset="0"/>
                <a:cs typeface="Arial" panose="020B0604020202020204" pitchFamily="34" charset="0"/>
              </a:rPr>
              <a:t>نحوه کارکرد موتور های جستجو</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r" rtl="1">
              <a:buClr>
                <a:schemeClr val="tx1"/>
              </a:buClr>
              <a:buFont typeface="Wingdings" panose="05000000000000000000" pitchFamily="2" charset="2"/>
              <a:buChar char="v"/>
            </a:pPr>
            <a:r>
              <a:rPr lang="fa-IR" sz="2000" b="1" dirty="0" smtClean="0">
                <a:latin typeface="Arial" panose="020B0604020202020204" pitchFamily="34" charset="0"/>
                <a:cs typeface="Arial" panose="020B0604020202020204" pitchFamily="34" charset="0"/>
              </a:rPr>
              <a:t>اندیس گذاری </a:t>
            </a:r>
            <a:r>
              <a:rPr lang="en-US" sz="2000" b="1" dirty="0" smtClean="0">
                <a:latin typeface="Arial" panose="020B0604020202020204" pitchFamily="34" charset="0"/>
                <a:cs typeface="Arial" panose="020B0604020202020204" pitchFamily="34" charset="0"/>
              </a:rPr>
              <a:t>Indexing</a:t>
            </a:r>
          </a:p>
          <a:p>
            <a:pPr marL="0" indent="0" algn="r" rtl="1">
              <a:buNone/>
            </a:pPr>
            <a:r>
              <a:rPr lang="fa-IR" sz="2000" dirty="0">
                <a:latin typeface="Arial" panose="020B0604020202020204" pitchFamily="34" charset="0"/>
                <a:cs typeface="Arial" panose="020B0604020202020204" pitchFamily="34" charset="0"/>
              </a:rPr>
              <a:t>اندیس گذاری </a:t>
            </a:r>
            <a:r>
              <a:rPr lang="fa-IR" sz="2000" dirty="0" smtClean="0">
                <a:latin typeface="Arial" panose="020B0604020202020204" pitchFamily="34" charset="0"/>
                <a:cs typeface="Arial" panose="020B0604020202020204" pitchFamily="34" charset="0"/>
              </a:rPr>
              <a:t>عبارت </a:t>
            </a:r>
            <a:r>
              <a:rPr lang="fa-IR" sz="2000" dirty="0">
                <a:latin typeface="Arial" panose="020B0604020202020204" pitchFamily="34" charset="0"/>
                <a:cs typeface="Arial" panose="020B0604020202020204" pitchFamily="34" charset="0"/>
              </a:rPr>
              <a:t>است از فرایند ایجاد اندیس برای تمام صفحات واکشی شده و ذخیره و نگه داری این اندیس ها در یک پایگاه داده بسیار بزرگ که </a:t>
            </a:r>
            <a:r>
              <a:rPr lang="fa-IR" sz="2000" dirty="0" smtClean="0">
                <a:latin typeface="Arial" panose="020B0604020202020204" pitchFamily="34" charset="0"/>
                <a:cs typeface="Arial" panose="020B0604020202020204" pitchFamily="34" charset="0"/>
              </a:rPr>
              <a:t>در </a:t>
            </a:r>
            <a:r>
              <a:rPr lang="fa-IR" sz="2000" dirty="0">
                <a:latin typeface="Arial" panose="020B0604020202020204" pitchFamily="34" charset="0"/>
                <a:cs typeface="Arial" panose="020B0604020202020204" pitchFamily="34" charset="0"/>
              </a:rPr>
              <a:t>آینده استفاده شوند. </a:t>
            </a:r>
            <a:endParaRPr lang="en-US" sz="2000" dirty="0" smtClean="0">
              <a:latin typeface="Arial" panose="020B0604020202020204" pitchFamily="34" charset="0"/>
              <a:cs typeface="Arial" panose="020B0604020202020204" pitchFamily="34" charset="0"/>
            </a:endParaRPr>
          </a:p>
          <a:p>
            <a:pPr marL="0" indent="0" algn="r" rtl="1">
              <a:buNone/>
            </a:pPr>
            <a:endParaRPr lang="en-US" sz="2000" dirty="0">
              <a:latin typeface="Arial" panose="020B0604020202020204" pitchFamily="34" charset="0"/>
              <a:cs typeface="Arial" panose="020B0604020202020204" pitchFamily="34" charset="0"/>
            </a:endParaRPr>
          </a:p>
          <a:p>
            <a:pPr lvl="0" algn="r" rtl="1">
              <a:buClr>
                <a:schemeClr val="tx1"/>
              </a:buClr>
              <a:buFont typeface="Wingdings" panose="05000000000000000000" pitchFamily="2" charset="2"/>
              <a:buChar char="v"/>
            </a:pPr>
            <a:r>
              <a:rPr lang="fa-IR" sz="2000" b="1" dirty="0" smtClean="0">
                <a:latin typeface="Arial" panose="020B0604020202020204" pitchFamily="34" charset="0"/>
                <a:cs typeface="Arial" panose="020B0604020202020204" pitchFamily="34" charset="0"/>
              </a:rPr>
              <a:t>پردازش </a:t>
            </a:r>
            <a:r>
              <a:rPr lang="en-US" sz="2000" b="1" dirty="0" smtClean="0">
                <a:latin typeface="Arial" panose="020B0604020202020204" pitchFamily="34" charset="0"/>
                <a:cs typeface="Arial" panose="020B0604020202020204" pitchFamily="34" charset="0"/>
              </a:rPr>
              <a:t>Processing</a:t>
            </a:r>
          </a:p>
          <a:p>
            <a:pPr marL="0" lvl="0" indent="0" algn="r" rtl="1">
              <a:buClr>
                <a:schemeClr val="tx1"/>
              </a:buClr>
              <a:buNone/>
            </a:pPr>
            <a:r>
              <a:rPr lang="fa-IR" sz="2000" dirty="0" smtClean="0"/>
              <a:t> </a:t>
            </a:r>
            <a:r>
              <a:rPr lang="fa-IR" sz="2000" dirty="0">
                <a:latin typeface="Arial" panose="020B0604020202020204" pitchFamily="34" charset="0"/>
                <a:cs typeface="Arial" panose="020B0604020202020204" pitchFamily="34" charset="0"/>
              </a:rPr>
              <a:t>وقتی درخواست جستجو به موتور جستجو می رسد، موتور جستجو آن را پردازش می کند. در واقع موتور جستجو رشته جستجو را با صفحات اندیس شده در پایگاه داده مقایسه می کند.</a:t>
            </a:r>
            <a:endParaRPr lang="en-US" sz="2000" dirty="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endParaRPr lang="en-US" sz="2000" dirty="0">
              <a:latin typeface="Arial" panose="020B0604020202020204" pitchFamily="34" charset="0"/>
              <a:cs typeface="Arial" panose="020B0604020202020204" pitchFamily="34" charset="0"/>
            </a:endParaRPr>
          </a:p>
          <a:p>
            <a:pPr marL="0" indent="0" algn="r" rtl="1">
              <a:buClr>
                <a:schemeClr val="tx1"/>
              </a:buClr>
              <a:buNone/>
            </a:pPr>
            <a:endParaRPr lang="en-US" sz="2000" dirty="0"/>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5</a:t>
            </a:fld>
            <a:endParaRPr lang="en-US" dirty="0">
              <a:solidFill>
                <a:srgbClr val="7030A0"/>
              </a:solidFill>
            </a:endParaRPr>
          </a:p>
        </p:txBody>
      </p:sp>
    </p:spTree>
    <p:extLst>
      <p:ext uri="{BB962C8B-B14F-4D97-AF65-F5344CB8AC3E}">
        <p14:creationId xmlns:p14="http://schemas.microsoft.com/office/powerpoint/2010/main" val="1797407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latin typeface="Arial" panose="020B0604020202020204" pitchFamily="34" charset="0"/>
                <a:cs typeface="Arial" panose="020B0604020202020204" pitchFamily="34" charset="0"/>
              </a:rPr>
              <a:t>نحوه کارکرد موتور جستجو</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r" rtl="1">
              <a:buClr>
                <a:schemeClr val="tx2"/>
              </a:buClr>
              <a:buFont typeface="Wingdings" panose="05000000000000000000" pitchFamily="2" charset="2"/>
              <a:buChar char="v"/>
            </a:pPr>
            <a:r>
              <a:rPr lang="fa-IR" sz="2000" b="1" dirty="0" smtClean="0">
                <a:latin typeface="Arial" panose="020B0604020202020204" pitchFamily="34" charset="0"/>
                <a:cs typeface="Arial" panose="020B0604020202020204" pitchFamily="34" charset="0"/>
              </a:rPr>
              <a:t>محاسبه ارتباط </a:t>
            </a:r>
            <a:r>
              <a:rPr lang="en-US" sz="2000" b="1" dirty="0" smtClean="0">
                <a:latin typeface="Arial" panose="020B0604020202020204" pitchFamily="34" charset="0"/>
                <a:cs typeface="Arial" panose="020B0604020202020204" pitchFamily="34" charset="0"/>
              </a:rPr>
              <a:t>Calculating Relevancy</a:t>
            </a:r>
          </a:p>
          <a:p>
            <a:pPr marL="0" lvl="0" indent="0" algn="r" rtl="1">
              <a:buClr>
                <a:schemeClr val="tx2"/>
              </a:buClr>
              <a:buNone/>
            </a:pPr>
            <a:r>
              <a:rPr lang="fa-IR" sz="2000" dirty="0">
                <a:latin typeface="Arial" panose="020B0604020202020204" pitchFamily="34" charset="0"/>
                <a:cs typeface="Arial" panose="020B0604020202020204" pitchFamily="34" charset="0"/>
              </a:rPr>
              <a:t>از آنجایی که ممکن است بیشتر از یک صفحه حاوی رشته جستجو باشند، بنابراین موتور جستجو شروع به محاسبه ارتباط هر صفحه با رشته جستجو می کند.</a:t>
            </a:r>
            <a:endParaRPr lang="en-US" sz="2000" dirty="0">
              <a:latin typeface="Arial" panose="020B0604020202020204" pitchFamily="34" charset="0"/>
              <a:cs typeface="Arial" panose="020B0604020202020204" pitchFamily="34" charset="0"/>
            </a:endParaRPr>
          </a:p>
          <a:p>
            <a:pPr marL="0" indent="0" algn="r" rtl="1">
              <a:buClr>
                <a:schemeClr val="tx2"/>
              </a:buClr>
              <a:buNone/>
            </a:pPr>
            <a:endParaRPr lang="en-US" dirty="0" smtClean="0"/>
          </a:p>
          <a:p>
            <a:pPr algn="r" rtl="1">
              <a:buClr>
                <a:schemeClr val="tx2"/>
              </a:buClr>
              <a:buFont typeface="Wingdings" panose="05000000000000000000" pitchFamily="2" charset="2"/>
              <a:buChar char="v"/>
            </a:pPr>
            <a:r>
              <a:rPr lang="fa-IR" sz="2000" b="1" dirty="0" smtClean="0">
                <a:latin typeface="Arial" panose="020B0604020202020204" pitchFamily="34" charset="0"/>
                <a:cs typeface="Arial" panose="020B0604020202020204" pitchFamily="34" charset="0"/>
              </a:rPr>
              <a:t>برگرداندن نتیجه</a:t>
            </a:r>
            <a:r>
              <a:rPr lang="en-US" sz="2000" b="1" dirty="0" smtClean="0">
                <a:latin typeface="Arial" panose="020B0604020202020204" pitchFamily="34" charset="0"/>
                <a:cs typeface="Arial" panose="020B0604020202020204" pitchFamily="34" charset="0"/>
              </a:rPr>
              <a:t>Retrieving  Results </a:t>
            </a:r>
            <a:endParaRPr lang="fa-IR" sz="2000" b="1" dirty="0" smtClean="0">
              <a:latin typeface="Arial" panose="020B0604020202020204" pitchFamily="34" charset="0"/>
              <a:cs typeface="Arial" panose="020B0604020202020204" pitchFamily="34" charset="0"/>
            </a:endParaRPr>
          </a:p>
          <a:p>
            <a:pPr marL="0" lvl="0" indent="0" algn="r" rtl="1">
              <a:buClr>
                <a:schemeClr val="tx2"/>
              </a:buClr>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آخرین گامی که موتور جستجو انجام می دهد، بازیابی بهترین نتیجه منطبق می باشد. به عبارت ساده، این فعالیت چیزی نیست جز نمایش اطلاعات در مرورگر.</a:t>
            </a:r>
            <a:endParaRPr lang="en-US" sz="2000" dirty="0">
              <a:latin typeface="Arial" panose="020B0604020202020204" pitchFamily="34" charset="0"/>
              <a:cs typeface="Arial" panose="020B0604020202020204" pitchFamily="34" charset="0"/>
            </a:endParaRPr>
          </a:p>
          <a:p>
            <a:pPr marL="0" indent="0" algn="r" rtl="1">
              <a:buClr>
                <a:schemeClr val="tx2"/>
              </a:buClr>
              <a:buNone/>
            </a:pPr>
            <a:endParaRPr lang="en-US" sz="20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6</a:t>
            </a:fld>
            <a:endParaRPr lang="en-US" dirty="0">
              <a:solidFill>
                <a:srgbClr val="7030A0"/>
              </a:solidFill>
            </a:endParaRPr>
          </a:p>
        </p:txBody>
      </p:sp>
    </p:spTree>
    <p:extLst>
      <p:ext uri="{BB962C8B-B14F-4D97-AF65-F5344CB8AC3E}">
        <p14:creationId xmlns:p14="http://schemas.microsoft.com/office/powerpoint/2010/main" val="877573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r" rtl="1">
              <a:buClr>
                <a:schemeClr val="tx1"/>
              </a:buClr>
              <a:buFont typeface="Wingdings" panose="05000000000000000000" pitchFamily="2" charset="2"/>
              <a:buChar char="v"/>
            </a:pPr>
            <a:r>
              <a:rPr lang="fa-IR" sz="2000" dirty="0" smtClean="0">
                <a:latin typeface="Arial" panose="020B0604020202020204" pitchFamily="34" charset="0"/>
                <a:cs typeface="Arial" panose="020B0604020202020204" pitchFamily="34" charset="0"/>
              </a:rPr>
              <a:t>موتورهای </a:t>
            </a:r>
            <a:r>
              <a:rPr lang="fa-IR" sz="2000" dirty="0">
                <a:latin typeface="Arial" panose="020B0604020202020204" pitchFamily="34" charset="0"/>
                <a:cs typeface="Arial" panose="020B0604020202020204" pitchFamily="34" charset="0"/>
              </a:rPr>
              <a:t>جستجو از قبیل گوگل و یاهو اغلب الگوریتم های ارتباط یا </a:t>
            </a:r>
            <a:r>
              <a:rPr lang="en-US" sz="2000" dirty="0" smtClean="0">
                <a:latin typeface="Arial" panose="020B0604020202020204" pitchFamily="34" charset="0"/>
                <a:cs typeface="Arial" panose="020B0604020202020204" pitchFamily="34" charset="0"/>
              </a:rPr>
              <a:t> relevancy </a:t>
            </a:r>
            <a:r>
              <a:rPr lang="fa-IR" sz="2000" dirty="0">
                <a:latin typeface="Arial" panose="020B0604020202020204" pitchFamily="34" charset="0"/>
                <a:cs typeface="Arial" panose="020B0604020202020204" pitchFamily="34" charset="0"/>
              </a:rPr>
              <a:t>خود را بیشتر از 10 بار در ماه به روز می کنند. هنگامی که تغییراتی را در رتبه سایت خود ملاحظه می فرمایید در نتیجه تغییر الگوریتم یا چیزی خارج از کنترل شماست.</a:t>
            </a:r>
          </a:p>
          <a:p>
            <a:pPr marL="0" indent="0" algn="r" rtl="1">
              <a:buNone/>
            </a:pPr>
            <a:endParaRPr lang="en-US" sz="2000" dirty="0" smtClean="0">
              <a:latin typeface="Arial" panose="020B0604020202020204" pitchFamily="34" charset="0"/>
              <a:cs typeface="Arial" panose="020B0604020202020204" pitchFamily="34" charset="0"/>
            </a:endParaRPr>
          </a:p>
          <a:p>
            <a:pPr algn="r" rtl="1">
              <a:buClr>
                <a:schemeClr val="tx1"/>
              </a:buClr>
              <a:buFont typeface="Wingdings" panose="05000000000000000000" pitchFamily="2" charset="2"/>
              <a:buChar char="v"/>
            </a:pPr>
            <a:r>
              <a:rPr lang="fa-IR" sz="2000" dirty="0" smtClean="0">
                <a:latin typeface="Arial" panose="020B0604020202020204" pitchFamily="34" charset="0"/>
                <a:cs typeface="Arial" panose="020B0604020202020204" pitchFamily="34" charset="0"/>
              </a:rPr>
              <a:t>اگرچه </a:t>
            </a:r>
            <a:r>
              <a:rPr lang="fa-IR" sz="2000" dirty="0">
                <a:latin typeface="Arial" panose="020B0604020202020204" pitchFamily="34" charset="0"/>
                <a:cs typeface="Arial" panose="020B0604020202020204" pitchFamily="34" charset="0"/>
              </a:rPr>
              <a:t>اصول کار همه موتورهای جستجو مشابه است، اما تغییراتی جزیی در الگوریتم های </a:t>
            </a:r>
            <a:r>
              <a:rPr lang="en-US" sz="2000" dirty="0">
                <a:latin typeface="Arial" panose="020B0604020202020204" pitchFamily="34" charset="0"/>
                <a:cs typeface="Arial" panose="020B0604020202020204" pitchFamily="34" charset="0"/>
              </a:rPr>
              <a:t>relevancy </a:t>
            </a:r>
            <a:r>
              <a:rPr lang="fa-IR" sz="2000" dirty="0">
                <a:latin typeface="Arial" panose="020B0604020202020204" pitchFamily="34" charset="0"/>
                <a:cs typeface="Arial" panose="020B0604020202020204" pitchFamily="34" charset="0"/>
              </a:rPr>
              <a:t>موتورهای جستجو، منجر به تغییرات چشمگیری در نتایج مرتبط می شود.</a:t>
            </a:r>
          </a:p>
          <a:p>
            <a:pPr marL="0" indent="0" algn="r" rtl="1">
              <a:buNone/>
            </a:pPr>
            <a:endParaRPr lang="en-US" sz="2000" dirty="0">
              <a:latin typeface="Arial" panose="020B0604020202020204" pitchFamily="34" charset="0"/>
              <a:cs typeface="Arial" panose="020B0604020202020204" pitchFamily="34" charset="0"/>
            </a:endParaRPr>
          </a:p>
        </p:txBody>
      </p:sp>
      <p:sp>
        <p:nvSpPr>
          <p:cNvPr id="10" name="Slide Number Placeholder 9"/>
          <p:cNvSpPr>
            <a:spLocks noGrp="1"/>
          </p:cNvSpPr>
          <p:nvPr>
            <p:ph type="sldNum" sz="quarter" idx="12"/>
          </p:nvPr>
        </p:nvSpPr>
        <p:spPr>
          <a:xfrm>
            <a:off x="531813" y="787782"/>
            <a:ext cx="614408" cy="365125"/>
          </a:xfrm>
        </p:spPr>
        <p:txBody>
          <a:bodyPr/>
          <a:lstStyle/>
          <a:p>
            <a:fld id="{D57F1E4F-1CFF-5643-939E-217C01CDF565}" type="slidenum">
              <a:rPr lang="en-US" smtClean="0">
                <a:solidFill>
                  <a:srgbClr val="7030A0"/>
                </a:solidFill>
              </a:rPr>
              <a:pPr/>
              <a:t>7</a:t>
            </a:fld>
            <a:endParaRPr lang="en-US" dirty="0">
              <a:solidFill>
                <a:srgbClr val="7030A0"/>
              </a:solidFill>
            </a:endParaRPr>
          </a:p>
        </p:txBody>
      </p:sp>
    </p:spTree>
    <p:extLst>
      <p:ext uri="{BB962C8B-B14F-4D97-AF65-F5344CB8AC3E}">
        <p14:creationId xmlns:p14="http://schemas.microsoft.com/office/powerpoint/2010/main" val="1358956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latin typeface="Arial" panose="020B0604020202020204" pitchFamily="34" charset="0"/>
                <a:cs typeface="Arial" panose="020B0604020202020204" pitchFamily="34" charset="0"/>
              </a:rPr>
              <a:t>انواع موتورهای جستجو</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r" rtl="1">
              <a:buClr>
                <a:schemeClr val="tx1"/>
              </a:buClr>
              <a:buFont typeface="Wingdings" panose="05000000000000000000" pitchFamily="2" charset="2"/>
              <a:buChar char="v"/>
            </a:pPr>
            <a:r>
              <a:rPr lang="fa-IR" sz="2000" b="1" dirty="0" smtClean="0">
                <a:latin typeface="Arial" panose="020B0604020202020204" pitchFamily="34" charset="0"/>
                <a:cs typeface="Arial" panose="020B0604020202020204" pitchFamily="34" charset="0"/>
              </a:rPr>
              <a:t>موتور های جستجوی خودکار</a:t>
            </a:r>
          </a:p>
          <a:p>
            <a:pPr marL="0" indent="0" algn="r" rtl="1">
              <a:buClr>
                <a:schemeClr val="tx1"/>
              </a:buClr>
              <a:buNone/>
            </a:pPr>
            <a:endParaRPr lang="fa-IR" sz="2000" b="1" dirty="0">
              <a:latin typeface="Arial" panose="020B0604020202020204" pitchFamily="34" charset="0"/>
              <a:cs typeface="Arial" panose="020B0604020202020204" pitchFamily="34" charset="0"/>
            </a:endParaRPr>
          </a:p>
          <a:p>
            <a:pPr marL="0" indent="0" algn="r" rtl="1">
              <a:buClr>
                <a:schemeClr val="tx1"/>
              </a:buClr>
              <a:buNone/>
            </a:pPr>
            <a:r>
              <a:rPr lang="fa-IR" sz="2000" dirty="0">
                <a:latin typeface="Arial" panose="020B0604020202020204" pitchFamily="34" charset="0"/>
                <a:cs typeface="Arial" panose="020B0604020202020204" pitchFamily="34" charset="0"/>
              </a:rPr>
              <a:t>این موتور های جستجو مانند گوگل، فهرست خود را به صورت خودکار تشکیل می دهند. آنها وب را پیمایش کرده، اطلاعاتی را ذخیره می کنند. سپس کاربران از میان این اطلاعات ذخیره شده، آنچه را که می خواهند جستجو می کنند. اگر شما در صفحه وب خود تغییراتی را اعمال کنید موتورهای جستجو خودکار، آنها را به طور خودکار می یابند و سپس این تغییرات در فهرست اعمال خواهد شد. عنوان، متن و دیگر عناصر صفحه همگی در این فهرست قرار خواهند گرفت.</a:t>
            </a:r>
            <a:endParaRPr lang="fa-IR" sz="2000" b="1" dirty="0" smtClean="0">
              <a:latin typeface="Arial" panose="020B0604020202020204" pitchFamily="34" charset="0"/>
              <a:cs typeface="Arial" panose="020B0604020202020204" pitchFamily="34" charset="0"/>
            </a:endParaRPr>
          </a:p>
          <a:p>
            <a:pPr marL="0" indent="0" algn="r" rtl="1">
              <a:buClr>
                <a:schemeClr val="tx1"/>
              </a:buClr>
              <a:buNone/>
            </a:pPr>
            <a:endParaRPr lang="fa-IR" sz="2000" b="1"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8</a:t>
            </a:fld>
            <a:endParaRPr lang="en-US" dirty="0">
              <a:solidFill>
                <a:srgbClr val="7030A0"/>
              </a:solidFill>
            </a:endParaRPr>
          </a:p>
        </p:txBody>
      </p:sp>
    </p:spTree>
    <p:extLst>
      <p:ext uri="{BB962C8B-B14F-4D97-AF65-F5344CB8AC3E}">
        <p14:creationId xmlns:p14="http://schemas.microsoft.com/office/powerpoint/2010/main" val="3185631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latin typeface="Arial" panose="020B0604020202020204" pitchFamily="34" charset="0"/>
                <a:cs typeface="Arial" panose="020B0604020202020204" pitchFamily="34" charset="0"/>
              </a:rPr>
              <a:t>انواع موتورهای جستجو</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r" rtl="1">
              <a:buClr>
                <a:schemeClr val="tx1"/>
              </a:buClr>
              <a:buFont typeface="Wingdings" panose="05000000000000000000" pitchFamily="2" charset="2"/>
              <a:buChar char="v"/>
            </a:pPr>
            <a:r>
              <a:rPr lang="fa-IR" sz="2000" b="1" dirty="0" smtClean="0">
                <a:latin typeface="Arial" panose="020B0604020202020204" pitchFamily="34" charset="0"/>
                <a:cs typeface="Arial" panose="020B0604020202020204" pitchFamily="34" charset="0"/>
              </a:rPr>
              <a:t>موتورهای جستجوی دستی (غیر خودکار)</a:t>
            </a:r>
          </a:p>
          <a:p>
            <a:pPr marL="0" indent="0" algn="r" rtl="1">
              <a:buClr>
                <a:schemeClr val="tx1"/>
              </a:buClr>
              <a:buNone/>
            </a:pPr>
            <a:endParaRPr lang="fa-IR" sz="2000" b="1" dirty="0">
              <a:latin typeface="Arial" panose="020B0604020202020204" pitchFamily="34" charset="0"/>
              <a:cs typeface="Arial" panose="020B0604020202020204" pitchFamily="34" charset="0"/>
            </a:endParaRPr>
          </a:p>
          <a:p>
            <a:pPr marL="0" indent="0" algn="r" rtl="1">
              <a:buClr>
                <a:schemeClr val="tx1"/>
              </a:buClr>
              <a:buNone/>
            </a:pPr>
            <a:r>
              <a:rPr lang="fa-IR" sz="2000" dirty="0" smtClean="0">
                <a:latin typeface="Arial" panose="020B0604020202020204" pitchFamily="34" charset="0"/>
                <a:cs typeface="Arial" panose="020B0604020202020204" pitchFamily="34" charset="0"/>
              </a:rPr>
              <a:t>یک </a:t>
            </a:r>
            <a:r>
              <a:rPr lang="fa-IR" sz="2000" dirty="0">
                <a:latin typeface="Arial" panose="020B0604020202020204" pitchFamily="34" charset="0"/>
                <a:cs typeface="Arial" panose="020B0604020202020204" pitchFamily="34" charset="0"/>
              </a:rPr>
              <a:t>راهنمای دستی مانند یک </a:t>
            </a:r>
            <a:r>
              <a:rPr lang="fa-IR" sz="2000" dirty="0" smtClean="0">
                <a:latin typeface="Arial" panose="020B0604020202020204" pitchFamily="34" charset="0"/>
                <a:cs typeface="Arial" panose="020B0604020202020204" pitchFamily="34" charset="0"/>
              </a:rPr>
              <a:t>فهرست باز وابسته </a:t>
            </a:r>
            <a:r>
              <a:rPr lang="fa-IR" sz="2000" dirty="0">
                <a:latin typeface="Arial" panose="020B0604020202020204" pitchFamily="34" charset="0"/>
                <a:cs typeface="Arial" panose="020B0604020202020204" pitchFamily="34" charset="0"/>
              </a:rPr>
              <a:t>به کاربرانی است که آن را تکمیل می کنند. شما صفحه مورد نظر را به همراه توصیفی مختصر در فهرست ثبت می کنید، </a:t>
            </a:r>
            <a:r>
              <a:rPr lang="fa-IR" sz="2000" dirty="0" smtClean="0">
                <a:latin typeface="Arial" panose="020B0604020202020204" pitchFamily="34" charset="0"/>
                <a:cs typeface="Arial" panose="020B0604020202020204" pitchFamily="34" charset="0"/>
              </a:rPr>
              <a:t>یا </a:t>
            </a:r>
            <a:r>
              <a:rPr lang="fa-IR" sz="2000" dirty="0">
                <a:latin typeface="Arial" panose="020B0604020202020204" pitchFamily="34" charset="0"/>
                <a:cs typeface="Arial" panose="020B0604020202020204" pitchFamily="34" charset="0"/>
              </a:rPr>
              <a:t>این کار توسط ویراستارهایی که برای آن فهرست در نظر گرفته شده انجام می شود . عمل جستجو در این حالت تنها بر روی توضیحات ثبت شده صورت می گیرد و در صورت تغییر روی صفحه وب، روی فهرست، تغییر به وجود نخواهد آورد </a:t>
            </a:r>
            <a:endParaRPr lang="fa-IR" sz="20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7030A0"/>
                </a:solidFill>
              </a:rPr>
              <a:pPr/>
              <a:t>9</a:t>
            </a:fld>
            <a:endParaRPr lang="en-US" dirty="0">
              <a:solidFill>
                <a:srgbClr val="7030A0"/>
              </a:solidFill>
            </a:endParaRPr>
          </a:p>
        </p:txBody>
      </p:sp>
    </p:spTree>
    <p:extLst>
      <p:ext uri="{BB962C8B-B14F-4D97-AF65-F5344CB8AC3E}">
        <p14:creationId xmlns:p14="http://schemas.microsoft.com/office/powerpoint/2010/main" val="4036464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919</TotalTime>
  <Words>1474</Words>
  <Application>Microsoft Office PowerPoint</Application>
  <PresentationFormat>Widescreen</PresentationFormat>
  <Paragraphs>158</Paragraphs>
  <Slides>24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Century Gothic</vt:lpstr>
      <vt:lpstr>Tahoma</vt:lpstr>
      <vt:lpstr>Wingdings</vt:lpstr>
      <vt:lpstr>Wingdings 3</vt:lpstr>
      <vt:lpstr>Wisp</vt:lpstr>
      <vt:lpstr>  به نام خدا</vt:lpstr>
      <vt:lpstr>PowerPoint Presentation</vt:lpstr>
      <vt:lpstr>موتور جستجو   search engine</vt:lpstr>
      <vt:lpstr>نحوه کارکرد موتور جستجو</vt:lpstr>
      <vt:lpstr>نحوه کارکرد موتور های جستجو</vt:lpstr>
      <vt:lpstr>نحوه کارکرد موتور جستجو</vt:lpstr>
      <vt:lpstr>PowerPoint Presentation</vt:lpstr>
      <vt:lpstr>انواع موتورهای جستجو</vt:lpstr>
      <vt:lpstr>انواع موتورهای جستجو</vt:lpstr>
      <vt:lpstr>PowerPoint Presentation</vt:lpstr>
      <vt:lpstr>PowerPoint Presentation</vt:lpstr>
      <vt:lpstr>در این سایت می توانید عبارت مورد نظرتان را وارد کنید و پاسخ آن را از موتورهای جستجوی مختلف بدست آورید. این موتور موضوعات متنوعی را در زمینه های علوم پایه، منابع رسانه ای، اخبار، جامعه و فرهنگ، سرگرمی و تفریح، خانواده، مسائل مربوط به خانه، سلامت و بهداشت، بیماری و درمان، خرید و فروش، اقتصاد و تجارت، هنر، موسیقی، نرم افزار، اینترنت، ورزش و... پوشش می دهد. امکان جستجوی اختصاصی برای کودکان و نوجوانان، امکان خرید از طریق این سایت و امکان جستجوی اختصاصی در سایت های انگلستان را داراست.</vt:lpstr>
      <vt:lpstr>AltaVista</vt:lpstr>
      <vt:lpstr>Search Engine Optimization</vt:lpstr>
      <vt:lpstr>PowerPoint Presentation</vt:lpstr>
      <vt:lpstr>مراحل بهینه سازی </vt:lpstr>
      <vt:lpstr>مراحل بهینه سازی</vt:lpstr>
      <vt:lpstr>PowerPoint Presentation</vt:lpstr>
      <vt:lpstr>مراحل بهینه سازی</vt:lpstr>
      <vt:lpstr>متن صفحه - Content   ارتباط کامل متن با موضوع و نگارش ساده و صحیح آن مهم است. کلیدواژه ها را نیز طوری در متن صفحه بکار برید که ساختار متن حفظ شود. پارامترهای زیر را در بکارگیری کلیدواژه ها در نظر بگیرید :  </vt:lpstr>
      <vt:lpstr>مراحل بهینه سازی</vt:lpstr>
      <vt:lpstr>مراحل بهینه سازی</vt:lpstr>
      <vt:lpstr>ابزارهای SEO</vt:lpstr>
      <vt:lpstr>سوالات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maryam</dc:creator>
  <cp:lastModifiedBy>maryam</cp:lastModifiedBy>
  <cp:revision>51</cp:revision>
  <dcterms:created xsi:type="dcterms:W3CDTF">2016-10-13T09:47:22Z</dcterms:created>
  <dcterms:modified xsi:type="dcterms:W3CDTF">2017-01-01T16:20:27Z</dcterms:modified>
</cp:coreProperties>
</file>