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256" r:id="rId2"/>
    <p:sldId id="265" r:id="rId3"/>
    <p:sldId id="264" r:id="rId4"/>
    <p:sldId id="266" r:id="rId5"/>
    <p:sldId id="267" r:id="rId6"/>
    <p:sldId id="268" r:id="rId7"/>
    <p:sldId id="279" r:id="rId8"/>
    <p:sldId id="280" r:id="rId9"/>
    <p:sldId id="281" r:id="rId10"/>
    <p:sldId id="282" r:id="rId11"/>
    <p:sldId id="283" r:id="rId12"/>
    <p:sldId id="284" r:id="rId13"/>
    <p:sldId id="269" r:id="rId14"/>
    <p:sldId id="285" r:id="rId15"/>
    <p:sldId id="270" r:id="rId16"/>
    <p:sldId id="286" r:id="rId17"/>
    <p:sldId id="288" r:id="rId18"/>
    <p:sldId id="290" r:id="rId19"/>
    <p:sldId id="289" r:id="rId20"/>
    <p:sldId id="291" r:id="rId21"/>
    <p:sldId id="292" r:id="rId22"/>
    <p:sldId id="271" r:id="rId23"/>
    <p:sldId id="293" r:id="rId24"/>
    <p:sldId id="294" r:id="rId25"/>
    <p:sldId id="295" r:id="rId26"/>
    <p:sldId id="296" r:id="rId27"/>
    <p:sldId id="272" r:id="rId28"/>
    <p:sldId id="297" r:id="rId29"/>
    <p:sldId id="298" r:id="rId30"/>
    <p:sldId id="299" r:id="rId31"/>
    <p:sldId id="273" r:id="rId32"/>
    <p:sldId id="300" r:id="rId33"/>
    <p:sldId id="301" r:id="rId34"/>
    <p:sldId id="302" r:id="rId35"/>
    <p:sldId id="303" r:id="rId36"/>
    <p:sldId id="304" r:id="rId37"/>
    <p:sldId id="305" r:id="rId38"/>
    <p:sldId id="307" r:id="rId39"/>
    <p:sldId id="306" r:id="rId40"/>
    <p:sldId id="309" r:id="rId41"/>
    <p:sldId id="308" r:id="rId42"/>
    <p:sldId id="310" r:id="rId43"/>
    <p:sldId id="311" r:id="rId44"/>
    <p:sldId id="312" r:id="rId45"/>
    <p:sldId id="313" r:id="rId46"/>
    <p:sldId id="314" r:id="rId47"/>
    <p:sldId id="274" r:id="rId48"/>
    <p:sldId id="315" r:id="rId49"/>
    <p:sldId id="316" r:id="rId50"/>
    <p:sldId id="317" r:id="rId51"/>
    <p:sldId id="318" r:id="rId52"/>
    <p:sldId id="320" r:id="rId53"/>
    <p:sldId id="319" r:id="rId54"/>
    <p:sldId id="275" r:id="rId55"/>
    <p:sldId id="321" r:id="rId56"/>
    <p:sldId id="322" r:id="rId57"/>
    <p:sldId id="323" r:id="rId58"/>
    <p:sldId id="276" r:id="rId59"/>
    <p:sldId id="324" r:id="rId60"/>
    <p:sldId id="325" r:id="rId61"/>
    <p:sldId id="326" r:id="rId62"/>
    <p:sldId id="37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66" r:id="rId96"/>
    <p:sldId id="367" r:id="rId97"/>
    <p:sldId id="368" r:id="rId98"/>
    <p:sldId id="369" r:id="rId99"/>
    <p:sldId id="370" r:id="rId100"/>
    <p:sldId id="371" r:id="rId101"/>
    <p:sldId id="372" r:id="rId102"/>
    <p:sldId id="373" r:id="rId103"/>
    <p:sldId id="374" r:id="rId104"/>
    <p:sldId id="375" r:id="rId105"/>
    <p:sldId id="263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EAEAEA"/>
    <a:srgbClr val="2F2F2F"/>
    <a:srgbClr val="383838"/>
    <a:srgbClr val="8EC5FF"/>
    <a:srgbClr val="298128"/>
    <a:srgbClr val="31972F"/>
    <a:srgbClr val="A3D328"/>
    <a:srgbClr val="20609F"/>
    <a:srgbClr val="E59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8013" autoAdjust="0"/>
  </p:normalViewPr>
  <p:slideViewPr>
    <p:cSldViewPr>
      <p:cViewPr varScale="1">
        <p:scale>
          <a:sx n="112" d="100"/>
          <a:sy n="112" d="100"/>
        </p:scale>
        <p:origin x="15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369E-974D-49A4-AF42-0B67B785ADDA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35983-DB16-4F97-A0A5-7F04C444B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37974-E838-4106-B7D1-17F3718687EC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91ED-72C6-42C0-96CB-72EF15154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91ED-72C6-42C0-96CB-72EF15154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4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91ED-72C6-42C0-96CB-72EF15154A4A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0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438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orebbo.com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ercedes_benz_powerpoint_slides_interior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382000" y="381000"/>
            <a:ext cx="4412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fld id="{8EE5A1D1-2C50-45C9-911C-9FAF6516CDFE}" type="slidenum">
              <a:rPr lang="en-US" sz="1500" b="1" smtClean="0">
                <a:solidFill>
                  <a:schemeClr val="bg1"/>
                </a:solidFill>
                <a:latin typeface="Helvetica Light"/>
                <a:cs typeface="Arial" pitchFamily="34" charset="0"/>
              </a:rPr>
              <a:pPr eaLnBrk="0" hangingPunct="0"/>
              <a:t>‹#›</a:t>
            </a:fld>
            <a:endParaRPr lang="en-US" sz="1500" b="1" dirty="0">
              <a:solidFill>
                <a:schemeClr val="bg1"/>
              </a:solidFill>
              <a:latin typeface="Helvetica Ligh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600" y="6477000"/>
            <a:ext cx="510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Your copyright information can go here just like this, and it can span a long way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9600" y="6324600"/>
            <a:ext cx="302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3D illustrations created by </a:t>
            </a:r>
            <a:r>
              <a:rPr lang="en-US" sz="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  <a:hlinkClick r:id="rId6"/>
              </a:rPr>
              <a:t>Norebbo</a:t>
            </a: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200" b="0" i="0" cap="all">
          <a:solidFill>
            <a:schemeClr val="tx2"/>
          </a:solidFill>
          <a:latin typeface="Helvetica Light"/>
          <a:ea typeface="+mj-ea"/>
          <a:cs typeface="Helvetica Light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cedes_benz_powerpoint_sli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8586" y="2954218"/>
            <a:ext cx="4191000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3200" cap="all" dirty="0" smtClean="0">
                <a:solidFill>
                  <a:schemeClr val="bg1">
                    <a:lumMod val="75000"/>
                  </a:schemeClr>
                </a:solidFill>
                <a:latin typeface="Bernard MT Condensed" panose="02050806060905020404" pitchFamily="18" charset="0"/>
                <a:cs typeface="Helvetica Neue UltraLight"/>
              </a:rPr>
              <a:t>THE BEST OR NOTHING</a:t>
            </a:r>
            <a:endParaRPr lang="en-US" sz="3200" cap="all" dirty="0" smtClean="0">
              <a:solidFill>
                <a:schemeClr val="bg1">
                  <a:lumMod val="75000"/>
                </a:schemeClr>
              </a:solidFill>
              <a:effectLst/>
              <a:latin typeface="Bernard MT Condensed" panose="02050806060905020404" pitchFamily="18" charset="0"/>
              <a:cs typeface="Helvetica Neue Ultra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286" y="4931581"/>
            <a:ext cx="532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: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of the Mercedes Benz production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302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Presentation 1</a:t>
            </a:r>
            <a:endParaRPr lang="en-US" sz="1100" b="1" dirty="0" smtClean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7700" y="533400"/>
            <a:ext cx="8610600" cy="79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Automotive production Systems and 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endParaRPr lang="en-US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</a:t>
            </a:r>
            <a:endParaRPr lang="en-US" sz="2400" cap="all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" y="5672124"/>
            <a:ext cx="532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Amiri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886" y="1543273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YASERAMIRI.BLOG.IR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Pre-merger production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Mercedes-Benz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workforce, machinery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: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safeguard productivity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quality and to improve working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conditions“.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components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"Teamwork, Continuous Improvement,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 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standards and targets,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hours/operating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times,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remuneration“.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Analysis and interpretation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obvious limitation that has to be pointed out is the research scope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findings are based on two collection points within the period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twelve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months. In order to examine if the trends perceived are sustained,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measure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are necessary.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Analysis and interpretation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Summarising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empirical analysis shows that the implementation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has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changes in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work, particularly the issues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refute the claim that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merely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control tool, implemented from the top down and reaffirming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picture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alienation of 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view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proposed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Adler and Cole is confirmed by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3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Analysis and interpretation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takes place. By encouraging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their ideas, to some extent then, actors regain the control over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standards.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to thus strengthening the role of the actors on the shop floor, results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point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changes supporting the importance of teamwork within the context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Analysis and interpretation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takes place. By encouraging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their ideas, to some extent then, actors regain the control over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standards.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to thus strengthening the role of the actors on the shop floor, results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point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changes supporting the importance of teamwork within the context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87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Analysis and interpretation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put it in a nutshell, the empirical results show that through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MPS, the role of the tacit dimension, the flow of information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communication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role of the team and the relationship between individuals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superiors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improved.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" y="2895600"/>
            <a:ext cx="70442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58001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Yaser</a:t>
            </a:r>
            <a:r>
              <a:rPr lang="en-US" sz="20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Amiri</a:t>
            </a:r>
            <a:endParaRPr lang="en-US" sz="2000" i="1" dirty="0" smtClean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" y="6358111"/>
            <a:ext cx="3761558" cy="390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654823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YASERAMIRI.BLOG.IR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Pre-merger production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Mercedes-Benz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tasks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consists of "direct tasks regarding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product, indirect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tasks, planning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tasks, and ongoing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(product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productivity, quality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 are described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such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 example the task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"safeguard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and productivity", "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machinery care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fulfilling production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schedules", and "materials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requisitioning“.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aspects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teamwork: team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own training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rotation“ , 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a team spokesperson"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spokesperson"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"function and guidelines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meetings“.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Pre-merger production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Mercedes-Benz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"Rotation" is only generally and very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simplistically defined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"team members change their job in the team at specific times.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skills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know-how of each individual are taken into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 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that the flexibility acquired through training is preserved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extended".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spokesperson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are defined as "the team spokesperson, as representative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the appropriate contact for managers and other teams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Pre-merger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organisation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Chrysler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 consists of three core elements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Just-in-time delivery and buffer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minimisation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Team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responsibility for quality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Error analysis/quality problem solving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contains, for example, standards for operating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such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work instructions,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operation sheets, preventive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standards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statistical process control (SPC)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6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Pre-merger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organisation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Chrysler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43800" cy="4191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core aspect is the slow approach reflecting that the necessity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change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to be understood and comprehended by 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took place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two ways. First, based on the cascade training format, superiors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trained their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in COS methods.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Second,Instead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drawing on the external expertise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consultants, learning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took place inside Chrysler and actually on the shop floor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the cascade training, active learning took place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so-called learning lines 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were set up in the production plants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and experience the COS standards hands on through learning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doing.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The DaimlerChrysler Operating Model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"Post Merger Integration" (PMI) project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roof,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twelve topic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coordinators are responsible for bringing together the 29 "Issue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Teams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with 69 working teams to form in total 98 project teams working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 different topics.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intention of these teams is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(both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quantitative and qualitative terms) the synergies to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exploited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merger.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The DaimlerChrysler Operating Model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PMI-team was divided into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multi-functional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 responsible for the following 5 working areas: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Infrastructure,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Quality Focus and Robust Processes and Products, Just-in-time, Continuous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Improvement“.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team drew on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experts from the departments of Change Management, Logistics,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Planning, Work Policy, and the Chrysler Continuous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Group 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production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the same four goals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quality, delivery, cost, moral/motivation.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2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The DaimlerChrysler Operating Model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PMI team had thus determined the five core sub-systems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DaimlerChrysler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Model, the PMI team set forth to fill these five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subsystems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 examples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definition a bench mark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reference point and the purpose of conducting bench mark studies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 of potential standards which are then evaluated and compared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established list of criteria they have to fulfil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The DaimlerChrysler Operating Model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43800" cy="4648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DaimlerChrysler Operating Model consists of three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levels: 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subsystems divided into 15 operating principles defined by 83 best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methods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so-called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 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"Leadership", "Role Clarity" and "Work Group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(amongst others) represent operating principles and are grouped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subsystem "Human Infrastructure". The operating principles "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Smoothing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"Pull Production" and "Continuous Flow Processing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amongst others) are grouped together in the subsystem "Just-in-time".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the tools, for example, "Policy Deployment", "Employee Feedback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Opinion Surveys", amongst others, are grouped under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principle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"Leadership", which in turn is part of the subsystem "Human Infrastructure".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42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" y="10886"/>
            <a:ext cx="9136802" cy="6863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4702"/>
              </p:ext>
            </p:extLst>
          </p:nvPr>
        </p:nvGraphicFramePr>
        <p:xfrm>
          <a:off x="660400" y="1460499"/>
          <a:ext cx="7848599" cy="4128132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015822"/>
                <a:gridCol w="2015822"/>
                <a:gridCol w="2015822"/>
                <a:gridCol w="1801133"/>
              </a:tblGrid>
              <a:tr h="466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cap="all" dirty="0" smtClean="0">
                          <a:solidFill>
                            <a:srgbClr val="8EC5FF"/>
                          </a:solidFill>
                          <a:latin typeface="Helvetica Neue Thin"/>
                          <a:cs typeface="Helvetica Neue Thin"/>
                        </a:rPr>
                        <a:t>Section</a:t>
                      </a: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cap="all" dirty="0" smtClean="0">
                          <a:solidFill>
                            <a:srgbClr val="8EC5FF"/>
                          </a:solidFill>
                          <a:latin typeface="Helvetica Neue Thin"/>
                          <a:cs typeface="Helvetica Neue Thin"/>
                        </a:rPr>
                        <a:t>Slide number</a:t>
                      </a:r>
                      <a:endParaRPr lang="en-US" sz="1000" b="0" i="0" cap="all" dirty="0">
                        <a:solidFill>
                          <a:srgbClr val="8EC5FF"/>
                        </a:solidFill>
                        <a:latin typeface="Helvetica Neue Thin"/>
                        <a:cs typeface="Helvetica Neue Thin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cap="all" dirty="0" smtClean="0">
                          <a:solidFill>
                            <a:srgbClr val="8EC5FF"/>
                          </a:solidFill>
                          <a:latin typeface="Helvetica Neue Thin"/>
                          <a:cs typeface="Helvetica Neue Thin"/>
                        </a:rPr>
                        <a:t>section</a:t>
                      </a:r>
                      <a:endParaRPr lang="en-US" sz="1000" b="0" i="0" cap="all" dirty="0">
                        <a:solidFill>
                          <a:srgbClr val="8EC5FF"/>
                        </a:solidFill>
                        <a:latin typeface="Helvetica Neue Thin"/>
                        <a:cs typeface="Helvetica Neue Thin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cap="all" dirty="0" smtClean="0">
                          <a:solidFill>
                            <a:srgbClr val="8EC5FF"/>
                          </a:solidFill>
                          <a:latin typeface="Helvetica Neue Thin"/>
                          <a:cs typeface="Helvetica Neue Thin"/>
                        </a:rPr>
                        <a:t>Slide number</a:t>
                      </a:r>
                      <a:endParaRPr lang="en-US" sz="1000" b="0" i="0" cap="all" dirty="0">
                        <a:solidFill>
                          <a:srgbClr val="8EC5FF"/>
                        </a:solidFill>
                        <a:latin typeface="Helvetica Neue Thin"/>
                        <a:cs typeface="Helvetica Neue Thin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529656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4-1 introduction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3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4.8 Implementing the MPS: the cascade training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28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4.2 Case study focus, approach and structure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4.9 The MPS-audit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32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4.3 Case study background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5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4.10 The structure and content of the MPS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47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4.4 Pre-merger production </a:t>
                      </a:r>
                      <a:r>
                        <a:rPr lang="en-US" sz="1050" b="0" i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organisation</a:t>
                      </a:r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 at Mercedes-Benz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6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4.11 The Mercedes-Benz Production System and REFA methods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6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fr-FR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4.5 </a:t>
                      </a:r>
                      <a:r>
                        <a:rPr lang="fr-FR" sz="1050" b="0" i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Pre-merger</a:t>
                      </a:r>
                      <a:r>
                        <a:rPr lang="fr-FR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 production organisation </a:t>
                      </a:r>
                      <a:r>
                        <a:rPr lang="fr-FR" sz="1050" b="0" i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at</a:t>
                      </a:r>
                      <a:r>
                        <a:rPr lang="fr-FR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 Chrysler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13</a:t>
                      </a: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4.12 The Mercedes-Benz Production System and the Toyota Production System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13</a:t>
                      </a: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4.6 The DaimlerChrysler Operating Model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15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4.7 The Mercedes-Benz Production System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23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 b="0" i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248400"/>
            <a:ext cx="3761558" cy="390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707137" cy="707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563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YASERAMIRI.BLOG.IR</a:t>
            </a:r>
          </a:p>
        </p:txBody>
      </p:sp>
    </p:spTree>
    <p:extLst>
      <p:ext uri="{BB962C8B-B14F-4D97-AF65-F5344CB8AC3E}">
        <p14:creationId xmlns:p14="http://schemas.microsoft.com/office/powerpoint/2010/main" val="26957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The DaimlerChrysler Operating Model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43800" cy="4648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five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subsystems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explained in very general terms such as, "for the corporation to succeed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economy our processes must be continuously improved to higher levels of quality in both products and processes. To enable continuous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waste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eliminated“.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months after starting the project, the PMI project team had finished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task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presented the description of all DCOM tools, operating principles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subsystems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systems description/handbook called the "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DaimlerChysler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Model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to management in May 1999.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The DaimlerChrysler Operating Model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43800" cy="4648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DaimlerChrysler Production Systems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36802" cy="330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 The Mercedes-Benz Production System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production systems are issues concerning work policy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problem 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perspective of the works council, the DCPS was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criticised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reasons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one, it had been created under considerable time pressure, two, 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heritage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clearly visible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works council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feared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introducing formal standards regulating production procedures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processes,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Taylor would be revived leading to shorter work cycles,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subsequent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work content and a deskilling of the workforce.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 The Mercedes-Benz Production System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version of the MPS "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Description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which started to be implemented in January 2000 is structurally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DCPS, with the difference that taking into account existing work policy agreements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Mercedes-Benz , the MPS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in total 92 tools instead of 83 in the DCPS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problem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issue of how to account for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of Mercedes-Benz plants, say between assembly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purely manufacturing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2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 The Mercedes-Benz Production System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in production focus, the 90-10 rule was introduced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plants are requested to implement a minimum of 90%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tools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remaining 10% of tools depending on the particular production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specifications (assembly plant or production plant).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 The Mercedes-Benz Production System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of MPS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" y="2667000"/>
            <a:ext cx="9136802" cy="2658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 The Mercedes-Benz Production System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MPS: central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MPS: plant level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24600"/>
            <a:ext cx="3761558" cy="390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8077200" cy="4190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 Implementing the MPS: the cascade training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 to the COS, the implementation of the MPS was based on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 training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Plant Managers, E2 = Centre Managers, E3 = Department Managers, E4 = Team leaders, E5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Supervisors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362200"/>
            <a:ext cx="3274021" cy="2963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1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 Implementing the MPS: the cascade training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the COS, the implementation of MPS was far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theoretical standards, rather than allowing workers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with MPS standards on the job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during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 training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92 MPS tools which are contained in the MPS "Systems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Description“ were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individually read out and discussed, instead of examining their practical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shop floor.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6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 Implementing the MPS: the cascade training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observations reflect that despite the attempt to use a standard format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content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Cascade training, it is important how the content of the MPS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actually communicated.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 are responsible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communicating and implementing the MPS on the shop floor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supervisors, the central MPS team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supervisor forums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 where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delegations of supervisors from each Mercedes-Benz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invited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at the DaimlerChrysler Conference Centre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Lämmerbuckel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4-1 introduction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unified, plant-wide production system resulted from the merger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Daimler-Benz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Chrysler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5" y="3195936"/>
            <a:ext cx="7929872" cy="232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-19322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0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 Implementing the MPS: the cascade training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survey was conducted before the conference asking supervisors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their experience with implementing the MPS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Amongst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aspects reported by the supervisors of Centre Z were that through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MPS, workers on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shopfloor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more integrated into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have become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transparent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example through the application of the 5A tool “Sift, Sort,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Sanitize, Sweep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Sustain”. The work place is cleaner, tidier and thus work can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and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efficiently”.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audits conducted to control the progress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check the adherence of MPS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E3 audit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intention of conducting audits at this level is to give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supervisors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 direct feedback about how their superior rates their effort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self-audit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Workers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self-audit method across teams for several reasons.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obvious factor is that the degree of control is reduced as fellow workers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and not superiors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the inherent threat underlying the inspection by superiors, the audit process is not perceived as control mechanism but as an opportunity for improvement.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MPS-audit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MPS-audit is conducted once a year throughout 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Mercedes-Benz passenger car division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establishing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MPS-audit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twofold: to control and check the correct implementation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tools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implementation phase and beyond it.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audit experts proposed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socalled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MPS audit prescribing three core points: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processes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openness and honesty of all participants, and a policy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nonaccusation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MPS-audit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corner stones of the MPS audit were defined clarifying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will check the degree and extent of the MPS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audit method is analogous to that of VDA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during the implementation phase of the MPS, audits are conducted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intervals progressively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auditing an increasing number of MPS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first MPS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should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place at the end of 2000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4.9.1 Auditors and the audit procedure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team consists of 3 members: the "lead-auditor" - member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Management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the plant to be audited, a co-auditor - MPS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plant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observer(s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the MPS specialist(s) of the plant to be audited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selection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 tools to be audited was made. The selection criteria are based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objectives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First, MPS methods audited have to be clearly visible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tangible. Second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should contribute to the economic efficiency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Daimler- Chrysler's production. Third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represent key measures which fulfil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preconditions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implementation of other MPS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5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attention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placed on the collaboration of workers from the shop floor as well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the economic and qualitative improvement of processes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all questions are thus rated,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 then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looks at the overall feedback to the questions and then rates how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what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the MPS methods have been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VDA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audit, the auditor uses a scoring instrument to express his rating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quantitatively. 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pointed out above, the implementation level is evaluated according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ranging from zero to 10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4.9.1 Auditors and the audit procedure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4.9.2 MPS-audit observations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auditors continue the audit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examining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what extent the MPS tools have been put into practice on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 floor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With their MPS audit-lists they go through production, physically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asked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to explain how they had implemented (or why they had failed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implement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MPS methods to be audited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their audit,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auditors presented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findings and the department audit result to the team leaders,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speakers of the audited department, giving indications about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shortcomings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necessary improvements.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8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this final presentation also outlined the difference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MPS-audit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the results of the self-evaluation which had been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previously.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below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summarises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results as follows: the average percentage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self-evaluations is presented in the first line below. The second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states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percentage results of the actual MPS audit; the variation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betweenthe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is presented in the third line.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4.9.2 MPS-audit observations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9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0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3125"/>
            <a:ext cx="9144000" cy="21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Case study focus, approach and structure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core aspects of this study :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1-Examine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and function of standards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MPS, particularly the nexus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TPS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MPS.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institutionalization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within one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Mercedes-Benz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plant.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MPS has particularly in terms of learning and control on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actors 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shop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1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show three distinct cases: the results of the self evaluation are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actual MPS audit results (A2,B2, B3, C2);12 the MPS audit results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considerably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than the initial self-evaluation (A3, B1); the MPS audit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considerably higher than the initial self-evaluation (A1, C1, C3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latter two categories of cases are grouped in the table below.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0443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4.9.2 MPS-audit observations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656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deviation between MPS audit results and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self-evaluation can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explained by the following two self-evaluation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tactics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actors deployed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actors deliberately used very stringent self-evaluation measures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undervaluing their MPS implementation efforts. The intention behind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tactic being that the actual MPS audit results will provide higher results and thus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would "look better" than assumed.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80894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4.9.2 MPS-audit observations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actors overestimated their MPS implementation efforts considerably,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the MPS-audit result was considerably lower than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-valuation result.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factors might have affected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overrate evaluation 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The first reason is that for a department producing the "cash cow",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running on a three-shift production schedule, it is difficult to take away manpower resources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production process to conduct self-evaluations for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audit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0443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4.9.2 MPS-audit observations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might have affected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overrate evaluation 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reasoning behind these high self-evaluation results is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A, the opinion prevails that the MPS does not necessarily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something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new, and that this department had been the first to develop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standards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now being implemented throughout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MPS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5955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4.9.2 MPS-audit observations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4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actors hence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on the audit outcome is not restricted to the tactics of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auditees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even the supposedly "neutral" auditor, as pointed out above is not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entirely subjective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particularly does not necessarily have the know-how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practical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expertise to understand what he actually audits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auditors failed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comprehend that what is ideal in theory is often impossible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actually implement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real context of production.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2257" y="270443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4.9.2 MPS-audit observations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6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MPS merely represent a structural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façade 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actually lived on the shop floor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difference between what the MPS "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preaches“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actors live the MPS on the shop floor.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standards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calculating productivity does not necessarily mean they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correctly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similar discrepancy between the theoretical,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routines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 shop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practice is seen in the process of instructing novices.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0443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 The MPS-audit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4.9.3 The effectiveness of audits: theory versus practice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4.10 The structure and content of the MPS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MPS consists of three tiers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 Subsystems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(15) Operating principles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(92) Tools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6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4.10 The structure and content of the MPS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subsystem "Human Infrastructure" with a total of 5 operating principles and 34 tools seems to receive particular attention.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the subsystem "Quality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and Robust Processes and Products" 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operating principles" and 24 tools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MPS is based on a structure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seemingly independent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Toyota Production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consists of a highly interrelated structure.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5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 Case study background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20043"/>
            <a:ext cx="7543800" cy="3770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18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4.10 The structure and content of the MPS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4.10.1 The MPS tools</a:t>
            </a:r>
            <a:endParaRPr 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KITTING (4.3.1):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bin or container with the parts required to complete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work element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with CMA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"supermarket" located near the point of use.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tuggers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mixed load conveyance, for part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conveyance.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: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parts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assembly in one container, reduces walk and reach for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and line side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space, improves visual control by avoiding excessive storage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station, allows for error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4.10 The structure and content of the MPS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4.10.1 The MPS tools</a:t>
            </a:r>
            <a:endParaRPr 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KITTING (4.3.1):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bin or container with the parts required to complete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work element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with CMA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"supermarket" located near the point of use.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tuggers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mixed load conveyance, for part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conveyance.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: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parts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assembly in one container, reduces walk and reach for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and line side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space, improves visual control by avoiding excessive storage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station, allows for error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3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4.10 The structure and content of the MPS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4.10.1 The MPS tools</a:t>
            </a:r>
            <a:endParaRPr 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"Integration of Tasks"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(1.4.1):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is responsible for direct and indirect defined tasks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maintenance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quality, time studies and parts replenishment)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indirect tasks are part of the in-group rotation system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-indirect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 are done by trained operators within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team“.</a:t>
            </a:r>
          </a:p>
          <a:p>
            <a:pPr algn="just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Benefits: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"reduce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overhead costs, to improve responsibility and involvement of employees, to promote employee development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provide ergonomic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relief“.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55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4.11 The Mercedes-Benz Production System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REFA methods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REFA :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Reichsausschuss für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Arbeitszeitermittlung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(Reich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for work time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REFA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Verband für Arbeitsstudien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 Betriebsorganisation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operational organization)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 Association for Work Design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Work Structure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REFA is rooted in the tradition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Taylorist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Industrial Engineering 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3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55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4.11 The Mercedes-Benz Production System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REFA methods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principles underlying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companies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components of the work system, work place ergonomics, the role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motivation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work and group work in production, and the legal context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such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 example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generally referred to as so-called "REFA-Methods", consist of a set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principles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regulating work which are published in a series of books under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umbrella term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REFA-method training.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4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0"/>
            <a:ext cx="7543800" cy="3962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NewRoman"/>
              </a:rPr>
              <a:t>Table 4.7. </a:t>
            </a:r>
            <a:r>
              <a:rPr lang="en-US" sz="1800" dirty="0">
                <a:latin typeface="TimesNewRoman"/>
              </a:rPr>
              <a:t>Overview REFA-publications</a:t>
            </a:r>
            <a:endParaRPr lang="fa-IR" sz="1800" dirty="0">
              <a:latin typeface="TimesNew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8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55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4.11 The Mercedes-Benz Production System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REFA methods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REFA proposes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enlargement, job enrichment, job rotation, group work/team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longer cycle times which could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levels of job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buffers to decouple work in the assembly into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sub-lines.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REFA methods provide far more detail than the description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tools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4.12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and the TPS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principles of the MPS are identical with those of the TPS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 does not reflect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integrated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interrelated elements of the TPS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Toyota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tasks concerning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tasks, their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sequence,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 focuses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work in areas of direct manual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5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4.12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and the TPS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difference between the MPS and the TPS concerns the role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and the TPS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their work system, their performance and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improvement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their work and work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"Just-in-time.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 of material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"Standard Work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(SWIs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)"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8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Pre-merger production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Mercedes-Benz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mid 1980s positive sales forecasts led to the decision to set up new plants, such as for example, the Mercedes-Benz plant 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Rastatt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time, the previously predominant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of the high-tech fully automated factory lost 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vigor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 factors of corporate and social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gained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now was on the intention to use the innovation,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of staff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efficiently.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Rastatt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 was modelled after the Swedish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especially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Uddevalla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and the TPS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TPS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that whilst Toyota strictly applies a few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principles, the Mercedes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a variety of methods, regulations und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9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rcedes_benz_powerpoint_sli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8586" y="2954218"/>
            <a:ext cx="4191000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3200" cap="all" dirty="0" smtClean="0">
                <a:solidFill>
                  <a:prstClr val="white">
                    <a:lumMod val="75000"/>
                  </a:prstClr>
                </a:solidFill>
                <a:latin typeface="Bernard MT Condensed" panose="02050806060905020404" pitchFamily="18" charset="0"/>
                <a:cs typeface="Helvetica Neue UltraLight"/>
              </a:rPr>
              <a:t>THE BEST OR NOTHING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286" y="4931581"/>
            <a:ext cx="715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implementing the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Mercedes-Benz Production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302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ahoma" pitchFamily="34" charset="0"/>
              </a:rPr>
              <a:t>Presentation 2</a:t>
            </a:r>
            <a:endParaRPr lang="en-US" sz="1100" b="1" dirty="0" smtClean="0">
              <a:solidFill>
                <a:prstClr val="black">
                  <a:lumMod val="95000"/>
                  <a:lumOff val="5000"/>
                </a:prstClr>
              </a:solidFill>
              <a:cs typeface="Tahoma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7700" y="533400"/>
            <a:ext cx="8610600" cy="79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sz="24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production Systems and </a:t>
            </a:r>
          </a:p>
          <a:p>
            <a:pPr algn="ctr">
              <a:lnSpc>
                <a:spcPts val="1800"/>
              </a:lnSpc>
              <a:spcBef>
                <a:spcPts val="0"/>
              </a:spcBef>
            </a:pPr>
            <a:endParaRPr lang="en-US" sz="24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sz="24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" y="5672124"/>
            <a:ext cx="532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Yaser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Amiri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286" y="153563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YASERAMIRI.BLOG.IR</a:t>
            </a:r>
          </a:p>
        </p:txBody>
      </p:sp>
    </p:spTree>
    <p:extLst>
      <p:ext uri="{BB962C8B-B14F-4D97-AF65-F5344CB8AC3E}">
        <p14:creationId xmlns:p14="http://schemas.microsoft.com/office/powerpoint/2010/main" val="44299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80692"/>
              </p:ext>
            </p:extLst>
          </p:nvPr>
        </p:nvGraphicFramePr>
        <p:xfrm>
          <a:off x="660400" y="1460499"/>
          <a:ext cx="7848599" cy="3905250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015822"/>
                <a:gridCol w="2015822"/>
                <a:gridCol w="2015822"/>
                <a:gridCol w="1801133"/>
              </a:tblGrid>
              <a:tr h="466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cap="all" dirty="0" smtClean="0">
                          <a:solidFill>
                            <a:srgbClr val="8EC5FF"/>
                          </a:solidFill>
                          <a:latin typeface="Helvetica Neue Thin"/>
                          <a:cs typeface="Helvetica Neue Thin"/>
                        </a:rPr>
                        <a:t>Section</a:t>
                      </a: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cap="all" dirty="0" smtClean="0">
                          <a:solidFill>
                            <a:srgbClr val="8EC5FF"/>
                          </a:solidFill>
                          <a:latin typeface="Helvetica Neue Thin"/>
                          <a:cs typeface="Helvetica Neue Thin"/>
                        </a:rPr>
                        <a:t>Slide number</a:t>
                      </a:r>
                      <a:endParaRPr lang="en-US" sz="1000" b="0" i="0" cap="all" dirty="0">
                        <a:solidFill>
                          <a:srgbClr val="8EC5FF"/>
                        </a:solidFill>
                        <a:latin typeface="Helvetica Neue Thin"/>
                        <a:cs typeface="Helvetica Neue Thin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cap="all" dirty="0" smtClean="0">
                          <a:solidFill>
                            <a:srgbClr val="8EC5FF"/>
                          </a:solidFill>
                          <a:latin typeface="Helvetica Neue Thin"/>
                          <a:cs typeface="Helvetica Neue Thin"/>
                        </a:rPr>
                        <a:t>section</a:t>
                      </a:r>
                      <a:endParaRPr lang="en-US" sz="1000" b="0" i="0" cap="all" dirty="0">
                        <a:solidFill>
                          <a:srgbClr val="8EC5FF"/>
                        </a:solidFill>
                        <a:latin typeface="Helvetica Neue Thin"/>
                        <a:cs typeface="Helvetica Neue Thin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cap="all" dirty="0" smtClean="0">
                          <a:solidFill>
                            <a:srgbClr val="8EC5FF"/>
                          </a:solidFill>
                          <a:latin typeface="Helvetica Neue Thin"/>
                          <a:cs typeface="Helvetica Neue Thin"/>
                        </a:rPr>
                        <a:t>Slide number</a:t>
                      </a:r>
                      <a:endParaRPr lang="en-US" sz="1000" b="0" i="0" cap="all" dirty="0">
                        <a:solidFill>
                          <a:srgbClr val="8EC5FF"/>
                        </a:solidFill>
                        <a:latin typeface="Helvetica Neue Thin"/>
                        <a:cs typeface="Helvetica Neue Thin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529656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5.1 introduction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63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5.2 Research scope and methodology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65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116221" marR="116221" marT="58111" marB="58111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5.3 Statistics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69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5.4 The MPS questionnaire design and content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71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fr-FR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5.5 </a:t>
                      </a:r>
                      <a:r>
                        <a:rPr lang="fr-FR" sz="1050" b="0" i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Significances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73</a:t>
                      </a: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5.6 Analysis and interpretation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 Light"/>
                          <a:cs typeface="Helvetica Light"/>
                        </a:rPr>
                        <a:t>97</a:t>
                      </a:r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  <a:tr h="484841">
                <a:tc>
                  <a:txBody>
                    <a:bodyPr/>
                    <a:lstStyle/>
                    <a:p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5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 b="0" i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116221" marR="116221" marT="58111" marB="58111" anchor="ctr" anchorCtr="1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 introduction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chapter continues the case study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presenting the results of two surveys conducted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 was to quantitatively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impact of implementing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production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on the shop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actors confirm that standards increase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degree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control over work processes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far can actors influence standards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what extent can actors contribute their own know-how and experience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standards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3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 introduction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the function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control the work on the shop floor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linked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alienation image of 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impact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"essential precondition for learning" (Adler 1993:104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Adler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Cole's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 apply in the case of the MPS?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Research scope and methodology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994243"/>
            <a:ext cx="75438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5.1. Longitudinal research period of present study and empirical measure points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1088"/>
            <a:ext cx="9136802" cy="54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1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Research scope and methodology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location was the Mercedes-Benz plant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Untertürkheim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empirical research was conducted at one of these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henceforth referred to as 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head of department (management level 3 – E3)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size of the sub-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4 - 6 team leaders (management level 4 – E4)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26 supervisors (Meister: management level 5 – E5)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350 – 1100 workers (including direct, indirect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workers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0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Research scope and methodology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994243"/>
            <a:ext cx="75438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5.2. Sample composition according to hierarchical groups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6421141" cy="2900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5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Research scope and methodology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both survey waves, the same sample size and population was used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643 questionnaires sent out twice, at the end of the first survey period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November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2000, 28.5% were filled out and returned; one year later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return rose to 39.5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2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 Statistics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attitudes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opinions, first a pool of items was created. Using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Varimax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items were then pre-tested and a reliable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design was developed.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probability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range of parametrical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nonparametrical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the t-test,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chi2-test,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analysis, variance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analysis, the H-test and other statistical tests were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Cronbach's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 was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as a reliability measure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7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Pre-merger production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Mercedes-Benz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Attempting to transfer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experience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their colleagues in Sweden, the German union representatives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 the assembly line concept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Rastatt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to restructure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based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autonomous working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able to set their own cycle time by pressing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buttons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next car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groups were not only responsible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assembly task in their sector but also for the related pre-assembly and material commissioning within their working area.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0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 Statistics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deploying factor analysis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correlating items were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summarised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z-transformations, 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then were used as a basis for the calculation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scores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purpose was to thus create stochastically independent item groups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present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Cronbach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0.7875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Kolmogorov-Smirnov Test to compare how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distribution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compares to the normal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5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 The MPS questionnaire design and content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 actors to rate verbal statements on a symmetrical scale of six levels ranging from verbal statements of agreement, to verbal statements of disagreement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scale does not provide a central dimension, as is the case with scales based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sets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odd intervals, thus so-called hidden abstentions, caused by individuals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consistently marking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 of the range, were avoided.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72040"/>
            <a:ext cx="9144000" cy="166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7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 The MPS questionnaire design and content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part is divided into two groups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items: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1-Co-operation within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2-Co-operation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Know-how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actors about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accordance with statistical conventions, using the t-test, the significance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was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at 5% based on a 95% confidence interval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indicating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Alpha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this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that no changes in the rating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items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the opinion of individuals, has occurred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 The general trend of results at Production Centre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interesting to see that at Z, outcomes of only nine different items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reveal that significant changes in opinion between survey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occurred.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8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5.5.1.1 MPS improves integration of shop floor know-how and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into standards and decisions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convinced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their know-how and experience is integrated in decisions made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both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planners and superiors (Alpha 1.0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actors overwhelmingly confirm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they reckon that their know-how and experience is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into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(Alpha 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assumption being that a greater degree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inclusion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know-how and experience is associated with an increasingly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intellectually demanding job.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5.5.1.1 MPS improves integration of shop floor know-how and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into standards and decisions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suggest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in job demand and content and the implementation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MPS.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findings confirm Adler and Cole's notion that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facilitates the inclusion of the tacit knowledge.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contributes positively to an integration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know-how and experience and at the same time decreases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work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in terms of job content and demand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5.5.1.1 MPS improves integration of shop floor know-how and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into standards and decisions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changes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evident that individuals' wish to improve job variety and monotony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 19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job demand (Alpha 63%) and participation in the decision making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(Alpha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no significant changes in the rating of a total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12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motivational factors, with "Task variety" as a motivational factor ranking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sixth (Alpha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45%), "Right to participate" ranking fifth (Alpha 50%), "To have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responsibility“ ranking second (Alpha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37%).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5.5.1.1 MPS improves integration of shop floor know-how and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into standards and decisions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results reflect on two aspects.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they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that actors perceive job variety less important a motivation factor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responsibility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participation in the decision making process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know-how and experience in decisions and standards is part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this affect overall job satisfaction though?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Interestingly, actors did not confirm significant changes in overall job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levels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(Alpha 72%).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9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5.5.1.1 MPS improves integration of shop floor know-how and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into standards and decisions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actors associate their ability to influence standards and decisions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relation between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results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the increased inclusion of the tacit knowledge and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individuals‘ perception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MPS should exist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individuals who know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 has increased significantly (Alpha 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5.5.1.1 MPS improves integration of shop floor know-how and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into standards and decisions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 results suggest that since the implementation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commenced, the know-how and experience of individuals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increasingly shaped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decisions of superiors and planners and has also been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 into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actors do not consider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overall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demand, and specifically the mental demand of their work has also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increased. Neither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results confirm that there is a relation between this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tapping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shop floor know-how and job satisfaction levels or changes in the ranking of motivational factors.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Pre-merger production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Mercedes-Benz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system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Rastatt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failed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two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innovations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Swedish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plant: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did not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abolish the assembly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,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 of small teams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complete cars was not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5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5.5.1.1 MPS improves integration of shop floor know-how and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into standards and decisions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standards introduced through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helped making work easier. Standards are not associated with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alienation image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work but the findings show that individuals perceive standards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working routines which help them to ease their 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affirm that the tacit know-how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actors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tapped through the setting of standards and hence standards provide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framework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sharing this know-how and represent a platform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learning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1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5.5.1.2 The MPS improves the co-operation in and between teams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communication between teams was evaluated, the flow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between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 has improved significantly (Alpha 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findings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what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information has increasingly been transmitted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have become aware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tasks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other teams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(Alpha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1%).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therefore point towards a shift in the individuals'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their work in isolation, to an awareness of how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work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integrated into the entire production process chain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5.5.1.2 The MPS improves the co-operation in and between teams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shift has affected the awareness of the actors but has it also improved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teams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do not confirm this link.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degree of co-operation between teams (Alpha 94%) has not occurred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confirm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discussion about quality has intensified during team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5.5.1.3 Changes in ratings regarding necessary improvements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1140"/>
            <a:ext cx="9144000" cy="58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5.5.1.3 Changes in ratings regarding necessary improvements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1185"/>
            <a:ext cx="9144000" cy="58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6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5.5.1.4 Changes in motivating factors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1279"/>
            <a:ext cx="9143860" cy="57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5.5.1.4 Changes in motivating factors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" y="1050254"/>
            <a:ext cx="9098732" cy="4664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5.5.1.5 Assessment of the MPS goals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6408"/>
            <a:ext cx="9144000" cy="5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5.5.1.5 Assessment of the MPS goals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" y="2239680"/>
            <a:ext cx="8997212" cy="237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5.5.1.6 Expected influence of MPS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024648"/>
            <a:ext cx="6192721" cy="54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3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159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Pre-merger production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Mercedes-Benz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1995, the formerly decoupled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box/team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was abandoned and the full assembly line reintroduced.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working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cycles were cut and the job enrichment through the inclusion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tasks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reversed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modular production approach was abandoned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 production based new assembly line system was introduced,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Rastatt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System" was coined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1997, the Mercedes-Benz plant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Untertürkheim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Prosys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1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5.5.1.6 Expected influence of MPS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36" y="2239680"/>
            <a:ext cx="9174872" cy="237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9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5.5.2 Sub-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quantitative results confirm the general assumption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a greater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opinion and perception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actors about processes, such as the flow of communications 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the scores of 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part, an average rating score for each of these six parts can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calculated. 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then possible to compare average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4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5.5.1.6 Expected influence of MPS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24600"/>
            <a:ext cx="3761558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168857"/>
            <a:ext cx="6065821" cy="55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1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5.5.2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 center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show that through the implementation of the MPS, the flow of information and communication has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second, the level of these ratings of all three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converged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one common, nearly homogenous level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an analogy, before standard ingredients are introduced, burgers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Rome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Berlin and New York taste different.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Agnelli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thinks the burger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tastes salty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Schremp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suggests it tastes hot,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Ford states it tastes spicy. Once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ingredients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introduced, the burgers taste similar, if not the same.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5.5.2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 center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Interestingly, this convergence trend is also evident in other parts of the MPS survey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trend of a convergence of opinion in the three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particularly the opinion individuals have about communication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information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leadership, internal team co-operation and the inclusion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know-how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experience. Actors have become more satisfied with these areas.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1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and C there is a positive perception of the MPS, whereas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 offer a slightly more critical picture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center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primarily an improvement of the work in and between teams, but also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better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of information and communication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B, staff is more critical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the MPS, and associate it with a cut in cycle time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cuts.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 center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changes in trend can be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summarised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social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as social relations in teams and between individuals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superiors have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significantly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Significances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all three departments point towards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inclusion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tacit knowledge at 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Associates at A and C affirm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know-how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experience shapes decisions made by superiors and planners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greater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extent, also findings of all three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 centers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affirm that the shop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 knowledge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influences the content of standards more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neither associated with an increase in the work load i.e. job demand,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the level of stress caused by mental 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overall Z results,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implications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that there is no relation between job satisfaction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inclusion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tacit knowledge.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5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Analysis and interpretation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findings do not confirm that the standards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through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MPS contribute to actors being alienated from 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Z shop floor know-how and experience has been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 into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decisions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made closer to the actual root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responsibility to ensure and control this process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stability,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shared by both superiors and staff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associates have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more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to contribute and voice their opinions, and by being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encouraged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the decision making process, staff have also gained more responsibility.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Analysis and interpretation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MPS represents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individuals are able to determine how their work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should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regulated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inclusion of tacit knowledge actors have more control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their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inclusion of tacit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knowhow does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at the same time lead to an increase in the motivation levels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of the shop floor know-how into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has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contributed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4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3117"/>
            <a:ext cx="7543800" cy="563562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Analysis and interpretation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finding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regard to the responsibility for quality, the MPS does not continue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Taylorist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division of mental and physical work, but instead delegates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onto the shop floor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training and social events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contributing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 improved social atmosphere at 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 received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feedback from their staff and team work improved.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MPS became a subject not only discussed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team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meetings but from the beginning, the responsibility for the implementation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 was delegated to actors on the shop floor.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707137" cy="7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" y="6324600"/>
            <a:ext cx="3744657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6699</TotalTime>
  <Words>6520</Words>
  <Application>Microsoft Office PowerPoint</Application>
  <PresentationFormat>On-screen Show (4:3)</PresentationFormat>
  <Paragraphs>553</Paragraphs>
  <Slides>105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7" baseType="lpstr">
      <vt:lpstr>Arial</vt:lpstr>
      <vt:lpstr>Bernard MT Condensed</vt:lpstr>
      <vt:lpstr>Calibri</vt:lpstr>
      <vt:lpstr>Helvetica Light</vt:lpstr>
      <vt:lpstr>Helvetica Neue Light</vt:lpstr>
      <vt:lpstr>Helvetica Neue Thin</vt:lpstr>
      <vt:lpstr>Helvetica Neue UltraLight</vt:lpstr>
      <vt:lpstr>Tahoma</vt:lpstr>
      <vt:lpstr>Times New Roman</vt:lpstr>
      <vt:lpstr>TimesNewRoman</vt:lpstr>
      <vt:lpstr>Wingdings</vt:lpstr>
      <vt:lpstr>Default Design</vt:lpstr>
      <vt:lpstr>PowerPoint Presentation</vt:lpstr>
      <vt:lpstr>Contents</vt:lpstr>
      <vt:lpstr>4-1 introduction</vt:lpstr>
      <vt:lpstr>4.2 Case study focus, approach and structure</vt:lpstr>
      <vt:lpstr>4.3 Case study background</vt:lpstr>
      <vt:lpstr>4.4 Pre-merger production organization at Mercedes-Benz</vt:lpstr>
      <vt:lpstr>4.4 Pre-merger production organization at Mercedes-Benz</vt:lpstr>
      <vt:lpstr>4.4 Pre-merger production organization at Mercedes-Benz</vt:lpstr>
      <vt:lpstr>4.4 Pre-merger production organization at Mercedes-Benz</vt:lpstr>
      <vt:lpstr>4.4 Pre-merger production organization at Mercedes-Benz</vt:lpstr>
      <vt:lpstr>4.4 Pre-merger production organization at Mercedes-Benz</vt:lpstr>
      <vt:lpstr>4.4 Pre-merger production organization at Mercedes-Benz</vt:lpstr>
      <vt:lpstr>4.5 Pre-merger production organisation at Chrysler</vt:lpstr>
      <vt:lpstr>4.5 Pre-merger production organisation at Chrysler</vt:lpstr>
      <vt:lpstr>4.6 The DaimlerChrysler Operating Model</vt:lpstr>
      <vt:lpstr>4.6 The DaimlerChrysler Operating Model</vt:lpstr>
      <vt:lpstr>4.6 The DaimlerChrysler Operating Model</vt:lpstr>
      <vt:lpstr>4.6 The DaimlerChrysler Operating Model</vt:lpstr>
      <vt:lpstr>PowerPoint Presentation</vt:lpstr>
      <vt:lpstr>4.6 The DaimlerChrysler Operating Model</vt:lpstr>
      <vt:lpstr>4.6 The DaimlerChrysler Operating Model</vt:lpstr>
      <vt:lpstr>4.7 The Mercedes-Benz Production System</vt:lpstr>
      <vt:lpstr>4.7 The Mercedes-Benz Production System</vt:lpstr>
      <vt:lpstr>4.7 The Mercedes-Benz Production System</vt:lpstr>
      <vt:lpstr>4.7 The Mercedes-Benz Production System</vt:lpstr>
      <vt:lpstr>4.7 The Mercedes-Benz Production System</vt:lpstr>
      <vt:lpstr>4.8 Implementing the MPS: the cascade training</vt:lpstr>
      <vt:lpstr>4.8 Implementing the MPS: the cascade training</vt:lpstr>
      <vt:lpstr>4.8 Implementing the MPS: the cascade training</vt:lpstr>
      <vt:lpstr>4.8 Implementing the MPS: the cascade training</vt:lpstr>
      <vt:lpstr>4.9 The MPS-audit</vt:lpstr>
      <vt:lpstr>4.9 The MPS-audit</vt:lpstr>
      <vt:lpstr>4.9 The MPS-audit</vt:lpstr>
      <vt:lpstr>4.9 The MPS-audit</vt:lpstr>
      <vt:lpstr>4.9 The MPS-audit 4.9.1 Auditors and the audit procedure </vt:lpstr>
      <vt:lpstr>4.9 The MPS-audit 4.9.1 Auditors and the audit procedure </vt:lpstr>
      <vt:lpstr>4.9 The MPS-audit 4.9.2 MPS-audit observations </vt:lpstr>
      <vt:lpstr>4.9 The MPS-audit 4.9.2 MPS-audit observations </vt:lpstr>
      <vt:lpstr>PowerPoint Presentation</vt:lpstr>
      <vt:lpstr>4.9 The MPS-audit 4.9.2 MPS-audit observations </vt:lpstr>
      <vt:lpstr>PowerPoint Presentation</vt:lpstr>
      <vt:lpstr>4.9 The MPS-audit 4.9.2 MPS-audit observations </vt:lpstr>
      <vt:lpstr>4.9 The MPS-audit 4.9.2 MPS-audit observations </vt:lpstr>
      <vt:lpstr>4.9 The MPS-audit 4.9.2 MPS-audit observations </vt:lpstr>
      <vt:lpstr>4.9 The MPS-audit 4.9.2 MPS-audit observations </vt:lpstr>
      <vt:lpstr>4.9 The MPS-audit 4.9.3 The effectiveness of audits: theory versus practice </vt:lpstr>
      <vt:lpstr>4.10 The structure and content of the MPS</vt:lpstr>
      <vt:lpstr>PowerPoint Presentation</vt:lpstr>
      <vt:lpstr>4.10 The structure and content of the MPS</vt:lpstr>
      <vt:lpstr>PowerPoint Presentation</vt:lpstr>
      <vt:lpstr>4.10 The structure and content of the MPS 4.10.1 The MPS tools</vt:lpstr>
      <vt:lpstr>4.10 The structure and content of the MPS 4.10.1 The MPS tools</vt:lpstr>
      <vt:lpstr>4.10 The structure and content of the MPS 4.10.1 The MPS tools</vt:lpstr>
      <vt:lpstr>4.11 The Mercedes-Benz Production System and REFA methods</vt:lpstr>
      <vt:lpstr>4.11 The Mercedes-Benz Production System and REFA methods</vt:lpstr>
      <vt:lpstr>PowerPoint Presentation</vt:lpstr>
      <vt:lpstr>4.11 The Mercedes-Benz Production System and REFA methods</vt:lpstr>
      <vt:lpstr>4.12 The MPS and the TPS</vt:lpstr>
      <vt:lpstr>4.12 The MPS and the TPS</vt:lpstr>
      <vt:lpstr>4.12 The MPS and the TPS</vt:lpstr>
      <vt:lpstr>PowerPoint Presentation</vt:lpstr>
      <vt:lpstr>Contents</vt:lpstr>
      <vt:lpstr>5.1 introduction</vt:lpstr>
      <vt:lpstr>5.1 introduction</vt:lpstr>
      <vt:lpstr>5.2 Research scope and methodology</vt:lpstr>
      <vt:lpstr>5.2 Research scope and methodology</vt:lpstr>
      <vt:lpstr>5.2 Research scope and methodology</vt:lpstr>
      <vt:lpstr>5.2 Research scope and methodology</vt:lpstr>
      <vt:lpstr>5.3 Statistics</vt:lpstr>
      <vt:lpstr>5.3 Statistics</vt:lpstr>
      <vt:lpstr>5.4 The MPS questionnaire design and content</vt:lpstr>
      <vt:lpstr>5.4 The MPS questionnaire design and content</vt:lpstr>
      <vt:lpstr>5.5 Significances</vt:lpstr>
      <vt:lpstr>5.5 Significances 5.5.1.1 MPS improves integration of shop floor know-how and experience into standards and decisions</vt:lpstr>
      <vt:lpstr>5.5 Significances 5.5.1.1 MPS improves integration of shop floor know-how and experience into standards and decisions</vt:lpstr>
      <vt:lpstr>5.5 Significances 5.5.1.1 MPS improves integration of shop floor know-how and experience into standards and decisions</vt:lpstr>
      <vt:lpstr>5.5 Significances 5.5.1.1 MPS improves integration of shop floor know-how and experience into standards and decisions</vt:lpstr>
      <vt:lpstr>5.5 Significances 5.5.1.1 MPS improves integration of shop floor know-how and experience into standards and decisions</vt:lpstr>
      <vt:lpstr>5.5 Significances 5.5.1.1 MPS improves integration of shop floor know-how and experience into standards and decisions</vt:lpstr>
      <vt:lpstr>5.5 Significances 5.5.1.1 MPS improves integration of shop floor know-how and experience into standards and decisions</vt:lpstr>
      <vt:lpstr>5.5 Significances 5.5.1.2 The MPS improves the co-operation in and between teams</vt:lpstr>
      <vt:lpstr>5.5 Significances 5.5.1.2 The MPS improves the co-operation in and between teams</vt:lpstr>
      <vt:lpstr>5.5 Significances 5.5.1.3 Changes in ratings regarding necessary improvements</vt:lpstr>
      <vt:lpstr>5.5 Significances 5.5.1.3 Changes in ratings regarding necessary improvements</vt:lpstr>
      <vt:lpstr>5.5 Significances 5.5.1.4 Changes in motivating factors</vt:lpstr>
      <vt:lpstr>5.5 Significances 5.5.1.4 Changes in motivating factors</vt:lpstr>
      <vt:lpstr>5.5 Significances 5.5.1.5 Assessment of the MPS goals</vt:lpstr>
      <vt:lpstr>5.5 Significances 5.5.1.5 Assessment of the MPS goals</vt:lpstr>
      <vt:lpstr>5.5 Significances 5.5.1.6 Expected influence of MPS</vt:lpstr>
      <vt:lpstr>5.5 Significances 5.5.1.6 Expected influence of MPS</vt:lpstr>
      <vt:lpstr>5.5 Significances 5.5.2 Sub-centre results</vt:lpstr>
      <vt:lpstr>5.5 Significances 5.5.1.6 Expected influence of MPS</vt:lpstr>
      <vt:lpstr>5.5 Significances 5.5.2 Sub- center results</vt:lpstr>
      <vt:lpstr>5.5 Significances 5.5.2 Sub- center results</vt:lpstr>
      <vt:lpstr>5.5 Significances differences</vt:lpstr>
      <vt:lpstr>5.5 Significances differences</vt:lpstr>
      <vt:lpstr>5.6 Analysis and interpretation </vt:lpstr>
      <vt:lpstr>5.6 Analysis and interpretation </vt:lpstr>
      <vt:lpstr>5.6 Analysis and interpretation </vt:lpstr>
      <vt:lpstr>5.6 Analysis and interpretation </vt:lpstr>
      <vt:lpstr>5.6 Analysis and interpretation </vt:lpstr>
      <vt:lpstr>5.6 Analysis and interpretation </vt:lpstr>
      <vt:lpstr>5.6 Analysis and interpretation </vt:lpstr>
      <vt:lpstr>5.6 Analysis and interpretation 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BMW M Logo PowerPoint Template</dc:title>
  <dc:subject/>
  <dc:creator>www.templategraphix.com</dc:creator>
  <cp:keywords/>
  <dc:description/>
  <cp:lastModifiedBy>YASER</cp:lastModifiedBy>
  <cp:revision>494</cp:revision>
  <dcterms:created xsi:type="dcterms:W3CDTF">2015-03-31T16:20:52Z</dcterms:created>
  <dcterms:modified xsi:type="dcterms:W3CDTF">2015-12-10T15:06:29Z</dcterms:modified>
  <cp:category/>
</cp:coreProperties>
</file>