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1"/>
  </p:notesMasterIdLst>
  <p:sldIdLst>
    <p:sldId id="310" r:id="rId2"/>
    <p:sldId id="256" r:id="rId3"/>
    <p:sldId id="265" r:id="rId4"/>
    <p:sldId id="311" r:id="rId5"/>
    <p:sldId id="312" r:id="rId6"/>
    <p:sldId id="323" r:id="rId7"/>
    <p:sldId id="313" r:id="rId8"/>
    <p:sldId id="314" r:id="rId9"/>
    <p:sldId id="315" r:id="rId10"/>
    <p:sldId id="316" r:id="rId11"/>
    <p:sldId id="317" r:id="rId12"/>
    <p:sldId id="318" r:id="rId13"/>
    <p:sldId id="319" r:id="rId14"/>
    <p:sldId id="320" r:id="rId15"/>
    <p:sldId id="321" r:id="rId16"/>
    <p:sldId id="322" r:id="rId17"/>
    <p:sldId id="325" r:id="rId18"/>
    <p:sldId id="324" r:id="rId19"/>
    <p:sldId id="266"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vertBarState="maximized">
    <p:restoredLeft sz="15588" autoAdjust="0"/>
    <p:restoredTop sz="94624" autoAdjust="0"/>
  </p:normalViewPr>
  <p:slideViewPr>
    <p:cSldViewPr>
      <p:cViewPr>
        <p:scale>
          <a:sx n="70" d="100"/>
          <a:sy n="70" d="100"/>
        </p:scale>
        <p:origin x="-894" y="60"/>
      </p:cViewPr>
      <p:guideLst>
        <p:guide orient="horz" pos="2160"/>
        <p:guide pos="2880"/>
      </p:guideLst>
    </p:cSldViewPr>
  </p:slideViewPr>
  <p:outlineViewPr>
    <p:cViewPr>
      <p:scale>
        <a:sx n="33" d="100"/>
        <a:sy n="33" d="100"/>
      </p:scale>
      <p:origin x="0" y="4668"/>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8E1252D-EF02-4271-8F4E-0A83FE26DD11}" type="datetimeFigureOut">
              <a:rPr lang="en-US" smtClean="0"/>
              <a:pPr/>
              <a:t>1/29/2015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92E59B7-66BE-475F-BC37-D1019DC3139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9A354192-1BFE-4AAA-9002-754E1B668E2A}" type="datetime1">
              <a:rPr lang="en-US" smtClean="0"/>
              <a:pPr/>
              <a:t>1/29/2015</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D7A8525-0090-475D-837B-AA08DF148C6F}" type="datetime1">
              <a:rPr lang="en-US" smtClean="0"/>
              <a:pPr/>
              <a:t>1/29/2015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D2034C9-E339-446F-BEB0-D1B741210E4D}" type="datetime1">
              <a:rPr lang="en-US" smtClean="0"/>
              <a:pPr/>
              <a:t>1/29/2015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0A5E9B4D-4F3B-4AED-BC19-BA5B7441566D}" type="datetime1">
              <a:rPr lang="en-US" smtClean="0"/>
              <a:pPr/>
              <a:t>1/29/2015</a:t>
            </a:fld>
            <a:endParaRPr lang="en-US"/>
          </a:p>
        </p:txBody>
      </p:sp>
      <p:sp>
        <p:nvSpPr>
          <p:cNvPr id="9" name="Slide Number Placeholder 8"/>
          <p:cNvSpPr>
            <a:spLocks noGrp="1"/>
          </p:cNvSpPr>
          <p:nvPr>
            <p:ph type="sldNum" sz="quarter" idx="15"/>
          </p:nvPr>
        </p:nvSpPr>
        <p:spPr/>
        <p:txBody>
          <a:bodyPr rtlCol="0"/>
          <a:lstStyle/>
          <a:p>
            <a:fld id="{B6F15528-21DE-4FAA-801E-634DDDAF4B2B}"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099C2300-76C3-4A9F-B2A4-B7620AD933FC}" type="datetime1">
              <a:rPr lang="en-US" smtClean="0"/>
              <a:pPr/>
              <a:t>1/29/2015</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0E3215B1-9165-482A-AF66-FE1C24BFF2DE}" type="datetime1">
              <a:rPr lang="en-US" smtClean="0"/>
              <a:pPr/>
              <a:t>1/29/2015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A35D13B5-57D1-42C2-9FB5-816B90BBB44E}" type="datetime1">
              <a:rPr lang="en-US" smtClean="0"/>
              <a:pPr/>
              <a:t>1/29/2015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19BE9892-4E77-4691-A9FF-D38F509C4AB5}" type="datetime1">
              <a:rPr lang="en-US" smtClean="0"/>
              <a:pPr/>
              <a:t>1/29/2015</a:t>
            </a:fld>
            <a:endParaRPr lang="en-US"/>
          </a:p>
        </p:txBody>
      </p:sp>
      <p:sp>
        <p:nvSpPr>
          <p:cNvPr id="7" name="Slide Number Placeholder 6"/>
          <p:cNvSpPr>
            <a:spLocks noGrp="1"/>
          </p:cNvSpPr>
          <p:nvPr>
            <p:ph type="sldNum" sz="quarter" idx="11"/>
          </p:nvPr>
        </p:nvSpPr>
        <p:spPr/>
        <p:txBody>
          <a:bodyPr rtlCol="0"/>
          <a:lstStyle/>
          <a:p>
            <a:fld id="{B6F15528-21DE-4FAA-801E-634DDDAF4B2B}"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B06E54-A4D5-4882-AB57-D6717A84552F}" type="datetime1">
              <a:rPr lang="en-US" smtClean="0"/>
              <a:pPr/>
              <a:t>1/29/2015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2F39C93C-EC77-4A01-AD82-0EB58E257A75}" type="datetime1">
              <a:rPr lang="en-US" smtClean="0"/>
              <a:pPr/>
              <a:t>1/29/2015</a:t>
            </a:fld>
            <a:endParaRPr lang="en-US"/>
          </a:p>
        </p:txBody>
      </p:sp>
      <p:sp>
        <p:nvSpPr>
          <p:cNvPr id="22" name="Slide Number Placeholder 21"/>
          <p:cNvSpPr>
            <a:spLocks noGrp="1"/>
          </p:cNvSpPr>
          <p:nvPr>
            <p:ph type="sldNum" sz="quarter" idx="15"/>
          </p:nvPr>
        </p:nvSpPr>
        <p:spPr/>
        <p:txBody>
          <a:bodyPr rtlCol="0"/>
          <a:lstStyle/>
          <a:p>
            <a:fld id="{B6F15528-21DE-4FAA-801E-634DDDAF4B2B}"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9E804746-D2F5-48D9-A281-3F681CEA4C89}" type="datetime1">
              <a:rPr lang="en-US" smtClean="0"/>
              <a:pPr/>
              <a:t>1/29/2015</a:t>
            </a:fld>
            <a:endParaRPr lang="en-US"/>
          </a:p>
        </p:txBody>
      </p:sp>
      <p:sp>
        <p:nvSpPr>
          <p:cNvPr id="18" name="Slide Number Placeholder 17"/>
          <p:cNvSpPr>
            <a:spLocks noGrp="1"/>
          </p:cNvSpPr>
          <p:nvPr>
            <p:ph type="sldNum" sz="quarter" idx="11"/>
          </p:nvPr>
        </p:nvSpPr>
        <p:spPr/>
        <p:txBody>
          <a:bodyPr rtlCol="0"/>
          <a:lstStyle/>
          <a:p>
            <a:fld id="{B6F15528-21DE-4FAA-801E-634DDDAF4B2B}"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DCCCAEE-0816-4DB8-BAE0-14708CE87E90}" type="datetime1">
              <a:rPr lang="en-US" smtClean="0"/>
              <a:pPr/>
              <a:t>1/29/2015</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Slide Number Placeholder 3"/>
          <p:cNvSpPr>
            <a:spLocks noGrp="1"/>
          </p:cNvSpPr>
          <p:nvPr>
            <p:ph type="sldNum" sz="quarter" idx="15"/>
          </p:nvPr>
        </p:nvSpPr>
        <p:spPr/>
        <p:txBody>
          <a:bodyPr/>
          <a:lstStyle/>
          <a:p>
            <a:fld id="{B6F15528-21DE-4FAA-801E-634DDDAF4B2B}" type="slidenum">
              <a:rPr lang="en-US" smtClean="0"/>
              <a:pPr/>
              <a:t>1</a:t>
            </a:fld>
            <a:endParaRPr lang="en-US"/>
          </a:p>
        </p:txBody>
      </p:sp>
      <p:pic>
        <p:nvPicPr>
          <p:cNvPr id="1026" name="Picture 2" descr="D:\desktop93.2.14\بسم\images.jpg"/>
          <p:cNvPicPr>
            <a:picLocks noGrp="1" noChangeAspect="1" noChangeArrowheads="1"/>
          </p:cNvPicPr>
          <p:nvPr>
            <p:ph sz="quarter" idx="1"/>
          </p:nvPr>
        </p:nvPicPr>
        <p:blipFill>
          <a:blip r:embed="rId2"/>
          <a:srcRect/>
          <a:stretch>
            <a:fillRect/>
          </a:stretch>
        </p:blipFill>
        <p:spPr bwMode="auto">
          <a:xfrm>
            <a:off x="1524000" y="1600200"/>
            <a:ext cx="4953000" cy="3295996"/>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b="1" dirty="0" smtClean="0">
                <a:cs typeface="B Nazanin" pitchFamily="2" charset="-78"/>
              </a:rPr>
              <a:t>منوی </a:t>
            </a:r>
            <a:r>
              <a:rPr lang="en-US" sz="2400" b="1" dirty="0" smtClean="0">
                <a:latin typeface="Times New Roman" pitchFamily="18" charset="0"/>
                <a:cs typeface="Times New Roman" pitchFamily="18" charset="0"/>
              </a:rPr>
              <a:t>MAXPLUS II </a:t>
            </a:r>
            <a:endParaRPr lang="en-US" b="1"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457200" y="1600200"/>
            <a:ext cx="7696200" cy="5105400"/>
          </a:xfrm>
        </p:spPr>
        <p:txBody>
          <a:bodyPr>
            <a:noAutofit/>
          </a:bodyPr>
          <a:lstStyle/>
          <a:p>
            <a:pPr algn="just" rtl="1">
              <a:lnSpc>
                <a:spcPct val="160000"/>
              </a:lnSpc>
            </a:pPr>
            <a:r>
              <a:rPr lang="ar-SA" sz="2000" dirty="0" smtClean="0">
                <a:latin typeface="Times New Roman" pitchFamily="18" charset="0"/>
                <a:cs typeface="B Nazanin" pitchFamily="2" charset="-78"/>
              </a:rPr>
              <a:t> منوي </a:t>
            </a:r>
            <a:r>
              <a:rPr lang="en-US" sz="1800" dirty="0" err="1" smtClean="0">
                <a:latin typeface="Times New Roman" pitchFamily="18" charset="0"/>
                <a:cs typeface="B Nazanin" pitchFamily="2" charset="-78"/>
              </a:rPr>
              <a:t>MAXplus</a:t>
            </a:r>
            <a:r>
              <a:rPr lang="en-US" sz="1800" dirty="0" smtClean="0">
                <a:latin typeface="Times New Roman" pitchFamily="18" charset="0"/>
                <a:cs typeface="B Nazanin" pitchFamily="2" charset="-78"/>
              </a:rPr>
              <a:t> II </a:t>
            </a:r>
            <a:r>
              <a:rPr lang="ar-SA" sz="2000" dirty="0" smtClean="0">
                <a:latin typeface="Times New Roman" pitchFamily="18" charset="0"/>
                <a:cs typeface="B Nazanin" pitchFamily="2" charset="-78"/>
              </a:rPr>
              <a:t>در گوشه سمت چپ را باز كنيد. در اين منو بخش هاي اصلي نرم افزار قرار دارد كه</a:t>
            </a:r>
            <a:r>
              <a:rPr lang="fa-IR" sz="2000" dirty="0" smtClean="0">
                <a:latin typeface="Times New Roman" pitchFamily="18" charset="0"/>
                <a:cs typeface="B Nazanin" pitchFamily="2" charset="-78"/>
              </a:rPr>
              <a:t> </a:t>
            </a:r>
            <a:r>
              <a:rPr lang="ar-SA" sz="2000" dirty="0" smtClean="0">
                <a:latin typeface="Times New Roman" pitchFamily="18" charset="0"/>
                <a:cs typeface="B Nazanin" pitchFamily="2" charset="-78"/>
              </a:rPr>
              <a:t>در مراحل مختلف مي توانند به كار روند. پيش از اين با برخي از آن ها آشنا شده </a:t>
            </a:r>
            <a:r>
              <a:rPr lang="fa-IR" sz="2000" dirty="0" smtClean="0">
                <a:latin typeface="Times New Roman" pitchFamily="18" charset="0"/>
                <a:cs typeface="B Nazanin" pitchFamily="2" charset="-78"/>
              </a:rPr>
              <a:t>آ</a:t>
            </a:r>
            <a:r>
              <a:rPr lang="ar-SA" sz="2000" dirty="0" smtClean="0">
                <a:latin typeface="Times New Roman" pitchFamily="18" charset="0"/>
                <a:cs typeface="B Nazanin" pitchFamily="2" charset="-78"/>
              </a:rPr>
              <a:t>يد</a:t>
            </a:r>
            <a:r>
              <a:rPr lang="fa-IR" sz="2000" dirty="0" smtClean="0">
                <a:latin typeface="Times New Roman" pitchFamily="18" charset="0"/>
                <a:cs typeface="B Nazanin" pitchFamily="2" charset="-78"/>
              </a:rPr>
              <a:t>.</a:t>
            </a:r>
          </a:p>
          <a:p>
            <a:pPr algn="just" rtl="1">
              <a:lnSpc>
                <a:spcPct val="160000"/>
              </a:lnSpc>
            </a:pPr>
            <a:endParaRPr lang="fa-IR" sz="2000" dirty="0">
              <a:latin typeface="Times New Roman" pitchFamily="18" charset="0"/>
              <a:cs typeface="B Nazanin" pitchFamily="2" charset="-78"/>
            </a:endParaRPr>
          </a:p>
        </p:txBody>
      </p:sp>
      <p:sp>
        <p:nvSpPr>
          <p:cNvPr id="4" name="Slide Number Placeholder 3"/>
          <p:cNvSpPr>
            <a:spLocks noGrp="1"/>
          </p:cNvSpPr>
          <p:nvPr>
            <p:ph type="sldNum" sz="quarter" idx="15"/>
          </p:nvPr>
        </p:nvSpPr>
        <p:spPr/>
        <p:txBody>
          <a:bodyPr/>
          <a:lstStyle/>
          <a:p>
            <a:fld id="{B6F15528-21DE-4FAA-801E-634DDDAF4B2B}" type="slidenum">
              <a:rPr lang="en-US" smtClean="0"/>
              <a:pPr/>
              <a:t>10</a:t>
            </a:fld>
            <a:endParaRPr lang="en-US"/>
          </a:p>
        </p:txBody>
      </p:sp>
      <p:pic>
        <p:nvPicPr>
          <p:cNvPr id="1027" name="Picture 3"/>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478972" y="2590800"/>
            <a:ext cx="6760028" cy="4114800"/>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1027"/>
                                        </p:tgtEl>
                                        <p:attrNameLst>
                                          <p:attrName>style.visibility</p:attrName>
                                        </p:attrNameLst>
                                      </p:cBhvr>
                                      <p:to>
                                        <p:strVal val="visible"/>
                                      </p:to>
                                    </p:set>
                                    <p:animEffect transition="in" filter="checkerboard(across)">
                                      <p:cBhvr>
                                        <p:cTn id="12" dur="500"/>
                                        <p:tgtEl>
                                          <p:spTgt spid="10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sz="2800" b="1" dirty="0" smtClean="0">
                <a:cs typeface="B Nazanin" pitchFamily="2" charset="-78"/>
              </a:rPr>
              <a:t>ذخيره سازي و بررسي سالم بودن اتصالات </a:t>
            </a:r>
            <a:r>
              <a:rPr lang="en-US" sz="2000" b="1" dirty="0" smtClean="0">
                <a:latin typeface="Times New Roman" pitchFamily="18" charset="0"/>
                <a:cs typeface="Times New Roman" pitchFamily="18" charset="0"/>
              </a:rPr>
              <a:t>Save &amp; Check</a:t>
            </a:r>
            <a:endParaRPr lang="en-US" b="1"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457200" y="1600200"/>
            <a:ext cx="7696200" cy="5105400"/>
          </a:xfrm>
        </p:spPr>
        <p:txBody>
          <a:bodyPr>
            <a:noAutofit/>
          </a:bodyPr>
          <a:lstStyle/>
          <a:p>
            <a:pPr algn="just" rtl="1">
              <a:lnSpc>
                <a:spcPct val="160000"/>
              </a:lnSpc>
            </a:pPr>
            <a:r>
              <a:rPr lang="ar-SA" sz="2000" dirty="0" smtClean="0">
                <a:latin typeface="Times New Roman" pitchFamily="18" charset="0"/>
                <a:cs typeface="B Nazanin" pitchFamily="2" charset="-78"/>
              </a:rPr>
              <a:t> منوي </a:t>
            </a:r>
            <a:r>
              <a:rPr lang="en-US" sz="1800" dirty="0" err="1" smtClean="0">
                <a:latin typeface="Times New Roman" pitchFamily="18" charset="0"/>
                <a:cs typeface="B Nazanin" pitchFamily="2" charset="-78"/>
              </a:rPr>
              <a:t>MAXplus</a:t>
            </a:r>
            <a:r>
              <a:rPr lang="en-US" sz="1800" dirty="0" smtClean="0">
                <a:latin typeface="Times New Roman" pitchFamily="18" charset="0"/>
                <a:cs typeface="B Nazanin" pitchFamily="2" charset="-78"/>
              </a:rPr>
              <a:t> II </a:t>
            </a:r>
            <a:r>
              <a:rPr lang="ar-SA" sz="2000" dirty="0" smtClean="0">
                <a:latin typeface="Times New Roman" pitchFamily="18" charset="0"/>
                <a:cs typeface="B Nazanin" pitchFamily="2" charset="-78"/>
              </a:rPr>
              <a:t>در گوشه سمت چپ را باز كنيد. در اين منو بخش هاي اصلي نرم افزار قرار دارد كه</a:t>
            </a:r>
            <a:r>
              <a:rPr lang="fa-IR" sz="2000" dirty="0" smtClean="0">
                <a:latin typeface="Times New Roman" pitchFamily="18" charset="0"/>
                <a:cs typeface="B Nazanin" pitchFamily="2" charset="-78"/>
              </a:rPr>
              <a:t> </a:t>
            </a:r>
            <a:r>
              <a:rPr lang="ar-SA" sz="2000" dirty="0" smtClean="0">
                <a:latin typeface="Times New Roman" pitchFamily="18" charset="0"/>
                <a:cs typeface="B Nazanin" pitchFamily="2" charset="-78"/>
              </a:rPr>
              <a:t>در مراحل مختلف مي توانند به كار روند. پيش از اين با برخي از آن ها آشنا شده </a:t>
            </a:r>
            <a:r>
              <a:rPr lang="fa-IR" sz="2000" dirty="0" smtClean="0">
                <a:latin typeface="Times New Roman" pitchFamily="18" charset="0"/>
                <a:cs typeface="B Nazanin" pitchFamily="2" charset="-78"/>
              </a:rPr>
              <a:t>آ</a:t>
            </a:r>
            <a:r>
              <a:rPr lang="ar-SA" sz="2000" dirty="0" smtClean="0">
                <a:latin typeface="Times New Roman" pitchFamily="18" charset="0"/>
                <a:cs typeface="B Nazanin" pitchFamily="2" charset="-78"/>
              </a:rPr>
              <a:t>يد</a:t>
            </a:r>
            <a:r>
              <a:rPr lang="fa-IR" sz="2000" dirty="0" smtClean="0">
                <a:latin typeface="Times New Roman" pitchFamily="18" charset="0"/>
                <a:cs typeface="B Nazanin" pitchFamily="2" charset="-78"/>
              </a:rPr>
              <a:t>.</a:t>
            </a:r>
          </a:p>
          <a:p>
            <a:pPr algn="just" rtl="1">
              <a:lnSpc>
                <a:spcPct val="160000"/>
              </a:lnSpc>
            </a:pPr>
            <a:r>
              <a:rPr lang="fa-IR" sz="2000" dirty="0" smtClean="0">
                <a:latin typeface="Times New Roman" pitchFamily="18" charset="0"/>
                <a:cs typeface="B Nazanin" pitchFamily="2" charset="-78"/>
              </a:rPr>
              <a:t>با انجام اين عمل، فايل هاي طراحي شده ذخيره مي شوند و پروژه از نظر صحت اتصالات و خطاهاي اساسي، بررسي خواهد شد.</a:t>
            </a:r>
          </a:p>
          <a:p>
            <a:pPr rtl="1">
              <a:lnSpc>
                <a:spcPct val="160000"/>
              </a:lnSpc>
              <a:buNone/>
            </a:pPr>
            <a:r>
              <a:rPr lang="en-US" sz="1800" dirty="0" smtClean="0">
                <a:latin typeface="Times New Roman" pitchFamily="18" charset="0"/>
                <a:cs typeface="B Nazanin" pitchFamily="2" charset="-78"/>
              </a:rPr>
              <a:t>File &gt; Project &gt; Save &amp; Check</a:t>
            </a:r>
          </a:p>
          <a:p>
            <a:pPr rtl="1">
              <a:lnSpc>
                <a:spcPct val="160000"/>
              </a:lnSpc>
              <a:buNone/>
            </a:pPr>
            <a:r>
              <a:rPr lang="en-US" sz="2000" dirty="0" smtClean="0">
                <a:latin typeface="Times New Roman" pitchFamily="18" charset="0"/>
                <a:cs typeface="B Nazanin" pitchFamily="2" charset="-78"/>
              </a:rPr>
              <a:t>Shortcut: </a:t>
            </a:r>
            <a:r>
              <a:rPr lang="en-US" sz="2000" dirty="0" err="1" smtClean="0">
                <a:latin typeface="Times New Roman" pitchFamily="18" charset="0"/>
                <a:cs typeface="B Nazanin" pitchFamily="2" charset="-78"/>
              </a:rPr>
              <a:t>Ctrl+K</a:t>
            </a:r>
            <a:endParaRPr lang="en-US" sz="2000" dirty="0" smtClean="0">
              <a:latin typeface="Times New Roman" pitchFamily="18" charset="0"/>
              <a:cs typeface="B Nazanin" pitchFamily="2" charset="-78"/>
            </a:endParaRPr>
          </a:p>
          <a:p>
            <a:pPr algn="just" rtl="1">
              <a:lnSpc>
                <a:spcPct val="160000"/>
              </a:lnSpc>
            </a:pPr>
            <a:r>
              <a:rPr lang="fa-IR" sz="2000" dirty="0" smtClean="0">
                <a:latin typeface="Times New Roman" pitchFamily="18" charset="0"/>
                <a:cs typeface="B Nazanin" pitchFamily="2" charset="-78"/>
              </a:rPr>
              <a:t>پس از اين كار، صفحه مربوط به فرآيند كامپايل ظاهر خواهد شد. اولين مرحله اي كه در اين فرآيند صورت ميگيرد، همواره همين خواهد بود. ولي چون فقط مي خواهيم پروژه را از نظر خطاهاي اوليه بررسي كنيم، پس از اجراي اولين مرحله، فرآيند متوقف خواهد شد. </a:t>
            </a:r>
          </a:p>
          <a:p>
            <a:pPr algn="just" rtl="1">
              <a:lnSpc>
                <a:spcPct val="160000"/>
              </a:lnSpc>
            </a:pPr>
            <a:endParaRPr lang="fa-IR" sz="2000" dirty="0">
              <a:latin typeface="Times New Roman" pitchFamily="18" charset="0"/>
              <a:cs typeface="B Nazanin" pitchFamily="2" charset="-78"/>
            </a:endParaRPr>
          </a:p>
        </p:txBody>
      </p:sp>
      <p:sp>
        <p:nvSpPr>
          <p:cNvPr id="4" name="Slide Number Placeholder 3"/>
          <p:cNvSpPr>
            <a:spLocks noGrp="1"/>
          </p:cNvSpPr>
          <p:nvPr>
            <p:ph type="sldNum" sz="quarter" idx="15"/>
          </p:nvPr>
        </p:nvSpPr>
        <p:spPr/>
        <p:txBody>
          <a:bodyPr/>
          <a:lstStyle/>
          <a:p>
            <a:fld id="{B6F15528-21DE-4FAA-801E-634DDDAF4B2B}" type="slidenum">
              <a:rPr lang="en-US" smtClean="0"/>
              <a:pPr/>
              <a:t>11</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sz="2800" b="1" dirty="0" smtClean="0">
                <a:cs typeface="B Nazanin" pitchFamily="2" charset="-78"/>
              </a:rPr>
              <a:t>کامپایل کردن پروژه</a:t>
            </a:r>
            <a:endParaRPr lang="en-US" b="1"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457200" y="1600200"/>
            <a:ext cx="7696200" cy="5105400"/>
          </a:xfrm>
        </p:spPr>
        <p:txBody>
          <a:bodyPr>
            <a:noAutofit/>
          </a:bodyPr>
          <a:lstStyle/>
          <a:p>
            <a:pPr algn="just" rtl="1">
              <a:lnSpc>
                <a:spcPct val="160000"/>
              </a:lnSpc>
            </a:pPr>
            <a:r>
              <a:rPr lang="ar-SA" sz="2000" dirty="0" smtClean="0">
                <a:latin typeface="Times New Roman" pitchFamily="18" charset="0"/>
                <a:cs typeface="B Nazanin" pitchFamily="2" charset="-78"/>
              </a:rPr>
              <a:t>پس از كامپايل كردن پروژه بقيه امكانات </a:t>
            </a:r>
            <a:r>
              <a:rPr lang="en-US" sz="2000" dirty="0" smtClean="0">
                <a:latin typeface="Times New Roman" pitchFamily="18" charset="0"/>
                <a:cs typeface="B Nazanin" pitchFamily="2" charset="-78"/>
              </a:rPr>
              <a:t>MAX+PLUS II </a:t>
            </a:r>
            <a:r>
              <a:rPr lang="ar-SA" sz="2000" dirty="0" smtClean="0">
                <a:latin typeface="Times New Roman" pitchFamily="18" charset="0"/>
                <a:cs typeface="B Nazanin" pitchFamily="2" charset="-78"/>
              </a:rPr>
              <a:t>قابل استفاده خواهند بود. براي كامپايل كردن</a:t>
            </a:r>
            <a:r>
              <a:rPr lang="fa-IR" sz="2000" dirty="0" smtClean="0">
                <a:latin typeface="Times New Roman" pitchFamily="18" charset="0"/>
                <a:cs typeface="B Nazanin" pitchFamily="2" charset="-78"/>
              </a:rPr>
              <a:t> </a:t>
            </a:r>
            <a:r>
              <a:rPr lang="ar-SA" sz="2000" dirty="0" smtClean="0">
                <a:latin typeface="Times New Roman" pitchFamily="18" charset="0"/>
                <a:cs typeface="B Nazanin" pitchFamily="2" charset="-78"/>
              </a:rPr>
              <a:t>پروژه خود يكي از مراحل زير را انجام دهيد:</a:t>
            </a:r>
          </a:p>
          <a:p>
            <a:pPr rtl="1">
              <a:lnSpc>
                <a:spcPct val="160000"/>
              </a:lnSpc>
              <a:buNone/>
            </a:pPr>
            <a:r>
              <a:rPr lang="en-US" sz="1800" dirty="0" err="1" smtClean="0">
                <a:latin typeface="Times New Roman" pitchFamily="18" charset="0"/>
                <a:cs typeface="B Nazanin" pitchFamily="2" charset="-78"/>
              </a:rPr>
              <a:t>MAX+plus</a:t>
            </a:r>
            <a:r>
              <a:rPr lang="en-US" sz="1800" dirty="0" smtClean="0">
                <a:latin typeface="Times New Roman" pitchFamily="18" charset="0"/>
                <a:cs typeface="B Nazanin" pitchFamily="2" charset="-78"/>
              </a:rPr>
              <a:t> II &gt; Compiler</a:t>
            </a:r>
          </a:p>
          <a:p>
            <a:pPr algn="just" rtl="1">
              <a:lnSpc>
                <a:spcPct val="160000"/>
              </a:lnSpc>
            </a:pPr>
            <a:r>
              <a:rPr lang="ar-SA" sz="2000" dirty="0" smtClean="0">
                <a:latin typeface="Times New Roman" pitchFamily="18" charset="0"/>
                <a:cs typeface="B Nazanin" pitchFamily="2" charset="-78"/>
              </a:rPr>
              <a:t>پس از اين كار، پنجره </a:t>
            </a:r>
            <a:r>
              <a:rPr lang="en-US" sz="2000" dirty="0" smtClean="0">
                <a:latin typeface="Times New Roman" pitchFamily="18" charset="0"/>
                <a:cs typeface="B Nazanin" pitchFamily="2" charset="-78"/>
              </a:rPr>
              <a:t>Compiler </a:t>
            </a:r>
            <a:r>
              <a:rPr lang="ar-SA" sz="2000" dirty="0" smtClean="0">
                <a:latin typeface="Times New Roman" pitchFamily="18" charset="0"/>
                <a:cs typeface="B Nazanin" pitchFamily="2" charset="-78"/>
              </a:rPr>
              <a:t>ظاهر خواهد شد. روي دكمه كليك كنيد. مشاهده مي كنيد كه</a:t>
            </a:r>
            <a:r>
              <a:rPr lang="fa-IR" sz="2000" dirty="0" smtClean="0">
                <a:latin typeface="Times New Roman" pitchFamily="18" charset="0"/>
                <a:cs typeface="B Nazanin" pitchFamily="2" charset="-78"/>
              </a:rPr>
              <a:t> </a:t>
            </a:r>
            <a:r>
              <a:rPr lang="ar-SA" sz="2000" dirty="0" smtClean="0">
                <a:latin typeface="Times New Roman" pitchFamily="18" charset="0"/>
                <a:cs typeface="B Nazanin" pitchFamily="2" charset="-78"/>
              </a:rPr>
              <a:t>مراحل مختلف فرآيند كامپايل به ترتيب انجام خواهند شد. در مورد اين پروژه، اين فرآيند به سرعت پايان</a:t>
            </a:r>
            <a:r>
              <a:rPr lang="fa-IR" sz="2000" dirty="0" smtClean="0">
                <a:latin typeface="Times New Roman" pitchFamily="18" charset="0"/>
                <a:cs typeface="B Nazanin" pitchFamily="2" charset="-78"/>
              </a:rPr>
              <a:t> </a:t>
            </a:r>
            <a:r>
              <a:rPr lang="ar-SA" sz="2000" dirty="0" smtClean="0">
                <a:latin typeface="Times New Roman" pitchFamily="18" charset="0"/>
                <a:cs typeface="B Nazanin" pitchFamily="2" charset="-78"/>
              </a:rPr>
              <a:t>خواهد يافت.</a:t>
            </a:r>
            <a:endParaRPr lang="fa-IR" sz="2000" dirty="0" smtClean="0">
              <a:latin typeface="Times New Roman" pitchFamily="18" charset="0"/>
              <a:cs typeface="B Nazanin" pitchFamily="2" charset="-78"/>
            </a:endParaRPr>
          </a:p>
          <a:p>
            <a:pPr algn="just" rtl="1">
              <a:lnSpc>
                <a:spcPct val="160000"/>
              </a:lnSpc>
            </a:pPr>
            <a:r>
              <a:rPr lang="ar-SA" sz="2000" dirty="0" smtClean="0">
                <a:latin typeface="Times New Roman" pitchFamily="18" charset="0"/>
                <a:cs typeface="B Nazanin" pitchFamily="2" charset="-78"/>
              </a:rPr>
              <a:t> پس از پايان عمليات كامپايل، گزارش كاملي از تعداد پين هاي ورودي و خروجي به كار رفته به</a:t>
            </a:r>
            <a:r>
              <a:rPr lang="fa-IR" sz="2000" dirty="0" smtClean="0">
                <a:latin typeface="Times New Roman" pitchFamily="18" charset="0"/>
                <a:cs typeface="B Nazanin" pitchFamily="2" charset="-78"/>
              </a:rPr>
              <a:t> </a:t>
            </a:r>
            <a:r>
              <a:rPr lang="ar-SA" sz="2000" dirty="0" smtClean="0">
                <a:latin typeface="Times New Roman" pitchFamily="18" charset="0"/>
                <a:cs typeface="B Nazanin" pitchFamily="2" charset="-78"/>
              </a:rPr>
              <a:t>همراه نحوه قرار گرفتن ورودي ها و خروجي هاي طرح بر روي پايه هاي </a:t>
            </a:r>
            <a:r>
              <a:rPr lang="en-US" sz="2000" dirty="0" smtClean="0">
                <a:latin typeface="Times New Roman" pitchFamily="18" charset="0"/>
                <a:cs typeface="B Nazanin" pitchFamily="2" charset="-78"/>
              </a:rPr>
              <a:t>PLD </a:t>
            </a:r>
            <a:r>
              <a:rPr lang="ar-SA" sz="2000" dirty="0" smtClean="0">
                <a:latin typeface="Times New Roman" pitchFamily="18" charset="0"/>
                <a:cs typeface="B Nazanin" pitchFamily="2" charset="-78"/>
              </a:rPr>
              <a:t>و ساير اطلاعات مفيد توسط برنامه</a:t>
            </a:r>
            <a:r>
              <a:rPr lang="fa-IR" sz="2000" dirty="0" smtClean="0">
                <a:latin typeface="Times New Roman" pitchFamily="18" charset="0"/>
                <a:cs typeface="B Nazanin" pitchFamily="2" charset="-78"/>
              </a:rPr>
              <a:t> </a:t>
            </a:r>
            <a:r>
              <a:rPr lang="ar-SA" sz="2000" dirty="0" smtClean="0">
                <a:latin typeface="Times New Roman" pitchFamily="18" charset="0"/>
                <a:cs typeface="B Nazanin" pitchFamily="2" charset="-78"/>
              </a:rPr>
              <a:t>تهيه خواهد شد.</a:t>
            </a:r>
            <a:endParaRPr lang="fa-IR" sz="2000" dirty="0">
              <a:latin typeface="Times New Roman" pitchFamily="18" charset="0"/>
              <a:cs typeface="B Nazanin" pitchFamily="2" charset="-78"/>
            </a:endParaRPr>
          </a:p>
        </p:txBody>
      </p:sp>
      <p:sp>
        <p:nvSpPr>
          <p:cNvPr id="4" name="Slide Number Placeholder 3"/>
          <p:cNvSpPr>
            <a:spLocks noGrp="1"/>
          </p:cNvSpPr>
          <p:nvPr>
            <p:ph type="sldNum" sz="quarter" idx="15"/>
          </p:nvPr>
        </p:nvSpPr>
        <p:spPr/>
        <p:txBody>
          <a:bodyPr/>
          <a:lstStyle/>
          <a:p>
            <a:fld id="{B6F15528-21DE-4FAA-801E-634DDDAF4B2B}" type="slidenum">
              <a:rPr lang="en-US" smtClean="0"/>
              <a:pPr/>
              <a:t>12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sz="2800" b="1" dirty="0" smtClean="0">
                <a:cs typeface="B Nazanin" pitchFamily="2" charset="-78"/>
              </a:rPr>
              <a:t>شبيه سازي پروژه </a:t>
            </a:r>
            <a:r>
              <a:rPr lang="en-US" sz="2400" b="1" dirty="0" smtClean="0">
                <a:cs typeface="B Nazanin" pitchFamily="2" charset="-78"/>
              </a:rPr>
              <a:t>Simulation</a:t>
            </a:r>
            <a:endParaRPr lang="en-US" sz="2800" b="1" dirty="0" smtClean="0">
              <a:cs typeface="B Nazanin" pitchFamily="2" charset="-78"/>
            </a:endParaRPr>
          </a:p>
        </p:txBody>
      </p:sp>
      <p:sp>
        <p:nvSpPr>
          <p:cNvPr id="3" name="Content Placeholder 2"/>
          <p:cNvSpPr>
            <a:spLocks noGrp="1"/>
          </p:cNvSpPr>
          <p:nvPr>
            <p:ph sz="quarter" idx="1"/>
          </p:nvPr>
        </p:nvSpPr>
        <p:spPr>
          <a:xfrm>
            <a:off x="457200" y="1600200"/>
            <a:ext cx="7696200" cy="5105400"/>
          </a:xfrm>
        </p:spPr>
        <p:txBody>
          <a:bodyPr>
            <a:noAutofit/>
          </a:bodyPr>
          <a:lstStyle/>
          <a:p>
            <a:pPr algn="just" rtl="1">
              <a:lnSpc>
                <a:spcPct val="160000"/>
              </a:lnSpc>
            </a:pPr>
            <a:r>
              <a:rPr lang="ar-SA" sz="2000" dirty="0" smtClean="0">
                <a:latin typeface="Times New Roman" pitchFamily="18" charset="0"/>
                <a:cs typeface="B Nazanin" pitchFamily="2" charset="-78"/>
              </a:rPr>
              <a:t>قبلا گفتيم كه براي شبيه سازي پروژه احتياج به ابزاري براي مشخص كردن ورودي هاي دلخواهمان و ديدن</a:t>
            </a:r>
            <a:r>
              <a:rPr lang="fa-IR" sz="2000" dirty="0" smtClean="0">
                <a:latin typeface="Times New Roman" pitchFamily="18" charset="0"/>
                <a:cs typeface="B Nazanin" pitchFamily="2" charset="-78"/>
              </a:rPr>
              <a:t> </a:t>
            </a:r>
            <a:r>
              <a:rPr lang="ar-SA" sz="2000" dirty="0" smtClean="0">
                <a:latin typeface="Times New Roman" pitchFamily="18" charset="0"/>
                <a:cs typeface="B Nazanin" pitchFamily="2" charset="-78"/>
              </a:rPr>
              <a:t>خروجي هاي متناظر با آن ها داريم. ما اين كار را با ايجاد فايل جديدي از نوع </a:t>
            </a:r>
            <a:r>
              <a:rPr lang="en-US" sz="2000" dirty="0" smtClean="0">
                <a:latin typeface="Times New Roman" pitchFamily="18" charset="0"/>
                <a:cs typeface="B Nazanin" pitchFamily="2" charset="-78"/>
              </a:rPr>
              <a:t>Waveform </a:t>
            </a:r>
            <a:r>
              <a:rPr lang="ar-SA" sz="2000" dirty="0" smtClean="0">
                <a:latin typeface="Times New Roman" pitchFamily="18" charset="0"/>
                <a:cs typeface="B Nazanin" pitchFamily="2" charset="-78"/>
              </a:rPr>
              <a:t>و با پسوند </a:t>
            </a:r>
            <a:r>
              <a:rPr lang="en-US" sz="2000" dirty="0" err="1" smtClean="0">
                <a:latin typeface="Times New Roman" pitchFamily="18" charset="0"/>
                <a:cs typeface="B Nazanin" pitchFamily="2" charset="-78"/>
              </a:rPr>
              <a:t>scf</a:t>
            </a:r>
            <a:r>
              <a:rPr lang="en-US" sz="2000" dirty="0" smtClean="0">
                <a:latin typeface="Times New Roman" pitchFamily="18" charset="0"/>
                <a:cs typeface="B Nazanin" pitchFamily="2" charset="-78"/>
              </a:rPr>
              <a:t>. </a:t>
            </a:r>
            <a:r>
              <a:rPr lang="ar-SA" sz="2000" dirty="0" smtClean="0">
                <a:latin typeface="Times New Roman" pitchFamily="18" charset="0"/>
                <a:cs typeface="B Nazanin" pitchFamily="2" charset="-78"/>
              </a:rPr>
              <a:t>انجام</a:t>
            </a:r>
            <a:r>
              <a:rPr lang="fa-IR" sz="2000" dirty="0" smtClean="0">
                <a:latin typeface="Times New Roman" pitchFamily="18" charset="0"/>
                <a:cs typeface="B Nazanin" pitchFamily="2" charset="-78"/>
              </a:rPr>
              <a:t> </a:t>
            </a:r>
            <a:r>
              <a:rPr lang="ar-SA" sz="2000" dirty="0" smtClean="0">
                <a:latin typeface="Times New Roman" pitchFamily="18" charset="0"/>
                <a:cs typeface="B Nazanin" pitchFamily="2" charset="-78"/>
              </a:rPr>
              <a:t>خواهيم داد. بنابراين:</a:t>
            </a:r>
          </a:p>
          <a:p>
            <a:pPr rtl="1">
              <a:lnSpc>
                <a:spcPct val="160000"/>
              </a:lnSpc>
              <a:buNone/>
            </a:pPr>
            <a:r>
              <a:rPr lang="en-US" sz="2000" dirty="0" smtClean="0">
                <a:latin typeface="Times New Roman" pitchFamily="18" charset="0"/>
                <a:cs typeface="B Nazanin" pitchFamily="2" charset="-78"/>
              </a:rPr>
              <a:t>File &gt; New …</a:t>
            </a:r>
          </a:p>
          <a:p>
            <a:pPr rtl="1">
              <a:lnSpc>
                <a:spcPct val="160000"/>
              </a:lnSpc>
              <a:buNone/>
            </a:pPr>
            <a:r>
              <a:rPr lang="ar-SA" sz="2000" dirty="0" smtClean="0">
                <a:latin typeface="Times New Roman" pitchFamily="18" charset="0"/>
                <a:cs typeface="B Nazanin" pitchFamily="2" charset="-78"/>
              </a:rPr>
              <a:t>و انتخاب</a:t>
            </a:r>
            <a:r>
              <a:rPr lang="en-US" sz="2000" dirty="0" smtClean="0">
                <a:latin typeface="Times New Roman" pitchFamily="18" charset="0"/>
                <a:cs typeface="B Nazanin" pitchFamily="2" charset="-78"/>
              </a:rPr>
              <a:t>Waveform Editor file </a:t>
            </a:r>
            <a:r>
              <a:rPr lang="ar-SA" sz="2000" dirty="0" smtClean="0">
                <a:latin typeface="Times New Roman" pitchFamily="18" charset="0"/>
                <a:cs typeface="B Nazanin" pitchFamily="2" charset="-78"/>
              </a:rPr>
              <a:t>با پسوند </a:t>
            </a:r>
            <a:r>
              <a:rPr lang="en-US" sz="2000" dirty="0" err="1" smtClean="0">
                <a:latin typeface="Times New Roman" pitchFamily="18" charset="0"/>
                <a:cs typeface="B Nazanin" pitchFamily="2" charset="-78"/>
              </a:rPr>
              <a:t>scf</a:t>
            </a:r>
            <a:r>
              <a:rPr lang="en-US" sz="2000" dirty="0" smtClean="0">
                <a:latin typeface="Times New Roman" pitchFamily="18" charset="0"/>
                <a:cs typeface="B Nazanin" pitchFamily="2" charset="-78"/>
              </a:rPr>
              <a:t>.</a:t>
            </a:r>
          </a:p>
          <a:p>
            <a:pPr algn="just" rtl="1">
              <a:lnSpc>
                <a:spcPct val="160000"/>
              </a:lnSpc>
            </a:pPr>
            <a:r>
              <a:rPr lang="ar-SA" sz="2000" dirty="0" smtClean="0">
                <a:latin typeface="Times New Roman" pitchFamily="18" charset="0"/>
                <a:cs typeface="B Nazanin" pitchFamily="2" charset="-78"/>
              </a:rPr>
              <a:t>اكنون مي خواهيم ورودي و خروجي هاي طرحمان را براي شبيه سازي وارد </a:t>
            </a:r>
            <a:r>
              <a:rPr lang="en-US" sz="2000" dirty="0" smtClean="0">
                <a:latin typeface="Times New Roman" pitchFamily="18" charset="0"/>
                <a:cs typeface="B Nazanin" pitchFamily="2" charset="-78"/>
              </a:rPr>
              <a:t>Waveform Editor </a:t>
            </a:r>
            <a:r>
              <a:rPr lang="ar-SA" sz="2000" dirty="0" smtClean="0">
                <a:latin typeface="Times New Roman" pitchFamily="18" charset="0"/>
                <a:cs typeface="B Nazanin" pitchFamily="2" charset="-78"/>
              </a:rPr>
              <a:t>كنيم. </a:t>
            </a:r>
          </a:p>
        </p:txBody>
      </p:sp>
      <p:sp>
        <p:nvSpPr>
          <p:cNvPr id="4" name="Slide Number Placeholder 3"/>
          <p:cNvSpPr>
            <a:spLocks noGrp="1"/>
          </p:cNvSpPr>
          <p:nvPr>
            <p:ph type="sldNum" sz="quarter" idx="15"/>
          </p:nvPr>
        </p:nvSpPr>
        <p:spPr/>
        <p:txBody>
          <a:bodyPr/>
          <a:lstStyle/>
          <a:p>
            <a:fld id="{B6F15528-21DE-4FAA-801E-634DDDAF4B2B}" type="slidenum">
              <a:rPr lang="en-US" smtClean="0"/>
              <a:pPr/>
              <a:t>13</a:t>
            </a:fld>
            <a:endParaRPr lang="en-US"/>
          </a:p>
        </p:txBody>
      </p:sp>
      <p:pic>
        <p:nvPicPr>
          <p:cNvPr id="2051" name="Picture 3"/>
          <p:cNvPicPr>
            <a:picLocks noChangeAspect="1" noChangeArrowheads="1"/>
          </p:cNvPicPr>
          <p:nvPr/>
        </p:nvPicPr>
        <p:blipFill>
          <a:blip r:embed="rId2"/>
          <a:srcRect/>
          <a:stretch>
            <a:fillRect/>
          </a:stretch>
        </p:blipFill>
        <p:spPr bwMode="auto">
          <a:xfrm>
            <a:off x="4724400" y="3733800"/>
            <a:ext cx="3581400" cy="533400"/>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2051"/>
                                        </p:tgtEl>
                                        <p:attrNameLst>
                                          <p:attrName>style.visibility</p:attrName>
                                        </p:attrNameLst>
                                      </p:cBhvr>
                                      <p:to>
                                        <p:strVal val="visible"/>
                                      </p:to>
                                    </p:set>
                                    <p:animEffect transition="in" filter="checkerboard(across)">
                                      <p:cBhvr>
                                        <p:cTn id="22" dur="500"/>
                                        <p:tgtEl>
                                          <p:spTgt spid="2051"/>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heckerboard(across)">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sz="2800" b="1" dirty="0" smtClean="0">
                <a:cs typeface="B Nazanin" pitchFamily="2" charset="-78"/>
              </a:rPr>
              <a:t>شبيه سازي پروژه </a:t>
            </a:r>
            <a:r>
              <a:rPr lang="en-US" sz="2400" b="1" dirty="0" smtClean="0">
                <a:cs typeface="B Nazanin" pitchFamily="2" charset="-78"/>
              </a:rPr>
              <a:t>Simulation</a:t>
            </a:r>
            <a:endParaRPr lang="en-US" sz="2800" b="1" dirty="0" smtClean="0">
              <a:cs typeface="B Nazanin" pitchFamily="2" charset="-78"/>
            </a:endParaRPr>
          </a:p>
        </p:txBody>
      </p:sp>
      <p:sp>
        <p:nvSpPr>
          <p:cNvPr id="3" name="Content Placeholder 2"/>
          <p:cNvSpPr>
            <a:spLocks noGrp="1"/>
          </p:cNvSpPr>
          <p:nvPr>
            <p:ph sz="quarter" idx="1"/>
          </p:nvPr>
        </p:nvSpPr>
        <p:spPr>
          <a:xfrm>
            <a:off x="457200" y="1600200"/>
            <a:ext cx="7696200" cy="5105400"/>
          </a:xfrm>
        </p:spPr>
        <p:txBody>
          <a:bodyPr>
            <a:noAutofit/>
          </a:bodyPr>
          <a:lstStyle/>
          <a:p>
            <a:pPr algn="just" rtl="1">
              <a:lnSpc>
                <a:spcPct val="160000"/>
              </a:lnSpc>
            </a:pPr>
            <a:r>
              <a:rPr lang="ar-SA" sz="2000" dirty="0" smtClean="0">
                <a:latin typeface="Times New Roman" pitchFamily="18" charset="0"/>
                <a:cs typeface="B Nazanin" pitchFamily="2" charset="-78"/>
              </a:rPr>
              <a:t>قبل از اين كار بايد با دكمه هايي كه در سمت چپ صفحه برنامه قرار گرفته اند آشنا شويد: </a:t>
            </a:r>
            <a:endParaRPr lang="fa-IR" sz="2000" dirty="0" smtClean="0">
              <a:latin typeface="Times New Roman" pitchFamily="18" charset="0"/>
              <a:cs typeface="B Nazanin" pitchFamily="2" charset="-78"/>
            </a:endParaRPr>
          </a:p>
          <a:p>
            <a:pPr algn="just" rtl="1">
              <a:lnSpc>
                <a:spcPct val="160000"/>
              </a:lnSpc>
            </a:pPr>
            <a:endParaRPr lang="ar-SA" sz="2000" dirty="0" smtClean="0">
              <a:latin typeface="Times New Roman" pitchFamily="18" charset="0"/>
              <a:cs typeface="B Nazanin" pitchFamily="2" charset="-78"/>
            </a:endParaRPr>
          </a:p>
        </p:txBody>
      </p:sp>
      <p:sp>
        <p:nvSpPr>
          <p:cNvPr id="4" name="Slide Number Placeholder 3"/>
          <p:cNvSpPr>
            <a:spLocks noGrp="1"/>
          </p:cNvSpPr>
          <p:nvPr>
            <p:ph type="sldNum" sz="quarter" idx="15"/>
          </p:nvPr>
        </p:nvSpPr>
        <p:spPr/>
        <p:txBody>
          <a:bodyPr/>
          <a:lstStyle/>
          <a:p>
            <a:fld id="{B6F15528-21DE-4FAA-801E-634DDDAF4B2B}" type="slidenum">
              <a:rPr lang="en-US" smtClean="0"/>
              <a:pPr/>
              <a:t>14</a:t>
            </a:fld>
            <a:endParaRPr lang="en-US"/>
          </a:p>
        </p:txBody>
      </p:sp>
      <p:pic>
        <p:nvPicPr>
          <p:cNvPr id="3074" name="Picture 2"/>
          <p:cNvPicPr>
            <a:picLocks noChangeAspect="1" noChangeArrowheads="1"/>
          </p:cNvPicPr>
          <p:nvPr/>
        </p:nvPicPr>
        <p:blipFill>
          <a:blip r:embed="rId2"/>
          <a:srcRect/>
          <a:stretch>
            <a:fillRect/>
          </a:stretch>
        </p:blipFill>
        <p:spPr bwMode="auto">
          <a:xfrm>
            <a:off x="990600" y="2514600"/>
            <a:ext cx="6069610" cy="3505200"/>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074"/>
                                        </p:tgtEl>
                                        <p:attrNameLst>
                                          <p:attrName>style.visibility</p:attrName>
                                        </p:attrNameLst>
                                      </p:cBhvr>
                                      <p:to>
                                        <p:strVal val="visible"/>
                                      </p:to>
                                    </p:set>
                                    <p:animEffect transition="in" filter="checkerboard(across)">
                                      <p:cBhvr>
                                        <p:cTn id="12"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sz="2800" b="1" dirty="0" smtClean="0">
                <a:cs typeface="B Nazanin" pitchFamily="2" charset="-78"/>
              </a:rPr>
              <a:t>نمونه ای از شكل موج سيگنال هاي ورودي</a:t>
            </a:r>
            <a:endParaRPr lang="en-US" sz="2800" b="1" dirty="0" smtClean="0">
              <a:cs typeface="B Nazanin" pitchFamily="2" charset="-78"/>
            </a:endParaRPr>
          </a:p>
        </p:txBody>
      </p:sp>
      <p:sp>
        <p:nvSpPr>
          <p:cNvPr id="3" name="Content Placeholder 2"/>
          <p:cNvSpPr>
            <a:spLocks noGrp="1"/>
          </p:cNvSpPr>
          <p:nvPr>
            <p:ph sz="quarter" idx="1"/>
          </p:nvPr>
        </p:nvSpPr>
        <p:spPr>
          <a:xfrm>
            <a:off x="457200" y="1600200"/>
            <a:ext cx="7696200" cy="5105400"/>
          </a:xfrm>
        </p:spPr>
        <p:txBody>
          <a:bodyPr>
            <a:noAutofit/>
          </a:bodyPr>
          <a:lstStyle/>
          <a:p>
            <a:pPr algn="just" rtl="1">
              <a:lnSpc>
                <a:spcPct val="160000"/>
              </a:lnSpc>
            </a:pPr>
            <a:r>
              <a:rPr lang="ar-SA" sz="2000" dirty="0" smtClean="0">
                <a:latin typeface="Times New Roman" pitchFamily="18" charset="0"/>
                <a:cs typeface="B Nazanin" pitchFamily="2" charset="-78"/>
              </a:rPr>
              <a:t>قبل از اين كار بايد با دكمه هايي كه در سمت چپ صفحه برنامه قرار گرفته اند آشنا شويد: </a:t>
            </a:r>
            <a:endParaRPr lang="fa-IR" sz="2000" dirty="0" smtClean="0">
              <a:latin typeface="Times New Roman" pitchFamily="18" charset="0"/>
              <a:cs typeface="B Nazanin" pitchFamily="2" charset="-78"/>
            </a:endParaRPr>
          </a:p>
          <a:p>
            <a:pPr algn="just" rtl="1">
              <a:lnSpc>
                <a:spcPct val="160000"/>
              </a:lnSpc>
            </a:pPr>
            <a:endParaRPr lang="ar-SA" sz="2000" dirty="0" smtClean="0">
              <a:latin typeface="Times New Roman" pitchFamily="18" charset="0"/>
              <a:cs typeface="B Nazanin" pitchFamily="2" charset="-78"/>
            </a:endParaRPr>
          </a:p>
        </p:txBody>
      </p:sp>
      <p:sp>
        <p:nvSpPr>
          <p:cNvPr id="4" name="Slide Number Placeholder 3"/>
          <p:cNvSpPr>
            <a:spLocks noGrp="1"/>
          </p:cNvSpPr>
          <p:nvPr>
            <p:ph type="sldNum" sz="quarter" idx="15"/>
          </p:nvPr>
        </p:nvSpPr>
        <p:spPr/>
        <p:txBody>
          <a:bodyPr/>
          <a:lstStyle/>
          <a:p>
            <a:fld id="{B6F15528-21DE-4FAA-801E-634DDDAF4B2B}" type="slidenum">
              <a:rPr lang="en-US" smtClean="0"/>
              <a:pPr/>
              <a:t>15</a:t>
            </a:fld>
            <a:endParaRPr lang="en-US"/>
          </a:p>
        </p:txBody>
      </p:sp>
      <p:pic>
        <p:nvPicPr>
          <p:cNvPr id="4099" name="Picture 3"/>
          <p:cNvPicPr>
            <a:picLocks noChangeAspect="1" noChangeArrowheads="1"/>
          </p:cNvPicPr>
          <p:nvPr/>
        </p:nvPicPr>
        <p:blipFill>
          <a:blip r:embed="rId2"/>
          <a:srcRect r="1489" b="4156"/>
          <a:stretch>
            <a:fillRect/>
          </a:stretch>
        </p:blipFill>
        <p:spPr bwMode="auto">
          <a:xfrm>
            <a:off x="685800" y="2438400"/>
            <a:ext cx="7696200" cy="2286000"/>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4099"/>
                                        </p:tgtEl>
                                        <p:attrNameLst>
                                          <p:attrName>style.visibility</p:attrName>
                                        </p:attrNameLst>
                                      </p:cBhvr>
                                      <p:to>
                                        <p:strVal val="visible"/>
                                      </p:to>
                                    </p:set>
                                    <p:animEffect transition="in" filter="checkerboard(across)">
                                      <p:cBhvr>
                                        <p:cTn id="12" dur="500"/>
                                        <p:tgtEl>
                                          <p:spTgt spid="40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sz="2800" b="1" dirty="0" smtClean="0">
                <a:cs typeface="B Nazanin" pitchFamily="2" charset="-78"/>
              </a:rPr>
              <a:t>تحليل زماني </a:t>
            </a:r>
            <a:r>
              <a:rPr lang="en-US" sz="2400" b="1" dirty="0" smtClean="0">
                <a:cs typeface="B Nazanin" pitchFamily="2" charset="-78"/>
              </a:rPr>
              <a:t>Timing analyzer</a:t>
            </a:r>
            <a:endParaRPr lang="en-US" sz="2800" b="1" dirty="0" smtClean="0">
              <a:cs typeface="B Nazanin" pitchFamily="2" charset="-78"/>
            </a:endParaRPr>
          </a:p>
        </p:txBody>
      </p:sp>
      <p:sp>
        <p:nvSpPr>
          <p:cNvPr id="3" name="Content Placeholder 2"/>
          <p:cNvSpPr>
            <a:spLocks noGrp="1"/>
          </p:cNvSpPr>
          <p:nvPr>
            <p:ph sz="quarter" idx="1"/>
          </p:nvPr>
        </p:nvSpPr>
        <p:spPr>
          <a:xfrm>
            <a:off x="457200" y="1600200"/>
            <a:ext cx="7696200" cy="5105400"/>
          </a:xfrm>
        </p:spPr>
        <p:txBody>
          <a:bodyPr>
            <a:noAutofit/>
          </a:bodyPr>
          <a:lstStyle/>
          <a:p>
            <a:pPr algn="just" rtl="1">
              <a:lnSpc>
                <a:spcPct val="160000"/>
              </a:lnSpc>
            </a:pPr>
            <a:r>
              <a:rPr lang="fa-IR" sz="2000" dirty="0" smtClean="0">
                <a:latin typeface="Times New Roman" pitchFamily="18" charset="0"/>
                <a:cs typeface="B Nazanin" pitchFamily="2" charset="-78"/>
              </a:rPr>
              <a:t>از روش </a:t>
            </a:r>
            <a:r>
              <a:rPr lang="ar-SA" sz="2000" dirty="0" smtClean="0">
                <a:latin typeface="Times New Roman" pitchFamily="18" charset="0"/>
                <a:cs typeface="B Nazanin" pitchFamily="2" charset="-78"/>
              </a:rPr>
              <a:t>زير وارد محيط </a:t>
            </a:r>
            <a:r>
              <a:rPr lang="en-US" sz="2000" dirty="0" smtClean="0">
                <a:latin typeface="Times New Roman" pitchFamily="18" charset="0"/>
                <a:cs typeface="B Nazanin" pitchFamily="2" charset="-78"/>
              </a:rPr>
              <a:t>Timing Analyzer </a:t>
            </a:r>
            <a:r>
              <a:rPr lang="ar-SA" sz="2000" dirty="0" smtClean="0">
                <a:latin typeface="Times New Roman" pitchFamily="18" charset="0"/>
                <a:cs typeface="B Nazanin" pitchFamily="2" charset="-78"/>
              </a:rPr>
              <a:t>شويد:</a:t>
            </a:r>
          </a:p>
          <a:p>
            <a:pPr rtl="1">
              <a:lnSpc>
                <a:spcPct val="160000"/>
              </a:lnSpc>
              <a:buNone/>
            </a:pPr>
            <a:r>
              <a:rPr lang="en-US" sz="2000" dirty="0" err="1" smtClean="0">
                <a:latin typeface="Times New Roman" pitchFamily="18" charset="0"/>
                <a:cs typeface="B Nazanin" pitchFamily="2" charset="-78"/>
              </a:rPr>
              <a:t>MAX+plus</a:t>
            </a:r>
            <a:r>
              <a:rPr lang="en-US" sz="2000" dirty="0" smtClean="0">
                <a:latin typeface="Times New Roman" pitchFamily="18" charset="0"/>
                <a:cs typeface="B Nazanin" pitchFamily="2" charset="-78"/>
              </a:rPr>
              <a:t> II &gt; Timing Analyzer</a:t>
            </a:r>
          </a:p>
          <a:p>
            <a:pPr algn="just" rtl="1">
              <a:lnSpc>
                <a:spcPct val="160000"/>
              </a:lnSpc>
            </a:pPr>
            <a:r>
              <a:rPr lang="ar-SA" sz="2000" dirty="0" smtClean="0">
                <a:latin typeface="Times New Roman" pitchFamily="18" charset="0"/>
                <a:cs typeface="B Nazanin" pitchFamily="2" charset="-78"/>
              </a:rPr>
              <a:t>با روش زير گره هاي دلخواهتان را مشخص كنيد:</a:t>
            </a:r>
          </a:p>
          <a:p>
            <a:pPr>
              <a:buNone/>
            </a:pPr>
            <a:r>
              <a:rPr lang="en-US" sz="2000" dirty="0" smtClean="0">
                <a:latin typeface="Times New Roman" pitchFamily="18" charset="0"/>
                <a:cs typeface="B Nazanin" pitchFamily="2" charset="-78"/>
              </a:rPr>
              <a:t>Node &gt; Timing Analysis Source …</a:t>
            </a:r>
          </a:p>
          <a:p>
            <a:pPr>
              <a:buNone/>
            </a:pPr>
            <a:r>
              <a:rPr lang="en-US" sz="2000" dirty="0" smtClean="0">
                <a:latin typeface="Times New Roman" pitchFamily="18" charset="0"/>
                <a:cs typeface="B Nazanin" pitchFamily="2" charset="-78"/>
              </a:rPr>
              <a:t>Node &gt; Timing Analysis Destination …</a:t>
            </a:r>
            <a:endParaRPr lang="fa-IR" sz="2000" dirty="0" smtClean="0">
              <a:latin typeface="Times New Roman" pitchFamily="18" charset="0"/>
              <a:cs typeface="B Nazanin" pitchFamily="2" charset="-78"/>
            </a:endParaRPr>
          </a:p>
          <a:p>
            <a:pPr>
              <a:lnSpc>
                <a:spcPct val="160000"/>
              </a:lnSpc>
              <a:buNone/>
            </a:pPr>
            <a:endParaRPr lang="fa-IR" sz="2000" dirty="0" smtClean="0">
              <a:latin typeface="Times New Roman" pitchFamily="18" charset="0"/>
              <a:cs typeface="B Nazanin" pitchFamily="2" charset="-78"/>
            </a:endParaRPr>
          </a:p>
          <a:p>
            <a:pPr>
              <a:lnSpc>
                <a:spcPct val="160000"/>
              </a:lnSpc>
              <a:buNone/>
            </a:pPr>
            <a:endParaRPr lang="ar-SA" sz="2000" dirty="0" smtClean="0">
              <a:latin typeface="Times New Roman" pitchFamily="18" charset="0"/>
              <a:cs typeface="B Nazanin" pitchFamily="2" charset="-78"/>
            </a:endParaRPr>
          </a:p>
        </p:txBody>
      </p:sp>
      <p:sp>
        <p:nvSpPr>
          <p:cNvPr id="4" name="Slide Number Placeholder 3"/>
          <p:cNvSpPr>
            <a:spLocks noGrp="1"/>
          </p:cNvSpPr>
          <p:nvPr>
            <p:ph type="sldNum" sz="quarter" idx="15"/>
          </p:nvPr>
        </p:nvSpPr>
        <p:spPr/>
        <p:txBody>
          <a:bodyPr/>
          <a:lstStyle/>
          <a:p>
            <a:fld id="{B6F15528-21DE-4FAA-801E-634DDDAF4B2B}" type="slidenum">
              <a:rPr lang="en-US" smtClean="0"/>
              <a:pPr/>
              <a:t>16</a:t>
            </a:fld>
            <a:endParaRPr lang="en-US"/>
          </a:p>
        </p:txBody>
      </p:sp>
      <p:pic>
        <p:nvPicPr>
          <p:cNvPr id="1027" name="Picture 3"/>
          <p:cNvPicPr>
            <a:picLocks noChangeAspect="1" noChangeArrowheads="1"/>
          </p:cNvPicPr>
          <p:nvPr/>
        </p:nvPicPr>
        <p:blipFill>
          <a:blip r:embed="rId2">
            <a:clrChange>
              <a:clrFrom>
                <a:srgbClr val="FFFFFF"/>
              </a:clrFrom>
              <a:clrTo>
                <a:srgbClr val="FFFFFF">
                  <a:alpha val="0"/>
                </a:srgbClr>
              </a:clrTo>
            </a:clrChange>
          </a:blip>
          <a:srcRect b="-3136"/>
          <a:stretch>
            <a:fillRect/>
          </a:stretch>
        </p:blipFill>
        <p:spPr bwMode="auto">
          <a:xfrm>
            <a:off x="2819400" y="4038600"/>
            <a:ext cx="4798561" cy="2819400"/>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1027"/>
                                        </p:tgtEl>
                                        <p:attrNameLst>
                                          <p:attrName>style.visibility</p:attrName>
                                        </p:attrNameLst>
                                      </p:cBhvr>
                                      <p:to>
                                        <p:strVal val="visible"/>
                                      </p:to>
                                    </p:set>
                                    <p:animEffect transition="in" filter="checkerboard(across)">
                                      <p:cBhvr>
                                        <p:cTn id="32" dur="500"/>
                                        <p:tgtEl>
                                          <p:spTgt spid="10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sz="2800" b="1" dirty="0" smtClean="0">
                <a:cs typeface="B Nazanin" pitchFamily="2" charset="-78"/>
              </a:rPr>
              <a:t>مزایا و معایب</a:t>
            </a:r>
            <a:endParaRPr lang="en-US" sz="2800" b="1" dirty="0" smtClean="0">
              <a:cs typeface="B Nazanin" pitchFamily="2" charset="-78"/>
            </a:endParaRPr>
          </a:p>
        </p:txBody>
      </p:sp>
      <p:sp>
        <p:nvSpPr>
          <p:cNvPr id="3" name="Content Placeholder 2"/>
          <p:cNvSpPr>
            <a:spLocks noGrp="1"/>
          </p:cNvSpPr>
          <p:nvPr>
            <p:ph sz="quarter" idx="1"/>
          </p:nvPr>
        </p:nvSpPr>
        <p:spPr>
          <a:xfrm>
            <a:off x="457200" y="1600200"/>
            <a:ext cx="7696200" cy="5105400"/>
          </a:xfrm>
        </p:spPr>
        <p:txBody>
          <a:bodyPr>
            <a:noAutofit/>
          </a:bodyPr>
          <a:lstStyle/>
          <a:p>
            <a:pPr algn="just" rtl="1">
              <a:lnSpc>
                <a:spcPct val="160000"/>
              </a:lnSpc>
            </a:pPr>
            <a:r>
              <a:rPr lang="fa-IR" b="1" dirty="0" smtClean="0">
                <a:cs typeface="B Nazanin" pitchFamily="2" charset="-78"/>
              </a:rPr>
              <a:t>مزیت</a:t>
            </a:r>
            <a:endParaRPr lang="en-US" b="1" dirty="0" smtClean="0">
              <a:cs typeface="B Nazanin" pitchFamily="2" charset="-78"/>
            </a:endParaRPr>
          </a:p>
          <a:p>
            <a:pPr algn="just" rtl="1">
              <a:lnSpc>
                <a:spcPct val="160000"/>
              </a:lnSpc>
              <a:buNone/>
            </a:pPr>
            <a:r>
              <a:rPr lang="fa-IR" sz="2000" dirty="0" smtClean="0">
                <a:cs typeface="B Nazanin" pitchFamily="2" charset="-78"/>
              </a:rPr>
              <a:t> به جای استفاده از چندین گیت </a:t>
            </a:r>
            <a:r>
              <a:rPr lang="fa-IR" sz="2000" dirty="0" smtClean="0">
                <a:cs typeface="B Nazanin" pitchFamily="2" charset="-78"/>
              </a:rPr>
              <a:t> و </a:t>
            </a:r>
            <a:r>
              <a:rPr lang="en-US" sz="2000" dirty="0" smtClean="0">
                <a:cs typeface="B Nazanin" pitchFamily="2" charset="-78"/>
              </a:rPr>
              <a:t>IC</a:t>
            </a:r>
            <a:r>
              <a:rPr lang="fa-IR" sz="2000" dirty="0" smtClean="0">
                <a:cs typeface="B Nazanin" pitchFamily="2" charset="-78"/>
              </a:rPr>
              <a:t> های متعدد </a:t>
            </a:r>
            <a:r>
              <a:rPr lang="fa-IR" sz="2000" dirty="0" smtClean="0">
                <a:cs typeface="B Nazanin" pitchFamily="2" charset="-78"/>
              </a:rPr>
              <a:t>از یک تراشه استفاده می کنیم که مدارات بزرگ دیجیتالی به مدارات کم حجم وکوچک تبدیل می شود</a:t>
            </a:r>
            <a:r>
              <a:rPr lang="fa-IR" sz="2000" dirty="0" smtClean="0">
                <a:cs typeface="B Nazanin" pitchFamily="2" charset="-78"/>
              </a:rPr>
              <a:t>.</a:t>
            </a:r>
            <a:endParaRPr lang="en-US" sz="2000" dirty="0" smtClean="0">
              <a:cs typeface="B Nazanin" pitchFamily="2" charset="-78"/>
            </a:endParaRPr>
          </a:p>
          <a:p>
            <a:pPr algn="just" rtl="1">
              <a:lnSpc>
                <a:spcPct val="160000"/>
              </a:lnSpc>
              <a:buNone/>
            </a:pPr>
            <a:r>
              <a:rPr lang="fa-IR" sz="2000" dirty="0" smtClean="0">
                <a:cs typeface="B Nazanin" pitchFamily="2" charset="-78"/>
              </a:rPr>
              <a:t>معایب:</a:t>
            </a:r>
            <a:br>
              <a:rPr lang="fa-IR" sz="2000" dirty="0" smtClean="0">
                <a:cs typeface="B Nazanin" pitchFamily="2" charset="-78"/>
              </a:rPr>
            </a:br>
            <a:r>
              <a:rPr lang="fa-IR" sz="2000" dirty="0" smtClean="0">
                <a:cs typeface="B Nazanin" pitchFamily="2" charset="-78"/>
              </a:rPr>
              <a:t>یکی </a:t>
            </a:r>
            <a:r>
              <a:rPr lang="fa-IR" sz="2000" dirty="0" smtClean="0">
                <a:cs typeface="B Nazanin" pitchFamily="2" charset="-78"/>
              </a:rPr>
              <a:t>مواردی که می توان در این زمینه  نام ببریم این است که پیش از استفاده از این نرم افزاریا نرم افزارهای مشابه ، نخستین چیزی که باید مورد توجه قرار بگیریمپشتیبانی از نرم افزاراز انواع </a:t>
            </a:r>
            <a:r>
              <a:rPr lang="en-US" sz="2000" dirty="0" smtClean="0">
                <a:cs typeface="B Nazanin" pitchFamily="2" charset="-78"/>
              </a:rPr>
              <a:t>PLD </a:t>
            </a:r>
            <a:r>
              <a:rPr lang="fa-IR" sz="2000" dirty="0" smtClean="0">
                <a:cs typeface="B Nazanin" pitchFamily="2" charset="-78"/>
              </a:rPr>
              <a:t>است.چرا که ممکن است نوع </a:t>
            </a:r>
            <a:r>
              <a:rPr lang="en-US" sz="2000" dirty="0" smtClean="0">
                <a:cs typeface="B Nazanin" pitchFamily="2" charset="-78"/>
              </a:rPr>
              <a:t>PLD </a:t>
            </a:r>
            <a:r>
              <a:rPr lang="fa-IR" sz="2000" dirty="0" smtClean="0">
                <a:cs typeface="B Nazanin" pitchFamily="2" charset="-78"/>
              </a:rPr>
              <a:t>مورد نظر دراین محدوده قرا نگیرد </a:t>
            </a:r>
            <a:r>
              <a:rPr lang="en-US" sz="2000" dirty="0" smtClean="0">
                <a:cs typeface="B Nazanin" pitchFamily="2" charset="-78"/>
              </a:rPr>
              <a:t>MAX PLUS </a:t>
            </a:r>
            <a:r>
              <a:rPr lang="fa-IR" sz="2000" dirty="0" smtClean="0">
                <a:cs typeface="B Nazanin" pitchFamily="2" charset="-78"/>
              </a:rPr>
              <a:t>از </a:t>
            </a:r>
            <a:r>
              <a:rPr lang="en-US" sz="2000" dirty="0" smtClean="0">
                <a:cs typeface="B Nazanin" pitchFamily="2" charset="-78"/>
              </a:rPr>
              <a:t>PLD </a:t>
            </a:r>
            <a:r>
              <a:rPr lang="fa-IR" sz="2000" dirty="0" smtClean="0">
                <a:cs typeface="B Nazanin" pitchFamily="2" charset="-78"/>
              </a:rPr>
              <a:t>های زیرپشتیبانی می کند.</a:t>
            </a:r>
          </a:p>
          <a:p>
            <a:pPr algn="just" rtl="1">
              <a:lnSpc>
                <a:spcPct val="160000"/>
              </a:lnSpc>
            </a:pPr>
            <a:endParaRPr lang="ar-SA" sz="2000" dirty="0" smtClean="0">
              <a:latin typeface="Times New Roman" pitchFamily="18" charset="0"/>
              <a:cs typeface="B Nazanin" pitchFamily="2" charset="-78"/>
            </a:endParaRPr>
          </a:p>
        </p:txBody>
      </p:sp>
      <p:sp>
        <p:nvSpPr>
          <p:cNvPr id="4" name="Slide Number Placeholder 3"/>
          <p:cNvSpPr>
            <a:spLocks noGrp="1"/>
          </p:cNvSpPr>
          <p:nvPr>
            <p:ph type="sldNum" sz="quarter" idx="15"/>
          </p:nvPr>
        </p:nvSpPr>
        <p:spPr/>
        <p:txBody>
          <a:bodyPr/>
          <a:lstStyle/>
          <a:p>
            <a:fld id="{B6F15528-21DE-4FAA-801E-634DDDAF4B2B}" type="slidenum">
              <a:rPr lang="en-US" smtClean="0"/>
              <a:pPr/>
              <a:t>17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sz="2800" b="1" dirty="0" smtClean="0">
                <a:cs typeface="B Nazanin" pitchFamily="2" charset="-78"/>
              </a:rPr>
              <a:t>مراجع</a:t>
            </a:r>
            <a:endParaRPr lang="en-US" sz="2800" b="1" dirty="0" smtClean="0">
              <a:cs typeface="B Nazanin" pitchFamily="2" charset="-78"/>
            </a:endParaRPr>
          </a:p>
        </p:txBody>
      </p:sp>
      <p:sp>
        <p:nvSpPr>
          <p:cNvPr id="3" name="Content Placeholder 2"/>
          <p:cNvSpPr>
            <a:spLocks noGrp="1"/>
          </p:cNvSpPr>
          <p:nvPr>
            <p:ph sz="quarter" idx="1"/>
          </p:nvPr>
        </p:nvSpPr>
        <p:spPr>
          <a:xfrm>
            <a:off x="457200" y="1600200"/>
            <a:ext cx="7696200" cy="5105400"/>
          </a:xfrm>
        </p:spPr>
        <p:txBody>
          <a:bodyPr>
            <a:noAutofit/>
          </a:bodyPr>
          <a:lstStyle/>
          <a:p>
            <a:pPr rtl="1">
              <a:lnSpc>
                <a:spcPct val="160000"/>
              </a:lnSpc>
              <a:buNone/>
            </a:pPr>
            <a:endParaRPr lang="fa-IR" sz="2000" dirty="0" smtClean="0"/>
          </a:p>
          <a:p>
            <a:pPr rtl="1">
              <a:lnSpc>
                <a:spcPct val="160000"/>
              </a:lnSpc>
              <a:buNone/>
            </a:pPr>
            <a:r>
              <a:rPr lang="en-US" sz="2000" dirty="0" smtClean="0"/>
              <a:t>http://microprocessor.50webs.com/</a:t>
            </a:r>
            <a:endParaRPr lang="fa-IR" sz="2000" dirty="0" smtClean="0"/>
          </a:p>
          <a:p>
            <a:pPr rtl="1">
              <a:lnSpc>
                <a:spcPct val="160000"/>
              </a:lnSpc>
              <a:buNone/>
            </a:pPr>
            <a:r>
              <a:rPr lang="en-US" sz="2000" dirty="0" smtClean="0"/>
              <a:t>http://micro-processor.blogfa.com/</a:t>
            </a:r>
          </a:p>
          <a:p>
            <a:pPr algn="r" rtl="1">
              <a:lnSpc>
                <a:spcPct val="160000"/>
              </a:lnSpc>
              <a:buNone/>
            </a:pPr>
            <a:endParaRPr lang="fa-IR" sz="2000" dirty="0" smtClean="0">
              <a:latin typeface="Times New Roman" pitchFamily="18" charset="0"/>
              <a:cs typeface="B Nazanin" pitchFamily="2" charset="-78"/>
            </a:endParaRPr>
          </a:p>
          <a:p>
            <a:pPr>
              <a:lnSpc>
                <a:spcPct val="160000"/>
              </a:lnSpc>
              <a:buNone/>
            </a:pPr>
            <a:endParaRPr lang="ar-SA" sz="2000" dirty="0" smtClean="0">
              <a:latin typeface="Times New Roman" pitchFamily="18" charset="0"/>
              <a:cs typeface="B Nazanin" pitchFamily="2" charset="-78"/>
            </a:endParaRPr>
          </a:p>
        </p:txBody>
      </p:sp>
      <p:sp>
        <p:nvSpPr>
          <p:cNvPr id="4" name="Slide Number Placeholder 3"/>
          <p:cNvSpPr>
            <a:spLocks noGrp="1"/>
          </p:cNvSpPr>
          <p:nvPr>
            <p:ph type="sldNum" sz="quarter" idx="15"/>
          </p:nvPr>
        </p:nvSpPr>
        <p:spPr/>
        <p:txBody>
          <a:bodyPr/>
          <a:lstStyle/>
          <a:p>
            <a:fld id="{B6F15528-21DE-4FAA-801E-634DDDAF4B2B}" type="slidenum">
              <a:rPr lang="en-US" smtClean="0"/>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85800" y="1828800"/>
            <a:ext cx="7467600" cy="1981200"/>
          </a:xfrm>
        </p:spPr>
        <p:txBody>
          <a:bodyPr>
            <a:normAutofit/>
          </a:bodyPr>
          <a:lstStyle/>
          <a:p>
            <a:pPr algn="ctr" rtl="1">
              <a:buNone/>
            </a:pPr>
            <a:r>
              <a:rPr lang="fa-IR" sz="8800" b="1" dirty="0" smtClean="0">
                <a:cs typeface="B Nazanin" pitchFamily="2" charset="-78"/>
              </a:rPr>
              <a:t>با تشکر</a:t>
            </a:r>
            <a:endParaRPr lang="en-US" sz="1400" b="1" dirty="0">
              <a:cs typeface="B Nazanin" pitchFamily="2" charset="-78"/>
            </a:endParaRPr>
          </a:p>
        </p:txBody>
      </p:sp>
      <p:sp>
        <p:nvSpPr>
          <p:cNvPr id="4" name="Slide Number Placeholder 3"/>
          <p:cNvSpPr>
            <a:spLocks noGrp="1"/>
          </p:cNvSpPr>
          <p:nvPr>
            <p:ph type="sldNum" sz="quarter" idx="15"/>
          </p:nvPr>
        </p:nvSpPr>
        <p:spPr/>
        <p:txBody>
          <a:bodyPr/>
          <a:lstStyle/>
          <a:p>
            <a:fld id="{B6F15528-21DE-4FAA-801E-634DDDAF4B2B}" type="slidenum">
              <a:rPr lang="en-US" smtClean="0"/>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914400"/>
            <a:ext cx="5791200" cy="2743200"/>
          </a:xfrm>
        </p:spPr>
        <p:txBody>
          <a:bodyPr>
            <a:noAutofit/>
          </a:bodyPr>
          <a:lstStyle/>
          <a:p>
            <a:pPr algn="r" rtl="1"/>
            <a:r>
              <a:rPr lang="fa-IR" sz="4800" dirty="0" smtClean="0">
                <a:solidFill>
                  <a:schemeClr val="accent1">
                    <a:lumMod val="75000"/>
                  </a:schemeClr>
                </a:solidFill>
                <a:cs typeface="B Nazanin" pitchFamily="2" charset="-78"/>
              </a:rPr>
              <a:t/>
            </a:r>
            <a:br>
              <a:rPr lang="fa-IR" sz="4800" dirty="0" smtClean="0">
                <a:solidFill>
                  <a:schemeClr val="accent1">
                    <a:lumMod val="75000"/>
                  </a:schemeClr>
                </a:solidFill>
                <a:cs typeface="B Nazanin" pitchFamily="2" charset="-78"/>
              </a:rPr>
            </a:br>
            <a:r>
              <a:rPr lang="fa-IR" sz="4800" dirty="0" smtClean="0">
                <a:solidFill>
                  <a:schemeClr val="accent1">
                    <a:lumMod val="75000"/>
                  </a:schemeClr>
                </a:solidFill>
                <a:cs typeface="B Nazanin" pitchFamily="2" charset="-78"/>
              </a:rPr>
              <a:t> کار با نرم افزار </a:t>
            </a:r>
            <a:r>
              <a:rPr lang="en-US" sz="4800" b="0" dirty="0" err="1" smtClean="0">
                <a:solidFill>
                  <a:schemeClr val="accent1">
                    <a:lumMod val="75000"/>
                  </a:schemeClr>
                </a:solidFill>
                <a:latin typeface="Arial Rounded MT Bold" pitchFamily="34" charset="0"/>
                <a:cs typeface="B Nazanin" pitchFamily="2" charset="-78"/>
              </a:rPr>
              <a:t>MaxplusII</a:t>
            </a:r>
            <a:r>
              <a:rPr lang="en-US" sz="4800" b="0" dirty="0" smtClean="0">
                <a:solidFill>
                  <a:schemeClr val="accent1">
                    <a:lumMod val="75000"/>
                  </a:schemeClr>
                </a:solidFill>
                <a:latin typeface="Arial Rounded MT Bold" pitchFamily="34" charset="0"/>
                <a:cs typeface="B Nazanin" pitchFamily="2" charset="-78"/>
              </a:rPr>
              <a:t>                  </a:t>
            </a:r>
            <a:endParaRPr lang="en-US" sz="4400" b="0" dirty="0">
              <a:solidFill>
                <a:schemeClr val="accent1">
                  <a:lumMod val="75000"/>
                </a:schemeClr>
              </a:solidFill>
              <a:latin typeface="Arial Rounded MT Bold" pitchFamily="34" charset="0"/>
              <a:cs typeface="B Nazanin" pitchFamily="2" charset="-78"/>
            </a:endParaRPr>
          </a:p>
        </p:txBody>
      </p:sp>
      <p:sp>
        <p:nvSpPr>
          <p:cNvPr id="3" name="Subtitle 2"/>
          <p:cNvSpPr>
            <a:spLocks noGrp="1"/>
          </p:cNvSpPr>
          <p:nvPr>
            <p:ph type="subTitle" idx="1"/>
          </p:nvPr>
        </p:nvSpPr>
        <p:spPr>
          <a:xfrm>
            <a:off x="4191000" y="4876800"/>
            <a:ext cx="1752600" cy="1524000"/>
          </a:xfrm>
        </p:spPr>
        <p:txBody>
          <a:bodyPr>
            <a:normAutofit/>
          </a:bodyPr>
          <a:lstStyle/>
          <a:p>
            <a:endParaRPr lang="fa-IR" dirty="0" smtClean="0">
              <a:solidFill>
                <a:schemeClr val="tx1"/>
              </a:solidFill>
              <a:cs typeface="B Nazanin" pitchFamily="2" charset="-78"/>
            </a:endParaRPr>
          </a:p>
          <a:p>
            <a:r>
              <a:rPr lang="fa-IR" sz="2000" dirty="0" smtClean="0">
                <a:solidFill>
                  <a:schemeClr val="tx1"/>
                </a:solidFill>
                <a:cs typeface="B Nazanin" pitchFamily="2" charset="-78"/>
              </a:rPr>
              <a:t>   استاد:</a:t>
            </a:r>
          </a:p>
          <a:p>
            <a:r>
              <a:rPr lang="fa-IR" sz="2000" dirty="0" smtClean="0">
                <a:solidFill>
                  <a:schemeClr val="tx1"/>
                </a:solidFill>
                <a:cs typeface="B Nazanin" pitchFamily="2" charset="-78"/>
              </a:rPr>
              <a:t>دانشجو:</a:t>
            </a:r>
            <a:r>
              <a:rPr lang="en-US" sz="2000" dirty="0" smtClean="0">
                <a:solidFill>
                  <a:schemeClr val="tx1"/>
                </a:solidFill>
                <a:cs typeface="B Nazanin" pitchFamily="2" charset="-78"/>
              </a:rPr>
              <a:t>     </a:t>
            </a:r>
            <a:endParaRPr lang="en-US" sz="2000" dirty="0">
              <a:solidFill>
                <a:schemeClr val="tx1"/>
              </a:solidFill>
              <a:cs typeface="B Nazanin" pitchFamily="2" charset="-7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b="1" dirty="0" smtClean="0">
                <a:cs typeface="B Nazanin" pitchFamily="2" charset="-78"/>
              </a:rPr>
              <a:t>فهرست</a:t>
            </a:r>
            <a:endParaRPr lang="en-US" b="1" dirty="0">
              <a:cs typeface="B Nazanin" pitchFamily="2" charset="-78"/>
            </a:endParaRPr>
          </a:p>
        </p:txBody>
      </p:sp>
      <p:sp>
        <p:nvSpPr>
          <p:cNvPr id="3" name="Content Placeholder 2"/>
          <p:cNvSpPr>
            <a:spLocks noGrp="1"/>
          </p:cNvSpPr>
          <p:nvPr>
            <p:ph sz="quarter" idx="1"/>
          </p:nvPr>
        </p:nvSpPr>
        <p:spPr/>
        <p:txBody>
          <a:bodyPr>
            <a:normAutofit fontScale="70000" lnSpcReduction="20000"/>
          </a:bodyPr>
          <a:lstStyle/>
          <a:p>
            <a:pPr algn="just" rtl="1">
              <a:lnSpc>
                <a:spcPct val="150000"/>
              </a:lnSpc>
            </a:pPr>
            <a:r>
              <a:rPr lang="fa-IR" dirty="0" smtClean="0">
                <a:cs typeface="B Nazanin" pitchFamily="2" charset="-78"/>
              </a:rPr>
              <a:t>مقدمه</a:t>
            </a:r>
          </a:p>
          <a:p>
            <a:pPr algn="just" rtl="1">
              <a:lnSpc>
                <a:spcPct val="150000"/>
              </a:lnSpc>
            </a:pPr>
            <a:r>
              <a:rPr lang="fa-IR" dirty="0" smtClean="0">
                <a:cs typeface="B Nazanin" pitchFamily="2" charset="-78"/>
              </a:rPr>
              <a:t>تاریخچه ریزپردازنده</a:t>
            </a:r>
          </a:p>
          <a:p>
            <a:pPr algn="just" rtl="1">
              <a:lnSpc>
                <a:spcPct val="150000"/>
              </a:lnSpc>
            </a:pPr>
            <a:r>
              <a:rPr lang="fa-IR" dirty="0" smtClean="0">
                <a:cs typeface="B Nazanin" pitchFamily="2" charset="-78"/>
              </a:rPr>
              <a:t>ساختمان داخلی يک پردازنده</a:t>
            </a:r>
          </a:p>
          <a:p>
            <a:pPr algn="just" rtl="1">
              <a:lnSpc>
                <a:spcPct val="150000"/>
              </a:lnSpc>
            </a:pPr>
            <a:r>
              <a:rPr lang="fa-IR" dirty="0" smtClean="0">
                <a:cs typeface="B Nazanin" pitchFamily="2" charset="-78"/>
              </a:rPr>
              <a:t>معرفی </a:t>
            </a:r>
            <a:r>
              <a:rPr lang="en-US" dirty="0" err="1" smtClean="0">
                <a:cs typeface="B Nazanin" pitchFamily="2" charset="-78"/>
              </a:rPr>
              <a:t>maxplus</a:t>
            </a:r>
            <a:endParaRPr lang="fa-IR" dirty="0" smtClean="0">
              <a:cs typeface="B Nazanin" pitchFamily="2" charset="-78"/>
            </a:endParaRPr>
          </a:p>
          <a:p>
            <a:pPr algn="just" rtl="1">
              <a:lnSpc>
                <a:spcPct val="150000"/>
              </a:lnSpc>
            </a:pPr>
            <a:r>
              <a:rPr lang="fa-IR" dirty="0" smtClean="0">
                <a:cs typeface="B Nazanin" pitchFamily="2" charset="-78"/>
              </a:rPr>
              <a:t>قابلیت های </a:t>
            </a:r>
            <a:r>
              <a:rPr lang="en-US" dirty="0" err="1" smtClean="0">
                <a:cs typeface="B Nazanin" pitchFamily="2" charset="-78"/>
              </a:rPr>
              <a:t>maxplus</a:t>
            </a:r>
            <a:endParaRPr lang="fa-IR" dirty="0" smtClean="0">
              <a:cs typeface="B Nazanin" pitchFamily="2" charset="-78"/>
            </a:endParaRPr>
          </a:p>
          <a:p>
            <a:pPr algn="just" rtl="1">
              <a:lnSpc>
                <a:spcPct val="150000"/>
              </a:lnSpc>
            </a:pPr>
            <a:r>
              <a:rPr lang="fa-IR" dirty="0" smtClean="0">
                <a:cs typeface="B Nazanin" pitchFamily="2" charset="-78"/>
              </a:rPr>
              <a:t>مراحل طراحی </a:t>
            </a:r>
            <a:r>
              <a:rPr lang="en-US" dirty="0" err="1" smtClean="0">
                <a:cs typeface="B Nazanin" pitchFamily="2" charset="-78"/>
              </a:rPr>
              <a:t>maxplus</a:t>
            </a:r>
            <a:endParaRPr lang="fa-IR" dirty="0" smtClean="0">
              <a:cs typeface="B Nazanin" pitchFamily="2" charset="-78"/>
            </a:endParaRPr>
          </a:p>
          <a:p>
            <a:pPr algn="just" rtl="1">
              <a:lnSpc>
                <a:spcPct val="150000"/>
              </a:lnSpc>
            </a:pPr>
            <a:r>
              <a:rPr lang="fa-IR" dirty="0" smtClean="0">
                <a:cs typeface="B Nazanin" pitchFamily="2" charset="-78"/>
              </a:rPr>
              <a:t>منوهای </a:t>
            </a:r>
            <a:r>
              <a:rPr lang="en-US" dirty="0" err="1" smtClean="0">
                <a:cs typeface="B Nazanin" pitchFamily="2" charset="-78"/>
              </a:rPr>
              <a:t>maxplus</a:t>
            </a:r>
            <a:endParaRPr lang="fa-IR" dirty="0" smtClean="0">
              <a:cs typeface="B Nazanin" pitchFamily="2" charset="-78"/>
            </a:endParaRPr>
          </a:p>
          <a:p>
            <a:pPr algn="just" rtl="1">
              <a:lnSpc>
                <a:spcPct val="150000"/>
              </a:lnSpc>
            </a:pPr>
            <a:r>
              <a:rPr lang="fa-IR" dirty="0" smtClean="0">
                <a:cs typeface="B Nazanin" pitchFamily="2" charset="-78"/>
              </a:rPr>
              <a:t>کامپایل کردن پروژه</a:t>
            </a:r>
          </a:p>
          <a:p>
            <a:pPr algn="just" rtl="1">
              <a:lnSpc>
                <a:spcPct val="150000"/>
              </a:lnSpc>
            </a:pPr>
            <a:r>
              <a:rPr lang="fa-IR" dirty="0" smtClean="0">
                <a:cs typeface="B Nazanin" pitchFamily="2" charset="-78"/>
              </a:rPr>
              <a:t>شبیه سازی </a:t>
            </a:r>
            <a:r>
              <a:rPr lang="fa-IR" dirty="0" smtClean="0">
                <a:cs typeface="B Nazanin" pitchFamily="2" charset="-78"/>
              </a:rPr>
              <a:t>پروژه</a:t>
            </a:r>
          </a:p>
          <a:p>
            <a:pPr algn="just" rtl="1">
              <a:lnSpc>
                <a:spcPct val="150000"/>
              </a:lnSpc>
            </a:pPr>
            <a:r>
              <a:rPr lang="fa-IR" dirty="0" smtClean="0">
                <a:cs typeface="B Nazanin" pitchFamily="2" charset="-78"/>
              </a:rPr>
              <a:t>مزایا و معایب</a:t>
            </a:r>
            <a:endParaRPr lang="fa-IR" dirty="0" smtClean="0">
              <a:cs typeface="B Nazanin" pitchFamily="2" charset="-78"/>
            </a:endParaRPr>
          </a:p>
          <a:p>
            <a:pPr algn="just" rtl="1">
              <a:lnSpc>
                <a:spcPct val="150000"/>
              </a:lnSpc>
            </a:pPr>
            <a:r>
              <a:rPr lang="fa-IR" dirty="0" smtClean="0">
                <a:cs typeface="B Nazanin" pitchFamily="2" charset="-78"/>
              </a:rPr>
              <a:t>مراجع</a:t>
            </a:r>
          </a:p>
          <a:p>
            <a:pPr algn="just" rtl="1">
              <a:lnSpc>
                <a:spcPct val="150000"/>
              </a:lnSpc>
            </a:pPr>
            <a:endParaRPr lang="fa-IR" dirty="0" smtClean="0">
              <a:cs typeface="B Nazanin" pitchFamily="2" charset="-78"/>
            </a:endParaRPr>
          </a:p>
          <a:p>
            <a:pPr algn="just" rtl="1">
              <a:lnSpc>
                <a:spcPct val="200000"/>
              </a:lnSpc>
            </a:pPr>
            <a:endParaRPr lang="fa-IR" dirty="0" smtClean="0">
              <a:cs typeface="B Nazanin" pitchFamily="2" charset="-78"/>
            </a:endParaRPr>
          </a:p>
          <a:p>
            <a:pPr algn="just" rtl="1">
              <a:lnSpc>
                <a:spcPct val="200000"/>
              </a:lnSpc>
            </a:pPr>
            <a:endParaRPr lang="fa-IR" dirty="0" smtClean="0">
              <a:cs typeface="B Nazanin" pitchFamily="2" charset="-78"/>
            </a:endParaRPr>
          </a:p>
          <a:p>
            <a:pPr algn="just" rtl="1">
              <a:lnSpc>
                <a:spcPct val="200000"/>
              </a:lnSpc>
            </a:pPr>
            <a:endParaRPr lang="fa-IR" dirty="0" smtClean="0">
              <a:cs typeface="B Nazanin" pitchFamily="2" charset="-78"/>
            </a:endParaRPr>
          </a:p>
          <a:p>
            <a:pPr algn="just" rtl="1">
              <a:lnSpc>
                <a:spcPct val="200000"/>
              </a:lnSpc>
            </a:pPr>
            <a:endParaRPr lang="fa-IR" dirty="0" smtClean="0">
              <a:cs typeface="B Nazanin" pitchFamily="2" charset="-78"/>
            </a:endParaRPr>
          </a:p>
          <a:p>
            <a:pPr algn="just" rtl="1">
              <a:lnSpc>
                <a:spcPct val="200000"/>
              </a:lnSpc>
            </a:pPr>
            <a:endParaRPr lang="en-US" dirty="0">
              <a:cs typeface="B Nazanin" pitchFamily="2" charset="-78"/>
            </a:endParaRPr>
          </a:p>
        </p:txBody>
      </p:sp>
      <p:sp>
        <p:nvSpPr>
          <p:cNvPr id="4" name="Slide Number Placeholder 3"/>
          <p:cNvSpPr>
            <a:spLocks noGrp="1"/>
          </p:cNvSpPr>
          <p:nvPr>
            <p:ph type="sldNum" sz="quarter" idx="15"/>
          </p:nvPr>
        </p:nvSpPr>
        <p:spPr/>
        <p:txBody>
          <a:bodyPr/>
          <a:lstStyle/>
          <a:p>
            <a:fld id="{B6F15528-21DE-4FAA-801E-634DDDAF4B2B}" type="slidenum">
              <a:rPr lang="en-US" smtClean="0"/>
              <a:pPr/>
              <a:t>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heckerboard(across)">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checkerboard(across)">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checkerboard(across)">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 presetClass="entr" presetSubtype="10"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checkerboard(across)">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5" presetClass="entr" presetSubtype="10" fill="hold"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checkerboard(across)">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5" presetClass="entr" presetSubtype="10" fill="hold"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checkerboard(across)">
                                      <p:cBhvr>
                                        <p:cTn id="5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b="1" dirty="0" smtClean="0">
                <a:cs typeface="B Nazanin" pitchFamily="2" charset="-78"/>
              </a:rPr>
              <a:t>مقدمه</a:t>
            </a:r>
            <a:endParaRPr lang="en-US" b="1" dirty="0">
              <a:cs typeface="B Nazanin" pitchFamily="2" charset="-78"/>
            </a:endParaRPr>
          </a:p>
        </p:txBody>
      </p:sp>
      <p:sp>
        <p:nvSpPr>
          <p:cNvPr id="3" name="Content Placeholder 2"/>
          <p:cNvSpPr>
            <a:spLocks noGrp="1"/>
          </p:cNvSpPr>
          <p:nvPr>
            <p:ph sz="quarter" idx="1"/>
          </p:nvPr>
        </p:nvSpPr>
        <p:spPr/>
        <p:txBody>
          <a:bodyPr>
            <a:normAutofit/>
          </a:bodyPr>
          <a:lstStyle/>
          <a:p>
            <a:pPr algn="just" rtl="1">
              <a:lnSpc>
                <a:spcPct val="200000"/>
              </a:lnSpc>
            </a:pPr>
            <a:r>
              <a:rPr lang="fa-IR" b="1" dirty="0" smtClean="0">
                <a:cs typeface="B Nazanin" pitchFamily="2" charset="-78"/>
              </a:rPr>
              <a:t>تعریف ریز پردازنده:</a:t>
            </a:r>
          </a:p>
          <a:p>
            <a:pPr indent="0" algn="just" rtl="1">
              <a:lnSpc>
                <a:spcPct val="150000"/>
              </a:lnSpc>
              <a:buNone/>
            </a:pPr>
            <a:r>
              <a:rPr lang="fa-IR" dirty="0" smtClean="0">
                <a:cs typeface="B Nazanin" pitchFamily="2" charset="-78"/>
              </a:rPr>
              <a:t>ريزپردازنده وسيله‌اي است كه مي‌توان عمليات حسابي و منطقي، انتقال اطلاعات و چندين تصميم‌گيري مقدمات يرا  بر اساس حقايق عددي را انجام دهد.</a:t>
            </a:r>
            <a:endParaRPr lang="en-US" dirty="0" smtClean="0">
              <a:cs typeface="B Nazanin" pitchFamily="2" charset="-78"/>
            </a:endParaRPr>
          </a:p>
          <a:p>
            <a:pPr algn="just" rtl="1">
              <a:lnSpc>
                <a:spcPct val="200000"/>
              </a:lnSpc>
            </a:pPr>
            <a:r>
              <a:rPr lang="fa-IR" dirty="0" smtClean="0">
                <a:cs typeface="B Nazanin" pitchFamily="2" charset="-78"/>
              </a:rPr>
              <a:t>اتصالات بين ريزپردازنده و وسايل فرعي كه با آن در ارتباط است، عبارتند از: گذرگاه آدرس، گذرگاه اطلاعات و گذرگاه كنترل</a:t>
            </a:r>
            <a:r>
              <a:rPr lang="en-US" dirty="0" smtClean="0">
                <a:cs typeface="B Nazanin" pitchFamily="2" charset="-78"/>
              </a:rPr>
              <a:t>.</a:t>
            </a:r>
          </a:p>
          <a:p>
            <a:pPr algn="just" rtl="1">
              <a:lnSpc>
                <a:spcPct val="200000"/>
              </a:lnSpc>
            </a:pPr>
            <a:endParaRPr lang="fa-IR" dirty="0" smtClean="0">
              <a:cs typeface="B Nazanin" pitchFamily="2" charset="-78"/>
            </a:endParaRPr>
          </a:p>
          <a:p>
            <a:pPr algn="just" rtl="1">
              <a:lnSpc>
                <a:spcPct val="200000"/>
              </a:lnSpc>
            </a:pPr>
            <a:endParaRPr lang="en-US" dirty="0">
              <a:cs typeface="B Nazanin" pitchFamily="2" charset="-78"/>
            </a:endParaRPr>
          </a:p>
        </p:txBody>
      </p:sp>
      <p:sp>
        <p:nvSpPr>
          <p:cNvPr id="4" name="Slide Number Placeholder 3"/>
          <p:cNvSpPr>
            <a:spLocks noGrp="1"/>
          </p:cNvSpPr>
          <p:nvPr>
            <p:ph type="sldNum" sz="quarter" idx="15"/>
          </p:nvPr>
        </p:nvSpPr>
        <p:spPr/>
        <p:txBody>
          <a:bodyPr/>
          <a:lstStyle/>
          <a:p>
            <a:fld id="{B6F15528-21DE-4FAA-801E-634DDDAF4B2B}" type="slidenum">
              <a:rPr lang="en-US" smtClean="0"/>
              <a:pPr/>
              <a:t>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b="1" dirty="0" smtClean="0">
                <a:cs typeface="B Nazanin" pitchFamily="2" charset="-78"/>
              </a:rPr>
              <a:t>تاریخچه ریز پردازنده</a:t>
            </a:r>
            <a:endParaRPr lang="en-US" b="1" dirty="0">
              <a:cs typeface="B Nazanin" pitchFamily="2" charset="-78"/>
            </a:endParaRPr>
          </a:p>
        </p:txBody>
      </p:sp>
      <p:sp>
        <p:nvSpPr>
          <p:cNvPr id="3" name="Content Placeholder 2"/>
          <p:cNvSpPr>
            <a:spLocks noGrp="1"/>
          </p:cNvSpPr>
          <p:nvPr>
            <p:ph sz="quarter" idx="1"/>
          </p:nvPr>
        </p:nvSpPr>
        <p:spPr>
          <a:xfrm>
            <a:off x="457200" y="1600200"/>
            <a:ext cx="7696200" cy="4873752"/>
          </a:xfrm>
        </p:spPr>
        <p:txBody>
          <a:bodyPr>
            <a:normAutofit fontScale="85000" lnSpcReduction="10000"/>
          </a:bodyPr>
          <a:lstStyle/>
          <a:p>
            <a:pPr algn="just" rtl="1">
              <a:lnSpc>
                <a:spcPct val="150000"/>
              </a:lnSpc>
            </a:pPr>
            <a:r>
              <a:rPr lang="fa-IR" dirty="0" smtClean="0">
                <a:latin typeface="Times New Roman" pitchFamily="18" charset="0"/>
                <a:cs typeface="B Nazanin" pitchFamily="2" charset="-78"/>
              </a:rPr>
              <a:t>اولین ریزپردازنده در سال 1971 به وسیله شرکت اینتل در کالیفرنیا به عنوان یک ریزکنترل کننده 4 بیتی که برای یک ماشین حساب الکترونیکی طراحی شده بود ابداع شد. </a:t>
            </a:r>
          </a:p>
          <a:p>
            <a:pPr algn="just" rtl="1">
              <a:lnSpc>
                <a:spcPct val="150000"/>
              </a:lnSpc>
            </a:pPr>
            <a:r>
              <a:rPr lang="en-US" b="1" dirty="0" smtClean="0">
                <a:latin typeface="Times New Roman" pitchFamily="18" charset="0"/>
                <a:cs typeface="B Nazanin" pitchFamily="2" charset="-78"/>
              </a:rPr>
              <a:t> Intel 4004</a:t>
            </a:r>
            <a:r>
              <a:rPr lang="en-US" dirty="0" smtClean="0">
                <a:latin typeface="Times New Roman" pitchFamily="18" charset="0"/>
                <a:cs typeface="B Nazanin" pitchFamily="2" charset="-78"/>
              </a:rPr>
              <a:t> </a:t>
            </a:r>
            <a:r>
              <a:rPr lang="fa-IR" dirty="0" smtClean="0">
                <a:latin typeface="Times New Roman" pitchFamily="18" charset="0"/>
                <a:cs typeface="B Nazanin" pitchFamily="2" charset="-78"/>
              </a:rPr>
              <a:t>اولین ریز پردازنده تک تراشه ای ، ریزپردازنده ی </a:t>
            </a:r>
            <a:r>
              <a:rPr lang="en-US" dirty="0" smtClean="0">
                <a:latin typeface="Times New Roman" pitchFamily="18" charset="0"/>
                <a:cs typeface="B Nazanin" pitchFamily="2" charset="-78"/>
              </a:rPr>
              <a:t>Intel 4004 </a:t>
            </a:r>
            <a:r>
              <a:rPr lang="fa-IR" dirty="0" smtClean="0">
                <a:latin typeface="Times New Roman" pitchFamily="18" charset="0"/>
                <a:cs typeface="B Nazanin" pitchFamily="2" charset="-78"/>
              </a:rPr>
              <a:t>بود که توانست دو عدد 4 بیتی دودویی را جمع کند و عملیات متعدد دیگری را انجام دهد.</a:t>
            </a:r>
          </a:p>
          <a:p>
            <a:pPr algn="just" rtl="1">
              <a:lnSpc>
                <a:spcPct val="150000"/>
              </a:lnSpc>
            </a:pPr>
            <a:r>
              <a:rPr lang="en-US" b="1" dirty="0" smtClean="0">
                <a:latin typeface="Times New Roman" pitchFamily="18" charset="0"/>
                <a:cs typeface="B Nazanin" pitchFamily="2" charset="-78"/>
              </a:rPr>
              <a:t> Intel 8008</a:t>
            </a:r>
            <a:r>
              <a:rPr lang="fa-IR" dirty="0" smtClean="0">
                <a:latin typeface="Times New Roman" pitchFamily="18" charset="0"/>
                <a:cs typeface="B Nazanin" pitchFamily="2" charset="-78"/>
              </a:rPr>
              <a:t>این ریزپردازنده توانست اعداد 8 بیتی را به کار گیرد. همچنین اندازه حافظه به 16</a:t>
            </a:r>
            <a:r>
              <a:rPr lang="en-US" dirty="0" smtClean="0">
                <a:latin typeface="Times New Roman" pitchFamily="18" charset="0"/>
                <a:cs typeface="B Nazanin" pitchFamily="2" charset="-78"/>
              </a:rPr>
              <a:t>k </a:t>
            </a:r>
            <a:r>
              <a:rPr lang="fa-IR" dirty="0" smtClean="0">
                <a:latin typeface="Times New Roman" pitchFamily="18" charset="0"/>
                <a:cs typeface="B Nazanin" pitchFamily="2" charset="-78"/>
              </a:rPr>
              <a:t>کلمه هشت بیتی ارتقا یافت.</a:t>
            </a:r>
          </a:p>
          <a:p>
            <a:pPr algn="just" rtl="1">
              <a:lnSpc>
                <a:spcPct val="150000"/>
              </a:lnSpc>
            </a:pPr>
            <a:r>
              <a:rPr lang="en-US" b="1" dirty="0" smtClean="0">
                <a:latin typeface="Times New Roman" pitchFamily="18" charset="0"/>
                <a:cs typeface="B Nazanin" pitchFamily="2" charset="-78"/>
              </a:rPr>
              <a:t> Intel 8080</a:t>
            </a:r>
            <a:r>
              <a:rPr lang="fa-IR" dirty="0" smtClean="0">
                <a:latin typeface="Times New Roman" pitchFamily="18" charset="0"/>
                <a:cs typeface="B Nazanin" pitchFamily="2" charset="-78"/>
              </a:rPr>
              <a:t>این ریزپردازنده در سال 1973 معرفی شد .</a:t>
            </a:r>
          </a:p>
          <a:p>
            <a:pPr algn="just" rtl="1">
              <a:lnSpc>
                <a:spcPct val="150000"/>
              </a:lnSpc>
            </a:pPr>
            <a:r>
              <a:rPr lang="en-US" b="1" dirty="0" smtClean="0">
                <a:latin typeface="Times New Roman" pitchFamily="18" charset="0"/>
                <a:cs typeface="B Nazanin" pitchFamily="2" charset="-78"/>
              </a:rPr>
              <a:t> </a:t>
            </a:r>
            <a:r>
              <a:rPr lang="en-US" b="1" dirty="0" err="1" smtClean="0">
                <a:latin typeface="Times New Roman" pitchFamily="18" charset="0"/>
                <a:cs typeface="B Nazanin" pitchFamily="2" charset="-78"/>
              </a:rPr>
              <a:t>Zilog</a:t>
            </a:r>
            <a:r>
              <a:rPr lang="en-US" b="1" dirty="0" smtClean="0">
                <a:latin typeface="Times New Roman" pitchFamily="18" charset="0"/>
                <a:cs typeface="B Nazanin" pitchFamily="2" charset="-78"/>
              </a:rPr>
              <a:t> Z80</a:t>
            </a:r>
            <a:r>
              <a:rPr lang="fa-IR" dirty="0" smtClean="0">
                <a:latin typeface="Times New Roman" pitchFamily="18" charset="0"/>
                <a:cs typeface="B Nazanin" pitchFamily="2" charset="-78"/>
              </a:rPr>
              <a:t>این ریزپردازنده علاوه بر توانایی های 8080 می توانست دستورالعمل های اضافی زیادی را نیز انجام دهد. </a:t>
            </a:r>
          </a:p>
          <a:p>
            <a:pPr algn="just" rtl="1">
              <a:lnSpc>
                <a:spcPct val="150000"/>
              </a:lnSpc>
            </a:pPr>
            <a:r>
              <a:rPr lang="en-US" b="1" dirty="0" smtClean="0">
                <a:latin typeface="Times New Roman" pitchFamily="18" charset="0"/>
                <a:cs typeface="B Nazanin" pitchFamily="2" charset="-78"/>
              </a:rPr>
              <a:t>Intel 8051</a:t>
            </a:r>
            <a:endParaRPr lang="fa-IR" dirty="0">
              <a:latin typeface="Times New Roman" pitchFamily="18" charset="0"/>
              <a:cs typeface="B Nazanin" pitchFamily="2" charset="-78"/>
            </a:endParaRPr>
          </a:p>
        </p:txBody>
      </p:sp>
      <p:sp>
        <p:nvSpPr>
          <p:cNvPr id="4" name="Slide Number Placeholder 3"/>
          <p:cNvSpPr>
            <a:spLocks noGrp="1"/>
          </p:cNvSpPr>
          <p:nvPr>
            <p:ph type="sldNum" sz="quarter" idx="15"/>
          </p:nvPr>
        </p:nvSpPr>
        <p:spPr/>
        <p:txBody>
          <a:bodyPr/>
          <a:lstStyle/>
          <a:p>
            <a:fld id="{B6F15528-21DE-4FAA-801E-634DDDAF4B2B}" type="slidenum">
              <a:rPr lang="en-US" smtClean="0"/>
              <a:pPr/>
              <a:t>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heckerboard(across)">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Nazanin" pitchFamily="2" charset="-78"/>
              </a:rPr>
              <a:t>ساختمان داخلی يک پردازنده</a:t>
            </a:r>
            <a:endParaRPr lang="en-US" b="1" dirty="0">
              <a:cs typeface="B Nazanin" pitchFamily="2" charset="-78"/>
            </a:endParaRPr>
          </a:p>
        </p:txBody>
      </p:sp>
      <p:sp>
        <p:nvSpPr>
          <p:cNvPr id="3" name="Content Placeholder 2"/>
          <p:cNvSpPr>
            <a:spLocks noGrp="1"/>
          </p:cNvSpPr>
          <p:nvPr>
            <p:ph sz="quarter" idx="1"/>
          </p:nvPr>
        </p:nvSpPr>
        <p:spPr>
          <a:xfrm>
            <a:off x="457200" y="1600200"/>
            <a:ext cx="7696200" cy="5029200"/>
          </a:xfrm>
        </p:spPr>
        <p:txBody>
          <a:bodyPr>
            <a:normAutofit fontScale="92500" lnSpcReduction="10000"/>
          </a:bodyPr>
          <a:lstStyle/>
          <a:p>
            <a:pPr indent="0" algn="just" rtl="1">
              <a:lnSpc>
                <a:spcPct val="150000"/>
              </a:lnSpc>
              <a:buNone/>
            </a:pPr>
            <a:r>
              <a:rPr lang="fa-IR" dirty="0" smtClean="0">
                <a:cs typeface="B Nazanin" pitchFamily="2" charset="-78"/>
              </a:rPr>
              <a:t>يک ريزپردازنده مجموعه ای از دستورالعمل ها را اجراء می کند. این دستورالعمل نوع عمليات مورد نظر را برای ریزپردازنده مشخص خواهند کرد. با توجه به نوع دستورالعمل ها، يک ريزپردازنده سه عمليات اساسی را انجام خواهد داد : </a:t>
            </a:r>
          </a:p>
          <a:p>
            <a:pPr lvl="1" algn="just" rtl="1">
              <a:lnSpc>
                <a:spcPct val="170000"/>
              </a:lnSpc>
            </a:pPr>
            <a:r>
              <a:rPr lang="fa-IR" dirty="0" smtClean="0">
                <a:cs typeface="B Nazanin" pitchFamily="2" charset="-78"/>
              </a:rPr>
              <a:t> يک ريزپردازنده با استفاده از واحد محاسبات و منطق خود (</a:t>
            </a:r>
            <a:r>
              <a:rPr lang="en-US" sz="1800" dirty="0" smtClean="0">
                <a:cs typeface="B Nazanin" pitchFamily="2" charset="-78"/>
              </a:rPr>
              <a:t>ALU</a:t>
            </a:r>
            <a:r>
              <a:rPr lang="fa-IR" dirty="0" smtClean="0">
                <a:cs typeface="B Nazanin" pitchFamily="2" charset="-78"/>
              </a:rPr>
              <a:t>)</a:t>
            </a:r>
            <a:r>
              <a:rPr lang="en-US" dirty="0" smtClean="0">
                <a:cs typeface="B Nazanin" pitchFamily="2" charset="-78"/>
              </a:rPr>
              <a:t> </a:t>
            </a:r>
            <a:r>
              <a:rPr lang="fa-IR" dirty="0" smtClean="0">
                <a:cs typeface="B Nazanin" pitchFamily="2" charset="-78"/>
              </a:rPr>
              <a:t>قادر به انجام عمليات محاسباتی نظير: جمع، تفريق و عملیات منطقی نظیر </a:t>
            </a:r>
            <a:r>
              <a:rPr lang="en-US" dirty="0" smtClean="0">
                <a:cs typeface="B Nazanin" pitchFamily="2" charset="-78"/>
              </a:rPr>
              <a:t>and </a:t>
            </a:r>
            <a:r>
              <a:rPr lang="fa-IR" dirty="0" smtClean="0">
                <a:cs typeface="B Nazanin" pitchFamily="2" charset="-78"/>
              </a:rPr>
              <a:t>و غیره ؛که بر روی بیت ها انجام می گیرد؛ است. ریزپردازنده های جديد دارای پردازنده های اختصاصی برای انجام عمليات مربوط به اعداد اعشاری نیز می باشند. </a:t>
            </a:r>
          </a:p>
          <a:p>
            <a:pPr lvl="1" algn="just" rtl="1">
              <a:lnSpc>
                <a:spcPct val="170000"/>
              </a:lnSpc>
            </a:pPr>
            <a:r>
              <a:rPr lang="fa-IR" dirty="0" smtClean="0">
                <a:cs typeface="B Nazanin" pitchFamily="2" charset="-78"/>
              </a:rPr>
              <a:t>يک ريزپردازنده قادر به انتقال داده از يک محل حافظه به محل ديگر است . </a:t>
            </a:r>
          </a:p>
          <a:p>
            <a:pPr lvl="1" algn="just" rtl="1">
              <a:lnSpc>
                <a:spcPct val="170000"/>
              </a:lnSpc>
            </a:pPr>
            <a:r>
              <a:rPr lang="fa-IR" dirty="0" smtClean="0">
                <a:cs typeface="B Nazanin" pitchFamily="2" charset="-78"/>
              </a:rPr>
              <a:t>يک ريزپردازنده قادر به اتخاذ تصميم (تصميم گيری) و پرش به يک محل ديگر برای اجرای دستورالعمل های مربوطه بر اساس تصميم اتخاذ شده است .</a:t>
            </a:r>
          </a:p>
        </p:txBody>
      </p:sp>
      <p:sp>
        <p:nvSpPr>
          <p:cNvPr id="4" name="Slide Number Placeholder 3"/>
          <p:cNvSpPr>
            <a:spLocks noGrp="1"/>
          </p:cNvSpPr>
          <p:nvPr>
            <p:ph type="sldNum" sz="quarter" idx="15"/>
          </p:nvPr>
        </p:nvSpPr>
        <p:spPr/>
        <p:txBody>
          <a:bodyPr/>
          <a:lstStyle/>
          <a:p>
            <a:fld id="{B6F15528-21DE-4FAA-801E-634DDDAF4B2B}" type="slidenum">
              <a:rPr lang="en-US" smtClean="0"/>
              <a:pPr/>
              <a:t>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b="1" dirty="0" smtClean="0">
                <a:cs typeface="B Nazanin" pitchFamily="2" charset="-78"/>
              </a:rPr>
              <a:t>معرفی </a:t>
            </a:r>
            <a:r>
              <a:rPr lang="en-US" sz="2400" b="1" dirty="0" err="1" smtClean="0">
                <a:cs typeface="B Nazanin" pitchFamily="2" charset="-78"/>
              </a:rPr>
              <a:t>maxplus</a:t>
            </a:r>
            <a:endParaRPr lang="en-US" b="1" dirty="0">
              <a:cs typeface="B Nazanin" pitchFamily="2" charset="-78"/>
            </a:endParaRPr>
          </a:p>
        </p:txBody>
      </p:sp>
      <p:sp>
        <p:nvSpPr>
          <p:cNvPr id="3" name="Content Placeholder 2"/>
          <p:cNvSpPr>
            <a:spLocks noGrp="1"/>
          </p:cNvSpPr>
          <p:nvPr>
            <p:ph sz="quarter" idx="1"/>
          </p:nvPr>
        </p:nvSpPr>
        <p:spPr>
          <a:xfrm>
            <a:off x="457200" y="1600200"/>
            <a:ext cx="7696200" cy="4873752"/>
          </a:xfrm>
        </p:spPr>
        <p:txBody>
          <a:bodyPr>
            <a:normAutofit/>
          </a:bodyPr>
          <a:lstStyle/>
          <a:p>
            <a:pPr algn="just" rtl="1">
              <a:lnSpc>
                <a:spcPct val="150000"/>
              </a:lnSpc>
            </a:pPr>
            <a:r>
              <a:rPr lang="ar-SA" dirty="0" smtClean="0">
                <a:latin typeface="Times New Roman" pitchFamily="18" charset="0"/>
                <a:cs typeface="B Nazanin" pitchFamily="2" charset="-78"/>
              </a:rPr>
              <a:t>كمپاني </a:t>
            </a:r>
            <a:r>
              <a:rPr lang="en-US" dirty="0" err="1" smtClean="0">
                <a:latin typeface="Times New Roman" pitchFamily="18" charset="0"/>
                <a:cs typeface="B Nazanin" pitchFamily="2" charset="-78"/>
              </a:rPr>
              <a:t>Altera</a:t>
            </a:r>
            <a:r>
              <a:rPr lang="en-US" dirty="0" smtClean="0">
                <a:latin typeface="Times New Roman" pitchFamily="18" charset="0"/>
                <a:cs typeface="B Nazanin" pitchFamily="2" charset="-78"/>
              </a:rPr>
              <a:t> </a:t>
            </a:r>
            <a:r>
              <a:rPr lang="ar-SA" dirty="0" smtClean="0">
                <a:latin typeface="Times New Roman" pitchFamily="18" charset="0"/>
                <a:cs typeface="B Nazanin" pitchFamily="2" charset="-78"/>
              </a:rPr>
              <a:t>نرم افزار </a:t>
            </a:r>
            <a:r>
              <a:rPr lang="en-US" dirty="0" smtClean="0">
                <a:latin typeface="Times New Roman" pitchFamily="18" charset="0"/>
                <a:cs typeface="B Nazanin" pitchFamily="2" charset="-78"/>
              </a:rPr>
              <a:t>MAX+PLUS II </a:t>
            </a:r>
            <a:r>
              <a:rPr lang="ar-SA" dirty="0" smtClean="0">
                <a:latin typeface="Times New Roman" pitchFamily="18" charset="0"/>
                <a:cs typeface="B Nazanin" pitchFamily="2" charset="-78"/>
              </a:rPr>
              <a:t>را در </a:t>
            </a:r>
            <a:r>
              <a:rPr lang="fa-IR" dirty="0" smtClean="0">
                <a:latin typeface="Times New Roman" pitchFamily="18" charset="0"/>
                <a:cs typeface="B Nazanin" pitchFamily="2" charset="-78"/>
              </a:rPr>
              <a:t>سال 1991 </a:t>
            </a:r>
            <a:r>
              <a:rPr lang="ar-SA" dirty="0" smtClean="0">
                <a:latin typeface="Times New Roman" pitchFamily="18" charset="0"/>
                <a:cs typeface="B Nazanin" pitchFamily="2" charset="-78"/>
              </a:rPr>
              <a:t>براي طراحي، شبيه سازي و برنامه نويسي قطعات منطقي قابل برنامه نويسي (</a:t>
            </a:r>
            <a:r>
              <a:rPr lang="en-US" dirty="0" smtClean="0">
                <a:latin typeface="Times New Roman" pitchFamily="18" charset="0"/>
                <a:cs typeface="B Nazanin" pitchFamily="2" charset="-78"/>
              </a:rPr>
              <a:t>PLD</a:t>
            </a:r>
            <a:r>
              <a:rPr lang="ar-SA" dirty="0" smtClean="0">
                <a:latin typeface="Times New Roman" pitchFamily="18" charset="0"/>
                <a:cs typeface="B Nazanin" pitchFamily="2" charset="-78"/>
              </a:rPr>
              <a:t>) خود توليد كرد.</a:t>
            </a:r>
            <a:endParaRPr lang="en-US" dirty="0" smtClean="0">
              <a:latin typeface="Times New Roman" pitchFamily="18" charset="0"/>
              <a:cs typeface="B Nazanin" pitchFamily="2" charset="-78"/>
            </a:endParaRPr>
          </a:p>
          <a:p>
            <a:pPr algn="just" rtl="1">
              <a:lnSpc>
                <a:spcPct val="150000"/>
              </a:lnSpc>
            </a:pPr>
            <a:r>
              <a:rPr lang="en-US" dirty="0" smtClean="0">
                <a:latin typeface="Times New Roman" pitchFamily="18" charset="0"/>
                <a:cs typeface="B Nazanin" pitchFamily="2" charset="-78"/>
              </a:rPr>
              <a:t> </a:t>
            </a:r>
            <a:r>
              <a:rPr lang="ar-SA" dirty="0" smtClean="0">
                <a:latin typeface="Times New Roman" pitchFamily="18" charset="0"/>
                <a:cs typeface="B Nazanin" pitchFamily="2" charset="-78"/>
              </a:rPr>
              <a:t>اگرچه</a:t>
            </a:r>
            <a:r>
              <a:rPr lang="en-US" dirty="0" err="1" smtClean="0">
                <a:latin typeface="Times New Roman" pitchFamily="18" charset="0"/>
                <a:cs typeface="B Nazanin" pitchFamily="2" charset="-78"/>
              </a:rPr>
              <a:t>Altera</a:t>
            </a:r>
            <a:r>
              <a:rPr lang="ar-SA" dirty="0" smtClean="0">
                <a:latin typeface="Times New Roman" pitchFamily="18" charset="0"/>
                <a:cs typeface="B Nazanin" pitchFamily="2" charset="-78"/>
              </a:rPr>
              <a:t>پيش از اين، نرم افزارهاي ديگري نيز عرضه كرده بود، اما سادگي و در عين حال توانايي بالاي</a:t>
            </a:r>
            <a:r>
              <a:rPr lang="en-US" dirty="0" smtClean="0">
                <a:latin typeface="Times New Roman" pitchFamily="18" charset="0"/>
                <a:cs typeface="B Nazanin" pitchFamily="2" charset="-78"/>
              </a:rPr>
              <a:t>MAX+PLUS II </a:t>
            </a:r>
            <a:r>
              <a:rPr lang="ar-SA" dirty="0" smtClean="0">
                <a:latin typeface="Times New Roman" pitchFamily="18" charset="0"/>
                <a:cs typeface="B Nazanin" pitchFamily="2" charset="-78"/>
              </a:rPr>
              <a:t>باعث شده كه همچنان جايگاه خود را به عنوان نرم افزاري پرقدرت و در عين حال بسيار ساده حفظ كند.</a:t>
            </a:r>
            <a:endParaRPr lang="en-US" dirty="0" smtClean="0">
              <a:latin typeface="Times New Roman" pitchFamily="18" charset="0"/>
              <a:cs typeface="B Nazanin" pitchFamily="2" charset="-78"/>
            </a:endParaRPr>
          </a:p>
          <a:p>
            <a:pPr algn="just" rtl="1">
              <a:lnSpc>
                <a:spcPct val="150000"/>
              </a:lnSpc>
            </a:pPr>
            <a:endParaRPr lang="fa-IR" dirty="0">
              <a:latin typeface="Times New Roman" pitchFamily="18" charset="0"/>
              <a:cs typeface="B Nazanin" pitchFamily="2" charset="-78"/>
            </a:endParaRPr>
          </a:p>
        </p:txBody>
      </p:sp>
      <p:sp>
        <p:nvSpPr>
          <p:cNvPr id="4" name="Slide Number Placeholder 3"/>
          <p:cNvSpPr>
            <a:spLocks noGrp="1"/>
          </p:cNvSpPr>
          <p:nvPr>
            <p:ph type="sldNum" sz="quarter" idx="15"/>
          </p:nvPr>
        </p:nvSpPr>
        <p:spPr/>
        <p:txBody>
          <a:bodyPr/>
          <a:lstStyle/>
          <a:p>
            <a:fld id="{B6F15528-21DE-4FAA-801E-634DDDAF4B2B}" type="slidenum">
              <a:rPr lang="en-US" smtClean="0"/>
              <a:pPr/>
              <a:t>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b="1" dirty="0" smtClean="0">
                <a:cs typeface="B Nazanin" pitchFamily="2" charset="-78"/>
              </a:rPr>
              <a:t>قابلیت های </a:t>
            </a:r>
            <a:r>
              <a:rPr lang="en-US" sz="2400" b="1" dirty="0" err="1" smtClean="0">
                <a:cs typeface="B Nazanin" pitchFamily="2" charset="-78"/>
              </a:rPr>
              <a:t>maxplus</a:t>
            </a:r>
            <a:endParaRPr lang="en-US" b="1" dirty="0">
              <a:cs typeface="B Nazanin" pitchFamily="2" charset="-78"/>
            </a:endParaRPr>
          </a:p>
        </p:txBody>
      </p:sp>
      <p:sp>
        <p:nvSpPr>
          <p:cNvPr id="3" name="Content Placeholder 2"/>
          <p:cNvSpPr>
            <a:spLocks noGrp="1"/>
          </p:cNvSpPr>
          <p:nvPr>
            <p:ph sz="quarter" idx="1"/>
          </p:nvPr>
        </p:nvSpPr>
        <p:spPr>
          <a:xfrm>
            <a:off x="457200" y="1600200"/>
            <a:ext cx="7696200" cy="4873752"/>
          </a:xfrm>
        </p:spPr>
        <p:txBody>
          <a:bodyPr>
            <a:normAutofit fontScale="77500" lnSpcReduction="20000"/>
          </a:bodyPr>
          <a:lstStyle/>
          <a:p>
            <a:pPr algn="r" rtl="1"/>
            <a:r>
              <a:rPr lang="ar-SA" dirty="0" smtClean="0">
                <a:cs typeface="B Nazanin" pitchFamily="2" charset="-78"/>
              </a:rPr>
              <a:t>دارا بودن سه روش طراحي</a:t>
            </a:r>
            <a:r>
              <a:rPr lang="en-US" dirty="0" smtClean="0">
                <a:cs typeface="B Nazanin" pitchFamily="2" charset="-78"/>
              </a:rPr>
              <a:t>:</a:t>
            </a:r>
          </a:p>
          <a:p>
            <a:r>
              <a:rPr lang="en-US" sz="2000" dirty="0" smtClean="0">
                <a:latin typeface="Times New Roman" pitchFamily="18" charset="0"/>
                <a:cs typeface="Times New Roman" pitchFamily="18" charset="0"/>
              </a:rPr>
              <a:t>Graphic Editor</a:t>
            </a:r>
          </a:p>
          <a:p>
            <a:r>
              <a:rPr lang="en-US" sz="2000" dirty="0" smtClean="0">
                <a:latin typeface="Times New Roman" pitchFamily="18" charset="0"/>
                <a:cs typeface="Times New Roman" pitchFamily="18" charset="0"/>
              </a:rPr>
              <a:t>Waveform Editor  </a:t>
            </a:r>
          </a:p>
          <a:p>
            <a:r>
              <a:rPr lang="en-US" sz="2000" dirty="0" smtClean="0">
                <a:latin typeface="Times New Roman" pitchFamily="18" charset="0"/>
                <a:cs typeface="Times New Roman" pitchFamily="18" charset="0"/>
              </a:rPr>
              <a:t>Text Editor </a:t>
            </a:r>
          </a:p>
          <a:p>
            <a:pPr algn="just" rtl="1">
              <a:lnSpc>
                <a:spcPct val="150000"/>
              </a:lnSpc>
            </a:pPr>
            <a:r>
              <a:rPr lang="fa-IR" dirty="0" smtClean="0">
                <a:latin typeface="Times New Roman" pitchFamily="18" charset="0"/>
                <a:cs typeface="B Nazanin" pitchFamily="2" charset="-78"/>
              </a:rPr>
              <a:t>تفكيك اجزاي طرح </a:t>
            </a:r>
            <a:r>
              <a:rPr lang="en-US" dirty="0" smtClean="0">
                <a:latin typeface="Times New Roman" pitchFamily="18" charset="0"/>
                <a:cs typeface="B Nazanin" pitchFamily="2" charset="-78"/>
              </a:rPr>
              <a:t>Design Partitioning</a:t>
            </a:r>
          </a:p>
          <a:p>
            <a:pPr algn="just" rtl="1">
              <a:lnSpc>
                <a:spcPct val="150000"/>
              </a:lnSpc>
            </a:pPr>
            <a:r>
              <a:rPr lang="en-US" dirty="0" err="1" smtClean="0">
                <a:latin typeface="Times New Roman" pitchFamily="18" charset="0"/>
                <a:cs typeface="B Nazanin" pitchFamily="2" charset="-78"/>
              </a:rPr>
              <a:t>Floorplan</a:t>
            </a:r>
            <a:r>
              <a:rPr lang="en-US" dirty="0" smtClean="0">
                <a:latin typeface="Times New Roman" pitchFamily="18" charset="0"/>
                <a:cs typeface="B Nazanin" pitchFamily="2" charset="-78"/>
              </a:rPr>
              <a:t> Editor</a:t>
            </a:r>
          </a:p>
          <a:p>
            <a:pPr algn="just" rtl="1">
              <a:lnSpc>
                <a:spcPct val="150000"/>
              </a:lnSpc>
            </a:pPr>
            <a:r>
              <a:rPr lang="fa-IR" dirty="0" smtClean="0">
                <a:latin typeface="Times New Roman" pitchFamily="18" charset="0"/>
                <a:cs typeface="B Nazanin" pitchFamily="2" charset="-78"/>
              </a:rPr>
              <a:t>سنتز منطقي قوي</a:t>
            </a:r>
          </a:p>
          <a:p>
            <a:pPr algn="just" rtl="1">
              <a:lnSpc>
                <a:spcPct val="150000"/>
              </a:lnSpc>
            </a:pPr>
            <a:r>
              <a:rPr lang="fa-IR" dirty="0" smtClean="0">
                <a:latin typeface="Times New Roman" pitchFamily="18" charset="0"/>
                <a:cs typeface="B Nazanin" pitchFamily="2" charset="-78"/>
              </a:rPr>
              <a:t>شبيه سازي كاركردي و زماني </a:t>
            </a:r>
            <a:r>
              <a:rPr lang="en-US" dirty="0" smtClean="0">
                <a:latin typeface="Times New Roman" pitchFamily="18" charset="0"/>
                <a:cs typeface="B Nazanin" pitchFamily="2" charset="-78"/>
              </a:rPr>
              <a:t>Functional and Timing Simulation</a:t>
            </a:r>
          </a:p>
          <a:p>
            <a:pPr algn="just" rtl="1">
              <a:lnSpc>
                <a:spcPct val="150000"/>
              </a:lnSpc>
            </a:pPr>
            <a:r>
              <a:rPr lang="en-US" dirty="0" smtClean="0">
                <a:latin typeface="Times New Roman" pitchFamily="18" charset="0"/>
                <a:cs typeface="B Nazanin" pitchFamily="2" charset="-78"/>
              </a:rPr>
              <a:t> </a:t>
            </a:r>
            <a:r>
              <a:rPr lang="fa-IR" dirty="0" smtClean="0">
                <a:latin typeface="Times New Roman" pitchFamily="18" charset="0"/>
                <a:cs typeface="B Nazanin" pitchFamily="2" charset="-78"/>
              </a:rPr>
              <a:t>تجزيه و تحليل زماني دقيق</a:t>
            </a:r>
          </a:p>
          <a:p>
            <a:pPr algn="just" rtl="1">
              <a:lnSpc>
                <a:spcPct val="150000"/>
              </a:lnSpc>
            </a:pPr>
            <a:r>
              <a:rPr lang="fa-IR" dirty="0" smtClean="0">
                <a:latin typeface="Times New Roman" pitchFamily="18" charset="0"/>
                <a:cs typeface="B Nazanin" pitchFamily="2" charset="-78"/>
              </a:rPr>
              <a:t>خطايابي خودكار</a:t>
            </a:r>
          </a:p>
          <a:p>
            <a:pPr algn="just" rtl="1">
              <a:lnSpc>
                <a:spcPct val="150000"/>
              </a:lnSpc>
            </a:pPr>
            <a:r>
              <a:rPr lang="fa-IR" dirty="0" smtClean="0">
                <a:latin typeface="Times New Roman" pitchFamily="18" charset="0"/>
                <a:cs typeface="B Nazanin" pitchFamily="2" charset="-78"/>
              </a:rPr>
              <a:t>اجراي پروژه هاي </a:t>
            </a:r>
            <a:r>
              <a:rPr lang="en-US" dirty="0" smtClean="0">
                <a:latin typeface="Times New Roman" pitchFamily="18" charset="0"/>
                <a:cs typeface="B Nazanin" pitchFamily="2" charset="-78"/>
              </a:rPr>
              <a:t>VHDL ،AHDL </a:t>
            </a:r>
            <a:r>
              <a:rPr lang="fa-IR" dirty="0" smtClean="0">
                <a:latin typeface="Times New Roman" pitchFamily="18" charset="0"/>
                <a:cs typeface="B Nazanin" pitchFamily="2" charset="-78"/>
              </a:rPr>
              <a:t>و </a:t>
            </a:r>
            <a:r>
              <a:rPr lang="en-US" dirty="0" err="1" smtClean="0">
                <a:latin typeface="Times New Roman" pitchFamily="18" charset="0"/>
                <a:cs typeface="B Nazanin" pitchFamily="2" charset="-78"/>
              </a:rPr>
              <a:t>Verilog</a:t>
            </a:r>
            <a:r>
              <a:rPr lang="en-US" dirty="0" smtClean="0">
                <a:latin typeface="Times New Roman" pitchFamily="18" charset="0"/>
                <a:cs typeface="B Nazanin" pitchFamily="2" charset="-78"/>
              </a:rPr>
              <a:t> HDL</a:t>
            </a:r>
          </a:p>
          <a:p>
            <a:pPr algn="just" rtl="1">
              <a:lnSpc>
                <a:spcPct val="150000"/>
              </a:lnSpc>
            </a:pPr>
            <a:r>
              <a:rPr lang="fa-IR" dirty="0" smtClean="0">
                <a:latin typeface="Times New Roman" pitchFamily="18" charset="0"/>
                <a:cs typeface="B Nazanin" pitchFamily="2" charset="-78"/>
              </a:rPr>
              <a:t>خواندن فايل هاي شماتيك </a:t>
            </a:r>
            <a:r>
              <a:rPr lang="en-US" dirty="0" err="1" smtClean="0">
                <a:latin typeface="Times New Roman" pitchFamily="18" charset="0"/>
                <a:cs typeface="B Nazanin" pitchFamily="2" charset="-78"/>
              </a:rPr>
              <a:t>Orcad</a:t>
            </a:r>
            <a:r>
              <a:rPr lang="en-US" dirty="0" smtClean="0">
                <a:latin typeface="Times New Roman" pitchFamily="18" charset="0"/>
                <a:cs typeface="B Nazanin" pitchFamily="2" charset="-78"/>
              </a:rPr>
              <a:t> </a:t>
            </a:r>
            <a:r>
              <a:rPr lang="fa-IR" dirty="0" smtClean="0">
                <a:latin typeface="Times New Roman" pitchFamily="18" charset="0"/>
                <a:cs typeface="B Nazanin" pitchFamily="2" charset="-78"/>
              </a:rPr>
              <a:t>و </a:t>
            </a:r>
            <a:r>
              <a:rPr lang="en-US" dirty="0" err="1" smtClean="0">
                <a:latin typeface="Times New Roman" pitchFamily="18" charset="0"/>
                <a:cs typeface="B Nazanin" pitchFamily="2" charset="-78"/>
              </a:rPr>
              <a:t>Netlist</a:t>
            </a:r>
            <a:r>
              <a:rPr lang="en-US" dirty="0" smtClean="0">
                <a:latin typeface="Times New Roman" pitchFamily="18" charset="0"/>
                <a:cs typeface="B Nazanin" pitchFamily="2" charset="-78"/>
              </a:rPr>
              <a:t> </a:t>
            </a:r>
            <a:r>
              <a:rPr lang="fa-IR" dirty="0" smtClean="0">
                <a:latin typeface="Times New Roman" pitchFamily="18" charset="0"/>
                <a:cs typeface="B Nazanin" pitchFamily="2" charset="-78"/>
              </a:rPr>
              <a:t>هاي </a:t>
            </a:r>
            <a:r>
              <a:rPr lang="en-US" dirty="0" smtClean="0">
                <a:latin typeface="Times New Roman" pitchFamily="18" charset="0"/>
                <a:cs typeface="B Nazanin" pitchFamily="2" charset="-78"/>
              </a:rPr>
              <a:t>X</a:t>
            </a:r>
            <a:endParaRPr lang="fa-IR" dirty="0">
              <a:latin typeface="Times New Roman" pitchFamily="18" charset="0"/>
              <a:cs typeface="B Nazanin" pitchFamily="2" charset="-78"/>
            </a:endParaRPr>
          </a:p>
        </p:txBody>
      </p:sp>
      <p:sp>
        <p:nvSpPr>
          <p:cNvPr id="4" name="Slide Number Placeholder 3"/>
          <p:cNvSpPr>
            <a:spLocks noGrp="1"/>
          </p:cNvSpPr>
          <p:nvPr>
            <p:ph type="sldNum" sz="quarter" idx="15"/>
          </p:nvPr>
        </p:nvSpPr>
        <p:spPr/>
        <p:txBody>
          <a:bodyPr/>
          <a:lstStyle/>
          <a:p>
            <a:fld id="{B6F15528-21DE-4FAA-801E-634DDDAF4B2B}" type="slidenum">
              <a:rPr lang="en-US" smtClean="0"/>
              <a:pPr/>
              <a:t>8</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heckerboard(across)">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checkerboard(across)">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checkerboard(across)">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 presetClass="entr" presetSubtype="10"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checkerboard(across)">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5" presetClass="entr" presetSubtype="10" fill="hold"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checkerboard(across)">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5" presetClass="entr" presetSubtype="10" fill="hold"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checkerboard(across)">
                                      <p:cBhvr>
                                        <p:cTn id="57" dur="500"/>
                                        <p:tgtEl>
                                          <p:spTgt spid="3">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5" presetClass="entr" presetSubtype="10" fill="hold" nodeType="click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Effect transition="in" filter="checkerboard(across)">
                                      <p:cBhvr>
                                        <p:cTn id="62"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b="1" dirty="0" smtClean="0">
                <a:cs typeface="B Nazanin" pitchFamily="2" charset="-78"/>
              </a:rPr>
              <a:t>مراحل طراحي در </a:t>
            </a:r>
            <a:r>
              <a:rPr lang="en-US" sz="2400" b="1" dirty="0" smtClean="0">
                <a:latin typeface="Times New Roman" pitchFamily="18" charset="0"/>
                <a:cs typeface="Times New Roman" pitchFamily="18" charset="0"/>
              </a:rPr>
              <a:t>MAXPLUS II </a:t>
            </a:r>
            <a:endParaRPr lang="en-US" b="1"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457200" y="1600200"/>
            <a:ext cx="7696200" cy="5105400"/>
          </a:xfrm>
        </p:spPr>
        <p:txBody>
          <a:bodyPr>
            <a:noAutofit/>
          </a:bodyPr>
          <a:lstStyle/>
          <a:p>
            <a:pPr algn="just" rtl="1">
              <a:lnSpc>
                <a:spcPct val="160000"/>
              </a:lnSpc>
            </a:pPr>
            <a:r>
              <a:rPr lang="ar-SA" sz="2000" dirty="0" smtClean="0">
                <a:latin typeface="Times New Roman" pitchFamily="18" charset="0"/>
                <a:cs typeface="B Nazanin" pitchFamily="2" charset="-78"/>
              </a:rPr>
              <a:t>ايجاد فايل جديد طراحي و يا مجموعه اي از فايل هاي طراحي كه مي تواند از هر سه نوع آن تشكيل</a:t>
            </a:r>
            <a:r>
              <a:rPr lang="en-US" sz="2000" dirty="0" smtClean="0">
                <a:latin typeface="Times New Roman" pitchFamily="18" charset="0"/>
                <a:cs typeface="B Nazanin" pitchFamily="2" charset="-78"/>
              </a:rPr>
              <a:t> </a:t>
            </a:r>
            <a:r>
              <a:rPr lang="ar-SA" sz="2000" dirty="0" smtClean="0">
                <a:latin typeface="Times New Roman" pitchFamily="18" charset="0"/>
                <a:cs typeface="B Nazanin" pitchFamily="2" charset="-78"/>
              </a:rPr>
              <a:t>شود در يك ساختار هرمي.</a:t>
            </a:r>
          </a:p>
          <a:p>
            <a:pPr algn="just" rtl="1">
              <a:lnSpc>
                <a:spcPct val="160000"/>
              </a:lnSpc>
            </a:pPr>
            <a:r>
              <a:rPr lang="ar-SA" sz="2000" dirty="0" smtClean="0">
                <a:latin typeface="Times New Roman" pitchFamily="18" charset="0"/>
                <a:cs typeface="B Nazanin" pitchFamily="2" charset="-78"/>
              </a:rPr>
              <a:t>تعيين نام سطح بالاترين فايل طراحي به عنوان نام پروژه.</a:t>
            </a:r>
          </a:p>
          <a:p>
            <a:pPr algn="just" rtl="1">
              <a:lnSpc>
                <a:spcPct val="160000"/>
              </a:lnSpc>
            </a:pPr>
            <a:r>
              <a:rPr lang="ar-SA" sz="2000" dirty="0" smtClean="0">
                <a:latin typeface="Times New Roman" pitchFamily="18" charset="0"/>
                <a:cs typeface="B Nazanin" pitchFamily="2" charset="-78"/>
              </a:rPr>
              <a:t>تخصيص يكي از خانواده هاي </a:t>
            </a:r>
            <a:r>
              <a:rPr lang="en-US" sz="2000" dirty="0" smtClean="0">
                <a:latin typeface="Times New Roman" pitchFamily="18" charset="0"/>
                <a:cs typeface="B Nazanin" pitchFamily="2" charset="-78"/>
              </a:rPr>
              <a:t>PLD </a:t>
            </a:r>
            <a:r>
              <a:rPr lang="ar-SA" sz="2000" dirty="0" smtClean="0">
                <a:latin typeface="Times New Roman" pitchFamily="18" charset="0"/>
                <a:cs typeface="B Nazanin" pitchFamily="2" charset="-78"/>
              </a:rPr>
              <a:t>ها براي پروژه. </a:t>
            </a:r>
          </a:p>
          <a:p>
            <a:pPr algn="just" rtl="1">
              <a:lnSpc>
                <a:spcPct val="160000"/>
              </a:lnSpc>
            </a:pPr>
            <a:r>
              <a:rPr lang="ar-SA" sz="2000" dirty="0" smtClean="0">
                <a:latin typeface="Times New Roman" pitchFamily="18" charset="0"/>
                <a:cs typeface="B Nazanin" pitchFamily="2" charset="-78"/>
              </a:rPr>
              <a:t>كامپايل كردن طرح پس از اتمام طراحي.</a:t>
            </a:r>
          </a:p>
          <a:p>
            <a:pPr algn="just" rtl="1">
              <a:lnSpc>
                <a:spcPct val="160000"/>
              </a:lnSpc>
            </a:pPr>
            <a:r>
              <a:rPr lang="ar-SA" sz="2000" dirty="0" smtClean="0">
                <a:latin typeface="Times New Roman" pitchFamily="18" charset="0"/>
                <a:cs typeface="B Nazanin" pitchFamily="2" charset="-78"/>
              </a:rPr>
              <a:t>در صورت موفقيت آميز بودن فرآيند كامپايل، مي توان پروژه را شبيه سازي كرد. براي شبيه سازي</a:t>
            </a:r>
            <a:r>
              <a:rPr lang="en-US" sz="2000" dirty="0" smtClean="0">
                <a:latin typeface="Times New Roman" pitchFamily="18" charset="0"/>
                <a:cs typeface="B Nazanin" pitchFamily="2" charset="-78"/>
              </a:rPr>
              <a:t> </a:t>
            </a:r>
            <a:r>
              <a:rPr lang="ar-SA" sz="2000" dirty="0" smtClean="0">
                <a:latin typeface="Times New Roman" pitchFamily="18" charset="0"/>
                <a:cs typeface="B Nazanin" pitchFamily="2" charset="-78"/>
              </a:rPr>
              <a:t>ابتدا بايد فايل جديدي از نوع </a:t>
            </a:r>
            <a:r>
              <a:rPr lang="en-US" sz="2000" dirty="0" smtClean="0">
                <a:latin typeface="Times New Roman" pitchFamily="18" charset="0"/>
                <a:cs typeface="B Nazanin" pitchFamily="2" charset="-78"/>
              </a:rPr>
              <a:t>Waveform Editor </a:t>
            </a:r>
            <a:r>
              <a:rPr lang="ar-SA" sz="2000" dirty="0" smtClean="0">
                <a:latin typeface="Times New Roman" pitchFamily="18" charset="0"/>
                <a:cs typeface="B Nazanin" pitchFamily="2" charset="-78"/>
              </a:rPr>
              <a:t>و با پسوند </a:t>
            </a:r>
            <a:r>
              <a:rPr lang="en-US" sz="2000" dirty="0" err="1" smtClean="0">
                <a:latin typeface="Times New Roman" pitchFamily="18" charset="0"/>
                <a:cs typeface="B Nazanin" pitchFamily="2" charset="-78"/>
              </a:rPr>
              <a:t>scf</a:t>
            </a:r>
            <a:r>
              <a:rPr lang="en-US" sz="2000" dirty="0" smtClean="0">
                <a:latin typeface="Times New Roman" pitchFamily="18" charset="0"/>
                <a:cs typeface="B Nazanin" pitchFamily="2" charset="-78"/>
              </a:rPr>
              <a:t> </a:t>
            </a:r>
            <a:r>
              <a:rPr lang="ar-SA" sz="2000" dirty="0" smtClean="0">
                <a:latin typeface="Times New Roman" pitchFamily="18" charset="0"/>
                <a:cs typeface="B Nazanin" pitchFamily="2" charset="-78"/>
              </a:rPr>
              <a:t>ايجاد كرد. جزئيات اين كار در</a:t>
            </a:r>
            <a:r>
              <a:rPr lang="en-US" sz="2000" dirty="0" smtClean="0">
                <a:latin typeface="Times New Roman" pitchFamily="18" charset="0"/>
                <a:cs typeface="B Nazanin" pitchFamily="2" charset="-78"/>
              </a:rPr>
              <a:t> </a:t>
            </a:r>
            <a:r>
              <a:rPr lang="ar-SA" sz="2000" dirty="0" smtClean="0">
                <a:latin typeface="Times New Roman" pitchFamily="18" charset="0"/>
                <a:cs typeface="B Nazanin" pitchFamily="2" charset="-78"/>
              </a:rPr>
              <a:t>بخش هاي بعدي گفته خواهد شد.</a:t>
            </a:r>
          </a:p>
          <a:p>
            <a:pPr algn="just" rtl="1">
              <a:lnSpc>
                <a:spcPct val="160000"/>
              </a:lnSpc>
            </a:pPr>
            <a:r>
              <a:rPr lang="ar-SA" sz="2000" dirty="0" smtClean="0">
                <a:latin typeface="Times New Roman" pitchFamily="18" charset="0"/>
                <a:cs typeface="B Nazanin" pitchFamily="2" charset="-78"/>
              </a:rPr>
              <a:t>برنامه نويسي </a:t>
            </a:r>
            <a:r>
              <a:rPr lang="en-US" sz="2000" dirty="0" smtClean="0">
                <a:latin typeface="Times New Roman" pitchFamily="18" charset="0"/>
                <a:cs typeface="B Nazanin" pitchFamily="2" charset="-78"/>
              </a:rPr>
              <a:t>PLD</a:t>
            </a:r>
            <a:endParaRPr lang="fa-IR" sz="2000" dirty="0">
              <a:latin typeface="Times New Roman" pitchFamily="18" charset="0"/>
              <a:cs typeface="B Nazanin" pitchFamily="2" charset="-78"/>
            </a:endParaRPr>
          </a:p>
        </p:txBody>
      </p:sp>
      <p:sp>
        <p:nvSpPr>
          <p:cNvPr id="4" name="Slide Number Placeholder 3"/>
          <p:cNvSpPr>
            <a:spLocks noGrp="1"/>
          </p:cNvSpPr>
          <p:nvPr>
            <p:ph type="sldNum" sz="quarter" idx="15"/>
          </p:nvPr>
        </p:nvSpPr>
        <p:spPr/>
        <p:txBody>
          <a:bodyPr/>
          <a:lstStyle/>
          <a:p>
            <a:fld id="{B6F15528-21DE-4FAA-801E-634DDDAF4B2B}" type="slidenum">
              <a:rPr lang="en-US" smtClean="0"/>
              <a:pPr/>
              <a:t>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heckerboard(across)">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348</TotalTime>
  <Words>1086</Words>
  <Application>Microsoft Office PowerPoint</Application>
  <PresentationFormat>On-screen Show (4:3)</PresentationFormat>
  <Paragraphs>114</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Oriel</vt:lpstr>
      <vt:lpstr>Slide 1</vt:lpstr>
      <vt:lpstr>  کار با نرم افزار MaxplusII                  </vt:lpstr>
      <vt:lpstr>فهرست</vt:lpstr>
      <vt:lpstr>مقدمه</vt:lpstr>
      <vt:lpstr>تاریخچه ریز پردازنده</vt:lpstr>
      <vt:lpstr>ساختمان داخلی يک پردازنده</vt:lpstr>
      <vt:lpstr>معرفی maxplus</vt:lpstr>
      <vt:lpstr>قابلیت های maxplus</vt:lpstr>
      <vt:lpstr>مراحل طراحي در MAXPLUS II </vt:lpstr>
      <vt:lpstr>منوی MAXPLUS II </vt:lpstr>
      <vt:lpstr>ذخيره سازي و بررسي سالم بودن اتصالات Save &amp; Check</vt:lpstr>
      <vt:lpstr>کامپایل کردن پروژه</vt:lpstr>
      <vt:lpstr>شبيه سازي پروژه Simulation</vt:lpstr>
      <vt:lpstr>شبيه سازي پروژه Simulation</vt:lpstr>
      <vt:lpstr>نمونه ای از شكل موج سيگنال هاي ورودي</vt:lpstr>
      <vt:lpstr>تحليل زماني Timing analyzer</vt:lpstr>
      <vt:lpstr>مزایا و معایب</vt:lpstr>
      <vt:lpstr>مراجع</vt:lpstr>
      <vt:lpstr>Slide 19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زندگی نامه استیو جابز</dc:title>
  <dc:creator>artapc</dc:creator>
  <cp:lastModifiedBy>arta</cp:lastModifiedBy>
  <cp:revision>96</cp:revision>
  <dcterms:created xsi:type="dcterms:W3CDTF">2006-08-16T00:00:00Z</dcterms:created>
  <dcterms:modified xsi:type="dcterms:W3CDTF">2015-01-29T05:21:06Z</dcterms:modified>
</cp:coreProperties>
</file>