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88" r:id="rId1"/>
  </p:sldMasterIdLst>
  <p:notesMasterIdLst>
    <p:notesMasterId r:id="rId29"/>
  </p:notesMasterIdLst>
  <p:sldIdLst>
    <p:sldId id="279" r:id="rId2"/>
    <p:sldId id="288" r:id="rId3"/>
    <p:sldId id="290" r:id="rId4"/>
    <p:sldId id="289" r:id="rId5"/>
    <p:sldId id="292" r:id="rId6"/>
    <p:sldId id="294" r:id="rId7"/>
    <p:sldId id="256" r:id="rId8"/>
    <p:sldId id="257" r:id="rId9"/>
    <p:sldId id="259" r:id="rId10"/>
    <p:sldId id="260" r:id="rId11"/>
    <p:sldId id="261" r:id="rId12"/>
    <p:sldId id="263" r:id="rId13"/>
    <p:sldId id="264" r:id="rId14"/>
    <p:sldId id="268" r:id="rId15"/>
    <p:sldId id="269" r:id="rId16"/>
    <p:sldId id="270" r:id="rId17"/>
    <p:sldId id="271" r:id="rId18"/>
    <p:sldId id="282" r:id="rId19"/>
    <p:sldId id="272" r:id="rId20"/>
    <p:sldId id="273" r:id="rId21"/>
    <p:sldId id="274" r:id="rId22"/>
    <p:sldId id="275" r:id="rId23"/>
    <p:sldId id="276" r:id="rId24"/>
    <p:sldId id="277" r:id="rId25"/>
    <p:sldId id="278" r:id="rId26"/>
    <p:sldId id="283" r:id="rId27"/>
    <p:sldId id="281" r:id="rId2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663300"/>
    <a:srgbClr val="008000"/>
    <a:srgbClr val="993300"/>
    <a:srgbClr val="FF3300"/>
    <a:srgbClr val="641C08"/>
    <a:srgbClr val="FF0000"/>
    <a:srgbClr val="003300"/>
    <a:srgbClr val="CC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2" autoAdjust="0"/>
    <p:restoredTop sz="9467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2172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F789DEA-E526-4C23-91D9-46C8F1B764E0}" type="datetimeFigureOut">
              <a:rPr lang="fa-IR" smtClean="0"/>
              <a:pPr/>
              <a:t>1434/07/04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06DC467-510C-4905-BB72-1152C61B6909}" type="slidenum">
              <a:rPr lang="fa-IR" smtClean="0"/>
              <a:pPr/>
              <a:t>‹#›</a:t>
            </a:fld>
            <a:endParaRPr lang="fa-IR"/>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E06DC467-510C-4905-BB72-1152C61B6909}" type="slidenum">
              <a:rPr lang="fa-IR" smtClean="0"/>
              <a:pPr/>
              <a:t>11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2559D6FF-3698-47CB-9367-AAF83283901D}"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2559D6FF-3698-47CB-9367-AAF83283901D}"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2559D6FF-3698-47CB-9367-AAF83283901D}"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559D6FF-3698-47CB-9367-AAF83283901D}" type="slidenum">
              <a:rPr lang="fa-IR" smtClean="0"/>
              <a:pPr/>
              <a:t>‹#›</a:t>
            </a:fld>
            <a:endParaRPr lang="fa-IR"/>
          </a:p>
        </p:txBody>
      </p:sp>
    </p:spTree>
  </p:cSld>
  <p:clrMapOvr>
    <a:masterClrMapping/>
  </p:clrMapOvr>
  <p:transition spd="med">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D8BECBE-0C06-4E58-A2C0-9D32AAAC163F}" type="datetimeFigureOut">
              <a:rPr lang="fa-IR" smtClean="0"/>
              <a:pPr/>
              <a:t>1434/07/04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2559D6FF-3698-47CB-9367-AAF83283901D}"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med">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D8BECBE-0C06-4E58-A2C0-9D32AAAC163F}" type="datetimeFigureOut">
              <a:rPr lang="fa-IR" smtClean="0"/>
              <a:pPr/>
              <a:t>1434/07/04</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559D6FF-3698-47CB-9367-AAF83283901D}"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ransition spd="med">
    <p:wedge/>
  </p:transition>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alphaModFix amt="76000"/>
            <a:lum/>
          </a:blip>
          <a:srcRect/>
          <a:stretch>
            <a:fillRect l="-1000" t="-11000" r="-10000" b="-11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514600" y="274638"/>
            <a:ext cx="6419088" cy="2773362"/>
          </a:xfrm>
        </p:spPr>
        <p:txBody>
          <a:bodyPr/>
          <a:lstStyle/>
          <a:p>
            <a:pPr algn="r"/>
            <a:r>
              <a:rPr lang="fa-IR" sz="3200" b="1" dirty="0" smtClean="0">
                <a:solidFill>
                  <a:schemeClr val="accent2">
                    <a:lumMod val="40000"/>
                    <a:lumOff val="60000"/>
                  </a:schemeClr>
                </a:solidFill>
              </a:rPr>
              <a:t>تهیه کنندگان:</a:t>
            </a:r>
            <a:r>
              <a:rPr lang="fa-IR" dirty="0" smtClean="0">
                <a:solidFill>
                  <a:schemeClr val="accent2">
                    <a:lumMod val="40000"/>
                    <a:lumOff val="60000"/>
                  </a:schemeClr>
                </a:solidFill>
              </a:rPr>
              <a:t/>
            </a:r>
            <a:br>
              <a:rPr lang="fa-IR" dirty="0" smtClean="0">
                <a:solidFill>
                  <a:schemeClr val="accent2">
                    <a:lumMod val="40000"/>
                    <a:lumOff val="60000"/>
                  </a:schemeClr>
                </a:solidFill>
              </a:rPr>
            </a:br>
            <a:r>
              <a:rPr lang="fa-IR" sz="2400" dirty="0" smtClean="0">
                <a:solidFill>
                  <a:schemeClr val="accent4">
                    <a:lumMod val="40000"/>
                    <a:lumOff val="60000"/>
                  </a:schemeClr>
                </a:solidFill>
              </a:rPr>
              <a:t>زهرا رضیعی</a:t>
            </a:r>
            <a:br>
              <a:rPr lang="fa-IR" sz="2400" dirty="0" smtClean="0">
                <a:solidFill>
                  <a:schemeClr val="accent4">
                    <a:lumMod val="40000"/>
                    <a:lumOff val="60000"/>
                  </a:schemeClr>
                </a:solidFill>
              </a:rPr>
            </a:br>
            <a:r>
              <a:rPr lang="fa-IR" sz="2400" dirty="0" smtClean="0">
                <a:solidFill>
                  <a:schemeClr val="accent4">
                    <a:lumMod val="40000"/>
                    <a:lumOff val="60000"/>
                  </a:schemeClr>
                </a:solidFill>
              </a:rPr>
              <a:t>نیلوفر </a:t>
            </a:r>
            <a:r>
              <a:rPr lang="fa-IR" sz="2400" dirty="0" smtClean="0">
                <a:solidFill>
                  <a:schemeClr val="accent4">
                    <a:lumMod val="40000"/>
                    <a:lumOff val="60000"/>
                  </a:schemeClr>
                </a:solidFill>
              </a:rPr>
              <a:t>ذاکری</a:t>
            </a:r>
            <a:r>
              <a:rPr lang="fa-IR" sz="2400" dirty="0" smtClean="0">
                <a:solidFill>
                  <a:schemeClr val="accent4">
                    <a:lumMod val="40000"/>
                    <a:lumOff val="60000"/>
                  </a:schemeClr>
                </a:solidFill>
              </a:rPr>
              <a:t/>
            </a:r>
            <a:br>
              <a:rPr lang="fa-IR" sz="2400" dirty="0" smtClean="0">
                <a:solidFill>
                  <a:schemeClr val="accent4">
                    <a:lumMod val="40000"/>
                    <a:lumOff val="60000"/>
                  </a:schemeClr>
                </a:solidFill>
              </a:rPr>
            </a:br>
            <a:r>
              <a:rPr lang="fa-IR" sz="2400" dirty="0" smtClean="0">
                <a:solidFill>
                  <a:schemeClr val="accent4">
                    <a:lumMod val="40000"/>
                    <a:lumOff val="60000"/>
                  </a:schemeClr>
                </a:solidFill>
              </a:rPr>
              <a:t>مهناز مبارکی</a:t>
            </a:r>
            <a:br>
              <a:rPr lang="fa-IR" sz="2400" dirty="0" smtClean="0">
                <a:solidFill>
                  <a:schemeClr val="accent4">
                    <a:lumMod val="40000"/>
                    <a:lumOff val="60000"/>
                  </a:schemeClr>
                </a:solidFill>
              </a:rPr>
            </a:br>
            <a:endParaRPr lang="fa-IR" sz="2400" dirty="0">
              <a:solidFill>
                <a:schemeClr val="accent4">
                  <a:lumMod val="40000"/>
                  <a:lumOff val="60000"/>
                </a:schemeClr>
              </a:solidFill>
            </a:endParaRPr>
          </a:p>
        </p:txBody>
      </p:sp>
      <p:sp>
        <p:nvSpPr>
          <p:cNvPr id="3" name="Content Placeholder 2"/>
          <p:cNvSpPr>
            <a:spLocks noGrp="1"/>
          </p:cNvSpPr>
          <p:nvPr>
            <p:ph idx="1"/>
          </p:nvPr>
        </p:nvSpPr>
        <p:spPr>
          <a:xfrm>
            <a:off x="533400" y="3581400"/>
            <a:ext cx="8400288" cy="2667000"/>
          </a:xfrm>
        </p:spPr>
        <p:txBody>
          <a:bodyPr>
            <a:normAutofit/>
          </a:bodyPr>
          <a:lstStyle/>
          <a:p>
            <a:pPr algn="ctr">
              <a:buNone/>
            </a:pPr>
            <a:r>
              <a:rPr lang="fa-IR" sz="5400" b="1" dirty="0" smtClean="0">
                <a:solidFill>
                  <a:schemeClr val="accent2">
                    <a:lumMod val="60000"/>
                    <a:lumOff val="40000"/>
                  </a:schemeClr>
                </a:solidFill>
                <a:effectLst>
                  <a:outerShdw blurRad="38100" dist="38100" dir="2700000" algn="tl">
                    <a:srgbClr val="000000">
                      <a:alpha val="43137"/>
                    </a:srgbClr>
                  </a:outerShdw>
                </a:effectLst>
              </a:rPr>
              <a:t>هندسه اقلیدسی و نااقلیدسی</a:t>
            </a:r>
          </a:p>
          <a:p>
            <a:pPr algn="ctr">
              <a:buNone/>
            </a:pPr>
            <a:endParaRPr lang="fa-IR" sz="5400" b="1" dirty="0" smtClean="0">
              <a:solidFill>
                <a:schemeClr val="accent2">
                  <a:lumMod val="60000"/>
                  <a:lumOff val="40000"/>
                </a:schemeClr>
              </a:solidFill>
              <a:effectLst>
                <a:outerShdw blurRad="38100" dist="38100" dir="2700000" algn="tl">
                  <a:srgbClr val="000000">
                    <a:alpha val="43137"/>
                  </a:srgbClr>
                </a:outerShdw>
              </a:effectLst>
            </a:endParaRPr>
          </a:p>
          <a:p>
            <a:pPr algn="ctr">
              <a:buNone/>
            </a:pPr>
            <a:r>
              <a:rPr lang="fa-IR" sz="2400" dirty="0" smtClean="0">
                <a:solidFill>
                  <a:schemeClr val="bg1"/>
                </a:solidFill>
              </a:rPr>
              <a:t>اردیبهشت 92</a:t>
            </a:r>
            <a:endParaRPr lang="fa-IR" sz="2400" dirty="0">
              <a:solidFill>
                <a:schemeClr val="bg1"/>
              </a:solidFill>
            </a:endParaRPr>
          </a:p>
        </p:txBody>
      </p:sp>
    </p:spTree>
  </p:cSld>
  <p:clrMapOvr>
    <a:masterClrMapping/>
  </p:clrMapOvr>
  <p:transition spd="med">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2679192" cy="5516562"/>
          </a:xfrm>
        </p:spPr>
        <p:txBody>
          <a:bodyPr>
            <a:noAutofit/>
          </a:bodyPr>
          <a:lstStyle/>
          <a:p>
            <a:pPr algn="r"/>
            <a:r>
              <a:rPr lang="ar-SA" sz="2000" b="1" dirty="0" smtClean="0">
                <a:effectLst/>
              </a:rPr>
              <a:t>هندسه نا اقلیدسی چیست؟ هر هندسه ای غیر از اقلیدسی را نا اقلیدسی می گویند.این گونه هندسه ها تا به حال زیاد بوده است.تفاوت بین هندسه نا اقلیدسی و اقلیدسی تنها در اصل توازی است.در هندسه اقلیدسی به ازای هر نقطه و هر خط نا واقع بر آن یک خط می توان موازی با آن رسم کرد.</a:t>
            </a:r>
            <a:r>
              <a:rPr lang="en-US" sz="2000" b="1" dirty="0" smtClean="0">
                <a:effectLst/>
              </a:rPr>
              <a:t/>
            </a:r>
            <a:br>
              <a:rPr lang="en-US" sz="2000" b="1" dirty="0" smtClean="0">
                <a:effectLst/>
              </a:rPr>
            </a:br>
            <a:endParaRPr lang="fa-IR" sz="2000" b="1" dirty="0">
              <a:effectLst/>
            </a:endParaRPr>
          </a:p>
        </p:txBody>
      </p:sp>
      <p:pic>
        <p:nvPicPr>
          <p:cNvPr id="4" name="Content Placeholder 3" descr="sphere.gif"/>
          <p:cNvPicPr>
            <a:picLocks noGrp="1" noChangeAspect="1"/>
          </p:cNvPicPr>
          <p:nvPr>
            <p:ph idx="1"/>
          </p:nvPr>
        </p:nvPicPr>
        <p:blipFill>
          <a:blip r:embed="rId2" cstate="print"/>
          <a:stretch>
            <a:fillRect/>
          </a:stretch>
        </p:blipFill>
        <p:spPr>
          <a:xfrm>
            <a:off x="4876800" y="228600"/>
            <a:ext cx="3970337" cy="3438525"/>
          </a:xfrm>
          <a:prstGeom prst="roundRect">
            <a:avLst>
              <a:gd name="adj" fmla="val 8594"/>
            </a:avLst>
          </a:prstGeom>
          <a:solidFill>
            <a:srgbClr val="FFFFFF">
              <a:shade val="85000"/>
            </a:srgbClr>
          </a:solidFill>
          <a:ln>
            <a:noFill/>
          </a:ln>
          <a:effectLst>
            <a:reflection blurRad="6350" stA="50000" endA="300" endPos="90000" dir="5400000" sy="-100000" algn="bl" rotWithShape="0"/>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3078162"/>
          </a:xfrm>
        </p:spPr>
        <p:txBody>
          <a:bodyPr>
            <a:normAutofit/>
          </a:bodyPr>
          <a:lstStyle/>
          <a:p>
            <a:pPr algn="ctr"/>
            <a:r>
              <a:rPr lang="ar-SA" sz="2400" b="1" dirty="0" smtClean="0">
                <a:solidFill>
                  <a:schemeClr val="accent4">
                    <a:lumMod val="75000"/>
                  </a:schemeClr>
                </a:solidFill>
                <a:effectLst/>
              </a:rPr>
              <a:t>نقض اين اصل را به دو صورت مي توان در نظر گرفت. تعداد خطوط موازي كه از يك نقطه نا واقع بر آن، مي توان رسم كرد، بيش از يكي است. و يا اصلاً خطوط موازي وجود ندارند. با توجه به اين دو نقض، هندسه هاي نا اقليدسي را مي توان به دو گروه تقسيم كرد</a:t>
            </a:r>
            <a:endParaRPr lang="fa-IR" sz="2400" b="1" dirty="0">
              <a:solidFill>
                <a:schemeClr val="accent4">
                  <a:lumMod val="75000"/>
                </a:schemeClr>
              </a:solidFill>
              <a:effectLst/>
            </a:endParaRPr>
          </a:p>
        </p:txBody>
      </p:sp>
      <p:pic>
        <p:nvPicPr>
          <p:cNvPr id="4" name="Content Placeholder 3" descr="http://www.roshd.ir/Portals/0/NewBlog/Files/37/2459/13890928-01-zange%20tafrih.naoghlidos.jpg"/>
          <p:cNvPicPr>
            <a:picLocks noGrp="1"/>
          </p:cNvPicPr>
          <p:nvPr>
            <p:ph idx="1"/>
          </p:nvPr>
        </p:nvPicPr>
        <p:blipFill>
          <a:blip r:embed="rId3" cstate="print">
            <a:lum contrast="40000"/>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066800" y="3352800"/>
            <a:ext cx="3886199" cy="3352800"/>
          </a:xfrm>
          <a:prstGeom prst="rect">
            <a:avLst/>
          </a:prstGeom>
          <a:noFill/>
          <a:ln>
            <a:noFill/>
          </a:ln>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200" dirty="0" smtClean="0">
                <a:solidFill>
                  <a:srgbClr val="641C08"/>
                </a:solidFill>
              </a:rPr>
              <a:t>هنـدسه مقـدماتی به دو شاخه تقسیـم می گردد</a:t>
            </a:r>
            <a:r>
              <a:rPr lang="en-US" sz="3200" dirty="0" smtClean="0">
                <a:solidFill>
                  <a:srgbClr val="641C08"/>
                </a:solidFill>
              </a:rPr>
              <a:t> : </a:t>
            </a:r>
            <a:endParaRPr lang="fa-IR" sz="3200" dirty="0">
              <a:solidFill>
                <a:srgbClr val="641C08"/>
              </a:solidFill>
            </a:endParaRPr>
          </a:p>
        </p:txBody>
      </p:sp>
      <p:sp>
        <p:nvSpPr>
          <p:cNvPr id="3" name="Content Placeholder 2"/>
          <p:cNvSpPr>
            <a:spLocks noGrp="1"/>
          </p:cNvSpPr>
          <p:nvPr>
            <p:ph idx="1"/>
          </p:nvPr>
        </p:nvSpPr>
        <p:spPr/>
        <p:txBody>
          <a:bodyPr/>
          <a:lstStyle/>
          <a:p>
            <a:pPr>
              <a:buClr>
                <a:schemeClr val="accent4">
                  <a:lumMod val="75000"/>
                </a:schemeClr>
              </a:buClr>
              <a:buFont typeface="Wingdings" pitchFamily="2" charset="2"/>
              <a:buChar char="v"/>
            </a:pPr>
            <a:r>
              <a:rPr lang="ar-SA" sz="2400" b="1" dirty="0" smtClean="0">
                <a:solidFill>
                  <a:schemeClr val="tx2">
                    <a:lumMod val="60000"/>
                    <a:lumOff val="40000"/>
                  </a:schemeClr>
                </a:solidFill>
              </a:rPr>
              <a:t>هندسه فضایی</a:t>
            </a:r>
            <a:r>
              <a:rPr lang="en-US" b="1" dirty="0" smtClean="0"/>
              <a:t> </a:t>
            </a:r>
          </a:p>
          <a:p>
            <a:pPr>
              <a:buClr>
                <a:schemeClr val="accent4">
                  <a:lumMod val="75000"/>
                </a:schemeClr>
              </a:buClr>
              <a:buFont typeface="Wingdings" pitchFamily="2" charset="2"/>
              <a:buChar char="v"/>
            </a:pPr>
            <a:r>
              <a:rPr lang="ar-SA" sz="2400" b="1" dirty="0" smtClean="0">
                <a:solidFill>
                  <a:schemeClr val="tx2">
                    <a:lumMod val="60000"/>
                    <a:lumOff val="40000"/>
                  </a:schemeClr>
                </a:solidFill>
              </a:rPr>
              <a:t>هنـدسه مسطحه</a:t>
            </a:r>
            <a:r>
              <a:rPr lang="en-US" sz="2400" b="1" dirty="0" smtClean="0">
                <a:solidFill>
                  <a:schemeClr val="tx2">
                    <a:lumMod val="60000"/>
                    <a:lumOff val="40000"/>
                  </a:schemeClr>
                </a:solidFill>
              </a:rPr>
              <a:t> </a:t>
            </a:r>
            <a:endParaRPr lang="fa-IR" sz="2400" b="1" dirty="0" smtClean="0">
              <a:solidFill>
                <a:schemeClr val="tx2">
                  <a:lumMod val="60000"/>
                  <a:lumOff val="40000"/>
                </a:schemeClr>
              </a:solidFill>
            </a:endParaRPr>
          </a:p>
          <a:p>
            <a:pPr>
              <a:buClr>
                <a:schemeClr val="accent4">
                  <a:lumMod val="75000"/>
                </a:schemeClr>
              </a:buClr>
              <a:buNone/>
            </a:pPr>
            <a:endParaRPr lang="fa-IR" sz="2400" b="1" dirty="0" smtClean="0">
              <a:solidFill>
                <a:schemeClr val="tx2">
                  <a:lumMod val="60000"/>
                  <a:lumOff val="40000"/>
                </a:schemeClr>
              </a:solidFill>
            </a:endParaRPr>
          </a:p>
          <a:p>
            <a:pPr>
              <a:buClr>
                <a:schemeClr val="accent4">
                  <a:lumMod val="75000"/>
                </a:schemeClr>
              </a:buClr>
              <a:buNone/>
            </a:pPr>
            <a:r>
              <a:rPr lang="ar-SA" sz="2400" dirty="0" smtClean="0">
                <a:solidFill>
                  <a:srgbClr val="003300"/>
                </a:solidFill>
              </a:rPr>
              <a:t>هندسه مسطحه ، اشکالی مورد مطالعه قرار میگیرند که فقط دو بعد دارند، هندسه فضایی ، مطالعه اشکال هندسی سه بعدی است. این بخش از هندسه در مورد اشکال سه بعدی چون مکعب ها ،استوانه ها، مخروط ها، کره ها و غیره است</a:t>
            </a:r>
            <a:r>
              <a:rPr lang="en-US" sz="2400" dirty="0" smtClean="0">
                <a:solidFill>
                  <a:srgbClr val="CC3300"/>
                </a:solidFill>
              </a:rPr>
              <a:t>. </a:t>
            </a:r>
            <a:br>
              <a:rPr lang="en-US" sz="2400" dirty="0" smtClean="0">
                <a:solidFill>
                  <a:srgbClr val="CC3300"/>
                </a:solidFill>
              </a:rPr>
            </a:br>
            <a:r>
              <a:rPr lang="en-US" sz="2400" dirty="0" smtClean="0"/>
              <a:t/>
            </a:r>
            <a:br>
              <a:rPr lang="en-US" sz="2400" dirty="0" smtClean="0"/>
            </a:br>
            <a:endParaRPr lang="fa-IR" sz="2400" b="1" dirty="0" smtClean="0">
              <a:solidFill>
                <a:schemeClr val="tx2">
                  <a:lumMod val="60000"/>
                  <a:lumOff val="40000"/>
                </a:schemeClr>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0"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par>
                          <p:cTn id="13" fill="hold">
                            <p:stCondLst>
                              <p:cond delay="1500"/>
                            </p:stCondLst>
                            <p:childTnLst>
                              <p:par>
                                <p:cTn id="14" presetID="10" presetClass="entr" presetSubtype="0"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500"/>
                                        <p:tgtEl>
                                          <p:spTgt spid="3">
                                            <p:txEl>
                                              <p:pRg st="1" end="1"/>
                                            </p:txEl>
                                          </p:spTgt>
                                        </p:tgtEl>
                                      </p:cBhvr>
                                    </p:animEffect>
                                  </p:childTnLst>
                                </p:cTn>
                              </p:par>
                            </p:childTnLst>
                          </p:cTn>
                        </p:par>
                        <p:par>
                          <p:cTn id="17" fill="hold">
                            <p:stCondLst>
                              <p:cond delay="2000"/>
                            </p:stCondLst>
                            <p:childTnLst>
                              <p:par>
                                <p:cTn id="18" presetID="10" presetClass="entr" presetSubtype="0" fill="hold" grpId="0" nodeType="after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274638"/>
            <a:ext cx="5047488" cy="5973762"/>
          </a:xfrm>
        </p:spPr>
        <p:txBody>
          <a:bodyPr>
            <a:normAutofit/>
          </a:bodyPr>
          <a:lstStyle/>
          <a:p>
            <a:pPr algn="r"/>
            <a:r>
              <a:rPr lang="ar-SA" sz="2800" b="1" dirty="0" smtClean="0">
                <a:solidFill>
                  <a:srgbClr val="FF0000"/>
                </a:solidFill>
                <a:effectLst/>
              </a:rPr>
              <a:t>در هندسه مدرن شاخهای زیر مورد مطالعه قرار میگیرند</a:t>
            </a:r>
            <a:r>
              <a:rPr lang="en-US" sz="2800" b="1" dirty="0" smtClean="0">
                <a:solidFill>
                  <a:srgbClr val="FF0000"/>
                </a:solidFill>
                <a:effectLst/>
              </a:rPr>
              <a:t>: </a:t>
            </a:r>
            <a:r>
              <a:rPr lang="fa-IR" sz="2800" dirty="0" smtClean="0"/>
              <a:t/>
            </a:r>
            <a:br>
              <a:rPr lang="fa-IR" sz="2800" dirty="0" smtClean="0"/>
            </a:br>
            <a:r>
              <a:rPr lang="en-US" sz="2800" dirty="0" smtClean="0"/>
              <a:t/>
            </a:r>
            <a:br>
              <a:rPr lang="en-US" sz="2800" dirty="0" smtClean="0"/>
            </a:br>
            <a:r>
              <a:rPr lang="en-US" sz="2800" b="1" dirty="0" smtClean="0">
                <a:solidFill>
                  <a:srgbClr val="0070C0"/>
                </a:solidFill>
              </a:rPr>
              <a:t>• </a:t>
            </a:r>
            <a:r>
              <a:rPr lang="ar-SA" sz="2800" b="1" dirty="0" smtClean="0">
                <a:solidFill>
                  <a:srgbClr val="0070C0"/>
                </a:solidFill>
              </a:rPr>
              <a:t>هندسه تحلیلی</a:t>
            </a:r>
            <a:r>
              <a:rPr lang="en-US" sz="2800" b="1" dirty="0" smtClean="0">
                <a:solidFill>
                  <a:srgbClr val="0070C0"/>
                </a:solidFill>
              </a:rPr>
              <a:t> </a:t>
            </a:r>
            <a:r>
              <a:rPr lang="en-US" sz="2800" dirty="0" smtClean="0">
                <a:solidFill>
                  <a:srgbClr val="0070C0"/>
                </a:solidFill>
              </a:rPr>
              <a:t/>
            </a:r>
            <a:br>
              <a:rPr lang="en-US" sz="2800" dirty="0" smtClean="0">
                <a:solidFill>
                  <a:srgbClr val="0070C0"/>
                </a:solidFill>
              </a:rPr>
            </a:br>
            <a:r>
              <a:rPr lang="en-US" sz="2800" b="1" dirty="0" smtClean="0">
                <a:solidFill>
                  <a:srgbClr val="0070C0"/>
                </a:solidFill>
              </a:rPr>
              <a:t>• </a:t>
            </a:r>
            <a:r>
              <a:rPr lang="ar-SA" sz="2800" b="1" dirty="0" smtClean="0">
                <a:solidFill>
                  <a:srgbClr val="0070C0"/>
                </a:solidFill>
              </a:rPr>
              <a:t>هندسه برداری</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دیفرانسیل</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جبری</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محاسباتی</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اعداد صحیح</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اقلیدسی</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نااقلیدسی</a:t>
            </a:r>
            <a:r>
              <a:rPr lang="en-US" sz="2800" b="1" dirty="0" smtClean="0">
                <a:solidFill>
                  <a:srgbClr val="0070C0"/>
                </a:solidFill>
              </a:rPr>
              <a:t> </a:t>
            </a:r>
            <a:br>
              <a:rPr lang="en-US" sz="2800" b="1" dirty="0" smtClean="0">
                <a:solidFill>
                  <a:srgbClr val="0070C0"/>
                </a:solidFill>
              </a:rPr>
            </a:br>
            <a:r>
              <a:rPr lang="en-US" sz="2800" b="1" dirty="0" smtClean="0">
                <a:solidFill>
                  <a:srgbClr val="0070C0"/>
                </a:solidFill>
              </a:rPr>
              <a:t>• </a:t>
            </a:r>
            <a:r>
              <a:rPr lang="ar-SA" sz="2800" b="1" dirty="0" smtClean="0">
                <a:solidFill>
                  <a:srgbClr val="0070C0"/>
                </a:solidFill>
              </a:rPr>
              <a:t>هندسه تصویری و ناجابجایی</a:t>
            </a:r>
            <a:endParaRPr lang="fa-IR" sz="2800" dirty="0">
              <a:solidFill>
                <a:srgbClr val="0070C0"/>
              </a:solidFill>
            </a:endParaRPr>
          </a:p>
        </p:txBody>
      </p:sp>
      <p:pic>
        <p:nvPicPr>
          <p:cNvPr id="4" name="Content Placeholder 3" descr="researchgroup_DeRisi.jpg"/>
          <p:cNvPicPr>
            <a:picLocks noGrp="1" noChangeAspect="1"/>
          </p:cNvPicPr>
          <p:nvPr>
            <p:ph idx="1"/>
          </p:nvPr>
        </p:nvPicPr>
        <p:blipFill>
          <a:blip r:embed="rId2" cstate="print"/>
          <a:stretch>
            <a:fillRect/>
          </a:stretch>
        </p:blipFill>
        <p:spPr>
          <a:xfrm>
            <a:off x="1086091" y="304800"/>
            <a:ext cx="3638309" cy="6248400"/>
          </a:xfr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par>
                          <p:cTn id="8" fill="hold">
                            <p:stCondLst>
                              <p:cond delay="500"/>
                            </p:stCondLst>
                            <p:childTnLst>
                              <p:par>
                                <p:cTn id="9" presetID="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81200"/>
            <a:ext cx="7696200" cy="4419600"/>
          </a:xfrm>
        </p:spPr>
        <p:txBody>
          <a:bodyPr>
            <a:noAutofit/>
          </a:bodyPr>
          <a:lstStyle/>
          <a:p>
            <a:pPr algn="r"/>
            <a:r>
              <a:rPr lang="fa-IR" sz="3200" b="1" dirty="0" smtClean="0">
                <a:solidFill>
                  <a:schemeClr val="accent4">
                    <a:lumMod val="50000"/>
                  </a:schemeClr>
                </a:solidFill>
                <a:effectLst/>
              </a:rPr>
              <a:t>هندسه هذلولوی </a:t>
            </a:r>
            <a:r>
              <a:rPr lang="en-US" sz="2400" dirty="0" smtClean="0"/>
              <a:t/>
            </a:r>
            <a:br>
              <a:rPr lang="en-US" sz="2400" dirty="0" smtClean="0"/>
            </a:br>
            <a:r>
              <a:rPr lang="en-US" sz="2400" dirty="0" smtClean="0"/>
              <a:t/>
            </a:r>
            <a:br>
              <a:rPr lang="en-US" sz="2400" dirty="0" smtClean="0"/>
            </a:br>
            <a:r>
              <a:rPr lang="ar-SA" sz="2200" dirty="0" smtClean="0">
                <a:effectLst/>
              </a:rPr>
              <a:t>در هندسه نااقلیدسی، نقیض اصل توازی را به عنوان اصل موضوع مفروض می گیریم. یعنی این گزاره را که »از یک نقطه خارج از یک خط راست بیش از یک نقطه می توان به موازات آن رسم کرد «به جای اصل موضوع توازی اقلیدس قرار می دهیم. این امر به هندسه حیرت انگیزی منجر می شود که با هندسه اقلیدسی تفاوت اساسی دارد. به قول گاوس قضایای این هندسه به باطن ما می مانند و شاید در نظر فردی مبتدی بی معنی جلوه کنند. ولی تفکر پیگیر و آرام آشکار می سازد که هیچ چیز ناممکن در آنها نیست، مثلا، سه زاویه مثلث تا بخواهید می توانند کوچک شوند به شرطی که اضلاع آن به اندازه کافی بزرگ شوند و تازه اضلاع مثلث هرچه باشند، مساحت مثلث هیچ گاه نمی تواند از حد معینی زیادتر شود و در واقع هیچ گاه هم نمی تواند به آن برسد</a:t>
            </a:r>
            <a:r>
              <a:rPr lang="en-US" sz="2200" dirty="0" smtClean="0">
                <a:effectLst/>
              </a:rPr>
              <a:t>.</a:t>
            </a:r>
            <a:endParaRPr lang="fa-IR" sz="2200" dirty="0">
              <a:effectLst/>
            </a:endParaRPr>
          </a:p>
        </p:txBody>
      </p:sp>
      <p:pic>
        <p:nvPicPr>
          <p:cNvPr id="4" name="Content Placeholder 3" descr="800px-Poincare_halfplane_eptagonal_hb.svg.png"/>
          <p:cNvPicPr>
            <a:picLocks noGrp="1" noChangeAspect="1"/>
          </p:cNvPicPr>
          <p:nvPr>
            <p:ph idx="1"/>
          </p:nvPr>
        </p:nvPicPr>
        <p:blipFill>
          <a:blip r:embed="rId2" cstate="print">
            <a:duotone>
              <a:schemeClr val="accent5">
                <a:shade val="45000"/>
                <a:satMod val="135000"/>
              </a:schemeClr>
              <a:prstClr val="white"/>
            </a:duotone>
          </a:blip>
          <a:stretch>
            <a:fillRect/>
          </a:stretch>
        </p:blipFill>
        <p:spPr>
          <a:xfrm>
            <a:off x="1219200" y="228600"/>
            <a:ext cx="7543799" cy="1524000"/>
          </a:xfr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3800" y="274638"/>
            <a:ext cx="5199888" cy="6278562"/>
          </a:xfrm>
        </p:spPr>
        <p:txBody>
          <a:bodyPr>
            <a:normAutofit/>
          </a:bodyPr>
          <a:lstStyle/>
          <a:p>
            <a:pPr algn="r"/>
            <a:r>
              <a:rPr lang="ar-SA" sz="2400" dirty="0" smtClean="0">
                <a:effectLst/>
              </a:rPr>
              <a:t>گاوس در نامه تاریخی خود به دوست ریاضیدانش »تاورینوس «می گوید: همه تلاش های من برای یافتن یک تناقض یا یک ناسازگاری در این هندسه نااقلیدسی به شکست انجامیده است. چیزی که در آن با ادراک ما مغایرت دارد این است که اگر راست باشد، باید در فضای آن یک اندازه خطی وجود داشته باشد که خود به خود معین است اگر چه ما آن را نمی دانیم... هرگاه این هندسه نااقلیدسی راست باشد و بتوان آن مقدار ثابت را با همان کمیاتی که به هنگام اندازه گیری هایمان بر روی زمین و در آسمان بدان ها برمی خوریم، مقایسه کنیم آن گاه ممکن است آن مقدار ثابت را پس از تجربه تعیین کرد. در نتیجه، من گاهی به شوخی آرزو کرده ام که هندسه اقلیدسی راست نبود، چون در آن صورت ما از پیش انگاره مطلقی برای اندازه گیری داشتیم</a:t>
            </a:r>
            <a:r>
              <a:rPr lang="en-US" sz="2400" dirty="0" smtClean="0">
                <a:effectLst/>
              </a:rPr>
              <a:t>. </a:t>
            </a:r>
            <a:endParaRPr lang="fa-IR" sz="2400" dirty="0">
              <a:effectLst/>
            </a:endParaRPr>
          </a:p>
        </p:txBody>
      </p:sp>
      <p:pic>
        <p:nvPicPr>
          <p:cNvPr id="4" name="Content Placeholder 3" descr="225px-Galileo.arp.300pix.jpg"/>
          <p:cNvPicPr>
            <a:picLocks noGrp="1" noChangeAspect="1"/>
          </p:cNvPicPr>
          <p:nvPr>
            <p:ph idx="1"/>
          </p:nvPr>
        </p:nvPicPr>
        <p:blipFill>
          <a:blip r:embed="rId2" cstate="print"/>
          <a:stretch>
            <a:fillRect/>
          </a:stretch>
        </p:blipFill>
        <p:spPr>
          <a:xfrm>
            <a:off x="1219200" y="1752600"/>
            <a:ext cx="2225951" cy="2895600"/>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86200" y="274638"/>
            <a:ext cx="5047488" cy="6583362"/>
          </a:xfrm>
        </p:spPr>
        <p:txBody>
          <a:bodyPr>
            <a:noAutofit/>
          </a:bodyPr>
          <a:lstStyle/>
          <a:p>
            <a:pPr algn="r"/>
            <a:r>
              <a:rPr lang="ar-SA" sz="2000" dirty="0" smtClean="0"/>
              <a:t>در هندسه هذلولی می توان ثابت کرد که اگر دو مثلث متشابه باشند، آنگاه قابل انطباق اند. نتیجه در یک جهان هذلولی، عکاسی ذاتا جنبه فراواقعگرایی سوررئالیستی پیدا خواهد کرد یک نتیجه تکان دهنده قضیه مذکور این است که در هندسه هذلولی یک پاره خط می تواند به کمک یک زاویه مشخص شود. یعنی یک زاویه از یک مثلث متساوی الساقین، طول یک ضلع را به طور منحصر به فرد معین می سازد. همان طور که در نامه گاوس به تاورینوس نیز ذکر گردید، اغلب با بیان اینکه هندسه هذلولی واحد مطلق طول دارد، این نکته را هیجان انگیزتر می کنند. اگر هندسه جهان مادی هندسه هذلولی بود لازم نبود واحد طول با دقت در دفتر استانداردها نگاهداری شود</a:t>
            </a:r>
            <a:r>
              <a:rPr lang="en-US" sz="2000" dirty="0" smtClean="0"/>
              <a:t>.</a:t>
            </a:r>
            <a:br>
              <a:rPr lang="en-US" sz="2000" dirty="0" smtClean="0"/>
            </a:br>
            <a:r>
              <a:rPr lang="ar-SA" sz="2000" dirty="0" smtClean="0"/>
              <a:t>در هندسه اقلیدسی، تقسیم هر زاویه به سه قسمت برابر، به وسیله ستاره خط کش غیرمدرج و پرگار تنها، نشدنی است</a:t>
            </a:r>
            <a:r>
              <a:rPr lang="en-US" sz="2000" dirty="0" smtClean="0"/>
              <a:t>. </a:t>
            </a:r>
            <a:br>
              <a:rPr lang="en-US" sz="2000" dirty="0" smtClean="0"/>
            </a:br>
            <a:r>
              <a:rPr lang="ar-SA" sz="2000" dirty="0" smtClean="0"/>
              <a:t>در هندسه هذلولی، علاوه بر آنکه این تقسیم نشدنی است، تقسیم هر پاره خط به سه قسمت برابر نیز به وسیله ستاره و پرگار تنها، نشدنی است در هندسه اقلیدسی، رسم چهارضلعی منتظمی که مساحت آن برابر مساحت دایره مفروضی باشد، شدنی نیست ولی در هندسه هذلولی این کار شدنی است</a:t>
            </a:r>
            <a:r>
              <a:rPr lang="en-US" sz="2000" dirty="0" smtClean="0"/>
              <a:t>.</a:t>
            </a:r>
            <a:br>
              <a:rPr lang="en-US" sz="2000" dirty="0" smtClean="0"/>
            </a:br>
            <a:r>
              <a:rPr lang="en-US" sz="2000" dirty="0" smtClean="0"/>
              <a:t/>
            </a:r>
            <a:br>
              <a:rPr lang="en-US" sz="2000" dirty="0" smtClean="0"/>
            </a:br>
            <a:endParaRPr lang="fa-IR" sz="2000" dirty="0"/>
          </a:p>
        </p:txBody>
      </p:sp>
      <p:pic>
        <p:nvPicPr>
          <p:cNvPr id="4" name="Content Placeholder 3" descr="tashaboh2.JPG"/>
          <p:cNvPicPr>
            <a:picLocks noGrp="1" noChangeAspect="1"/>
          </p:cNvPicPr>
          <p:nvPr>
            <p:ph idx="1"/>
          </p:nvPr>
        </p:nvPicPr>
        <p:blipFill>
          <a:blip r:embed="rId2" cstate="print"/>
          <a:stretch>
            <a:fillRect/>
          </a:stretch>
        </p:blipFill>
        <p:spPr>
          <a:xfrm rot="19660236">
            <a:off x="1102662" y="885415"/>
            <a:ext cx="2743200" cy="1203802"/>
          </a:xfrm>
          <a:prstGeom prst="roundRect">
            <a:avLst>
              <a:gd name="adj" fmla="val 8594"/>
            </a:avLst>
          </a:prstGeom>
          <a:solidFill>
            <a:srgbClr val="FFFFFF">
              <a:shade val="85000"/>
            </a:srgbClr>
          </a:solidFill>
          <a:ln>
            <a:noFill/>
          </a:ln>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2" presetClass="entr" presetSubtype="1"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0" y="228600"/>
            <a:ext cx="4742688" cy="6430962"/>
          </a:xfrm>
        </p:spPr>
        <p:txBody>
          <a:bodyPr>
            <a:noAutofit/>
          </a:bodyPr>
          <a:lstStyle/>
          <a:p>
            <a:pPr algn="r"/>
            <a:r>
              <a:rPr lang="ar-SA" sz="2400" b="1" dirty="0" smtClean="0">
                <a:solidFill>
                  <a:schemeClr val="accent4">
                    <a:lumMod val="75000"/>
                  </a:schemeClr>
                </a:solidFill>
                <a:effectLst/>
              </a:rPr>
              <a:t>هندسه های بیضوی</a:t>
            </a:r>
            <a:r>
              <a:rPr lang="fa-IR" sz="1800" b="1" dirty="0" smtClean="0"/>
              <a:t/>
            </a:r>
            <a:br>
              <a:rPr lang="fa-IR" sz="1800" b="1" dirty="0" smtClean="0"/>
            </a:br>
            <a:r>
              <a:rPr lang="fa-IR" sz="1800" b="1" dirty="0" smtClean="0">
                <a:effectLst/>
              </a:rPr>
              <a:t/>
            </a:r>
            <a:br>
              <a:rPr lang="fa-IR" sz="1800" b="1" dirty="0" smtClean="0">
                <a:effectLst/>
              </a:rPr>
            </a:br>
            <a:r>
              <a:rPr lang="ar-SA" sz="1800" dirty="0" smtClean="0">
                <a:effectLst/>
              </a:rPr>
              <a:t> در سال </a:t>
            </a:r>
            <a:r>
              <a:rPr lang="fa-IR" sz="1800" dirty="0" smtClean="0">
                <a:effectLst/>
              </a:rPr>
              <a:t>۱۸۵۴</a:t>
            </a:r>
            <a:r>
              <a:rPr lang="ar-SA" sz="1800" dirty="0" smtClean="0">
                <a:effectLst/>
              </a:rPr>
              <a:t> فریدریش برنهارد ریمان نشان داد که اگر نامتناهی بودن خط مستقیم کنار گذاشته شود و صرفاً بی کرانگی آن مورد پذیرش واقع شود، آنگاه با چند جرح و تعدیل جزیی اصول موضوعه دیگر، هندسه سازگار نااقلیدسی دیگری را می توان به دست آورد. پس از این تغییرات اصل توازی هندسه بیضوی بصورت زیر ارایه گردید</a:t>
            </a:r>
            <a:r>
              <a:rPr lang="en-US" sz="1800" dirty="0" smtClean="0">
                <a:effectLst/>
              </a:rPr>
              <a:t>.</a:t>
            </a:r>
            <a:br>
              <a:rPr lang="en-US" sz="1800" dirty="0" smtClean="0">
                <a:effectLst/>
              </a:rPr>
            </a:br>
            <a:r>
              <a:rPr lang="ar-SA" sz="1800" dirty="0" smtClean="0">
                <a:effectLst/>
              </a:rPr>
              <a:t>اصل توازی هندسه بیضوی - از یک نقطه ناواقع بر یک خط نمی توان خطی به موازات خط مفروض رسم کرد</a:t>
            </a:r>
            <a:r>
              <a:rPr lang="en-US" sz="1800" dirty="0" smtClean="0">
                <a:effectLst/>
              </a:rPr>
              <a:t>.</a:t>
            </a:r>
            <a:br>
              <a:rPr lang="en-US" sz="1800" dirty="0" smtClean="0">
                <a:effectLst/>
              </a:rPr>
            </a:br>
            <a:r>
              <a:rPr lang="ar-SA" sz="1800" dirty="0" smtClean="0">
                <a:effectLst/>
              </a:rPr>
              <a:t>یعنی در هندسه بیضوی، خطوط موازی وجود ندارد. با تجسم سطح یک کره می توان سطحی شبیه سطح بیضوی در نظر گرفت. این سطح کروی را مشابه یک صفحه در نظر می گیرند. در اینجا خطوط با دایره های عظمیه کره نمایش داده می شوند. بنابراین خط ژیودزیک یا مساحتی در هندسه بیضوی بخشی از یک دایره عظیمه است</a:t>
            </a:r>
            <a:r>
              <a:rPr lang="en-US" sz="1800" dirty="0" smtClean="0">
                <a:effectLst/>
              </a:rPr>
              <a:t>.</a:t>
            </a:r>
            <a:br>
              <a:rPr lang="en-US" sz="1800" dirty="0" smtClean="0">
                <a:effectLst/>
              </a:rPr>
            </a:br>
            <a:r>
              <a:rPr lang="ar-SA" sz="1800" dirty="0" smtClean="0">
                <a:effectLst/>
              </a:rPr>
              <a:t>در هندسه بیضوی مجموع زوایای یک مثلث بیشتر از </a:t>
            </a:r>
            <a:r>
              <a:rPr lang="fa-IR" sz="1800" dirty="0" smtClean="0">
                <a:effectLst/>
              </a:rPr>
              <a:t>۱۸۰</a:t>
            </a:r>
            <a:r>
              <a:rPr lang="ar-SA" sz="1800" dirty="0" smtClean="0">
                <a:effectLst/>
              </a:rPr>
              <a:t> درجه است. در هندسه بیضوی با حرکت از یک نقطه و پیمودن یک خط مستقیم در آن صفحه، می توان به نقطه ی اول باز گشت. همچنین می توان دید که در هندسه بیضوی نسبت محیط یک دایره به قطر آن همواره کمتر از عدد پی است</a:t>
            </a:r>
            <a:r>
              <a:rPr lang="en-US" sz="1800" dirty="0" smtClean="0">
                <a:effectLst/>
              </a:rPr>
              <a:t>.</a:t>
            </a:r>
            <a:br>
              <a:rPr lang="en-US" sz="1800" dirty="0" smtClean="0">
                <a:effectLst/>
              </a:rPr>
            </a:br>
            <a:r>
              <a:rPr lang="en-US" sz="1800" dirty="0" smtClean="0"/>
              <a:t/>
            </a:r>
            <a:br>
              <a:rPr lang="en-US" sz="1800" dirty="0" smtClean="0"/>
            </a:br>
            <a:endParaRPr lang="fa-IR" sz="1800" dirty="0"/>
          </a:p>
        </p:txBody>
      </p:sp>
      <p:pic>
        <p:nvPicPr>
          <p:cNvPr id="4" name="Content Placeholder 3" descr="13232421832123148519.jpg"/>
          <p:cNvPicPr>
            <a:picLocks noGrp="1" noChangeAspect="1"/>
          </p:cNvPicPr>
          <p:nvPr>
            <p:ph idx="1"/>
          </p:nvPr>
        </p:nvPicPr>
        <p:blipFill>
          <a:blip r:embed="rId2" cstate="print">
            <a:duotone>
              <a:schemeClr val="accent5">
                <a:shade val="45000"/>
                <a:satMod val="135000"/>
              </a:schemeClr>
              <a:prstClr val="white"/>
            </a:duotone>
          </a:blip>
          <a:stretch>
            <a:fillRect/>
          </a:stretch>
        </p:blipFill>
        <p:spPr>
          <a:xfrm>
            <a:off x="1371600" y="457200"/>
            <a:ext cx="2527300" cy="5791200"/>
          </a:xfr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1"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1000" fill="hold"/>
                                        <p:tgtEl>
                                          <p:spTgt spid="4"/>
                                        </p:tgtEl>
                                        <p:attrNameLst>
                                          <p:attrName>ppt_x</p:attrName>
                                        </p:attrNameLst>
                                      </p:cBhvr>
                                      <p:tavLst>
                                        <p:tav tm="0">
                                          <p:val>
                                            <p:strVal val="#ppt_x"/>
                                          </p:val>
                                        </p:tav>
                                        <p:tav tm="100000">
                                          <p:val>
                                            <p:strVal val="#ppt_x"/>
                                          </p:val>
                                        </p:tav>
                                      </p:tavLst>
                                    </p:anim>
                                    <p:anim calcmode="lin" valueType="num">
                                      <p:cBhvr additive="base">
                                        <p:cTn id="13"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304800"/>
            <a:ext cx="5516880" cy="6019800"/>
          </a:xfrm>
        </p:spPr>
        <p:txBody>
          <a:bodyPr>
            <a:noAutofit/>
          </a:bodyPr>
          <a:lstStyle/>
          <a:p>
            <a:pPr algn="r"/>
            <a:r>
              <a:rPr lang="ar-SA" sz="2600" b="1" dirty="0" smtClean="0">
                <a:solidFill>
                  <a:schemeClr val="accent4">
                    <a:lumMod val="75000"/>
                  </a:schemeClr>
                </a:solidFill>
                <a:effectLst/>
              </a:rPr>
              <a:t>مفهوم و درک شهودی انحنای فضا</a:t>
            </a:r>
            <a:r>
              <a:rPr lang="en-US" sz="2600" b="1" dirty="0" smtClean="0">
                <a:solidFill>
                  <a:schemeClr val="accent4">
                    <a:lumMod val="75000"/>
                  </a:schemeClr>
                </a:solidFill>
                <a:effectLst/>
              </a:rPr>
              <a:t> </a:t>
            </a:r>
            <a:r>
              <a:rPr lang="fa-IR" sz="2600" b="1" dirty="0" smtClean="0">
                <a:solidFill>
                  <a:schemeClr val="accent4">
                    <a:lumMod val="75000"/>
                  </a:schemeClr>
                </a:solidFill>
                <a:effectLst/>
              </a:rPr>
              <a:t>:</a:t>
            </a:r>
            <a:r>
              <a:rPr lang="fa-IR" sz="2400" b="1" dirty="0" smtClean="0"/>
              <a:t/>
            </a:r>
            <a:br>
              <a:rPr lang="fa-IR" sz="2400" b="1" dirty="0" smtClean="0"/>
            </a:br>
            <a:r>
              <a:rPr lang="en-US" sz="2400" dirty="0" smtClean="0"/>
              <a:t/>
            </a:r>
            <a:br>
              <a:rPr lang="en-US" sz="2400" dirty="0" smtClean="0"/>
            </a:br>
            <a:r>
              <a:rPr lang="ar-SA" sz="2400" dirty="0" smtClean="0">
                <a:solidFill>
                  <a:schemeClr val="accent2">
                    <a:lumMod val="50000"/>
                  </a:schemeClr>
                </a:solidFill>
                <a:effectLst/>
              </a:rPr>
              <a:t>سوال اساسی این است که کدام یک از این هندسه های اقلیدسی یا نا اقلیدسی درست است؟</a:t>
            </a:r>
            <a:r>
              <a:rPr lang="en-US" sz="2400" dirty="0" smtClean="0">
                <a:solidFill>
                  <a:schemeClr val="accent2">
                    <a:lumMod val="50000"/>
                  </a:schemeClr>
                </a:solidFill>
                <a:effectLst/>
              </a:rPr>
              <a:t/>
            </a:r>
            <a:br>
              <a:rPr lang="en-US" sz="2400" dirty="0" smtClean="0">
                <a:solidFill>
                  <a:schemeClr val="accent2">
                    <a:lumMod val="50000"/>
                  </a:schemeClr>
                </a:solidFill>
                <a:effectLst/>
              </a:rPr>
            </a:br>
            <a:r>
              <a:rPr lang="ar-SA" sz="2400" dirty="0" smtClean="0">
                <a:solidFill>
                  <a:schemeClr val="accent2">
                    <a:lumMod val="50000"/>
                  </a:schemeClr>
                </a:solidFill>
                <a:effectLst/>
              </a:rPr>
              <a:t>پاسخ صریح و روشن این است که باید انحنای یک سطح را تعیین کنیم تا مشخص شود کدام یک درست است. بهترین دانشی کا می تواند در شناخت نوع هندسه ی یک سطح مورد استفاده و استناد قرار گیرد، فیزیک است. یک صفحه ی کاغذ بردارید و در روی آن دو خط متقاطع رسم کنید. سپس انحنای این خطوط را در آن نقطه تعیین کرده و با توجه به تعریف انحنای سطح حاصلضرب آن را به دست می آوریم. اگر مقدار انحنا برابر صفر شد، صفحه اقلیدسی است، اگر منفی شد می گوییم صفحه هذلولوی است و در صورتی که مثبت شود، ادعا می کنیم که صفحه بیضوی است</a:t>
            </a:r>
            <a:r>
              <a:rPr lang="en-US" sz="2400" dirty="0" smtClean="0">
                <a:solidFill>
                  <a:schemeClr val="accent2">
                    <a:lumMod val="50000"/>
                  </a:schemeClr>
                </a:solidFill>
                <a:effectLst/>
              </a:rPr>
              <a:t> </a:t>
            </a:r>
            <a:r>
              <a:rPr lang="en-US" sz="2400" dirty="0" smtClean="0"/>
              <a:t>.</a:t>
            </a:r>
            <a:br>
              <a:rPr lang="en-US" sz="2400" dirty="0" smtClean="0"/>
            </a:br>
            <a:endParaRPr lang="fa-IR" sz="2400" dirty="0"/>
          </a:p>
        </p:txBody>
      </p:sp>
      <p:pic>
        <p:nvPicPr>
          <p:cNvPr id="4" name="Content Placeholder 3" descr="space.jpg"/>
          <p:cNvPicPr>
            <a:picLocks noGrp="1" noChangeAspect="1"/>
          </p:cNvPicPr>
          <p:nvPr>
            <p:ph idx="1"/>
          </p:nvPr>
        </p:nvPicPr>
        <p:blipFill>
          <a:blip r:embed="rId2" cstate="print"/>
          <a:stretch>
            <a:fillRect/>
          </a:stretch>
        </p:blipFill>
        <p:spPr>
          <a:xfrm>
            <a:off x="1066800" y="228600"/>
            <a:ext cx="2743200" cy="2895600"/>
          </a:xfrm>
          <a:prstGeom prst="ellipse">
            <a:avLst/>
          </a:prstGeom>
          <a:ln>
            <a:noFill/>
          </a:ln>
          <a:effectLst>
            <a:reflection blurRad="6350" stA="50000" endA="300" endPos="55500" dist="101600" dir="5400000" sy="-100000" algn="bl" rotWithShape="0"/>
            <a:softEdge rad="112500"/>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4355592" cy="6049962"/>
          </a:xfrm>
        </p:spPr>
        <p:txBody>
          <a:bodyPr>
            <a:normAutofit fontScale="90000"/>
          </a:bodyPr>
          <a:lstStyle/>
          <a:p>
            <a:pPr algn="r"/>
            <a:r>
              <a:rPr lang="ar-SA" sz="2700" b="1" dirty="0" smtClean="0">
                <a:solidFill>
                  <a:schemeClr val="accent4">
                    <a:lumMod val="75000"/>
                  </a:schemeClr>
                </a:solidFill>
                <a:effectLst/>
              </a:rPr>
              <a:t>انحنای سطح یا انحنای گایوسی</a:t>
            </a:r>
            <a:r>
              <a:rPr lang="en-US" sz="2000" b="1" dirty="0" smtClean="0">
                <a:effectLst>
                  <a:outerShdw blurRad="38100" dist="38100" dir="2700000" algn="tl">
                    <a:srgbClr val="000000">
                      <a:alpha val="43137"/>
                    </a:srgbClr>
                  </a:outerShdw>
                </a:effectLst>
              </a:rPr>
              <a:t/>
            </a:r>
            <a:br>
              <a:rPr lang="en-US" sz="2000" b="1" dirty="0" smtClean="0">
                <a:effectLst>
                  <a:outerShdw blurRad="38100" dist="38100" dir="2700000" algn="tl">
                    <a:srgbClr val="000000">
                      <a:alpha val="43137"/>
                    </a:srgbClr>
                  </a:outerShdw>
                </a:effectLst>
              </a:rPr>
            </a:br>
            <a:r>
              <a:rPr lang="en-US" sz="2000" b="1"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
            </a:r>
            <a:br>
              <a:rPr lang="en-US" sz="2000" dirty="0" smtClean="0">
                <a:effectLst>
                  <a:outerShdw blurRad="38100" dist="38100" dir="2700000" algn="tl">
                    <a:srgbClr val="000000">
                      <a:alpha val="43137"/>
                    </a:srgbClr>
                  </a:outerShdw>
                </a:effectLst>
              </a:rPr>
            </a:br>
            <a:r>
              <a:rPr lang="ar-SA" sz="2000" dirty="0" smtClean="0">
                <a:solidFill>
                  <a:schemeClr val="bg2">
                    <a:lumMod val="25000"/>
                  </a:schemeClr>
                </a:solidFill>
                <a:effectLst>
                  <a:outerShdw blurRad="38100" dist="38100" dir="2700000" algn="tl">
                    <a:srgbClr val="000000">
                      <a:alpha val="43137"/>
                    </a:srgbClr>
                  </a:outerShdw>
                </a:effectLst>
              </a:rPr>
              <a:t>اگر خط را راست فرض کنیم نه خمیده، چنانچه ناگزیر باشیم یک انحنای عددی</a:t>
            </a:r>
            <a:r>
              <a:rPr lang="en-US" sz="2000" dirty="0" smtClean="0">
                <a:solidFill>
                  <a:schemeClr val="bg2">
                    <a:lumMod val="25000"/>
                  </a:schemeClr>
                </a:solidFill>
                <a:effectLst>
                  <a:outerShdw blurRad="38100" dist="38100" dir="2700000" algn="tl">
                    <a:srgbClr val="000000">
                      <a:alpha val="43137"/>
                    </a:srgbClr>
                  </a:outerShdw>
                </a:effectLst>
              </a:rPr>
              <a:t> k </a:t>
            </a:r>
            <a:r>
              <a:rPr lang="ar-SA" sz="2000" dirty="0" smtClean="0">
                <a:solidFill>
                  <a:schemeClr val="bg2">
                    <a:lumMod val="25000"/>
                  </a:schemeClr>
                </a:solidFill>
                <a:effectLst>
                  <a:outerShdw blurRad="38100" dist="38100" dir="2700000" algn="tl">
                    <a:srgbClr val="000000">
                      <a:alpha val="43137"/>
                    </a:srgbClr>
                  </a:outerShdw>
                </a:effectLst>
              </a:rPr>
              <a:t>به خطی نسبت دهیم برای خط راست خواهیم داشت</a:t>
            </a:r>
            <a:r>
              <a:rPr lang="en-US" sz="2000" dirty="0" smtClean="0">
                <a:solidFill>
                  <a:schemeClr val="bg2">
                    <a:lumMod val="25000"/>
                  </a:schemeClr>
                </a:solidFill>
                <a:effectLst>
                  <a:outerShdw blurRad="38100" dist="38100" dir="2700000" algn="tl">
                    <a:srgbClr val="000000">
                      <a:alpha val="43137"/>
                    </a:srgbClr>
                  </a:outerShdw>
                </a:effectLst>
              </a:rPr>
              <a:t> k=o </a:t>
            </a:r>
            <a:r>
              <a:rPr lang="ar-SA" sz="2000" dirty="0" smtClean="0">
                <a:solidFill>
                  <a:schemeClr val="bg2">
                    <a:lumMod val="25000"/>
                  </a:schemeClr>
                </a:solidFill>
                <a:effectLst>
                  <a:outerShdw blurRad="38100" dist="38100" dir="2700000" algn="tl">
                    <a:srgbClr val="000000">
                      <a:alpha val="43137"/>
                    </a:srgbClr>
                  </a:outerShdw>
                </a:effectLst>
              </a:rPr>
              <a:t>انحنای یک دایره به شعاع</a:t>
            </a:r>
            <a:r>
              <a:rPr lang="en-US" sz="2000" dirty="0" smtClean="0">
                <a:solidFill>
                  <a:schemeClr val="bg2">
                    <a:lumMod val="25000"/>
                  </a:schemeClr>
                </a:solidFill>
                <a:effectLst>
                  <a:outerShdw blurRad="38100" dist="38100" dir="2700000" algn="tl">
                    <a:srgbClr val="000000">
                      <a:alpha val="43137"/>
                    </a:srgbClr>
                  </a:outerShdw>
                </a:effectLst>
              </a:rPr>
              <a:t> r </a:t>
            </a:r>
            <a:r>
              <a:rPr lang="ar-SA" sz="2000" dirty="0" smtClean="0">
                <a:solidFill>
                  <a:schemeClr val="bg2">
                    <a:lumMod val="25000"/>
                  </a:schemeClr>
                </a:solidFill>
                <a:effectLst>
                  <a:outerShdw blurRad="38100" dist="38100" dir="2700000" algn="tl">
                    <a:srgbClr val="000000">
                      <a:alpha val="43137"/>
                    </a:srgbClr>
                  </a:outerShdw>
                </a:effectLst>
              </a:rPr>
              <a:t>برابر است با</a:t>
            </a:r>
            <a:r>
              <a:rPr lang="en-US" sz="2000" dirty="0" smtClean="0">
                <a:solidFill>
                  <a:schemeClr val="bg2">
                    <a:lumMod val="25000"/>
                  </a:schemeClr>
                </a:solidFill>
                <a:effectLst>
                  <a:outerShdw blurRad="38100" dist="38100" dir="2700000" algn="tl">
                    <a:srgbClr val="000000">
                      <a:alpha val="43137"/>
                    </a:srgbClr>
                  </a:outerShdw>
                </a:effectLst>
              </a:rPr>
              <a:t> k=</a:t>
            </a:r>
            <a:r>
              <a:rPr lang="fa-IR" sz="2000" dirty="0" smtClean="0">
                <a:solidFill>
                  <a:schemeClr val="bg2">
                    <a:lumMod val="25000"/>
                  </a:schemeClr>
                </a:solidFill>
                <a:effectLst>
                  <a:outerShdw blurRad="38100" dist="38100" dir="2700000" algn="tl">
                    <a:srgbClr val="000000">
                      <a:alpha val="43137"/>
                    </a:srgbClr>
                  </a:outerShdw>
                </a:effectLst>
              </a:rPr>
              <a:t>۱</a:t>
            </a:r>
            <a:r>
              <a:rPr lang="en-US" sz="2000" dirty="0" smtClean="0">
                <a:solidFill>
                  <a:schemeClr val="bg2">
                    <a:lumMod val="25000"/>
                  </a:schemeClr>
                </a:solidFill>
                <a:effectLst>
                  <a:outerShdw blurRad="38100" dist="38100" dir="2700000" algn="tl">
                    <a:srgbClr val="000000">
                      <a:alpha val="43137"/>
                    </a:srgbClr>
                  </a:outerShdw>
                </a:effectLst>
              </a:rPr>
              <a:t>/r.</a:t>
            </a:r>
            <a:br>
              <a:rPr lang="en-US" sz="2000" dirty="0" smtClean="0">
                <a:solidFill>
                  <a:schemeClr val="bg2">
                    <a:lumMod val="25000"/>
                  </a:schemeClr>
                </a:solidFill>
                <a:effectLst>
                  <a:outerShdw blurRad="38100" dist="38100" dir="2700000" algn="tl">
                    <a:srgbClr val="000000">
                      <a:alpha val="43137"/>
                    </a:srgbClr>
                  </a:outerShdw>
                </a:effectLst>
              </a:rPr>
            </a:br>
            <a:r>
              <a:rPr lang="ar-SA" sz="2000" dirty="0" smtClean="0">
                <a:solidFill>
                  <a:schemeClr val="bg2">
                    <a:lumMod val="25000"/>
                  </a:schemeClr>
                </a:solidFill>
                <a:effectLst>
                  <a:outerShdw blurRad="38100" dist="38100" dir="2700000" algn="tl">
                    <a:srgbClr val="000000">
                      <a:alpha val="43137"/>
                    </a:srgbClr>
                  </a:outerShdw>
                </a:effectLst>
              </a:rPr>
              <a:t>تعریف می کنند. همچنین منحنی هموار، منحنی ای است که مماس بر هر نقطه اش به بطور پیوسته تغییر کند. به عبارت دیگر منحنی هموار یعنی در تمام نقاطش مشتق پذیر باشد</a:t>
            </a:r>
            <a:r>
              <a:rPr lang="en-US" sz="2000" dirty="0" smtClean="0">
                <a:solidFill>
                  <a:schemeClr val="bg2">
                    <a:lumMod val="25000"/>
                  </a:schemeClr>
                </a:solidFill>
                <a:effectLst>
                  <a:outerShdw blurRad="38100" dist="38100" dir="2700000" algn="tl">
                    <a:srgbClr val="000000">
                      <a:alpha val="43137"/>
                    </a:srgbClr>
                  </a:outerShdw>
                </a:effectLst>
              </a:rPr>
              <a:t>.</a:t>
            </a:r>
            <a:br>
              <a:rPr lang="en-US" sz="2000" dirty="0" smtClean="0">
                <a:solidFill>
                  <a:schemeClr val="bg2">
                    <a:lumMod val="25000"/>
                  </a:schemeClr>
                </a:solidFill>
                <a:effectLst>
                  <a:outerShdw blurRad="38100" dist="38100" dir="2700000" algn="tl">
                    <a:srgbClr val="000000">
                      <a:alpha val="43137"/>
                    </a:srgbClr>
                  </a:outerShdw>
                </a:effectLst>
              </a:rPr>
            </a:br>
            <a:r>
              <a:rPr lang="ar-SA" sz="2000" dirty="0" smtClean="0">
                <a:solidFill>
                  <a:schemeClr val="bg2">
                    <a:lumMod val="25000"/>
                  </a:schemeClr>
                </a:solidFill>
                <a:effectLst>
                  <a:outerShdw blurRad="38100" dist="38100" dir="2700000" algn="tl">
                    <a:srgbClr val="000000">
                      <a:alpha val="43137"/>
                    </a:srgbClr>
                  </a:outerShdw>
                </a:effectLst>
              </a:rPr>
              <a:t>برای به دست آوردن انحنای یک منحنی در یک نقطه، دایره بوسان آنرا در آن نقطه رسم کرده، انحنای منحنی در آن نقطه برابر با انحنای دایره ی بوسان در آن نقطه است. دایره بوسان در یک نقطه از منحنی، دایره ای است که در آن نقطه با منحنی بیشترین تماس را دارد. توجه شود که برای خط راست شعاع دایره بوسان آن در هر نقطه واقع بر آن بینهایت است</a:t>
            </a:r>
            <a:r>
              <a:rPr lang="en-US" sz="2000" dirty="0" smtClean="0">
                <a:solidFill>
                  <a:schemeClr val="bg2">
                    <a:lumMod val="25000"/>
                  </a:schemeClr>
                </a:solidFill>
                <a:effectLst>
                  <a:outerShdw blurRad="38100" dist="38100" dir="2700000" algn="tl">
                    <a:srgbClr val="000000">
                      <a:alpha val="43137"/>
                    </a:srgbClr>
                  </a:outerShdw>
                </a:effectLst>
              </a:rPr>
              <a:t>.</a:t>
            </a:r>
            <a:br>
              <a:rPr lang="en-US" sz="2000" dirty="0" smtClean="0">
                <a:solidFill>
                  <a:schemeClr val="bg2">
                    <a:lumMod val="25000"/>
                  </a:schemeClr>
                </a:solidFill>
                <a:effectLst>
                  <a:outerShdw blurRad="38100" dist="38100" dir="2700000" algn="tl">
                    <a:srgbClr val="000000">
                      <a:alpha val="43137"/>
                    </a:srgbClr>
                  </a:outerShdw>
                </a:effectLst>
              </a:rPr>
            </a:br>
            <a:r>
              <a:rPr lang="en-US" sz="2000" dirty="0" smtClean="0">
                <a:effectLst>
                  <a:outerShdw blurRad="38100" dist="38100" dir="2700000" algn="tl">
                    <a:srgbClr val="000000">
                      <a:alpha val="43137"/>
                    </a:srgbClr>
                  </a:outerShdw>
                </a:effectLst>
              </a:rPr>
              <a:t/>
            </a:r>
            <a:br>
              <a:rPr lang="en-US" sz="2000" dirty="0" smtClean="0">
                <a:effectLst>
                  <a:outerShdw blurRad="38100" dist="38100" dir="2700000" algn="tl">
                    <a:srgbClr val="000000">
                      <a:alpha val="43137"/>
                    </a:srgbClr>
                  </a:outerShdw>
                </a:effectLst>
              </a:rPr>
            </a:br>
            <a:endParaRPr lang="fa-IR" sz="2000" dirty="0">
              <a:effectLst>
                <a:outerShdw blurRad="38100" dist="38100" dir="2700000" algn="tl">
                  <a:srgbClr val="000000">
                    <a:alpha val="43137"/>
                  </a:srgbClr>
                </a:outerShdw>
              </a:effectLst>
            </a:endParaRPr>
          </a:p>
        </p:txBody>
      </p:sp>
      <p:pic>
        <p:nvPicPr>
          <p:cNvPr id="4" name="Content Placeholder 3" descr="انحنای سطح یا انحنای گایوسی.gif"/>
          <p:cNvPicPr>
            <a:picLocks noGrp="1" noChangeAspect="1"/>
          </p:cNvPicPr>
          <p:nvPr>
            <p:ph idx="1"/>
          </p:nvPr>
        </p:nvPicPr>
        <p:blipFill>
          <a:blip r:embed="rId2" cstate="print"/>
          <a:stretch>
            <a:fillRect/>
          </a:stretch>
        </p:blipFill>
        <p:spPr>
          <a:xfrm>
            <a:off x="6215062" y="400050"/>
            <a:ext cx="2371725" cy="2476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2621280"/>
          </a:xfrm>
        </p:spPr>
        <p:txBody>
          <a:bodyPr>
            <a:normAutofit/>
          </a:bodyPr>
          <a:lstStyle/>
          <a:p>
            <a:r>
              <a:rPr lang="ar-SA" sz="2400" dirty="0" smtClean="0">
                <a:effectLst>
                  <a:outerShdw blurRad="38100" dist="38100" dir="2700000" algn="tl">
                    <a:srgbClr val="000000">
                      <a:alpha val="43137"/>
                    </a:srgbClr>
                  </a:outerShdw>
                </a:effectLst>
              </a:rPr>
              <a:t>اما دانشمندی به نام اقلیدس که در اسکندریه زندگی میکرد، هندسه را به صورت یک علم بیان نمود. وی حدود سال </a:t>
            </a:r>
            <a:r>
              <a:rPr lang="fa-IR" sz="2400" dirty="0" smtClean="0">
                <a:effectLst>
                  <a:outerShdw blurRad="38100" dist="38100" dir="2700000" algn="tl">
                    <a:srgbClr val="000000">
                      <a:alpha val="43137"/>
                    </a:srgbClr>
                  </a:outerShdw>
                </a:effectLst>
              </a:rPr>
              <a:t>۳۰۰</a:t>
            </a:r>
            <a:r>
              <a:rPr lang="ar-SA" sz="2400" dirty="0" smtClean="0">
                <a:effectLst>
                  <a:outerShdw blurRad="38100" dist="38100" dir="2700000" algn="tl">
                    <a:srgbClr val="000000">
                      <a:alpha val="43137"/>
                    </a:srgbClr>
                  </a:outerShdw>
                </a:effectLst>
              </a:rPr>
              <a:t> پیش از میلاد مسیح، تمام نتایج هندسی را که تا آن زمان شناخته بود، گرد آورد و آنها را به طور منظم، در یک مجموعه </a:t>
            </a:r>
            <a:r>
              <a:rPr lang="fa-IR" sz="2400" dirty="0" smtClean="0">
                <a:effectLst>
                  <a:outerShdw blurRad="38100" dist="38100" dir="2700000" algn="tl">
                    <a:srgbClr val="000000">
                      <a:alpha val="43137"/>
                    </a:srgbClr>
                  </a:outerShdw>
                </a:effectLst>
              </a:rPr>
              <a:t>۱۳</a:t>
            </a:r>
            <a:r>
              <a:rPr lang="ar-SA" sz="2400" dirty="0" smtClean="0">
                <a:effectLst>
                  <a:outerShdw blurRad="38100" dist="38100" dir="2700000" algn="tl">
                    <a:srgbClr val="000000">
                      <a:alpha val="43137"/>
                    </a:srgbClr>
                  </a:outerShdw>
                </a:effectLst>
              </a:rPr>
              <a:t> جلدی قرار داد. این کتابها که اصول هندسه نام داشتند، به مدت </a:t>
            </a:r>
            <a:r>
              <a:rPr lang="fa-IR" sz="2400" dirty="0" smtClean="0">
                <a:effectLst>
                  <a:outerShdw blurRad="38100" dist="38100" dir="2700000" algn="tl">
                    <a:srgbClr val="000000">
                      <a:alpha val="43137"/>
                    </a:srgbClr>
                  </a:outerShdw>
                </a:effectLst>
              </a:rPr>
              <a:t>۲</a:t>
            </a:r>
            <a:r>
              <a:rPr lang="ar-SA" sz="2400" dirty="0" smtClean="0">
                <a:effectLst>
                  <a:outerShdw blurRad="38100" dist="38100" dir="2700000" algn="tl">
                    <a:srgbClr val="000000">
                      <a:alpha val="43137"/>
                    </a:srgbClr>
                  </a:outerShdw>
                </a:effectLst>
              </a:rPr>
              <a:t> هزار سال در سراسر دنیا برای مطالعه هندسه به کار میرفتند</a:t>
            </a:r>
            <a:r>
              <a:rPr lang="en-US" sz="1600" dirty="0" smtClean="0">
                <a:effectLst>
                  <a:outerShdw blurRad="38100" dist="38100" dir="2700000" algn="tl">
                    <a:srgbClr val="000000">
                      <a:alpha val="43137"/>
                    </a:srgbClr>
                  </a:outerShdw>
                </a:effectLst>
              </a:rPr>
              <a:t>.</a:t>
            </a:r>
            <a:endParaRPr lang="fa-IR" sz="2400" dirty="0"/>
          </a:p>
        </p:txBody>
      </p:sp>
      <p:pic>
        <p:nvPicPr>
          <p:cNvPr id="3" name="Content Placeholder 3" descr="kenken_Euclid_03.jpg"/>
          <p:cNvPicPr>
            <a:picLocks noChangeAspect="1"/>
          </p:cNvPicPr>
          <p:nvPr/>
        </p:nvPicPr>
        <p:blipFill>
          <a:blip r:embed="rId2" cstate="print"/>
          <a:stretch>
            <a:fillRect/>
          </a:stretch>
        </p:blipFill>
        <p:spPr>
          <a:xfrm>
            <a:off x="1295400" y="3352800"/>
            <a:ext cx="7467600" cy="3225800"/>
          </a:xfrm>
          <a:prstGeom prst="rect">
            <a:avLst/>
          </a:prstGeom>
          <a:effectLst>
            <a:softEdge rad="127000"/>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2000" t="-4000" r="3000" b="-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76488" cy="1143000"/>
          </a:xfrm>
        </p:spPr>
        <p:txBody>
          <a:bodyPr>
            <a:noAutofit/>
          </a:bodyPr>
          <a:lstStyle/>
          <a:p>
            <a:pPr algn="r"/>
            <a:r>
              <a:rPr lang="ar-SA" sz="2400" b="1" dirty="0" smtClean="0">
                <a:solidFill>
                  <a:srgbClr val="0070C0"/>
                </a:solidFill>
                <a:effectLst/>
              </a:rPr>
              <a:t>برای تعیین انحنای یک سطح در یک نقطه، دو خط متقاطع مساحتی در دو جهت اصلی در آن نقطه انتخاب کرده و انحنای این دو خط را در آن نقاط تعیین می کنیم. فرض کنیم انحنای این دو خط</a:t>
            </a:r>
            <a:r>
              <a:rPr lang="fa-IR" sz="2400" b="1" dirty="0" smtClean="0">
                <a:solidFill>
                  <a:srgbClr val="0070C0"/>
                </a:solidFill>
                <a:effectLst/>
              </a:rPr>
              <a:t> :</a:t>
            </a:r>
            <a:r>
              <a:rPr lang="en-US" sz="2400" b="1" dirty="0" smtClean="0">
                <a:solidFill>
                  <a:srgbClr val="0070C0"/>
                </a:solidFill>
                <a:effectLst/>
              </a:rPr>
              <a:t/>
            </a:r>
            <a:br>
              <a:rPr lang="en-US" sz="2400" b="1" dirty="0" smtClean="0">
                <a:solidFill>
                  <a:srgbClr val="0070C0"/>
                </a:solidFill>
                <a:effectLst/>
              </a:rPr>
            </a:br>
            <a:endParaRPr lang="fa-IR" sz="2400" b="1" dirty="0">
              <a:solidFill>
                <a:srgbClr val="0070C0"/>
              </a:solidFill>
              <a:effectLst/>
            </a:endParaRPr>
          </a:p>
        </p:txBody>
      </p:sp>
      <p:sp>
        <p:nvSpPr>
          <p:cNvPr id="3" name="Content Placeholder 2"/>
          <p:cNvSpPr>
            <a:spLocks noGrp="1"/>
          </p:cNvSpPr>
          <p:nvPr>
            <p:ph idx="1"/>
          </p:nvPr>
        </p:nvSpPr>
        <p:spPr>
          <a:xfrm>
            <a:off x="228600" y="1447800"/>
            <a:ext cx="8705088" cy="4800600"/>
          </a:xfrm>
        </p:spPr>
        <p:txBody>
          <a:bodyPr>
            <a:noAutofit/>
          </a:bodyPr>
          <a:lstStyle/>
          <a:p>
            <a:pPr algn="ctr"/>
            <a:r>
              <a:rPr lang="en-US" sz="2400" dirty="0" smtClean="0">
                <a:solidFill>
                  <a:srgbClr val="7030A0"/>
                </a:solidFill>
              </a:rPr>
              <a:t>k</a:t>
            </a:r>
            <a:r>
              <a:rPr lang="fa-IR" sz="2400" dirty="0" smtClean="0">
                <a:solidFill>
                  <a:srgbClr val="7030A0"/>
                </a:solidFill>
              </a:rPr>
              <a:t>۱</a:t>
            </a:r>
            <a:r>
              <a:rPr lang="en-US" sz="2400" dirty="0" smtClean="0">
                <a:solidFill>
                  <a:srgbClr val="7030A0"/>
                </a:solidFill>
              </a:rPr>
              <a:t>=</a:t>
            </a:r>
            <a:r>
              <a:rPr lang="fa-IR" sz="2400" dirty="0" smtClean="0">
                <a:solidFill>
                  <a:srgbClr val="7030A0"/>
                </a:solidFill>
              </a:rPr>
              <a:t>۱</a:t>
            </a:r>
            <a:r>
              <a:rPr lang="en-US" sz="2400" dirty="0" smtClean="0">
                <a:solidFill>
                  <a:srgbClr val="7030A0"/>
                </a:solidFill>
              </a:rPr>
              <a:t>/R</a:t>
            </a:r>
            <a:r>
              <a:rPr lang="fa-IR" sz="2400" dirty="0" smtClean="0">
                <a:solidFill>
                  <a:srgbClr val="7030A0"/>
                </a:solidFill>
              </a:rPr>
              <a:t>۱</a:t>
            </a:r>
            <a:r>
              <a:rPr lang="en-US" sz="2400" dirty="0" smtClean="0">
                <a:solidFill>
                  <a:srgbClr val="7030A0"/>
                </a:solidFill>
              </a:rPr>
              <a:t> and k</a:t>
            </a:r>
            <a:r>
              <a:rPr lang="fa-IR" sz="2400" dirty="0" smtClean="0">
                <a:solidFill>
                  <a:srgbClr val="7030A0"/>
                </a:solidFill>
              </a:rPr>
              <a:t>۲</a:t>
            </a:r>
            <a:r>
              <a:rPr lang="en-US" sz="2400" dirty="0" smtClean="0">
                <a:solidFill>
                  <a:srgbClr val="7030A0"/>
                </a:solidFill>
              </a:rPr>
              <a:t>=</a:t>
            </a:r>
            <a:r>
              <a:rPr lang="fa-IR" sz="2400" dirty="0" smtClean="0">
                <a:solidFill>
                  <a:srgbClr val="7030A0"/>
                </a:solidFill>
              </a:rPr>
              <a:t>۱</a:t>
            </a:r>
            <a:r>
              <a:rPr lang="en-US" sz="2400" dirty="0" smtClean="0">
                <a:solidFill>
                  <a:srgbClr val="7030A0"/>
                </a:solidFill>
              </a:rPr>
              <a:t>/R</a:t>
            </a:r>
            <a:r>
              <a:rPr lang="fa-IR" sz="2400" dirty="0" smtClean="0">
                <a:solidFill>
                  <a:srgbClr val="7030A0"/>
                </a:solidFill>
              </a:rPr>
              <a:t>۲</a:t>
            </a:r>
            <a:r>
              <a:rPr lang="en-US" sz="2400" dirty="0" smtClean="0">
                <a:solidFill>
                  <a:srgbClr val="7030A0"/>
                </a:solidFill>
              </a:rPr>
              <a:t> </a:t>
            </a:r>
            <a:br>
              <a:rPr lang="en-US" sz="2400" dirty="0" smtClean="0">
                <a:solidFill>
                  <a:srgbClr val="7030A0"/>
                </a:solidFill>
              </a:rPr>
            </a:br>
            <a:r>
              <a:rPr lang="ar-SA" sz="2400" dirty="0" smtClean="0">
                <a:solidFill>
                  <a:srgbClr val="7030A0"/>
                </a:solidFill>
              </a:rPr>
              <a:t>باشند. آنگاه انحنای سطح در آن نقطه برابر است با حاصلضرب این دو انحنا، یعنی</a:t>
            </a:r>
            <a:r>
              <a:rPr lang="en-US" sz="2400" dirty="0" smtClean="0">
                <a:solidFill>
                  <a:srgbClr val="7030A0"/>
                </a:solidFill>
              </a:rPr>
              <a:t> :</a:t>
            </a:r>
            <a:br>
              <a:rPr lang="en-US" sz="2400" dirty="0" smtClean="0">
                <a:solidFill>
                  <a:srgbClr val="7030A0"/>
                </a:solidFill>
              </a:rPr>
            </a:br>
            <a:r>
              <a:rPr lang="en-US" sz="2400" dirty="0" smtClean="0">
                <a:solidFill>
                  <a:srgbClr val="7030A0"/>
                </a:solidFill>
              </a:rPr>
              <a:t>k=</a:t>
            </a:r>
            <a:r>
              <a:rPr lang="fa-IR" sz="2400" dirty="0" smtClean="0">
                <a:solidFill>
                  <a:srgbClr val="7030A0"/>
                </a:solidFill>
              </a:rPr>
              <a:t>۱</a:t>
            </a:r>
            <a:r>
              <a:rPr lang="en-US" sz="2400" dirty="0" smtClean="0">
                <a:solidFill>
                  <a:srgbClr val="7030A0"/>
                </a:solidFill>
              </a:rPr>
              <a:t>/R</a:t>
            </a:r>
            <a:r>
              <a:rPr lang="fa-IR" sz="2400" dirty="0" smtClean="0">
                <a:solidFill>
                  <a:srgbClr val="7030A0"/>
                </a:solidFill>
              </a:rPr>
              <a:t>۱</a:t>
            </a:r>
            <a:r>
              <a:rPr lang="en-US" sz="2400" dirty="0" smtClean="0">
                <a:solidFill>
                  <a:srgbClr val="7030A0"/>
                </a:solidFill>
              </a:rPr>
              <a:t>R</a:t>
            </a:r>
            <a:r>
              <a:rPr lang="fa-IR" sz="2400" dirty="0" smtClean="0">
                <a:solidFill>
                  <a:srgbClr val="7030A0"/>
                </a:solidFill>
              </a:rPr>
              <a:t>۲</a:t>
            </a:r>
            <a:r>
              <a:rPr lang="en-US" sz="2400" dirty="0" smtClean="0">
                <a:solidFill>
                  <a:srgbClr val="7030A0"/>
                </a:solidFill>
              </a:rPr>
              <a:t> </a:t>
            </a:r>
            <a:br>
              <a:rPr lang="en-US" sz="2400" dirty="0" smtClean="0">
                <a:solidFill>
                  <a:srgbClr val="7030A0"/>
                </a:solidFill>
              </a:rPr>
            </a:br>
            <a:r>
              <a:rPr lang="ar-SA" sz="2400" dirty="0" smtClean="0">
                <a:solidFill>
                  <a:srgbClr val="7030A0"/>
                </a:solidFill>
              </a:rPr>
              <a:t>انحنای صفحه ی اقلیدسی صفر است. همچنین انحنای استوانه صفر است</a:t>
            </a:r>
            <a:r>
              <a:rPr lang="en-US" sz="2400" dirty="0" smtClean="0">
                <a:solidFill>
                  <a:srgbClr val="7030A0"/>
                </a:solidFill>
              </a:rPr>
              <a:t>:</a:t>
            </a:r>
            <a:br>
              <a:rPr lang="en-US" sz="2400" dirty="0" smtClean="0">
                <a:solidFill>
                  <a:srgbClr val="7030A0"/>
                </a:solidFill>
              </a:rPr>
            </a:br>
            <a:r>
              <a:rPr lang="en-US" sz="2400" dirty="0" smtClean="0">
                <a:solidFill>
                  <a:srgbClr val="7030A0"/>
                </a:solidFill>
              </a:rPr>
              <a:t>k=o </a:t>
            </a:r>
            <a:br>
              <a:rPr lang="en-US" sz="2400" dirty="0" smtClean="0">
                <a:solidFill>
                  <a:srgbClr val="7030A0"/>
                </a:solidFill>
              </a:rPr>
            </a:br>
            <a:r>
              <a:rPr lang="ar-SA" sz="2400" dirty="0" smtClean="0">
                <a:solidFill>
                  <a:srgbClr val="7030A0"/>
                </a:solidFill>
              </a:rPr>
              <a:t>برای سطح هذلولوی همواره انحنای سطح منفی است</a:t>
            </a:r>
            <a:r>
              <a:rPr lang="en-US" sz="2400" dirty="0" smtClean="0">
                <a:solidFill>
                  <a:srgbClr val="7030A0"/>
                </a:solidFill>
              </a:rPr>
              <a:t> :</a:t>
            </a:r>
            <a:br>
              <a:rPr lang="en-US" sz="2400" dirty="0" smtClean="0">
                <a:solidFill>
                  <a:srgbClr val="7030A0"/>
                </a:solidFill>
              </a:rPr>
            </a:br>
            <a:r>
              <a:rPr lang="en-US" sz="2400" dirty="0" smtClean="0">
                <a:solidFill>
                  <a:srgbClr val="7030A0"/>
                </a:solidFill>
              </a:rPr>
              <a:t>k&lt;&gt;</a:t>
            </a:r>
            <a:br>
              <a:rPr lang="en-US" sz="2400" dirty="0" smtClean="0">
                <a:solidFill>
                  <a:srgbClr val="7030A0"/>
                </a:solidFill>
              </a:rPr>
            </a:br>
            <a:r>
              <a:rPr lang="ar-SA" sz="2400" dirty="0" smtClean="0">
                <a:solidFill>
                  <a:srgbClr val="7030A0"/>
                </a:solidFill>
              </a:rPr>
              <a:t>برای سطح بیضوی همواره انحنا مثبت است</a:t>
            </a:r>
            <a:r>
              <a:rPr lang="en-US" sz="2400" dirty="0" smtClean="0">
                <a:solidFill>
                  <a:srgbClr val="7030A0"/>
                </a:solidFill>
              </a:rPr>
              <a:t> :</a:t>
            </a:r>
            <a:br>
              <a:rPr lang="en-US" sz="2400" dirty="0" smtClean="0">
                <a:solidFill>
                  <a:srgbClr val="7030A0"/>
                </a:solidFill>
              </a:rPr>
            </a:br>
            <a:r>
              <a:rPr lang="en-US" sz="2400" dirty="0" smtClean="0">
                <a:solidFill>
                  <a:srgbClr val="7030A0"/>
                </a:solidFill>
              </a:rPr>
              <a:t>k&gt;o </a:t>
            </a:r>
            <a:br>
              <a:rPr lang="en-US" sz="2400" dirty="0" smtClean="0">
                <a:solidFill>
                  <a:srgbClr val="7030A0"/>
                </a:solidFill>
              </a:rPr>
            </a:br>
            <a:endParaRPr lang="fa-IR" sz="2400" dirty="0">
              <a:solidFill>
                <a:srgbClr val="7030A0"/>
              </a:solidFill>
            </a:endParaRPr>
          </a:p>
        </p:txBody>
      </p:sp>
    </p:spTree>
  </p:cSld>
  <p:clrMapOvr>
    <a:masterClrMapping/>
  </p:clrMapOvr>
  <p:transition spd="med">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800" dirty="0" smtClean="0"/>
              <a:t>در جدول زیر هر سه هندسه ها با یکدیگر مقایسه شده اند</a:t>
            </a:r>
            <a:r>
              <a:rPr lang="en-US" sz="2800" dirty="0" smtClean="0"/>
              <a:t>:</a:t>
            </a:r>
            <a:endParaRPr lang="fa-IR" sz="2800" dirty="0"/>
          </a:p>
        </p:txBody>
      </p:sp>
      <p:graphicFrame>
        <p:nvGraphicFramePr>
          <p:cNvPr id="5" name="Content Placeholder 4"/>
          <p:cNvGraphicFramePr>
            <a:graphicFrameLocks noGrp="1"/>
          </p:cNvGraphicFramePr>
          <p:nvPr>
            <p:ph idx="1"/>
          </p:nvPr>
        </p:nvGraphicFramePr>
        <p:xfrm>
          <a:off x="1435100" y="2057400"/>
          <a:ext cx="7499350" cy="2590800"/>
        </p:xfrm>
        <a:graphic>
          <a:graphicData uri="http://schemas.openxmlformats.org/drawingml/2006/table">
            <a:tbl>
              <a:tblPr rtl="1" firstRow="1" bandRow="1">
                <a:tableStyleId>{35758FB7-9AC5-4552-8A53-C91805E547FA}</a:tableStyleId>
              </a:tblPr>
              <a:tblGrid>
                <a:gridCol w="1499870"/>
                <a:gridCol w="1499870"/>
                <a:gridCol w="1499870"/>
                <a:gridCol w="1499870"/>
                <a:gridCol w="1499870"/>
              </a:tblGrid>
              <a:tr h="647700">
                <a:tc>
                  <a:txBody>
                    <a:bodyPr/>
                    <a:lstStyle/>
                    <a:p>
                      <a:pPr algn="ctr" rtl="1"/>
                      <a:r>
                        <a:rPr lang="fa-IR" dirty="0" smtClean="0"/>
                        <a:t>اندازه</a:t>
                      </a:r>
                      <a:r>
                        <a:rPr lang="fa-IR" baseline="0" dirty="0" smtClean="0"/>
                        <a:t> انحنا</a:t>
                      </a:r>
                    </a:p>
                    <a:p>
                      <a:pPr algn="ctr" rtl="1"/>
                      <a:endParaRPr lang="fa-IR" dirty="0"/>
                    </a:p>
                  </a:txBody>
                  <a:tcPr/>
                </a:tc>
                <a:tc>
                  <a:txBody>
                    <a:bodyPr/>
                    <a:lstStyle/>
                    <a:p>
                      <a:pPr algn="ctr" rtl="1"/>
                      <a:r>
                        <a:rPr lang="fa-IR" dirty="0" smtClean="0"/>
                        <a:t>نسبت محیط</a:t>
                      </a:r>
                      <a:r>
                        <a:rPr lang="fa-IR" baseline="0" dirty="0" smtClean="0"/>
                        <a:t> به قطر دایره</a:t>
                      </a:r>
                      <a:endParaRPr lang="fa-IR" dirty="0"/>
                    </a:p>
                  </a:txBody>
                  <a:tcPr/>
                </a:tc>
                <a:tc>
                  <a:txBody>
                    <a:bodyPr/>
                    <a:lstStyle/>
                    <a:p>
                      <a:pPr algn="ctr" rtl="1"/>
                      <a:r>
                        <a:rPr lang="fa-IR" dirty="0" smtClean="0"/>
                        <a:t>مجموع</a:t>
                      </a:r>
                      <a:r>
                        <a:rPr lang="fa-IR" baseline="0" dirty="0" smtClean="0"/>
                        <a:t> زوایای مثلث</a:t>
                      </a:r>
                      <a:endParaRPr lang="fa-IR" dirty="0"/>
                    </a:p>
                  </a:txBody>
                  <a:tcPr/>
                </a:tc>
                <a:tc>
                  <a:txBody>
                    <a:bodyPr/>
                    <a:lstStyle/>
                    <a:p>
                      <a:pPr algn="ctr" rtl="1"/>
                      <a:r>
                        <a:rPr lang="fa-IR" dirty="0" smtClean="0"/>
                        <a:t>تعدادخطوط موازی</a:t>
                      </a:r>
                      <a:endParaRPr lang="fa-IR" dirty="0"/>
                    </a:p>
                  </a:txBody>
                  <a:tcPr/>
                </a:tc>
                <a:tc>
                  <a:txBody>
                    <a:bodyPr/>
                    <a:lstStyle/>
                    <a:p>
                      <a:pPr algn="ctr" rtl="1"/>
                      <a:r>
                        <a:rPr lang="fa-IR" dirty="0" smtClean="0"/>
                        <a:t>نوع</a:t>
                      </a:r>
                      <a:r>
                        <a:rPr lang="fa-IR" baseline="0" dirty="0" smtClean="0"/>
                        <a:t> هندسه</a:t>
                      </a:r>
                      <a:endParaRPr lang="fa-IR" dirty="0"/>
                    </a:p>
                  </a:txBody>
                  <a:tcPr/>
                </a:tc>
              </a:tr>
              <a:tr h="647700">
                <a:tc>
                  <a:txBody>
                    <a:bodyPr/>
                    <a:lstStyle/>
                    <a:p>
                      <a:pPr algn="ctr" rtl="1"/>
                      <a:r>
                        <a:rPr lang="fa-IR" dirty="0" smtClean="0"/>
                        <a:t>صفر </a:t>
                      </a:r>
                      <a:endParaRPr lang="fa-IR" dirty="0"/>
                    </a:p>
                  </a:txBody>
                  <a:tcPr/>
                </a:tc>
                <a:tc>
                  <a:txBody>
                    <a:bodyPr/>
                    <a:lstStyle/>
                    <a:p>
                      <a:pPr algn="ctr" rtl="1"/>
                      <a:r>
                        <a:rPr lang="fa-IR" dirty="0" smtClean="0"/>
                        <a:t>عدد پی</a:t>
                      </a:r>
                      <a:endParaRPr lang="fa-IR" dirty="0"/>
                    </a:p>
                  </a:txBody>
                  <a:tcPr/>
                </a:tc>
                <a:tc>
                  <a:txBody>
                    <a:bodyPr/>
                    <a:lstStyle/>
                    <a:p>
                      <a:pPr algn="ctr" rtl="1"/>
                      <a:r>
                        <a:rPr lang="fa-IR" dirty="0" smtClean="0"/>
                        <a:t>180</a:t>
                      </a:r>
                      <a:endParaRPr lang="fa-IR" dirty="0"/>
                    </a:p>
                  </a:txBody>
                  <a:tcPr/>
                </a:tc>
                <a:tc>
                  <a:txBody>
                    <a:bodyPr/>
                    <a:lstStyle/>
                    <a:p>
                      <a:pPr algn="ctr" rtl="1"/>
                      <a:r>
                        <a:rPr lang="fa-IR" dirty="0" smtClean="0"/>
                        <a:t>یک</a:t>
                      </a:r>
                      <a:endParaRPr lang="fa-IR" dirty="0"/>
                    </a:p>
                  </a:txBody>
                  <a:tcPr/>
                </a:tc>
                <a:tc>
                  <a:txBody>
                    <a:bodyPr/>
                    <a:lstStyle/>
                    <a:p>
                      <a:pPr algn="ctr" rtl="1"/>
                      <a:r>
                        <a:rPr lang="fa-IR" dirty="0" smtClean="0"/>
                        <a:t>اقلیدسی</a:t>
                      </a:r>
                      <a:endParaRPr lang="fa-IR" dirty="0"/>
                    </a:p>
                  </a:txBody>
                  <a:tcPr/>
                </a:tc>
              </a:tr>
              <a:tr h="647700">
                <a:tc>
                  <a:txBody>
                    <a:bodyPr/>
                    <a:lstStyle/>
                    <a:p>
                      <a:pPr algn="ctr" rtl="1"/>
                      <a:r>
                        <a:rPr lang="fa-IR" dirty="0" smtClean="0"/>
                        <a:t>منفی</a:t>
                      </a:r>
                      <a:endParaRPr lang="fa-IR" dirty="0"/>
                    </a:p>
                  </a:txBody>
                  <a:tcPr/>
                </a:tc>
                <a:tc>
                  <a:txBody>
                    <a:bodyPr/>
                    <a:lstStyle/>
                    <a:p>
                      <a:pPr algn="ctr" rtl="1"/>
                      <a:r>
                        <a:rPr lang="fa-IR" dirty="0" smtClean="0"/>
                        <a:t>&gt;عدد</a:t>
                      </a:r>
                      <a:r>
                        <a:rPr lang="fa-IR" baseline="0" dirty="0" smtClean="0"/>
                        <a:t> پی</a:t>
                      </a:r>
                      <a:endParaRPr lang="fa-IR" dirty="0"/>
                    </a:p>
                  </a:txBody>
                  <a:tcPr/>
                </a:tc>
                <a:tc>
                  <a:txBody>
                    <a:bodyPr/>
                    <a:lstStyle/>
                    <a:p>
                      <a:pPr algn="ctr" rtl="1"/>
                      <a:r>
                        <a:rPr lang="fa-IR" dirty="0" smtClean="0"/>
                        <a:t>&lt;180</a:t>
                      </a:r>
                      <a:endParaRPr lang="fa-IR" dirty="0"/>
                    </a:p>
                  </a:txBody>
                  <a:tcPr/>
                </a:tc>
                <a:tc>
                  <a:txBody>
                    <a:bodyPr/>
                    <a:lstStyle/>
                    <a:p>
                      <a:pPr algn="ctr" rtl="1"/>
                      <a:r>
                        <a:rPr lang="fa-IR" dirty="0" smtClean="0"/>
                        <a:t>بی نهایت</a:t>
                      </a:r>
                      <a:endParaRPr lang="fa-IR" dirty="0"/>
                    </a:p>
                  </a:txBody>
                  <a:tcPr/>
                </a:tc>
                <a:tc>
                  <a:txBody>
                    <a:bodyPr/>
                    <a:lstStyle/>
                    <a:p>
                      <a:pPr algn="ctr" rtl="1"/>
                      <a:r>
                        <a:rPr lang="fa-IR" dirty="0" smtClean="0"/>
                        <a:t>هذلولوی</a:t>
                      </a:r>
                      <a:endParaRPr lang="fa-IR" dirty="0"/>
                    </a:p>
                  </a:txBody>
                  <a:tcPr/>
                </a:tc>
              </a:tr>
              <a:tr h="647700">
                <a:tc>
                  <a:txBody>
                    <a:bodyPr/>
                    <a:lstStyle/>
                    <a:p>
                      <a:pPr algn="ctr" rtl="1"/>
                      <a:r>
                        <a:rPr lang="fa-IR" dirty="0" smtClean="0"/>
                        <a:t>مثبت</a:t>
                      </a:r>
                      <a:endParaRPr lang="fa-IR" dirty="0"/>
                    </a:p>
                  </a:txBody>
                  <a:tcPr/>
                </a:tc>
                <a:tc>
                  <a:txBody>
                    <a:bodyPr/>
                    <a:lstStyle/>
                    <a:p>
                      <a:pPr algn="ctr" rtl="1"/>
                      <a:r>
                        <a:rPr lang="fa-IR" dirty="0" smtClean="0"/>
                        <a:t>&lt;عدد پی</a:t>
                      </a:r>
                      <a:endParaRPr lang="fa-IR" dirty="0"/>
                    </a:p>
                  </a:txBody>
                  <a:tcPr/>
                </a:tc>
                <a:tc>
                  <a:txBody>
                    <a:bodyPr/>
                    <a:lstStyle/>
                    <a:p>
                      <a:pPr algn="ctr" rtl="1"/>
                      <a:r>
                        <a:rPr lang="fa-IR" dirty="0" smtClean="0"/>
                        <a:t>&gt;180</a:t>
                      </a:r>
                      <a:endParaRPr lang="fa-IR" dirty="0"/>
                    </a:p>
                  </a:txBody>
                  <a:tcPr/>
                </a:tc>
                <a:tc>
                  <a:txBody>
                    <a:bodyPr/>
                    <a:lstStyle/>
                    <a:p>
                      <a:pPr algn="ctr" rtl="1"/>
                      <a:r>
                        <a:rPr lang="fa-IR" dirty="0" smtClean="0"/>
                        <a:t>صفر</a:t>
                      </a:r>
                      <a:endParaRPr lang="fa-IR" dirty="0"/>
                    </a:p>
                  </a:txBody>
                  <a:tcPr/>
                </a:tc>
                <a:tc>
                  <a:txBody>
                    <a:bodyPr/>
                    <a:lstStyle/>
                    <a:p>
                      <a:pPr algn="ctr" rtl="1"/>
                      <a:r>
                        <a:rPr lang="fa-IR" dirty="0" smtClean="0"/>
                        <a:t>بیضوی</a:t>
                      </a:r>
                      <a:endParaRPr lang="fa-IR" dirty="0"/>
                    </a:p>
                  </a:txBody>
                  <a:tcPr/>
                </a:tc>
              </a:tr>
            </a:tbl>
          </a:graphicData>
        </a:graphic>
      </p:graphicFrame>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620000" cy="4602162"/>
          </a:xfrm>
        </p:spPr>
        <p:txBody>
          <a:bodyPr>
            <a:normAutofit fontScale="90000"/>
          </a:bodyPr>
          <a:lstStyle/>
          <a:p>
            <a:pPr algn="r"/>
            <a:r>
              <a:rPr lang="ar-SA" sz="2700" b="1" dirty="0" smtClean="0">
                <a:solidFill>
                  <a:schemeClr val="accent4">
                    <a:lumMod val="75000"/>
                  </a:schemeClr>
                </a:solidFill>
                <a:effectLst/>
              </a:rPr>
              <a:t>هندسه نااقليدسى و نسبيت عام اينشتين</a:t>
            </a:r>
            <a:r>
              <a:rPr lang="en-US" sz="2700" b="1" dirty="0" smtClean="0">
                <a:solidFill>
                  <a:schemeClr val="accent4">
                    <a:lumMod val="75000"/>
                  </a:schemeClr>
                </a:solidFill>
                <a:effectLst/>
              </a:rPr>
              <a:t>:</a:t>
            </a:r>
            <a:r>
              <a:rPr lang="fa-IR" sz="2000" b="1" dirty="0" smtClean="0">
                <a:solidFill>
                  <a:schemeClr val="accent4">
                    <a:lumMod val="75000"/>
                  </a:schemeClr>
                </a:solidFill>
                <a:effectLst/>
              </a:rPr>
              <a:t/>
            </a:r>
            <a:br>
              <a:rPr lang="fa-IR" sz="2000" b="1" dirty="0" smtClean="0">
                <a:solidFill>
                  <a:schemeClr val="accent4">
                    <a:lumMod val="75000"/>
                  </a:schemeClr>
                </a:solidFill>
                <a:effectLst/>
              </a:rPr>
            </a:br>
            <a:r>
              <a:rPr lang="en-US" sz="2000" b="1" dirty="0" smtClean="0">
                <a:effectLst/>
              </a:rPr>
              <a:t/>
            </a:r>
            <a:br>
              <a:rPr lang="en-US" sz="2000" b="1" dirty="0" smtClean="0">
                <a:effectLst/>
              </a:rPr>
            </a:br>
            <a:r>
              <a:rPr lang="ar-SA" sz="2000" dirty="0" smtClean="0">
                <a:solidFill>
                  <a:schemeClr val="accent2">
                    <a:lumMod val="50000"/>
                  </a:schemeClr>
                </a:solidFill>
                <a:effectLst/>
              </a:rPr>
              <a:t>در قرن نوزدهم دو رياضيدان بزرگ به نام «لباچفسكى» و «ريمان» دو نظام هندسى را صورت بندى كردند. كه هندسه را از سيطره اقليدس خارج مى كرد. صورت بندى «اقليدس» از هندسه تا قرن نوزدهم بسيار پررونق بود و پنداشته مى شد كه نظام اقليدس يگانه نظامى است كه امكان پذير است. اين نظام بى چون و چرا توصيفى درست از جهان انگاشته مى شد. هندسه اقليدسى مدلى براى ساختار نظريه هاى علمى بود و نيوتن و ديگر دانشمندان از آن پيروى مى كردند</a:t>
            </a:r>
            <a:r>
              <a:rPr lang="en-US" sz="2000" dirty="0" smtClean="0">
                <a:solidFill>
                  <a:schemeClr val="accent2">
                    <a:lumMod val="50000"/>
                  </a:schemeClr>
                </a:solidFill>
                <a:effectLst/>
              </a:rPr>
              <a:t>.</a:t>
            </a:r>
            <a:br>
              <a:rPr lang="en-US" sz="2000" dirty="0" smtClean="0">
                <a:solidFill>
                  <a:schemeClr val="accent2">
                    <a:lumMod val="50000"/>
                  </a:schemeClr>
                </a:solidFill>
                <a:effectLst/>
              </a:rPr>
            </a:br>
            <a:r>
              <a:rPr lang="en-US" sz="2000" dirty="0" smtClean="0">
                <a:solidFill>
                  <a:schemeClr val="accent2">
                    <a:lumMod val="50000"/>
                  </a:schemeClr>
                </a:solidFill>
                <a:effectLst/>
              </a:rPr>
              <a:t> </a:t>
            </a:r>
            <a:r>
              <a:rPr lang="ar-SA" sz="2000" dirty="0" smtClean="0">
                <a:solidFill>
                  <a:schemeClr val="accent2">
                    <a:lumMod val="50000"/>
                  </a:schemeClr>
                </a:solidFill>
                <a:effectLst/>
              </a:rPr>
              <a:t>هندسه اقليدسى فضايى را مفروض مى گيرد كه هيچ گونه خميدگى و انحنا ندارد. اما نظام هندسى لباچفسكى و ريمانى اين خميدگى را مفروض مى گيرند. (مانند سطح يك كره) همچنين در هندسه هاى نااقليدسى جمع زواياى مثلث برابر با </a:t>
            </a:r>
            <a:r>
              <a:rPr lang="fa-IR" sz="2000" dirty="0" smtClean="0">
                <a:solidFill>
                  <a:schemeClr val="accent2">
                    <a:lumMod val="50000"/>
                  </a:schemeClr>
                </a:solidFill>
                <a:effectLst/>
              </a:rPr>
              <a:t>۱۸۰</a:t>
            </a:r>
            <a:r>
              <a:rPr lang="ar-SA" sz="2000" dirty="0" smtClean="0">
                <a:solidFill>
                  <a:schemeClr val="accent2">
                    <a:lumMod val="50000"/>
                  </a:schemeClr>
                </a:solidFill>
                <a:effectLst/>
              </a:rPr>
              <a:t> درجه نيست. (در هندسه اقليدسى جمع زواياى مثلث برابر با </a:t>
            </a:r>
            <a:r>
              <a:rPr lang="fa-IR" sz="2000" dirty="0" smtClean="0">
                <a:solidFill>
                  <a:schemeClr val="accent2">
                    <a:lumMod val="50000"/>
                  </a:schemeClr>
                </a:solidFill>
                <a:effectLst/>
              </a:rPr>
              <a:t>۱۸۰</a:t>
            </a:r>
            <a:r>
              <a:rPr lang="ar-SA" sz="2000" dirty="0" smtClean="0">
                <a:solidFill>
                  <a:schemeClr val="accent2">
                    <a:lumMod val="50000"/>
                  </a:schemeClr>
                </a:solidFill>
                <a:effectLst/>
              </a:rPr>
              <a:t> درجه است.) ظهور اين هندسه هاى عجيب و غريب براى رياضيدانان جالب توجه بود اما اهميت آنها وقتى روشن شد كه نسبيت عام اينشتين توسط بيشتر فيزيكدانان به عنوان جايگزينى براى نظريه نيوتن از مكان، زمان و گرانش پذيرفته شد</a:t>
            </a:r>
            <a:endParaRPr lang="fa-IR" sz="2000" dirty="0">
              <a:solidFill>
                <a:schemeClr val="accent2">
                  <a:lumMod val="50000"/>
                </a:schemeClr>
              </a:solidFill>
              <a:effectLst/>
            </a:endParaRPr>
          </a:p>
        </p:txBody>
      </p:sp>
      <p:pic>
        <p:nvPicPr>
          <p:cNvPr id="4" name="Content Placeholder 3" descr="ااننننننن.jpg"/>
          <p:cNvPicPr>
            <a:picLocks noGrp="1" noChangeAspect="1"/>
          </p:cNvPicPr>
          <p:nvPr>
            <p:ph idx="1"/>
          </p:nvPr>
        </p:nvPicPr>
        <p:blipFill>
          <a:blip r:embed="rId2" cstate="print">
            <a:duotone>
              <a:prstClr val="black"/>
              <a:schemeClr val="bg2">
                <a:lumMod val="50000"/>
                <a:tint val="45000"/>
                <a:satMod val="400000"/>
              </a:schemeClr>
            </a:duotone>
          </a:blip>
          <a:stretch>
            <a:fillRect/>
          </a:stretch>
        </p:blipFill>
        <p:spPr>
          <a:xfrm>
            <a:off x="1143000" y="4876800"/>
            <a:ext cx="7772399" cy="1676400"/>
          </a:xfrm>
          <a:prstGeom prst="rect">
            <a:avLst/>
          </a:prstGeom>
          <a:ln>
            <a:noFill/>
          </a:ln>
          <a:effectLst>
            <a:outerShdw blurRad="190500" algn="tl" rotWithShape="0">
              <a:srgbClr val="000000">
                <a:alpha val="70000"/>
              </a:srgbClr>
            </a:outerShdw>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2" presetClass="entr" presetSubtype="1"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1000" fill="hold"/>
                                        <p:tgtEl>
                                          <p:spTgt spid="2"/>
                                        </p:tgtEl>
                                        <p:attrNameLst>
                                          <p:attrName>ppt_x</p:attrName>
                                        </p:attrNameLst>
                                      </p:cBhvr>
                                      <p:tavLst>
                                        <p:tav tm="0">
                                          <p:val>
                                            <p:strVal val="#ppt_x"/>
                                          </p:val>
                                        </p:tav>
                                        <p:tav tm="100000">
                                          <p:val>
                                            <p:strVal val="#ppt_x"/>
                                          </p:val>
                                        </p:tav>
                                      </p:tavLst>
                                    </p:anim>
                                    <p:anim calcmode="lin" valueType="num">
                                      <p:cBhvr additive="base">
                                        <p:cTn id="13"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alphaModFix amt="46000"/>
            <a:lum/>
          </a:blip>
          <a:srcRect/>
          <a:stretch>
            <a:fillRect l="-6000" r="-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628888" cy="5867400"/>
          </a:xfrm>
        </p:spPr>
        <p:txBody>
          <a:bodyPr>
            <a:noAutofit/>
          </a:bodyPr>
          <a:lstStyle/>
          <a:p>
            <a:pPr algn="ctr"/>
            <a:r>
              <a:rPr lang="ar-SA" sz="2800" dirty="0" smtClean="0"/>
              <a:t>جايگزينى براى نظريه نيوتن از مكان، زمان و گرانش پذيرفته شد. چون صورت بندى نسبيت عام </a:t>
            </a:r>
            <a:r>
              <a:rPr lang="ar-SA" sz="2400" dirty="0" smtClean="0"/>
              <a:t>اينشتين</a:t>
            </a:r>
            <a:r>
              <a:rPr lang="ar-SA" sz="2800" dirty="0" smtClean="0"/>
              <a:t> مبتنى بر هندسه((ريماني)) است. در اين نظريه هندسه زمان و مكان به جاى آن كه صاف باشد منحنى است. نظريه نسبيت خاص اينشتين تمايز آشكارى ميان رياضيات محض و رياضيات كاربردى است. هندسه محض مطالعه سيستم هاى رياضى مختلف است كه به وسيله نظام هاى اصول موضوعه متفاوتى توصيف شده اند. اما هندسه محض انتزاعى است و هيچ ربطى با جهان مادى ندارد يعنى فقط به روابط مفاهيم رياضى با همديگر، بدون ارجاع به تجربه مى پردازد. هندسه كاربردى، كاربرد رياضيات در واقعيت است. هندسه كاربردى به وسيله تجربه فراگرفته مى شود و مفاهيم انتزاعى برحسب عناصرى تفسير مى شوند كه بازتاب جهان تجربه اند. نظريه نسبيت، تفسيرى منسجم از مفهوم حركت، زمان و مكان به ما مى دهد. اينشتين براى تبيين حركت نور از هندسه نااقليدسى استفاده كرد. بدين منظور هندسه((ريماني)) را برگزيد</a:t>
            </a:r>
            <a:r>
              <a:rPr lang="en-US" sz="2800" dirty="0" smtClean="0"/>
              <a:t>.</a:t>
            </a:r>
            <a:br>
              <a:rPr lang="en-US" sz="2800" dirty="0" smtClean="0"/>
            </a:br>
            <a:endParaRPr lang="fa-IR" sz="2800"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4449762"/>
          </a:xfrm>
        </p:spPr>
        <p:txBody>
          <a:bodyPr>
            <a:noAutofit/>
          </a:bodyPr>
          <a:lstStyle/>
          <a:p>
            <a:pPr algn="r"/>
            <a:r>
              <a:rPr lang="ar-SA" sz="2600" dirty="0" smtClean="0">
                <a:solidFill>
                  <a:srgbClr val="993300"/>
                </a:solidFill>
              </a:rPr>
              <a:t>هندسه اقليدسى براى دستگاهى مشتمل بر خط هاى راست در يك صفحه طرح ريزى شده است اما در عالم واقع يك چنين خط هاى راستى وجود ندارد. اينشتين معتقد بود امور واقع هندسه ريمانى را اقتضا كرده اند. نور بر اثر ميدان هاى گرانشى خميده شده و به صورت منحنى در مى آيد يعنى سير نورمستقيم نيست بلكه به صورت منحنى ها و دايره هاى عظيمى است كه سطح كرات آنها را پديد آورده اند. نور به سبب ميدان هاى گرانشى كه بر اثر اجرام آسمانى پديد مى آيدخط سيرى منحنى دارد. براساس نسبيت عام نور در راستاى كوتاه ترين خطوط بين نقاط حركت مى كند اما گاهى اين خطوط منحنى هستند چون حضور ماده موجب انحنادر مكان - زمان مى شود</a:t>
            </a:r>
            <a:r>
              <a:rPr lang="en-US" sz="2600" dirty="0" smtClean="0">
                <a:solidFill>
                  <a:srgbClr val="993300"/>
                </a:solidFill>
              </a:rPr>
              <a:t>.</a:t>
            </a:r>
            <a:endParaRPr lang="fa-IR" sz="2600" dirty="0">
              <a:solidFill>
                <a:srgbClr val="993300"/>
              </a:solidFill>
            </a:endParaRPr>
          </a:p>
        </p:txBody>
      </p:sp>
      <p:pic>
        <p:nvPicPr>
          <p:cNvPr id="4" name="Content Placeholder 3" descr="ان2.jpg"/>
          <p:cNvPicPr>
            <a:picLocks noGrp="1" noChangeAspect="1"/>
          </p:cNvPicPr>
          <p:nvPr>
            <p:ph idx="1"/>
          </p:nvPr>
        </p:nvPicPr>
        <p:blipFill>
          <a:blip r:embed="rId2" cstate="print"/>
          <a:stretch>
            <a:fillRect/>
          </a:stretch>
        </p:blipFill>
        <p:spPr>
          <a:xfrm>
            <a:off x="1524000" y="4800600"/>
            <a:ext cx="7010399" cy="1752600"/>
          </a:xfrm>
          <a:prstGeom prst="rect">
            <a:avLst/>
          </a:prstGeom>
          <a:ln>
            <a:noFill/>
          </a:ln>
          <a:effectLst>
            <a:softEdge rad="112500"/>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1000"/>
                                        <p:tgtEl>
                                          <p:spTgt spid="2"/>
                                        </p:tgtEl>
                                      </p:cBhvr>
                                    </p:animEffect>
                                  </p:childTnLst>
                                </p:cTn>
                              </p:par>
                            </p:childTnLst>
                          </p:cTn>
                        </p:par>
                        <p:par>
                          <p:cTn id="8" fill="hold">
                            <p:stCondLst>
                              <p:cond delay="1000"/>
                            </p:stCondLst>
                            <p:childTnLst>
                              <p:par>
                                <p:cTn id="9" presetID="22" presetClass="entr" presetSubtype="2"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right)">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alphaModFix amt="64000"/>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28888" cy="6324600"/>
          </a:xfrm>
        </p:spPr>
        <p:txBody>
          <a:bodyPr>
            <a:noAutofit/>
          </a:bodyPr>
          <a:lstStyle/>
          <a:p>
            <a:r>
              <a:rPr lang="en-US" sz="2400" dirty="0" smtClean="0">
                <a:solidFill>
                  <a:srgbClr val="FFFF00"/>
                </a:solidFill>
              </a:rPr>
              <a:t/>
            </a:r>
            <a:br>
              <a:rPr lang="en-US" sz="2400" dirty="0" smtClean="0">
                <a:solidFill>
                  <a:srgbClr val="FFFF00"/>
                </a:solidFill>
              </a:rPr>
            </a:br>
            <a:r>
              <a:rPr lang="ar-SA" sz="2400" dirty="0" smtClean="0">
                <a:solidFill>
                  <a:srgbClr val="FFFF00"/>
                </a:solidFill>
              </a:rPr>
              <a:t>در نظريه نسبيت عام گرانش يك نيرو نيست بلكه نامى ا - زمان مى شود</a:t>
            </a:r>
            <a:r>
              <a:rPr lang="en-US" sz="2400" dirty="0" smtClean="0">
                <a:solidFill>
                  <a:srgbClr val="FFFF00"/>
                </a:solidFill>
              </a:rPr>
              <a:t>.</a:t>
            </a:r>
            <a:r>
              <a:rPr lang="ar-SA" sz="2400" dirty="0" smtClean="0">
                <a:solidFill>
                  <a:srgbClr val="FFFF00"/>
                </a:solidFill>
              </a:rPr>
              <a:t>رده اند. نور به سبب ميدان هاى گرانشى كه بر اثر اجرام آسمانى پديد مى آيدخط ست كه ما به اثر انحناى زمان ـ مكان بر حركت اشيا مي دهيم. آزمون هاى عملى ثابت كردند كه شالوده عالم نااقليدسى است و شايد نظريه نسبيت عام بهترين راهنمايى باشد كه ما با آن مى توانيم اشيا را مشاهده كنيم. اما مدافعين هندسه اقليدسى معتقد بودند كه به وسيله آزمايش نمى توان تصميم گرفت كه ساختار هندسى جهان اقليدسى است يا نااقليدسى. چون مى توان نيروهايى به سيستم مبتنى بر هندسه اقليدسى اضافه كرد به طورى كه شبيه اثرات ساختار نااقليدسى باشد. نيروهايى كه اندازه گيرى هاى ما از طول و زمان را چنان تغيير دهندكه پديده هايى سازگار با زمان ـ مكان خميده به وجود آيد. اين نظريه به((قراردادگرايى)) مشهور است كه نخستين بار از طرف رياضيدان و فيزيكدان فرانسوى((هنرى پوانكاره)) ابراز شد. اما نظريه هايى كه بدين طريق به دست مى آوريم ممكن است كاملاً جعلى و موقتى باشند. اما آيا دلايل كافى براى رد آنها وجود دارد؟</a:t>
            </a:r>
            <a:endParaRPr lang="en-US" sz="2400" dirty="0" smtClean="0">
              <a:solidFill>
                <a:srgbClr val="FFFF00"/>
              </a:solidFill>
            </a:endParaRPr>
          </a:p>
          <a:p>
            <a:endParaRPr lang="fa-IR" sz="2400" dirty="0">
              <a:solidFill>
                <a:srgbClr val="FFFF00"/>
              </a:solidFill>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منابع</a:t>
            </a:r>
            <a:endParaRPr lang="fa-IR" dirty="0"/>
          </a:p>
        </p:txBody>
      </p:sp>
      <p:sp>
        <p:nvSpPr>
          <p:cNvPr id="3" name="Content Placeholder 2"/>
          <p:cNvSpPr>
            <a:spLocks noGrp="1"/>
          </p:cNvSpPr>
          <p:nvPr>
            <p:ph idx="1"/>
          </p:nvPr>
        </p:nvSpPr>
        <p:spPr/>
        <p:txBody>
          <a:bodyPr/>
          <a:lstStyle/>
          <a:p>
            <a:r>
              <a:rPr lang="en-US" dirty="0" smtClean="0"/>
              <a:t/>
            </a:r>
            <a:br>
              <a:rPr lang="en-US" dirty="0" smtClean="0"/>
            </a:br>
            <a:r>
              <a:rPr lang="ar-SA" dirty="0" smtClean="0"/>
              <a:t>هندسه های اقلیدسی و نااقلیدسی ، ماروین جی گرینبرگ ، ترجمه شفیعیها ، مرکز نشر دانشگاهی</a:t>
            </a:r>
            <a:r>
              <a:rPr lang="en-US" dirty="0" smtClean="0"/>
              <a:t/>
            </a:r>
            <a:br>
              <a:rPr lang="en-US" dirty="0" smtClean="0"/>
            </a:br>
            <a:r>
              <a:rPr lang="ar-SA" dirty="0" smtClean="0"/>
              <a:t>هندسه های اقلیدسی گرینبرگ</a:t>
            </a:r>
            <a:endParaRPr lang="en-US" dirty="0" smtClean="0"/>
          </a:p>
          <a:p>
            <a:r>
              <a:rPr lang="en-US" dirty="0" smtClean="0"/>
              <a:t>http://fa.wikipedia.org</a:t>
            </a:r>
            <a:br>
              <a:rPr lang="en-US" dirty="0" smtClean="0"/>
            </a:br>
            <a:r>
              <a:rPr lang="en-US" dirty="0" smtClean="0"/>
              <a:t>www.sharghnewspaper.com</a:t>
            </a:r>
            <a:br>
              <a:rPr lang="en-US" dirty="0" smtClean="0"/>
            </a:br>
            <a:r>
              <a:rPr lang="en-US" dirty="0" smtClean="0"/>
              <a:t>www.roshd.ir </a:t>
            </a:r>
            <a:endParaRPr lang="en-US" dirty="0" smtClean="0"/>
          </a:p>
          <a:p>
            <a:r>
              <a:rPr lang="fa-IR" dirty="0" smtClean="0"/>
              <a:t>اسمارت جیمز . هندسه های جدید انتشارات مدرسه</a:t>
            </a:r>
            <a:r>
              <a:rPr lang="en-US" dirty="0" smtClean="0"/>
              <a:t/>
            </a:r>
            <a:br>
              <a:rPr lang="en-US" dirty="0" smtClean="0"/>
            </a:br>
            <a:endParaRPr lang="fa-IR" dirty="0"/>
          </a:p>
        </p:txBody>
      </p:sp>
    </p:spTree>
  </p:cSld>
  <p:clrMapOvr>
    <a:masterClrMapping/>
  </p:clrMapOvr>
  <p:transition spd="med">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5000" r="-2000" b="15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486400"/>
            <a:ext cx="3810000" cy="1143000"/>
          </a:xfrm>
        </p:spPr>
        <p:txBody>
          <a:bodyPr>
            <a:normAutofit/>
          </a:bodyPr>
          <a:lstStyle/>
          <a:p>
            <a:pPr algn="ctr">
              <a:buNone/>
            </a:pPr>
            <a:r>
              <a:rPr lang="fa-IR" sz="5400" b="1" dirty="0" smtClean="0">
                <a:solidFill>
                  <a:srgbClr val="C00000"/>
                </a:solidFill>
                <a:effectLst>
                  <a:outerShdw blurRad="38100" dist="38100" dir="2700000" algn="tl">
                    <a:srgbClr val="000000">
                      <a:alpha val="43137"/>
                    </a:srgbClr>
                  </a:outerShdw>
                </a:effectLst>
              </a:rPr>
              <a:t>با تشکر </a:t>
            </a:r>
            <a:r>
              <a:rPr lang="fa-IR" sz="5400" b="1" dirty="0" smtClean="0">
                <a:solidFill>
                  <a:srgbClr val="FFFF00"/>
                </a:solidFill>
                <a:effectLst>
                  <a:outerShdw blurRad="38100" dist="38100" dir="2700000" algn="tl">
                    <a:srgbClr val="000000">
                      <a:alpha val="43137"/>
                    </a:srgbClr>
                  </a:outerShdw>
                </a:effectLst>
                <a:sym typeface="Wingdings" pitchFamily="2" charset="2"/>
              </a:rPr>
              <a:t></a:t>
            </a:r>
            <a:endParaRPr lang="fa-IR" sz="5400" b="1" dirty="0">
              <a:solidFill>
                <a:srgbClr val="FFFF00"/>
              </a:solidFill>
              <a:effectLst>
                <a:outerShdw blurRad="38100" dist="38100" dir="2700000" algn="tl">
                  <a:srgbClr val="000000">
                    <a:alpha val="43137"/>
                  </a:srgbClr>
                </a:outerShdw>
              </a:effectLst>
            </a:endParaRPr>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upload.wikimedia.org/wikipedia/commons/thumb/8/8c/Euklid2.jpg/200px-Euklid2.jpg"/>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2743200" y="533400"/>
            <a:ext cx="4419600" cy="5791199"/>
          </a:xfrm>
          <a:prstGeom prst="rect">
            <a:avLst/>
          </a:prstGeom>
          <a:noFill/>
          <a:ln>
            <a:noFill/>
          </a:ln>
        </p:spPr>
      </p:pic>
    </p:spTree>
  </p:cSld>
  <p:clrMapOvr>
    <a:masterClrMapping/>
  </p:clrMapOvr>
  <p:transition spd="med">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706880"/>
          </a:xfrm>
        </p:spPr>
        <p:txBody>
          <a:bodyPr>
            <a:normAutofit/>
          </a:bodyPr>
          <a:lstStyle/>
          <a:p>
            <a:r>
              <a:rPr lang="ar-SA" sz="2000" b="1" dirty="0" smtClean="0">
                <a:solidFill>
                  <a:schemeClr val="accent4">
                    <a:lumMod val="75000"/>
                  </a:schemeClr>
                </a:solidFill>
                <a:effectLst>
                  <a:outerShdw blurRad="38100" dist="38100" dir="2700000" algn="tl">
                    <a:srgbClr val="000000">
                      <a:alpha val="43137"/>
                    </a:srgbClr>
                  </a:outerShdw>
                </a:effectLst>
              </a:rPr>
              <a:t>هندسه اقلیدسی مدلی برای ساختار نظریه های علمی بود و نیوتون و دیگر دانشمندان از آن پیروی می کردند.این نوع هندسه بر </a:t>
            </a:r>
            <a:r>
              <a:rPr lang="ar-SA" sz="2000" b="1" dirty="0" smtClean="0">
                <a:solidFill>
                  <a:schemeClr val="accent4">
                    <a:lumMod val="75000"/>
                  </a:schemeClr>
                </a:solidFill>
                <a:effectLst>
                  <a:outerShdw blurRad="38100" dist="38100" dir="2700000" algn="tl">
                    <a:srgbClr val="000000">
                      <a:alpha val="43137"/>
                    </a:srgbClr>
                  </a:outerShdw>
                </a:effectLst>
              </a:rPr>
              <a:t>5 </a:t>
            </a:r>
            <a:r>
              <a:rPr lang="ar-SA" sz="2000" b="1" dirty="0" smtClean="0">
                <a:solidFill>
                  <a:schemeClr val="accent4">
                    <a:lumMod val="75000"/>
                  </a:schemeClr>
                </a:solidFill>
                <a:effectLst>
                  <a:outerShdw blurRad="38100" dist="38100" dir="2700000" algn="tl">
                    <a:srgbClr val="000000">
                      <a:alpha val="43137"/>
                    </a:srgbClr>
                  </a:outerShdw>
                </a:effectLst>
              </a:rPr>
              <a:t>اصل استوار می شود و بر 5 اصل اثبات می شود</a:t>
            </a:r>
            <a:r>
              <a:rPr lang="fa-IR" sz="2000" b="1" dirty="0" smtClean="0">
                <a:solidFill>
                  <a:schemeClr val="accent4">
                    <a:lumMod val="75000"/>
                  </a:schemeClr>
                </a:solidFill>
                <a:effectLst>
                  <a:outerShdw blurRad="38100" dist="38100" dir="2700000" algn="tl">
                    <a:srgbClr val="000000">
                      <a:alpha val="43137"/>
                    </a:srgbClr>
                  </a:outerShdw>
                </a:effectLst>
              </a:rPr>
              <a:t> :</a:t>
            </a:r>
            <a:endParaRPr lang="fa-IR" sz="2000" dirty="0"/>
          </a:p>
        </p:txBody>
      </p:sp>
      <p:sp>
        <p:nvSpPr>
          <p:cNvPr id="3" name="Rectangle 2"/>
          <p:cNvSpPr/>
          <p:nvPr/>
        </p:nvSpPr>
        <p:spPr>
          <a:xfrm>
            <a:off x="1219200" y="1997838"/>
            <a:ext cx="7620000" cy="3046988"/>
          </a:xfrm>
          <a:prstGeom prst="rect">
            <a:avLst/>
          </a:prstGeom>
        </p:spPr>
        <p:txBody>
          <a:bodyPr wrap="square">
            <a:spAutoFit/>
          </a:bodyPr>
          <a:lstStyle/>
          <a:p>
            <a:pPr>
              <a:buFont typeface="Wingdings" pitchFamily="2" charset="2"/>
              <a:buChar char="v"/>
            </a:pPr>
            <a:r>
              <a:rPr lang="ar-SA" sz="2400" dirty="0" smtClean="0"/>
              <a:t>اصل اول - از هر نقطه مي توان خط مستقيمي به هر نقطه ي ديگ</a:t>
            </a:r>
            <a:endParaRPr lang="fa-IR" sz="2400" dirty="0" smtClean="0"/>
          </a:p>
          <a:p>
            <a:pPr>
              <a:buFont typeface="Wingdings" pitchFamily="2" charset="2"/>
              <a:buChar char="v"/>
            </a:pPr>
            <a:r>
              <a:rPr lang="ar-SA" sz="2400" dirty="0" smtClean="0"/>
              <a:t>اصل دوم - هر پاره خط مستقيم را مي توان روي همان خط به طور نامحدود امتداد داد. </a:t>
            </a:r>
            <a:endParaRPr lang="fa-IR" sz="2400" dirty="0" smtClean="0"/>
          </a:p>
          <a:p>
            <a:pPr>
              <a:buFont typeface="Wingdings" pitchFamily="2" charset="2"/>
              <a:buChar char="v"/>
            </a:pPr>
            <a:r>
              <a:rPr lang="ar-SA" sz="2400" dirty="0" smtClean="0"/>
              <a:t>اصل سوم - مي توان دايره اي با هر نقطه دلخواه به عنوان مركز آن و با شعاعي مساوي هر پاره خط رسم كرد. </a:t>
            </a:r>
            <a:endParaRPr lang="fa-IR" sz="2400" dirty="0" smtClean="0"/>
          </a:p>
          <a:p>
            <a:pPr>
              <a:buFont typeface="Wingdings" pitchFamily="2" charset="2"/>
              <a:buChar char="v"/>
            </a:pPr>
            <a:r>
              <a:rPr lang="ar-SA" sz="2400" dirty="0" smtClean="0"/>
              <a:t>اصل چهارم - همه ي زواياي قائمه با هم مساوي اند. </a:t>
            </a:r>
            <a:endParaRPr lang="fa-IR" sz="2400" dirty="0" smtClean="0"/>
          </a:p>
          <a:p>
            <a:pPr>
              <a:buFont typeface="Wingdings" pitchFamily="2" charset="2"/>
              <a:buChar char="v"/>
            </a:pPr>
            <a:r>
              <a:rPr lang="ar-SA" sz="2400" dirty="0" smtClean="0"/>
              <a:t>اصل پنجم - از يك نقطه خارج يك خط، يك خط و و تنها يك خط مي توان موازي با خط مفروض رسم كرد.</a:t>
            </a:r>
            <a:endParaRPr lang="fa-IR" sz="2400" dirty="0"/>
          </a:p>
        </p:txBody>
      </p:sp>
    </p:spTree>
  </p:cSld>
  <p:clrMapOvr>
    <a:masterClrMapping/>
  </p:clrMapOvr>
  <p:transition spd="med">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19"/>
            <a:ext cx="7498080" cy="45719"/>
          </a:xfrm>
        </p:spPr>
        <p:txBody>
          <a:bodyPr>
            <a:normAutofit fontScale="90000"/>
          </a:bodyPr>
          <a:lstStyle/>
          <a:p>
            <a:endParaRPr lang="fa-IR" dirty="0"/>
          </a:p>
        </p:txBody>
      </p:sp>
      <p:sp>
        <p:nvSpPr>
          <p:cNvPr id="4" name="Content Placeholder 3"/>
          <p:cNvSpPr>
            <a:spLocks noGrp="1"/>
          </p:cNvSpPr>
          <p:nvPr>
            <p:ph sz="half" idx="2"/>
          </p:nvPr>
        </p:nvSpPr>
        <p:spPr/>
        <p:txBody>
          <a:bodyPr/>
          <a:lstStyle/>
          <a:p>
            <a:r>
              <a:rPr lang="fa-IR" dirty="0" smtClean="0">
                <a:solidFill>
                  <a:srgbClr val="00B050"/>
                </a:solidFill>
              </a:rPr>
              <a:t>در </a:t>
            </a:r>
            <a:r>
              <a:rPr lang="ar-SA" dirty="0" smtClean="0">
                <a:solidFill>
                  <a:srgbClr val="00B050"/>
                </a:solidFill>
              </a:rPr>
              <a:t>هندسه ی اقلیدسی یکسری مفاهیم اولیه نظیر خط و نقطه تعریف شده بود و پنچ اصل را به عنوان بدیهیات پذیرفته بودند و سایر قضایا را با استفاده از این اصول استنتاج می کردند. </a:t>
            </a:r>
            <a:endParaRPr lang="fa-IR" dirty="0" smtClean="0">
              <a:solidFill>
                <a:srgbClr val="00B050"/>
              </a:solidFill>
            </a:endParaRPr>
          </a:p>
          <a:p>
            <a:endParaRPr lang="fa-IR" dirty="0"/>
          </a:p>
        </p:txBody>
      </p:sp>
      <p:pic>
        <p:nvPicPr>
          <p:cNvPr id="5" name="Content Placeholder 4" descr="images.jpg"/>
          <p:cNvPicPr>
            <a:picLocks noGrp="1" noChangeAspect="1"/>
          </p:cNvPicPr>
          <p:nvPr>
            <p:ph sz="half" idx="1"/>
          </p:nvPr>
        </p:nvPicPr>
        <p:blipFill>
          <a:blip r:embed="rId2" cstate="print"/>
          <a:stretch>
            <a:fillRect/>
          </a:stretch>
        </p:blipFill>
        <p:spPr>
          <a:xfrm>
            <a:off x="1219200" y="1600200"/>
            <a:ext cx="3581399" cy="5029199"/>
          </a:xfrm>
          <a:prstGeom prst="rect">
            <a:avLst/>
          </a:prstGeo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3078480"/>
          </a:xfrm>
        </p:spPr>
        <p:txBody>
          <a:bodyPr>
            <a:normAutofit/>
          </a:bodyPr>
          <a:lstStyle/>
          <a:p>
            <a:r>
              <a:rPr lang="ar-SA" sz="2400" dirty="0" smtClean="0">
                <a:solidFill>
                  <a:srgbClr val="663300"/>
                </a:solidFill>
                <a:effectLst/>
              </a:rPr>
              <a:t>اما اصل پنجم چندان بدیهی به نظر نمی رسید. بنابر اصل پنجم اقلیدس از یک نقطه خارج از یک خط، یک خط و تنها یک خط می توان موازی با خط مفروض رسم کرد. برخی از ریاضیدانان مدعی بودند که این اصل را می توان به عنوان یک قضیه ثابت کرد. در این راه بسیاری از ریاضیدانان تلاش زیادی کردند و نتیجه نگرفتند. خیام ضمن جستجوی راهی برای اثبات »اصل توازی «مبتکر مفهوم</a:t>
            </a:r>
            <a:endParaRPr lang="fa-IR" sz="2400" dirty="0"/>
          </a:p>
        </p:txBody>
      </p:sp>
      <p:pic>
        <p:nvPicPr>
          <p:cNvPr id="3" name="Content Placeholder 3" descr="260179.jpg"/>
          <p:cNvPicPr>
            <a:picLocks noChangeAspect="1"/>
          </p:cNvPicPr>
          <p:nvPr/>
        </p:nvPicPr>
        <p:blipFill>
          <a:blip r:embed="rId2" cstate="print">
            <a:duotone>
              <a:schemeClr val="accent5">
                <a:shade val="45000"/>
                <a:satMod val="135000"/>
              </a:schemeClr>
              <a:prstClr val="white"/>
            </a:duotone>
          </a:blip>
          <a:stretch>
            <a:fillRect/>
          </a:stretch>
        </p:blipFill>
        <p:spPr>
          <a:xfrm>
            <a:off x="1371600" y="3733800"/>
            <a:ext cx="7391400" cy="2514600"/>
          </a:xfrm>
          <a:prstGeom prst="rect">
            <a:avLst/>
          </a:prstGeom>
          <a:ln>
            <a:noFill/>
          </a:ln>
          <a:effectLst>
            <a:softEdge rad="112500"/>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67200" y="533400"/>
            <a:ext cx="4572000" cy="5791200"/>
          </a:xfrm>
        </p:spPr>
        <p:txBody>
          <a:bodyPr>
            <a:normAutofit fontScale="77500" lnSpcReduction="20000"/>
          </a:bodyPr>
          <a:lstStyle/>
          <a:p>
            <a:pPr algn="r"/>
            <a:r>
              <a:rPr lang="en-US" dirty="0" smtClean="0">
                <a:solidFill>
                  <a:srgbClr val="641C08"/>
                </a:solidFill>
              </a:rPr>
              <a:t> </a:t>
            </a:r>
            <a:r>
              <a:rPr lang="ar-SA" sz="3200" b="1" dirty="0" smtClean="0">
                <a:solidFill>
                  <a:schemeClr val="bg2">
                    <a:lumMod val="50000"/>
                  </a:schemeClr>
                </a:solidFill>
              </a:rPr>
              <a:t>هندسه نا اقلیدسی</a:t>
            </a:r>
            <a:r>
              <a:rPr lang="fa-IR" sz="2800" dirty="0" smtClean="0"/>
              <a:t/>
            </a:r>
            <a:br>
              <a:rPr lang="fa-IR" sz="2800" dirty="0" smtClean="0"/>
            </a:br>
            <a:r>
              <a:rPr lang="en-US" sz="2800" dirty="0" smtClean="0"/>
              <a:t/>
            </a:r>
            <a:br>
              <a:rPr lang="en-US" sz="2800" dirty="0" smtClean="0"/>
            </a:br>
            <a:r>
              <a:rPr lang="en-US" sz="2800" dirty="0" smtClean="0"/>
              <a:t> </a:t>
            </a:r>
            <a:r>
              <a:rPr lang="ar-SA" sz="2800" dirty="0" smtClean="0"/>
              <a:t> نیکلای ایوانوویچ لوباچفسکی در سال </a:t>
            </a:r>
            <a:r>
              <a:rPr lang="fa-IR" sz="2800" dirty="0" smtClean="0"/>
              <a:t>۱۸۲۹</a:t>
            </a:r>
            <a:r>
              <a:rPr lang="ar-SA" sz="2800" dirty="0" smtClean="0"/>
              <a:t> مقاله ای در زمینه هندسه نااقلیدسی منتشر ساخت. هنگامی که اثر او منتشر شد چندان مورد توجه قرار نگرفت، بیشتر به این علت که به زبان روسی نوشته شده بود و روس هایی که آن را می خواندند، سخت خرده گیری می کردند. وی در سال </a:t>
            </a:r>
            <a:r>
              <a:rPr lang="fa-IR" sz="2800" dirty="0" smtClean="0"/>
              <a:t>۱۸۴۰</a:t>
            </a:r>
            <a:r>
              <a:rPr lang="ar-SA" sz="2800" dirty="0" smtClean="0"/>
              <a:t> مقاله ای به زبان آلمانی منتشر کرد که مورد توجه گاوس قرار گرفت. گاوس در نامه ای به ه. ک. شوماخر از آن مقاله ستایش کرد و در عین حال تقدم خود را در این زمینه تکرار کرد. لوباچفسکی هندسه اش را در آغاز »هندسه انگاری «و بعد »هندسه عام «نام گذارد و موضوع آن را در مقاله هایی که منتشر کرد به طور کامل بسط داد</a:t>
            </a:r>
            <a:r>
              <a:rPr lang="en-US" sz="2800" dirty="0" smtClean="0"/>
              <a:t>.</a:t>
            </a:r>
            <a:br>
              <a:rPr lang="en-US" sz="2800" dirty="0" smtClean="0"/>
            </a:br>
            <a:r>
              <a:rPr lang="ar-SA" sz="2800" dirty="0" smtClean="0"/>
              <a:t>لوباچفسکی علنا با تعلیمات و اصول عقاید کانت درباره فضا، به مثابه شهود ذهنی، به مبارزه برخاست و در سال </a:t>
            </a:r>
            <a:r>
              <a:rPr lang="fa-IR" sz="2800" dirty="0" smtClean="0"/>
              <a:t>۱۸۳۵</a:t>
            </a:r>
            <a:r>
              <a:rPr lang="ar-SA" sz="2800" dirty="0" smtClean="0"/>
              <a:t> نوشت: شد</a:t>
            </a:r>
            <a:r>
              <a:rPr lang="en-US" sz="2800" dirty="0" smtClean="0"/>
              <a:t/>
            </a:r>
            <a:br>
              <a:rPr lang="en-US" sz="2800" dirty="0" smtClean="0"/>
            </a:br>
            <a:endParaRPr lang="en-US" dirty="0" smtClean="0">
              <a:solidFill>
                <a:srgbClr val="641C08"/>
              </a:solidFill>
            </a:endParaRPr>
          </a:p>
        </p:txBody>
      </p:sp>
      <p:pic>
        <p:nvPicPr>
          <p:cNvPr id="4" name="Picture 3" descr="http://www.roshd.ir/Portals/0/NewBlog/Files/37/2459/13890928-01-news-naoghlidos.jpg"/>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1371600" y="3352800"/>
            <a:ext cx="2286000" cy="3048000"/>
          </a:xfrm>
          <a:prstGeom prst="rect">
            <a:avLst/>
          </a:prstGeom>
          <a:ln w="38100" cap="sq">
            <a:solidFill>
              <a:srgbClr val="000000"/>
            </a:solidFill>
            <a:prstDash val="solid"/>
            <a:miter lim="800000"/>
          </a:ln>
          <a:effectLst>
            <a:innerShdw blurRad="114300">
              <a:prstClr val="black"/>
            </a:innerShdw>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81000"/>
            <a:ext cx="3752088" cy="5867400"/>
          </a:xfrm>
        </p:spPr>
        <p:txBody>
          <a:bodyPr>
            <a:normAutofit/>
          </a:bodyPr>
          <a:lstStyle/>
          <a:p>
            <a:pPr algn="r"/>
            <a:r>
              <a:rPr lang="ar-SA" sz="2400" dirty="0" smtClean="0"/>
              <a:t>او در سال 1840 مقاله ای به زبان آلمانی منتشر کرد که بسیار مورد توجه دانشمند معروف «گاوس» قرار گرفت.</a:t>
            </a:r>
            <a:r>
              <a:rPr lang="en-US" sz="2400" dirty="0" smtClean="0"/>
              <a:t/>
            </a:r>
            <a:br>
              <a:rPr lang="en-US" sz="2400" dirty="0" smtClean="0"/>
            </a:br>
            <a:r>
              <a:rPr lang="ar-SA" sz="2400" dirty="0" smtClean="0"/>
              <a:t>بنابراین در قرن نوزدهم دو ریاضیدان بزرگ به نام «لباچفسکى» و «ریمان» دو نظام هندسى را صورت بندى کردند که هندسه را از سیطره اقلیدس خارج مى کرد. صورت بندى «اقلیدس» از هندسه تا قرن نوزدهم با کاربرد ترین هندسه بود و پنداشته مى شد که نظام اقلیدس تنها نظامى است که امکان پذیر است</a:t>
            </a:r>
            <a:endParaRPr lang="fa-IR" sz="2400" dirty="0"/>
          </a:p>
        </p:txBody>
      </p:sp>
      <p:pic>
        <p:nvPicPr>
          <p:cNvPr id="4" name="Content Placeholder 3" descr="images.jpg"/>
          <p:cNvPicPr>
            <a:picLocks noGrp="1" noChangeAspect="1"/>
          </p:cNvPicPr>
          <p:nvPr>
            <p:ph idx="1"/>
          </p:nvPr>
        </p:nvPicPr>
        <p:blipFill>
          <a:blip r:embed="rId2" cstate="print"/>
          <a:stretch>
            <a:fillRect/>
          </a:stretch>
        </p:blipFill>
        <p:spPr>
          <a:xfrm>
            <a:off x="1785073" y="984798"/>
            <a:ext cx="2664196" cy="2901402"/>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590800"/>
            <a:ext cx="7638288" cy="3276600"/>
          </a:xfrm>
        </p:spPr>
        <p:txBody>
          <a:bodyPr>
            <a:normAutofit/>
          </a:bodyPr>
          <a:lstStyle/>
          <a:p>
            <a:r>
              <a:rPr lang="ar-SA" sz="2400" dirty="0" smtClean="0">
                <a:solidFill>
                  <a:schemeClr val="accent4">
                    <a:lumMod val="50000"/>
                  </a:schemeClr>
                </a:solidFill>
              </a:rPr>
              <a:t>هندسه «لباچفسکى» و هندسه «ریمانى» این اصل موضوعه پنجم را مورد تردید قرار دادند. در هندسه «ریمانى» ممکن است خط صافى که موازى خط مفروض باشد از نقطه مورد نظر عبور نکند و در هندسه «لباچفسکى» ممکن است بیش از یک خط از آن نقطه عبور کند. با اندکى تفکر و حساب مى توان گفت این دو هندسه منحنى وار هستند. بدین معنا که کوتاه ترین فاصله بین دو نقطه یک منحنى است.</a:t>
            </a:r>
            <a:r>
              <a:rPr lang="en-US" sz="2400" dirty="0" smtClean="0">
                <a:solidFill>
                  <a:schemeClr val="accent4">
                    <a:lumMod val="50000"/>
                  </a:schemeClr>
                </a:solidFill>
              </a:rPr>
              <a:t/>
            </a:r>
            <a:br>
              <a:rPr lang="en-US" sz="2400" dirty="0" smtClean="0">
                <a:solidFill>
                  <a:schemeClr val="accent4">
                    <a:lumMod val="50000"/>
                  </a:schemeClr>
                </a:solidFill>
              </a:rPr>
            </a:br>
            <a:endParaRPr lang="fa-IR" sz="2400" dirty="0">
              <a:solidFill>
                <a:schemeClr val="accent4">
                  <a:lumMod val="50000"/>
                </a:schemeClr>
              </a:solidFill>
            </a:endParaRPr>
          </a:p>
        </p:txBody>
      </p:sp>
      <p:pic>
        <p:nvPicPr>
          <p:cNvPr id="4" name="Content Placeholder 3" descr="_______16_20120522_2031295246.jpg"/>
          <p:cNvPicPr>
            <a:picLocks noGrp="1" noChangeAspect="1"/>
          </p:cNvPicPr>
          <p:nvPr>
            <p:ph idx="1"/>
          </p:nvPr>
        </p:nvPicPr>
        <p:blipFill>
          <a:blip r:embed="rId2" cstate="print"/>
          <a:stretch>
            <a:fillRect/>
          </a:stretch>
        </p:blipFill>
        <p:spPr>
          <a:xfrm>
            <a:off x="1219200" y="381000"/>
            <a:ext cx="7619999" cy="1905000"/>
          </a:xfrm>
        </p:spPr>
      </p:pic>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1+#ppt_w/2"/>
                                          </p:val>
                                        </p:tav>
                                        <p:tav tm="100000">
                                          <p:val>
                                            <p:strVal val="#ppt_x"/>
                                          </p:val>
                                        </p:tav>
                                      </p:tavLst>
                                    </p:anim>
                                    <p:anim calcmode="lin" valueType="num">
                                      <p:cBhvr additive="base">
                                        <p:cTn id="8"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553</TotalTime>
  <Words>1238</Words>
  <Application>Microsoft Office PowerPoint</Application>
  <PresentationFormat>On-screen Show (4:3)</PresentationFormat>
  <Paragraphs>63</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Solstice</vt:lpstr>
      <vt:lpstr>تهیه کنندگان: زهرا رضیعی نیلوفر ذاکری مهناز مبارکی </vt:lpstr>
      <vt:lpstr>اما دانشمندی به نام اقلیدس که در اسکندریه زندگی میکرد، هندسه را به صورت یک علم بیان نمود. وی حدود سال ۳۰۰ پیش از میلاد مسیح، تمام نتایج هندسی را که تا آن زمان شناخته بود، گرد آورد و آنها را به طور منظم، در یک مجموعه ۱۳ جلدی قرار داد. این کتابها که اصول هندسه نام داشتند، به مدت ۲ هزار سال در سراسر دنیا برای مطالعه هندسه به کار میرفتند.</vt:lpstr>
      <vt:lpstr>Slide 3</vt:lpstr>
      <vt:lpstr>هندسه اقلیدسی مدلی برای ساختار نظریه های علمی بود و نیوتون و دیگر دانشمندان از آن پیروی می کردند.این نوع هندسه بر 5 اصل استوار می شود و بر 5 اصل اثبات می شود :</vt:lpstr>
      <vt:lpstr>Slide 5</vt:lpstr>
      <vt:lpstr>اما اصل پنجم چندان بدیهی به نظر نمی رسید. بنابر اصل پنجم اقلیدس از یک نقطه خارج از یک خط، یک خط و تنها یک خط می توان موازی با خط مفروض رسم کرد. برخی از ریاضیدانان مدعی بودند که این اصل را می توان به عنوان یک قضیه ثابت کرد. در این راه بسیاری از ریاضیدانان تلاش زیادی کردند و نتیجه نگرفتند. خیام ضمن جستجوی راهی برای اثبات »اصل توازی «مبتکر مفهوم</vt:lpstr>
      <vt:lpstr>Slide 7</vt:lpstr>
      <vt:lpstr>او در سال 1840 مقاله ای به زبان آلمانی منتشر کرد که بسیار مورد توجه دانشمند معروف «گاوس» قرار گرفت. بنابراین در قرن نوزدهم دو ریاضیدان بزرگ به نام «لباچفسکى» و «ریمان» دو نظام هندسى را صورت بندى کردند که هندسه را از سیطره اقلیدس خارج مى کرد. صورت بندى «اقلیدس» از هندسه تا قرن نوزدهم با کاربرد ترین هندسه بود و پنداشته مى شد که نظام اقلیدس تنها نظامى است که امکان پذیر است</vt:lpstr>
      <vt:lpstr>هندسه «لباچفسکى» و هندسه «ریمانى» این اصل موضوعه پنجم را مورد تردید قرار دادند. در هندسه «ریمانى» ممکن است خط صافى که موازى خط مفروض باشد از نقطه مورد نظر عبور نکند و در هندسه «لباچفسکى» ممکن است بیش از یک خط از آن نقطه عبور کند. با اندکى تفکر و حساب مى توان گفت این دو هندسه منحنى وار هستند. بدین معنا که کوتاه ترین فاصله بین دو نقطه یک منحنى است. </vt:lpstr>
      <vt:lpstr>هندسه نا اقلیدسی چیست؟ هر هندسه ای غیر از اقلیدسی را نا اقلیدسی می گویند.این گونه هندسه ها تا به حال زیاد بوده است.تفاوت بین هندسه نا اقلیدسی و اقلیدسی تنها در اصل توازی است.در هندسه اقلیدسی به ازای هر نقطه و هر خط نا واقع بر آن یک خط می توان موازی با آن رسم کرد. </vt:lpstr>
      <vt:lpstr>نقض اين اصل را به دو صورت مي توان در نظر گرفت. تعداد خطوط موازي كه از يك نقطه نا واقع بر آن، مي توان رسم كرد، بيش از يكي است. و يا اصلاً خطوط موازي وجود ندارند. با توجه به اين دو نقض، هندسه هاي نا اقليدسي را مي توان به دو گروه تقسيم كرد</vt:lpstr>
      <vt:lpstr>هنـدسه مقـدماتی به دو شاخه تقسیـم می گردد : </vt:lpstr>
      <vt:lpstr>در هندسه مدرن شاخهای زیر مورد مطالعه قرار میگیرند:   • هندسه تحلیلی  • هندسه برداری  • هندسه دیفرانسیل  • هندسه جبری  • هندسه محاسباتی  • هندسه اعداد صحیح  • هندسه اقلیدسی  • هندسه نااقلیدسی  • هندسه تصویری و ناجابجایی</vt:lpstr>
      <vt:lpstr>هندسه هذلولوی   در هندسه نااقلیدسی، نقیض اصل توازی را به عنوان اصل موضوع مفروض می گیریم. یعنی این گزاره را که »از یک نقطه خارج از یک خط راست بیش از یک نقطه می توان به موازات آن رسم کرد «به جای اصل موضوع توازی اقلیدس قرار می دهیم. این امر به هندسه حیرت انگیزی منجر می شود که با هندسه اقلیدسی تفاوت اساسی دارد. به قول گاوس قضایای این هندسه به باطن ما می مانند و شاید در نظر فردی مبتدی بی معنی جلوه کنند. ولی تفکر پیگیر و آرام آشکار می سازد که هیچ چیز ناممکن در آنها نیست، مثلا، سه زاویه مثلث تا بخواهید می توانند کوچک شوند به شرطی که اضلاع آن به اندازه کافی بزرگ شوند و تازه اضلاع مثلث هرچه باشند، مساحت مثلث هیچ گاه نمی تواند از حد معینی زیادتر شود و در واقع هیچ گاه هم نمی تواند به آن برسد.</vt:lpstr>
      <vt:lpstr>گاوس در نامه تاریخی خود به دوست ریاضیدانش »تاورینوس «می گوید: همه تلاش های من برای یافتن یک تناقض یا یک ناسازگاری در این هندسه نااقلیدسی به شکست انجامیده است. چیزی که در آن با ادراک ما مغایرت دارد این است که اگر راست باشد، باید در فضای آن یک اندازه خطی وجود داشته باشد که خود به خود معین است اگر چه ما آن را نمی دانیم... هرگاه این هندسه نااقلیدسی راست باشد و بتوان آن مقدار ثابت را با همان کمیاتی که به هنگام اندازه گیری هایمان بر روی زمین و در آسمان بدان ها برمی خوریم، مقایسه کنیم آن گاه ممکن است آن مقدار ثابت را پس از تجربه تعیین کرد. در نتیجه، من گاهی به شوخی آرزو کرده ام که هندسه اقلیدسی راست نبود، چون در آن صورت ما از پیش انگاره مطلقی برای اندازه گیری داشتیم. </vt:lpstr>
      <vt:lpstr>در هندسه هذلولی می توان ثابت کرد که اگر دو مثلث متشابه باشند، آنگاه قابل انطباق اند. نتیجه در یک جهان هذلولی، عکاسی ذاتا جنبه فراواقعگرایی سوررئالیستی پیدا خواهد کرد یک نتیجه تکان دهنده قضیه مذکور این است که در هندسه هذلولی یک پاره خط می تواند به کمک یک زاویه مشخص شود. یعنی یک زاویه از یک مثلث متساوی الساقین، طول یک ضلع را به طور منحصر به فرد معین می سازد. همان طور که در نامه گاوس به تاورینوس نیز ذکر گردید، اغلب با بیان اینکه هندسه هذلولی واحد مطلق طول دارد، این نکته را هیجان انگیزتر می کنند. اگر هندسه جهان مادی هندسه هذلولی بود لازم نبود واحد طول با دقت در دفتر استانداردها نگاهداری شود. در هندسه اقلیدسی، تقسیم هر زاویه به سه قسمت برابر، به وسیله ستاره خط کش غیرمدرج و پرگار تنها، نشدنی است.  در هندسه هذلولی، علاوه بر آنکه این تقسیم نشدنی است، تقسیم هر پاره خط به سه قسمت برابر نیز به وسیله ستاره و پرگار تنها، نشدنی است در هندسه اقلیدسی، رسم چهارضلعی منتظمی که مساحت آن برابر مساحت دایره مفروضی باشد، شدنی نیست ولی در هندسه هذلولی این کار شدنی است.  </vt:lpstr>
      <vt:lpstr>هندسه های بیضوی   در سال ۱۸۵۴ فریدریش برنهارد ریمان نشان داد که اگر نامتناهی بودن خط مستقیم کنار گذاشته شود و صرفاً بی کرانگی آن مورد پذیرش واقع شود، آنگاه با چند جرح و تعدیل جزیی اصول موضوعه دیگر، هندسه سازگار نااقلیدسی دیگری را می توان به دست آورد. پس از این تغییرات اصل توازی هندسه بیضوی بصورت زیر ارایه گردید. اصل توازی هندسه بیضوی - از یک نقطه ناواقع بر یک خط نمی توان خطی به موازات خط مفروض رسم کرد. یعنی در هندسه بیضوی، خطوط موازی وجود ندارد. با تجسم سطح یک کره می توان سطحی شبیه سطح بیضوی در نظر گرفت. این سطح کروی را مشابه یک صفحه در نظر می گیرند. در اینجا خطوط با دایره های عظمیه کره نمایش داده می شوند. بنابراین خط ژیودزیک یا مساحتی در هندسه بیضوی بخشی از یک دایره عظیمه است. در هندسه بیضوی مجموع زوایای یک مثلث بیشتر از ۱۸۰ درجه است. در هندسه بیضوی با حرکت از یک نقطه و پیمودن یک خط مستقیم در آن صفحه، می توان به نقطه ی اول باز گشت. همچنین می توان دید که در هندسه بیضوی نسبت محیط یک دایره به قطر آن همواره کمتر از عدد پی است.  </vt:lpstr>
      <vt:lpstr>مفهوم و درک شهودی انحنای فضا :  سوال اساسی این است که کدام یک از این هندسه های اقلیدسی یا نا اقلیدسی درست است؟ پاسخ صریح و روشن این است که باید انحنای یک سطح را تعیین کنیم تا مشخص شود کدام یک درست است. بهترین دانشی کا می تواند در شناخت نوع هندسه ی یک سطح مورد استفاده و استناد قرار گیرد، فیزیک است. یک صفحه ی کاغذ بردارید و در روی آن دو خط متقاطع رسم کنید. سپس انحنای این خطوط را در آن نقطه تعیین کرده و با توجه به تعریف انحنای سطح حاصلضرب آن را به دست می آوریم. اگر مقدار انحنا برابر صفر شد، صفحه اقلیدسی است، اگر منفی شد می گوییم صفحه هذلولوی است و در صورتی که مثبت شود، ادعا می کنیم که صفحه بیضوی است . </vt:lpstr>
      <vt:lpstr>انحنای سطح یا انحنای گایوسی   اگر خط را راست فرض کنیم نه خمیده، چنانچه ناگزیر باشیم یک انحنای عددی k به خطی نسبت دهیم برای خط راست خواهیم داشت k=o انحنای یک دایره به شعاع r برابر است با k=۱/r. تعریف می کنند. همچنین منحنی هموار، منحنی ای است که مماس بر هر نقطه اش به بطور پیوسته تغییر کند. به عبارت دیگر منحنی هموار یعنی در تمام نقاطش مشتق پذیر باشد. برای به دست آوردن انحنای یک منحنی در یک نقطه، دایره بوسان آنرا در آن نقطه رسم کرده، انحنای منحنی در آن نقطه برابر با انحنای دایره ی بوسان در آن نقطه است. دایره بوسان در یک نقطه از منحنی، دایره ای است که در آن نقطه با منحنی بیشترین تماس را دارد. توجه شود که برای خط راست شعاع دایره بوسان آن در هر نقطه واقع بر آن بینهایت است.  </vt:lpstr>
      <vt:lpstr>برای تعیین انحنای یک سطح در یک نقطه، دو خط متقاطع مساحتی در دو جهت اصلی در آن نقطه انتخاب کرده و انحنای این دو خط را در آن نقاط تعیین می کنیم. فرض کنیم انحنای این دو خط : </vt:lpstr>
      <vt:lpstr>در جدول زیر هر سه هندسه ها با یکدیگر مقایسه شده اند:</vt:lpstr>
      <vt:lpstr>هندسه نااقليدسى و نسبيت عام اينشتين:  در قرن نوزدهم دو رياضيدان بزرگ به نام «لباچفسكى» و «ريمان» دو نظام هندسى را صورت بندى كردند. كه هندسه را از سيطره اقليدس خارج مى كرد. صورت بندى «اقليدس» از هندسه تا قرن نوزدهم بسيار پررونق بود و پنداشته مى شد كه نظام اقليدس يگانه نظامى است كه امكان پذير است. اين نظام بى چون و چرا توصيفى درست از جهان انگاشته مى شد. هندسه اقليدسى مدلى براى ساختار نظريه هاى علمى بود و نيوتن و ديگر دانشمندان از آن پيروى مى كردند.  هندسه اقليدسى فضايى را مفروض مى گيرد كه هيچ گونه خميدگى و انحنا ندارد. اما نظام هندسى لباچفسكى و ريمانى اين خميدگى را مفروض مى گيرند. (مانند سطح يك كره) همچنين در هندسه هاى نااقليدسى جمع زواياى مثلث برابر با ۱۸۰ درجه نيست. (در هندسه اقليدسى جمع زواياى مثلث برابر با ۱۸۰ درجه است.) ظهور اين هندسه هاى عجيب و غريب براى رياضيدانان جالب توجه بود اما اهميت آنها وقتى روشن شد كه نسبيت عام اينشتين توسط بيشتر فيزيكدانان به عنوان جايگزينى براى نظريه نيوتن از مكان، زمان و گرانش پذيرفته شد</vt:lpstr>
      <vt:lpstr>Slide 23</vt:lpstr>
      <vt:lpstr>هندسه اقليدسى براى دستگاهى مشتمل بر خط هاى راست در يك صفحه طرح ريزى شده است اما در عالم واقع يك چنين خط هاى راستى وجود ندارد. اينشتين معتقد بود امور واقع هندسه ريمانى را اقتضا كرده اند. نور بر اثر ميدان هاى گرانشى خميده شده و به صورت منحنى در مى آيد يعنى سير نورمستقيم نيست بلكه به صورت منحنى ها و دايره هاى عظيمى است كه سطح كرات آنها را پديد آورده اند. نور به سبب ميدان هاى گرانشى كه بر اثر اجرام آسمانى پديد مى آيدخط سيرى منحنى دارد. براساس نسبيت عام نور در راستاى كوتاه ترين خطوط بين نقاط حركت مى كند اما گاهى اين خطوط منحنى هستند چون حضور ماده موجب انحنادر مكان - زمان مى شود.</vt:lpstr>
      <vt:lpstr>Slide 25</vt:lpstr>
      <vt:lpstr>منابع</vt:lpstr>
      <vt:lpstr>Slide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zohreh</dc:creator>
  <cp:lastModifiedBy>mu90001</cp:lastModifiedBy>
  <cp:revision>62</cp:revision>
  <dcterms:created xsi:type="dcterms:W3CDTF">2013-04-28T06:45:11Z</dcterms:created>
  <dcterms:modified xsi:type="dcterms:W3CDTF">2013-05-13T05:20:35Z</dcterms:modified>
</cp:coreProperties>
</file>