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sldIdLst>
    <p:sldId id="262" r:id="rId2"/>
    <p:sldId id="261" r:id="rId3"/>
    <p:sldId id="256" r:id="rId4"/>
    <p:sldId id="265" r:id="rId5"/>
    <p:sldId id="267" r:id="rId6"/>
    <p:sldId id="266" r:id="rId7"/>
    <p:sldId id="259" r:id="rId8"/>
    <p:sldId id="263" r:id="rId9"/>
    <p:sldId id="264" r:id="rId10"/>
    <p:sldId id="268" r:id="rId11"/>
    <p:sldId id="273" r:id="rId12"/>
    <p:sldId id="269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  <a:srgbClr val="DF62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BBDF3-2AB2-49E0-AF78-8873DF0ABC93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74292-C9B9-4517-A358-5D54EB4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4292-C9B9-4517-A358-5D54EB4A61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همه نقشها توسط همه نبوده،</a:t>
            </a:r>
            <a:r>
              <a:rPr lang="fa-IR" baseline="0" dirty="0" smtClean="0"/>
              <a:t> بلکه هر کسی تعدادی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74292-C9B9-4517-A358-5D54EB4A616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جغرافياي اقتصادي ايران</a:t>
            </a:r>
            <a:endParaRPr lang="fa-IR" sz="44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9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9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819400" y="2590800"/>
            <a:ext cx="5943600" cy="3505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latin typeface="IranNastaliq" pitchFamily="18" charset="0"/>
                <a:cs typeface="B Mitra" pitchFamily="2" charset="-78"/>
              </a:rPr>
              <a:t>همبریک: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نظر من، کسانی که استعداد تئوری پردازی دارند،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مشاهده گرانی دقیق هستند. </a:t>
            </a:r>
          </a:p>
          <a:p>
            <a:pPr algn="just"/>
            <a:r>
              <a:rPr lang="fa-IR" sz="2800" u="sng" dirty="0" smtClean="0">
                <a:latin typeface="IranNastaliq" pitchFamily="18" charset="0"/>
                <a:cs typeface="B Mitra" pitchFamily="2" charset="-78"/>
              </a:rPr>
              <a:t>معماها را در پدیده ها می یابند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و شروع به اندیشیدن درباره راهکارهای حل آن می کنند.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معماها، ماشه تئوری پردازی اند. </a:t>
            </a: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026" name="Picture 2" descr="F:\Doktori\pic\Donald Hamb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3" y="2362200"/>
            <a:ext cx="2799521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2209800"/>
            <a:ext cx="8382000" cy="3505200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دو منبع برانگیختگی:</a:t>
            </a:r>
          </a:p>
          <a:p>
            <a:pPr algn="just">
              <a:lnSpc>
                <a:spcPct val="200000"/>
              </a:lnSpc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1. تعارض بین مفروضات تئوریهای موجود و دیدگاه شخصی دانشمندان</a:t>
            </a:r>
          </a:p>
          <a:p>
            <a:pPr algn="just">
              <a:lnSpc>
                <a:spcPct val="200000"/>
              </a:lnSpc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2. تعارض بین نتایج یک پژوهش یا رفتار خاص سازمانها با دیدگاههای رایج؛ تعارض مطالب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733800" y="2438400"/>
            <a:ext cx="5029200" cy="3200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لاک، لاثام و باندورا: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برانگیخته شدن برای ارائه تئوری هدفگذاری و شناخت اجتماعی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خاطر اعتقاد آنها به غلط بودن تئوریهای رفتاری موجود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درباره رفتار انسان که بر اساس محدود بودن خواست و اراده افراد پی ریزی شده بود.</a:t>
            </a:r>
          </a:p>
          <a:p>
            <a:pPr algn="just"/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2050" name="Picture 2" descr="F:\Doktori\pic\Gary Lat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00400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4648200"/>
            <a:ext cx="16645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Doktori\pic\Edwin_A_Loc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164592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entagon 14"/>
          <p:cNvSpPr/>
          <p:nvPr/>
        </p:nvSpPr>
        <p:spPr>
          <a:xfrm flipH="1">
            <a:off x="2057400" y="2362200"/>
            <a:ext cx="46482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مفروضات تئوریهای موجود و دیدگاه شخصی دانشمندان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نخست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2971800"/>
            <a:ext cx="6248400" cy="3124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ففر: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ایجاد انگیزه در او برای ارائه تئوری وابستگی منابع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با این اعتقاد که تئوریهای سازمانی موجود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قدرت تبیینی بیش از حدی برای رهبران سازمانی قائل می شوند و محیط نقش مهمی ایفا نمی کند.</a:t>
            </a: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3074" name="Picture 2" descr="F:\Doktori\pic\Pfef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743200"/>
            <a:ext cx="1914525" cy="287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2057400" y="2362200"/>
            <a:ext cx="46482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مفروضات تئوریهای موجود و دیدگاه شخصی دانشمندان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نخست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3124200"/>
            <a:ext cx="6248400" cy="2971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نوناکا: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ارائه تئوری خلق دانش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سبب نارضایتی از تئوری خلق اطلاعات.</a:t>
            </a:r>
          </a:p>
        </p:txBody>
      </p:sp>
      <p:pic>
        <p:nvPicPr>
          <p:cNvPr id="5122" name="Picture 2" descr="F:\Doktori\pic\nonaka-ikuj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43200"/>
            <a:ext cx="233462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2057400" y="2362200"/>
            <a:ext cx="46482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مفروضات تئوریهای موجود و دیدگاه شخصی دانشمندان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نخست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267200" y="3048000"/>
            <a:ext cx="4495800" cy="304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بیچ و میچل: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ارائه تئوری تصویر،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خاطر اینکه نتایج تحقیقات آنها نشان داد که تئوری تصمیمِ احتمالاتی، نقش محدودی در تصمیم گیری ایفا می کند.</a:t>
            </a:r>
          </a:p>
        </p:txBody>
      </p:sp>
      <p:pic>
        <p:nvPicPr>
          <p:cNvPr id="614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447800"/>
            <a:ext cx="190970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1905000" y="2362200"/>
            <a:ext cx="48006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نتایج یک پژوهش یا رفتار خاص سازمانها با دیدگاههای رایج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دوم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52600" y="3048000"/>
            <a:ext cx="1909700" cy="286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4" cstate="print"/>
          <a:srcRect l="19935" t="17699" r="20181" b="26549"/>
          <a:stretch>
            <a:fillRect/>
          </a:stretch>
        </p:blipFill>
        <p:spPr bwMode="auto">
          <a:xfrm>
            <a:off x="0" y="4297680"/>
            <a:ext cx="182880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2667000"/>
            <a:ext cx="6248400" cy="2819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اسکات: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اسکات از تحقیقات خود در زمینه نظامهای قدرت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نتیجه گرفت که ساختارهای کار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توسط قوانین اقتصادی تعیین نمی شوند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بلکه این فرایندهای اجتماعی و سیاسی است که آن ها را مشخص می سازد.</a:t>
            </a:r>
          </a:p>
        </p:txBody>
      </p:sp>
      <p:pic>
        <p:nvPicPr>
          <p:cNvPr id="614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283" y="2895600"/>
            <a:ext cx="2391833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1905000" y="2362200"/>
            <a:ext cx="48006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نتایج یک پژوهش یا رفتار خاص سازمانها با دیدگاههای رایج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دوم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2514600"/>
            <a:ext cx="6248400" cy="2286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روسو: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ارائه تئوری قراردادهای اجتماعی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 </a:t>
            </a: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سبب پیامدهای استخدام در سالهای 1980،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کوچک سازی شرکتها،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بای اوت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و تجدید ساختارها</a:t>
            </a:r>
          </a:p>
        </p:txBody>
      </p:sp>
      <p:pic>
        <p:nvPicPr>
          <p:cNvPr id="614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1115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1905000" y="2362200"/>
            <a:ext cx="48006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نتایج یک پژوهش یا رفتار خاص سازمانها با دیدگاههای رایج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دوم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733800" y="2667000"/>
            <a:ext cx="5029200" cy="2971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پورتر، استیر و مودی: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ارائه مطالعات خود در زمینه تعهد سازمانی،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سبب عدم سازگاری بین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تغییرات سیاسی افراطی و تندرویهای اجتماعی در سالهای 1960 و 1970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و ماهیت ساکن و غیرمتغیر زندگی سازمانی.</a:t>
            </a: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614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1828799"/>
            <a:ext cx="2209801" cy="331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28800" y="3124200"/>
            <a:ext cx="2057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733800"/>
            <a:ext cx="234315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entagon 15"/>
          <p:cNvSpPr/>
          <p:nvPr/>
        </p:nvSpPr>
        <p:spPr>
          <a:xfrm flipH="1">
            <a:off x="1905000" y="2362200"/>
            <a:ext cx="4800600" cy="3657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تعارض بین نتایج یک پژوهش یا رفتار خاص سازمانها با دیدگاههای رایج</a:t>
            </a:r>
            <a:endParaRPr lang="en-US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81800" y="2362200"/>
            <a:ext cx="2103120" cy="3657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bg1"/>
                </a:solidFill>
                <a:latin typeface="IranNastaliq" pitchFamily="18" charset="0"/>
                <a:cs typeface="B Mitra" pitchFamily="2" charset="-78"/>
              </a:rPr>
              <a:t>مصادیق منبع دوم</a:t>
            </a:r>
            <a:endParaRPr lang="en-US" sz="2000" b="1" dirty="0">
              <a:solidFill>
                <a:schemeClr val="bg1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43571E-7 L 4.16667E-6 -0.0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5412E-6 L 3.33333E-6 -0.07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83058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جمع بندی: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برانگیختگی برای </a:t>
            </a:r>
            <a:r>
              <a:rPr lang="fa-IR" sz="2800" u="sng" dirty="0" smtClean="0">
                <a:latin typeface="IranNastaliq" pitchFamily="18" charset="0"/>
                <a:cs typeface="B Mitra" pitchFamily="2" charset="-78"/>
              </a:rPr>
              <a:t>اصلاح توصیفات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 </a:t>
            </a:r>
            <a:r>
              <a:rPr lang="fa-IR" sz="2800" u="sng" dirty="0" smtClean="0">
                <a:latin typeface="IranNastaliq" pitchFamily="18" charset="0"/>
                <a:cs typeface="B Mitra" pitchFamily="2" charset="-78"/>
              </a:rPr>
              <a:t>مشاهده تضاد موجود در دیدگاهها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اهمیت فوق العاده زیاد از بین بردن عدم تناسب و هماهنگی برای این افراد.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برانگیختگی به خاطر زیر سوال رفتن اعتقادات عمیق آنها.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صرف بخش زیادی از زندگی کاری توسط بسیاری از این افراد، برای ارائه تئوریهایشان </a:t>
            </a: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جغرافياي اقتصادي ايران</a:t>
            </a:r>
            <a:endParaRPr lang="fa-IR" sz="44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74"/>
          <a:stretch>
            <a:fillRect/>
          </a:stretch>
        </p:blipFill>
        <p:spPr bwMode="auto">
          <a:xfrm>
            <a:off x="-128536" y="0"/>
            <a:ext cx="9272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9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09800"/>
            <a:ext cx="83058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توضیح: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تلاش دانشمندان برای جستجوی پاسخ های بالقوه به منظور کاهش یا رفع  ناهماهنگی که تجربه می کنند.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هدف: </a:t>
            </a:r>
            <a:r>
              <a:rPr lang="fa-IR" sz="2800" u="sng" dirty="0" smtClean="0">
                <a:latin typeface="IranNastaliq" pitchFamily="18" charset="0"/>
                <a:cs typeface="B Mitra" pitchFamily="2" charset="-78"/>
              </a:rPr>
              <a:t>تبیین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و </a:t>
            </a:r>
            <a:r>
              <a:rPr lang="fa-IR" sz="2800" u="sng" dirty="0" smtClean="0">
                <a:latin typeface="IranNastaliq" pitchFamily="18" charset="0"/>
                <a:cs typeface="B Mitra" pitchFamily="2" charset="-78"/>
              </a:rPr>
              <a:t>کشف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روابط برای ایجاد چارچوب تئوری پیشنهادی.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عدم صراحت اکثر دانشمندان درباره این مرحله.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اکتفا به ذکر اینکه جستجو کرده اند.</a:t>
            </a:r>
          </a:p>
          <a:p>
            <a:pPr algn="just"/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27432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7432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27432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27432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6762E-6 L 4.16667E-6 -0.2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6762E-6 L -5.55556E-7 -0.244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96762E-6 L -3.88889E-6 -0.24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6762E-6 L 4.16667E-6 -0.244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895600" y="2209800"/>
            <a:ext cx="58674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باندورا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نارضایتی از ناکافی بودن مباحث تئوریک موجود، موجب جستجو برای یافتن چارچوب مفهومی ای که بتواند توضیح بهتری بدهد شد.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روم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جستجو برای عنوان پایان نامه، خطور ایده نظریه انتظار در ذهن او</a:t>
            </a:r>
          </a:p>
          <a:p>
            <a:pPr algn="just"/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 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166456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8199"/>
            <a:ext cx="1600200" cy="210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895600" y="1981200"/>
            <a:ext cx="58674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روسو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توضیح فرایند جستجو: مشاهده و گوش کردن به مردم در محل کار، مطالعه بسیار، گفتگو با همکاران برای یافتن راهی رو به جلو.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مینزبرگ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ما تئوریهای جذاب را هنگامی به دست می آوریم که به واسطه یک مبحث علمی یا عبارت مشهور به یکی از باورهایمان ظنین می شویم و به ذهنمان اجازه می دهیم که آزادانه و خلاقانه پرسه بزند. </a:t>
            </a:r>
          </a:p>
        </p:txBody>
      </p:sp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0574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F:\Doktori\pic\Vroo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4083312"/>
            <a:ext cx="1981200" cy="27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3058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توضیح: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در هم تنیده بودن فرایند جستجو و برانگیختگی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کارگیری الگوهای مختلف جستجو مبتنی بر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رویه علمی فرد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روابط با همکاران،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تجارب و آموزشهای فردی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تاثیر مسیر علمی دانشمندان بر نحوه تئوری پردازی آنها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895600" y="2209800"/>
            <a:ext cx="58674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بارنی: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رفتن از یل به یوسی.ال.ای و تاثیر محیط فکری و خردمندانه آنجا برای ایجاد جرقه های تئوری مبتنی بر منابع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ویکتور روم: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مسافرت از دانشگاه کنکوردیا به دانشگاه مک گروهیل و دانشگاه میشیگان و سپس دانشگاه پنسیلوانیا در جستجوی ایجاد انطباق میان روان شناسی صنعتی و روان شناسی.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5082" y="2286000"/>
            <a:ext cx="152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4648279"/>
            <a:ext cx="1524000" cy="200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895600" y="1981200"/>
            <a:ext cx="58674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اد فریمن: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مسافرتهایش از دانشکده وارتون به دانشگاه مینه سوته آ و سپس دانشگاه ویرجینیا؛ برای کنکاش و ارائه تئوری ذینفعان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مایک فرس: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جامعه پذیری و آموزش او در آلمان در تعامل با نخستین شغل او در دانشگاه پنسیوانیا موثر بر تفکر او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آن هاف: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تکامل پژوهش او روی شناخت مدیریت  و سازمان از نخستین روزها در ایلینویز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،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 کلورادو و سپس دانشکده کسب و کار لندن.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2057400"/>
            <a:ext cx="2817109" cy="188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648200"/>
            <a:ext cx="1524000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F:\Doktori\pic\Vroom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71600" y="3733800"/>
            <a:ext cx="1524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362200" y="2133600"/>
            <a:ext cx="64008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اولیویر ویلیامسون: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رفتن از دانشگاه کارنگی ملون به دانشگاه کالیفرنیا، از برکلی به پنسیلوانیا و سپس بخش ضد انحصار دپارتمان دادگستری آمریکا، موثر بر تئوری هزینه تبادلات او.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وینتر: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تئوری تکاملی او نشات گرفته از سفر او از یل به میشیگان و سپس به برکلی و همچنین کار او در موسسه رند در اداره حسابداری و شورای مشاورین اقتصادی. </a:t>
            </a: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828799"/>
            <a:ext cx="1752600" cy="263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4572000"/>
            <a:ext cx="1942088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514600"/>
            <a:ext cx="83058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توضیح: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عنوان بخشی از فرایند جستجو، دانشمندان اغلب درگیر گفتگو و تعامل با دیگر دانشمندان برای توسعه ایده هایشان.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نقش دیگران، به خصوص همکاران نزدیک، به نظر بسیار مهم در فرایند جستجو و شکل گیری ایده. </a:t>
            </a:r>
          </a:p>
          <a:p>
            <a:pPr algn="just"/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352800" y="2133600"/>
            <a:ext cx="54102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مصادیق: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الدهام و هاکمن: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فرهنگ خردپیشگی در دانشگاه یل، در سالهای 1970، با حضور دانشمندانی چون آلدرفر، آرجریس و ...، محرک عمده ای در مورد تئوری طراحی کار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پورتر، استیرز و مودی،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دوستی آنها با جان ون مانن، ژوزف چمپوکس و ... در دانشگاه کالیفرنیا، تسهیل کار آنها در مورد تعهد سازمانی. 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rcRect l="12261" r="12404"/>
          <a:stretch>
            <a:fillRect/>
          </a:stretch>
        </p:blipFill>
        <p:spPr bwMode="auto">
          <a:xfrm>
            <a:off x="1447800" y="1828800"/>
            <a:ext cx="16573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828800"/>
            <a:ext cx="1600200" cy="224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05000" y="3505200"/>
            <a:ext cx="1311392" cy="196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0600" y="4419600"/>
            <a:ext cx="1295400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0" y="5181600"/>
            <a:ext cx="1475317" cy="196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438400" y="1981200"/>
            <a:ext cx="6324600" cy="3886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ویلیامسون: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پشتیبانی فکری و ایجاد انگیزه، توسط هربرت سایمون در دانشگاه کارنگی ملون از ایده اقتصاد هزینه تبادلات ویلیامسون.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فولگر: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آغاز کردن فصلی از کتابش (عدالت و فراتر از آن) با ذکر این نکته که: مانترای همکار، همکار و همکار کلید اساسی برای پژوهش و تئوری سازی است.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باندورا: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چگونه مسیر کاری و علمی او، این میزان همکار برای او مهیا ساخته است.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1371600" cy="206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Vroom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" y="4974334"/>
            <a:ext cx="1371601" cy="188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0" y="2667000"/>
            <a:ext cx="1981200" cy="2714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4400" dirty="0" smtClean="0">
                <a:solidFill>
                  <a:schemeClr val="bg1"/>
                </a:solidFill>
                <a:latin typeface="IranNastaliq" pitchFamily="18" charset="0"/>
                <a:cs typeface="IranNastaliq" pitchFamily="18" charset="0"/>
              </a:rPr>
              <a:t>جغرافياي اقتصادي ايران</a:t>
            </a:r>
            <a:endParaRPr lang="fa-IR" sz="4400" dirty="0">
              <a:solidFill>
                <a:schemeClr val="bg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4478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1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یادگیری چگونگی تئوری پردازی</a:t>
            </a:r>
            <a:endParaRPr lang="fa-IR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8674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54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IranNastaliq" pitchFamily="18" charset="0"/>
                <a:cs typeface="IranNastaliq" pitchFamily="18" charset="0"/>
              </a:rPr>
              <a:t>ماجد ناجی</a:t>
            </a:r>
            <a:endParaRPr lang="fa-IR" sz="5400" dirty="0">
              <a:solidFill>
                <a:schemeClr val="bg1">
                  <a:lumMod val="50000"/>
                  <a:lumOff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از بزرگان مدیریت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228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360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IranNastaliq" pitchFamily="18" charset="0"/>
                <a:cs typeface="IranNastaliq" pitchFamily="18" charset="0"/>
              </a:rPr>
              <a:t>فصل بیست و شش</a:t>
            </a:r>
            <a:endParaRPr lang="fa-IR" sz="1800" dirty="0">
              <a:solidFill>
                <a:schemeClr val="bg1">
                  <a:lumMod val="50000"/>
                  <a:lumOff val="50000"/>
                </a:schemeClr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99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114800" y="2362200"/>
            <a:ext cx="4648200" cy="3505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نمونه هایی از روابط همکاری: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بیچ و میچل: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بیست و پنج سال همکاری در زمینه تئوری تصویر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لاک و لاثام: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همکاری در تئوری هدفگذاری، با بیش از سی سال همکاری. </a:t>
            </a:r>
          </a:p>
        </p:txBody>
      </p:sp>
      <p:pic>
        <p:nvPicPr>
          <p:cNvPr id="15" name="Picture 2" descr="F:\Doktori\pic\Gary Lat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F:\Doktori\pic\Edwin_A_Lo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76600"/>
            <a:ext cx="164592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Doktori\pic\Used\mitchell_terrenc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1649413" cy="248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3058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تاثیر فرایندهای جستجو به خصوص مسیرهای شغلی (دانشگاهها) و همکاران بر تئوری پردازی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تاکید بر گفته مینزبرگ مبنی بر خلاقانه بودن ایجاد یک تئوری جدید.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کاستلر در کتاب اصل خلاقیت (1964):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دو پدیده به ظاهر غیرمرتبط تلفیق می شوند و پدیده ای جدید خلق می کنند. نتیجه این فرایند بسیار خلاقانه تر از تفکر روتین، منطقی و خطی. نه خلق از ناکجاآباد بلکه تلفیق همین افکار و پدیده های موجود.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در نگاه ما، فرایند جستجو، شامل محلهای مختلف و همکاران مختلف، پژوهشگر را به ایده ای جدید از تلفیق ایده های پیشین می رساند.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057400"/>
            <a:ext cx="8763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تاثیر دیگر فرایندهای جستجو به خصوص تحصیلات بر تئوری پردازی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 اینجا صحبت از جستجو در قالب محل (دانشگاه محل کار) و روابط (همکاران).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اما وجود موارد دیگری که بر این هر دو موثر است؛ مانند پیشینه، به خصوص تحصیلات و تجربیات در دانشگاههای مختلف.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پیشینه دانشمندان مورد بررسی در قالب تحصیلات، (محل اخذ دکتری):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اکثر آنها در دانشکده ها یا بخش پژوهشی </a:t>
            </a:r>
            <a:r>
              <a:rPr lang="en-US" sz="2400" dirty="0" smtClean="0">
                <a:cs typeface="B Mitra" pitchFamily="2" charset="-78"/>
              </a:rPr>
              <a:t>Division Research Schools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مانند اوهایو، میشیگان، یو.سی.ال.ای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و بسیاری دیگر از دانشگاههای خصوصی برجسته شامل کرنل، یل، نورث وسترن.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2" cstate="print"/>
          <a:srcRect b="4478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057400" y="2362200"/>
            <a:ext cx="6858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تاثیر آموخته های آنان بر تئوری پردازی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روسو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چگونه تحصیلات او در روان شناسی اجتماعی و کلینیکی به او در فهم قراردادهای اجتماعی کمک کرده است.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بارنی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اهمیت یادگیری جامعه شناسی هنگامی که در یل بوده است؛ یادگیری جامعه شناسی موجب پرسیدن سوالات بزرگ و وجود شانسی برای ظهور پاسخهای بزرگتر.</a:t>
            </a:r>
          </a:p>
          <a:p>
            <a:pPr algn="just"/>
            <a:endParaRPr lang="en-US" sz="2800" dirty="0" smtClean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4191000"/>
            <a:ext cx="17526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Doktori\pic\Used\Denise M. Rousse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457450"/>
            <a:ext cx="1581150" cy="1581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2362200"/>
            <a:ext cx="8763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مرحله ای که دانشمندان به تحقیق و توسعه ایده خود می پردازند.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2895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895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36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2895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2895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6725E-6 L -0.00157 -0.288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6725E-6 L 0.00174 -0.288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6725E-6 L 0.00174 -0.288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6725E-6 L -0.00157 -0.288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514600" y="2362200"/>
            <a:ext cx="64008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 دانشمندان در مورد این مرحله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وایک: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مجموعه نامنظمی از فعالیتهای تفسیری مستمر</a:t>
            </a:r>
          </a:p>
          <a:p>
            <a:pPr algn="just"/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باندورا: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آزمایشهایی که به تئوری پردازی کمک می کنند؛ اصلاحات تئوریک متوالی برای ارائه یک تئوری نزدیک تر در درک پدیده رخ داده</a:t>
            </a:r>
          </a:p>
          <a:p>
            <a:pPr algn="just"/>
            <a:endParaRPr lang="en-US" sz="2800" dirty="0" smtClean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553657"/>
            <a:ext cx="1752600" cy="2304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057400"/>
            <a:ext cx="1676400" cy="251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057400" y="2362200"/>
            <a:ext cx="6858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 دانشمندان در مورد این مرحله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اولدهام و هاکمن: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ما تردید داریم که هیچ تئوری و یقیناً تئوری ما، به یکباره و در یک لحظه با یک جرقه به وجود آید، بلکه یک فرایند تکراری پایان ناپذیر حرکت به عقب و جلو، بین انتخاب متغیرها و تعیین پیوندهایی میان آنهاست، با امید این که در نهایت، پیشرفتهای کوچکی بر مشکلات غلبه کنند.</a:t>
            </a:r>
          </a:p>
        </p:txBody>
      </p:sp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rcRect l="12261" r="12404"/>
          <a:stretch>
            <a:fillRect/>
          </a:stretch>
        </p:blipFill>
        <p:spPr bwMode="auto">
          <a:xfrm>
            <a:off x="0" y="1752600"/>
            <a:ext cx="1600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962400"/>
            <a:ext cx="1600200" cy="224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6764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لاک و لاثام: 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انجام آزمایشهای بسیاری در زمانی بسیار طولانی، 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نشان دادن اینکه آزمایشهای ما جواب می دهد و در نتیجه اظهار علاقه دیگر پژوهشگران به پژوهشهای هدفگذاری و رسیدن به موضوع هدفگذاری از زوایای بسیار مختلف، 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مواجهه با شکست و تلاش در یافتن علل آن، 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حل تناقضات، با یکپارچه سازی ایده های دارای روایی از دیگر تئوریهای در حال توسعه، 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پاسخ به انتقاداتی که به نظر درست و شایسته می رسیدند</a:t>
            </a:r>
          </a:p>
          <a:p>
            <a:pPr lvl="1"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پرسش سوالات انتقادی از خودمان و با باز نگهداشتن ذهن.</a:t>
            </a:r>
          </a:p>
        </p:txBody>
      </p:sp>
      <p:pic>
        <p:nvPicPr>
          <p:cNvPr id="15" name="Picture 2" descr="F:\Doktori\pic\Gary Lat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0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F:\Doktori\pic\Edwin_A_Loc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164592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0574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مصادیق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زاکر و داربی: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استفاده از استعاره درخت در حال رشد برای نمایش فرایند تئوری پردازی: رشد در مسیری که مواد غذایی و نور خورشید بهتر باشد. رویش شاخه های عجیب و شاید کاملا نامتناسب و رشد یک طرف درخت بیش از طرف دیگر. عدم استفاده نظریه پردازان از روشهای یکسان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خانم روسو: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سه مکانیسم مشخص کمک به وی در ارائه قراردادهای روانشناختی: گذر زمان در سازمانها، نوشتن دو کتاب و انجام مجموعه ای پژوهشها</a:t>
            </a:r>
          </a:p>
        </p:txBody>
      </p:sp>
      <p:pic>
        <p:nvPicPr>
          <p:cNvPr id="3075" name="Picture 3" descr="F:\Doktori\pic\www.Zucker.jpeg"/>
          <p:cNvPicPr>
            <a:picLocks noChangeAspect="1" noChangeArrowheads="1"/>
          </p:cNvPicPr>
          <p:nvPr/>
        </p:nvPicPr>
        <p:blipFill>
          <a:blip r:embed="rId2" cstate="print"/>
          <a:srcRect l="30000" t="15000" r="38750" b="30000"/>
          <a:stretch>
            <a:fillRect/>
          </a:stretch>
        </p:blipFill>
        <p:spPr bwMode="auto">
          <a:xfrm>
            <a:off x="0" y="1752600"/>
            <a:ext cx="1500909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Doktori\pic\Darby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524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50838"/>
            <a:ext cx="7924800" cy="792162"/>
          </a:xfrm>
        </p:spPr>
        <p:txBody>
          <a:bodyPr/>
          <a:lstStyle/>
          <a:p>
            <a:pPr algn="r"/>
            <a:r>
              <a:rPr lang="fa-IR" sz="6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مقدمه</a:t>
            </a:r>
            <a:endParaRPr lang="fa-IR" sz="6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534400" cy="44958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هدف از این کتاب: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بزرگترین نظریه پردازان </a:t>
            </a:r>
          </a:p>
          <a:p>
            <a:pPr lvl="1" algn="ctr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در پژوهشهای مدیریت و سازمان، </a:t>
            </a:r>
          </a:p>
          <a:p>
            <a:pPr lvl="2" algn="l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ایده و تئوریهای خود را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چگونه ارائه کرده اند؟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بهترین روش یادگیری نظریه پردازی</a:t>
            </a:r>
          </a:p>
          <a:p>
            <a:pPr lvl="1" algn="l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یادگیری از آنهایی که نظریه داده اند.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فرایند تئوری پردازی</a:t>
            </a:r>
          </a:p>
          <a:p>
            <a:pPr lvl="1" algn="l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کاملاً مبهم و شامل دانش ضمنی و دشوار.</a:t>
            </a: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981200"/>
            <a:ext cx="8763000" cy="5029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توضیح: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گاهی این فرایند کوتاه تر و گاهی بلندتر؛ اکثر اوقات طولانی؛ اما نه به معنای گرفتن همه مسیر علمی.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رخ دادن این مرحله به گونه های مختلف: بسته به میزان انتزاعی بودن نظریه. </a:t>
            </a:r>
          </a:p>
          <a:p>
            <a:pPr lvl="1"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به طور کلی: هنگامی که مفاهیم تئوریک نزدیک تر به اندازه گیری، تشریح، متمایل به مدلهای علمی کمی. در چنین مواردی، پیوستن دیگر پژوهشگران و دانشمندان به فرایند تشریح.</a:t>
            </a:r>
          </a:p>
          <a:p>
            <a:pPr lvl="1"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بر خلاف این، با فاصله گرفتن از اندازه گیری، تشریح، متمایل به دنبال کردن توصیف، دیاگرامها، پژوهشهای کیفی. 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تمایز فرس میان تئوریهای کلان و تئوریهای متوسط؛ تقریبا معادل همین تفاوت</a:t>
            </a:r>
          </a:p>
          <a:p>
            <a:pPr algn="just"/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9812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گفتگوی تعدادی از نظریه پردازان در سطح انتزاعی: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مینزبرگ: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کتاب مورد علاقه من در میان کتابهایم، سازماندهی سازمانهاست. این کتاب فارغ از تئوریها، یافته های پژوهشی و توصیف دیگران صورت گرفت.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 علاقه به تئوری پرداز بودن تلاش کردم بیشتر در آب شنا کنم تا در یک استخر کاغذ خرده.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باید چک لیستی داشته باشم که ایده هایم را یادداشت کنم. حتی اگر هدف نوشتن ایده هایم یافتن سرخط مطالب باشد. 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276600"/>
            <a:ext cx="1676400" cy="23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1336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گفتگوی تعدادی از نظریه پردازان در سطح انتزاعی: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مشکل بودن این امر و نیاز به کشیدن تصاویر و دیاگرامهای انتزاعی: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روسو: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دیاگرامها، جداول و مجموعه ها، ابزارهای خوبی برای تئوری پردازی هستند.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ویلیامسون: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استفاده از کلمات، دیاگرامها، ریاضیات و ...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مینزبرگ: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کارهای من پر از دیاگرام است.</a:t>
            </a: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4510189"/>
            <a:ext cx="1676400" cy="23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Doktori\pic\Used\wiliam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oktori\pic\Used\Denise M. Rousse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8" y="1695450"/>
            <a:ext cx="158115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133600"/>
            <a:ext cx="7239000" cy="44958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گفتگوی تعدادی از نظریه پردازان در سطح انتزاعی: 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بارنی: 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ماهیت انتزاعی رویکرد مبتنی بر منابع: به دنبال آزمون تجربی نبودن. </a:t>
            </a:r>
          </a:p>
          <a:p>
            <a:pPr algn="just">
              <a:buNone/>
            </a:pPr>
            <a:endParaRPr lang="fa-IR" sz="24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ففر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: برای تئوری اتکا به منابع: باران سهمگینی از فعالیتهای تجربی مستقیماً به دنبال تبیین برخی ایده های اصلی تئوری ایجاد شد.</a:t>
            </a:r>
          </a:p>
          <a:p>
            <a:pPr algn="just">
              <a:buNone/>
            </a:pPr>
            <a:endParaRPr lang="fa-IR" sz="24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اسکات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: چگونه تئوری نهادی در دو کرانه آمریکا توسعه یافت هنگامی که او یک طرح مفهومی و یک تئوری یکپارچه را به وجود آورد.</a:t>
            </a:r>
          </a:p>
          <a:p>
            <a:pPr algn="just">
              <a:buNone/>
            </a:pP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2057400"/>
            <a:ext cx="1371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714" y="3595789"/>
            <a:ext cx="1360061" cy="2043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F:\Doktori\pic\albert_bandur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225927"/>
            <a:ext cx="1360061" cy="163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1336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ارائه تئوری سطح انتزاع کمتر: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پیروی از روتینهای علمی معمول تر.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هبمبریک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چگونه پس از انتشار تئوری اش در نشریه </a:t>
            </a:r>
          </a:p>
          <a:p>
            <a:pPr algn="just">
              <a:buNone/>
            </a:pPr>
            <a:r>
              <a:rPr lang="en-US" sz="2800" dirty="0" smtClean="0"/>
              <a:t>Academy of Management Review</a:t>
            </a:r>
            <a:endParaRPr lang="fa-IR" sz="2800" dirty="0" smtClean="0"/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که شامل مفاهیم جمعیت شناسی و عملکرد شرکت بود شاخصها به راحتی قابل به دست آوردن بود و شواهد تجربی قابل محاسبه بود تا از این دیدگاه حمایت کند.</a:t>
            </a: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2057400"/>
            <a:ext cx="222495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19050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ارائه تئوری سطح انتزاع کمتر: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پورتر، استیرز و مودی: 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انجام پژوهشهای متعددی در طول سی سال کار روی مفهوم تعهد سازمانی، 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بررسی رابطه نگرش کارفرمایان در قبال سازمان </a:t>
            </a:r>
          </a:p>
          <a:p>
            <a:pPr algn="just"/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شناسایی متغیرهای مختلف موثر بر آن از طریق چندین فرا تحلیل از صدها مطالعه و استحکام آن با پژوهشهای پشتیبان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آرجریس: 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استفاده از متدهای مختلف شامل مشاهده، ضبط صدا و مصاحبه برای مطالعه و تشریح تئوری یادگیری تک حلقه ای. هر چند این متدها برای تئوری یادگیری دو حلقه ای که انتزاعی تر بود، مشکلتر بود. </a:t>
            </a: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5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1272821" cy="190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2590800"/>
            <a:ext cx="12573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F:\Doktori\pic\winter_sidney_rdax_192x22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76200" y="3657600"/>
            <a:ext cx="1431925" cy="190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0" y="4920344"/>
            <a:ext cx="1524000" cy="193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72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133600"/>
            <a:ext cx="7239000" cy="3810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نتیجه گیری: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مقصد تئوری موثر بر مسیر تکامل آن.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مثال: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ویلیامسون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تئوری خوب: بتواند تست شود.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مینزبرگ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تئوری خوب: پلی که منجر به تئوری دیگر می شود.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بارنی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تئوری خوب: تولید بحث و گفتگو کند. </a:t>
            </a: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fa-IR" sz="2800" dirty="0" smtClean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510189"/>
            <a:ext cx="1565207" cy="23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66800" y="3429000"/>
            <a:ext cx="1676400" cy="23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F:\Doktori\pic\albert_bandur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2057400"/>
            <a:ext cx="1562361" cy="2347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29718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9718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29718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29718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676400" y="2133600"/>
            <a:ext cx="7239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توضیح: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آخرین فاز تئوری پردازی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تلاش این دانشمندان برای گرفتن پذیرش از بالاترین نشریات علمی دانشگاهی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به خاطر نو بودن ایده یا در بر داشتن مباحث بسیار مختلف تئوری، تعداد زیادی از دانشمندان مجبور به چاپ یک کتاب برای معرفی کار خود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امکان انتشار تئوریها در راههای بسیار مختلف؛</a:t>
            </a: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3469E-6 L 4.16667E-6 -0.29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3469E-6 L 0.00174 -0.299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3469E-6 L -3.88889E-6 -0.29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3469E-6 L -0.00157 -0.2997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0" y="2133600"/>
            <a:ext cx="8915400" cy="47244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امکان انتشار تئوریها در راههای بسیار مختلف؛ اما وجود دو گزینه اصلی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گزینه اول: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ارائه مجموعه ای از مقالات مفهومی و تجربی به صورت تدریجی و ساخت همدیگر یا به صورت مستقل اضافه کردن به دانش تئوریک.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خلاصه شدن در یک کتاب پس از گذر از آستانه انتقادات، به منظور ایجاد یک چارچوب کلی و منسجم (گشتالت) برای ارائه کل تئوری؛ 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 لاک و لاثام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 (1990): خلاصه سازی 25 سال مطالعه خود در کتابی در مورد هدفگذاری.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 فینکنشتاین و همبریک 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(1996) خلاصه ده سال پژوهش خود در کتاب رهبری استراتژیک. </a:t>
            </a:r>
          </a:p>
          <a:p>
            <a:pPr algn="just">
              <a:buNone/>
            </a:pPr>
            <a:r>
              <a:rPr lang="fa-IR" sz="24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بیچ و میچل </a:t>
            </a: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(1996) انتشار مقالات متعدد در مورد تئوری تصویر و خلاصه آن در کتاب تئوری تصویر</a:t>
            </a:r>
          </a:p>
          <a:p>
            <a:pPr algn="just">
              <a:buNone/>
            </a:pPr>
            <a:endParaRPr lang="fa-IR" sz="2800" b="1" dirty="0" smtClean="0">
              <a:solidFill>
                <a:srgbClr val="FFC000"/>
              </a:solidFill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133600"/>
            <a:ext cx="86106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گزینه دوم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چاپ تئوری در یک کتاب بدون آنکه یک سری مقالات پیش از آن چاپ شده باشد. به عنوان مثال: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آنی هاف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خلاصه سازی ایده اصلی شناخت مدیریت در نقشه تفکر استراتژی.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روم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(1964): در سن 28 سالگی انتشار کتابی 150 صفحه ای؛ کار و انگیزش. (هنگامی که به گذشته و به آن کتاب می نگرم، آن را کتابی جسورانه مغرورانه و جذاب می بینم.)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اکثر مباحث 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ویلیامسون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(1975) در مورد مرزهای شرکتها در کتابش با عنوان بازارها و سلسله مراتب: تحلیل و مفاهیم ضد تراست، منتشر شد.</a:t>
            </a: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50838"/>
            <a:ext cx="7924800" cy="792162"/>
          </a:xfrm>
        </p:spPr>
        <p:txBody>
          <a:bodyPr/>
          <a:lstStyle/>
          <a:p>
            <a:pPr algn="r"/>
            <a:r>
              <a:rPr lang="fa-IR" sz="6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مقدمه</a:t>
            </a:r>
            <a:endParaRPr lang="fa-IR" sz="6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990600"/>
            <a:ext cx="8610600" cy="58674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اما ویژگی ادبیات موجود در زمینه تئوری پردازی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نگاشته شدن توسط دانشگاهیانی با تجربه کم در زمینه خلق یک تئوری.</a:t>
            </a:r>
          </a:p>
          <a:p>
            <a:pPr lvl="1" algn="just">
              <a:tabLst>
                <a:tab pos="5308600" algn="l"/>
                <a:tab pos="7546975" algn="l"/>
              </a:tabLst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شبیه غریق نجاتهایی بیرون استخر و تلاش برای آموزش شنا از همانجا؛ </a:t>
            </a:r>
          </a:p>
          <a:p>
            <a:pPr lvl="2" algn="just">
              <a:tabLst>
                <a:tab pos="5308600" algn="l"/>
                <a:tab pos="7546975" algn="l"/>
              </a:tabLst>
            </a:pPr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نفس بکش، </a:t>
            </a:r>
          </a:p>
          <a:p>
            <a:pPr lvl="2" algn="just">
              <a:tabLst>
                <a:tab pos="5308600" algn="l"/>
                <a:tab pos="7546975" algn="l"/>
              </a:tabLst>
            </a:pPr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دستانت را تکان بده، </a:t>
            </a:r>
          </a:p>
          <a:p>
            <a:pPr lvl="2" algn="just">
              <a:tabLst>
                <a:tab pos="5308600" algn="l"/>
                <a:tab pos="7546975" algn="l"/>
              </a:tabLst>
            </a:pPr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با پاهایت ضربه بزن.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صحبت اینان در فضای دانشگاهی: </a:t>
            </a:r>
          </a:p>
          <a:p>
            <a:pPr lvl="2" algn="just"/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متغیرها را شناسایی کن، </a:t>
            </a:r>
          </a:p>
          <a:p>
            <a:pPr lvl="2" algn="just"/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روابط را مشخص کن </a:t>
            </a:r>
          </a:p>
          <a:p>
            <a:pPr lvl="2" algn="just"/>
            <a:r>
              <a:rPr lang="fa-IR" sz="2000" dirty="0" smtClean="0">
                <a:latin typeface="IranNastaliq" pitchFamily="18" charset="0"/>
                <a:cs typeface="B Mitra" pitchFamily="2" charset="-78"/>
              </a:rPr>
              <a:t>و شرایط محیطی را تشریح کن. </a:t>
            </a:r>
          </a:p>
          <a:p>
            <a:pPr algn="just"/>
            <a:r>
              <a:rPr lang="fa-IR" sz="2800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رویکرد این کتاب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سوال از بهترین شناگران درون استخر برای بازگویی فرایندها</a:t>
            </a:r>
          </a:p>
          <a:p>
            <a:pPr algn="just">
              <a:buNone/>
            </a:pP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algn="just">
              <a:buNone/>
            </a:pP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  <p:pic>
        <p:nvPicPr>
          <p:cNvPr id="3074" name="Picture 2" descr="F:\Doktori\pic\0511-0712-0716-3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9695"/>
            <a:ext cx="2362200" cy="197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Doktori\pic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52" y="4495800"/>
            <a:ext cx="237984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447800" y="2133600"/>
            <a:ext cx="74676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گزینه دوم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اسکات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 (1995): کتاب نهادها و سازمانها: خلاصه سازی و یکپارچه سازی طیف وسیعی از کارهای تئوری نهادی با هدف یکپارچه سازی تئوریک. </a:t>
            </a:r>
          </a:p>
          <a:p>
            <a:pPr algn="just">
              <a:buNone/>
            </a:pP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کامرون و ویتن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(1983): کتاب اثربخشی سازمانی: مقایسه مدلهای چندگانه: ارائه یک مدل جامع از تمامی مدلهای اثربخشی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819400"/>
            <a:ext cx="167640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295400" y="2133600"/>
            <a:ext cx="76200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تعداد زیادی از دانشمندان ما: نگرانی و تاسف از فرایند انتشار دانشگاهی که منجر به رد مکرر اکثر کارهای آنها می شد. 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بارنی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: رد مکرر مقالات ابتدایی او قبل از اینکه او مقاله خودش را برای انتشار در یک ویژه نامه از </a:t>
            </a:r>
            <a:r>
              <a:rPr lang="en-US" sz="2600" dirty="0" smtClean="0">
                <a:cs typeface="B Mitra" pitchFamily="2" charset="-78"/>
              </a:rPr>
              <a:t>journal of management 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که خود او ادیتور آن بود بپذیرد؛ جالب آنکه تعداد ارجاعات به آن از 1200 بار گذشته .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فرس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: تعدادی از مقالات تجربی من که من بیشتر به آنها افتخار می کنم، سخت تر پذیرفته شده اند. 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باندورا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: تئوری پردازی برای افراد نازنک نارنجی نیست. تئوری پردازان باید آماده دیدن چالش، تفسیر اشتباه یا کاریکاتوری یا گاهی مواجهه آن با پیش داوری و ...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061192"/>
            <a:ext cx="1295538" cy="177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97" y="1905001"/>
            <a:ext cx="1163604" cy="174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F:\Doktori\pic\albert_bandur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296491"/>
            <a:ext cx="1305812" cy="163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447800" y="2133600"/>
            <a:ext cx="74676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مینزبرگ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 فراتر از این می رود و پیشنهاد می کند تئوری پردازان باید از تجربه متفاوت بودن، خاص بودن، متعلق نبودن، اشتباه بودن یا خرابکار و توطئه گر بودن نترسند. </a:t>
            </a:r>
          </a:p>
          <a:p>
            <a:pPr algn="just">
              <a:buNone/>
            </a:pPr>
            <a:r>
              <a:rPr lang="fa-IR" sz="26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روسو</a:t>
            </a: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: چگونگی پیکار او برای چاپ نخستین کارش: نیاز به ایجاد مشروعیت مطالعه قرارداد روان شناختی چیزی بود که من کاملا احساس کردم. </a:t>
            </a:r>
          </a:p>
          <a:p>
            <a:pPr algn="just">
              <a:buNone/>
            </a:pP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بیان چنین اظهاراتی توسط برندگان جوایز نوبل. </a:t>
            </a:r>
          </a:p>
          <a:p>
            <a:pPr algn="just">
              <a:buNone/>
            </a:pPr>
            <a:r>
              <a:rPr lang="fa-IR" sz="2600" dirty="0" smtClean="0">
                <a:latin typeface="IranNastaliq" pitchFamily="18" charset="0"/>
                <a:cs typeface="B Mitra" pitchFamily="2" charset="-78"/>
              </a:rPr>
              <a:t>علت: نو بودن ایده و بیان یک موضوع بزرگ که برای ارزیابی مشارکت آنها توسط مجلات دشوار است.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905000"/>
            <a:ext cx="1523448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Doktori\pic\Used\Denise M. Rousse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1447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1066800" y="1981200"/>
            <a:ext cx="78486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تاکید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 مینزبرگ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بر: نقش تصور، بینش و اکتشاف در تئوری پردازی. استفاده کم از تئوری، مگر اینکه برداشتها را تغییر دهد و شگفت آور باشد.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تاکید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 لاک و لاثام 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بر: اهمیت اکتشاف مبتنی بر مشاهده.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بعضی از دانشمندان ما خود خلق ایده و برخی تکمیل ایده های قبلی؛ مثالها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ویلیامسون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اقتصاد هزینه تبادلات، اصل ایده از کاوس (1937)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اصل ایده تئوری نهادی، قبل از کار 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اسکات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 خلاف آن، </a:t>
            </a:r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فریمن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ایجاد تئوری ذینفعان و </a:t>
            </a:r>
          </a:p>
          <a:p>
            <a:pPr algn="just"/>
            <a:r>
              <a:rPr lang="fa-IR" sz="2800" b="1" dirty="0" smtClean="0">
                <a:solidFill>
                  <a:srgbClr val="FFC000"/>
                </a:solidFill>
                <a:latin typeface="IranNastaliq" pitchFamily="18" charset="0"/>
                <a:cs typeface="B Mitra" pitchFamily="2" charset="-78"/>
              </a:rPr>
              <a:t>همبریک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ارائه تئوری و تکمیل آن توسط دیگران </a:t>
            </a:r>
          </a:p>
        </p:txBody>
      </p:sp>
      <p:pic>
        <p:nvPicPr>
          <p:cNvPr id="14" name="Picture 3" descr="F:\Doktori\pic\albert_bandura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828800"/>
            <a:ext cx="1219200" cy="170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F:\Doktori\pic\Edwin_A_Loc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1066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F:\Doktori\pic\Gary Lath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006122" cy="148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Doktori\pic\Used\wiliamson.jpg"/>
          <p:cNvPicPr>
            <a:picLocks noChangeAspect="1" noChangeArrowheads="1"/>
          </p:cNvPicPr>
          <p:nvPr/>
        </p:nvPicPr>
        <p:blipFill>
          <a:blip r:embed="rId6" cstate="print"/>
          <a:srcRect b="28571"/>
          <a:stretch>
            <a:fillRect/>
          </a:stretch>
        </p:blipFill>
        <p:spPr bwMode="auto">
          <a:xfrm>
            <a:off x="0" y="4800601"/>
            <a:ext cx="1064861" cy="114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Doktori\pic\Used\Edward Freeman.jpg"/>
          <p:cNvPicPr>
            <a:picLocks noChangeAspect="1" noChangeArrowheads="1"/>
          </p:cNvPicPr>
          <p:nvPr/>
        </p:nvPicPr>
        <p:blipFill>
          <a:blip r:embed="rId7" cstate="print"/>
          <a:srcRect l="21153" r="31254"/>
          <a:stretch>
            <a:fillRect/>
          </a:stretch>
        </p:blipFill>
        <p:spPr bwMode="auto">
          <a:xfrm>
            <a:off x="990600" y="5575659"/>
            <a:ext cx="914400" cy="128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F:\Doktori\pic\Used\Hambri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7700" y="5436026"/>
            <a:ext cx="1054100" cy="142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F:\Doktori\pic\Used\W._Richard_Scot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00700"/>
            <a:ext cx="1047750" cy="125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ounded Rectangle 18"/>
          <p:cNvSpPr/>
          <p:nvPr/>
        </p:nvSpPr>
        <p:spPr>
          <a:xfrm>
            <a:off x="6446520" y="26670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43200" y="26670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26670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6762E-6 L -5.55556E-7 -0.36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6762E-6 L 0 -0.366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96762E-6 L 4.16667E-6 -0.366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47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8" grpId="0" animBg="1"/>
      <p:bldP spid="8" grpId="1" animBg="1"/>
      <p:bldP spid="8" grpId="2" animBg="1"/>
      <p:bldP spid="11" grpId="0" animBg="1"/>
      <p:bldP spid="12" grpId="0" animBg="1"/>
      <p:bldP spid="13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752600"/>
            <a:ext cx="8610600" cy="32766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غیرمعمول بودن خلاقیت در دوره های دکتری یا کارهای اعضای هیات علمی؛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عدم تاکید جدی بر نقش خلاقیت در تئوری پردازی یا بورسیه کردن.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ماهیت کوتاه مدت بودن فرایند کار، پژوهشگران را بر آن می دارد تا انتخابهای مطمئن تری در سوالات پژوهشی و روشها داشته باشند.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 توجه به اهمیت ارائه تئوریهای جدید در رشته مدیریت،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لزوم فکر بیشتر در مورد چگونگی دمیدن خلاقیت و نوآوری در بورسیه ها.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همچین ایجاد تغیراتی در رویه کار نشریات علمی برتر برای پذیرش ایده های جدید.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610600" cy="38862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معنا: خلاصه سازی، سازماندهی و نشر مباحث اصلی در یک چارچوب جامع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تقریباً همه دانشمندان ما درگیر این نقش.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این نفش جزئی از فرایند تشریح و انتشار.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پویایی این نقش: به دلیل لزوم به روز رسانی مستمر تئوری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بعید است که یک تئوری بتواند بدون کد کردن مفاهیم کلیدی اصلی و مرزهایش پیشرفت کند.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هر چه انتزاعی تر، کدگذاری سخت تر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8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2057400"/>
            <a:ext cx="8610600" cy="3276600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معنا: این نقش شامل فرایند اطلاع رسانی مفاهیم و رویکردهای تئوری به گروه گسترده تری از مخاطبان.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محصول این رفتار: اغلب کتاب یا مقاله.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ظهور این نقش در مرحله نشر.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انجام توسط همه دانشمندان ما.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تاکید اکثر دانشمندان ما بر اهمیت کلمات و دقت در فرایند تشریح.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مانند دیگر جنبه های فرایند تئوری پردازی، اهمیت نقش دیاگرامها و مدلسازی، شاید نیازمند تاکید بیشتر در آموزشهای دکتری و اعضای جدید هیات علمی. </a:t>
            </a:r>
          </a:p>
          <a:p>
            <a:pPr algn="just"/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استفاده از استعاره ها، توصیف غنی و زبان صریح مهمترین بخش فرایند تئوری پردازی، به خصوص در تئوریهای انتزاعی تر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014E-8 L 8.33333E-7 -0.066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514600"/>
            <a:ext cx="8686800" cy="32766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معنا: شامل بیان رابطه یک تئوری خاص به وسیله تحلیل، پیش بینی و آزمون تئوری با نمونه های مختلف و بافتهای مختلف است.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استقرایی یا قیاسی بودن پژوهش.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کمی یا کیفی بودن مدلها.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در کل، ارزش یک تئوری به آزمون با نمونه ها، بافتها و روشهای بسیار مختلف.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تقریباً همه درگیر این نقش.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5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514600"/>
            <a:ext cx="8686800" cy="32766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دفاع و ترویج تئوری خود.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بازار تئوری ها: ظهور و افول تئوریها.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عدم امکان کنترل این بازار.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برخی آدمها دارای مشروعیت بیشتر.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همه دانشمندان ما توانمند در مدیریت ارتقاء تئوریهایشان. شاید به خاطر درگیر بودن در تمام نقشهای فوق.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2694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68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642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16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9080" y="1371600"/>
            <a:ext cx="16459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5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77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514600"/>
            <a:ext cx="86868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بروز این اشتیاق به صورتهای مختلف: مثلاً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اشتیاق بالا برای یافتن پاسخ سوالات،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اشتیاق و انگیزه بسیار بالا در فرایند تشریح و پافشاری در نشر ایده ها. 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اعتماد به نفس بالا. </a:t>
            </a:r>
          </a:p>
          <a:p>
            <a:pPr algn="just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چنانچه در فصلهای کتاب مشخص است، تئوری پردازی کاری سخت، دشوار، با خروجی نامطمئن است، اما دانشمندان ما، در چنین شرایطی موفق عمل کرده اند. و کارشان را به صورت هیجان آمیز و همراه با تفریح و احساس، معرفی کرده اند.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6520" y="28194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28194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000" dirty="0" smtClean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28194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66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اشتیاق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استقامت</a:t>
            </a:r>
            <a:endParaRPr lang="en-US" sz="28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انضباط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ایده های بزرگ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6725E-6 L -5.55556E-7 -0.377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6725E-6 L 4.16667E-6 -0.377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6725E-6 L 3.33333E-6 -0.37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6" grpId="0" animBg="1"/>
      <p:bldP spid="16" grpId="2" animBg="1"/>
      <p:bldP spid="16" grpId="3" animBg="1"/>
      <p:bldP spid="17" grpId="1" animBg="1"/>
      <p:bldP spid="18" grpId="1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50838"/>
            <a:ext cx="7924800" cy="792162"/>
          </a:xfrm>
        </p:spPr>
        <p:txBody>
          <a:bodyPr/>
          <a:lstStyle/>
          <a:p>
            <a:pPr algn="r"/>
            <a:r>
              <a:rPr lang="fa-IR" sz="6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مقدمه</a:t>
            </a:r>
            <a:endParaRPr lang="fa-IR" sz="6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990600"/>
            <a:ext cx="8534400" cy="44958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دستاورد این کتاب: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مشاهده کوششهای این دانشمندان در فرایند بسیار طولانی ایجاد، اجرا و توسعه نظریه هایشان. 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دانشمندانی که بزرگترین نظریه پردازان رشته مدیریت به حساب می آیند؛ </a:t>
            </a:r>
          </a:p>
          <a:p>
            <a:pPr lvl="2" algn="just">
              <a:buNone/>
            </a:pPr>
            <a:r>
              <a:rPr lang="fa-IR" sz="2400" dirty="0" smtClean="0">
                <a:latin typeface="IranNastaliq" pitchFamily="18" charset="0"/>
                <a:cs typeface="B Mitra" pitchFamily="2" charset="-78"/>
              </a:rPr>
              <a:t>به عنوان مثال میانگین ارجاعات به نوشته های ایشان: 4900 برای هر نویسنده</a:t>
            </a:r>
          </a:p>
          <a:p>
            <a:pPr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بررسی و جمع بندی کارهای آنها در سه بخش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.</a:t>
            </a: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lvl="2" algn="just"/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000" dirty="0" smtClean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66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8686800" cy="3276600"/>
          </a:xfrm>
        </p:spPr>
        <p:txBody>
          <a:bodyPr>
            <a:noAutofit/>
          </a:bodyPr>
          <a:lstStyle/>
          <a:p>
            <a:pPr algn="just"/>
            <a:r>
              <a:rPr lang="fa-IR" sz="2400" dirty="0" smtClean="0">
                <a:cs typeface="B Mitra" pitchFamily="2" charset="-78"/>
              </a:rPr>
              <a:t>تئوری پردازی کار آدمهای نازنک نارنجی نیست. 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جستجو برای پاسخهای اثربخش، تشریح راه حلهای پیشنهادی و ارائه ایده های جدید به جامعه دانشگاهی شامل فعالیتهایی با ریسک بسیار بالاست. 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مواجهه با مواردی چون:</a:t>
            </a:r>
          </a:p>
          <a:p>
            <a:pPr lvl="1" algn="just"/>
            <a:r>
              <a:rPr lang="fa-IR" sz="2400" dirty="0" smtClean="0">
                <a:cs typeface="B Mitra" pitchFamily="2" charset="-78"/>
              </a:rPr>
              <a:t>سوال از ارزش واقعی تئوری به هنگام ارائه اولیه آن. </a:t>
            </a:r>
          </a:p>
          <a:p>
            <a:pPr lvl="1" algn="just"/>
            <a:r>
              <a:rPr lang="fa-IR" sz="2400" dirty="0" smtClean="0">
                <a:cs typeface="B Mitra" pitchFamily="2" charset="-78"/>
              </a:rPr>
              <a:t>رد نسخه اولیه مقالات آنها در نشریات برتر توسط منتقدان و ادیتورها و داوران.</a:t>
            </a:r>
          </a:p>
          <a:p>
            <a:pPr lvl="1" algn="just"/>
            <a:r>
              <a:rPr lang="fa-IR" sz="2400" dirty="0" smtClean="0">
                <a:cs typeface="B Mitra" pitchFamily="2" charset="-78"/>
              </a:rPr>
              <a:t>مورد هجمه قرار گرفتن توسط مولفین تئوریهای رقیب. </a:t>
            </a:r>
          </a:p>
          <a:p>
            <a:pPr algn="just"/>
            <a:r>
              <a:rPr lang="fa-IR" sz="2400" dirty="0" smtClean="0">
                <a:cs typeface="B Mitra" pitchFamily="2" charset="-78"/>
              </a:rPr>
              <a:t>اشتیاق و عشق به کارها، دانش درباره تئوریها و اعتماد به ایده هایشان به آنها اجازه می دهد در برابر تهدیدات استقامت داشته باشند. شاید ارتباط وثیقی بین دفاع آنها از تئوریشان و ارزیابی نهایی و عرضه آن باشد. </a:t>
            </a:r>
            <a:endParaRPr lang="fa-IR" sz="2400" dirty="0" smtClean="0">
              <a:latin typeface="IranNastaliq" pitchFamily="18" charset="0"/>
              <a:cs typeface="B Mitr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اشتیاق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استقامت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انضباط</a:t>
            </a:r>
            <a:endParaRPr lang="en-US" sz="54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ایده های بزرگ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000" dirty="0" smtClean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66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514600"/>
            <a:ext cx="8686800" cy="3276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dirty="0" smtClean="0">
                <a:cs typeface="B Mitra" pitchFamily="2" charset="-78"/>
              </a:rPr>
              <a:t>امکان مشاهده این انضباط در: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ساعات طولانی صرف شده برای تنظیم تئوری، 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صرف مدتهای مدید برای کارها، 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کیفیت و دقت زیاد در کارها. </a:t>
            </a:r>
          </a:p>
          <a:p>
            <a:pPr algn="just">
              <a:buNone/>
            </a:pPr>
            <a:r>
              <a:rPr lang="fa-IR" sz="2800" dirty="0" smtClean="0">
                <a:cs typeface="B Mitra" pitchFamily="2" charset="-78"/>
              </a:rPr>
              <a:t>پشتوانه چنین انضباطی احتمالا مجموعه ای از ارزشهای اساسی است.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اشتیاق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استقامت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انضباط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ایده های بزرگ</a:t>
            </a:r>
            <a:endParaRPr lang="en-US" sz="4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4652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000" dirty="0" smtClean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76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66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8686800" cy="3276600"/>
          </a:xfrm>
        </p:spPr>
        <p:txBody>
          <a:bodyPr>
            <a:noAutofit/>
          </a:bodyPr>
          <a:lstStyle/>
          <a:p>
            <a:pPr algn="just"/>
            <a:r>
              <a:rPr lang="fa-IR" sz="2800" dirty="0" smtClean="0">
                <a:cs typeface="B Mitra" pitchFamily="2" charset="-78"/>
              </a:rPr>
              <a:t>علاقه به ایده های بزرگ.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 بی اعتنایی و تحقیر ایده های کوچک و ایده هایی که پایه پدیده واقعی نیستند. 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جستجو و تشویق دانشجویان دکتری و همکاران در همین مسیر.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توانمند در مقابله با ابهام و کار با سوالاتی که پاسخ آنی ندارند. 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موفقیت آنها به خاطر تلاش در پاسخ به سوالات مهم. </a:t>
            </a:r>
          </a:p>
          <a:p>
            <a:pPr algn="just"/>
            <a:r>
              <a:rPr lang="fa-IR" sz="2800" dirty="0" smtClean="0">
                <a:cs typeface="B Mitra" pitchFamily="2" charset="-78"/>
              </a:rPr>
              <a:t>صرف اکثر مسیر پژوهشی خود در ارائه تئوری، شاید به خاطر داشتن ایده های بزرگ.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اشتیاق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استقامت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انضباط</a:t>
            </a:r>
            <a:endParaRPr lang="en-US" sz="4000" dirty="0" smtClean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ایده های بزرگ</a:t>
            </a:r>
            <a:endParaRPr lang="en-US" sz="5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43200" y="2286000"/>
            <a:ext cx="3200400" cy="64008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5400" dirty="0" smtClean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6096000"/>
            <a:ext cx="3200400" cy="64008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5400" dirty="0" smtClean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152400"/>
            <a:ext cx="3200400" cy="64008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chemeClr val="tx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5400" dirty="0">
              <a:solidFill>
                <a:schemeClr val="tx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4680" y="807720"/>
            <a:ext cx="21031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اشتیاق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78680" y="807720"/>
            <a:ext cx="21031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استقامت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92680" y="807720"/>
            <a:ext cx="21031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انضباط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" y="807720"/>
            <a:ext cx="21031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ایده های بزرگ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Notched Right Arrow 12"/>
          <p:cNvSpPr/>
          <p:nvPr/>
        </p:nvSpPr>
        <p:spPr>
          <a:xfrm rot="5400000">
            <a:off x="4111616" y="1341120"/>
            <a:ext cx="914400" cy="822960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Rounded Rectangle 14"/>
          <p:cNvSpPr/>
          <p:nvPr/>
        </p:nvSpPr>
        <p:spPr>
          <a:xfrm>
            <a:off x="7239000" y="2959743"/>
            <a:ext cx="182880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800600" y="2959743"/>
            <a:ext cx="182880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62200" y="2959743"/>
            <a:ext cx="182880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" y="2959743"/>
            <a:ext cx="182880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944880" y="3950343"/>
            <a:ext cx="7132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772464" y="3764280"/>
            <a:ext cx="36576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5510512" y="3760183"/>
            <a:ext cx="36576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3093720" y="3752223"/>
            <a:ext cx="36576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>
            <a:off x="7872712" y="3764280"/>
            <a:ext cx="36576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239000" y="5455920"/>
            <a:ext cx="16459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خلاق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486400" y="5455920"/>
            <a:ext cx="16459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کدکننده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33800" y="5455920"/>
            <a:ext cx="16459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حامل</a:t>
            </a:r>
            <a:endParaRPr lang="en-US" sz="4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81200" y="5455920"/>
            <a:ext cx="16459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پژوهشگر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" y="5455920"/>
            <a:ext cx="1645920" cy="64008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مدافع</a:t>
            </a:r>
            <a:endParaRPr lang="en-US" sz="4400" dirty="0" smtClean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 rot="16200000" flipV="1">
            <a:off x="4084320" y="4389121"/>
            <a:ext cx="914400" cy="822960"/>
          </a:xfrm>
          <a:prstGeom prst="notchedRightArrow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905000" y="3340743"/>
            <a:ext cx="45720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91000" y="3310263"/>
            <a:ext cx="64008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598920" y="3310263"/>
            <a:ext cx="640080" cy="0"/>
          </a:xfrm>
          <a:prstGeom prst="line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8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2000"/>
                            </p:stCondLst>
                            <p:childTnLst>
                              <p:par>
                                <p:cTn id="8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9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000"/>
                            </p:stCondLst>
                            <p:childTnLst>
                              <p:par>
                                <p:cTn id="10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0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15" grpId="0" animBg="1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676400" y="1752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5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پایان</a:t>
            </a:r>
            <a:endParaRPr lang="en-US" sz="115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3932238"/>
            <a:ext cx="1981200" cy="792162"/>
          </a:xfrm>
        </p:spPr>
        <p:txBody>
          <a:bodyPr/>
          <a:lstStyle/>
          <a:p>
            <a:pPr algn="r"/>
            <a:r>
              <a:rPr lang="fa-IR" sz="8000" dirty="0" smtClean="0">
                <a:solidFill>
                  <a:srgbClr val="FFC000"/>
                </a:solidFill>
                <a:latin typeface="IranNastaliq" pitchFamily="18" charset="0"/>
                <a:cs typeface="IranNastaliq" pitchFamily="18" charset="0"/>
              </a:rPr>
              <a:t>نقشه بحث</a:t>
            </a:r>
            <a:endParaRPr lang="fa-IR" sz="8000" dirty="0">
              <a:solidFill>
                <a:srgbClr val="FFC0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981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یادگیری چگونگی تئوری پردازی از بزرگان مدیریت</a:t>
            </a:r>
            <a:endParaRPr lang="fa-IR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2860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3200" y="35052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6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43200" y="4724400"/>
            <a:ext cx="36576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dirty="0" smtClean="0"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60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1242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فرایند طی شده برای ارائه نظریه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42672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نقشهایی که این نظریه پردازان ایفا کرده اند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مشخصه هایی که از خود بروز داده اند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49" presetID="2" presetClass="exit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5334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 spc="3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Nastaliq" pitchFamily="18" charset="0"/>
                <a:cs typeface="IranNastaliq" pitchFamily="18" charset="0"/>
              </a:rPr>
              <a:t>یادگیری چگونگی تئوری پردازی از بزرگان مدیریت</a:t>
            </a:r>
            <a:endParaRPr lang="fa-IR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2860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93720" y="3505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3720" y="47244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4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25 -0.322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6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0.01493 -0.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2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31493 -0.67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5000" y="76200"/>
            <a:ext cx="320040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latin typeface="IranNastaliq" pitchFamily="18" charset="0"/>
                <a:cs typeface="IranNastaliq" pitchFamily="18" charset="0"/>
              </a:rPr>
              <a:t>فرایند تئوری پردازی</a:t>
            </a:r>
            <a:endParaRPr lang="en-US" sz="6600" dirty="0"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718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نقش های تئوری پردازان</a:t>
            </a:r>
            <a:endParaRPr lang="en-US" sz="44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76200"/>
            <a:ext cx="2468880" cy="1066800"/>
          </a:xfrm>
          <a:prstGeom prst="roundRect">
            <a:avLst/>
          </a:prstGeom>
          <a:solidFill>
            <a:srgbClr val="A50021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A50021"/>
                </a:solidFill>
                <a:latin typeface="IranNastaliq" pitchFamily="18" charset="0"/>
                <a:cs typeface="IranNastaliq" pitchFamily="18" charset="0"/>
              </a:rPr>
              <a:t>مشخصه های تئوری پردازان</a:t>
            </a:r>
            <a:endParaRPr lang="en-US" sz="4000" dirty="0">
              <a:solidFill>
                <a:srgbClr val="A50021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122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 anchorCtr="0"/>
          <a:lstStyle/>
          <a:p>
            <a:pPr algn="ctr"/>
            <a:r>
              <a:rPr lang="fa-IR" sz="5400" dirty="0" smtClean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برانگیختگی</a:t>
            </a:r>
            <a:endParaRPr lang="en-US" sz="54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جستجو</a:t>
            </a:r>
            <a:endParaRPr lang="en-US" sz="40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220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0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تشریح</a:t>
            </a:r>
            <a:endParaRPr lang="en-US" sz="5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2880" y="1371600"/>
            <a:ext cx="2103120" cy="914400"/>
          </a:xfrm>
          <a:prstGeom prst="roundRect">
            <a:avLst/>
          </a:prstGeom>
          <a:solidFill>
            <a:srgbClr val="FF9900">
              <a:alpha val="6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fa-IR" sz="4400" dirty="0" smtClean="0">
                <a:solidFill>
                  <a:srgbClr val="FF9900"/>
                </a:solidFill>
                <a:latin typeface="IranNastaliq" pitchFamily="18" charset="0"/>
                <a:cs typeface="IranNastaliq" pitchFamily="18" charset="0"/>
              </a:rPr>
              <a:t>انتشار</a:t>
            </a:r>
            <a:endParaRPr lang="en-US" sz="4400" dirty="0">
              <a:solidFill>
                <a:srgbClr val="FF9900"/>
              </a:solidFill>
              <a:latin typeface="IranNastaliq" pitchFamily="18" charset="0"/>
              <a:cs typeface="IranNastaliq" pitchFamily="18" charset="0"/>
            </a:endParaRPr>
          </a:p>
        </p:txBody>
      </p:sp>
      <p:sp>
        <p:nvSpPr>
          <p:cNvPr id="14" name="Notched Right Arrow 13"/>
          <p:cNvSpPr/>
          <p:nvPr/>
        </p:nvSpPr>
        <p:spPr>
          <a:xfrm rot="5400000">
            <a:off x="7086600" y="990600"/>
            <a:ext cx="533400" cy="533400"/>
          </a:xfrm>
          <a:prstGeom prst="notchedRigh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305800" cy="3810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a-IR" sz="2800" b="1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مفهوم</a:t>
            </a:r>
            <a:r>
              <a:rPr lang="fa-IR" sz="2800" dirty="0" smtClean="0">
                <a:solidFill>
                  <a:srgbClr val="FFFF00"/>
                </a:solidFill>
                <a:latin typeface="IranNastaliq" pitchFamily="18" charset="0"/>
                <a:cs typeface="B Mitra" pitchFamily="2" charset="-78"/>
              </a:rPr>
              <a:t>:</a:t>
            </a:r>
          </a:p>
          <a:p>
            <a:pPr algn="just"/>
            <a:r>
              <a:rPr lang="fa-IR" sz="2800" b="1" dirty="0" smtClean="0">
                <a:latin typeface="IranNastaliq" pitchFamily="18" charset="0"/>
                <a:cs typeface="B Mitra" pitchFamily="2" charset="-78"/>
              </a:rPr>
              <a:t>نقطه آغاز نظریه پردازی</a:t>
            </a: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: </a:t>
            </a: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ایجاد تناقض میان دیدگاه دانشمندان </a:t>
            </a:r>
          </a:p>
          <a:p>
            <a:pPr lvl="1" algn="l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با یک رخداد </a:t>
            </a:r>
          </a:p>
          <a:p>
            <a:pPr lvl="1" algn="l">
              <a:buNone/>
            </a:pPr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یا با نظریات دیگران</a:t>
            </a:r>
            <a:endParaRPr lang="en-US" sz="2800" dirty="0" smtClean="0">
              <a:latin typeface="IranNastaliq" pitchFamily="18" charset="0"/>
              <a:cs typeface="B Mitra" pitchFamily="2" charset="-78"/>
            </a:endParaRP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زیر سوال رفتن اندیشه آنها</a:t>
            </a:r>
          </a:p>
          <a:p>
            <a:pPr lvl="1" algn="just"/>
            <a:r>
              <a:rPr lang="fa-IR" sz="2800" dirty="0" smtClean="0">
                <a:latin typeface="IranNastaliq" pitchFamily="18" charset="0"/>
                <a:cs typeface="B Mitra" pitchFamily="2" charset="-78"/>
              </a:rPr>
              <a:t>ایجاد برانگیختگی در این دانشمندان در اثر این تعارضات و ایجاد انگیزه در آنها برای حل این موارد</a:t>
            </a:r>
            <a:r>
              <a:rPr lang="en-US" sz="2800" dirty="0" smtClean="0">
                <a:latin typeface="IranNastaliq" pitchFamily="18" charset="0"/>
                <a:cs typeface="B Mitra" pitchFamily="2" charset="-78"/>
              </a:rPr>
              <a:t>. </a:t>
            </a:r>
            <a:endParaRPr lang="fa-IR" sz="2800" dirty="0" smtClean="0">
              <a:latin typeface="IranNastaliq" pitchFamily="18" charset="0"/>
              <a:cs typeface="B Mitra" pitchFamily="2" charset="-78"/>
            </a:endParaRPr>
          </a:p>
          <a:p>
            <a:pPr algn="just"/>
            <a:endParaRPr lang="fa-IR" sz="2800" dirty="0">
              <a:latin typeface="IranNastaliq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49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014E-8 L -5.55556E-7 -0.0666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014E-8 L -3.88889E-6 -0.066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014E-8 L 4.16667E-6 -0.0666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0" grpId="0" uiExpand="1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</TotalTime>
  <Words>4630</Words>
  <Application>Microsoft Office PowerPoint</Application>
  <PresentationFormat>On-screen Show (4:3)</PresentationFormat>
  <Paragraphs>721</Paragraphs>
  <Slides>64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Horizon</vt:lpstr>
      <vt:lpstr>جغرافياي اقتصادي ايران</vt:lpstr>
      <vt:lpstr>جغرافياي اقتصادي ايران</vt:lpstr>
      <vt:lpstr>جغرافياي اقتصادي ايران</vt:lpstr>
      <vt:lpstr>مقدمه</vt:lpstr>
      <vt:lpstr>مقدمه</vt:lpstr>
      <vt:lpstr>مقدمه</vt:lpstr>
      <vt:lpstr>نقشه بحث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جغرافياي اقتصادي ايران</dc:title>
  <dc:creator>4sodagar</dc:creator>
  <cp:lastModifiedBy>M</cp:lastModifiedBy>
  <cp:revision>124</cp:revision>
  <dcterms:created xsi:type="dcterms:W3CDTF">2006-08-16T00:00:00Z</dcterms:created>
  <dcterms:modified xsi:type="dcterms:W3CDTF">2013-05-04T16:02:57Z</dcterms:modified>
</cp:coreProperties>
</file>