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 id="298" r:id="rId43"/>
    <p:sldId id="297"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31" d="100"/>
          <a:sy n="31" d="100"/>
        </p:scale>
        <p:origin x="60"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76514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6483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001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2941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42486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1167351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3546758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9489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353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2417654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1404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12/10/2018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691434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3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26.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4000" b="1" dirty="0" smtClean="0">
                <a:cs typeface="B Lotus" panose="00000400000000000000" pitchFamily="2" charset="-78"/>
              </a:rPr>
              <a:t>با نام خدا</a:t>
            </a:r>
            <a:br>
              <a:rPr lang="fa-IR" sz="4000" b="1" dirty="0" smtClean="0">
                <a:cs typeface="B Lotus" panose="00000400000000000000" pitchFamily="2" charset="-78"/>
              </a:rPr>
            </a:br>
            <a:r>
              <a:rPr lang="fa-IR" sz="4000" b="1" dirty="0">
                <a:cs typeface="B Lotus" panose="00000400000000000000" pitchFamily="2" charset="-78"/>
              </a:rPr>
              <a:t/>
            </a:r>
            <a:br>
              <a:rPr lang="fa-IR" sz="4000" b="1" dirty="0">
                <a:cs typeface="B Lotus" panose="00000400000000000000" pitchFamily="2" charset="-78"/>
              </a:rPr>
            </a:br>
            <a:r>
              <a:rPr lang="fa-IR" sz="4000" b="1" dirty="0" smtClean="0">
                <a:cs typeface="B Lotus" panose="00000400000000000000" pitchFamily="2" charset="-78"/>
              </a:rPr>
              <a:t/>
            </a:r>
            <a:br>
              <a:rPr lang="fa-IR" sz="4000" b="1" dirty="0" smtClean="0">
                <a:cs typeface="B Lotus" panose="00000400000000000000" pitchFamily="2" charset="-78"/>
              </a:rPr>
            </a:br>
            <a:r>
              <a:rPr lang="fa-IR" sz="4000" b="1" dirty="0" smtClean="0">
                <a:cs typeface="B Lotus" panose="00000400000000000000" pitchFamily="2" charset="-78"/>
              </a:rPr>
              <a:t>برنامه ریزی درسی در مراکز تربیت معلم</a:t>
            </a:r>
            <a:endParaRPr lang="fa-IR" sz="4000" b="1" dirty="0">
              <a:cs typeface="B Lotus" panose="00000400000000000000" pitchFamily="2" charset="-78"/>
            </a:endParaRPr>
          </a:p>
        </p:txBody>
      </p:sp>
    </p:spTree>
    <p:extLst>
      <p:ext uri="{BB962C8B-B14F-4D97-AF65-F5344CB8AC3E}">
        <p14:creationId xmlns:p14="http://schemas.microsoft.com/office/powerpoint/2010/main" val="3850339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نیازهای اساسی معلمان</a:t>
            </a:r>
            <a:br>
              <a:rPr lang="fa-IR" dirty="0" smtClean="0">
                <a:cs typeface="B Bardiya" panose="00000400000000000000" pitchFamily="2" charset="-78"/>
              </a:rPr>
            </a:br>
            <a:r>
              <a:rPr lang="fa-IR" dirty="0" smtClean="0">
                <a:cs typeface="B Bardiya" panose="00000400000000000000" pitchFamily="2" charset="-78"/>
              </a:rPr>
              <a:t>چه؟</a:t>
            </a:r>
            <a:endParaRPr lang="en-US" dirty="0"/>
          </a:p>
        </p:txBody>
      </p:sp>
      <p:sp>
        <p:nvSpPr>
          <p:cNvPr id="3" name="Content Placeholder 2"/>
          <p:cNvSpPr>
            <a:spLocks noGrp="1"/>
          </p:cNvSpPr>
          <p:nvPr>
            <p:ph idx="1"/>
          </p:nvPr>
        </p:nvSpPr>
        <p:spPr/>
        <p:txBody>
          <a:bodyPr>
            <a:normAutofit fontScale="92500" lnSpcReduction="20000"/>
          </a:bodyPr>
          <a:lstStyle/>
          <a:p>
            <a:r>
              <a:rPr lang="fa-IR" dirty="0" smtClean="0">
                <a:cs typeface="B Lotus" panose="00000400000000000000" pitchFamily="2" charset="-78"/>
              </a:rPr>
              <a:t>نقش جدیدتر معلمان: تسهیل یادگیری به جای انتقال اطلاعات</a:t>
            </a:r>
          </a:p>
          <a:p>
            <a:r>
              <a:rPr lang="fa-IR" dirty="0" smtClean="0">
                <a:cs typeface="B Lotus" panose="00000400000000000000" pitchFamily="2" charset="-78"/>
              </a:rPr>
              <a:t>اصول اساسی منطبق بر این نقش:</a:t>
            </a:r>
          </a:p>
          <a:p>
            <a:pPr marL="514350" indent="-514350">
              <a:buAutoNum type="arabicPeriod"/>
            </a:pPr>
            <a:r>
              <a:rPr lang="fa-IR" dirty="0" smtClean="0">
                <a:cs typeface="B Lotus" panose="00000400000000000000" pitchFamily="2" charset="-78"/>
              </a:rPr>
              <a:t>متشکل کردن معلمان به عنوان مشارکت کنندگان فعال در تعیین نیازهای یادگیری خویش</a:t>
            </a:r>
          </a:p>
          <a:p>
            <a:pPr marL="514350" indent="-514350">
              <a:buAutoNum type="arabicPeriod"/>
            </a:pPr>
            <a:r>
              <a:rPr lang="fa-IR" dirty="0" smtClean="0">
                <a:cs typeface="B Lotus" panose="00000400000000000000" pitchFamily="2" charset="-78"/>
              </a:rPr>
              <a:t>هماهنگ ساختن برنامه های درسی مدرسه با برنامه های درسی تربیت معلم</a:t>
            </a:r>
          </a:p>
          <a:p>
            <a:pPr marL="514350" indent="-514350">
              <a:buAutoNum type="arabicPeriod"/>
            </a:pPr>
            <a:r>
              <a:rPr lang="fa-IR" dirty="0" smtClean="0">
                <a:cs typeface="B Lotus" panose="00000400000000000000" pitchFamily="2" charset="-78"/>
              </a:rPr>
              <a:t>تلفیق مناسب دانش عمومی و دانش تخصصی تعلیم و تربیت</a:t>
            </a:r>
          </a:p>
          <a:p>
            <a:pPr marL="514350" indent="-514350">
              <a:buAutoNum type="arabicPeriod"/>
            </a:pPr>
            <a:r>
              <a:rPr lang="fa-IR" dirty="0" smtClean="0">
                <a:cs typeface="B Lotus" panose="00000400000000000000" pitchFamily="2" charset="-78"/>
              </a:rPr>
              <a:t>گنجاندن ابعاد دانش، نگرش و توانش در برنامه تربیت معلم</a:t>
            </a:r>
          </a:p>
          <a:p>
            <a:pPr marL="514350" indent="-514350">
              <a:buAutoNum type="arabicPeriod"/>
            </a:pPr>
            <a:r>
              <a:rPr lang="fa-IR" dirty="0" smtClean="0">
                <a:cs typeface="B Lotus" panose="00000400000000000000" pitchFamily="2" charset="-78"/>
              </a:rPr>
              <a:t>تنوع برنامه درسی ت. م بر اساس نیازهای متنوع معلمان</a:t>
            </a:r>
          </a:p>
          <a:p>
            <a:pPr marL="514350" indent="-514350">
              <a:buAutoNum type="arabicPeriod"/>
            </a:pPr>
            <a:r>
              <a:rPr lang="fa-IR" dirty="0" smtClean="0">
                <a:cs typeface="B Lotus" panose="00000400000000000000" pitchFamily="2" charset="-78"/>
              </a:rPr>
              <a:t>اولویت دادن به شکاف های موجود در آموزش های اولیه معلمان</a:t>
            </a:r>
          </a:p>
          <a:p>
            <a:pPr marL="514350" indent="-514350">
              <a:buAutoNum type="arabicPeriod"/>
            </a:pPr>
            <a:r>
              <a:rPr lang="fa-IR" dirty="0" smtClean="0">
                <a:cs typeface="B Lotus" panose="00000400000000000000" pitchFamily="2" charset="-78"/>
              </a:rPr>
              <a:t>هیچ چیز را مسلم فرض نکردن</a:t>
            </a:r>
          </a:p>
          <a:p>
            <a:pPr marL="514350" indent="-514350">
              <a:buAutoNum type="arabicPeriod"/>
            </a:pPr>
            <a:r>
              <a:rPr lang="fa-IR" dirty="0" smtClean="0">
                <a:cs typeface="B Lotus" panose="00000400000000000000" pitchFamily="2" charset="-78"/>
              </a:rPr>
              <a:t>اولویت دادن به برخی حوزه های مسأله آفرین و اساسی در عملکرد تحصیلی</a:t>
            </a:r>
          </a:p>
          <a:p>
            <a:endParaRPr lang="en-US" dirty="0"/>
          </a:p>
        </p:txBody>
      </p:sp>
    </p:spTree>
    <p:extLst>
      <p:ext uri="{BB962C8B-B14F-4D97-AF65-F5344CB8AC3E}">
        <p14:creationId xmlns:p14="http://schemas.microsoft.com/office/powerpoint/2010/main" val="2436341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حوزه های توانایی معلم</a:t>
            </a:r>
            <a:endParaRPr lang="en-US" dirty="0"/>
          </a:p>
        </p:txBody>
      </p:sp>
      <p:sp>
        <p:nvSpPr>
          <p:cNvPr id="3" name="Content Placeholder 2"/>
          <p:cNvSpPr>
            <a:spLocks noGrp="1"/>
          </p:cNvSpPr>
          <p:nvPr>
            <p:ph idx="1"/>
          </p:nvPr>
        </p:nvSpPr>
        <p:spPr/>
        <p:txBody>
          <a:bodyPr/>
          <a:lstStyle/>
          <a:p>
            <a:pPr marL="514350" indent="-514350">
              <a:buAutoNum type="arabicPeriod"/>
            </a:pPr>
            <a:r>
              <a:rPr lang="fa-IR" dirty="0" smtClean="0">
                <a:cs typeface="B Lotus" panose="00000400000000000000" pitchFamily="2" charset="-78"/>
              </a:rPr>
              <a:t>تدریس برای چه؟</a:t>
            </a:r>
          </a:p>
          <a:p>
            <a:pPr marL="514350" indent="-514350">
              <a:buAutoNum type="arabicPeriod"/>
            </a:pPr>
            <a:r>
              <a:rPr lang="fa-IR" dirty="0" smtClean="0">
                <a:cs typeface="B Lotus" panose="00000400000000000000" pitchFamily="2" charset="-78"/>
              </a:rPr>
              <a:t>به چه کسانی تدریس می کند؟</a:t>
            </a:r>
          </a:p>
          <a:p>
            <a:pPr marL="514350" indent="-514350">
              <a:buAutoNum type="arabicPeriod"/>
            </a:pPr>
            <a:r>
              <a:rPr lang="fa-IR" dirty="0" smtClean="0">
                <a:cs typeface="B Lotus" panose="00000400000000000000" pitchFamily="2" charset="-78"/>
              </a:rPr>
              <a:t>کجا تدریس می کند؟</a:t>
            </a:r>
          </a:p>
          <a:p>
            <a:pPr marL="514350" indent="-514350">
              <a:buAutoNum type="arabicPeriod"/>
            </a:pPr>
            <a:r>
              <a:rPr lang="fa-IR" dirty="0" smtClean="0">
                <a:cs typeface="B Lotus" panose="00000400000000000000" pitchFamily="2" charset="-78"/>
              </a:rPr>
              <a:t>چه چیزی تدریس می کند؟</a:t>
            </a:r>
          </a:p>
          <a:p>
            <a:pPr marL="514350" indent="-514350">
              <a:buAutoNum type="arabicPeriod"/>
            </a:pPr>
            <a:r>
              <a:rPr lang="fa-IR" dirty="0" smtClean="0">
                <a:cs typeface="B Lotus" panose="00000400000000000000" pitchFamily="2" charset="-78"/>
              </a:rPr>
              <a:t>چگونه تدریس می کند؟</a:t>
            </a:r>
          </a:p>
          <a:p>
            <a:pPr marL="514350" indent="-514350">
              <a:buAutoNum type="arabicPeriod"/>
            </a:pPr>
            <a:r>
              <a:rPr lang="fa-IR" dirty="0" smtClean="0">
                <a:cs typeface="B Lotus" panose="00000400000000000000" pitchFamily="2" charset="-78"/>
              </a:rPr>
              <a:t>با چه چیزهایی تدریس می کند؟</a:t>
            </a:r>
          </a:p>
          <a:p>
            <a:pPr marL="514350" indent="-514350">
              <a:buAutoNum type="arabicPeriod"/>
            </a:pPr>
            <a:r>
              <a:rPr lang="fa-IR" dirty="0" smtClean="0">
                <a:cs typeface="B Lotus" panose="00000400000000000000" pitchFamily="2" charset="-78"/>
              </a:rPr>
              <a:t>چه چیزهایی را چگونه ارزشیابی می کند؟</a:t>
            </a:r>
          </a:p>
          <a:p>
            <a:pPr marL="514350" indent="-514350">
              <a:buAutoNum type="arabicPeriod"/>
            </a:pPr>
            <a:r>
              <a:rPr lang="fa-IR" dirty="0" smtClean="0">
                <a:cs typeface="B Lotus" panose="00000400000000000000" pitchFamily="2" charset="-78"/>
              </a:rPr>
              <a:t>چگونه تدریس و یادگیری را بهبود می بخشد؟</a:t>
            </a:r>
            <a:endParaRPr lang="en-US" dirty="0"/>
          </a:p>
        </p:txBody>
      </p:sp>
    </p:spTree>
    <p:extLst>
      <p:ext uri="{BB962C8B-B14F-4D97-AF65-F5344CB8AC3E}">
        <p14:creationId xmlns:p14="http://schemas.microsoft.com/office/powerpoint/2010/main" val="2644099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فصل اول؛ حرفه معلمی</a:t>
            </a:r>
            <a:endParaRPr lang="en-US" dirty="0"/>
          </a:p>
        </p:txBody>
      </p:sp>
      <p:sp>
        <p:nvSpPr>
          <p:cNvPr id="3" name="Content Placeholder 2"/>
          <p:cNvSpPr>
            <a:spLocks noGrp="1"/>
          </p:cNvSpPr>
          <p:nvPr>
            <p:ph idx="1"/>
          </p:nvPr>
        </p:nvSpPr>
        <p:spPr/>
        <p:txBody>
          <a:bodyPr/>
          <a:lstStyle/>
          <a:p>
            <a:r>
              <a:rPr lang="fa-IR" dirty="0" smtClean="0">
                <a:cs typeface="B Lotus" panose="00000400000000000000" pitchFamily="2" charset="-78"/>
              </a:rPr>
              <a:t>حساسیت های ویژۀ حرفه معلمی</a:t>
            </a:r>
          </a:p>
          <a:p>
            <a:endParaRPr lang="fa-IR" dirty="0" smtClean="0">
              <a:cs typeface="B Lotus" panose="00000400000000000000" pitchFamily="2" charset="-78"/>
            </a:endParaRPr>
          </a:p>
          <a:p>
            <a:r>
              <a:rPr lang="fa-IR" dirty="0" smtClean="0">
                <a:cs typeface="B Lotus" panose="00000400000000000000" pitchFamily="2" charset="-78"/>
              </a:rPr>
              <a:t>میزان مهارت شغلی و حرفه ای معلمان = پیشرفت در حرفه معلمی</a:t>
            </a:r>
          </a:p>
          <a:p>
            <a:endParaRPr lang="fa-IR" dirty="0" smtClean="0">
              <a:cs typeface="B Lotus" panose="00000400000000000000" pitchFamily="2" charset="-78"/>
            </a:endParaRPr>
          </a:p>
          <a:p>
            <a:r>
              <a:rPr lang="fa-IR" dirty="0" smtClean="0">
                <a:cs typeface="B Lotus" panose="00000400000000000000" pitchFamily="2" charset="-78"/>
              </a:rPr>
              <a:t>اولویت برنامه های بهبود مهارت های حرفه ای معلمان بر مواردی چون تخصیص بودجه، احداث مدارس بهتر، تغییر در مطالب درسی، فراهم کردن تجهیزات و کارافزارهای آموزشی و هرگونه تغییر کمی و کیفی در برنامه ها و نظام آموزشی</a:t>
            </a:r>
          </a:p>
          <a:p>
            <a:endParaRPr lang="en-US" dirty="0"/>
          </a:p>
        </p:txBody>
      </p:sp>
    </p:spTree>
    <p:extLst>
      <p:ext uri="{BB962C8B-B14F-4D97-AF65-F5344CB8AC3E}">
        <p14:creationId xmlns:p14="http://schemas.microsoft.com/office/powerpoint/2010/main" val="1186477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انواع مهارت های معلمی</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pPr marL="514350" indent="-514350">
              <a:buAutoNum type="arabicPeriod"/>
            </a:pPr>
            <a:r>
              <a:rPr lang="fa-IR" dirty="0" smtClean="0">
                <a:cs typeface="B Lotus" panose="00000400000000000000" pitchFamily="2" charset="-78"/>
              </a:rPr>
              <a:t>مهارت های علمی و اطلاعاتی معلم</a:t>
            </a:r>
          </a:p>
          <a:p>
            <a:pPr marL="514350" indent="-514350">
              <a:buAutoNum type="arabicPeriod"/>
            </a:pPr>
            <a:endParaRPr lang="fa-IR" dirty="0">
              <a:cs typeface="B Lotus" panose="00000400000000000000" pitchFamily="2" charset="-78"/>
            </a:endParaRPr>
          </a:p>
          <a:p>
            <a:pPr marL="514350" indent="-514350">
              <a:buAutoNum type="arabicPeriod"/>
            </a:pPr>
            <a:endParaRPr lang="fa-IR" dirty="0" smtClean="0">
              <a:cs typeface="B Lotus" panose="00000400000000000000" pitchFamily="2" charset="-78"/>
            </a:endParaRPr>
          </a:p>
          <a:p>
            <a:pPr marL="514350" indent="-514350">
              <a:buAutoNum type="arabicPeriod"/>
            </a:pPr>
            <a:endParaRPr lang="fa-IR" dirty="0">
              <a:cs typeface="B Lotus" panose="00000400000000000000" pitchFamily="2" charset="-78"/>
            </a:endParaRPr>
          </a:p>
          <a:p>
            <a:pPr marL="514350" indent="-514350">
              <a:buAutoNum type="arabicPeriod"/>
            </a:pPr>
            <a:r>
              <a:rPr lang="fa-IR" dirty="0" smtClean="0">
                <a:cs typeface="B Lotus" panose="00000400000000000000" pitchFamily="2" charset="-78"/>
              </a:rPr>
              <a:t>مهارت های عملی و حرفه ای معلم</a:t>
            </a:r>
            <a:endParaRPr lang="fa-IR" dirty="0">
              <a:cs typeface="B Lotus" panose="00000400000000000000" pitchFamily="2" charset="-78"/>
            </a:endParaRPr>
          </a:p>
        </p:txBody>
      </p:sp>
    </p:spTree>
    <p:extLst>
      <p:ext uri="{BB962C8B-B14F-4D97-AF65-F5344CB8AC3E}">
        <p14:creationId xmlns:p14="http://schemas.microsoft.com/office/powerpoint/2010/main" val="3269841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1. </a:t>
            </a:r>
            <a:r>
              <a:rPr lang="fa-IR" dirty="0">
                <a:cs typeface="B Bardiya" panose="00000400000000000000" pitchFamily="2" charset="-78"/>
              </a:rPr>
              <a:t>مهارت های علمی و اطلاعاتی </a:t>
            </a:r>
            <a:r>
              <a:rPr lang="fa-IR" dirty="0" smtClean="0">
                <a:cs typeface="B Bardiya" panose="00000400000000000000" pitchFamily="2" charset="-78"/>
              </a:rPr>
              <a:t>معلم</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r>
              <a:rPr lang="fa-IR" dirty="0" smtClean="0">
                <a:cs typeface="B Lotus" panose="00000400000000000000" pitchFamily="2" charset="-78"/>
              </a:rPr>
              <a:t>اولین معیار قضاوت درباره معلم خوب: میزان سواد و دانش</a:t>
            </a:r>
          </a:p>
          <a:p>
            <a:r>
              <a:rPr lang="fa-IR" dirty="0" smtClean="0">
                <a:cs typeface="B Lotus" panose="00000400000000000000" pitchFamily="2" charset="-78"/>
              </a:rPr>
              <a:t>انفجار اطلاعات و آماده سازی دانش آموزان برای زندگی فردا</a:t>
            </a:r>
          </a:p>
          <a:p>
            <a:r>
              <a:rPr lang="fa-IR" dirty="0" smtClean="0">
                <a:solidFill>
                  <a:srgbClr val="FF0000"/>
                </a:solidFill>
                <a:cs typeface="B Lotus" panose="00000400000000000000" pitchFamily="2" charset="-78"/>
              </a:rPr>
              <a:t>بازدهی کار معلمی در آینده است و آینده قابل پیش بینی دقیق نیست؛ پس چگونه می توان مطمئن  شد که دانش آموزان برای زندگی در آینده توانایی و آمادگی دارند؟</a:t>
            </a:r>
          </a:p>
          <a:p>
            <a:r>
              <a:rPr lang="fa-IR" dirty="0" smtClean="0">
                <a:solidFill>
                  <a:srgbClr val="FF0000"/>
                </a:solidFill>
                <a:cs typeface="B Lotus" panose="00000400000000000000" pitchFamily="2" charset="-78"/>
              </a:rPr>
              <a:t>معلم برای تربیت چنین دانش آموزانی خود باید چه ویژگی هایی داشته باشد؟</a:t>
            </a:r>
          </a:p>
          <a:p>
            <a:r>
              <a:rPr lang="fa-IR" dirty="0" smtClean="0">
                <a:cs typeface="B Lotus" panose="00000400000000000000" pitchFamily="2" charset="-78"/>
              </a:rPr>
              <a:t>معنا و مفهوم دانش مساوی با خود آن دانش نیست؛ معناها شخصی و درونی اند (دیدگاه ساخت و سازگرایی)</a:t>
            </a:r>
          </a:p>
          <a:p>
            <a:r>
              <a:rPr lang="fa-IR" dirty="0" smtClean="0">
                <a:cs typeface="B Lotus" panose="00000400000000000000" pitchFamily="2" charset="-78"/>
              </a:rPr>
              <a:t>معلم حرفه ای: پیوند دانسته ها با زندگی واقعی دانش آموزان نه حفظ صرف اطلاعات و موفقیت در آزمونها</a:t>
            </a:r>
          </a:p>
          <a:p>
            <a:r>
              <a:rPr lang="fa-IR" dirty="0" smtClean="0">
                <a:cs typeface="B Lotus" panose="00000400000000000000" pitchFamily="2" charset="-78"/>
              </a:rPr>
              <a:t>یادگیری معنادار منوط به درگیری عملی و فعال است</a:t>
            </a:r>
          </a:p>
          <a:p>
            <a:r>
              <a:rPr lang="fa-IR" dirty="0" smtClean="0">
                <a:cs typeface="B Lotus" panose="00000400000000000000" pitchFamily="2" charset="-78"/>
              </a:rPr>
              <a:t>آمادگی مداوم، مؤثر و پایان ناپذیردر پژوهش و کشف و توسعه حرفه معلمی و مهارت تدریس</a:t>
            </a:r>
          </a:p>
          <a:p>
            <a:endParaRPr lang="fa-IR" dirty="0" smtClean="0">
              <a:cs typeface="B Lotus" panose="00000400000000000000" pitchFamily="2" charset="-78"/>
            </a:endParaRPr>
          </a:p>
        </p:txBody>
      </p:sp>
    </p:spTree>
    <p:extLst>
      <p:ext uri="{BB962C8B-B14F-4D97-AF65-F5344CB8AC3E}">
        <p14:creationId xmlns:p14="http://schemas.microsoft.com/office/powerpoint/2010/main" val="1761533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2. </a:t>
            </a:r>
            <a:r>
              <a:rPr lang="fa-IR" dirty="0">
                <a:cs typeface="B Bardiya" panose="00000400000000000000" pitchFamily="2" charset="-78"/>
              </a:rPr>
              <a:t>مهارت های عملی و حرفه ای معلم</a:t>
            </a:r>
            <a:br>
              <a:rPr lang="fa-IR" dirty="0">
                <a:cs typeface="B Bardiya" panose="00000400000000000000" pitchFamily="2" charset="-78"/>
              </a:rPr>
            </a:b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smtClean="0">
                <a:cs typeface="B Lotus" panose="00000400000000000000" pitchFamily="2" charset="-78"/>
              </a:rPr>
              <a:t>تدریس مؤثر</a:t>
            </a:r>
          </a:p>
          <a:p>
            <a:r>
              <a:rPr lang="fa-IR" dirty="0" smtClean="0">
                <a:cs typeface="B Lotus" panose="00000400000000000000" pitchFamily="2" charset="-78"/>
              </a:rPr>
              <a:t>مهارت های علمی خود بخشی از مهارت های حرفه ای است</a:t>
            </a:r>
          </a:p>
          <a:p>
            <a:r>
              <a:rPr lang="fa-IR" dirty="0" smtClean="0">
                <a:cs typeface="B Lotus" panose="00000400000000000000" pitchFamily="2" charset="-78"/>
              </a:rPr>
              <a:t>ایجاد انگیزه در دانش آموزان و علاقمندی به تدریس؛ نظرات دانش آموزان و خاطرات کودکی بزرگسالان</a:t>
            </a:r>
          </a:p>
          <a:p>
            <a:r>
              <a:rPr lang="fa-IR" dirty="0" smtClean="0">
                <a:solidFill>
                  <a:srgbClr val="FF0000"/>
                </a:solidFill>
                <a:cs typeface="B Lotus" panose="00000400000000000000" pitchFamily="2" charset="-78"/>
              </a:rPr>
              <a:t>معلم خوب کیست؟</a:t>
            </a:r>
          </a:p>
          <a:p>
            <a:r>
              <a:rPr lang="fa-IR" dirty="0" smtClean="0">
                <a:cs typeface="B Lotus" panose="00000400000000000000" pitchFamily="2" charset="-78"/>
              </a:rPr>
              <a:t>تدریس خوب و مؤثر</a:t>
            </a:r>
          </a:p>
          <a:p>
            <a:endParaRPr lang="fa-IR" dirty="0" smtClean="0">
              <a:cs typeface="B Lotus" panose="00000400000000000000" pitchFamily="2" charset="-78"/>
            </a:endParaRPr>
          </a:p>
          <a:p>
            <a:endParaRPr lang="fa-IR" dirty="0" smtClean="0">
              <a:cs typeface="B Lotus" panose="00000400000000000000" pitchFamily="2" charset="-78"/>
            </a:endParaRPr>
          </a:p>
          <a:p>
            <a:endParaRPr lang="fa-IR" dirty="0">
              <a:cs typeface="B Lotus" panose="00000400000000000000" pitchFamily="2" charset="-78"/>
            </a:endParaRPr>
          </a:p>
        </p:txBody>
      </p:sp>
    </p:spTree>
    <p:extLst>
      <p:ext uri="{BB962C8B-B14F-4D97-AF65-F5344CB8AC3E}">
        <p14:creationId xmlns:p14="http://schemas.microsoft.com/office/powerpoint/2010/main" val="29548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معیارهای معلم خوب و مؤثر </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pPr marL="514350" indent="-514350">
              <a:buAutoNum type="arabicPeriod"/>
            </a:pPr>
            <a:r>
              <a:rPr lang="fa-IR" dirty="0" smtClean="0">
                <a:cs typeface="B Lotus" panose="00000400000000000000" pitchFamily="2" charset="-78"/>
              </a:rPr>
              <a:t>صلاحیت: صلاحیت ها قابل تقلید و الگوبرداری نیستند- صلاحیت های عام مانند شیوه مدیریت کلاس، استفاده از کارافزارها، نوع تکالیف، نحوه پاسخگویی و ارزشیابی و ... . تعیین هدف به طور روشن و ارزشیابی کار معلم براساس آن (دیدگاه کارآیی یا بازدهی)؛ دو معیار مهم (دلبستگی به حرفه معلمی – نگرش شاگردمداری).</a:t>
            </a:r>
          </a:p>
          <a:p>
            <a:pPr marL="514350" indent="-514350">
              <a:buAutoNum type="arabicPeriod"/>
            </a:pPr>
            <a:endParaRPr lang="fa-IR" dirty="0" smtClean="0">
              <a:cs typeface="B Lotus" panose="00000400000000000000" pitchFamily="2" charset="-78"/>
            </a:endParaRPr>
          </a:p>
          <a:p>
            <a:pPr marL="514350" indent="-514350">
              <a:buAutoNum type="arabicPeriod"/>
            </a:pPr>
            <a:r>
              <a:rPr lang="fa-IR" dirty="0" smtClean="0">
                <a:cs typeface="B Lotus" panose="00000400000000000000" pitchFamily="2" charset="-78"/>
              </a:rPr>
              <a:t>روش منحصر به فرد: هنر معلمی</a:t>
            </a:r>
          </a:p>
          <a:p>
            <a:pPr marL="514350" indent="-514350">
              <a:buAutoNum type="arabicPeriod"/>
            </a:pPr>
            <a:endParaRPr lang="fa-IR" dirty="0" smtClean="0">
              <a:cs typeface="B Lotus" panose="00000400000000000000" pitchFamily="2" charset="-78"/>
            </a:endParaRPr>
          </a:p>
          <a:p>
            <a:pPr marL="514350" indent="-514350">
              <a:buAutoNum type="arabicPeriod"/>
            </a:pPr>
            <a:r>
              <a:rPr lang="fa-IR" dirty="0" smtClean="0">
                <a:cs typeface="B Lotus" panose="00000400000000000000" pitchFamily="2" charset="-78"/>
              </a:rPr>
              <a:t>خودابزاری: استفاده از وجود خود به عنوان ابزاری مناسب- شیوه خودی و بهره بردن از تمام استعداد و ذوق شخصی- کشف خود و مسیری به سوی خودآموزی</a:t>
            </a:r>
            <a:endParaRPr lang="fa-IR" dirty="0">
              <a:cs typeface="B Lotus" panose="00000400000000000000" pitchFamily="2" charset="-78"/>
            </a:endParaRPr>
          </a:p>
        </p:txBody>
      </p:sp>
    </p:spTree>
    <p:extLst>
      <p:ext uri="{BB962C8B-B14F-4D97-AF65-F5344CB8AC3E}">
        <p14:creationId xmlns:p14="http://schemas.microsoft.com/office/powerpoint/2010/main" val="3915140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Morvarid" panose="00000400000000000000" pitchFamily="2" charset="-78"/>
              </a:rPr>
              <a:t>فصل دوم</a:t>
            </a:r>
            <a:endParaRPr lang="fa-IR" b="1" dirty="0">
              <a:cs typeface="B Morvarid" panose="00000400000000000000" pitchFamily="2" charset="-78"/>
            </a:endParaRPr>
          </a:p>
        </p:txBody>
      </p:sp>
      <p:sp>
        <p:nvSpPr>
          <p:cNvPr id="3" name="Content Placeholder 2"/>
          <p:cNvSpPr>
            <a:spLocks noGrp="1"/>
          </p:cNvSpPr>
          <p:nvPr>
            <p:ph idx="1"/>
          </p:nvPr>
        </p:nvSpPr>
        <p:spPr/>
        <p:txBody>
          <a:bodyPr/>
          <a:lstStyle/>
          <a:p>
            <a:pPr marL="0" indent="0">
              <a:buNone/>
            </a:pPr>
            <a:endParaRPr lang="fa-IR" dirty="0" smtClean="0">
              <a:cs typeface="B Lotus" panose="00000400000000000000" pitchFamily="2" charset="-78"/>
            </a:endParaRPr>
          </a:p>
          <a:p>
            <a:pPr marL="0" indent="0">
              <a:buNone/>
            </a:pPr>
            <a:endParaRPr lang="fa-IR" dirty="0">
              <a:cs typeface="B Lotus" panose="00000400000000000000" pitchFamily="2" charset="-78"/>
            </a:endParaRPr>
          </a:p>
          <a:p>
            <a:pPr marL="0" indent="0">
              <a:buNone/>
            </a:pPr>
            <a:endParaRPr lang="fa-IR" dirty="0" smtClean="0">
              <a:cs typeface="B Lotus" panose="00000400000000000000" pitchFamily="2" charset="-78"/>
            </a:endParaRPr>
          </a:p>
          <a:p>
            <a:pPr marL="0" indent="0" algn="ctr">
              <a:buNone/>
            </a:pPr>
            <a:r>
              <a:rPr lang="fa-IR" sz="6000" dirty="0" smtClean="0">
                <a:cs typeface="B Mah" panose="00000400000000000000" pitchFamily="2" charset="-78"/>
              </a:rPr>
              <a:t>تربیت معلم</a:t>
            </a:r>
            <a:endParaRPr lang="fa-IR" sz="6000" dirty="0">
              <a:cs typeface="B Mah" panose="00000400000000000000" pitchFamily="2" charset="-78"/>
            </a:endParaRPr>
          </a:p>
        </p:txBody>
      </p:sp>
    </p:spTree>
    <p:extLst>
      <p:ext uri="{BB962C8B-B14F-4D97-AF65-F5344CB8AC3E}">
        <p14:creationId xmlns:p14="http://schemas.microsoft.com/office/powerpoint/2010/main" val="2095556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تربیت معلم</a:t>
            </a:r>
            <a:endParaRPr lang="en-US" dirty="0"/>
          </a:p>
        </p:txBody>
      </p:sp>
      <p:sp>
        <p:nvSpPr>
          <p:cNvPr id="3" name="Content Placeholder 2"/>
          <p:cNvSpPr>
            <a:spLocks noGrp="1"/>
          </p:cNvSpPr>
          <p:nvPr>
            <p:ph idx="1"/>
          </p:nvPr>
        </p:nvSpPr>
        <p:spPr/>
        <p:txBody>
          <a:bodyPr/>
          <a:lstStyle/>
          <a:p>
            <a:r>
              <a:rPr lang="fa-IR" dirty="0" smtClean="0">
                <a:cs typeface="B Lotus" panose="00000400000000000000" pitchFamily="2" charset="-78"/>
              </a:rPr>
              <a:t>معلمی هنر است و تربیت معلم هنری بالاتر</a:t>
            </a:r>
          </a:p>
          <a:p>
            <a:endParaRPr lang="fa-IR" dirty="0">
              <a:cs typeface="B Lotus" panose="00000400000000000000" pitchFamily="2" charset="-78"/>
            </a:endParaRPr>
          </a:p>
          <a:p>
            <a:endParaRPr lang="fa-IR" dirty="0" smtClean="0">
              <a:cs typeface="B Lotus" panose="00000400000000000000" pitchFamily="2" charset="-78"/>
            </a:endParaRPr>
          </a:p>
          <a:p>
            <a:r>
              <a:rPr lang="fa-IR" dirty="0" smtClean="0">
                <a:cs typeface="B Lotus" panose="00000400000000000000" pitchFamily="2" charset="-78"/>
              </a:rPr>
              <a:t>تربیت حرفه ای معلمان: شناخت خود، حرفه و مخاطبان- شیوه های برقراری ارتباط- خودآموزی، خودناظری، خود ابزاری، جستجوگری، بیش خواهی، پیش نگری، جرأت تغییر درخود و ...</a:t>
            </a:r>
          </a:p>
          <a:p>
            <a:endParaRPr lang="fa-IR" dirty="0">
              <a:cs typeface="B Lotus" panose="00000400000000000000" pitchFamily="2" charset="-78"/>
            </a:endParaRPr>
          </a:p>
          <a:p>
            <a:pPr marL="0" indent="0">
              <a:buNone/>
            </a:pPr>
            <a:endParaRPr lang="fa-IR" dirty="0">
              <a:cs typeface="B Lotus" panose="00000400000000000000" pitchFamily="2" charset="-78"/>
            </a:endParaRPr>
          </a:p>
        </p:txBody>
      </p:sp>
    </p:spTree>
    <p:extLst>
      <p:ext uri="{BB962C8B-B14F-4D97-AF65-F5344CB8AC3E}">
        <p14:creationId xmlns:p14="http://schemas.microsoft.com/office/powerpoint/2010/main" val="2393297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خودانگاری</a:t>
            </a:r>
            <a:endParaRPr lang="en-US" dirty="0"/>
          </a:p>
        </p:txBody>
      </p:sp>
      <p:sp>
        <p:nvSpPr>
          <p:cNvPr id="3" name="Content Placeholder 2"/>
          <p:cNvSpPr>
            <a:spLocks noGrp="1"/>
          </p:cNvSpPr>
          <p:nvPr>
            <p:ph idx="1"/>
          </p:nvPr>
        </p:nvSpPr>
        <p:spPr/>
        <p:txBody>
          <a:bodyPr/>
          <a:lstStyle/>
          <a:p>
            <a:r>
              <a:rPr lang="fa-IR" dirty="0" smtClean="0">
                <a:cs typeface="B Lotus" panose="00000400000000000000" pitchFamily="2" charset="-78"/>
              </a:rPr>
              <a:t>خودپنداره- </a:t>
            </a:r>
            <a:r>
              <a:rPr lang="fa-IR" dirty="0">
                <a:cs typeface="B Lotus" panose="00000400000000000000" pitchFamily="2" charset="-78"/>
              </a:rPr>
              <a:t>خود، موقعیت و مناسبات متقابل این دو</a:t>
            </a:r>
          </a:p>
          <a:p>
            <a:r>
              <a:rPr lang="fa-IR" dirty="0">
                <a:cs typeface="B Lotus" panose="00000400000000000000" pitchFamily="2" charset="-78"/>
              </a:rPr>
              <a:t>خودپنداره؛ موقعیت و میزان تطابق با واقعیت</a:t>
            </a:r>
          </a:p>
          <a:p>
            <a:r>
              <a:rPr lang="fa-IR" dirty="0">
                <a:cs typeface="B Lotus" panose="00000400000000000000" pitchFamily="2" charset="-78"/>
              </a:rPr>
              <a:t>واماندگی در تفاهم</a:t>
            </a:r>
          </a:p>
          <a:p>
            <a:r>
              <a:rPr lang="fa-IR" dirty="0">
                <a:cs typeface="B Lotus" panose="00000400000000000000" pitchFamily="2" charset="-78"/>
              </a:rPr>
              <a:t>روانشناسی ادراکی</a:t>
            </a:r>
          </a:p>
          <a:p>
            <a:r>
              <a:rPr lang="fa-IR" dirty="0" smtClean="0">
                <a:cs typeface="B Lotus" panose="00000400000000000000" pitchFamily="2" charset="-78"/>
              </a:rPr>
              <a:t>مهارت های ارتباطی</a:t>
            </a:r>
          </a:p>
          <a:p>
            <a:r>
              <a:rPr lang="fa-IR" dirty="0" smtClean="0">
                <a:cs typeface="B Lotus" panose="00000400000000000000" pitchFamily="2" charset="-78"/>
              </a:rPr>
              <a:t>موقعیت های ویژه کلاسی</a:t>
            </a:r>
            <a:endParaRPr lang="en-US" dirty="0"/>
          </a:p>
        </p:txBody>
      </p:sp>
    </p:spTree>
    <p:extLst>
      <p:ext uri="{BB962C8B-B14F-4D97-AF65-F5344CB8AC3E}">
        <p14:creationId xmlns:p14="http://schemas.microsoft.com/office/powerpoint/2010/main" val="812765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825625"/>
          </a:xfrm>
          <a:blipFill>
            <a:blip r:embed="rId2"/>
            <a:stretch>
              <a:fillRect/>
            </a:stretch>
          </a:blipFill>
        </p:spPr>
        <p:txBody>
          <a:bodyPr/>
          <a:lstStyle/>
          <a:p>
            <a:pPr algn="ctr"/>
            <a:r>
              <a:rPr lang="fa-IR" b="1" dirty="0" smtClean="0">
                <a:cs typeface="B Baran" panose="00000400000000000000" pitchFamily="2" charset="-78"/>
              </a:rPr>
              <a:t>فهرست مطالب</a:t>
            </a:r>
            <a:endParaRPr lang="fa-IR" b="1" dirty="0">
              <a:cs typeface="B Baran" panose="00000400000000000000" pitchFamily="2" charset="-78"/>
            </a:endParaRPr>
          </a:p>
        </p:txBody>
      </p:sp>
      <p:sp>
        <p:nvSpPr>
          <p:cNvPr id="3" name="Content Placeholder 2"/>
          <p:cNvSpPr>
            <a:spLocks noGrp="1"/>
          </p:cNvSpPr>
          <p:nvPr>
            <p:ph idx="1"/>
          </p:nvPr>
        </p:nvSpPr>
        <p:spPr/>
        <p:txBody>
          <a:bodyPr/>
          <a:lstStyle/>
          <a:p>
            <a:pPr marL="514350" indent="-514350">
              <a:buAutoNum type="arabicPeriod"/>
            </a:pPr>
            <a:r>
              <a:rPr lang="fa-IR" dirty="0" smtClean="0">
                <a:cs typeface="B Roya" panose="00000400000000000000" pitchFamily="2" charset="-78"/>
                <a:hlinkClick r:id="" action="ppaction://hlinkshowjump?jump=nextslide"/>
              </a:rPr>
              <a:t>الگوی جدید تربیت معلم</a:t>
            </a:r>
            <a:endParaRPr lang="fa-IR" dirty="0" smtClean="0">
              <a:cs typeface="B Roya" panose="00000400000000000000" pitchFamily="2" charset="-78"/>
            </a:endParaRPr>
          </a:p>
          <a:p>
            <a:pPr marL="514350" indent="-514350">
              <a:buAutoNum type="arabicPeriod"/>
            </a:pPr>
            <a:r>
              <a:rPr lang="fa-IR" dirty="0" smtClean="0">
                <a:cs typeface="B Roya" panose="00000400000000000000" pitchFamily="2" charset="-78"/>
                <a:hlinkClick r:id="rId3" action="ppaction://hlinksldjump"/>
              </a:rPr>
              <a:t>حرفه معلمی</a:t>
            </a:r>
            <a:endParaRPr lang="fa-IR" dirty="0" smtClean="0">
              <a:cs typeface="B Roya" panose="00000400000000000000" pitchFamily="2" charset="-78"/>
            </a:endParaRPr>
          </a:p>
          <a:p>
            <a:pPr marL="514350" indent="-514350">
              <a:buAutoNum type="arabicPeriod"/>
            </a:pPr>
            <a:r>
              <a:rPr lang="fa-IR" dirty="0" smtClean="0">
                <a:cs typeface="B Roya" panose="00000400000000000000" pitchFamily="2" charset="-78"/>
                <a:hlinkClick r:id="rId4" action="ppaction://hlinksldjump"/>
              </a:rPr>
              <a:t>تربیت معلم</a:t>
            </a:r>
            <a:endParaRPr lang="fa-IR" dirty="0" smtClean="0">
              <a:cs typeface="B Roya" panose="00000400000000000000" pitchFamily="2" charset="-78"/>
            </a:endParaRPr>
          </a:p>
          <a:p>
            <a:pPr marL="514350" indent="-514350">
              <a:buAutoNum type="arabicPeriod"/>
            </a:pPr>
            <a:r>
              <a:rPr lang="fa-IR" dirty="0" smtClean="0">
                <a:cs typeface="B Roya" panose="00000400000000000000" pitchFamily="2" charset="-78"/>
                <a:hlinkClick r:id="rId5" action="ppaction://hlinksldjump"/>
              </a:rPr>
              <a:t>نگاهی به روش های تدریس فعال و مشارکتی</a:t>
            </a:r>
            <a:endParaRPr lang="fa-IR" dirty="0" smtClean="0">
              <a:cs typeface="B Roya" panose="00000400000000000000" pitchFamily="2" charset="-78"/>
            </a:endParaRPr>
          </a:p>
          <a:p>
            <a:pPr marL="514350" indent="-514350">
              <a:buAutoNum type="arabicPeriod"/>
            </a:pPr>
            <a:r>
              <a:rPr lang="fa-IR" dirty="0" smtClean="0">
                <a:cs typeface="B Roya" panose="00000400000000000000" pitchFamily="2" charset="-78"/>
                <a:hlinkClick r:id="rId6" action="ppaction://hlinksldjump"/>
              </a:rPr>
              <a:t>رابطه تدریس و یادگیری</a:t>
            </a:r>
            <a:endParaRPr lang="fa-IR" dirty="0" smtClean="0">
              <a:cs typeface="B Roya" panose="00000400000000000000" pitchFamily="2" charset="-78"/>
            </a:endParaRPr>
          </a:p>
          <a:p>
            <a:pPr marL="514350" indent="-514350">
              <a:buAutoNum type="arabicPeriod"/>
            </a:pPr>
            <a:r>
              <a:rPr lang="fa-IR" dirty="0" smtClean="0">
                <a:cs typeface="B Roya" panose="00000400000000000000" pitchFamily="2" charset="-78"/>
                <a:hlinkClick r:id="rId7" action="ppaction://hlinksldjump"/>
              </a:rPr>
              <a:t>شایستگی محوری</a:t>
            </a:r>
            <a:endParaRPr lang="fa-IR" dirty="0" smtClean="0">
              <a:cs typeface="B Roya" panose="00000400000000000000" pitchFamily="2" charset="-78"/>
            </a:endParaRPr>
          </a:p>
          <a:p>
            <a:pPr marL="514350" indent="-514350">
              <a:buAutoNum type="arabicPeriod"/>
            </a:pPr>
            <a:endParaRPr lang="fa-IR" dirty="0" smtClean="0">
              <a:cs typeface="B Lotus" panose="00000400000000000000" pitchFamily="2" charset="-78"/>
            </a:endParaRPr>
          </a:p>
          <a:p>
            <a:pPr marL="514350" indent="-514350">
              <a:buAutoNum type="arabicPeriod"/>
            </a:pPr>
            <a:endParaRPr lang="fa-IR" dirty="0">
              <a:cs typeface="B Lotus" panose="00000400000000000000" pitchFamily="2" charset="-78"/>
            </a:endParaRPr>
          </a:p>
        </p:txBody>
      </p:sp>
    </p:spTree>
    <p:extLst>
      <p:ext uri="{BB962C8B-B14F-4D97-AF65-F5344CB8AC3E}">
        <p14:creationId xmlns:p14="http://schemas.microsoft.com/office/powerpoint/2010/main" val="3774825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خودانگاری و رفتار</a:t>
            </a:r>
            <a:endParaRPr lang="en-US" dirty="0"/>
          </a:p>
        </p:txBody>
      </p:sp>
      <p:sp>
        <p:nvSpPr>
          <p:cNvPr id="3" name="Content Placeholder 2"/>
          <p:cNvSpPr>
            <a:spLocks noGrp="1"/>
          </p:cNvSpPr>
          <p:nvPr>
            <p:ph idx="1"/>
          </p:nvPr>
        </p:nvSpPr>
        <p:spPr/>
        <p:txBody>
          <a:bodyPr/>
          <a:lstStyle/>
          <a:p>
            <a:r>
              <a:rPr lang="fa-IR" dirty="0" smtClean="0">
                <a:cs typeface="B Lotus" panose="00000400000000000000" pitchFamily="2" charset="-78"/>
              </a:rPr>
              <a:t>باورها درباره خود مهم تر از توانایی هاست</a:t>
            </a:r>
          </a:p>
          <a:p>
            <a:r>
              <a:rPr lang="fa-IR" dirty="0" smtClean="0">
                <a:cs typeface="B Lotus" panose="00000400000000000000" pitchFamily="2" charset="-78"/>
              </a:rPr>
              <a:t>خودادراکی های تأسف بار</a:t>
            </a:r>
          </a:p>
          <a:p>
            <a:r>
              <a:rPr lang="fa-IR" dirty="0" smtClean="0">
                <a:cs typeface="B Lotus" panose="00000400000000000000" pitchFamily="2" charset="-78"/>
              </a:rPr>
              <a:t>تعدیل یا عدم تعدیل، انطباق یا عدم انطباق با امور مستقیماً مربوط به باورهای افراد نسبت به خودشان است</a:t>
            </a:r>
          </a:p>
          <a:p>
            <a:r>
              <a:rPr lang="fa-IR" dirty="0" smtClean="0">
                <a:cs typeface="B Lotus" panose="00000400000000000000" pitchFamily="2" charset="-78"/>
              </a:rPr>
              <a:t>دانشجو محوری و تقویت باورها و توانایی های تک تک دانشجویان</a:t>
            </a:r>
          </a:p>
          <a:p>
            <a:endParaRPr lang="en-US" dirty="0"/>
          </a:p>
        </p:txBody>
      </p:sp>
    </p:spTree>
    <p:extLst>
      <p:ext uri="{BB962C8B-B14F-4D97-AF65-F5344CB8AC3E}">
        <p14:creationId xmlns:p14="http://schemas.microsoft.com/office/powerpoint/2010/main" val="375490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کشف خودهای دانشجو معلمان</a:t>
            </a:r>
            <a:endParaRPr lang="en-US" dirty="0"/>
          </a:p>
        </p:txBody>
      </p:sp>
      <p:sp>
        <p:nvSpPr>
          <p:cNvPr id="3" name="Content Placeholder 2"/>
          <p:cNvSpPr>
            <a:spLocks noGrp="1"/>
          </p:cNvSpPr>
          <p:nvPr>
            <p:ph idx="1"/>
          </p:nvPr>
        </p:nvSpPr>
        <p:spPr/>
        <p:txBody>
          <a:bodyPr/>
          <a:lstStyle/>
          <a:p>
            <a:r>
              <a:rPr lang="fa-IR" dirty="0" smtClean="0">
                <a:cs typeface="B Lotus" panose="00000400000000000000" pitchFamily="2" charset="-78"/>
              </a:rPr>
              <a:t>هستی انسان: بودن و شدن</a:t>
            </a:r>
          </a:p>
          <a:p>
            <a:r>
              <a:rPr lang="fa-IR" dirty="0" smtClean="0">
                <a:cs typeface="B Lotus" panose="00000400000000000000" pitchFamily="2" charset="-78"/>
              </a:rPr>
              <a:t>نیاز: تلاش برای رسیدن به کمال و لیاقت های خود</a:t>
            </a:r>
          </a:p>
          <a:p>
            <a:r>
              <a:rPr lang="fa-IR" dirty="0" smtClean="0">
                <a:cs typeface="B Lotus" panose="00000400000000000000" pitchFamily="2" charset="-78"/>
              </a:rPr>
              <a:t>دو بعد: ابقا  - پیشرفت </a:t>
            </a:r>
          </a:p>
          <a:p>
            <a:r>
              <a:rPr lang="fa-IR" dirty="0" smtClean="0">
                <a:cs typeface="B Lotus" panose="00000400000000000000" pitchFamily="2" charset="-78"/>
              </a:rPr>
              <a:t>به خطر انداختن خود فیزیکی برای پیشرفت خود متعالی</a:t>
            </a:r>
          </a:p>
          <a:p>
            <a:r>
              <a:rPr lang="fa-IR" dirty="0" smtClean="0">
                <a:cs typeface="B Lotus" panose="00000400000000000000" pitchFamily="2" charset="-78"/>
              </a:rPr>
              <a:t>بزرگترین انگیزه و عامل برانگیختگی</a:t>
            </a:r>
          </a:p>
          <a:p>
            <a:r>
              <a:rPr lang="fa-IR" dirty="0" smtClean="0">
                <a:cs typeface="B Lotus" panose="00000400000000000000" pitchFamily="2" charset="-78"/>
              </a:rPr>
              <a:t>وظیفه استاد: کمک به سودمند کردن آنچه دانشجو از قبل به همراه دارد</a:t>
            </a:r>
          </a:p>
          <a:p>
            <a:r>
              <a:rPr lang="fa-IR" dirty="0" smtClean="0">
                <a:cs typeface="B Lotus" panose="00000400000000000000" pitchFamily="2" charset="-78"/>
              </a:rPr>
              <a:t>رابطه کمک رسان و چاره ساز</a:t>
            </a:r>
          </a:p>
          <a:p>
            <a:endParaRPr lang="en-US" dirty="0"/>
          </a:p>
        </p:txBody>
      </p:sp>
    </p:spTree>
    <p:extLst>
      <p:ext uri="{BB962C8B-B14F-4D97-AF65-F5344CB8AC3E}">
        <p14:creationId xmlns:p14="http://schemas.microsoft.com/office/powerpoint/2010/main" val="3117153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نکات مهم در یاری رسانی به دانشجو معلمان در کشف خود</a:t>
            </a:r>
            <a:endParaRPr lang="en-US" dirty="0"/>
          </a:p>
        </p:txBody>
      </p:sp>
      <p:sp>
        <p:nvSpPr>
          <p:cNvPr id="3" name="Content Placeholder 2"/>
          <p:cNvSpPr>
            <a:spLocks noGrp="1"/>
          </p:cNvSpPr>
          <p:nvPr>
            <p:ph idx="1"/>
          </p:nvPr>
        </p:nvSpPr>
        <p:spPr/>
        <p:txBody>
          <a:bodyPr/>
          <a:lstStyle/>
          <a:p>
            <a:pPr marL="514350" indent="-514350">
              <a:buAutoNum type="arabicPeriod"/>
            </a:pPr>
            <a:r>
              <a:rPr lang="fa-IR" dirty="0" smtClean="0">
                <a:cs typeface="B Lotus" panose="00000400000000000000" pitchFamily="2" charset="-78"/>
              </a:rPr>
              <a:t>تسلط علمی به موضوع درس</a:t>
            </a:r>
          </a:p>
          <a:p>
            <a:pPr marL="514350" indent="-514350">
              <a:buAutoNum type="arabicPeriod"/>
            </a:pPr>
            <a:r>
              <a:rPr lang="fa-IR" dirty="0" smtClean="0">
                <a:cs typeface="B Lotus" panose="00000400000000000000" pitchFamily="2" charset="-78"/>
              </a:rPr>
              <a:t>شناخت مخاطبان و رفتارهای آنان: اعتقاد و اعتماد به توانایی و موفقیت دانش آموزان و راههای ارتباط و برانگیختن آنان- نیازها و علایق دانش آموزان و..</a:t>
            </a:r>
          </a:p>
          <a:p>
            <a:pPr marL="514350" indent="-514350">
              <a:buAutoNum type="arabicPeriod"/>
            </a:pPr>
            <a:r>
              <a:rPr lang="fa-IR" dirty="0" smtClean="0">
                <a:cs typeface="B Lotus" panose="00000400000000000000" pitchFamily="2" charset="-78"/>
              </a:rPr>
              <a:t>بینش نسبت به خود و منزلت شغلی</a:t>
            </a:r>
          </a:p>
          <a:p>
            <a:pPr marL="514350" indent="-514350">
              <a:buAutoNum type="arabicPeriod"/>
            </a:pPr>
            <a:r>
              <a:rPr lang="fa-IR" dirty="0" smtClean="0">
                <a:cs typeface="B Lotus" panose="00000400000000000000" pitchFamily="2" charset="-78"/>
              </a:rPr>
              <a:t>روش های مناسب تدریس</a:t>
            </a:r>
          </a:p>
          <a:p>
            <a:pPr marL="514350" indent="-514350">
              <a:buAutoNum type="arabicPeriod"/>
            </a:pPr>
            <a:endParaRPr lang="fa-IR" dirty="0">
              <a:cs typeface="B Lotus" panose="00000400000000000000" pitchFamily="2" charset="-78"/>
            </a:endParaRPr>
          </a:p>
          <a:p>
            <a:pPr marL="514350" indent="-514350">
              <a:buAutoNum type="arabicPeriod"/>
            </a:pPr>
            <a:endParaRPr lang="fa-IR" dirty="0" smtClean="0">
              <a:cs typeface="B Lotus" panose="00000400000000000000" pitchFamily="2" charset="-78"/>
            </a:endParaRPr>
          </a:p>
          <a:p>
            <a:pPr marL="514350" indent="-514350">
              <a:buAutoNum type="arabicPeriod"/>
            </a:pPr>
            <a:endParaRPr lang="fa-IR" dirty="0">
              <a:cs typeface="B Lotus" panose="00000400000000000000" pitchFamily="2" charset="-78"/>
            </a:endParaRPr>
          </a:p>
          <a:p>
            <a:pPr marL="514350" indent="-514350">
              <a:buAutoNum type="arabicPeriod"/>
            </a:pPr>
            <a:endParaRPr lang="fa-IR" dirty="0" smtClean="0">
              <a:cs typeface="B Lotus" panose="00000400000000000000" pitchFamily="2" charset="-78"/>
            </a:endParaRPr>
          </a:p>
          <a:p>
            <a:pPr marL="514350" indent="-514350">
              <a:buAutoNum type="arabicPeriod"/>
            </a:pPr>
            <a:endParaRPr lang="fa-IR" dirty="0">
              <a:cs typeface="B Lotus" panose="00000400000000000000" pitchFamily="2" charset="-78"/>
            </a:endParaRPr>
          </a:p>
          <a:p>
            <a:pPr marL="514350" indent="-514350">
              <a:buAutoNum type="arabicPeriod"/>
            </a:pPr>
            <a:endParaRPr lang="fa-IR" dirty="0" smtClean="0">
              <a:cs typeface="B Lotus" panose="00000400000000000000" pitchFamily="2" charset="-78"/>
            </a:endParaRPr>
          </a:p>
          <a:p>
            <a:pPr marL="514350" indent="-514350">
              <a:buAutoNum type="arabicPeriod"/>
            </a:pPr>
            <a:endParaRPr lang="fa-IR" dirty="0">
              <a:cs typeface="B Lotus" panose="00000400000000000000" pitchFamily="2" charset="-78"/>
            </a:endParaRPr>
          </a:p>
          <a:p>
            <a:pPr marL="514350" indent="-514350">
              <a:buAutoNum type="arabicPeriod"/>
            </a:pPr>
            <a:endParaRPr lang="fa-IR" dirty="0" smtClean="0">
              <a:cs typeface="B Lotus" panose="00000400000000000000" pitchFamily="2" charset="-78"/>
            </a:endParaRPr>
          </a:p>
          <a:p>
            <a:pPr marL="514350" indent="-514350">
              <a:buAutoNum type="arabicPeriod"/>
            </a:pPr>
            <a:endParaRPr lang="fa-IR" dirty="0">
              <a:cs typeface="B Lotus" panose="00000400000000000000" pitchFamily="2" charset="-78"/>
            </a:endParaRPr>
          </a:p>
          <a:p>
            <a:pPr marL="514350" indent="-514350">
              <a:buAutoNum type="arabicPeriod"/>
            </a:pPr>
            <a:endParaRPr lang="fa-IR" dirty="0" smtClean="0">
              <a:cs typeface="B Lotus" panose="00000400000000000000" pitchFamily="2" charset="-78"/>
            </a:endParaRPr>
          </a:p>
          <a:p>
            <a:pPr marL="514350" indent="-514350">
              <a:buAutoNum type="arabicPeriod"/>
            </a:pPr>
            <a:endParaRPr lang="fa-IR" dirty="0">
              <a:cs typeface="B Lotus" panose="00000400000000000000" pitchFamily="2" charset="-78"/>
            </a:endParaRPr>
          </a:p>
          <a:p>
            <a:pPr marL="514350" indent="-514350">
              <a:buAutoNum type="arabicPeriod"/>
            </a:pPr>
            <a:endParaRPr lang="fa-IR" dirty="0" smtClean="0">
              <a:cs typeface="B Lotus" panose="00000400000000000000" pitchFamily="2" charset="-78"/>
            </a:endParaRPr>
          </a:p>
          <a:p>
            <a:pPr marL="514350" indent="-514350">
              <a:buAutoNum type="arabicPeriod"/>
            </a:pPr>
            <a:endParaRPr lang="fa-IR" dirty="0" smtClean="0">
              <a:cs typeface="B Lotus" panose="00000400000000000000" pitchFamily="2" charset="-78"/>
            </a:endParaRPr>
          </a:p>
          <a:p>
            <a:pPr marL="514350" indent="-514350">
              <a:buAutoNum type="arabicPeriod"/>
            </a:pPr>
            <a:endParaRPr lang="fa-IR" dirty="0" smtClean="0">
              <a:cs typeface="B Lotus" panose="00000400000000000000" pitchFamily="2" charset="-78"/>
            </a:endParaRPr>
          </a:p>
        </p:txBody>
      </p:sp>
    </p:spTree>
    <p:extLst>
      <p:ext uri="{BB962C8B-B14F-4D97-AF65-F5344CB8AC3E}">
        <p14:creationId xmlns:p14="http://schemas.microsoft.com/office/powerpoint/2010/main" val="3459876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همیاری استادان در معنا بخشیدن به خودها</a:t>
            </a:r>
            <a:endParaRPr lang="en-US" dirty="0"/>
          </a:p>
        </p:txBody>
      </p:sp>
      <p:sp>
        <p:nvSpPr>
          <p:cNvPr id="3" name="Content Placeholder 2"/>
          <p:cNvSpPr>
            <a:spLocks noGrp="1"/>
          </p:cNvSpPr>
          <p:nvPr>
            <p:ph idx="1"/>
          </p:nvPr>
        </p:nvSpPr>
        <p:spPr/>
        <p:txBody>
          <a:bodyPr/>
          <a:lstStyle/>
          <a:p>
            <a:r>
              <a:rPr lang="fa-IR" dirty="0" smtClean="0">
                <a:cs typeface="B Lotus" panose="00000400000000000000" pitchFamily="2" charset="-78"/>
              </a:rPr>
              <a:t>بها دادن به تجارب شخصی و فردی دانشجو معلمان</a:t>
            </a:r>
          </a:p>
          <a:p>
            <a:r>
              <a:rPr lang="fa-IR" dirty="0" smtClean="0">
                <a:cs typeface="B Lotus" panose="00000400000000000000" pitchFamily="2" charset="-78"/>
              </a:rPr>
              <a:t>جرأت اقدام و تجربه</a:t>
            </a:r>
          </a:p>
          <a:p>
            <a:r>
              <a:rPr lang="fa-IR" dirty="0" smtClean="0">
                <a:cs typeface="B Lotus" panose="00000400000000000000" pitchFamily="2" charset="-78"/>
              </a:rPr>
              <a:t>فرصت آموختن از خطاها</a:t>
            </a:r>
          </a:p>
          <a:p>
            <a:r>
              <a:rPr lang="fa-IR" dirty="0" smtClean="0">
                <a:cs typeface="B Lotus" panose="00000400000000000000" pitchFamily="2" charset="-78"/>
              </a:rPr>
              <a:t>شیوه های تأثیرگذار: خودکاری و خودکنترلی- مسئولیت پذیری</a:t>
            </a:r>
          </a:p>
          <a:p>
            <a:r>
              <a:rPr lang="fa-IR" dirty="0" smtClean="0">
                <a:cs typeface="B Lotus" panose="00000400000000000000" pitchFamily="2" charset="-78"/>
              </a:rPr>
              <a:t>تعدیل برنامه های آموزشی متناسب با حق انتخاب و مسئولیت و خلاقیت دانشجو معلمان</a:t>
            </a:r>
          </a:p>
        </p:txBody>
      </p:sp>
    </p:spTree>
    <p:extLst>
      <p:ext uri="{BB962C8B-B14F-4D97-AF65-F5344CB8AC3E}">
        <p14:creationId xmlns:p14="http://schemas.microsoft.com/office/powerpoint/2010/main" val="1713550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باورهای معلم درباره دیگران</a:t>
            </a:r>
            <a:endParaRPr lang="en-US" dirty="0"/>
          </a:p>
        </p:txBody>
      </p:sp>
      <p:sp>
        <p:nvSpPr>
          <p:cNvPr id="3" name="Content Placeholder 2"/>
          <p:cNvSpPr>
            <a:spLocks noGrp="1"/>
          </p:cNvSpPr>
          <p:nvPr>
            <p:ph idx="1"/>
          </p:nvPr>
        </p:nvSpPr>
        <p:spPr/>
        <p:txBody>
          <a:bodyPr/>
          <a:lstStyle/>
          <a:p>
            <a:r>
              <a:rPr lang="fa-IR" dirty="0" smtClean="0">
                <a:cs typeface="B Lotus" panose="00000400000000000000" pitchFamily="2" charset="-78"/>
              </a:rPr>
              <a:t>اعتماد به توانایی های دانش آموزان</a:t>
            </a:r>
          </a:p>
          <a:p>
            <a:r>
              <a:rPr lang="fa-IR" dirty="0" smtClean="0">
                <a:cs typeface="B Lotus" panose="00000400000000000000" pitchFamily="2" charset="-78"/>
              </a:rPr>
              <a:t>ارزشمند بودن انسان به خودی خود</a:t>
            </a:r>
          </a:p>
          <a:p>
            <a:r>
              <a:rPr lang="fa-IR" dirty="0" smtClean="0">
                <a:cs typeface="B Lotus" panose="00000400000000000000" pitchFamily="2" charset="-78"/>
              </a:rPr>
              <a:t>توجه به خلاقیت و پویایی نه تأثیرپذیری و سکون و ایستایی</a:t>
            </a:r>
          </a:p>
          <a:p>
            <a:r>
              <a:rPr lang="fa-IR" dirty="0" smtClean="0">
                <a:cs typeface="B Lotus" panose="00000400000000000000" pitchFamily="2" charset="-78"/>
              </a:rPr>
              <a:t>گمان نیک درباره مردم و دانش آموزان</a:t>
            </a:r>
          </a:p>
          <a:p>
            <a:r>
              <a:rPr lang="fa-IR" dirty="0" smtClean="0">
                <a:cs typeface="B Lotus" panose="00000400000000000000" pitchFamily="2" charset="-78"/>
              </a:rPr>
              <a:t>دانش آموزان به عنوان دوستان خوب نه موجودات خطرناک و آزاردهنده</a:t>
            </a:r>
          </a:p>
          <a:p>
            <a:r>
              <a:rPr lang="fa-IR" dirty="0" smtClean="0">
                <a:cs typeface="B Lotus" panose="00000400000000000000" pitchFamily="2" charset="-78"/>
              </a:rPr>
              <a:t>توجیه رفتارها به جای برچسب زدن به آنها</a:t>
            </a:r>
          </a:p>
          <a:p>
            <a:r>
              <a:rPr lang="fa-IR" dirty="0" smtClean="0">
                <a:cs typeface="B Lotus" panose="00000400000000000000" pitchFamily="2" charset="-78"/>
              </a:rPr>
              <a:t>دانش آموزان دنبال رشد و توسعه و تکامل اند.</a:t>
            </a:r>
            <a:endParaRPr lang="en-US" dirty="0"/>
          </a:p>
        </p:txBody>
      </p:sp>
    </p:spTree>
    <p:extLst>
      <p:ext uri="{BB962C8B-B14F-4D97-AF65-F5344CB8AC3E}">
        <p14:creationId xmlns:p14="http://schemas.microsoft.com/office/powerpoint/2010/main" val="4118997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به کارگیری خود در تدریس مؤثر</a:t>
            </a:r>
            <a:endParaRPr lang="en-US" dirty="0"/>
          </a:p>
        </p:txBody>
      </p:sp>
      <p:sp>
        <p:nvSpPr>
          <p:cNvPr id="3" name="Content Placeholder 2"/>
          <p:cNvSpPr>
            <a:spLocks noGrp="1"/>
          </p:cNvSpPr>
          <p:nvPr>
            <p:ph idx="1"/>
          </p:nvPr>
        </p:nvSpPr>
        <p:spPr/>
        <p:txBody>
          <a:bodyPr/>
          <a:lstStyle/>
          <a:p>
            <a:r>
              <a:rPr lang="fa-IR" dirty="0" smtClean="0">
                <a:cs typeface="B Lotus" panose="00000400000000000000" pitchFamily="2" charset="-78"/>
              </a:rPr>
              <a:t>توان برقراری ارتباط: مشارکت کند، مشارکت بدهد و بین این دو نظم و تعامل ایجاد کند</a:t>
            </a:r>
          </a:p>
          <a:p>
            <a:r>
              <a:rPr lang="fa-IR" dirty="0" smtClean="0">
                <a:cs typeface="B Lotus" panose="00000400000000000000" pitchFamily="2" charset="-78"/>
              </a:rPr>
              <a:t>رسایی شخصیت: دید مثبت نسبت به خود- احساس برابری با دیگران (دوست داشتن دیگران و برخورد خوب)- واقع بینی- حرفه ای بودن</a:t>
            </a:r>
          </a:p>
          <a:p>
            <a:r>
              <a:rPr lang="fa-IR" dirty="0" smtClean="0">
                <a:cs typeface="B Lotus" panose="00000400000000000000" pitchFamily="2" charset="-78"/>
              </a:rPr>
              <a:t>تغییر در خود: درون نگری و برون نگری: 1. درگیری مستقیم با عمل2. ژرف نگری 3. مشاهده خود در آینه دیگران</a:t>
            </a:r>
          </a:p>
          <a:p>
            <a:r>
              <a:rPr lang="fa-IR" dirty="0" smtClean="0">
                <a:cs typeface="B Lotus" panose="00000400000000000000" pitchFamily="2" charset="-78"/>
              </a:rPr>
              <a:t>کشف شیوه های تدریس فردی: محتوا- باور نسبت به خود- باور نسبت به دانش آموزان- هدف های شخصی و اجتماعی و درک از قوانین فرآیند یادگیری. </a:t>
            </a:r>
          </a:p>
        </p:txBody>
      </p:sp>
    </p:spTree>
    <p:extLst>
      <p:ext uri="{BB962C8B-B14F-4D97-AF65-F5344CB8AC3E}">
        <p14:creationId xmlns:p14="http://schemas.microsoft.com/office/powerpoint/2010/main" val="1330332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Kidnap" panose="00000400000000000000" pitchFamily="2" charset="-78"/>
              </a:rPr>
              <a:t>فصل سوم	</a:t>
            </a:r>
            <a:endParaRPr lang="en-US" b="1" dirty="0">
              <a:cs typeface="B Kidnap" panose="00000400000000000000" pitchFamily="2" charset="-78"/>
            </a:endParaRPr>
          </a:p>
        </p:txBody>
      </p:sp>
      <p:sp>
        <p:nvSpPr>
          <p:cNvPr id="3" name="Content Placeholder 2"/>
          <p:cNvSpPr>
            <a:spLocks noGrp="1"/>
          </p:cNvSpPr>
          <p:nvPr>
            <p:ph idx="1"/>
          </p:nvPr>
        </p:nvSpPr>
        <p:spPr/>
        <p:txBody>
          <a:bodyPr>
            <a:normAutofit/>
          </a:bodyPr>
          <a:lstStyle/>
          <a:p>
            <a:pPr marL="0" indent="0" algn="ctr">
              <a:buNone/>
            </a:pPr>
            <a:endParaRPr lang="fa-IR" sz="4000" b="1" dirty="0" smtClean="0">
              <a:cs typeface="B Elm Border" panose="00000400000000000000" pitchFamily="2" charset="-78"/>
            </a:endParaRPr>
          </a:p>
          <a:p>
            <a:pPr marL="0" indent="0" algn="ctr">
              <a:buNone/>
            </a:pPr>
            <a:endParaRPr lang="fa-IR" sz="4000" b="1" dirty="0">
              <a:cs typeface="B Elm Border" panose="00000400000000000000" pitchFamily="2" charset="-78"/>
            </a:endParaRPr>
          </a:p>
          <a:p>
            <a:pPr marL="0" indent="0" algn="ctr">
              <a:buNone/>
            </a:pPr>
            <a:r>
              <a:rPr lang="fa-IR" sz="4000" b="1" dirty="0" smtClean="0">
                <a:solidFill>
                  <a:srgbClr val="FF0000"/>
                </a:solidFill>
                <a:cs typeface="B Elm Border" panose="00000400000000000000" pitchFamily="2" charset="-78"/>
              </a:rPr>
              <a:t>نگاهی به روش های تدریس فعال و مشارکتی</a:t>
            </a:r>
            <a:endParaRPr lang="en-US" sz="4000" b="1" dirty="0">
              <a:solidFill>
                <a:srgbClr val="FF0000"/>
              </a:solidFill>
              <a:cs typeface="B Elm Border" panose="00000400000000000000" pitchFamily="2" charset="-78"/>
            </a:endParaRPr>
          </a:p>
        </p:txBody>
      </p:sp>
    </p:spTree>
    <p:extLst>
      <p:ext uri="{BB962C8B-B14F-4D97-AF65-F5344CB8AC3E}">
        <p14:creationId xmlns:p14="http://schemas.microsoft.com/office/powerpoint/2010/main" val="3910640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دو طرز تفکر اساسی در طول تاریخ تعلیم و تربیت</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fa-IR" sz="3200" dirty="0" smtClean="0">
                <a:cs typeface="B Lotus" panose="00000400000000000000" pitchFamily="2" charset="-78"/>
              </a:rPr>
              <a:t>ذهن انسان همانند یک لوح سفید است: وظیفه معلم چیست؟ روش های تدریس کدامند؟</a:t>
            </a:r>
          </a:p>
          <a:p>
            <a:pPr marL="0" indent="0">
              <a:buNone/>
            </a:pPr>
            <a:endParaRPr lang="fa-IR" sz="3200" dirty="0" smtClean="0">
              <a:cs typeface="B Lotus" panose="00000400000000000000" pitchFamily="2" charset="-78"/>
            </a:endParaRPr>
          </a:p>
          <a:p>
            <a:pPr marL="514350" indent="-514350">
              <a:buAutoNum type="arabicPeriod"/>
            </a:pPr>
            <a:endParaRPr lang="fa-IR" sz="3200" dirty="0">
              <a:cs typeface="B Lotus" panose="00000400000000000000" pitchFamily="2" charset="-78"/>
            </a:endParaRPr>
          </a:p>
          <a:p>
            <a:pPr marL="514350" indent="-514350">
              <a:buAutoNum type="arabicPeriod"/>
            </a:pPr>
            <a:r>
              <a:rPr lang="fa-IR" sz="3200" dirty="0" smtClean="0">
                <a:cs typeface="B Lotus" panose="00000400000000000000" pitchFamily="2" charset="-78"/>
              </a:rPr>
              <a:t>ذهن فعال و دارای ظرفیت هایی است و می تواند در مقابل اعمال و محرکات واکنش نشان دهد: وظیفه معلم؟ شیوه تدریس؟</a:t>
            </a:r>
            <a:endParaRPr lang="en-US" sz="3200" dirty="0"/>
          </a:p>
        </p:txBody>
      </p:sp>
    </p:spTree>
    <p:extLst>
      <p:ext uri="{BB962C8B-B14F-4D97-AF65-F5344CB8AC3E}">
        <p14:creationId xmlns:p14="http://schemas.microsoft.com/office/powerpoint/2010/main" val="1832340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cs typeface="B Bardiya" panose="00000400000000000000" pitchFamily="2" charset="-78"/>
              </a:rPr>
              <a:t>موتورهای خودراهبری دانش آموزان و راهکارهای راه اندازی آنها</a:t>
            </a:r>
            <a:endParaRPr lang="en-US" sz="3200" b="1"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fa-IR" dirty="0" smtClean="0">
                <a:cs typeface="B Lotus" panose="00000400000000000000" pitchFamily="2" charset="-78"/>
              </a:rPr>
              <a:t>مهارت خودآغازگری</a:t>
            </a:r>
          </a:p>
          <a:p>
            <a:pPr marL="514350" indent="-514350">
              <a:buAutoNum type="arabicPeriod"/>
            </a:pPr>
            <a:r>
              <a:rPr lang="fa-IR" dirty="0" smtClean="0">
                <a:cs typeface="B Lotus" panose="00000400000000000000" pitchFamily="2" charset="-78"/>
              </a:rPr>
              <a:t>مهارت خودمشاهده گری</a:t>
            </a:r>
          </a:p>
          <a:p>
            <a:pPr marL="514350" indent="-514350">
              <a:buAutoNum type="arabicPeriod"/>
            </a:pPr>
            <a:r>
              <a:rPr lang="fa-IR" dirty="0" smtClean="0">
                <a:cs typeface="B Lotus" panose="00000400000000000000" pitchFamily="2" charset="-78"/>
              </a:rPr>
              <a:t>مهارت خودکنترلی و خودقضاوتی (خودارزیابی)</a:t>
            </a:r>
          </a:p>
          <a:p>
            <a:pPr marL="514350" indent="-514350">
              <a:buAutoNum type="arabicPeriod"/>
            </a:pPr>
            <a:r>
              <a:rPr lang="fa-IR" dirty="0" smtClean="0">
                <a:cs typeface="B Lotus" panose="00000400000000000000" pitchFamily="2" charset="-78"/>
              </a:rPr>
              <a:t>تکالیف چالش برانگیز- تبادل تجربه و مباحثه</a:t>
            </a:r>
          </a:p>
          <a:p>
            <a:pPr marL="514350" indent="-514350">
              <a:buAutoNum type="arabicPeriod"/>
            </a:pPr>
            <a:r>
              <a:rPr lang="fa-IR" dirty="0" smtClean="0">
                <a:cs typeface="B Lotus" panose="00000400000000000000" pitchFamily="2" charset="-78"/>
              </a:rPr>
              <a:t>معلم دانش آموزان باشیم نه معلم درس</a:t>
            </a:r>
          </a:p>
          <a:p>
            <a:pPr marL="514350" indent="-514350">
              <a:buAutoNum type="arabicPeriod"/>
            </a:pPr>
            <a:r>
              <a:rPr lang="fa-IR" dirty="0" smtClean="0">
                <a:cs typeface="B Lotus" panose="00000400000000000000" pitchFamily="2" charset="-78"/>
              </a:rPr>
              <a:t>فرآیند تولید دانش به جای انتقال دانش؛ دانش اکتشافی- یادگیری مشارکتی</a:t>
            </a:r>
          </a:p>
          <a:p>
            <a:pPr marL="514350" indent="-514350">
              <a:buAutoNum type="arabicPeriod"/>
            </a:pPr>
            <a:r>
              <a:rPr lang="fa-IR" dirty="0" smtClean="0">
                <a:cs typeface="B Lotus" panose="00000400000000000000" pitchFamily="2" charset="-78"/>
              </a:rPr>
              <a:t>فعالیت ها گروهی است و فعالیت فرد در گروه معنا پیدا می کند</a:t>
            </a:r>
          </a:p>
          <a:p>
            <a:pPr marL="514350" indent="-514350">
              <a:buAutoNum type="arabicPeriod"/>
            </a:pPr>
            <a:r>
              <a:rPr lang="fa-IR" dirty="0" smtClean="0">
                <a:cs typeface="B Lotus" panose="00000400000000000000" pitchFamily="2" charset="-78"/>
              </a:rPr>
              <a:t>دانش آموز و معلم هر دو مسئول یادگیری اند</a:t>
            </a:r>
          </a:p>
          <a:p>
            <a:pPr marL="514350" indent="-514350">
              <a:buAutoNum type="arabicPeriod"/>
            </a:pPr>
            <a:r>
              <a:rPr lang="fa-IR" dirty="0" smtClean="0">
                <a:cs typeface="B Lotus" panose="00000400000000000000" pitchFamily="2" charset="-78"/>
              </a:rPr>
              <a:t>انگیزه های درونی مهم است</a:t>
            </a:r>
          </a:p>
          <a:p>
            <a:pPr marL="514350" indent="-514350">
              <a:buAutoNum type="arabicPeriod"/>
            </a:pPr>
            <a:r>
              <a:rPr lang="fa-IR" dirty="0" smtClean="0">
                <a:cs typeface="B Lotus" panose="00000400000000000000" pitchFamily="2" charset="-78"/>
              </a:rPr>
              <a:t>خلاقیت، حل مسأله ، تفکر، کاربست در زندگی واقعی، مهارت های اجتماعی، اعتماد به نفس و مسئولیت پذیری، جستجوگری، کارهای عملی، مهارت کلامی، ارزشیابی پروژه محور، تشویق فردی و گروهی، سوال ورزی، لذت یادگیری، استدلال منطقی، مهارت های فراشناختی، همدلی و ... مورد تأکید است.</a:t>
            </a:r>
          </a:p>
        </p:txBody>
      </p:sp>
    </p:spTree>
    <p:extLst>
      <p:ext uri="{BB962C8B-B14F-4D97-AF65-F5344CB8AC3E}">
        <p14:creationId xmlns:p14="http://schemas.microsoft.com/office/powerpoint/2010/main" val="1648449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طبقه بندی روش های تدریس</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fa-IR" dirty="0" smtClean="0">
                <a:cs typeface="B Lotus" panose="00000400000000000000" pitchFamily="2" charset="-78"/>
              </a:rPr>
              <a:t>روش تاریخی : روش سقراطی – روش مکتبی در ایران</a:t>
            </a:r>
          </a:p>
          <a:p>
            <a:pPr marL="514350" indent="-514350">
              <a:buAutoNum type="arabicPeriod"/>
            </a:pPr>
            <a:endParaRPr lang="fa-IR" dirty="0">
              <a:cs typeface="B Lotus" panose="00000400000000000000" pitchFamily="2" charset="-78"/>
            </a:endParaRPr>
          </a:p>
          <a:p>
            <a:pPr marL="514350" indent="-514350">
              <a:buAutoNum type="arabicPeriod"/>
            </a:pPr>
            <a:r>
              <a:rPr lang="fa-IR" dirty="0" smtClean="0">
                <a:cs typeface="B Lotus" panose="00000400000000000000" pitchFamily="2" charset="-78"/>
              </a:rPr>
              <a:t>روش های جدید:</a:t>
            </a:r>
          </a:p>
          <a:p>
            <a:pPr>
              <a:buFontTx/>
              <a:buChar char="-"/>
            </a:pPr>
            <a:r>
              <a:rPr lang="fa-IR" dirty="0" smtClean="0">
                <a:cs typeface="B Lotus" panose="00000400000000000000" pitchFamily="2" charset="-78"/>
              </a:rPr>
              <a:t>روش توضیحی                             - روش نمایشی</a:t>
            </a:r>
          </a:p>
          <a:p>
            <a:pPr>
              <a:buFontTx/>
              <a:buChar char="-"/>
            </a:pPr>
            <a:r>
              <a:rPr lang="fa-IR" dirty="0" smtClean="0">
                <a:cs typeface="B Lotus" panose="00000400000000000000" pitchFamily="2" charset="-78"/>
              </a:rPr>
              <a:t>روش سخنرانی                             - روش بدیعه پردازی</a:t>
            </a:r>
          </a:p>
          <a:p>
            <a:pPr>
              <a:buFontTx/>
              <a:buChar char="-"/>
            </a:pPr>
            <a:r>
              <a:rPr lang="fa-IR" dirty="0" smtClean="0">
                <a:cs typeface="B Lotus" panose="00000400000000000000" pitchFamily="2" charset="-78"/>
              </a:rPr>
              <a:t>روش اکتشافی                              - روش بازی های تربیتی</a:t>
            </a:r>
          </a:p>
          <a:p>
            <a:pPr>
              <a:buFontTx/>
              <a:buChar char="-"/>
            </a:pPr>
            <a:r>
              <a:rPr lang="fa-IR" dirty="0" smtClean="0">
                <a:cs typeface="B Lotus" panose="00000400000000000000" pitchFamily="2" charset="-78"/>
              </a:rPr>
              <a:t>روش حل مسأله                           - روش ایفای نقش</a:t>
            </a:r>
          </a:p>
          <a:p>
            <a:pPr>
              <a:buFontTx/>
              <a:buChar char="-"/>
            </a:pPr>
            <a:r>
              <a:rPr lang="fa-IR" dirty="0" smtClean="0">
                <a:cs typeface="B Lotus" panose="00000400000000000000" pitchFamily="2" charset="-78"/>
              </a:rPr>
              <a:t>روش مباحثه ای                         - روش دریافت مهفوم</a:t>
            </a:r>
          </a:p>
          <a:p>
            <a:pPr>
              <a:buFontTx/>
              <a:buChar char="-"/>
            </a:pPr>
            <a:r>
              <a:rPr lang="fa-IR" dirty="0" smtClean="0">
                <a:cs typeface="B Lotus" panose="00000400000000000000" pitchFamily="2" charset="-78"/>
              </a:rPr>
              <a:t>روش پرسش و پاسخ                    - روش استقرایی</a:t>
            </a:r>
          </a:p>
          <a:p>
            <a:pPr>
              <a:buFontTx/>
              <a:buChar char="-"/>
            </a:pPr>
            <a:r>
              <a:rPr lang="fa-IR" dirty="0" smtClean="0">
                <a:cs typeface="B Lotus" panose="00000400000000000000" pitchFamily="2" charset="-78"/>
              </a:rPr>
              <a:t>روش انفرادی                            - روش آزمایشو کاوشگری</a:t>
            </a:r>
          </a:p>
          <a:p>
            <a:pPr>
              <a:buFontTx/>
              <a:buChar char="-"/>
            </a:pPr>
            <a:r>
              <a:rPr lang="fa-IR" dirty="0" smtClean="0">
                <a:cs typeface="B Lotus" panose="00000400000000000000" pitchFamily="2" charset="-78"/>
              </a:rPr>
              <a:t>واحد کار (پروژه)                      - ....</a:t>
            </a:r>
            <a:endParaRPr lang="en-US" dirty="0"/>
          </a:p>
        </p:txBody>
      </p:sp>
    </p:spTree>
    <p:extLst>
      <p:ext uri="{BB962C8B-B14F-4D97-AF65-F5344CB8AC3E}">
        <p14:creationId xmlns:p14="http://schemas.microsoft.com/office/powerpoint/2010/main" val="87076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Lotus" panose="00000400000000000000" pitchFamily="2" charset="-78"/>
              </a:rPr>
              <a:t>الگوی جدید تربیت معلم (یونسکو، 1996)</a:t>
            </a:r>
            <a:endParaRPr lang="fa-IR" b="1" dirty="0">
              <a:cs typeface="B Lotus" panose="00000400000000000000" pitchFamily="2" charset="-78"/>
            </a:endParaRPr>
          </a:p>
        </p:txBody>
      </p:sp>
      <p:sp>
        <p:nvSpPr>
          <p:cNvPr id="3" name="Content Placeholder 2"/>
          <p:cNvSpPr>
            <a:spLocks noGrp="1"/>
          </p:cNvSpPr>
          <p:nvPr>
            <p:ph idx="1"/>
          </p:nvPr>
        </p:nvSpPr>
        <p:spPr>
          <a:xfrm>
            <a:off x="1251678" y="1690688"/>
            <a:ext cx="10178322" cy="3974415"/>
          </a:xfrm>
        </p:spPr>
        <p:txBody>
          <a:bodyPr>
            <a:normAutofit fontScale="85000" lnSpcReduction="20000"/>
          </a:bodyPr>
          <a:lstStyle/>
          <a:p>
            <a:r>
              <a:rPr lang="fa-IR" dirty="0" smtClean="0">
                <a:cs typeface="B Lotus" panose="00000400000000000000" pitchFamily="2" charset="-78"/>
              </a:rPr>
              <a:t>تأکید مجدد بر اهمیت معلمان دوره ابتدایی</a:t>
            </a:r>
          </a:p>
          <a:p>
            <a:r>
              <a:rPr lang="fa-IR" dirty="0" smtClean="0">
                <a:cs typeface="B Lotus" panose="00000400000000000000" pitchFamily="2" charset="-78"/>
              </a:rPr>
              <a:t>بهبود شرایط معلمان</a:t>
            </a:r>
          </a:p>
          <a:p>
            <a:r>
              <a:rPr lang="fa-IR" dirty="0" smtClean="0">
                <a:cs typeface="B Lotus" panose="00000400000000000000" pitchFamily="2" charset="-78"/>
              </a:rPr>
              <a:t>استخدام از بین علاقه مندترین ها</a:t>
            </a:r>
          </a:p>
          <a:p>
            <a:r>
              <a:rPr lang="fa-IR" dirty="0" smtClean="0">
                <a:cs typeface="B Lotus" panose="00000400000000000000" pitchFamily="2" charset="-78"/>
              </a:rPr>
              <a:t>بهبود کارآموزی</a:t>
            </a:r>
          </a:p>
          <a:p>
            <a:r>
              <a:rPr lang="fa-IR" dirty="0" smtClean="0">
                <a:cs typeface="B Lotus" panose="00000400000000000000" pitchFamily="2" charset="-78"/>
              </a:rPr>
              <a:t>اولویت اصلاح کیفیت و برانگیختن معلمان در تمام کشورها</a:t>
            </a:r>
          </a:p>
          <a:p>
            <a:endParaRPr lang="fa-IR" dirty="0">
              <a:cs typeface="B Lotus" panose="00000400000000000000" pitchFamily="2" charset="-78"/>
            </a:endParaRPr>
          </a:p>
          <a:p>
            <a:r>
              <a:rPr lang="fa-IR" b="1" dirty="0" smtClean="0">
                <a:solidFill>
                  <a:srgbClr val="FF0000"/>
                </a:solidFill>
                <a:cs typeface="B Lotus" panose="00000400000000000000" pitchFamily="2" charset="-78"/>
              </a:rPr>
              <a:t>مشکلات و چالش ها:</a:t>
            </a:r>
          </a:p>
          <a:p>
            <a:pPr marL="457200" indent="-457200">
              <a:buAutoNum type="arabicPeriod"/>
            </a:pPr>
            <a:r>
              <a:rPr lang="fa-IR" dirty="0" smtClean="0">
                <a:cs typeface="B Lotus" panose="00000400000000000000" pitchFamily="2" charset="-78"/>
              </a:rPr>
              <a:t>اهمیت اندک تربیت معلم در مقایسه با ابزارهای سخت افزاری</a:t>
            </a:r>
          </a:p>
          <a:p>
            <a:pPr marL="457200" indent="-457200">
              <a:buAutoNum type="arabicPeriod"/>
            </a:pPr>
            <a:r>
              <a:rPr lang="fa-IR" dirty="0" smtClean="0">
                <a:cs typeface="B Lotus" panose="00000400000000000000" pitchFamily="2" charset="-78"/>
              </a:rPr>
              <a:t>آموزش ضمن خدمت کوتاه مدت در مقابل قربانی کردن آموزش های بلندمدت تر پیش از خدمت</a:t>
            </a:r>
          </a:p>
          <a:p>
            <a:pPr marL="457200" indent="-457200">
              <a:buAutoNum type="arabicPeriod"/>
            </a:pPr>
            <a:r>
              <a:rPr lang="fa-IR" dirty="0" smtClean="0">
                <a:cs typeface="B Lotus" panose="00000400000000000000" pitchFamily="2" charset="-78"/>
              </a:rPr>
              <a:t>منطبق ساختن معلمان به جای منطبق ساختن اصلاحات</a:t>
            </a:r>
            <a:endParaRPr lang="fa-IR" dirty="0">
              <a:cs typeface="B Lotus" panose="00000400000000000000" pitchFamily="2" charset="-78"/>
            </a:endParaRPr>
          </a:p>
        </p:txBody>
      </p:sp>
    </p:spTree>
    <p:extLst>
      <p:ext uri="{BB962C8B-B14F-4D97-AF65-F5344CB8AC3E}">
        <p14:creationId xmlns:p14="http://schemas.microsoft.com/office/powerpoint/2010/main" val="3456144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تقسیم بندی دیگر از روش های تدریس</a:t>
            </a:r>
            <a:endParaRPr lang="en-US" dirty="0"/>
          </a:p>
        </p:txBody>
      </p:sp>
      <p:sp>
        <p:nvSpPr>
          <p:cNvPr id="3" name="Content Placeholder 2"/>
          <p:cNvSpPr>
            <a:spLocks noGrp="1"/>
          </p:cNvSpPr>
          <p:nvPr>
            <p:ph idx="1"/>
          </p:nvPr>
        </p:nvSpPr>
        <p:spPr/>
        <p:txBody>
          <a:bodyPr/>
          <a:lstStyle/>
          <a:p>
            <a:pPr marL="0" indent="0">
              <a:buNone/>
            </a:pPr>
            <a:r>
              <a:rPr lang="fa-IR" dirty="0" smtClean="0">
                <a:cs typeface="B Lotus" panose="00000400000000000000" pitchFamily="2" charset="-78"/>
              </a:rPr>
              <a:t>1. روش های فعال و دوسویه (روش های محوری): روشهای استقرایی، حل مسأله، ایفای نقش، کاوشگری</a:t>
            </a:r>
          </a:p>
          <a:p>
            <a:pPr marL="0" indent="0">
              <a:buNone/>
            </a:pPr>
            <a:r>
              <a:rPr lang="fa-IR" dirty="0" smtClean="0">
                <a:cs typeface="B Lotus" panose="00000400000000000000" pitchFamily="2" charset="-78"/>
              </a:rPr>
              <a:t>2. روش های مشارکتی: نقطه تمایز آن مشارکت و همفکری چند دانش آموز در رسیدن به هدف است- کارگروهی و منافع گروه در اولویت است- یادگیری به صورت تعاونی و حاصل فعالیت های مشارکتی است</a:t>
            </a:r>
          </a:p>
          <a:p>
            <a:pPr marL="0" indent="0">
              <a:buNone/>
            </a:pPr>
            <a:r>
              <a:rPr lang="fa-IR" dirty="0" smtClean="0">
                <a:cs typeface="B Lotus" panose="00000400000000000000" pitchFamily="2" charset="-78"/>
              </a:rPr>
              <a:t>3. روشهای غیر فعال و یکسویه (غیر محوری): پرسش و پاسخ، روش توضیحی، سخنرانی و ...</a:t>
            </a:r>
          </a:p>
        </p:txBody>
      </p:sp>
    </p:spTree>
    <p:extLst>
      <p:ext uri="{BB962C8B-B14F-4D97-AF65-F5344CB8AC3E}">
        <p14:creationId xmlns:p14="http://schemas.microsoft.com/office/powerpoint/2010/main" val="512520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نکات مهم در انتخاب روش تدریس</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fa-IR" dirty="0" smtClean="0">
                <a:cs typeface="B Lotus" panose="00000400000000000000" pitchFamily="2" charset="-78"/>
              </a:rPr>
              <a:t>بررسی هدف های درس و تقسیم بندی آنها بر اساس حیطه های یادگیری و سپس انتخاب روش تدریس بر اساس آنها</a:t>
            </a:r>
          </a:p>
          <a:p>
            <a:pPr marL="514350" indent="-514350">
              <a:buAutoNum type="arabicPeriod"/>
            </a:pPr>
            <a:r>
              <a:rPr lang="fa-IR" dirty="0" smtClean="0">
                <a:cs typeface="B Lotus" panose="00000400000000000000" pitchFamily="2" charset="-78"/>
              </a:rPr>
              <a:t>برآورد امکانات و وسایل موجود و لازم</a:t>
            </a:r>
          </a:p>
          <a:p>
            <a:pPr marL="514350" indent="-514350">
              <a:buAutoNum type="arabicPeriod"/>
            </a:pPr>
            <a:r>
              <a:rPr lang="fa-IR" dirty="0" smtClean="0">
                <a:cs typeface="B Lotus" panose="00000400000000000000" pitchFamily="2" charset="-78"/>
              </a:rPr>
              <a:t>استفاده عمده از روش های تدریس محوری</a:t>
            </a:r>
          </a:p>
          <a:p>
            <a:pPr marL="514350" indent="-514350">
              <a:buAutoNum type="arabicPeriod"/>
            </a:pPr>
            <a:r>
              <a:rPr lang="fa-IR" dirty="0" smtClean="0">
                <a:cs typeface="B Lotus" panose="00000400000000000000" pitchFamily="2" charset="-78"/>
              </a:rPr>
              <a:t>انتخاب روش براساس ساختار محتوای درسی</a:t>
            </a:r>
          </a:p>
          <a:p>
            <a:pPr marL="514350" indent="-514350">
              <a:buAutoNum type="arabicPeriod"/>
            </a:pPr>
            <a:r>
              <a:rPr lang="fa-IR" dirty="0" smtClean="0">
                <a:cs typeface="B Lotus" panose="00000400000000000000" pitchFamily="2" charset="-78"/>
              </a:rPr>
              <a:t>در نظر داشتن نقش فعال یادگیرندگان</a:t>
            </a:r>
          </a:p>
          <a:p>
            <a:pPr marL="514350" indent="-514350">
              <a:buAutoNum type="arabicPeriod"/>
            </a:pPr>
            <a:r>
              <a:rPr lang="fa-IR" dirty="0" smtClean="0">
                <a:cs typeface="B Lotus" panose="00000400000000000000" pitchFamily="2" charset="-78"/>
              </a:rPr>
              <a:t>استفاده ازروش های اکتشافی و پردازش اطلاعات</a:t>
            </a:r>
          </a:p>
          <a:p>
            <a:pPr marL="514350" indent="-514350">
              <a:buAutoNum type="arabicPeriod"/>
            </a:pPr>
            <a:r>
              <a:rPr lang="fa-IR" dirty="0" smtClean="0">
                <a:cs typeface="B Lotus" panose="00000400000000000000" pitchFamily="2" charset="-78"/>
              </a:rPr>
              <a:t>توجه به گروهبندی و یادگیری مشارکتی</a:t>
            </a:r>
          </a:p>
          <a:p>
            <a:pPr marL="514350" indent="-514350">
              <a:buAutoNum type="arabicPeriod"/>
            </a:pPr>
            <a:r>
              <a:rPr lang="fa-IR" dirty="0" smtClean="0">
                <a:cs typeface="B Lotus" panose="00000400000000000000" pitchFamily="2" charset="-78"/>
              </a:rPr>
              <a:t>توجه به ابعاد و جنبه های مختلف یادگیری</a:t>
            </a:r>
          </a:p>
        </p:txBody>
      </p:sp>
    </p:spTree>
    <p:extLst>
      <p:ext uri="{BB962C8B-B14F-4D97-AF65-F5344CB8AC3E}">
        <p14:creationId xmlns:p14="http://schemas.microsoft.com/office/powerpoint/2010/main" val="361410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نظریات صاحبنظران درباره روشهای تدریس فعال</a:t>
            </a:r>
            <a:endParaRPr lang="en-US" dirty="0"/>
          </a:p>
        </p:txBody>
      </p:sp>
      <p:sp>
        <p:nvSpPr>
          <p:cNvPr id="3" name="Content Placeholder 2"/>
          <p:cNvSpPr>
            <a:spLocks noGrp="1"/>
          </p:cNvSpPr>
          <p:nvPr>
            <p:ph idx="1"/>
          </p:nvPr>
        </p:nvSpPr>
        <p:spPr/>
        <p:txBody>
          <a:bodyPr/>
          <a:lstStyle/>
          <a:p>
            <a:r>
              <a:rPr lang="fa-IR" dirty="0" smtClean="0">
                <a:cs typeface="B Lotus" panose="00000400000000000000" pitchFamily="2" charset="-78"/>
              </a:rPr>
              <a:t>ژان ژاک روسو: لذت یادگیری- فرصت خطا- فرصت فکر کردن- فرصت تجربه کردن- فرصت کشف کردن- تربیت مطابق با قوانین طبیعی و طبیعت- توجه به تفاوت های فردی و مراحل رشد و تکامل- اجازه فعالیت و کنجکاوی- معلم به عنوان راهنما- تصمیم گیری، تلاش و دریافت وظیفه دانش آموز است</a:t>
            </a:r>
          </a:p>
          <a:p>
            <a:endParaRPr lang="fa-IR" dirty="0" smtClean="0">
              <a:cs typeface="B Lotus" panose="00000400000000000000" pitchFamily="2" charset="-78"/>
            </a:endParaRPr>
          </a:p>
          <a:p>
            <a:r>
              <a:rPr lang="fa-IR" dirty="0" smtClean="0">
                <a:cs typeface="B Lotus" panose="00000400000000000000" pitchFamily="2" charset="-78"/>
              </a:rPr>
              <a:t>جان دیویی: یادگیری بر اساس عمل و فعالیت- توجه به نیازهای فرد- خلاقیت- نزدیکی دانش با کاربرد- دانش آموز به عنوان فردی فعال و کنشگر- وظیفه معلم راهنمایی و ایجادعادت به تفکر منطقی در دانش آموزان- تأکید بر عامل تجربه (تجربه آگاهانه- مداوم و متقابل)</a:t>
            </a:r>
          </a:p>
          <a:p>
            <a:endParaRPr lang="en-US" dirty="0"/>
          </a:p>
        </p:txBody>
      </p:sp>
    </p:spTree>
    <p:extLst>
      <p:ext uri="{BB962C8B-B14F-4D97-AF65-F5344CB8AC3E}">
        <p14:creationId xmlns:p14="http://schemas.microsoft.com/office/powerpoint/2010/main" val="2095363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Bardiya" panose="00000400000000000000" pitchFamily="2" charset="-78"/>
              </a:rPr>
              <a:t>نظریات صاحبنظران درباره روشهای تدریس فعال</a:t>
            </a:r>
            <a:endParaRPr lang="en-US" dirty="0"/>
          </a:p>
        </p:txBody>
      </p:sp>
      <p:sp>
        <p:nvSpPr>
          <p:cNvPr id="3" name="Content Placeholder 2"/>
          <p:cNvSpPr>
            <a:spLocks noGrp="1"/>
          </p:cNvSpPr>
          <p:nvPr>
            <p:ph idx="1"/>
          </p:nvPr>
        </p:nvSpPr>
        <p:spPr/>
        <p:txBody>
          <a:bodyPr/>
          <a:lstStyle/>
          <a:p>
            <a:r>
              <a:rPr lang="fa-IR" dirty="0" smtClean="0">
                <a:cs typeface="B Lotus" panose="00000400000000000000" pitchFamily="2" charset="-78"/>
              </a:rPr>
              <a:t>ژان پیاژه: اهمیت فعالیت دانش آموز در دستیابی به حقیقت (حتی اگر سه روز طول بکشد) – پرورش انضباط درونی و کوشش ارادی با کارفردی+ کار گروهی- معلم به عنوان راهنمای یادگیری اکتشافی- کشف قواعد از سوی دانش آموز- یادگیری مادام العمر- استقلال فکری</a:t>
            </a:r>
          </a:p>
          <a:p>
            <a:endParaRPr lang="fa-IR" dirty="0">
              <a:cs typeface="B Lotus" panose="00000400000000000000" pitchFamily="2" charset="-78"/>
            </a:endParaRPr>
          </a:p>
          <a:p>
            <a:r>
              <a:rPr lang="fa-IR" dirty="0" smtClean="0">
                <a:cs typeface="B Lotus" panose="00000400000000000000" pitchFamily="2" charset="-78"/>
              </a:rPr>
              <a:t>برونر: تفکر منطقی- حل مسأله و اکتشاف- خودراهبری- انگیزش درونی و ذاتی ملازم روش اکتشافی- خودیادگیری به عنوان پاداش یادگیری- دانستن یک فرآیند است نه نتیجه- دانش آموز به عنوان مسئول یادگیری.</a:t>
            </a:r>
            <a:endParaRPr lang="en-US" dirty="0"/>
          </a:p>
        </p:txBody>
      </p:sp>
    </p:spTree>
    <p:extLst>
      <p:ext uri="{BB962C8B-B14F-4D97-AF65-F5344CB8AC3E}">
        <p14:creationId xmlns:p14="http://schemas.microsoft.com/office/powerpoint/2010/main" val="3824091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ماهیت تدریس و رابطه آن با یادگیری</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fa-IR" dirty="0" smtClean="0">
                <a:cs typeface="B Lotus" panose="00000400000000000000" pitchFamily="2" charset="-78"/>
              </a:rPr>
              <a:t>دیدگاه نخست: نفی رابطه ضروری میان یاددهی و یادگیری</a:t>
            </a:r>
          </a:p>
          <a:p>
            <a:pPr marL="0" indent="0">
              <a:buNone/>
            </a:pPr>
            <a:r>
              <a:rPr lang="fa-IR" dirty="0" smtClean="0">
                <a:cs typeface="B Lotus" panose="00000400000000000000" pitchFamily="2" charset="-78"/>
              </a:rPr>
              <a:t>فنسترماخر: این برداشت معلول خلط منطقی میان مفهوم تدریس به معنای عام آن و نیز تدریس موفق با تدریس اثربخش</a:t>
            </a:r>
          </a:p>
          <a:p>
            <a:r>
              <a:rPr lang="fa-IR" dirty="0" smtClean="0">
                <a:cs typeface="B Lotus" panose="00000400000000000000" pitchFamily="2" charset="-78"/>
              </a:rPr>
              <a:t>انتجام فعالیت هایی در اقدام به تدریس از سوی معلم، به هیچ وجه علت تامه وقوع یادگیری نیست</a:t>
            </a:r>
          </a:p>
          <a:p>
            <a:r>
              <a:rPr lang="fa-IR" dirty="0" smtClean="0">
                <a:cs typeface="B Lotus" panose="00000400000000000000" pitchFamily="2" charset="-78"/>
              </a:rPr>
              <a:t>تدریس از سوی شخصی که نسبت به محتوا آگاهی دارد به نیت انتقال آن به کسی که در ابتدا فاقد آن است صورت می گیرد.تدریس فعالیتی است هدفمند ولی حصول یا عدم حصول این هدف به معنای روی دادن یا روی ندادن تدریس نیست.</a:t>
            </a:r>
          </a:p>
          <a:p>
            <a:r>
              <a:rPr lang="fa-IR" dirty="0" smtClean="0">
                <a:cs typeface="B Lotus" panose="00000400000000000000" pitchFamily="2" charset="-78"/>
              </a:rPr>
              <a:t>رابطه هستی شناسانه یا رابطه وجودی: یادگیری وابسته به یاددهی (تدریس) است و تا تدریس نباشد یادگیری در کار نیست ولی </a:t>
            </a:r>
            <a:r>
              <a:rPr lang="fa-IR" u="sng" dirty="0" smtClean="0">
                <a:cs typeface="B Lotus" panose="00000400000000000000" pitchFamily="2" charset="-78"/>
              </a:rPr>
              <a:t>عکس آن صحیح نیست </a:t>
            </a:r>
            <a:r>
              <a:rPr lang="fa-IR" dirty="0" smtClean="0">
                <a:cs typeface="B Lotus" panose="00000400000000000000" pitchFamily="2" charset="-78"/>
              </a:rPr>
              <a:t>و </a:t>
            </a:r>
            <a:r>
              <a:rPr lang="fa-IR" u="sng" dirty="0" smtClean="0">
                <a:cs typeface="B Lotus" panose="00000400000000000000" pitchFamily="2" charset="-78"/>
              </a:rPr>
              <a:t>تدریس هم تنها شرط لازم و کافی برای یادگیری نیست</a:t>
            </a:r>
            <a:r>
              <a:rPr lang="fa-IR" dirty="0">
                <a:cs typeface="B Lotus" panose="00000400000000000000" pitchFamily="2" charset="-78"/>
              </a:rPr>
              <a:t> </a:t>
            </a:r>
            <a:endParaRPr lang="fa-IR" dirty="0" smtClean="0">
              <a:cs typeface="B Lotus" panose="00000400000000000000" pitchFamily="2" charset="-78"/>
            </a:endParaRPr>
          </a:p>
          <a:p>
            <a:r>
              <a:rPr lang="fa-IR" dirty="0" smtClean="0">
                <a:cs typeface="B Lotus" panose="00000400000000000000" pitchFamily="2" charset="-78"/>
              </a:rPr>
              <a:t>تمایز تدریس با سایر فعالیت ها: قصد و عزم و اراده معلم</a:t>
            </a:r>
            <a:endParaRPr lang="fa-IR" dirty="0">
              <a:cs typeface="B Lotus" panose="00000400000000000000" pitchFamily="2" charset="-78"/>
            </a:endParaRPr>
          </a:p>
          <a:p>
            <a:endParaRPr lang="fa-IR" dirty="0" smtClean="0">
              <a:cs typeface="B Lotus" panose="00000400000000000000" pitchFamily="2" charset="-78"/>
            </a:endParaRPr>
          </a:p>
        </p:txBody>
      </p:sp>
    </p:spTree>
    <p:extLst>
      <p:ext uri="{BB962C8B-B14F-4D97-AF65-F5344CB8AC3E}">
        <p14:creationId xmlns:p14="http://schemas.microsoft.com/office/powerpoint/2010/main" val="3975231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Bardiya" panose="00000400000000000000" pitchFamily="2" charset="-78"/>
              </a:rPr>
              <a:t>ماهیت تدریس و رابطه آن با یادگیری</a:t>
            </a:r>
          </a:p>
        </p:txBody>
      </p:sp>
      <p:sp>
        <p:nvSpPr>
          <p:cNvPr id="3" name="Content Placeholder 2"/>
          <p:cNvSpPr>
            <a:spLocks noGrp="1"/>
          </p:cNvSpPr>
          <p:nvPr>
            <p:ph idx="1"/>
          </p:nvPr>
        </p:nvSpPr>
        <p:spPr/>
        <p:txBody>
          <a:bodyPr>
            <a:normAutofit lnSpcReduction="10000"/>
          </a:bodyPr>
          <a:lstStyle/>
          <a:p>
            <a:pPr marL="0" indent="0">
              <a:buNone/>
            </a:pPr>
            <a:r>
              <a:rPr lang="fa-IR" dirty="0">
                <a:cs typeface="B Lotus" panose="00000400000000000000" pitchFamily="2" charset="-78"/>
              </a:rPr>
              <a:t>دیدگاه نخست: نفی رابطه ضروری میان یاددهی و یادگیری</a:t>
            </a:r>
          </a:p>
          <a:p>
            <a:pPr marL="0" indent="0">
              <a:buNone/>
            </a:pPr>
            <a:r>
              <a:rPr lang="fa-IR" dirty="0" smtClean="0">
                <a:cs typeface="B Lotus" panose="00000400000000000000" pitchFamily="2" charset="-78"/>
              </a:rPr>
              <a:t>پائول هرست: علاوه بر قصد و اراده، دلمشغولی جدی نسبت به تحقق یادگیری، آگاهی از دانش روانشناسی و روشهای شناخت بهتر یادگیرنده نیز بیانگر فعالیت تدریس است</a:t>
            </a:r>
          </a:p>
          <a:p>
            <a:pPr marL="0" indent="0">
              <a:buNone/>
            </a:pPr>
            <a:r>
              <a:rPr lang="fa-IR" dirty="0" smtClean="0">
                <a:cs typeface="B Lotus" panose="00000400000000000000" pitchFamily="2" charset="-78"/>
              </a:rPr>
              <a:t>اسرائیل شفلر: سه معیار تمایز فعالیت تدریس: 1. قصد تحقق یادگیری (مشترک میان هر سه صاحبنظر) 2. محقق و موجه بودن رفتار و اعمال برای تحقق یادگیری با وابسته دانستن تدریس با آگاهی نسبت به یادگیرنده و روشهای مناسب (مشترک با هرست) و 3. معیار منشی و مشروعیت تدریس وابسته به عقلانیت دانش آموزان و اهمیت آن (منحصر به شفلر).</a:t>
            </a:r>
          </a:p>
          <a:p>
            <a:pPr>
              <a:buFontTx/>
              <a:buChar char="-"/>
            </a:pPr>
            <a:r>
              <a:rPr lang="fa-IR" dirty="0" smtClean="0">
                <a:cs typeface="B Lotus" panose="00000400000000000000" pitchFamily="2" charset="-78"/>
              </a:rPr>
              <a:t>تمثیل مسابقه </a:t>
            </a:r>
          </a:p>
          <a:p>
            <a:pPr>
              <a:buFontTx/>
              <a:buChar char="-"/>
            </a:pPr>
            <a:endParaRPr lang="fa-IR" dirty="0">
              <a:cs typeface="B Lotus" panose="00000400000000000000" pitchFamily="2" charset="-78"/>
            </a:endParaRPr>
          </a:p>
          <a:p>
            <a:pPr>
              <a:buFontTx/>
              <a:buChar char="-"/>
            </a:pPr>
            <a:r>
              <a:rPr lang="fa-IR" dirty="0" smtClean="0">
                <a:cs typeface="B Lotus" panose="00000400000000000000" pitchFamily="2" charset="-78"/>
              </a:rPr>
              <a:t>نتیجه: تفکیک مبانی نظری مربوط به تدریس و یادگیری</a:t>
            </a:r>
          </a:p>
          <a:p>
            <a:pPr>
              <a:buFontTx/>
              <a:buChar char="-"/>
            </a:pPr>
            <a:endParaRPr lang="fa-IR" dirty="0" smtClean="0">
              <a:cs typeface="B Lotus" panose="00000400000000000000" pitchFamily="2" charset="-78"/>
            </a:endParaRPr>
          </a:p>
          <a:p>
            <a:pPr marL="0" indent="0">
              <a:buNone/>
            </a:pPr>
            <a:endParaRPr lang="fa-IR" dirty="0">
              <a:cs typeface="B Lotus" panose="00000400000000000000" pitchFamily="2" charset="-78"/>
            </a:endParaRPr>
          </a:p>
        </p:txBody>
      </p:sp>
    </p:spTree>
    <p:extLst>
      <p:ext uri="{BB962C8B-B14F-4D97-AF65-F5344CB8AC3E}">
        <p14:creationId xmlns:p14="http://schemas.microsoft.com/office/powerpoint/2010/main" val="1025903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Bardiya" panose="00000400000000000000" pitchFamily="2" charset="-78"/>
              </a:rPr>
              <a:t>ماهیت تدریس و رابطه آن با یادگیری</a:t>
            </a:r>
          </a:p>
        </p:txBody>
      </p:sp>
      <p:sp>
        <p:nvSpPr>
          <p:cNvPr id="3" name="Content Placeholder 2"/>
          <p:cNvSpPr>
            <a:spLocks noGrp="1"/>
          </p:cNvSpPr>
          <p:nvPr>
            <p:ph idx="1"/>
          </p:nvPr>
        </p:nvSpPr>
        <p:spPr/>
        <p:txBody>
          <a:bodyPr/>
          <a:lstStyle/>
          <a:p>
            <a:pPr marL="0" indent="0">
              <a:buNone/>
            </a:pPr>
            <a:r>
              <a:rPr lang="fa-IR" dirty="0" smtClean="0">
                <a:cs typeface="B Lotus" panose="00000400000000000000" pitchFamily="2" charset="-78"/>
              </a:rPr>
              <a:t>دیدگاه دوم: رابطه ضروری میان یاددهی و یادگیری</a:t>
            </a:r>
          </a:p>
          <a:p>
            <a:pPr marL="0" indent="0">
              <a:buNone/>
            </a:pPr>
            <a:r>
              <a:rPr lang="fa-IR" dirty="0" smtClean="0">
                <a:cs typeface="B Lotus" panose="00000400000000000000" pitchFamily="2" charset="-78"/>
              </a:rPr>
              <a:t>دیویی: تا یادگیری محقق نشده باشد نمی توان گفت یاددهی یا تدریس اتفاق افتاده است (تمثیل خرید و فروش)</a:t>
            </a:r>
          </a:p>
          <a:p>
            <a:pPr marL="0" indent="0">
              <a:buNone/>
            </a:pPr>
            <a:r>
              <a:rPr lang="fa-IR" dirty="0" smtClean="0">
                <a:cs typeface="B Lotus" panose="00000400000000000000" pitchFamily="2" charset="-78"/>
              </a:rPr>
              <a:t>ماهیت تدریس در دیدگاه نخست: تکلیف یا وظیفه</a:t>
            </a:r>
          </a:p>
          <a:p>
            <a:pPr marL="0" indent="0">
              <a:buNone/>
            </a:pPr>
            <a:r>
              <a:rPr lang="fa-IR" dirty="0" smtClean="0">
                <a:cs typeface="B Lotus" panose="00000400000000000000" pitchFamily="2" charset="-78"/>
              </a:rPr>
              <a:t>ماهیت تدریس در دیدگاه دوم: دستاورد</a:t>
            </a:r>
          </a:p>
          <a:p>
            <a:r>
              <a:rPr lang="fa-IR" dirty="0" smtClean="0">
                <a:cs typeface="B Lotus" panose="00000400000000000000" pitchFamily="2" charset="-78"/>
              </a:rPr>
              <a:t>تدریس موفق یا اثربخش منجر به یادگیری نمی شود؛ بلکه اصولا معنای عام تدریس، الزام به وقوع یادگیری در آن است.</a:t>
            </a:r>
          </a:p>
          <a:p>
            <a:r>
              <a:rPr lang="fa-IR" dirty="0" smtClean="0">
                <a:cs typeface="B Lotus" panose="00000400000000000000" pitchFamily="2" charset="-78"/>
              </a:rPr>
              <a:t>در هر دو دیدگاه مسئولیت یادگیری هم با معلم و هم با یادگیرنده است ولی دردیدگاه اول بیشتر بر نقش یادگیرنده و در دیدگاه دوم بیشتر بر نقش معلم تأکید می شود.</a:t>
            </a:r>
          </a:p>
          <a:p>
            <a:endParaRPr lang="fa-IR" dirty="0" smtClean="0">
              <a:cs typeface="B Lotus" panose="00000400000000000000" pitchFamily="2" charset="-78"/>
            </a:endParaRPr>
          </a:p>
        </p:txBody>
      </p:sp>
    </p:spTree>
    <p:extLst>
      <p:ext uri="{BB962C8B-B14F-4D97-AF65-F5344CB8AC3E}">
        <p14:creationId xmlns:p14="http://schemas.microsoft.com/office/powerpoint/2010/main" val="186838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Bardiya" panose="00000400000000000000" pitchFamily="2" charset="-78"/>
              </a:rPr>
              <a:t>ماهیت تدریس و رابطه آن با یادگیری</a:t>
            </a:r>
          </a:p>
        </p:txBody>
      </p:sp>
      <p:sp>
        <p:nvSpPr>
          <p:cNvPr id="3" name="Content Placeholder 2"/>
          <p:cNvSpPr>
            <a:spLocks noGrp="1"/>
          </p:cNvSpPr>
          <p:nvPr>
            <p:ph idx="1"/>
          </p:nvPr>
        </p:nvSpPr>
        <p:spPr/>
        <p:txBody>
          <a:bodyPr/>
          <a:lstStyle/>
          <a:p>
            <a:pPr marL="0" indent="0">
              <a:buNone/>
            </a:pPr>
            <a:r>
              <a:rPr lang="fa-IR" dirty="0" smtClean="0">
                <a:cs typeface="B Lotus" panose="00000400000000000000" pitchFamily="2" charset="-78"/>
              </a:rPr>
              <a:t>دیدگاه </a:t>
            </a:r>
            <a:r>
              <a:rPr lang="fa-IR" dirty="0">
                <a:cs typeface="B Lotus" panose="00000400000000000000" pitchFamily="2" charset="-78"/>
              </a:rPr>
              <a:t>دوم: رابطه ضروری میان یاددهی و یادگیری</a:t>
            </a:r>
          </a:p>
          <a:p>
            <a:pPr marL="0" indent="0">
              <a:buNone/>
            </a:pPr>
            <a:r>
              <a:rPr lang="fa-IR" dirty="0" smtClean="0">
                <a:cs typeface="B Lotus" panose="00000400000000000000" pitchFamily="2" charset="-78"/>
              </a:rPr>
              <a:t>گیلبرت رایل (مفهوم ذهن، 1949)</a:t>
            </a:r>
          </a:p>
          <a:p>
            <a:pPr marL="0" indent="0">
              <a:buNone/>
            </a:pPr>
            <a:r>
              <a:rPr lang="fa-IR" dirty="0" smtClean="0">
                <a:cs typeface="B Lotus" panose="00000400000000000000" pitchFamily="2" charset="-78"/>
              </a:rPr>
              <a:t>بروس جویس و مارشا ویل (الگوهای تدریس) : الگوهای تدریس = الگوهای یادگیری</a:t>
            </a:r>
          </a:p>
          <a:p>
            <a:pPr marL="0" indent="0">
              <a:buNone/>
            </a:pPr>
            <a:r>
              <a:rPr lang="fa-IR" dirty="0" smtClean="0">
                <a:cs typeface="B Lotus" panose="00000400000000000000" pitchFamily="2" charset="-78"/>
              </a:rPr>
              <a:t>دلایل جویس و ویل: </a:t>
            </a:r>
          </a:p>
          <a:p>
            <a:pPr marL="514350" indent="-514350">
              <a:buAutoNum type="arabicPeriod"/>
            </a:pPr>
            <a:r>
              <a:rPr lang="fa-IR" dirty="0" smtClean="0">
                <a:cs typeface="B Lotus" panose="00000400000000000000" pitchFamily="2" charset="-78"/>
              </a:rPr>
              <a:t>رابطه  بین الگوهای تدریس با میزان یادگیری</a:t>
            </a:r>
          </a:p>
          <a:p>
            <a:pPr marL="514350" indent="-514350">
              <a:buAutoNum type="arabicPeriod"/>
            </a:pPr>
            <a:r>
              <a:rPr lang="fa-IR" dirty="0" smtClean="0">
                <a:cs typeface="B Lotus" panose="00000400000000000000" pitchFamily="2" charset="-78"/>
              </a:rPr>
              <a:t>هر الگوی تدریس ساز وکار و راهبردهایی را نیز برای یادگیری ارائه می دهد.</a:t>
            </a:r>
          </a:p>
          <a:p>
            <a:pPr marL="0" indent="0">
              <a:buNone/>
            </a:pPr>
            <a:endParaRPr lang="fa-IR" dirty="0" smtClean="0">
              <a:cs typeface="B Lotus" panose="00000400000000000000" pitchFamily="2" charset="-78"/>
            </a:endParaRPr>
          </a:p>
          <a:p>
            <a:r>
              <a:rPr lang="fa-IR" dirty="0" smtClean="0">
                <a:cs typeface="B Lotus" panose="00000400000000000000" pitchFamily="2" charset="-78"/>
              </a:rPr>
              <a:t>نتیجه: تلفیق مبانی نظری دو حوزه تدریس و یادگیری</a:t>
            </a:r>
          </a:p>
          <a:p>
            <a:endParaRPr lang="fa-IR" dirty="0">
              <a:cs typeface="B Lotus" panose="00000400000000000000" pitchFamily="2" charset="-78"/>
            </a:endParaRPr>
          </a:p>
        </p:txBody>
      </p:sp>
    </p:spTree>
    <p:extLst>
      <p:ext uri="{BB962C8B-B14F-4D97-AF65-F5344CB8AC3E}">
        <p14:creationId xmlns:p14="http://schemas.microsoft.com/office/powerpoint/2010/main" val="1157565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جمع بندی و ارزیابی</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b="1" dirty="0" smtClean="0">
                <a:cs typeface="B Lotus" panose="00000400000000000000" pitchFamily="2" charset="-78"/>
              </a:rPr>
              <a:t>همزیستی و کثرت گرایی</a:t>
            </a:r>
          </a:p>
          <a:p>
            <a:r>
              <a:rPr lang="fa-IR" b="1" dirty="0" smtClean="0">
                <a:cs typeface="B Lotus" panose="00000400000000000000" pitchFamily="2" charset="-78"/>
              </a:rPr>
              <a:t>تعدیل هر دو نظریه</a:t>
            </a:r>
          </a:p>
          <a:p>
            <a:r>
              <a:rPr lang="fa-IR" b="1" dirty="0" smtClean="0">
                <a:cs typeface="B Lotus" panose="00000400000000000000" pitchFamily="2" charset="-78"/>
              </a:rPr>
              <a:t>آیزنر هر دو قابل قبول می داند</a:t>
            </a:r>
          </a:p>
          <a:p>
            <a:r>
              <a:rPr lang="fa-IR" b="1" dirty="0" smtClean="0">
                <a:cs typeface="B Lotus" panose="00000400000000000000" pitchFamily="2" charset="-78"/>
              </a:rPr>
              <a:t>ریشه تاریخی: حمله شدید به معلمان پس از پرتاب اسپوتنیک</a:t>
            </a:r>
          </a:p>
          <a:p>
            <a:r>
              <a:rPr lang="fa-IR" b="1" dirty="0" smtClean="0">
                <a:cs typeface="B Lotus" panose="00000400000000000000" pitchFamily="2" charset="-78"/>
              </a:rPr>
              <a:t>اثرات مخرب دیدگاه نخست (نفی رابطه ضروری) از دیدگاه دکتر مهرمحمدی:</a:t>
            </a:r>
          </a:p>
          <a:p>
            <a:pPr marL="514350" indent="-514350">
              <a:buAutoNum type="arabicPeriod"/>
            </a:pPr>
            <a:r>
              <a:rPr lang="fa-IR" b="1" dirty="0" smtClean="0">
                <a:cs typeface="B Lotus" panose="00000400000000000000" pitchFamily="2" charset="-78"/>
              </a:rPr>
              <a:t>سستی، رخوت و بی تفاوتی نسبت به دستاورد و نتیجه از سوی کارگزاران امر تدریس</a:t>
            </a:r>
          </a:p>
          <a:p>
            <a:pPr marL="514350" indent="-514350">
              <a:buAutoNum type="arabicPeriod"/>
            </a:pPr>
            <a:r>
              <a:rPr lang="fa-IR" b="1" dirty="0" smtClean="0">
                <a:cs typeface="B Lotus" panose="00000400000000000000" pitchFamily="2" charset="-78"/>
              </a:rPr>
              <a:t>افراط در علمی کردن مکانیستی تدریس و ارائه فرمول های همه زمانی و همه مکانی برای آن (مانند مطالعات فرایند- محصول یا زمان فعال یادگیری و ...) و خطر ساده انگاری و ساده اندیشی.</a:t>
            </a:r>
            <a:endParaRPr lang="fa-IR" b="1" dirty="0">
              <a:cs typeface="B Lotus" panose="00000400000000000000" pitchFamily="2" charset="-78"/>
            </a:endParaRPr>
          </a:p>
        </p:txBody>
      </p:sp>
    </p:spTree>
    <p:extLst>
      <p:ext uri="{BB962C8B-B14F-4D97-AF65-F5344CB8AC3E}">
        <p14:creationId xmlns:p14="http://schemas.microsoft.com/office/powerpoint/2010/main" val="3036474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تعریف شایستگی محوری</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a:bodyPr>
          <a:lstStyle/>
          <a:p>
            <a:pPr marL="514350" indent="-514350">
              <a:buAutoNum type="arabicPeriod"/>
            </a:pPr>
            <a:r>
              <a:rPr lang="fa-IR" dirty="0" smtClean="0">
                <a:cs typeface="B Lotus" panose="00000400000000000000" pitchFamily="2" charset="-78"/>
              </a:rPr>
              <a:t>رویکرد مبتنی بر عملکرد در موقعیت ها: توانایی انتقال دانش و مهارت به موقعیت جدید- فیشر (1994): عملکرد مؤثر در محیطی خاص- تیجهوف و همکاران (1995): </a:t>
            </a:r>
            <a:r>
              <a:rPr lang="fa-IR" dirty="0">
                <a:cs typeface="B Lotus" panose="00000400000000000000" pitchFamily="2" charset="-78"/>
              </a:rPr>
              <a:t>توانایی مواجهه با چالش های محیطی- </a:t>
            </a:r>
            <a:r>
              <a:rPr lang="fa-IR" dirty="0" smtClean="0">
                <a:cs typeface="B Lotus" panose="00000400000000000000" pitchFamily="2" charset="-78"/>
              </a:rPr>
              <a:t>چیتام: توانایی انجام موفق یک فعالیت و تکلیف در موقعیت با سطح عملکرد مورد انتظار- رول وفاین کال: دانش، مهارت، نگرش و سایر ویژگی های انجام یا تکمیل تکلیف در موقعیت- سامر: دانش و مهارت و نگرش های مورد نیاز برای عملکرد کارآمد در تکلیف یا موقعیت واقعی زندگی</a:t>
            </a:r>
          </a:p>
          <a:p>
            <a:pPr marL="514350" indent="-514350">
              <a:buAutoNum type="arabicPeriod"/>
            </a:pPr>
            <a:endParaRPr lang="fa-IR" dirty="0" smtClean="0">
              <a:cs typeface="B Lotus" panose="00000400000000000000" pitchFamily="2" charset="-78"/>
            </a:endParaRPr>
          </a:p>
          <a:p>
            <a:pPr marL="514350" indent="-514350">
              <a:buAutoNum type="arabicPeriod"/>
            </a:pPr>
            <a:r>
              <a:rPr lang="fa-IR" dirty="0" smtClean="0">
                <a:cs typeface="B Lotus" panose="00000400000000000000" pitchFamily="2" charset="-78"/>
              </a:rPr>
              <a:t>رویکرد مبتنی بر کسب پیامدها: دستیابی به اهداف خرد و کلان پیش بینی شده در نظام آموزشی- کمب: توانایی تولید محصول مطابق با اهداف- تربندو: توانایی کاربرد دانش و مهارت برای تولید پیامد مورد انتظاز</a:t>
            </a:r>
          </a:p>
        </p:txBody>
      </p:sp>
    </p:spTree>
    <p:extLst>
      <p:ext uri="{BB962C8B-B14F-4D97-AF65-F5344CB8AC3E}">
        <p14:creationId xmlns:p14="http://schemas.microsoft.com/office/powerpoint/2010/main" val="170329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Lotus" panose="00000400000000000000" pitchFamily="2" charset="-78"/>
              </a:rPr>
              <a:t>ابعاد تربیت معلم</a:t>
            </a:r>
            <a:endParaRPr lang="fa-IR" b="1" dirty="0">
              <a:cs typeface="B Lotus" panose="00000400000000000000" pitchFamily="2" charset="-78"/>
            </a:endParaRPr>
          </a:p>
        </p:txBody>
      </p:sp>
      <p:sp>
        <p:nvSpPr>
          <p:cNvPr id="3" name="Content Placeholder 2"/>
          <p:cNvSpPr>
            <a:spLocks noGrp="1"/>
          </p:cNvSpPr>
          <p:nvPr>
            <p:ph idx="1"/>
          </p:nvPr>
        </p:nvSpPr>
        <p:spPr>
          <a:xfrm>
            <a:off x="1251678" y="1228725"/>
            <a:ext cx="10178322" cy="4914900"/>
          </a:xfrm>
        </p:spPr>
        <p:txBody>
          <a:bodyPr>
            <a:normAutofit fontScale="92500" lnSpcReduction="20000"/>
          </a:bodyPr>
          <a:lstStyle/>
          <a:p>
            <a:r>
              <a:rPr lang="fa-IR" dirty="0" smtClean="0">
                <a:cs typeface="B Lotus" panose="00000400000000000000" pitchFamily="2" charset="-78"/>
              </a:rPr>
              <a:t>آموزش: ایجاد ارتباط منظم و مداوم به منظور تحقق یادگیری</a:t>
            </a:r>
          </a:p>
          <a:p>
            <a:r>
              <a:rPr lang="fa-IR" dirty="0" smtClean="0">
                <a:cs typeface="B Lotus" panose="00000400000000000000" pitchFamily="2" charset="-78"/>
              </a:rPr>
              <a:t>پرورش: آموزش به منظور کسب مهارت ها</a:t>
            </a:r>
          </a:p>
          <a:p>
            <a:endParaRPr lang="en-US" dirty="0">
              <a:cs typeface="B Lotus" panose="00000400000000000000" pitchFamily="2" charset="-78"/>
            </a:endParaRPr>
          </a:p>
          <a:p>
            <a:r>
              <a:rPr lang="fa-IR" b="1" dirty="0" smtClean="0">
                <a:solidFill>
                  <a:srgbClr val="FF0000"/>
                </a:solidFill>
                <a:cs typeface="B Lotus" panose="00000400000000000000" pitchFamily="2" charset="-78"/>
              </a:rPr>
              <a:t>اقدامات:</a:t>
            </a:r>
          </a:p>
          <a:p>
            <a:pPr marL="457200" indent="-457200">
              <a:buAutoNum type="arabicPeriod"/>
            </a:pPr>
            <a:r>
              <a:rPr lang="fa-IR" dirty="0" smtClean="0">
                <a:cs typeface="B Lotus" panose="00000400000000000000" pitchFamily="2" charset="-78"/>
              </a:rPr>
              <a:t>کاهش فاصله بین اهداف آموزشی و توانایی های معلم متناسب با تغییرات زمانی و مکانی</a:t>
            </a:r>
          </a:p>
          <a:p>
            <a:pPr marL="457200" indent="-457200">
              <a:buAutoNum type="arabicPeriod"/>
            </a:pPr>
            <a:r>
              <a:rPr lang="fa-IR" dirty="0" smtClean="0">
                <a:cs typeface="B Lotus" panose="00000400000000000000" pitchFamily="2" charset="-78"/>
              </a:rPr>
              <a:t>معلم به عنوان فراگیر (یادگیری مادام العمر)</a:t>
            </a:r>
          </a:p>
          <a:p>
            <a:pPr marL="457200" indent="-457200">
              <a:buAutoNum type="arabicPeriod"/>
            </a:pPr>
            <a:r>
              <a:rPr lang="fa-IR" dirty="0" smtClean="0">
                <a:cs typeface="B Lotus" panose="00000400000000000000" pitchFamily="2" charset="-78"/>
              </a:rPr>
              <a:t>تربیت معلم به عنوان یک پیوستار</a:t>
            </a:r>
          </a:p>
          <a:p>
            <a:pPr marL="457200" indent="-457200">
              <a:buAutoNum type="arabicPeriod"/>
            </a:pPr>
            <a:r>
              <a:rPr lang="fa-IR" dirty="0" smtClean="0">
                <a:cs typeface="B Lotus" panose="00000400000000000000" pitchFamily="2" charset="-78"/>
              </a:rPr>
              <a:t>تجدید نظر در معیارهای به صرفه بودن تربیت معلم: آنچه کارآمد است همیشه مقرون به صرفه نیست (مثال تربیت معلم چندپایه در کلمبیا)</a:t>
            </a:r>
          </a:p>
          <a:p>
            <a:pPr marL="457200" indent="-457200">
              <a:buAutoNum type="arabicPeriod"/>
            </a:pPr>
            <a:r>
              <a:rPr lang="fa-IR" dirty="0" smtClean="0">
                <a:cs typeface="B Lotus" panose="00000400000000000000" pitchFamily="2" charset="-78"/>
              </a:rPr>
              <a:t>توجه به شرایط سیاسی، اجتماعی، فناوری و ... به جای ارائه صرف راه حل های فنی</a:t>
            </a:r>
          </a:p>
          <a:p>
            <a:pPr marL="457200" indent="-457200">
              <a:buAutoNum type="arabicPeriod"/>
            </a:pPr>
            <a:r>
              <a:rPr lang="fa-IR" dirty="0" smtClean="0">
                <a:cs typeface="B Lotus" panose="00000400000000000000" pitchFamily="2" charset="-78"/>
              </a:rPr>
              <a:t>خودمختاری مدرسه وابسته به خودمختاری معلم است</a:t>
            </a:r>
          </a:p>
          <a:p>
            <a:pPr marL="457200" indent="-457200">
              <a:buAutoNum type="arabicPeriod"/>
            </a:pPr>
            <a:r>
              <a:rPr lang="fa-IR" dirty="0" smtClean="0">
                <a:cs typeface="B Lotus" panose="00000400000000000000" pitchFamily="2" charset="-78"/>
              </a:rPr>
              <a:t>رویکرد جامع به پیشرفت حرفه ای معلمان</a:t>
            </a:r>
          </a:p>
          <a:p>
            <a:pPr marL="457200" indent="-457200">
              <a:buAutoNum type="arabicPeriod"/>
            </a:pPr>
            <a:endParaRPr lang="fa-IR" dirty="0">
              <a:cs typeface="B Lotus" panose="00000400000000000000" pitchFamily="2" charset="-78"/>
            </a:endParaRPr>
          </a:p>
        </p:txBody>
      </p:sp>
    </p:spTree>
    <p:extLst>
      <p:ext uri="{BB962C8B-B14F-4D97-AF65-F5344CB8AC3E}">
        <p14:creationId xmlns:p14="http://schemas.microsoft.com/office/powerpoint/2010/main" val="721615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تعریف شایستگی محور</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buNone/>
            </a:pPr>
            <a:r>
              <a:rPr lang="fa-IR" dirty="0" smtClean="0">
                <a:cs typeface="B Lotus" panose="00000400000000000000" pitchFamily="2" charset="-78"/>
              </a:rPr>
              <a:t>3. رویکرد </a:t>
            </a:r>
            <a:r>
              <a:rPr lang="fa-IR" dirty="0">
                <a:cs typeface="B Lotus" panose="00000400000000000000" pitchFamily="2" charset="-78"/>
              </a:rPr>
              <a:t>مبتنی بر مهارت های </a:t>
            </a:r>
            <a:r>
              <a:rPr lang="fa-IR" dirty="0" smtClean="0">
                <a:cs typeface="B Lotus" panose="00000400000000000000" pitchFamily="2" charset="-78"/>
              </a:rPr>
              <a:t>ویژه: تأکید بیشتر بر مهارت ها و ترکیب آن با دانش برای انتقال به موقعیت ها</a:t>
            </a:r>
          </a:p>
          <a:p>
            <a:pPr marL="0" indent="0">
              <a:buNone/>
            </a:pPr>
            <a:endParaRPr lang="fa-IR" dirty="0">
              <a:cs typeface="B Lotus" panose="00000400000000000000" pitchFamily="2" charset="-78"/>
            </a:endParaRPr>
          </a:p>
          <a:p>
            <a:pPr marL="0" indent="0">
              <a:buNone/>
            </a:pPr>
            <a:endParaRPr lang="fa-IR" dirty="0" smtClean="0">
              <a:cs typeface="B Lotus" panose="00000400000000000000" pitchFamily="2" charset="-78"/>
            </a:endParaRPr>
          </a:p>
          <a:p>
            <a:pPr marL="0" indent="0">
              <a:buNone/>
            </a:pPr>
            <a:r>
              <a:rPr lang="fa-IR" dirty="0" smtClean="0">
                <a:cs typeface="B Lotus" panose="00000400000000000000" pitchFamily="2" charset="-78"/>
              </a:rPr>
              <a:t>4. رویکرد </a:t>
            </a:r>
            <a:r>
              <a:rPr lang="fa-IR" dirty="0">
                <a:cs typeface="B Lotus" panose="00000400000000000000" pitchFamily="2" charset="-78"/>
              </a:rPr>
              <a:t>مبتنی بر </a:t>
            </a:r>
            <a:r>
              <a:rPr lang="fa-IR" dirty="0" smtClean="0">
                <a:cs typeface="B Lotus" panose="00000400000000000000" pitchFamily="2" charset="-78"/>
              </a:rPr>
              <a:t>فرآیند: کاکس: پاسخ کارآمد به چالش ها و مسائل موجود در یک نظام اجتماعی</a:t>
            </a:r>
          </a:p>
          <a:p>
            <a:pPr marL="0" indent="0">
              <a:buNone/>
            </a:pPr>
            <a:endParaRPr lang="fa-IR" dirty="0">
              <a:cs typeface="B Lotus" panose="00000400000000000000" pitchFamily="2" charset="-78"/>
            </a:endParaRPr>
          </a:p>
          <a:p>
            <a:pPr marL="0" indent="0">
              <a:buNone/>
            </a:pPr>
            <a:r>
              <a:rPr lang="fa-IR" dirty="0" smtClean="0">
                <a:cs typeface="B Lotus" panose="00000400000000000000" pitchFamily="2" charset="-78"/>
              </a:rPr>
              <a:t>تعریف کلی: مهارت و توانایی یادگیری در انجام موفقیت آمیز عملکرد در یک حیطه یادگیری در موقعیت های مختلف زندگی</a:t>
            </a:r>
          </a:p>
          <a:p>
            <a:pPr marL="0" indent="0">
              <a:buNone/>
            </a:pPr>
            <a:r>
              <a:rPr lang="fa-IR" dirty="0" smtClean="0">
                <a:cs typeface="B Lotus" panose="00000400000000000000" pitchFamily="2" charset="-78"/>
              </a:rPr>
              <a:t>تعریف در برنامه جامع: نظامی از توانایی ها و ساختارهای ذهنی که با بسیج و هماهنگ کردن دانش، مهارت و رفتارهای اجتماعی (نگرش ها و ارزشها وانگیزه ها) امکان عملکرد موفق و سازمان یافته در موقعیت های چالش زای زندگی را فراهم می کند.</a:t>
            </a:r>
            <a:endParaRPr lang="fa-IR" dirty="0">
              <a:cs typeface="B Lotus" panose="00000400000000000000" pitchFamily="2" charset="-78"/>
            </a:endParaRPr>
          </a:p>
          <a:p>
            <a:pPr marL="0" indent="0">
              <a:buNone/>
            </a:pPr>
            <a:endParaRPr lang="fa-IR" dirty="0">
              <a:cs typeface="B Lotus" panose="00000400000000000000" pitchFamily="2" charset="-78"/>
            </a:endParaRPr>
          </a:p>
        </p:txBody>
      </p:sp>
    </p:spTree>
    <p:extLst>
      <p:ext uri="{BB962C8B-B14F-4D97-AF65-F5344CB8AC3E}">
        <p14:creationId xmlns:p14="http://schemas.microsoft.com/office/powerpoint/2010/main" val="2367527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cs typeface="B Bardiya" panose="00000400000000000000" pitchFamily="2" charset="-78"/>
              </a:rPr>
              <a:t>جایگاه شایستگی محوری در سند تحول بنیادین آموزش و پرورش و ب.د ملی</a:t>
            </a:r>
            <a:endParaRPr lang="fa-IR" sz="3200" b="1" dirty="0">
              <a:cs typeface="B Bardiya" panose="00000400000000000000" pitchFamily="2" charset="-78"/>
            </a:endParaRPr>
          </a:p>
        </p:txBody>
      </p:sp>
      <p:sp>
        <p:nvSpPr>
          <p:cNvPr id="3" name="Content Placeholder 2"/>
          <p:cNvSpPr>
            <a:spLocks noGrp="1"/>
          </p:cNvSpPr>
          <p:nvPr>
            <p:ph idx="1"/>
          </p:nvPr>
        </p:nvSpPr>
        <p:spPr/>
        <p:txBody>
          <a:bodyPr/>
          <a:lstStyle/>
          <a:p>
            <a:r>
              <a:rPr lang="fa-IR" dirty="0" smtClean="0">
                <a:cs typeface="B Lotus" panose="00000400000000000000" pitchFamily="2" charset="-78"/>
              </a:rPr>
              <a:t>حاکمیت رویکرد فرهنگی- تربیتی و شایستگی های پایه دانش آموزان در طراحی، تدوین و اجرای برنامه های درسی</a:t>
            </a:r>
          </a:p>
          <a:p>
            <a:r>
              <a:rPr lang="fa-IR" dirty="0" smtClean="0">
                <a:cs typeface="B Lotus" panose="00000400000000000000" pitchFamily="2" charset="-78"/>
              </a:rPr>
              <a:t>مفهوم تربیت در سند تحول: تدابیر و فعالیت های اجتماعی هدفمند از سوی انسان نسبتأ رشد یافته برای رشد و اصلاح پایدار همه جانبه دیگر افراد آدمی در طول زندگی ایشان</a:t>
            </a:r>
          </a:p>
          <a:p>
            <a:r>
              <a:rPr lang="fa-IR" dirty="0" smtClean="0">
                <a:cs typeface="B Lotus" panose="00000400000000000000" pitchFamily="2" charset="-78"/>
              </a:rPr>
              <a:t>تعریف دیگر: فرآیندی تعالی جویانه، تعاملی، تدریجی، یکپارچه و مبتنی بر معیارهای اسلامی به منظور آمادگی برای تحقق آگاهانه و داوطلبانه حیات طیبه</a:t>
            </a:r>
          </a:p>
          <a:p>
            <a:r>
              <a:rPr lang="fa-IR" dirty="0" smtClean="0">
                <a:cs typeface="B Lotus" panose="00000400000000000000" pitchFamily="2" charset="-78"/>
              </a:rPr>
              <a:t>تربیت رسمی و عمومی: تکوین و توسعه هویت متربیان و اعتلای جامعه بر اساس معیارهای اسلامی توسط ایشان</a:t>
            </a:r>
            <a:endParaRPr lang="fa-IR" dirty="0">
              <a:cs typeface="B Lotus" panose="00000400000000000000" pitchFamily="2" charset="-78"/>
            </a:endParaRPr>
          </a:p>
        </p:txBody>
      </p:sp>
    </p:spTree>
    <p:extLst>
      <p:ext uri="{BB962C8B-B14F-4D97-AF65-F5344CB8AC3E}">
        <p14:creationId xmlns:p14="http://schemas.microsoft.com/office/powerpoint/2010/main" val="4286080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ویژگی های شایستگی های فردی و جمعی در سند تحول...</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pPr marL="514350" indent="-514350">
              <a:buAutoNum type="arabicPeriod"/>
            </a:pPr>
            <a:r>
              <a:rPr lang="fa-IR" dirty="0" smtClean="0">
                <a:cs typeface="B Lotus" panose="00000400000000000000" pitchFamily="2" charset="-78"/>
              </a:rPr>
              <a:t>موقعیت محوری</a:t>
            </a:r>
          </a:p>
          <a:p>
            <a:pPr marL="514350" indent="-514350">
              <a:buAutoNum type="arabicPeriod"/>
            </a:pPr>
            <a:r>
              <a:rPr lang="fa-IR" dirty="0" smtClean="0">
                <a:cs typeface="B Lotus" panose="00000400000000000000" pitchFamily="2" charset="-78"/>
              </a:rPr>
              <a:t>جامع و ترکیبی</a:t>
            </a:r>
          </a:p>
          <a:p>
            <a:pPr marL="514350" indent="-514350">
              <a:buAutoNum type="arabicPeriod"/>
            </a:pPr>
            <a:r>
              <a:rPr lang="fa-IR" dirty="0" smtClean="0">
                <a:cs typeface="B Lotus" panose="00000400000000000000" pitchFamily="2" charset="-78"/>
              </a:rPr>
              <a:t>متربی محور</a:t>
            </a:r>
          </a:p>
          <a:p>
            <a:pPr marL="514350" indent="-514350">
              <a:buAutoNum type="arabicPeriod"/>
            </a:pPr>
            <a:r>
              <a:rPr lang="fa-IR" dirty="0" smtClean="0">
                <a:cs typeface="B Lotus" panose="00000400000000000000" pitchFamily="2" charset="-78"/>
              </a:rPr>
              <a:t>مداوم</a:t>
            </a:r>
          </a:p>
          <a:p>
            <a:pPr marL="514350" indent="-514350">
              <a:buAutoNum type="arabicPeriod"/>
            </a:pPr>
            <a:r>
              <a:rPr lang="fa-IR" dirty="0" smtClean="0">
                <a:cs typeface="B Lotus" panose="00000400000000000000" pitchFamily="2" charset="-78"/>
              </a:rPr>
              <a:t>آگاهانه و ارادی</a:t>
            </a:r>
          </a:p>
          <a:p>
            <a:pPr marL="514350" indent="-514350">
              <a:buAutoNum type="arabicPeriod"/>
            </a:pPr>
            <a:r>
              <a:rPr lang="fa-IR" dirty="0" smtClean="0">
                <a:cs typeface="B Lotus" panose="00000400000000000000" pitchFamily="2" charset="-78"/>
              </a:rPr>
              <a:t>تکیه بر نظام معیار اسلامی</a:t>
            </a:r>
            <a:endParaRPr lang="fa-IR" dirty="0">
              <a:cs typeface="B Lotus" panose="00000400000000000000" pitchFamily="2" charset="-78"/>
            </a:endParaRPr>
          </a:p>
        </p:txBody>
      </p:sp>
    </p:spTree>
    <p:extLst>
      <p:ext uri="{BB962C8B-B14F-4D97-AF65-F5344CB8AC3E}">
        <p14:creationId xmlns:p14="http://schemas.microsoft.com/office/powerpoint/2010/main" val="3232264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cs typeface="B Bardiya" panose="00000400000000000000" pitchFamily="2" charset="-78"/>
              </a:rPr>
              <a:t>تعریف شایستگی های پایه و ساحت های ششگانه در سند تحول...</a:t>
            </a:r>
            <a:endParaRPr lang="fa-IR" sz="3200" b="1" dirty="0">
              <a:cs typeface="B Bardiya" panose="00000400000000000000" pitchFamily="2" charset="-78"/>
            </a:endParaRPr>
          </a:p>
        </p:txBody>
      </p:sp>
      <p:sp>
        <p:nvSpPr>
          <p:cNvPr id="3" name="Content Placeholder 2"/>
          <p:cNvSpPr>
            <a:spLocks noGrp="1"/>
          </p:cNvSpPr>
          <p:nvPr>
            <p:ph idx="1"/>
          </p:nvPr>
        </p:nvSpPr>
        <p:spPr/>
        <p:txBody>
          <a:bodyPr/>
          <a:lstStyle/>
          <a:p>
            <a:pPr marL="514350" indent="-514350">
              <a:buAutoNum type="arabicPeriod"/>
            </a:pPr>
            <a:r>
              <a:rPr lang="fa-IR" dirty="0" smtClean="0">
                <a:cs typeface="B Lotus" panose="00000400000000000000" pitchFamily="2" charset="-78"/>
              </a:rPr>
              <a:t>ساحت تربیت اعتقادی، عبادی و اخلاقی</a:t>
            </a:r>
          </a:p>
          <a:p>
            <a:pPr marL="514350" indent="-514350">
              <a:buAutoNum type="arabicPeriod"/>
            </a:pPr>
            <a:r>
              <a:rPr lang="fa-IR" dirty="0" smtClean="0">
                <a:cs typeface="B Lotus" panose="00000400000000000000" pitchFamily="2" charset="-78"/>
              </a:rPr>
              <a:t>ساحت تربیت اجتماعی و سیاسی</a:t>
            </a:r>
          </a:p>
          <a:p>
            <a:pPr marL="514350" indent="-514350">
              <a:buAutoNum type="arabicPeriod"/>
            </a:pPr>
            <a:r>
              <a:rPr lang="fa-IR" dirty="0" smtClean="0">
                <a:cs typeface="B Lotus" panose="00000400000000000000" pitchFamily="2" charset="-78"/>
              </a:rPr>
              <a:t>ساحت تربیت زیستی و بدنی: تربیت بدنی و محیط زیست</a:t>
            </a:r>
          </a:p>
          <a:p>
            <a:pPr marL="514350" indent="-514350">
              <a:buAutoNum type="arabicPeriod"/>
            </a:pPr>
            <a:r>
              <a:rPr lang="fa-IR" dirty="0" smtClean="0">
                <a:cs typeface="B Lotus" panose="00000400000000000000" pitchFamily="2" charset="-78"/>
              </a:rPr>
              <a:t>ساحت تربیت اقتصادی و حرفه ای</a:t>
            </a:r>
          </a:p>
          <a:p>
            <a:pPr marL="514350" indent="-514350">
              <a:buAutoNum type="arabicPeriod"/>
            </a:pPr>
            <a:r>
              <a:rPr lang="fa-IR" dirty="0" smtClean="0">
                <a:cs typeface="B Lotus" panose="00000400000000000000" pitchFamily="2" charset="-78"/>
              </a:rPr>
              <a:t>ساحت تربیت علمی و فناوری</a:t>
            </a:r>
          </a:p>
          <a:p>
            <a:pPr marL="514350" indent="-514350">
              <a:buAutoNum type="arabicPeriod"/>
            </a:pPr>
            <a:r>
              <a:rPr lang="fa-IR" dirty="0" smtClean="0">
                <a:cs typeface="B Lotus" panose="00000400000000000000" pitchFamily="2" charset="-78"/>
              </a:rPr>
              <a:t>ساحت زیبایی شناختی و هنری</a:t>
            </a:r>
          </a:p>
          <a:p>
            <a:pPr marL="514350" indent="-514350">
              <a:buAutoNum type="arabicPeriod"/>
            </a:pPr>
            <a:endParaRPr lang="fa-IR" dirty="0" smtClean="0">
              <a:cs typeface="B Lotus" panose="00000400000000000000" pitchFamily="2" charset="-78"/>
            </a:endParaRPr>
          </a:p>
        </p:txBody>
      </p:sp>
    </p:spTree>
    <p:extLst>
      <p:ext uri="{BB962C8B-B14F-4D97-AF65-F5344CB8AC3E}">
        <p14:creationId xmlns:p14="http://schemas.microsoft.com/office/powerpoint/2010/main" val="3743104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cs typeface="B Bardiya" panose="00000400000000000000" pitchFamily="2" charset="-78"/>
              </a:rPr>
              <a:t>تعریف شایستگی پایه و حوزه های یازده گانه یادگیری در سند برنامه درسی</a:t>
            </a:r>
            <a:endParaRPr lang="fa-IR" sz="3200" b="1"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dirty="0" smtClean="0">
                <a:cs typeface="B Lotus" panose="00000400000000000000" pitchFamily="2" charset="-78"/>
              </a:rPr>
              <a:t>تعریف روشنی از شایستگی وجود ندارد</a:t>
            </a:r>
          </a:p>
          <a:p>
            <a:r>
              <a:rPr lang="fa-IR" dirty="0" smtClean="0">
                <a:cs typeface="B Lotus" panose="00000400000000000000" pitchFamily="2" charset="-78"/>
              </a:rPr>
              <a:t>هدف: دستیابی به شایستگی در حوزه های 11 گانه یادگیری از لحاظ عناصر عقلی، ایمانی، علمی، عملی و اخلاقی و توانایی درک و اصلاح موقعیت خود نسبت به خود، خدا، دیگر انسانها و نظام خلقت</a:t>
            </a:r>
          </a:p>
          <a:p>
            <a:r>
              <a:rPr lang="fa-IR" dirty="0" smtClean="0">
                <a:cs typeface="B Lotus" panose="00000400000000000000" pitchFamily="2" charset="-78"/>
              </a:rPr>
              <a:t>حوزه ها: حکمت و معارف اسلامی- قرآن و عربی- زبان و ادبیات فارسی- فرهنگ و هنر- سلامت و تربیت بدنی- کار و فناوری- علوم انسانی و مطالعات اجتماعی- ریاضیات- علوم تجربی- زبان های خارجی- آداب و حمایت های زندگی و بنیان خانواده</a:t>
            </a:r>
          </a:p>
          <a:p>
            <a:r>
              <a:rPr lang="fa-IR" dirty="0" smtClean="0">
                <a:cs typeface="B Lotus" panose="00000400000000000000" pitchFamily="2" charset="-78"/>
              </a:rPr>
              <a:t>تدوین بر اساس اهداف دوره تحصیلی – شایستگی های پایه (مربوط به موضوع درس) و ارتباط با سایر حوزه ها</a:t>
            </a:r>
          </a:p>
          <a:p>
            <a:r>
              <a:rPr lang="fa-IR" dirty="0" smtClean="0">
                <a:cs typeface="B Lotus" panose="00000400000000000000" pitchFamily="2" charset="-78"/>
              </a:rPr>
              <a:t>نتیجه گیری: هویت مشترک و یکپارچه برای حیات طیبه- شایستگی پایه اسلامی در 11 حوزه- ارتباط 11 حوزه با 6 ساحت و توجه به رویکرد فرهنگی و تربیتی اسلامی</a:t>
            </a:r>
            <a:endParaRPr lang="fa-IR" dirty="0">
              <a:cs typeface="B Lotus" panose="00000400000000000000" pitchFamily="2" charset="-78"/>
            </a:endParaRPr>
          </a:p>
        </p:txBody>
      </p:sp>
    </p:spTree>
    <p:extLst>
      <p:ext uri="{BB962C8B-B14F-4D97-AF65-F5344CB8AC3E}">
        <p14:creationId xmlns:p14="http://schemas.microsoft.com/office/powerpoint/2010/main" val="3400290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برنامه درسی شایستگی محور</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smtClean="0">
                <a:cs typeface="B Lotus" panose="00000400000000000000" pitchFamily="2" charset="-78"/>
              </a:rPr>
              <a:t>برنامه درسی: مجموعه فرصت های تربیتی نظام مند و طرح ریزی شده و نتایج مرتبط با آن</a:t>
            </a:r>
          </a:p>
          <a:p>
            <a:r>
              <a:rPr lang="fa-IR" dirty="0" smtClean="0">
                <a:cs typeface="B Lotus" panose="00000400000000000000" pitchFamily="2" charset="-78"/>
              </a:rPr>
              <a:t>سند تحول: رویکرد برناه درسی باید موقعیت محور و یکپارچه نگر باشد</a:t>
            </a:r>
          </a:p>
          <a:p>
            <a:r>
              <a:rPr lang="fa-IR" dirty="0" smtClean="0">
                <a:cs typeface="B Lotus" panose="00000400000000000000" pitchFamily="2" charset="-78"/>
              </a:rPr>
              <a:t>سازماندهی محتوا با رویکرد تلفیقی و مسأله محور و تأکید بر مفاهیم، مهارت و ایده های اساسی در هر یک از ساحت های ششگانه</a:t>
            </a:r>
          </a:p>
          <a:p>
            <a:r>
              <a:rPr lang="fa-IR" dirty="0" smtClean="0">
                <a:cs typeface="B Lotus" panose="00000400000000000000" pitchFamily="2" charset="-78"/>
              </a:rPr>
              <a:t>فرصت تجارب دست اول</a:t>
            </a:r>
          </a:p>
          <a:p>
            <a:r>
              <a:rPr lang="fa-IR" dirty="0" smtClean="0">
                <a:cs typeface="B Lotus" panose="00000400000000000000" pitchFamily="2" charset="-78"/>
              </a:rPr>
              <a:t>تنوع و دامنه وسیع محتوا و منابع برای خلق فرصت های یادگیری</a:t>
            </a:r>
          </a:p>
          <a:p>
            <a:r>
              <a:rPr lang="fa-IR" dirty="0" smtClean="0">
                <a:cs typeface="B Lotus" panose="00000400000000000000" pitchFamily="2" charset="-78"/>
              </a:rPr>
              <a:t>موقعیت مسأله آفرین، خودسنجی، ترکیب یکپارچه دانش، توانش و نگرش به صورت شبکه های غیر خطی و با ارتباط متقابل</a:t>
            </a:r>
            <a:endParaRPr lang="fa-IR" dirty="0">
              <a:cs typeface="B Lotus" panose="00000400000000000000" pitchFamily="2" charset="-78"/>
            </a:endParaRPr>
          </a:p>
        </p:txBody>
      </p:sp>
    </p:spTree>
    <p:extLst>
      <p:ext uri="{BB962C8B-B14F-4D97-AF65-F5344CB8AC3E}">
        <p14:creationId xmlns:p14="http://schemas.microsoft.com/office/powerpoint/2010/main" val="4121269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346841"/>
          </a:xfrm>
        </p:spPr>
        <p:txBody>
          <a:bodyPr>
            <a:normAutofit fontScale="90000"/>
          </a:bodyPr>
          <a:lstStyle/>
          <a:p>
            <a:pPr algn="ctr"/>
            <a:r>
              <a:rPr lang="fa-IR" dirty="0" smtClean="0">
                <a:cs typeface="B Bardiya" panose="00000400000000000000" pitchFamily="2" charset="-78"/>
              </a:rPr>
              <a:t>مقایسه برنامه درسی سنتی (رفتارگرا) و شایستگی محور</a:t>
            </a:r>
            <a:endParaRPr lang="fa-IR" dirty="0">
              <a:cs typeface="B Bardiy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0809139"/>
              </p:ext>
            </p:extLst>
          </p:nvPr>
        </p:nvGraphicFramePr>
        <p:xfrm>
          <a:off x="373116" y="599088"/>
          <a:ext cx="10980684" cy="6682267"/>
        </p:xfrm>
        <a:graphic>
          <a:graphicData uri="http://schemas.openxmlformats.org/drawingml/2006/table">
            <a:tbl>
              <a:tblPr rtl="1" firstRow="1" bandRow="1">
                <a:tableStyleId>{5C22544A-7EE6-4342-B048-85BDC9FD1C3A}</a:tableStyleId>
              </a:tblPr>
              <a:tblGrid>
                <a:gridCol w="3660228"/>
                <a:gridCol w="3660228"/>
                <a:gridCol w="3660228"/>
              </a:tblGrid>
              <a:tr h="751069">
                <a:tc>
                  <a:txBody>
                    <a:bodyPr/>
                    <a:lstStyle/>
                    <a:p>
                      <a:pPr rtl="1"/>
                      <a:r>
                        <a:rPr lang="fa-IR" sz="2400" dirty="0" smtClean="0">
                          <a:cs typeface="B Lotus" panose="00000400000000000000" pitchFamily="2" charset="-78"/>
                        </a:rPr>
                        <a:t>برنامه درسی </a:t>
                      </a:r>
                    </a:p>
                    <a:p>
                      <a:pPr rtl="1"/>
                      <a:r>
                        <a:rPr lang="fa-IR" sz="2400" dirty="0" smtClean="0">
                          <a:cs typeface="B Lotus" panose="00000400000000000000" pitchFamily="2" charset="-78"/>
                        </a:rPr>
                        <a:t>عناصر آموزشی</a:t>
                      </a:r>
                      <a:endParaRPr lang="fa-IR" sz="2400" dirty="0">
                        <a:cs typeface="B Lotus" panose="00000400000000000000" pitchFamily="2" charset="-78"/>
                      </a:endParaRPr>
                    </a:p>
                  </a:txBody>
                  <a:tcPr/>
                </a:tc>
                <a:tc>
                  <a:txBody>
                    <a:bodyPr/>
                    <a:lstStyle/>
                    <a:p>
                      <a:pPr rtl="1"/>
                      <a:r>
                        <a:rPr lang="fa-IR" sz="2400" dirty="0" smtClean="0">
                          <a:cs typeface="B Lotus" panose="00000400000000000000" pitchFamily="2" charset="-78"/>
                        </a:rPr>
                        <a:t>سنتی</a:t>
                      </a:r>
                      <a:endParaRPr lang="fa-IR" sz="2400" dirty="0">
                        <a:cs typeface="B Lotus" panose="00000400000000000000" pitchFamily="2" charset="-78"/>
                      </a:endParaRPr>
                    </a:p>
                  </a:txBody>
                  <a:tcPr/>
                </a:tc>
                <a:tc>
                  <a:txBody>
                    <a:bodyPr/>
                    <a:lstStyle/>
                    <a:p>
                      <a:pPr rtl="1"/>
                      <a:r>
                        <a:rPr lang="fa-IR" sz="2400" dirty="0" smtClean="0">
                          <a:cs typeface="B Lotus" panose="00000400000000000000" pitchFamily="2" charset="-78"/>
                        </a:rPr>
                        <a:t>شایستگی محور</a:t>
                      </a:r>
                      <a:endParaRPr lang="fa-IR" sz="2400" dirty="0">
                        <a:cs typeface="B Lotus" panose="00000400000000000000" pitchFamily="2" charset="-78"/>
                      </a:endParaRPr>
                    </a:p>
                  </a:txBody>
                  <a:tcPr/>
                </a:tc>
              </a:tr>
              <a:tr h="1084878">
                <a:tc>
                  <a:txBody>
                    <a:bodyPr/>
                    <a:lstStyle/>
                    <a:p>
                      <a:pPr rtl="1"/>
                      <a:r>
                        <a:rPr lang="fa-IR" sz="2000" dirty="0" smtClean="0">
                          <a:cs typeface="B Lotus" panose="00000400000000000000" pitchFamily="2" charset="-78"/>
                        </a:rPr>
                        <a:t>مفهوم دانش</a:t>
                      </a:r>
                      <a:endParaRPr lang="fa-IR" sz="2000" dirty="0">
                        <a:cs typeface="B Lotus" panose="00000400000000000000" pitchFamily="2" charset="-78"/>
                      </a:endParaRPr>
                    </a:p>
                  </a:txBody>
                  <a:tcPr/>
                </a:tc>
                <a:tc>
                  <a:txBody>
                    <a:bodyPr/>
                    <a:lstStyle/>
                    <a:p>
                      <a:pPr rtl="1"/>
                      <a:r>
                        <a:rPr lang="fa-IR" sz="2000" dirty="0" smtClean="0">
                          <a:cs typeface="B Lotus" panose="00000400000000000000" pitchFamily="2" charset="-78"/>
                        </a:rPr>
                        <a:t>تجزیه دانش به اهداف رفتاری</a:t>
                      </a:r>
                      <a:r>
                        <a:rPr lang="fa-IR" sz="2000" baseline="0" dirty="0" smtClean="0">
                          <a:cs typeface="B Lotus" panose="00000400000000000000" pitchFamily="2" charset="-78"/>
                        </a:rPr>
                        <a:t> جداگانه، حفظ کردن و تفکر سطح پایین</a:t>
                      </a:r>
                      <a:endParaRPr lang="fa-IR" sz="2000" dirty="0">
                        <a:cs typeface="B Lotus" panose="00000400000000000000" pitchFamily="2" charset="-78"/>
                      </a:endParaRPr>
                    </a:p>
                  </a:txBody>
                  <a:tcPr/>
                </a:tc>
                <a:tc>
                  <a:txBody>
                    <a:bodyPr/>
                    <a:lstStyle/>
                    <a:p>
                      <a:pPr rtl="1"/>
                      <a:r>
                        <a:rPr lang="fa-IR" sz="2400" dirty="0" smtClean="0">
                          <a:cs typeface="B Lotus" panose="00000400000000000000" pitchFamily="2" charset="-78"/>
                        </a:rPr>
                        <a:t>ترکیب یکپارچه دانش و مهارت- تشویق به کاوش و حل مسأله</a:t>
                      </a:r>
                      <a:endParaRPr lang="fa-IR" sz="2400" dirty="0">
                        <a:cs typeface="B Lotus" panose="00000400000000000000" pitchFamily="2" charset="-78"/>
                      </a:endParaRPr>
                    </a:p>
                  </a:txBody>
                  <a:tcPr/>
                </a:tc>
              </a:tr>
              <a:tr h="751069">
                <a:tc>
                  <a:txBody>
                    <a:bodyPr/>
                    <a:lstStyle/>
                    <a:p>
                      <a:pPr rtl="1"/>
                      <a:r>
                        <a:rPr lang="fa-IR" sz="2000" dirty="0" smtClean="0">
                          <a:cs typeface="B Lotus" panose="00000400000000000000" pitchFamily="2" charset="-78"/>
                        </a:rPr>
                        <a:t>محتوا</a:t>
                      </a:r>
                      <a:endParaRPr lang="fa-IR" sz="2000" dirty="0">
                        <a:cs typeface="B Lotus" panose="00000400000000000000" pitchFamily="2" charset="-78"/>
                      </a:endParaRPr>
                    </a:p>
                  </a:txBody>
                  <a:tcPr/>
                </a:tc>
                <a:tc>
                  <a:txBody>
                    <a:bodyPr/>
                    <a:lstStyle/>
                    <a:p>
                      <a:pPr rtl="1"/>
                      <a:r>
                        <a:rPr lang="fa-IR" sz="2000" dirty="0" smtClean="0">
                          <a:cs typeface="B Lotus" panose="00000400000000000000" pitchFamily="2" charset="-78"/>
                        </a:rPr>
                        <a:t>اهداف رفتاری به صورت خطی</a:t>
                      </a:r>
                      <a:endParaRPr lang="fa-IR" sz="2000" dirty="0">
                        <a:cs typeface="B Lotus" panose="00000400000000000000" pitchFamily="2" charset="-78"/>
                      </a:endParaRPr>
                    </a:p>
                  </a:txBody>
                  <a:tcPr/>
                </a:tc>
                <a:tc>
                  <a:txBody>
                    <a:bodyPr/>
                    <a:lstStyle/>
                    <a:p>
                      <a:pPr rtl="1"/>
                      <a:r>
                        <a:rPr lang="fa-IR" sz="2400" dirty="0" smtClean="0">
                          <a:cs typeface="B Lotus" panose="00000400000000000000" pitchFamily="2" charset="-78"/>
                        </a:rPr>
                        <a:t>ترکیب افقی و عمودی محتوای حوزه های یادگیری</a:t>
                      </a:r>
                      <a:endParaRPr lang="fa-IR" sz="2400" dirty="0">
                        <a:cs typeface="B Lotus" panose="00000400000000000000" pitchFamily="2" charset="-78"/>
                      </a:endParaRPr>
                    </a:p>
                  </a:txBody>
                  <a:tcPr/>
                </a:tc>
              </a:tr>
              <a:tr h="751069">
                <a:tc>
                  <a:txBody>
                    <a:bodyPr/>
                    <a:lstStyle/>
                    <a:p>
                      <a:pPr rtl="1"/>
                      <a:r>
                        <a:rPr lang="fa-IR" sz="2000" dirty="0" smtClean="0">
                          <a:cs typeface="B Lotus" panose="00000400000000000000" pitchFamily="2" charset="-78"/>
                        </a:rPr>
                        <a:t>منابع آموزشی</a:t>
                      </a:r>
                      <a:endParaRPr lang="fa-IR" sz="2000" dirty="0">
                        <a:cs typeface="B Lotus" panose="00000400000000000000" pitchFamily="2" charset="-78"/>
                      </a:endParaRPr>
                    </a:p>
                  </a:txBody>
                  <a:tcPr/>
                </a:tc>
                <a:tc>
                  <a:txBody>
                    <a:bodyPr/>
                    <a:lstStyle/>
                    <a:p>
                      <a:pPr rtl="1"/>
                      <a:r>
                        <a:rPr lang="fa-IR" sz="2000" dirty="0" smtClean="0">
                          <a:cs typeface="B Lotus" panose="00000400000000000000" pitchFamily="2" charset="-78"/>
                        </a:rPr>
                        <a:t>کتاب درسی، راهنمای معلم و منابع مرتبط با اهداف رفتاری</a:t>
                      </a:r>
                      <a:endParaRPr lang="fa-IR" sz="2000" dirty="0">
                        <a:cs typeface="B Lotus" panose="00000400000000000000" pitchFamily="2" charset="-78"/>
                      </a:endParaRPr>
                    </a:p>
                  </a:txBody>
                  <a:tcPr/>
                </a:tc>
                <a:tc>
                  <a:txBody>
                    <a:bodyPr/>
                    <a:lstStyle/>
                    <a:p>
                      <a:pPr rtl="1"/>
                      <a:r>
                        <a:rPr lang="fa-IR" sz="2400" dirty="0" smtClean="0">
                          <a:cs typeface="B Lotus" panose="00000400000000000000" pitchFamily="2" charset="-78"/>
                        </a:rPr>
                        <a:t>منابع رسمی+ منابع غیررسمی مرتبط</a:t>
                      </a:r>
                      <a:endParaRPr lang="fa-IR" sz="2400" dirty="0">
                        <a:cs typeface="B Lotus" panose="00000400000000000000" pitchFamily="2" charset="-78"/>
                      </a:endParaRPr>
                    </a:p>
                  </a:txBody>
                  <a:tcPr/>
                </a:tc>
              </a:tr>
              <a:tr h="751069">
                <a:tc>
                  <a:txBody>
                    <a:bodyPr/>
                    <a:lstStyle/>
                    <a:p>
                      <a:pPr rtl="1"/>
                      <a:r>
                        <a:rPr lang="fa-IR" sz="2000" dirty="0" smtClean="0">
                          <a:cs typeface="B Lotus" panose="00000400000000000000" pitchFamily="2" charset="-78"/>
                        </a:rPr>
                        <a:t>رویکرد نسبت به مسأله</a:t>
                      </a:r>
                      <a:endParaRPr lang="fa-IR" sz="2000" dirty="0">
                        <a:cs typeface="B Lotus" panose="00000400000000000000" pitchFamily="2" charset="-78"/>
                      </a:endParaRPr>
                    </a:p>
                  </a:txBody>
                  <a:tcPr/>
                </a:tc>
                <a:tc>
                  <a:txBody>
                    <a:bodyPr/>
                    <a:lstStyle/>
                    <a:p>
                      <a:pPr rtl="1"/>
                      <a:r>
                        <a:rPr lang="fa-IR" sz="2000" dirty="0" smtClean="0">
                          <a:cs typeface="B Lotus" panose="00000400000000000000" pitchFamily="2" charset="-78"/>
                        </a:rPr>
                        <a:t>مسائل محدود به محتوای کتاب</a:t>
                      </a:r>
                      <a:endParaRPr lang="fa-IR" sz="2000" dirty="0">
                        <a:cs typeface="B Lotus" panose="00000400000000000000" pitchFamily="2" charset="-78"/>
                      </a:endParaRPr>
                    </a:p>
                  </a:txBody>
                  <a:tcPr/>
                </a:tc>
                <a:tc>
                  <a:txBody>
                    <a:bodyPr/>
                    <a:lstStyle/>
                    <a:p>
                      <a:pPr rtl="1"/>
                      <a:r>
                        <a:rPr lang="fa-IR" sz="2400" dirty="0" smtClean="0">
                          <a:cs typeface="B Lotus" panose="00000400000000000000" pitchFamily="2" charset="-78"/>
                        </a:rPr>
                        <a:t>مواجهه فردی یا</a:t>
                      </a:r>
                      <a:r>
                        <a:rPr lang="fa-IR" sz="2400" baseline="0" dirty="0" smtClean="0">
                          <a:cs typeface="B Lotus" panose="00000400000000000000" pitchFamily="2" charset="-78"/>
                        </a:rPr>
                        <a:t> گروهی با مسائل واقعی زندگی و سعی در حل آنها</a:t>
                      </a:r>
                      <a:endParaRPr lang="fa-IR" sz="2400" dirty="0">
                        <a:cs typeface="B Lotus" panose="00000400000000000000" pitchFamily="2" charset="-78"/>
                      </a:endParaRPr>
                    </a:p>
                  </a:txBody>
                  <a:tcPr/>
                </a:tc>
              </a:tr>
              <a:tr h="1084878">
                <a:tc>
                  <a:txBody>
                    <a:bodyPr/>
                    <a:lstStyle/>
                    <a:p>
                      <a:pPr rtl="1"/>
                      <a:r>
                        <a:rPr lang="fa-IR" sz="2000" dirty="0" smtClean="0">
                          <a:cs typeface="B Lotus" panose="00000400000000000000" pitchFamily="2" charset="-78"/>
                        </a:rPr>
                        <a:t>روشهای آموزشی</a:t>
                      </a:r>
                      <a:endParaRPr lang="fa-IR" sz="2000" dirty="0">
                        <a:cs typeface="B Lotus" panose="00000400000000000000" pitchFamily="2" charset="-78"/>
                      </a:endParaRPr>
                    </a:p>
                  </a:txBody>
                  <a:tcPr/>
                </a:tc>
                <a:tc>
                  <a:txBody>
                    <a:bodyPr/>
                    <a:lstStyle/>
                    <a:p>
                      <a:pPr rtl="1"/>
                      <a:r>
                        <a:rPr lang="fa-IR" sz="2000" dirty="0" smtClean="0">
                          <a:cs typeface="B Lotus" panose="00000400000000000000" pitchFamily="2" charset="-78"/>
                        </a:rPr>
                        <a:t>سخنرانی، نمایش، گروهبندی با محوریت معلم، تمرین و کوئیز با محوریت</a:t>
                      </a:r>
                      <a:r>
                        <a:rPr lang="fa-IR" sz="2000" baseline="0" dirty="0" smtClean="0">
                          <a:cs typeface="B Lotus" panose="00000400000000000000" pitchFamily="2" charset="-78"/>
                        </a:rPr>
                        <a:t> معلم</a:t>
                      </a:r>
                      <a:endParaRPr lang="fa-IR" sz="2000" dirty="0">
                        <a:cs typeface="B Lotus" panose="00000400000000000000" pitchFamily="2" charset="-78"/>
                      </a:endParaRPr>
                    </a:p>
                  </a:txBody>
                  <a:tcPr/>
                </a:tc>
                <a:tc>
                  <a:txBody>
                    <a:bodyPr/>
                    <a:lstStyle/>
                    <a:p>
                      <a:pPr rtl="1"/>
                      <a:r>
                        <a:rPr lang="fa-IR" sz="2400" dirty="0" smtClean="0">
                          <a:cs typeface="B Lotus" panose="00000400000000000000" pitchFamily="2" charset="-78"/>
                        </a:rPr>
                        <a:t>تأکید</a:t>
                      </a:r>
                      <a:r>
                        <a:rPr lang="fa-IR" sz="2400" baseline="0" dirty="0" smtClean="0">
                          <a:cs typeface="B Lotus" panose="00000400000000000000" pitchFamily="2" charset="-78"/>
                        </a:rPr>
                        <a:t> بر روشهای اکتشافی هدایت شده، مشارکت گروهی در حل مسائل واقعی، یادگیرنده محور</a:t>
                      </a:r>
                      <a:endParaRPr lang="fa-IR" sz="2400" dirty="0">
                        <a:cs typeface="B Lotus" panose="00000400000000000000" pitchFamily="2" charset="-78"/>
                      </a:endParaRPr>
                    </a:p>
                  </a:txBody>
                  <a:tcPr/>
                </a:tc>
              </a:tr>
              <a:tr h="1084878">
                <a:tc>
                  <a:txBody>
                    <a:bodyPr/>
                    <a:lstStyle/>
                    <a:p>
                      <a:pPr rtl="1"/>
                      <a:r>
                        <a:rPr lang="fa-IR" sz="2000" dirty="0" smtClean="0">
                          <a:cs typeface="B Lotus" panose="00000400000000000000" pitchFamily="2" charset="-78"/>
                        </a:rPr>
                        <a:t>روش های ارزشیابی</a:t>
                      </a:r>
                      <a:endParaRPr lang="fa-IR" sz="2000" dirty="0">
                        <a:cs typeface="B Lotus" panose="00000400000000000000" pitchFamily="2" charset="-78"/>
                      </a:endParaRPr>
                    </a:p>
                  </a:txBody>
                  <a:tcPr/>
                </a:tc>
                <a:tc>
                  <a:txBody>
                    <a:bodyPr/>
                    <a:lstStyle/>
                    <a:p>
                      <a:pPr rtl="1"/>
                      <a:r>
                        <a:rPr lang="fa-IR" sz="2000" dirty="0" smtClean="0">
                          <a:cs typeface="B Lotus" panose="00000400000000000000" pitchFamily="2" charset="-78"/>
                        </a:rPr>
                        <a:t>سنجش غیر مستقیم</a:t>
                      </a:r>
                      <a:r>
                        <a:rPr lang="fa-IR" sz="2000" baseline="0" dirty="0" smtClean="0">
                          <a:cs typeface="B Lotus" panose="00000400000000000000" pitchFamily="2" charset="-78"/>
                        </a:rPr>
                        <a:t> رفتار با آزمون های مداد کاغذی و فرم های مشاهده رفتار</a:t>
                      </a:r>
                      <a:endParaRPr lang="fa-IR" sz="2000" dirty="0">
                        <a:cs typeface="B Lotus" panose="00000400000000000000" pitchFamily="2" charset="-78"/>
                      </a:endParaRPr>
                    </a:p>
                  </a:txBody>
                  <a:tcPr/>
                </a:tc>
                <a:tc>
                  <a:txBody>
                    <a:bodyPr/>
                    <a:lstStyle/>
                    <a:p>
                      <a:pPr rtl="1"/>
                      <a:r>
                        <a:rPr lang="fa-IR" sz="2400" dirty="0" smtClean="0">
                          <a:cs typeface="B Lotus" panose="00000400000000000000" pitchFamily="2" charset="-78"/>
                        </a:rPr>
                        <a:t>سنجش عملکرد در موقعیت های واقعی یا شبیه سازی شده +</a:t>
                      </a:r>
                      <a:r>
                        <a:rPr lang="fa-IR" sz="2400" baseline="0" dirty="0" smtClean="0">
                          <a:cs typeface="B Lotus" panose="00000400000000000000" pitchFamily="2" charset="-78"/>
                        </a:rPr>
                        <a:t> خودسنجی</a:t>
                      </a:r>
                      <a:endParaRPr lang="fa-IR" sz="2400" dirty="0">
                        <a:cs typeface="B Lotus" panose="00000400000000000000" pitchFamily="2" charset="-78"/>
                      </a:endParaRPr>
                    </a:p>
                  </a:txBody>
                  <a:tcPr/>
                </a:tc>
              </a:tr>
            </a:tbl>
          </a:graphicData>
        </a:graphic>
      </p:graphicFrame>
    </p:spTree>
    <p:extLst>
      <p:ext uri="{BB962C8B-B14F-4D97-AF65-F5344CB8AC3E}">
        <p14:creationId xmlns:p14="http://schemas.microsoft.com/office/powerpoint/2010/main" val="3117076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cs typeface="B Bardiya" panose="00000400000000000000" pitchFamily="2" charset="-78"/>
              </a:rPr>
              <a:t>تعریف نتیجه و فرآیند یادگیری در برنامه درسی شایستگی محور</a:t>
            </a:r>
            <a:endParaRPr lang="fa-IR" sz="3200" b="1" dirty="0">
              <a:cs typeface="B Bardiya"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dirty="0" smtClean="0">
                <a:cs typeface="B Lotus" panose="00000400000000000000" pitchFamily="2" charset="-78"/>
              </a:rPr>
              <a:t>اغلب تعاریف رفتارگرایانه و با تأکید بر رفتارهای منفصل قابل مشاهده و اندازه گیری در پایان اجرای یک برنامه یا تجربه آموزشی است</a:t>
            </a:r>
          </a:p>
          <a:p>
            <a:r>
              <a:rPr lang="fa-IR" dirty="0" smtClean="0">
                <a:cs typeface="B Lotus" panose="00000400000000000000" pitchFamily="2" charset="-78"/>
              </a:rPr>
              <a:t>در ت.ت شایستگی محور تعریف بر اساس عنصر سازنده گرایی است</a:t>
            </a:r>
          </a:p>
          <a:p>
            <a:r>
              <a:rPr lang="fa-IR" dirty="0" smtClean="0">
                <a:cs typeface="B Lotus" panose="00000400000000000000" pitchFamily="2" charset="-78"/>
              </a:rPr>
              <a:t>سازنده گیری: یادگیری عبارت از رفتاری سازمان یافته، هدفمند و کل گرایانه است.  عملکردی یکپارچه متشکل از دانش، مهارت و نگرش در موقعیت های دشوار زندگی. </a:t>
            </a:r>
          </a:p>
          <a:p>
            <a:r>
              <a:rPr lang="fa-IR" dirty="0" smtClean="0">
                <a:cs typeface="B Lotus" panose="00000400000000000000" pitchFamily="2" charset="-78"/>
              </a:rPr>
              <a:t>فرآیند یادگیری: </a:t>
            </a:r>
          </a:p>
          <a:p>
            <a:pPr marL="0" indent="0">
              <a:buNone/>
            </a:pPr>
            <a:r>
              <a:rPr lang="fa-IR" dirty="0" smtClean="0">
                <a:cs typeface="B Lotus" panose="00000400000000000000" pitchFamily="2" charset="-78"/>
              </a:rPr>
              <a:t>رفتارگرایی: تقویت تفکیکی و تقریب های متوالی- عدم تقویت رفتار ناهمساز- خرد کردن به گام ها و مراحل</a:t>
            </a:r>
          </a:p>
          <a:p>
            <a:pPr marL="0" indent="0">
              <a:buNone/>
            </a:pPr>
            <a:r>
              <a:rPr lang="fa-IR" dirty="0" smtClean="0">
                <a:cs typeface="B Lotus" panose="00000400000000000000" pitchFamily="2" charset="-78"/>
              </a:rPr>
              <a:t>شایستگی محوری: کلیه مراحل در هم تنیده است، فعالیت در هر مرحله حایز اهمیت است و منجر به فرآیندهای شناختی و فراشناختی ارزشمند می شود. </a:t>
            </a:r>
            <a:endParaRPr lang="fa-IR" dirty="0">
              <a:cs typeface="B Lotus" panose="00000400000000000000" pitchFamily="2" charset="-78"/>
            </a:endParaRPr>
          </a:p>
        </p:txBody>
      </p:sp>
    </p:spTree>
    <p:extLst>
      <p:ext uri="{BB962C8B-B14F-4D97-AF65-F5344CB8AC3E}">
        <p14:creationId xmlns:p14="http://schemas.microsoft.com/office/powerpoint/2010/main" val="3068386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برنامه درسی مبتنی بر شایستگی</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r>
              <a:rPr lang="fa-IR" dirty="0" smtClean="0">
                <a:cs typeface="B Lotus" panose="00000400000000000000" pitchFamily="2" charset="-78"/>
              </a:rPr>
              <a:t>اشتغال</a:t>
            </a:r>
          </a:p>
          <a:p>
            <a:r>
              <a:rPr lang="fa-IR" dirty="0" smtClean="0">
                <a:cs typeface="B Lotus" panose="00000400000000000000" pitchFamily="2" charset="-78"/>
              </a:rPr>
              <a:t>پیوند برنامه های درسی با نیازهای جامعه و بازار کار</a:t>
            </a:r>
          </a:p>
          <a:p>
            <a:r>
              <a:rPr lang="fa-IR" dirty="0" smtClean="0">
                <a:cs typeface="B Lotus" panose="00000400000000000000" pitchFamily="2" charset="-78"/>
              </a:rPr>
              <a:t>برخي </a:t>
            </a:r>
            <a:r>
              <a:rPr lang="fa-IR" dirty="0">
                <a:cs typeface="B Lotus" panose="00000400000000000000" pitchFamily="2" charset="-78"/>
              </a:rPr>
              <a:t>از مسئولان (بهويژه در نظام آموزش عالي) اساساً اين که اشتغال جزء وظايف نظام آموزشي است را رد کرده و آن را متوجه دولت و سياستهاي اقتصادي وي </a:t>
            </a:r>
            <a:r>
              <a:rPr lang="fa-IR" dirty="0" smtClean="0">
                <a:cs typeface="B Lotus" panose="00000400000000000000" pitchFamily="2" charset="-78"/>
              </a:rPr>
              <a:t>دانسته اند</a:t>
            </a:r>
            <a:r>
              <a:rPr lang="fa-IR" dirty="0">
                <a:cs typeface="B Lotus" panose="00000400000000000000" pitchFamily="2" charset="-78"/>
              </a:rPr>
              <a:t>. </a:t>
            </a:r>
            <a:endParaRPr lang="fa-IR" dirty="0" smtClean="0">
              <a:cs typeface="B Lotus" panose="00000400000000000000" pitchFamily="2" charset="-78"/>
            </a:endParaRPr>
          </a:p>
          <a:p>
            <a:r>
              <a:rPr lang="fa-IR" dirty="0" smtClean="0">
                <a:cs typeface="B Lotus" panose="00000400000000000000" pitchFamily="2" charset="-78"/>
              </a:rPr>
              <a:t>اکثريت </a:t>
            </a:r>
            <a:r>
              <a:rPr lang="fa-IR" dirty="0">
                <a:cs typeface="B Lotus" panose="00000400000000000000" pitchFamily="2" charset="-78"/>
              </a:rPr>
              <a:t>صاحب نظران در دو اصل </a:t>
            </a:r>
            <a:r>
              <a:rPr lang="fa-IR" dirty="0" smtClean="0">
                <a:cs typeface="B Lotus" panose="00000400000000000000" pitchFamily="2" charset="-78"/>
              </a:rPr>
              <a:t>متفق القولند</a:t>
            </a:r>
            <a:r>
              <a:rPr lang="fa-IR" dirty="0">
                <a:cs typeface="B Lotus" panose="00000400000000000000" pitchFamily="2" charset="-78"/>
              </a:rPr>
              <a:t>: بيکاري </a:t>
            </a:r>
            <a:r>
              <a:rPr lang="fa-IR" dirty="0" smtClean="0">
                <a:cs typeface="B Lotus" panose="00000400000000000000" pitchFamily="2" charset="-78"/>
              </a:rPr>
              <a:t>دانش آموختگان</a:t>
            </a:r>
            <a:r>
              <a:rPr lang="fa-IR" dirty="0">
                <a:cs typeface="B Lotus" panose="00000400000000000000" pitchFamily="2" charset="-78"/>
              </a:rPr>
              <a:t>، به معناي عدم وجود کار نيست بلکه بدين معناست که اولاً </a:t>
            </a:r>
            <a:r>
              <a:rPr lang="fa-IR" dirty="0" smtClean="0">
                <a:cs typeface="B Lotus" panose="00000400000000000000" pitchFamily="2" charset="-78"/>
              </a:rPr>
              <a:t>دانش آموختگان </a:t>
            </a:r>
            <a:r>
              <a:rPr lang="fa-IR" dirty="0">
                <a:cs typeface="B Lotus" panose="00000400000000000000" pitchFamily="2" charset="-78"/>
              </a:rPr>
              <a:t>توانايي اشتغال در آن کار را ندارند و </a:t>
            </a:r>
            <a:r>
              <a:rPr lang="fa-IR" dirty="0" smtClean="0">
                <a:cs typeface="B Lotus" panose="00000400000000000000" pitchFamily="2" charset="-78"/>
              </a:rPr>
              <a:t>دوم اين </a:t>
            </a:r>
            <a:r>
              <a:rPr lang="fa-IR" dirty="0">
                <a:cs typeface="B Lotus" panose="00000400000000000000" pitchFamily="2" charset="-78"/>
              </a:rPr>
              <a:t>که در بسياري از </a:t>
            </a:r>
            <a:r>
              <a:rPr lang="fa-IR" dirty="0" smtClean="0">
                <a:cs typeface="B Lotus" panose="00000400000000000000" pitchFamily="2" charset="-78"/>
              </a:rPr>
              <a:t>حوزه ها</a:t>
            </a:r>
            <a:r>
              <a:rPr lang="fa-IR" dirty="0">
                <a:cs typeface="B Lotus" panose="00000400000000000000" pitchFamily="2" charset="-78"/>
              </a:rPr>
              <a:t>، </a:t>
            </a:r>
            <a:r>
              <a:rPr lang="fa-IR" dirty="0" smtClean="0">
                <a:cs typeface="B Lotus" panose="00000400000000000000" pitchFamily="2" charset="-78"/>
              </a:rPr>
              <a:t>زمينه هاي </a:t>
            </a:r>
            <a:r>
              <a:rPr lang="fa-IR" dirty="0">
                <a:cs typeface="B Lotus" panose="00000400000000000000" pitchFamily="2" charset="-78"/>
              </a:rPr>
              <a:t>کار و اشتغال وجود دارد ولي </a:t>
            </a:r>
            <a:r>
              <a:rPr lang="fa-IR" dirty="0" smtClean="0">
                <a:cs typeface="B Lotus" panose="00000400000000000000" pitchFamily="2" charset="-78"/>
              </a:rPr>
              <a:t>دانش آموختگان </a:t>
            </a:r>
            <a:r>
              <a:rPr lang="fa-IR" dirty="0">
                <a:cs typeface="B Lotus" panose="00000400000000000000" pitchFamily="2" charset="-78"/>
              </a:rPr>
              <a:t>ما ترجيح ميدهند به جاي آفرينش کار، منتظر استخدام بمانند. </a:t>
            </a:r>
            <a:endParaRPr lang="fa-IR" dirty="0" smtClean="0">
              <a:cs typeface="B Lotus" panose="00000400000000000000" pitchFamily="2" charset="-78"/>
            </a:endParaRPr>
          </a:p>
          <a:p>
            <a:r>
              <a:rPr lang="fa-IR" dirty="0" smtClean="0">
                <a:cs typeface="B Lotus" panose="00000400000000000000" pitchFamily="2" charset="-78"/>
              </a:rPr>
              <a:t>مجموع </a:t>
            </a:r>
            <a:r>
              <a:rPr lang="fa-IR" dirty="0">
                <a:cs typeface="B Lotus" panose="00000400000000000000" pitchFamily="2" charset="-78"/>
              </a:rPr>
              <a:t>نظرات متخصصان را </a:t>
            </a:r>
            <a:r>
              <a:rPr lang="fa-IR" dirty="0" smtClean="0">
                <a:cs typeface="B Lotus" panose="00000400000000000000" pitchFamily="2" charset="-78"/>
              </a:rPr>
              <a:t>می توان در </a:t>
            </a:r>
            <a:r>
              <a:rPr lang="fa-IR" dirty="0">
                <a:cs typeface="B Lotus" panose="00000400000000000000" pitchFamily="2" charset="-78"/>
              </a:rPr>
              <a:t>سه رويکرد </a:t>
            </a:r>
            <a:r>
              <a:rPr lang="fa-IR" dirty="0" smtClean="0">
                <a:cs typeface="B Lotus" panose="00000400000000000000" pitchFamily="2" charset="-78"/>
              </a:rPr>
              <a:t>دسته بندي </a:t>
            </a:r>
            <a:r>
              <a:rPr lang="fa-IR" dirty="0">
                <a:cs typeface="B Lotus" panose="00000400000000000000" pitchFamily="2" charset="-78"/>
              </a:rPr>
              <a:t>کرد: رويکرد </a:t>
            </a:r>
            <a:r>
              <a:rPr lang="fa-IR" dirty="0" smtClean="0">
                <a:cs typeface="B Lotus" panose="00000400000000000000" pitchFamily="2" charset="-78"/>
              </a:rPr>
              <a:t>حرفه آموزي</a:t>
            </a:r>
            <a:r>
              <a:rPr lang="fa-IR" dirty="0">
                <a:cs typeface="B Lotus" panose="00000400000000000000" pitchFamily="2" charset="-78"/>
              </a:rPr>
              <a:t>، رويکرد </a:t>
            </a:r>
            <a:r>
              <a:rPr lang="fa-IR" dirty="0" smtClean="0">
                <a:cs typeface="B Lotus" panose="00000400000000000000" pitchFamily="2" charset="-78"/>
              </a:rPr>
              <a:t>يکپارچه سازي </a:t>
            </a:r>
            <a:r>
              <a:rPr lang="fa-IR" dirty="0">
                <a:cs typeface="B Lotus" panose="00000400000000000000" pitchFamily="2" charset="-78"/>
              </a:rPr>
              <a:t>آموزش عملي و نظري، رويکرد پرورش صلاحيتها و مهارتهاي </a:t>
            </a:r>
            <a:r>
              <a:rPr lang="fa-IR" dirty="0" smtClean="0">
                <a:cs typeface="B Lotus" panose="00000400000000000000" pitchFamily="2" charset="-78"/>
              </a:rPr>
              <a:t>پايه</a:t>
            </a:r>
          </a:p>
          <a:p>
            <a:r>
              <a:rPr lang="fa-IR" dirty="0" smtClean="0">
                <a:cs typeface="B Lotus" panose="00000400000000000000" pitchFamily="2" charset="-78"/>
              </a:rPr>
              <a:t>رويکرد برنامه ريزي </a:t>
            </a:r>
            <a:r>
              <a:rPr lang="fa-IR" dirty="0">
                <a:cs typeface="B Lotus" panose="00000400000000000000" pitchFamily="2" charset="-78"/>
              </a:rPr>
              <a:t>درسي مبتني بر شايستگي </a:t>
            </a:r>
            <a:r>
              <a:rPr lang="fa-IR" dirty="0" smtClean="0">
                <a:cs typeface="B Lotus" panose="00000400000000000000" pitchFamily="2" charset="-78"/>
              </a:rPr>
              <a:t>به منظور </a:t>
            </a:r>
            <a:r>
              <a:rPr lang="fa-IR" dirty="0">
                <a:cs typeface="B Lotus" panose="00000400000000000000" pitchFamily="2" charset="-78"/>
              </a:rPr>
              <a:t>تاکيدي که بر شايستگيها دارد ميتواند </a:t>
            </a:r>
            <a:r>
              <a:rPr lang="fa-IR" dirty="0" smtClean="0">
                <a:cs typeface="B Lotus" panose="00000400000000000000" pitchFamily="2" charset="-78"/>
              </a:rPr>
              <a:t>به عنوان </a:t>
            </a:r>
            <a:r>
              <a:rPr lang="fa-IR" dirty="0">
                <a:cs typeface="B Lotus" panose="00000400000000000000" pitchFamily="2" charset="-78"/>
              </a:rPr>
              <a:t>راهبردي برای تحقق هدف پرورش </a:t>
            </a:r>
            <a:r>
              <a:rPr lang="fa-IR" dirty="0" smtClean="0">
                <a:cs typeface="B Lotus" panose="00000400000000000000" pitchFamily="2" charset="-78"/>
              </a:rPr>
              <a:t>صلاحيت هاي </a:t>
            </a:r>
            <a:r>
              <a:rPr lang="fa-IR" dirty="0">
                <a:cs typeface="B Lotus" panose="00000400000000000000" pitchFamily="2" charset="-78"/>
              </a:rPr>
              <a:t>شغلي </a:t>
            </a:r>
            <a:r>
              <a:rPr lang="fa-IR" dirty="0" smtClean="0">
                <a:cs typeface="B Lotus" panose="00000400000000000000" pitchFamily="2" charset="-78"/>
              </a:rPr>
              <a:t>به کار </a:t>
            </a:r>
            <a:r>
              <a:rPr lang="fa-IR" dirty="0">
                <a:cs typeface="B Lotus" panose="00000400000000000000" pitchFamily="2" charset="-78"/>
              </a:rPr>
              <a:t>گرفته شود. </a:t>
            </a:r>
            <a:endParaRPr lang="fa-IR" dirty="0" smtClean="0">
              <a:cs typeface="B Lotus" panose="00000400000000000000" pitchFamily="2" charset="-78"/>
            </a:endParaRPr>
          </a:p>
          <a:p>
            <a:endParaRPr lang="fa-IR" dirty="0">
              <a:cs typeface="B Lotus" panose="00000400000000000000" pitchFamily="2" charset="-78"/>
            </a:endParaRPr>
          </a:p>
        </p:txBody>
      </p:sp>
    </p:spTree>
    <p:extLst>
      <p:ext uri="{BB962C8B-B14F-4D97-AF65-F5344CB8AC3E}">
        <p14:creationId xmlns:p14="http://schemas.microsoft.com/office/powerpoint/2010/main" val="3517317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7000" b="-6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fa-IR" dirty="0" smtClean="0">
                <a:cs typeface="B Bardiya" panose="00000400000000000000" pitchFamily="2" charset="-78"/>
              </a:rPr>
              <a:t>مفهوم شناسی شایستگی (صلاحیت)</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dirty="0">
                <a:cs typeface="B Lotus" panose="00000400000000000000" pitchFamily="2" charset="-78"/>
              </a:rPr>
              <a:t>در دهه </a:t>
            </a:r>
            <a:r>
              <a:rPr lang="fa-IR" dirty="0" smtClean="0">
                <a:cs typeface="B Lotus" panose="00000400000000000000" pitchFamily="2" charset="-78"/>
              </a:rPr>
              <a:t>٧٠با  </a:t>
            </a:r>
            <a:r>
              <a:rPr lang="fa-IR" dirty="0">
                <a:cs typeface="B Lotus" panose="00000400000000000000" pitchFamily="2" charset="-78"/>
              </a:rPr>
              <a:t>شروع نهضت بازآموزي مربيان - آموزگاران در سيستم </a:t>
            </a:r>
            <a:r>
              <a:rPr lang="pl-PL" dirty="0"/>
              <a:t>CBT ،</a:t>
            </a:r>
            <a:r>
              <a:rPr lang="fa-IR" dirty="0">
                <a:cs typeface="B Lotus" panose="00000400000000000000" pitchFamily="2" charset="-78"/>
              </a:rPr>
              <a:t>بر سر محوريت عبارت عملکرد </a:t>
            </a:r>
            <a:r>
              <a:rPr lang="pl-PL" dirty="0" smtClean="0"/>
              <a:t>Performance </a:t>
            </a:r>
            <a:r>
              <a:rPr lang="fa-IR" dirty="0" smtClean="0">
                <a:cs typeface="B Lotus" panose="00000400000000000000" pitchFamily="2" charset="-78"/>
              </a:rPr>
              <a:t>و </a:t>
            </a:r>
            <a:r>
              <a:rPr lang="fa-IR" dirty="0">
                <a:cs typeface="B Lotus" panose="00000400000000000000" pitchFamily="2" charset="-78"/>
              </a:rPr>
              <a:t>شايستگي </a:t>
            </a:r>
            <a:r>
              <a:rPr lang="pl-PL" dirty="0" smtClean="0"/>
              <a:t>Competency </a:t>
            </a:r>
            <a:r>
              <a:rPr lang="fa-IR" dirty="0" smtClean="0">
                <a:cs typeface="B Lotus" panose="00000400000000000000" pitchFamily="2" charset="-78"/>
              </a:rPr>
              <a:t>اختلاف </a:t>
            </a:r>
            <a:r>
              <a:rPr lang="fa-IR" dirty="0">
                <a:cs typeface="B Lotus" panose="00000400000000000000" pitchFamily="2" charset="-78"/>
              </a:rPr>
              <a:t>بروز کرد. </a:t>
            </a:r>
            <a:endParaRPr lang="fa-IR" dirty="0" smtClean="0">
              <a:cs typeface="B Lotus" panose="00000400000000000000" pitchFamily="2" charset="-78"/>
            </a:endParaRPr>
          </a:p>
          <a:p>
            <a:r>
              <a:rPr lang="fa-IR" dirty="0" smtClean="0">
                <a:cs typeface="B Lotus" panose="00000400000000000000" pitchFamily="2" charset="-78"/>
              </a:rPr>
              <a:t>گذشته: عملکرد بیشتر بر مهارت تأکید دارد؛ شایستگی بر دانش و مهارت</a:t>
            </a:r>
          </a:p>
          <a:p>
            <a:r>
              <a:rPr lang="fa-IR" dirty="0" smtClean="0">
                <a:cs typeface="B Lotus" panose="00000400000000000000" pitchFamily="2" charset="-78"/>
              </a:rPr>
              <a:t>امروز: عملکرد و شایستگی معادل اند چون عملکرد کامل بدون دانش امکان ندارد</a:t>
            </a:r>
          </a:p>
          <a:p>
            <a:r>
              <a:rPr lang="fa-IR" dirty="0">
                <a:cs typeface="B Lotus" panose="00000400000000000000" pitchFamily="2" charset="-78"/>
              </a:rPr>
              <a:t>فرهنگ آكسفورد، شايستگي را </a:t>
            </a:r>
            <a:r>
              <a:rPr lang="fa-IR" dirty="0" smtClean="0">
                <a:cs typeface="B Lotus" panose="00000400000000000000" pitchFamily="2" charset="-78"/>
              </a:rPr>
              <a:t>به عنوان </a:t>
            </a:r>
            <a:r>
              <a:rPr lang="fa-IR" dirty="0">
                <a:cs typeface="B Lotus" panose="00000400000000000000" pitchFamily="2" charset="-78"/>
              </a:rPr>
              <a:t>"قدرت، توانايي و ظرفيت انجام يك وظيفه" تعريف </a:t>
            </a:r>
            <a:r>
              <a:rPr lang="fa-IR" dirty="0" smtClean="0">
                <a:cs typeface="B Lotus" panose="00000400000000000000" pitchFamily="2" charset="-78"/>
              </a:rPr>
              <a:t>ميكند</a:t>
            </a:r>
          </a:p>
          <a:p>
            <a:r>
              <a:rPr lang="fa-IR" dirty="0">
                <a:cs typeface="B Lotus" panose="00000400000000000000" pitchFamily="2" charset="-78"/>
              </a:rPr>
              <a:t>تعريف شايستگي (مك كللند و اسپنسر) ترکيبي از </a:t>
            </a:r>
            <a:r>
              <a:rPr lang="fa-IR" dirty="0" smtClean="0">
                <a:cs typeface="B Lotus" panose="00000400000000000000" pitchFamily="2" charset="-78"/>
              </a:rPr>
              <a:t>انگيزه ها</a:t>
            </a:r>
            <a:r>
              <a:rPr lang="fa-IR" dirty="0">
                <a:cs typeface="B Lotus" panose="00000400000000000000" pitchFamily="2" charset="-78"/>
              </a:rPr>
              <a:t>، عادات، تصور از خود، نگرشها يا ارزشها يا طرز </a:t>
            </a:r>
            <a:r>
              <a:rPr lang="fa-IR" dirty="0" smtClean="0">
                <a:cs typeface="B Lotus" panose="00000400000000000000" pitchFamily="2" charset="-78"/>
              </a:rPr>
              <a:t>تلقي ها</a:t>
            </a:r>
            <a:r>
              <a:rPr lang="fa-IR" dirty="0">
                <a:cs typeface="B Lotus" panose="00000400000000000000" pitchFamily="2" charset="-78"/>
              </a:rPr>
              <a:t>، دانش يا مهارت رفتاري شناختي و هر نوع ويژگي شخصي است که </a:t>
            </a:r>
            <a:r>
              <a:rPr lang="fa-IR" dirty="0" smtClean="0">
                <a:cs typeface="B Lotus" panose="00000400000000000000" pitchFamily="2" charset="-78"/>
              </a:rPr>
              <a:t>به صورت </a:t>
            </a:r>
            <a:r>
              <a:rPr lang="fa-IR" dirty="0">
                <a:cs typeface="B Lotus" panose="00000400000000000000" pitchFamily="2" charset="-78"/>
              </a:rPr>
              <a:t>قابل اعتمادي </a:t>
            </a:r>
            <a:r>
              <a:rPr lang="fa-IR" dirty="0" smtClean="0">
                <a:cs typeface="B Lotus" panose="00000400000000000000" pitchFamily="2" charset="-78"/>
              </a:rPr>
              <a:t>اندازه گيري شده </a:t>
            </a:r>
            <a:r>
              <a:rPr lang="fa-IR" dirty="0">
                <a:cs typeface="B Lotus" panose="00000400000000000000" pitchFamily="2" charset="-78"/>
              </a:rPr>
              <a:t>و ميتواند تفاوت موجود بين افراد با عملکرد بالا و متوسط را نشان دهد. </a:t>
            </a:r>
            <a:endParaRPr lang="fa-IR" dirty="0" smtClean="0">
              <a:cs typeface="B Lotus" panose="00000400000000000000" pitchFamily="2" charset="-78"/>
            </a:endParaRPr>
          </a:p>
          <a:p>
            <a:r>
              <a:rPr lang="fa-IR" dirty="0">
                <a:cs typeface="B Lotus" panose="00000400000000000000" pitchFamily="2" charset="-78"/>
              </a:rPr>
              <a:t>جامعه </a:t>
            </a:r>
            <a:r>
              <a:rPr lang="fa-IR" dirty="0" smtClean="0">
                <a:cs typeface="B Lotus" panose="00000400000000000000" pitchFamily="2" charset="-78"/>
              </a:rPr>
              <a:t>بين المللي عملكرد</a:t>
            </a:r>
            <a:r>
              <a:rPr lang="pl-PL" dirty="0" smtClean="0"/>
              <a:t>ISPI </a:t>
            </a:r>
            <a:r>
              <a:rPr lang="fa-IR" dirty="0" smtClean="0">
                <a:cs typeface="B Lotus" panose="00000400000000000000" pitchFamily="2" charset="-78"/>
              </a:rPr>
              <a:t>: مجموعه </a:t>
            </a:r>
            <a:r>
              <a:rPr lang="fa-IR" dirty="0">
                <a:cs typeface="B Lotus" panose="00000400000000000000" pitchFamily="2" charset="-78"/>
              </a:rPr>
              <a:t>دانش، مهارت و </a:t>
            </a:r>
            <a:r>
              <a:rPr lang="fa-IR" dirty="0" smtClean="0">
                <a:cs typeface="B Lotus" panose="00000400000000000000" pitchFamily="2" charset="-78"/>
              </a:rPr>
              <a:t>نگرش هايي </a:t>
            </a:r>
            <a:r>
              <a:rPr lang="fa-IR" dirty="0">
                <a:cs typeface="B Lotus" panose="00000400000000000000" pitchFamily="2" charset="-78"/>
              </a:rPr>
              <a:t>كه كاركنان را قادر ميسازد </a:t>
            </a:r>
            <a:r>
              <a:rPr lang="fa-IR" dirty="0" smtClean="0">
                <a:cs typeface="B Lotus" panose="00000400000000000000" pitchFamily="2" charset="-78"/>
              </a:rPr>
              <a:t>به صورتي </a:t>
            </a:r>
            <a:r>
              <a:rPr lang="fa-IR" dirty="0">
                <a:cs typeface="B Lotus" panose="00000400000000000000" pitchFamily="2" charset="-78"/>
              </a:rPr>
              <a:t>اثر بخش </a:t>
            </a:r>
            <a:r>
              <a:rPr lang="fa-IR" dirty="0" smtClean="0">
                <a:cs typeface="B Lotus" panose="00000400000000000000" pitchFamily="2" charset="-78"/>
              </a:rPr>
              <a:t>فعاليت هاي </a:t>
            </a:r>
            <a:r>
              <a:rPr lang="fa-IR" dirty="0">
                <a:cs typeface="B Lotus" panose="00000400000000000000" pitchFamily="2" charset="-78"/>
              </a:rPr>
              <a:t>مربوط به شغل يا عملكرد شغلي را طبق استانداردهاي مورد انتظار انجام دهند، شايستگي ناميده ميشود. </a:t>
            </a:r>
          </a:p>
        </p:txBody>
      </p:sp>
    </p:spTree>
    <p:extLst>
      <p:ext uri="{BB962C8B-B14F-4D97-AF65-F5344CB8AC3E}">
        <p14:creationId xmlns:p14="http://schemas.microsoft.com/office/powerpoint/2010/main" val="360147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Bardiya" panose="00000400000000000000" pitchFamily="2" charset="-78"/>
              </a:rPr>
              <a:t>بازاندیشی در تربیت معلم</a:t>
            </a:r>
            <a:endParaRPr lang="fa-IR" b="1"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r>
              <a:rPr lang="fa-IR" dirty="0" smtClean="0">
                <a:cs typeface="B Lotus" panose="00000400000000000000" pitchFamily="2" charset="-78"/>
              </a:rPr>
              <a:t>ایجاد تغییرهایی در آموزش عمومی معلمان</a:t>
            </a:r>
          </a:p>
          <a:p>
            <a:r>
              <a:rPr lang="fa-IR" dirty="0" smtClean="0">
                <a:cs typeface="B Lotus" panose="00000400000000000000" pitchFamily="2" charset="-78"/>
              </a:rPr>
              <a:t>تأمین شرایط قابل قبول برای کار و پرداخت دستمزد و جذاب ساختن حرفه معلمی</a:t>
            </a:r>
          </a:p>
          <a:p>
            <a:r>
              <a:rPr lang="fa-IR" dirty="0" smtClean="0">
                <a:cs typeface="B Lotus" panose="00000400000000000000" pitchFamily="2" charset="-78"/>
              </a:rPr>
              <a:t>تعیین خط مشی و معیارهای جدید برای انتخاب و استخدام معلمان</a:t>
            </a:r>
          </a:p>
          <a:p>
            <a:r>
              <a:rPr lang="fa-IR" dirty="0" smtClean="0">
                <a:cs typeface="B Lotus" panose="00000400000000000000" pitchFamily="2" charset="-78"/>
              </a:rPr>
              <a:t>تعریف مجدد نقش های معلمان</a:t>
            </a:r>
          </a:p>
          <a:p>
            <a:r>
              <a:rPr lang="fa-IR" dirty="0" smtClean="0">
                <a:cs typeface="B Lotus" panose="00000400000000000000" pitchFamily="2" charset="-78"/>
              </a:rPr>
              <a:t>نظام وحدت یافته تربیت معلم قبل و حین خدمت</a:t>
            </a:r>
          </a:p>
          <a:p>
            <a:r>
              <a:rPr lang="fa-IR" dirty="0" smtClean="0">
                <a:cs typeface="B Lotus" panose="00000400000000000000" pitchFamily="2" charset="-78"/>
              </a:rPr>
              <a:t>بازاندیشی در وجوه اداری و سازمانی تربیت معلم</a:t>
            </a:r>
          </a:p>
          <a:p>
            <a:r>
              <a:rPr lang="fa-IR" dirty="0" smtClean="0">
                <a:cs typeface="B Lotus" panose="00000400000000000000" pitchFamily="2" charset="-78"/>
              </a:rPr>
              <a:t>اولویت بندی مجدد منابع</a:t>
            </a:r>
          </a:p>
          <a:p>
            <a:r>
              <a:rPr lang="fa-IR" dirty="0" smtClean="0">
                <a:cs typeface="B Lotus" panose="00000400000000000000" pitchFamily="2" charset="-78"/>
              </a:rPr>
              <a:t>پرهیز از موازی کاری و دوباره کاری</a:t>
            </a:r>
          </a:p>
          <a:p>
            <a:r>
              <a:rPr lang="fa-IR" dirty="0" smtClean="0">
                <a:cs typeface="B Lotus" panose="00000400000000000000" pitchFamily="2" charset="-78"/>
              </a:rPr>
              <a:t>ایجاد پیوند بین تربیت معلم و جامعه و انتظارات آن</a:t>
            </a:r>
          </a:p>
          <a:p>
            <a:r>
              <a:rPr lang="fa-IR" dirty="0" smtClean="0">
                <a:cs typeface="B Lotus" panose="00000400000000000000" pitchFamily="2" charset="-78"/>
              </a:rPr>
              <a:t>نقش سازمان های غیر دولتی در تربیت معلم</a:t>
            </a:r>
          </a:p>
        </p:txBody>
      </p:sp>
    </p:spTree>
    <p:extLst>
      <p:ext uri="{BB962C8B-B14F-4D97-AF65-F5344CB8AC3E}">
        <p14:creationId xmlns:p14="http://schemas.microsoft.com/office/powerpoint/2010/main" val="36804286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مفهوم شناسی شایستگی</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smtClean="0">
                <a:cs typeface="B Lotus" panose="00000400000000000000" pitchFamily="2" charset="-78"/>
              </a:rPr>
              <a:t>وياتزيس: </a:t>
            </a:r>
            <a:r>
              <a:rPr lang="fa-IR" dirty="0">
                <a:cs typeface="B Lotus" panose="00000400000000000000" pitchFamily="2" charset="-78"/>
              </a:rPr>
              <a:t>شايستگي </a:t>
            </a:r>
            <a:r>
              <a:rPr lang="fa-IR" dirty="0" smtClean="0">
                <a:cs typeface="B Lotus" panose="00000400000000000000" pitchFamily="2" charset="-78"/>
              </a:rPr>
              <a:t>به طور </a:t>
            </a:r>
            <a:r>
              <a:rPr lang="fa-IR" dirty="0">
                <a:cs typeface="B Lotus" panose="00000400000000000000" pitchFamily="2" charset="-78"/>
              </a:rPr>
              <a:t>كلي روي صفات و </a:t>
            </a:r>
            <a:r>
              <a:rPr lang="fa-IR" dirty="0" smtClean="0">
                <a:cs typeface="B Lotus" panose="00000400000000000000" pitchFamily="2" charset="-78"/>
              </a:rPr>
              <a:t>ويژگي هاي </a:t>
            </a:r>
            <a:r>
              <a:rPr lang="fa-IR" dirty="0">
                <a:cs typeface="B Lotus" panose="00000400000000000000" pitchFamily="2" charset="-78"/>
              </a:rPr>
              <a:t>اساسي يك شخص تاكيد دارد. اين صفات ميتوانند انگيزش، رفتار، مهارت و تصور فرد از نقش اجتماعي يا </a:t>
            </a:r>
            <a:r>
              <a:rPr lang="fa-IR" dirty="0" smtClean="0">
                <a:cs typeface="B Lotus" panose="00000400000000000000" pitchFamily="2" charset="-78"/>
              </a:rPr>
              <a:t>مجموعه اي </a:t>
            </a:r>
            <a:r>
              <a:rPr lang="fa-IR" dirty="0">
                <a:cs typeface="B Lotus" panose="00000400000000000000" pitchFamily="2" charset="-78"/>
              </a:rPr>
              <a:t>از دانش باشد كه فرد در انجام كارها و فعاليتها از آنها استفاده ميكند. </a:t>
            </a:r>
            <a:endParaRPr lang="fa-IR" dirty="0" smtClean="0">
              <a:cs typeface="B Lotus" panose="00000400000000000000" pitchFamily="2" charset="-78"/>
            </a:endParaRPr>
          </a:p>
          <a:p>
            <a:r>
              <a:rPr lang="fa-IR" dirty="0" smtClean="0">
                <a:cs typeface="B Lotus" panose="00000400000000000000" pitchFamily="2" charset="-78"/>
              </a:rPr>
              <a:t>رابرتسون</a:t>
            </a:r>
            <a:r>
              <a:rPr lang="fa-IR" dirty="0">
                <a:cs typeface="B Lotus" panose="00000400000000000000" pitchFamily="2" charset="-78"/>
              </a:rPr>
              <a:t>، كالينان و بارترام: </a:t>
            </a:r>
            <a:r>
              <a:rPr lang="fa-IR" dirty="0" smtClean="0">
                <a:cs typeface="B Lotus" panose="00000400000000000000" pitchFamily="2" charset="-78"/>
              </a:rPr>
              <a:t>مجموعه اي </a:t>
            </a:r>
            <a:r>
              <a:rPr lang="fa-IR" dirty="0">
                <a:cs typeface="B Lotus" panose="00000400000000000000" pitchFamily="2" charset="-78"/>
              </a:rPr>
              <a:t>از رفتارهايي است كه </a:t>
            </a:r>
            <a:r>
              <a:rPr lang="fa-IR" dirty="0" smtClean="0">
                <a:cs typeface="B Lotus" panose="00000400000000000000" pitchFamily="2" charset="-78"/>
              </a:rPr>
              <a:t>به عنوان </a:t>
            </a:r>
            <a:r>
              <a:rPr lang="fa-IR" dirty="0">
                <a:cs typeface="B Lotus" panose="00000400000000000000" pitchFamily="2" charset="-78"/>
              </a:rPr>
              <a:t>وسيله براي رسيدن به نتايج يا پيامدهاي مطلوب </a:t>
            </a:r>
            <a:r>
              <a:rPr lang="fa-IR" dirty="0" smtClean="0">
                <a:cs typeface="B Lotus" panose="00000400000000000000" pitchFamily="2" charset="-78"/>
              </a:rPr>
              <a:t>به كار </a:t>
            </a:r>
            <a:r>
              <a:rPr lang="fa-IR" dirty="0">
                <a:cs typeface="B Lotus" panose="00000400000000000000" pitchFamily="2" charset="-78"/>
              </a:rPr>
              <a:t>ميرود</a:t>
            </a:r>
            <a:r>
              <a:rPr lang="fa-IR" dirty="0" smtClean="0">
                <a:cs typeface="B Lotus" panose="00000400000000000000" pitchFamily="2" charset="-78"/>
              </a:rPr>
              <a:t>.</a:t>
            </a:r>
          </a:p>
          <a:p>
            <a:r>
              <a:rPr lang="fa-IR" dirty="0" smtClean="0">
                <a:cs typeface="B Lotus" panose="00000400000000000000" pitchFamily="2" charset="-78"/>
              </a:rPr>
              <a:t> </a:t>
            </a:r>
            <a:r>
              <a:rPr lang="fa-IR" dirty="0">
                <a:cs typeface="B Lotus" panose="00000400000000000000" pitchFamily="2" charset="-78"/>
              </a:rPr>
              <a:t>پيشينه </a:t>
            </a:r>
            <a:r>
              <a:rPr lang="fa-IR" dirty="0" smtClean="0">
                <a:cs typeface="B Lotus" panose="00000400000000000000" pitchFamily="2" charset="-78"/>
              </a:rPr>
              <a:t>پژوهش هاي </a:t>
            </a:r>
            <a:r>
              <a:rPr lang="fa-IR" dirty="0">
                <a:cs typeface="B Lotus" panose="00000400000000000000" pitchFamily="2" charset="-78"/>
              </a:rPr>
              <a:t>مديريت منابع </a:t>
            </a:r>
            <a:r>
              <a:rPr lang="fa-IR" dirty="0" smtClean="0">
                <a:cs typeface="B Lotus" panose="00000400000000000000" pitchFamily="2" charset="-78"/>
              </a:rPr>
              <a:t>انساني: «مجموعه </a:t>
            </a:r>
            <a:r>
              <a:rPr lang="fa-IR" dirty="0">
                <a:cs typeface="B Lotus" panose="00000400000000000000" pitchFamily="2" charset="-78"/>
              </a:rPr>
              <a:t>دانش، مهارتها، </a:t>
            </a:r>
            <a:r>
              <a:rPr lang="fa-IR" dirty="0" smtClean="0">
                <a:cs typeface="B Lotus" panose="00000400000000000000" pitchFamily="2" charset="-78"/>
              </a:rPr>
              <a:t>ويژگي هاي </a:t>
            </a:r>
            <a:r>
              <a:rPr lang="fa-IR" dirty="0">
                <a:cs typeface="B Lotus" panose="00000400000000000000" pitchFamily="2" charset="-78"/>
              </a:rPr>
              <a:t>شخصيتي، علايق، </a:t>
            </a:r>
            <a:r>
              <a:rPr lang="fa-IR" dirty="0" smtClean="0">
                <a:cs typeface="B Lotus" panose="00000400000000000000" pitchFamily="2" charset="-78"/>
              </a:rPr>
              <a:t>تجربه ها </a:t>
            </a:r>
            <a:r>
              <a:rPr lang="fa-IR" dirty="0">
                <a:cs typeface="B Lotus" panose="00000400000000000000" pitchFamily="2" charset="-78"/>
              </a:rPr>
              <a:t>و </a:t>
            </a:r>
            <a:r>
              <a:rPr lang="fa-IR" dirty="0" smtClean="0">
                <a:cs typeface="B Lotus" panose="00000400000000000000" pitchFamily="2" charset="-78"/>
              </a:rPr>
              <a:t>توانمندي هاي </a:t>
            </a:r>
            <a:r>
              <a:rPr lang="fa-IR" dirty="0">
                <a:cs typeface="B Lotus" panose="00000400000000000000" pitchFamily="2" charset="-78"/>
              </a:rPr>
              <a:t>مرتبط با شغل كه </a:t>
            </a:r>
            <a:r>
              <a:rPr lang="fa-IR" dirty="0" smtClean="0">
                <a:cs typeface="B Lotus" panose="00000400000000000000" pitchFamily="2" charset="-78"/>
              </a:rPr>
              <a:t>افراد دارای آن را قادر </a:t>
            </a:r>
            <a:r>
              <a:rPr lang="fa-IR" dirty="0">
                <a:cs typeface="B Lotus" panose="00000400000000000000" pitchFamily="2" charset="-78"/>
              </a:rPr>
              <a:t>ميسازد در سطحي بالاتر از حد متوسط به انجام مسئوليت </a:t>
            </a:r>
            <a:r>
              <a:rPr lang="fa-IR" dirty="0" smtClean="0">
                <a:cs typeface="B Lotus" panose="00000400000000000000" pitchFamily="2" charset="-78"/>
              </a:rPr>
              <a:t>بپردازند</a:t>
            </a:r>
            <a:r>
              <a:rPr lang="fa-IR" dirty="0">
                <a:cs typeface="B Lotus" panose="00000400000000000000" pitchFamily="2" charset="-78"/>
              </a:rPr>
              <a:t>. در واقع شايستگيها، الگويي را ارايه ميكنند كه نشاندهنده فرد با عملكرد برتر در شغل </a:t>
            </a:r>
            <a:r>
              <a:rPr lang="fa-IR" dirty="0" smtClean="0">
                <a:cs typeface="B Lotus" panose="00000400000000000000" pitchFamily="2" charset="-78"/>
              </a:rPr>
              <a:t>محوله است»</a:t>
            </a:r>
            <a:endParaRPr lang="fa-IR" dirty="0">
              <a:cs typeface="B Lotus" panose="00000400000000000000" pitchFamily="2" charset="-78"/>
            </a:endParaRPr>
          </a:p>
        </p:txBody>
      </p:sp>
    </p:spTree>
    <p:extLst>
      <p:ext uri="{BB962C8B-B14F-4D97-AF65-F5344CB8AC3E}">
        <p14:creationId xmlns:p14="http://schemas.microsoft.com/office/powerpoint/2010/main" val="1754266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طبقه بندی انواع شایستگی ها</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r>
              <a:rPr lang="fa-IR" dirty="0">
                <a:cs typeface="B Lotus" panose="00000400000000000000" pitchFamily="2" charset="-78"/>
              </a:rPr>
              <a:t>دانش: </a:t>
            </a:r>
            <a:r>
              <a:rPr lang="fa-IR" dirty="0" smtClean="0">
                <a:cs typeface="B Lotus" panose="00000400000000000000" pitchFamily="2" charset="-78"/>
              </a:rPr>
              <a:t>معلومات نظري، تحصيل </a:t>
            </a:r>
            <a:r>
              <a:rPr lang="fa-IR" dirty="0">
                <a:cs typeface="B Lotus" panose="00000400000000000000" pitchFamily="2" charset="-78"/>
              </a:rPr>
              <a:t>در سطوح </a:t>
            </a:r>
            <a:r>
              <a:rPr lang="fa-IR" dirty="0" smtClean="0">
                <a:cs typeface="B Lotus" panose="00000400000000000000" pitchFamily="2" charset="-78"/>
              </a:rPr>
              <a:t>دانشگاهي؛ توسعه </a:t>
            </a:r>
            <a:r>
              <a:rPr lang="fa-IR" dirty="0">
                <a:cs typeface="B Lotus" panose="00000400000000000000" pitchFamily="2" charset="-78"/>
              </a:rPr>
              <a:t>دانش و معلومات، زيربناي توسعه مهارتها و نگرش </a:t>
            </a:r>
            <a:r>
              <a:rPr lang="fa-IR" dirty="0" smtClean="0">
                <a:cs typeface="B Lotus" panose="00000400000000000000" pitchFamily="2" charset="-78"/>
              </a:rPr>
              <a:t>به شمار مي آيد </a:t>
            </a:r>
            <a:r>
              <a:rPr lang="fa-IR" dirty="0">
                <a:cs typeface="B Lotus" panose="00000400000000000000" pitchFamily="2" charset="-78"/>
              </a:rPr>
              <a:t>و </a:t>
            </a:r>
            <a:r>
              <a:rPr lang="fa-IR" dirty="0" smtClean="0">
                <a:cs typeface="B Lotus" panose="00000400000000000000" pitchFamily="2" charset="-78"/>
              </a:rPr>
              <a:t>به تنهايي </a:t>
            </a:r>
            <a:r>
              <a:rPr lang="fa-IR" dirty="0">
                <a:cs typeface="B Lotus" panose="00000400000000000000" pitchFamily="2" charset="-78"/>
              </a:rPr>
              <a:t>و بهخودي خود، تاثير چنداني در توسعه </a:t>
            </a:r>
            <a:r>
              <a:rPr lang="fa-IR" dirty="0" smtClean="0">
                <a:cs typeface="B Lotus" panose="00000400000000000000" pitchFamily="2" charset="-78"/>
              </a:rPr>
              <a:t>شايستگي هاي </a:t>
            </a:r>
            <a:r>
              <a:rPr lang="fa-IR" dirty="0">
                <a:cs typeface="B Lotus" panose="00000400000000000000" pitchFamily="2" charset="-78"/>
              </a:rPr>
              <a:t>مديريتي </a:t>
            </a:r>
            <a:r>
              <a:rPr lang="fa-IR" dirty="0" smtClean="0">
                <a:cs typeface="B Lotus" panose="00000400000000000000" pitchFamily="2" charset="-78"/>
              </a:rPr>
              <a:t>ندارد.</a:t>
            </a:r>
          </a:p>
          <a:p>
            <a:r>
              <a:rPr lang="fa-IR" dirty="0" smtClean="0">
                <a:cs typeface="B Lotus" panose="00000400000000000000" pitchFamily="2" charset="-78"/>
              </a:rPr>
              <a:t>مهارت</a:t>
            </a:r>
            <a:r>
              <a:rPr lang="fa-IR" dirty="0">
                <a:cs typeface="B Lotus" panose="00000400000000000000" pitchFamily="2" charset="-78"/>
              </a:rPr>
              <a:t>: </a:t>
            </a:r>
            <a:r>
              <a:rPr lang="fa-IR" dirty="0" smtClean="0">
                <a:cs typeface="B Lotus" panose="00000400000000000000" pitchFamily="2" charset="-78"/>
              </a:rPr>
              <a:t>توانايي پياده سازي </a:t>
            </a:r>
            <a:r>
              <a:rPr lang="fa-IR" dirty="0">
                <a:cs typeface="B Lotus" panose="00000400000000000000" pitchFamily="2" charset="-78"/>
              </a:rPr>
              <a:t>علم در عمل. مهارت از راه تكرار كاربرد دانش در محيط واقعي </a:t>
            </a:r>
            <a:r>
              <a:rPr lang="fa-IR" dirty="0" smtClean="0">
                <a:cs typeface="B Lotus" panose="00000400000000000000" pitchFamily="2" charset="-78"/>
              </a:rPr>
              <a:t>به دست </a:t>
            </a:r>
            <a:r>
              <a:rPr lang="fa-IR" dirty="0">
                <a:cs typeface="B Lotus" panose="00000400000000000000" pitchFamily="2" charset="-78"/>
              </a:rPr>
              <a:t>آمده و توسعه مييابد. توسعه مهارت، منجر به بهبود كيفيت عملكرد </a:t>
            </a:r>
            <a:r>
              <a:rPr lang="fa-IR" dirty="0" smtClean="0">
                <a:cs typeface="B Lotus" panose="00000400000000000000" pitchFamily="2" charset="-78"/>
              </a:rPr>
              <a:t>ميشود</a:t>
            </a:r>
          </a:p>
          <a:p>
            <a:r>
              <a:rPr lang="fa-IR" dirty="0" smtClean="0">
                <a:cs typeface="B Lotus" panose="00000400000000000000" pitchFamily="2" charset="-78"/>
              </a:rPr>
              <a:t>توانايي</a:t>
            </a:r>
            <a:r>
              <a:rPr lang="fa-IR" dirty="0">
                <a:cs typeface="B Lotus" panose="00000400000000000000" pitchFamily="2" charset="-78"/>
              </a:rPr>
              <a:t>: يك توانش خصلتي با ثبات و وسيع را مصور </a:t>
            </a:r>
            <a:r>
              <a:rPr lang="fa-IR" dirty="0" smtClean="0">
                <a:cs typeface="B Lotus" panose="00000400000000000000" pitchFamily="2" charset="-78"/>
              </a:rPr>
              <a:t>مي سازد </a:t>
            </a:r>
            <a:r>
              <a:rPr lang="fa-IR" dirty="0">
                <a:cs typeface="B Lotus" panose="00000400000000000000" pitchFamily="2" charset="-78"/>
              </a:rPr>
              <a:t>كه شخص را براي دستيابي و نهايت عملكرد در مشاغل فيزيكي و فكري مقيد </a:t>
            </a:r>
            <a:r>
              <a:rPr lang="fa-IR" dirty="0" smtClean="0">
                <a:cs typeface="B Lotus" panose="00000400000000000000" pitchFamily="2" charset="-78"/>
              </a:rPr>
              <a:t>مي سازد</a:t>
            </a:r>
            <a:r>
              <a:rPr lang="fa-IR" dirty="0">
                <a:cs typeface="B Lotus" panose="00000400000000000000" pitchFamily="2" charset="-78"/>
              </a:rPr>
              <a:t>. در واقع توانايي و مهارت، مشابه هم بوده وتفاوت آنها در اين است كه مهارت ظرفيتي خاص براي انجام فيزيكي كارهاست اما توانايي ظرفيت انجام كارهاي فكري را مشخص </a:t>
            </a:r>
            <a:r>
              <a:rPr lang="fa-IR" dirty="0" smtClean="0">
                <a:cs typeface="B Lotus" panose="00000400000000000000" pitchFamily="2" charset="-78"/>
              </a:rPr>
              <a:t>ميسازد</a:t>
            </a:r>
          </a:p>
          <a:p>
            <a:r>
              <a:rPr lang="fa-IR" dirty="0" smtClean="0">
                <a:cs typeface="B Lotus" panose="00000400000000000000" pitchFamily="2" charset="-78"/>
              </a:rPr>
              <a:t>نگرش</a:t>
            </a:r>
            <a:r>
              <a:rPr lang="fa-IR" dirty="0">
                <a:cs typeface="B Lotus" panose="00000400000000000000" pitchFamily="2" charset="-78"/>
              </a:rPr>
              <a:t>: </a:t>
            </a:r>
            <a:r>
              <a:rPr lang="fa-IR" dirty="0" smtClean="0">
                <a:cs typeface="B Lotus" panose="00000400000000000000" pitchFamily="2" charset="-78"/>
              </a:rPr>
              <a:t>تصوير </a:t>
            </a:r>
            <a:r>
              <a:rPr lang="fa-IR" dirty="0">
                <a:cs typeface="B Lotus" panose="00000400000000000000" pitchFamily="2" charset="-78"/>
              </a:rPr>
              <a:t>ذهني انسان از دنيا و پيرامون آن. تصوير ذهني انسان چارچوبي است كه ميدان انديشه و عمل وي را تبيين كرده، شكل ميدهد. درك انسان از </a:t>
            </a:r>
            <a:r>
              <a:rPr lang="fa-IR" dirty="0" smtClean="0">
                <a:cs typeface="B Lotus" panose="00000400000000000000" pitchFamily="2" charset="-78"/>
              </a:rPr>
              <a:t>پديده هاي </a:t>
            </a:r>
            <a:r>
              <a:rPr lang="fa-IR" dirty="0">
                <a:cs typeface="B Lotus" panose="00000400000000000000" pitchFamily="2" charset="-78"/>
              </a:rPr>
              <a:t>پيرامون خود و </a:t>
            </a:r>
            <a:r>
              <a:rPr lang="fa-IR" dirty="0" smtClean="0">
                <a:cs typeface="B Lotus" panose="00000400000000000000" pitchFamily="2" charset="-78"/>
              </a:rPr>
              <a:t>تصميم گيري </a:t>
            </a:r>
            <a:r>
              <a:rPr lang="fa-IR" dirty="0">
                <a:cs typeface="B Lotus" panose="00000400000000000000" pitchFamily="2" charset="-78"/>
              </a:rPr>
              <a:t>وي براي عمل، بر مبناي تصوير ذهني اوست. </a:t>
            </a:r>
            <a:endParaRPr lang="fa-IR" dirty="0" smtClean="0">
              <a:cs typeface="B Lotus" panose="00000400000000000000" pitchFamily="2" charset="-78"/>
            </a:endParaRPr>
          </a:p>
          <a:p>
            <a:r>
              <a:rPr lang="fa-IR" dirty="0" smtClean="0">
                <a:cs typeface="B Lotus" panose="00000400000000000000" pitchFamily="2" charset="-78"/>
              </a:rPr>
              <a:t>سينگلا </a:t>
            </a:r>
            <a:r>
              <a:rPr lang="fa-IR" dirty="0">
                <a:cs typeface="B Lotus" panose="00000400000000000000" pitchFamily="2" charset="-78"/>
              </a:rPr>
              <a:t>و </a:t>
            </a:r>
            <a:r>
              <a:rPr lang="fa-IR" dirty="0" smtClean="0">
                <a:cs typeface="B Lotus" panose="00000400000000000000" pitchFamily="2" charset="-78"/>
              </a:rPr>
              <a:t>همكاران: برخي </a:t>
            </a:r>
            <a:r>
              <a:rPr lang="fa-IR" dirty="0">
                <a:cs typeface="B Lotus" panose="00000400000000000000" pitchFamily="2" charset="-78"/>
              </a:rPr>
              <a:t>سازمانها </a:t>
            </a:r>
            <a:r>
              <a:rPr lang="fa-IR" dirty="0" smtClean="0">
                <a:cs typeface="B Lotus" panose="00000400000000000000" pitchFamily="2" charset="-78"/>
              </a:rPr>
              <a:t>شايستگي ها </a:t>
            </a:r>
            <a:r>
              <a:rPr lang="fa-IR" dirty="0">
                <a:cs typeface="B Lotus" panose="00000400000000000000" pitchFamily="2" charset="-78"/>
              </a:rPr>
              <a:t>را </a:t>
            </a:r>
            <a:r>
              <a:rPr lang="fa-IR" dirty="0" smtClean="0">
                <a:cs typeface="B Lotus" panose="00000400000000000000" pitchFamily="2" charset="-78"/>
              </a:rPr>
              <a:t>به عنوان جنبه هايي </a:t>
            </a:r>
            <a:r>
              <a:rPr lang="fa-IR" dirty="0">
                <a:cs typeface="B Lotus" panose="00000400000000000000" pitchFamily="2" charset="-78"/>
              </a:rPr>
              <a:t>از كل شخص درنظر ميگيرند كه عبارتند از: استعداد (كلامي، عددي، فضايي)، مهارتها و تواناييها (تفكر، رهبري)، دانش (عمومي، حرفه خاص، شغل خاص، سطح خاص، سازمان خاص)، </a:t>
            </a:r>
            <a:r>
              <a:rPr lang="fa-IR" dirty="0" smtClean="0">
                <a:cs typeface="B Lotus" panose="00000400000000000000" pitchFamily="2" charset="-78"/>
              </a:rPr>
              <a:t>شايستگي هاي </a:t>
            </a:r>
            <a:r>
              <a:rPr lang="fa-IR" dirty="0">
                <a:cs typeface="B Lotus" panose="00000400000000000000" pitchFamily="2" charset="-78"/>
              </a:rPr>
              <a:t>فيزيكي (طاقت و بنيه، انرژي)، سبك (رهبر، مدير، كارگر)، شخصيت (</a:t>
            </a:r>
            <a:r>
              <a:rPr lang="fa-IR" dirty="0" smtClean="0">
                <a:cs typeface="B Lotus" panose="00000400000000000000" pitchFamily="2" charset="-78"/>
              </a:rPr>
              <a:t>جهت گيري </a:t>
            </a:r>
            <a:r>
              <a:rPr lang="fa-IR" dirty="0">
                <a:cs typeface="B Lotus" panose="00000400000000000000" pitchFamily="2" charset="-78"/>
              </a:rPr>
              <a:t>اجتماعي)، اصول، ارزشها، اعتقادات، نگرشها و روحيات (انصاف)، علايق (در ارتباط با مردم، در ارتباط با حقايق</a:t>
            </a:r>
            <a:r>
              <a:rPr lang="fa-IR" dirty="0" smtClean="0">
                <a:cs typeface="B Lotus" panose="00000400000000000000" pitchFamily="2" charset="-78"/>
              </a:rPr>
              <a:t>)</a:t>
            </a:r>
            <a:endParaRPr lang="fa-IR" dirty="0">
              <a:cs typeface="B Lotus" panose="00000400000000000000" pitchFamily="2" charset="-78"/>
            </a:endParaRPr>
          </a:p>
        </p:txBody>
      </p:sp>
    </p:spTree>
    <p:extLst>
      <p:ext uri="{BB962C8B-B14F-4D97-AF65-F5344CB8AC3E}">
        <p14:creationId xmlns:p14="http://schemas.microsoft.com/office/powerpoint/2010/main" val="1120079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طبقه بندی های دیگر</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dirty="0" smtClean="0">
                <a:cs typeface="B Lotus" panose="00000400000000000000" pitchFamily="2" charset="-78"/>
              </a:rPr>
              <a:t>كامپرفرم: رفتاري </a:t>
            </a:r>
            <a:r>
              <a:rPr lang="fa-IR" dirty="0">
                <a:cs typeface="B Lotus" panose="00000400000000000000" pitchFamily="2" charset="-78"/>
              </a:rPr>
              <a:t>و </a:t>
            </a:r>
            <a:r>
              <a:rPr lang="fa-IR" dirty="0" smtClean="0">
                <a:cs typeface="B Lotus" panose="00000400000000000000" pitchFamily="2" charset="-78"/>
              </a:rPr>
              <a:t>فني</a:t>
            </a:r>
          </a:p>
          <a:p>
            <a:r>
              <a:rPr lang="fa-IR" dirty="0" smtClean="0">
                <a:cs typeface="B Lotus" panose="00000400000000000000" pitchFamily="2" charset="-78"/>
              </a:rPr>
              <a:t> </a:t>
            </a:r>
            <a:r>
              <a:rPr lang="fa-IR" dirty="0">
                <a:cs typeface="B Lotus" panose="00000400000000000000" pitchFamily="2" charset="-78"/>
              </a:rPr>
              <a:t>السان و </a:t>
            </a:r>
            <a:r>
              <a:rPr lang="fa-IR" dirty="0" smtClean="0">
                <a:cs typeface="B Lotus" panose="00000400000000000000" pitchFamily="2" charset="-78"/>
              </a:rPr>
              <a:t>بولتون: فردي </a:t>
            </a:r>
            <a:r>
              <a:rPr lang="fa-IR" dirty="0">
                <a:cs typeface="B Lotus" panose="00000400000000000000" pitchFamily="2" charset="-78"/>
              </a:rPr>
              <a:t>و </a:t>
            </a:r>
            <a:r>
              <a:rPr lang="fa-IR" dirty="0" smtClean="0">
                <a:cs typeface="B Lotus" panose="00000400000000000000" pitchFamily="2" charset="-78"/>
              </a:rPr>
              <a:t>سازماني</a:t>
            </a:r>
          </a:p>
          <a:p>
            <a:r>
              <a:rPr lang="fa-IR" dirty="0" smtClean="0">
                <a:cs typeface="B Lotus" panose="00000400000000000000" pitchFamily="2" charset="-78"/>
              </a:rPr>
              <a:t> </a:t>
            </a:r>
            <a:r>
              <a:rPr lang="fa-IR" dirty="0">
                <a:cs typeface="B Lotus" panose="00000400000000000000" pitchFamily="2" charset="-78"/>
              </a:rPr>
              <a:t>رابتام و </a:t>
            </a:r>
            <a:r>
              <a:rPr lang="fa-IR" dirty="0" smtClean="0">
                <a:cs typeface="B Lotus" panose="00000400000000000000" pitchFamily="2" charset="-78"/>
              </a:rPr>
              <a:t>جاب: سخت </a:t>
            </a:r>
            <a:r>
              <a:rPr lang="fa-IR" dirty="0">
                <a:cs typeface="B Lotus" panose="00000400000000000000" pitchFamily="2" charset="-78"/>
              </a:rPr>
              <a:t>و </a:t>
            </a:r>
            <a:r>
              <a:rPr lang="fa-IR" dirty="0" smtClean="0">
                <a:cs typeface="B Lotus" panose="00000400000000000000" pitchFamily="2" charset="-78"/>
              </a:rPr>
              <a:t>نرم</a:t>
            </a:r>
          </a:p>
          <a:p>
            <a:r>
              <a:rPr lang="fa-IR" dirty="0" smtClean="0">
                <a:cs typeface="B Lotus" panose="00000400000000000000" pitchFamily="2" charset="-78"/>
              </a:rPr>
              <a:t> </a:t>
            </a:r>
            <a:r>
              <a:rPr lang="fa-IR" dirty="0">
                <a:cs typeface="B Lotus" panose="00000400000000000000" pitchFamily="2" charset="-78"/>
              </a:rPr>
              <a:t>موسسه ملي </a:t>
            </a:r>
            <a:r>
              <a:rPr lang="fa-IR" dirty="0" smtClean="0">
                <a:cs typeface="B Lotus" panose="00000400000000000000" pitchFamily="2" charset="-78"/>
              </a:rPr>
              <a:t>استخدام: ضروري</a:t>
            </a:r>
            <a:r>
              <a:rPr lang="fa-IR" dirty="0">
                <a:cs typeface="B Lotus" panose="00000400000000000000" pitchFamily="2" charset="-78"/>
              </a:rPr>
              <a:t>، عمومي، بخشي و </a:t>
            </a:r>
            <a:r>
              <a:rPr lang="fa-IR" dirty="0" smtClean="0">
                <a:cs typeface="B Lotus" panose="00000400000000000000" pitchFamily="2" charset="-78"/>
              </a:rPr>
              <a:t>مشترك</a:t>
            </a:r>
          </a:p>
          <a:p>
            <a:r>
              <a:rPr lang="fa-IR" dirty="0" smtClean="0">
                <a:cs typeface="B Lotus" panose="00000400000000000000" pitchFamily="2" charset="-78"/>
              </a:rPr>
              <a:t> </a:t>
            </a:r>
            <a:r>
              <a:rPr lang="fa-IR" dirty="0">
                <a:cs typeface="B Lotus" panose="00000400000000000000" pitchFamily="2" charset="-78"/>
              </a:rPr>
              <a:t>موسسه </a:t>
            </a:r>
            <a:r>
              <a:rPr lang="fa-IR" dirty="0" smtClean="0">
                <a:cs typeface="B Lotus" panose="00000400000000000000" pitchFamily="2" charset="-78"/>
              </a:rPr>
              <a:t>كراوتز: فني</a:t>
            </a:r>
            <a:r>
              <a:rPr lang="fa-IR" dirty="0">
                <a:cs typeface="B Lotus" panose="00000400000000000000" pitchFamily="2" charset="-78"/>
              </a:rPr>
              <a:t>، رهبري و شغلي </a:t>
            </a:r>
            <a:endParaRPr lang="fa-IR" dirty="0" smtClean="0">
              <a:cs typeface="B Lotus" panose="00000400000000000000" pitchFamily="2" charset="-78"/>
            </a:endParaRPr>
          </a:p>
          <a:p>
            <a:r>
              <a:rPr lang="fa-IR" dirty="0" smtClean="0">
                <a:cs typeface="B Lotus" panose="00000400000000000000" pitchFamily="2" charset="-78"/>
              </a:rPr>
              <a:t> </a:t>
            </a:r>
            <a:r>
              <a:rPr lang="fa-IR" dirty="0">
                <a:cs typeface="B Lotus" panose="00000400000000000000" pitchFamily="2" charset="-78"/>
              </a:rPr>
              <a:t>بيهام و </a:t>
            </a:r>
            <a:r>
              <a:rPr lang="fa-IR" dirty="0" smtClean="0">
                <a:cs typeface="B Lotus" panose="00000400000000000000" pitchFamily="2" charset="-78"/>
              </a:rPr>
              <a:t>ماير: محوري </a:t>
            </a:r>
            <a:r>
              <a:rPr lang="fa-IR" dirty="0">
                <a:cs typeface="B Lotus" panose="00000400000000000000" pitchFamily="2" charset="-78"/>
              </a:rPr>
              <a:t>و </a:t>
            </a:r>
            <a:r>
              <a:rPr lang="fa-IR" dirty="0" smtClean="0">
                <a:cs typeface="B Lotus" panose="00000400000000000000" pitchFamily="2" charset="-78"/>
              </a:rPr>
              <a:t>خاص</a:t>
            </a:r>
          </a:p>
          <a:p>
            <a:r>
              <a:rPr lang="fa-IR" dirty="0" smtClean="0">
                <a:cs typeface="B Lotus" panose="00000400000000000000" pitchFamily="2" charset="-78"/>
              </a:rPr>
              <a:t>دپارتمان </a:t>
            </a:r>
            <a:r>
              <a:rPr lang="fa-IR" dirty="0">
                <a:cs typeface="B Lotus" panose="00000400000000000000" pitchFamily="2" charset="-78"/>
              </a:rPr>
              <a:t>خدمات و مديريت </a:t>
            </a:r>
            <a:r>
              <a:rPr lang="fa-IR" dirty="0" smtClean="0">
                <a:cs typeface="B Lotus" panose="00000400000000000000" pitchFamily="2" charset="-78"/>
              </a:rPr>
              <a:t>عمومي: اساسي [پایه]، </a:t>
            </a:r>
            <a:r>
              <a:rPr lang="fa-IR" dirty="0">
                <a:cs typeface="B Lotus" panose="00000400000000000000" pitchFamily="2" charset="-78"/>
              </a:rPr>
              <a:t>كاردان، پيشرفته و </a:t>
            </a:r>
            <a:r>
              <a:rPr lang="fa-IR" dirty="0" smtClean="0">
                <a:cs typeface="B Lotus" panose="00000400000000000000" pitchFamily="2" charset="-78"/>
              </a:rPr>
              <a:t>تخصصي</a:t>
            </a:r>
          </a:p>
          <a:p>
            <a:r>
              <a:rPr lang="fa-IR" dirty="0" smtClean="0">
                <a:cs typeface="B Lotus" panose="00000400000000000000" pitchFamily="2" charset="-78"/>
              </a:rPr>
              <a:t>موسسه يونيدو: پيشرفته</a:t>
            </a:r>
            <a:r>
              <a:rPr lang="fa-IR" dirty="0">
                <a:cs typeface="B Lotus" panose="00000400000000000000" pitchFamily="2" charset="-78"/>
              </a:rPr>
              <a:t>، متبحر و آگاه </a:t>
            </a:r>
            <a:endParaRPr lang="fa-IR" dirty="0" smtClean="0">
              <a:cs typeface="B Lotus" panose="00000400000000000000" pitchFamily="2" charset="-78"/>
            </a:endParaRPr>
          </a:p>
          <a:p>
            <a:r>
              <a:rPr lang="fa-IR" dirty="0" smtClean="0">
                <a:cs typeface="B Lotus" panose="00000400000000000000" pitchFamily="2" charset="-78"/>
              </a:rPr>
              <a:t> استون: به </a:t>
            </a:r>
            <a:r>
              <a:rPr lang="fa-IR" dirty="0">
                <a:cs typeface="B Lotus" panose="00000400000000000000" pitchFamily="2" charset="-78"/>
              </a:rPr>
              <a:t>درك (يادگيرنده)، كاربرد (توليد كننده)، كاربرد سطح برتر (نوآور) و </a:t>
            </a:r>
            <a:r>
              <a:rPr lang="fa-IR" dirty="0" smtClean="0">
                <a:cs typeface="B Lotus" panose="00000400000000000000" pitchFamily="2" charset="-78"/>
              </a:rPr>
              <a:t>تلفيق</a:t>
            </a:r>
            <a:endParaRPr lang="fa-IR" dirty="0">
              <a:cs typeface="B Lotus" panose="00000400000000000000" pitchFamily="2" charset="-78"/>
            </a:endParaRPr>
          </a:p>
        </p:txBody>
      </p:sp>
    </p:spTree>
    <p:extLst>
      <p:ext uri="{BB962C8B-B14F-4D97-AF65-F5344CB8AC3E}">
        <p14:creationId xmlns:p14="http://schemas.microsoft.com/office/powerpoint/2010/main" val="1944798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جایگاه برنامه ریزی درسی مبتنی بر شایستگی</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a:bodyPr>
          <a:lstStyle/>
          <a:p>
            <a:r>
              <a:rPr lang="fa-IR" dirty="0" smtClean="0">
                <a:cs typeface="B Lotus" panose="00000400000000000000" pitchFamily="2" charset="-78"/>
              </a:rPr>
              <a:t>در تحقیقات پیشین برنامه درسی در برآورده کردن تقاضاهای بازار کار تا حدودی موفق و ناموفق ارزیابی شده است</a:t>
            </a:r>
          </a:p>
          <a:p>
            <a:r>
              <a:rPr lang="fa-IR" dirty="0" smtClean="0">
                <a:cs typeface="B Lotus" panose="00000400000000000000" pitchFamily="2" charset="-78"/>
              </a:rPr>
              <a:t>میزان مشارکت مجریان در تولید و ارزیابی برنامه های درسی خیلی کم دانسته شده است</a:t>
            </a:r>
          </a:p>
          <a:p>
            <a:r>
              <a:rPr lang="fa-IR" dirty="0">
                <a:cs typeface="B Lotus" panose="00000400000000000000" pitchFamily="2" charset="-78"/>
              </a:rPr>
              <a:t>وفقنبودن </a:t>
            </a:r>
            <a:r>
              <a:rPr lang="fa-IR" dirty="0" smtClean="0">
                <a:cs typeface="B Lotus" panose="00000400000000000000" pitchFamily="2" charset="-78"/>
              </a:rPr>
              <a:t>برنامه هاي </a:t>
            </a:r>
            <a:r>
              <a:rPr lang="fa-IR" dirty="0">
                <a:cs typeface="B Lotus" panose="00000400000000000000" pitchFamily="2" charset="-78"/>
              </a:rPr>
              <a:t>درسي در كمك به دانشجويان براي كسب اطلاعات و مهارتهاي لازم برای ايفاي نقش موثر در دنياي كار متحول امروزي </a:t>
            </a:r>
            <a:endParaRPr lang="fa-IR" dirty="0" smtClean="0">
              <a:cs typeface="B Lotus" panose="00000400000000000000" pitchFamily="2" charset="-78"/>
            </a:endParaRPr>
          </a:p>
          <a:p>
            <a:r>
              <a:rPr lang="fa-IR" dirty="0">
                <a:cs typeface="B Lotus" panose="00000400000000000000" pitchFamily="2" charset="-78"/>
              </a:rPr>
              <a:t>استفاده از الگوي </a:t>
            </a:r>
            <a:r>
              <a:rPr lang="fa-IR" dirty="0" smtClean="0">
                <a:cs typeface="B Lotus" panose="00000400000000000000" pitchFamily="2" charset="-78"/>
              </a:rPr>
              <a:t>شايستگي هاي </a:t>
            </a:r>
            <a:r>
              <a:rPr lang="fa-IR" dirty="0">
                <a:cs typeface="B Lotus" panose="00000400000000000000" pitchFamily="2" charset="-78"/>
              </a:rPr>
              <a:t>خاص و تكنولوژي از زمان بابيت و چارترز به طور مداوم افزايش يافته است</a:t>
            </a:r>
            <a:r>
              <a:rPr lang="fa-IR" dirty="0" smtClean="0">
                <a:cs typeface="B Lotus" panose="00000400000000000000" pitchFamily="2" charset="-78"/>
              </a:rPr>
              <a:t>.</a:t>
            </a:r>
          </a:p>
          <a:p>
            <a:r>
              <a:rPr lang="fa-IR" dirty="0" smtClean="0">
                <a:cs typeface="B Lotus" panose="00000400000000000000" pitchFamily="2" charset="-78"/>
              </a:rPr>
              <a:t> دست اندركاران </a:t>
            </a:r>
            <a:r>
              <a:rPr lang="fa-IR" dirty="0">
                <a:cs typeface="B Lotus" panose="00000400000000000000" pitchFamily="2" charset="-78"/>
              </a:rPr>
              <a:t>تعليم و تربيت </a:t>
            </a:r>
            <a:r>
              <a:rPr lang="fa-IR" dirty="0" smtClean="0">
                <a:cs typeface="B Lotus" panose="00000400000000000000" pitchFamily="2" charset="-78"/>
              </a:rPr>
              <a:t>حرفه اي </a:t>
            </a:r>
            <a:r>
              <a:rPr lang="fa-IR" dirty="0">
                <a:cs typeface="B Lotus" panose="00000400000000000000" pitchFamily="2" charset="-78"/>
              </a:rPr>
              <a:t>نخستين </a:t>
            </a:r>
            <a:r>
              <a:rPr lang="fa-IR" dirty="0" smtClean="0">
                <a:cs typeface="B Lotus" panose="00000400000000000000" pitchFamily="2" charset="-78"/>
              </a:rPr>
              <a:t>اقتباس كنندگاني </a:t>
            </a:r>
            <a:r>
              <a:rPr lang="fa-IR" dirty="0">
                <a:cs typeface="B Lotus" panose="00000400000000000000" pitchFamily="2" charset="-78"/>
              </a:rPr>
              <a:t>بودند كه تحليل وظايف را براي </a:t>
            </a:r>
            <a:r>
              <a:rPr lang="fa-IR" dirty="0" smtClean="0">
                <a:cs typeface="B Lotus" panose="00000400000000000000" pitchFamily="2" charset="-78"/>
              </a:rPr>
              <a:t>مشخص كردن </a:t>
            </a:r>
            <a:r>
              <a:rPr lang="fa-IR" dirty="0">
                <a:cs typeface="B Lotus" panose="00000400000000000000" pitchFamily="2" charset="-78"/>
              </a:rPr>
              <a:t>مهارتها يا </a:t>
            </a:r>
            <a:r>
              <a:rPr lang="fa-IR" dirty="0" smtClean="0">
                <a:cs typeface="B Lotus" panose="00000400000000000000" pitchFamily="2" charset="-78"/>
              </a:rPr>
              <a:t>شايستگي هايي </a:t>
            </a:r>
            <a:r>
              <a:rPr lang="fa-IR" dirty="0">
                <a:cs typeface="B Lotus" panose="00000400000000000000" pitchFamily="2" charset="-78"/>
              </a:rPr>
              <a:t>كه بايد فراگرفته شود، مورد استفاده قرار </a:t>
            </a:r>
            <a:r>
              <a:rPr lang="fa-IR" dirty="0" smtClean="0">
                <a:cs typeface="B Lotus" panose="00000400000000000000" pitchFamily="2" charset="-78"/>
              </a:rPr>
              <a:t>دادند. </a:t>
            </a:r>
            <a:endParaRPr lang="fa-IR" dirty="0">
              <a:cs typeface="B Lotus" panose="00000400000000000000" pitchFamily="2" charset="-78"/>
            </a:endParaRPr>
          </a:p>
        </p:txBody>
      </p:sp>
    </p:spTree>
    <p:extLst>
      <p:ext uri="{BB962C8B-B14F-4D97-AF65-F5344CB8AC3E}">
        <p14:creationId xmlns:p14="http://schemas.microsoft.com/office/powerpoint/2010/main" val="1206513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محدوديت های برنامه </a:t>
            </a:r>
            <a:r>
              <a:rPr lang="fa-IR" dirty="0">
                <a:cs typeface="B Bardiya" panose="00000400000000000000" pitchFamily="2" charset="-78"/>
              </a:rPr>
              <a:t>درسي مبتني بر شايستگي</a:t>
            </a:r>
          </a:p>
        </p:txBody>
      </p:sp>
      <p:sp>
        <p:nvSpPr>
          <p:cNvPr id="3" name="Content Placeholder 2"/>
          <p:cNvSpPr>
            <a:spLocks noGrp="1"/>
          </p:cNvSpPr>
          <p:nvPr>
            <p:ph idx="1"/>
          </p:nvPr>
        </p:nvSpPr>
        <p:spPr/>
        <p:txBody>
          <a:bodyPr>
            <a:normAutofit fontScale="92500" lnSpcReduction="10000"/>
          </a:bodyPr>
          <a:lstStyle/>
          <a:p>
            <a:r>
              <a:rPr lang="fa-IR" dirty="0">
                <a:cs typeface="B Lotus" panose="00000400000000000000" pitchFamily="2" charset="-78"/>
              </a:rPr>
              <a:t>منتقدان الگوهاي برنامه درسي معتقدند كه اجراي آن براي </a:t>
            </a:r>
            <a:r>
              <a:rPr lang="fa-IR" dirty="0" smtClean="0">
                <a:cs typeface="B Lotus" panose="00000400000000000000" pitchFamily="2" charset="-78"/>
              </a:rPr>
              <a:t>دانش آموزان </a:t>
            </a:r>
            <a:r>
              <a:rPr lang="fa-IR" dirty="0">
                <a:cs typeface="B Lotus" panose="00000400000000000000" pitchFamily="2" charset="-78"/>
              </a:rPr>
              <a:t>و معلمان </a:t>
            </a:r>
            <a:r>
              <a:rPr lang="fa-IR" dirty="0" smtClean="0">
                <a:cs typeface="B Lotus" panose="00000400000000000000" pitchFamily="2" charset="-78"/>
              </a:rPr>
              <a:t>به طور </a:t>
            </a:r>
            <a:r>
              <a:rPr lang="fa-IR" dirty="0">
                <a:cs typeface="B Lotus" panose="00000400000000000000" pitchFamily="2" charset="-78"/>
              </a:rPr>
              <a:t>يكسان </a:t>
            </a:r>
            <a:r>
              <a:rPr lang="fa-IR" dirty="0" smtClean="0">
                <a:cs typeface="B Lotus" panose="00000400000000000000" pitchFamily="2" charset="-78"/>
              </a:rPr>
              <a:t>خسته كننده است. طراحي برنامه هاي </a:t>
            </a:r>
            <a:r>
              <a:rPr lang="fa-IR" dirty="0">
                <a:cs typeface="B Lotus" panose="00000400000000000000" pitchFamily="2" charset="-78"/>
              </a:rPr>
              <a:t>درسي که منحصراً متکي به هدفهاي رفتاري باشد از </a:t>
            </a:r>
            <a:r>
              <a:rPr lang="fa-IR" dirty="0" smtClean="0">
                <a:cs typeface="B Lotus" panose="00000400000000000000" pitchFamily="2" charset="-78"/>
              </a:rPr>
              <a:t>ضعف هايي </a:t>
            </a:r>
            <a:r>
              <a:rPr lang="fa-IR" dirty="0">
                <a:cs typeface="B Lotus" panose="00000400000000000000" pitchFamily="2" charset="-78"/>
              </a:rPr>
              <a:t>نيز برخوردار است. پيچيدگي فعاليت انساني، تبديل کليه </a:t>
            </a:r>
            <a:r>
              <a:rPr lang="fa-IR" dirty="0" smtClean="0">
                <a:cs typeface="B Lotus" panose="00000400000000000000" pitchFamily="2" charset="-78"/>
              </a:rPr>
              <a:t>فعاليت هاي </a:t>
            </a:r>
            <a:r>
              <a:rPr lang="fa-IR" dirty="0">
                <a:cs typeface="B Lotus" panose="00000400000000000000" pitchFamily="2" charset="-78"/>
              </a:rPr>
              <a:t>ارزشمند را به شکل رفتارهاي مشخص دشوار ميسازد و منجر به غفلت از هدفهاي اساسي انساني ميشود و ممکن است </a:t>
            </a:r>
            <a:r>
              <a:rPr lang="fa-IR" dirty="0" smtClean="0">
                <a:cs typeface="B Lotus" panose="00000400000000000000" pitchFamily="2" charset="-78"/>
              </a:rPr>
              <a:t>انعطاف پذيري </a:t>
            </a:r>
            <a:r>
              <a:rPr lang="fa-IR" dirty="0">
                <a:cs typeface="B Lotus" panose="00000400000000000000" pitchFamily="2" charset="-78"/>
              </a:rPr>
              <a:t>و خلاقيت معلمان را </a:t>
            </a:r>
            <a:r>
              <a:rPr lang="fa-IR" dirty="0" smtClean="0">
                <a:cs typeface="B Lotus" panose="00000400000000000000" pitchFamily="2" charset="-78"/>
              </a:rPr>
              <a:t>به خطر </a:t>
            </a:r>
            <a:r>
              <a:rPr lang="fa-IR" dirty="0">
                <a:cs typeface="B Lotus" panose="00000400000000000000" pitchFamily="2" charset="-78"/>
              </a:rPr>
              <a:t>بيندازد و فرصتهاي انتخاب را از </a:t>
            </a:r>
            <a:r>
              <a:rPr lang="fa-IR" dirty="0" smtClean="0">
                <a:cs typeface="B Lotus" panose="00000400000000000000" pitchFamily="2" charset="-78"/>
              </a:rPr>
              <a:t>دانش آموزان </a:t>
            </a:r>
            <a:r>
              <a:rPr lang="fa-IR" dirty="0">
                <a:cs typeface="B Lotus" panose="00000400000000000000" pitchFamily="2" charset="-78"/>
              </a:rPr>
              <a:t>و معلمان سلب </a:t>
            </a:r>
            <a:r>
              <a:rPr lang="fa-IR" dirty="0" smtClean="0">
                <a:cs typeface="B Lotus" panose="00000400000000000000" pitchFamily="2" charset="-78"/>
              </a:rPr>
              <a:t>کند. اين </a:t>
            </a:r>
            <a:r>
              <a:rPr lang="fa-IR" dirty="0">
                <a:cs typeface="B Lotus" panose="00000400000000000000" pitchFamily="2" charset="-78"/>
              </a:rPr>
              <a:t>محدوديتها زماني يك مشكل تلقي ميشود كه الگوپردازان نظام آموزشي سعي ميكنند كه از آن براي تمامي هدفهاي تربيتي استفاده نمايند؛ بنابراين چنين انتقادي ميتواند بر هر الگوي برنامه درسي وارد </a:t>
            </a:r>
            <a:r>
              <a:rPr lang="fa-IR" dirty="0" smtClean="0">
                <a:cs typeface="B Lotus" panose="00000400000000000000" pitchFamily="2" charset="-78"/>
              </a:rPr>
              <a:t>باشد.</a:t>
            </a:r>
          </a:p>
          <a:p>
            <a:r>
              <a:rPr lang="fa-IR" dirty="0" smtClean="0">
                <a:cs typeface="B Lotus" panose="00000400000000000000" pitchFamily="2" charset="-78"/>
              </a:rPr>
              <a:t>اغلب اين </a:t>
            </a:r>
            <a:r>
              <a:rPr lang="fa-IR" dirty="0">
                <a:cs typeface="B Lotus" panose="00000400000000000000" pitchFamily="2" charset="-78"/>
              </a:rPr>
              <a:t>الگو را </a:t>
            </a:r>
            <a:r>
              <a:rPr lang="fa-IR" dirty="0" smtClean="0">
                <a:cs typeface="B Lotus" panose="00000400000000000000" pitchFamily="2" charset="-78"/>
              </a:rPr>
              <a:t>به لحاظ </a:t>
            </a:r>
            <a:r>
              <a:rPr lang="fa-IR" dirty="0">
                <a:cs typeface="B Lotus" panose="00000400000000000000" pitchFamily="2" charset="-78"/>
              </a:rPr>
              <a:t>تاکيدش بر تحليل وظيفه و صلاحيتها و استفاده از هدفهاي رفتاري </a:t>
            </a:r>
            <a:r>
              <a:rPr lang="fa-IR" dirty="0" smtClean="0">
                <a:cs typeface="B Lotus" panose="00000400000000000000" pitchFamily="2" charset="-78"/>
              </a:rPr>
              <a:t>به عنوان </a:t>
            </a:r>
            <a:r>
              <a:rPr lang="fa-IR" dirty="0">
                <a:cs typeface="B Lotus" panose="00000400000000000000" pitchFamily="2" charset="-78"/>
              </a:rPr>
              <a:t>مبناي </a:t>
            </a:r>
            <a:r>
              <a:rPr lang="fa-IR" dirty="0" smtClean="0">
                <a:cs typeface="B Lotus" panose="00000400000000000000" pitchFamily="2" charset="-78"/>
              </a:rPr>
              <a:t>برنامه ريزي </a:t>
            </a:r>
            <a:r>
              <a:rPr lang="fa-IR" dirty="0">
                <a:cs typeface="B Lotus" panose="00000400000000000000" pitchFamily="2" charset="-78"/>
              </a:rPr>
              <a:t>درسي، برنامه درسي سنتي قلمداد ميکنند. ايلربوش در ويژگيهايي که براي برنامه درسي مبتني بر شايستگي ذکر ميکند چنين </a:t>
            </a:r>
            <a:r>
              <a:rPr lang="fa-IR" dirty="0" smtClean="0">
                <a:cs typeface="B Lotus" panose="00000400000000000000" pitchFamily="2" charset="-78"/>
              </a:rPr>
              <a:t>نمي انديشد </a:t>
            </a:r>
            <a:r>
              <a:rPr lang="fa-IR" dirty="0">
                <a:cs typeface="B Lotus" panose="00000400000000000000" pitchFamily="2" charset="-78"/>
              </a:rPr>
              <a:t>و بين اين رويکرد و برنامه درسي سنتي تفاوت قايل </a:t>
            </a:r>
            <a:r>
              <a:rPr lang="fa-IR" dirty="0" smtClean="0">
                <a:cs typeface="B Lotus" panose="00000400000000000000" pitchFamily="2" charset="-78"/>
              </a:rPr>
              <a:t>ميشود (جدول اسلاید بعد)</a:t>
            </a:r>
            <a:endParaRPr lang="fa-IR" dirty="0">
              <a:cs typeface="B Lotus" panose="00000400000000000000" pitchFamily="2" charset="-78"/>
            </a:endParaRPr>
          </a:p>
        </p:txBody>
      </p:sp>
    </p:spTree>
    <p:extLst>
      <p:ext uri="{BB962C8B-B14F-4D97-AF65-F5344CB8AC3E}">
        <p14:creationId xmlns:p14="http://schemas.microsoft.com/office/powerpoint/2010/main" val="454822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smtClean="0">
                <a:cs typeface="B Bardiya" panose="00000400000000000000" pitchFamily="2" charset="-78"/>
              </a:rPr>
              <a:t>مقایسه رویکرد مبتنی بر شایستگی با رویکرد سنتی (ایلربوش و همکاران)</a:t>
            </a:r>
            <a:endParaRPr lang="fa-IR" sz="3200" b="1" dirty="0">
              <a:cs typeface="B Bardiya" panose="00000400000000000000" pitchFamily="2" charset="-78"/>
            </a:endParaRPr>
          </a:p>
        </p:txBody>
      </p:sp>
      <p:pic>
        <p:nvPicPr>
          <p:cNvPr id="4" name="Content Placeholder 3"/>
          <p:cNvPicPr>
            <a:picLocks noGrp="1" noChangeAspect="1"/>
          </p:cNvPicPr>
          <p:nvPr>
            <p:ph idx="1"/>
          </p:nvPr>
        </p:nvPicPr>
        <p:blipFill rotWithShape="1">
          <a:blip r:embed="rId3"/>
          <a:srcRect l="11325" t="30924" r="13561" b="32860"/>
          <a:stretch/>
        </p:blipFill>
        <p:spPr>
          <a:xfrm>
            <a:off x="838200" y="1690688"/>
            <a:ext cx="9609306" cy="4573925"/>
          </a:xfrm>
          <a:prstGeom prst="rect">
            <a:avLst/>
          </a:prstGeom>
        </p:spPr>
      </p:pic>
    </p:spTree>
    <p:extLst>
      <p:ext uri="{BB962C8B-B14F-4D97-AF65-F5344CB8AC3E}">
        <p14:creationId xmlns:p14="http://schemas.microsoft.com/office/powerpoint/2010/main" val="6027664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مزایای برنامه درسی مبتنی بر شایستگی</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r>
              <a:rPr lang="fa-IR" dirty="0" smtClean="0">
                <a:cs typeface="B Lotus" panose="00000400000000000000" pitchFamily="2" charset="-78"/>
              </a:rPr>
              <a:t>الشک در </a:t>
            </a:r>
            <a:r>
              <a:rPr lang="fa-IR" dirty="0">
                <a:cs typeface="B Lotus" panose="00000400000000000000" pitchFamily="2" charset="-78"/>
              </a:rPr>
              <a:t>استفاده از رويكرد مبتني بر شايستگي، برنامه درسي ميتواند به </a:t>
            </a:r>
            <a:r>
              <a:rPr lang="fa-IR" dirty="0" smtClean="0">
                <a:cs typeface="B Lotus" panose="00000400000000000000" pitchFamily="2" charset="-78"/>
              </a:rPr>
              <a:t>گونه اي </a:t>
            </a:r>
            <a:r>
              <a:rPr lang="fa-IR" dirty="0">
                <a:cs typeface="B Lotus" panose="00000400000000000000" pitchFamily="2" charset="-78"/>
              </a:rPr>
              <a:t>طراحي شود كه </a:t>
            </a:r>
            <a:r>
              <a:rPr lang="fa-IR" dirty="0" smtClean="0">
                <a:cs typeface="B Lotus" panose="00000400000000000000" pitchFamily="2" charset="-78"/>
              </a:rPr>
              <a:t>فارغ التحصيلان </a:t>
            </a:r>
            <a:r>
              <a:rPr lang="fa-IR" dirty="0">
                <a:cs typeface="B Lotus" panose="00000400000000000000" pitchFamily="2" charset="-78"/>
              </a:rPr>
              <a:t>را براي كار آماده سازد، تاكيدش بر مهارتهاي تفكر انتقادي و حل مساله باشد، مراحلي را براي يادگيري </a:t>
            </a:r>
            <a:r>
              <a:rPr lang="fa-IR" dirty="0" smtClean="0">
                <a:cs typeface="B Lotus" panose="00000400000000000000" pitchFamily="2" charset="-78"/>
              </a:rPr>
              <a:t>مادام العمر به منظور </a:t>
            </a:r>
            <a:r>
              <a:rPr lang="fa-IR" dirty="0">
                <a:cs typeface="B Lotus" panose="00000400000000000000" pitchFamily="2" charset="-78"/>
              </a:rPr>
              <a:t>حفظ مهارتها و دانش </a:t>
            </a:r>
            <a:r>
              <a:rPr lang="fa-IR" dirty="0" smtClean="0">
                <a:cs typeface="B Lotus" panose="00000400000000000000" pitchFamily="2" charset="-78"/>
              </a:rPr>
              <a:t>به روزشده </a:t>
            </a:r>
            <a:r>
              <a:rPr lang="fa-IR" dirty="0">
                <a:cs typeface="B Lotus" panose="00000400000000000000" pitchFamily="2" charset="-78"/>
              </a:rPr>
              <a:t>برقرار سازد، رويكردي تلفيقي داشته باشد تا رويكرد سنتي مبتني بر موضوع، بر نتايج و اعمال قابل مشاهده تمركز داشته </a:t>
            </a:r>
            <a:r>
              <a:rPr lang="fa-IR" dirty="0" smtClean="0">
                <a:cs typeface="B Lotus" panose="00000400000000000000" pitchFamily="2" charset="-78"/>
              </a:rPr>
              <a:t>باشد.</a:t>
            </a:r>
          </a:p>
          <a:p>
            <a:r>
              <a:rPr lang="fa-IR" dirty="0" smtClean="0">
                <a:cs typeface="B Lotus" panose="00000400000000000000" pitchFamily="2" charset="-78"/>
              </a:rPr>
              <a:t>سينگلا </a:t>
            </a:r>
            <a:r>
              <a:rPr lang="fa-IR" dirty="0">
                <a:cs typeface="B Lotus" panose="00000400000000000000" pitchFamily="2" charset="-78"/>
              </a:rPr>
              <a:t>و </a:t>
            </a:r>
            <a:r>
              <a:rPr lang="fa-IR" dirty="0" smtClean="0">
                <a:cs typeface="B Lotus" panose="00000400000000000000" pitchFamily="2" charset="-78"/>
              </a:rPr>
              <a:t>همكاران: شايستگيها </a:t>
            </a:r>
            <a:r>
              <a:rPr lang="fa-IR" dirty="0">
                <a:cs typeface="B Lotus" panose="00000400000000000000" pitchFamily="2" charset="-78"/>
              </a:rPr>
              <a:t>با دقت از دانش عمومي شناسايي و صحت و </a:t>
            </a:r>
            <a:r>
              <a:rPr lang="fa-IR" dirty="0" smtClean="0">
                <a:cs typeface="B Lotus" panose="00000400000000000000" pitchFamily="2" charset="-78"/>
              </a:rPr>
              <a:t>سقم </a:t>
            </a:r>
            <a:r>
              <a:rPr lang="fa-IR" dirty="0">
                <a:cs typeface="B Lotus" panose="00000400000000000000" pitchFamily="2" charset="-78"/>
              </a:rPr>
              <a:t>آن مشخص ميشود؛ آموزش در تدوين هر شايستگي هدفمند ميشود؛ ارزشيابي به همراه شرح دانش، نگرشها و عملكرد (</a:t>
            </a:r>
            <a:r>
              <a:rPr lang="fa-IR" dirty="0" smtClean="0">
                <a:cs typeface="B Lotus" panose="00000400000000000000" pitchFamily="2" charset="-78"/>
              </a:rPr>
              <a:t>به عنوان </a:t>
            </a:r>
            <a:r>
              <a:rPr lang="fa-IR" dirty="0">
                <a:cs typeface="B Lotus" panose="00000400000000000000" pitchFamily="2" charset="-78"/>
              </a:rPr>
              <a:t>منابع اصلي گواهي) انجام ميشود؛ پيشرفت </a:t>
            </a:r>
            <a:r>
              <a:rPr lang="fa-IR" dirty="0" smtClean="0">
                <a:cs typeface="B Lotus" panose="00000400000000000000" pitchFamily="2" charset="-78"/>
              </a:rPr>
              <a:t>دانش آموزان </a:t>
            </a:r>
            <a:r>
              <a:rPr lang="fa-IR" dirty="0">
                <a:cs typeface="B Lotus" panose="00000400000000000000" pitchFamily="2" charset="-78"/>
              </a:rPr>
              <a:t>در درون برنامه با ريتمي خاص براي هر شخص پيش ميرود؛ آموزش تا حد امكان </a:t>
            </a:r>
            <a:r>
              <a:rPr lang="fa-IR" dirty="0" smtClean="0">
                <a:cs typeface="B Lotus" panose="00000400000000000000" pitchFamily="2" charset="-78"/>
              </a:rPr>
              <a:t>انفرادي كننده </a:t>
            </a:r>
            <a:r>
              <a:rPr lang="fa-IR" dirty="0">
                <a:cs typeface="B Lotus" panose="00000400000000000000" pitchFamily="2" charset="-78"/>
              </a:rPr>
              <a:t>است، تاكيد بر نتايج، الزامات مشاركت دانشجويان - كارگران در تدوين يك استراتژي يادگيري، تجربيات يادگيري از طريق بازخورد دايمي هدايت </a:t>
            </a:r>
            <a:r>
              <a:rPr lang="fa-IR" dirty="0" smtClean="0">
                <a:cs typeface="B Lotus" panose="00000400000000000000" pitchFamily="2" charset="-78"/>
              </a:rPr>
              <a:t>ميشوند؛ دانش</a:t>
            </a:r>
            <a:r>
              <a:rPr lang="fa-IR" dirty="0">
                <a:cs typeface="B Lotus" panose="00000400000000000000" pitchFamily="2" charset="-78"/>
              </a:rPr>
              <a:t>، مهارت و </a:t>
            </a:r>
            <a:r>
              <a:rPr lang="fa-IR" dirty="0" smtClean="0">
                <a:cs typeface="B Lotus" panose="00000400000000000000" pitchFamily="2" charset="-78"/>
              </a:rPr>
              <a:t>گرايش هاي </a:t>
            </a:r>
            <a:r>
              <a:rPr lang="fa-IR" dirty="0">
                <a:cs typeface="B Lotus" panose="00000400000000000000" pitchFamily="2" charset="-78"/>
              </a:rPr>
              <a:t>مناسبي را براي انجام وظايف </a:t>
            </a:r>
            <a:r>
              <a:rPr lang="fa-IR" dirty="0" smtClean="0">
                <a:cs typeface="B Lotus" panose="00000400000000000000" pitchFamily="2" charset="-78"/>
              </a:rPr>
              <a:t>به </a:t>
            </a:r>
            <a:r>
              <a:rPr lang="fa-IR" dirty="0">
                <a:cs typeface="B Lotus" panose="00000400000000000000" pitchFamily="2" charset="-78"/>
              </a:rPr>
              <a:t>نمايش </a:t>
            </a:r>
            <a:r>
              <a:rPr lang="fa-IR" dirty="0" smtClean="0">
                <a:cs typeface="B Lotus" panose="00000400000000000000" pitchFamily="2" charset="-78"/>
              </a:rPr>
              <a:t>میگذارند </a:t>
            </a:r>
            <a:r>
              <a:rPr lang="fa-IR" dirty="0">
                <a:cs typeface="B Lotus" panose="00000400000000000000" pitchFamily="2" charset="-78"/>
              </a:rPr>
              <a:t>و شخصيت و استعداد براي تحقق وظايف در يك زمينه خاص و درون يك فرهنگ سازماني را دارا </a:t>
            </a:r>
            <a:r>
              <a:rPr lang="fa-IR" dirty="0" smtClean="0">
                <a:cs typeface="B Lotus" panose="00000400000000000000" pitchFamily="2" charset="-78"/>
              </a:rPr>
              <a:t>هستند. </a:t>
            </a:r>
          </a:p>
          <a:p>
            <a:r>
              <a:rPr lang="fa-IR" dirty="0" smtClean="0">
                <a:cs typeface="B Lotus" panose="00000400000000000000" pitchFamily="2" charset="-78"/>
              </a:rPr>
              <a:t>دانشگاهها </a:t>
            </a:r>
            <a:r>
              <a:rPr lang="fa-IR" dirty="0">
                <a:cs typeface="B Lotus" panose="00000400000000000000" pitchFamily="2" charset="-78"/>
              </a:rPr>
              <a:t>و ديگر </a:t>
            </a:r>
            <a:r>
              <a:rPr lang="fa-IR" dirty="0" smtClean="0">
                <a:cs typeface="B Lotus" panose="00000400000000000000" pitchFamily="2" charset="-78"/>
              </a:rPr>
              <a:t>نقش آفرينان </a:t>
            </a:r>
            <a:r>
              <a:rPr lang="fa-IR" dirty="0">
                <a:cs typeface="B Lotus" panose="00000400000000000000" pitchFamily="2" charset="-78"/>
              </a:rPr>
              <a:t>در آموزش فني و </a:t>
            </a:r>
            <a:r>
              <a:rPr lang="fa-IR" dirty="0" smtClean="0">
                <a:cs typeface="B Lotus" panose="00000400000000000000" pitchFamily="2" charset="-78"/>
              </a:rPr>
              <a:t>حرفه اي </a:t>
            </a:r>
            <a:r>
              <a:rPr lang="fa-IR" dirty="0">
                <a:cs typeface="B Lotus" panose="00000400000000000000" pitchFamily="2" charset="-78"/>
              </a:rPr>
              <a:t>در جهان دريافتند كه </a:t>
            </a:r>
            <a:r>
              <a:rPr lang="fa-IR" dirty="0" smtClean="0">
                <a:cs typeface="B Lotus" panose="00000400000000000000" pitchFamily="2" charset="-78"/>
              </a:rPr>
              <a:t>برنامه ريزي </a:t>
            </a:r>
            <a:r>
              <a:rPr lang="fa-IR" dirty="0">
                <a:cs typeface="B Lotus" panose="00000400000000000000" pitchFamily="2" charset="-78"/>
              </a:rPr>
              <a:t>مبتني بر شايستگي يك روش </a:t>
            </a:r>
            <a:r>
              <a:rPr lang="fa-IR" dirty="0" smtClean="0">
                <a:cs typeface="B Lotus" panose="00000400000000000000" pitchFamily="2" charset="-78"/>
              </a:rPr>
              <a:t>آماده كردن فارغ التحصيلان </a:t>
            </a:r>
            <a:r>
              <a:rPr lang="fa-IR" dirty="0">
                <a:cs typeface="B Lotus" panose="00000400000000000000" pitchFamily="2" charset="-78"/>
              </a:rPr>
              <a:t>براي كار در يك زمينه درحال تغيير است. بر همين اساس، ويژگيهاي طراحي برنامه درسي آموزش فني و </a:t>
            </a:r>
            <a:r>
              <a:rPr lang="fa-IR" dirty="0" smtClean="0">
                <a:cs typeface="B Lotus" panose="00000400000000000000" pitchFamily="2" charset="-78"/>
              </a:rPr>
              <a:t>حرفه اي </a:t>
            </a:r>
            <a:r>
              <a:rPr lang="fa-IR" dirty="0">
                <a:cs typeface="B Lotus" panose="00000400000000000000" pitchFamily="2" charset="-78"/>
              </a:rPr>
              <a:t>مبتني بر شايستگي بدين شرح است: تمركز بر عملكرد شغلي نه بر محتواي </a:t>
            </a:r>
            <a:r>
              <a:rPr lang="fa-IR" dirty="0" smtClean="0">
                <a:cs typeface="B Lotus" panose="00000400000000000000" pitchFamily="2" charset="-78"/>
              </a:rPr>
              <a:t>دوره ها</a:t>
            </a:r>
            <a:r>
              <a:rPr lang="fa-IR" dirty="0">
                <a:cs typeface="B Lotus" panose="00000400000000000000" pitchFamily="2" charset="-78"/>
              </a:rPr>
              <a:t>، اصلاح تناسب "آنچه كه </a:t>
            </a:r>
            <a:r>
              <a:rPr lang="fa-IR" dirty="0" smtClean="0">
                <a:cs typeface="B Lotus" panose="00000400000000000000" pitchFamily="2" charset="-78"/>
              </a:rPr>
              <a:t>يادگرفته شده</a:t>
            </a:r>
            <a:r>
              <a:rPr lang="fa-IR" dirty="0">
                <a:cs typeface="B Lotus" panose="00000400000000000000" pitchFamily="2" charset="-78"/>
              </a:rPr>
              <a:t>" (محتوی)، اجتناب از بخش </a:t>
            </a:r>
            <a:r>
              <a:rPr lang="fa-IR" dirty="0" smtClean="0">
                <a:cs typeface="B Lotus" panose="00000400000000000000" pitchFamily="2" charset="-78"/>
              </a:rPr>
              <a:t>بخش كردن </a:t>
            </a:r>
            <a:r>
              <a:rPr lang="fa-IR" dirty="0">
                <a:cs typeface="B Lotus" panose="00000400000000000000" pitchFamily="2" charset="-78"/>
              </a:rPr>
              <a:t>سنتي </a:t>
            </a:r>
            <a:r>
              <a:rPr lang="fa-IR" dirty="0" smtClean="0">
                <a:cs typeface="B Lotus" panose="00000400000000000000" pitchFamily="2" charset="-78"/>
              </a:rPr>
              <a:t>برنامه هاي </a:t>
            </a:r>
            <a:r>
              <a:rPr lang="fa-IR" dirty="0">
                <a:cs typeface="B Lotus" panose="00000400000000000000" pitchFamily="2" charset="-78"/>
              </a:rPr>
              <a:t>آ كادميك، تسهيل تلفيق محتوی قابل كاربرد براي شغل، توليد </a:t>
            </a:r>
            <a:r>
              <a:rPr lang="fa-IR" dirty="0" smtClean="0">
                <a:cs typeface="B Lotus" panose="00000400000000000000" pitchFamily="2" charset="-78"/>
              </a:rPr>
              <a:t>درس هاي </a:t>
            </a:r>
            <a:r>
              <a:rPr lang="fa-IR" dirty="0">
                <a:cs typeface="B Lotus" panose="00000400000000000000" pitchFamily="2" charset="-78"/>
              </a:rPr>
              <a:t>قابل كاربرد براي </a:t>
            </a:r>
            <a:r>
              <a:rPr lang="fa-IR" dirty="0" smtClean="0">
                <a:cs typeface="B Lotus" panose="00000400000000000000" pitchFamily="2" charset="-78"/>
              </a:rPr>
              <a:t>موقعيت هاي </a:t>
            </a:r>
            <a:r>
              <a:rPr lang="fa-IR" dirty="0">
                <a:cs typeface="B Lotus" panose="00000400000000000000" pitchFamily="2" charset="-78"/>
              </a:rPr>
              <a:t>پيچيده، حمايت از استقلال فردي، </a:t>
            </a:r>
            <a:r>
              <a:rPr lang="fa-IR" dirty="0" smtClean="0">
                <a:cs typeface="B Lotus" panose="00000400000000000000" pitchFamily="2" charset="-78"/>
              </a:rPr>
              <a:t>تبديل كردن </a:t>
            </a:r>
            <a:r>
              <a:rPr lang="fa-IR" dirty="0">
                <a:cs typeface="B Lotus" panose="00000400000000000000" pitchFamily="2" charset="-78"/>
              </a:rPr>
              <a:t>نقش معلمان به </a:t>
            </a:r>
            <a:r>
              <a:rPr lang="fa-IR" dirty="0" smtClean="0">
                <a:cs typeface="B Lotus" panose="00000400000000000000" pitchFamily="2" charset="-78"/>
              </a:rPr>
              <a:t>تسهيل كننده </a:t>
            </a:r>
            <a:r>
              <a:rPr lang="fa-IR" dirty="0">
                <a:cs typeface="B Lotus" panose="00000400000000000000" pitchFamily="2" charset="-78"/>
              </a:rPr>
              <a:t>و </a:t>
            </a:r>
            <a:r>
              <a:rPr lang="fa-IR" dirty="0" smtClean="0">
                <a:cs typeface="B Lotus" panose="00000400000000000000" pitchFamily="2" charset="-78"/>
              </a:rPr>
              <a:t>تحريك كننده</a:t>
            </a:r>
            <a:r>
              <a:rPr lang="fa-IR" dirty="0">
                <a:cs typeface="B Lotus" panose="00000400000000000000" pitchFamily="2" charset="-78"/>
              </a:rPr>
              <a:t>. </a:t>
            </a:r>
          </a:p>
        </p:txBody>
      </p:sp>
    </p:spTree>
    <p:extLst>
      <p:ext uri="{BB962C8B-B14F-4D97-AF65-F5344CB8AC3E}">
        <p14:creationId xmlns:p14="http://schemas.microsoft.com/office/powerpoint/2010/main" val="1441453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8186"/>
          </a:xfrm>
        </p:spPr>
        <p:txBody>
          <a:bodyPr>
            <a:normAutofit/>
          </a:bodyPr>
          <a:lstStyle/>
          <a:p>
            <a:pPr algn="ctr"/>
            <a:r>
              <a:rPr lang="fa-IR" sz="2400" b="1" dirty="0" smtClean="0">
                <a:cs typeface="B Bardiya" panose="00000400000000000000" pitchFamily="2" charset="-78"/>
              </a:rPr>
              <a:t>تدوین برنامه درسی مبتنی بر شایستگی</a:t>
            </a:r>
            <a:endParaRPr lang="fa-IR" sz="2400" b="1" dirty="0">
              <a:cs typeface="B Bardiya" panose="00000400000000000000" pitchFamily="2" charset="-78"/>
            </a:endParaRPr>
          </a:p>
        </p:txBody>
      </p:sp>
      <p:sp>
        <p:nvSpPr>
          <p:cNvPr id="3" name="Content Placeholder 2"/>
          <p:cNvSpPr>
            <a:spLocks noGrp="1"/>
          </p:cNvSpPr>
          <p:nvPr>
            <p:ph idx="1"/>
          </p:nvPr>
        </p:nvSpPr>
        <p:spPr>
          <a:xfrm>
            <a:off x="838200" y="1167319"/>
            <a:ext cx="10718260" cy="5009644"/>
          </a:xfrm>
        </p:spPr>
        <p:txBody>
          <a:bodyPr>
            <a:noAutofit/>
          </a:bodyPr>
          <a:lstStyle/>
          <a:p>
            <a:pPr marL="0" indent="0">
              <a:buNone/>
            </a:pPr>
            <a:r>
              <a:rPr lang="fa-IR" sz="2100" dirty="0">
                <a:cs typeface="B Nazanin" panose="00000400000000000000" pitchFamily="2" charset="-78"/>
              </a:rPr>
              <a:t>سينگلا و </a:t>
            </a:r>
            <a:r>
              <a:rPr lang="fa-IR" sz="2100" dirty="0" smtClean="0">
                <a:cs typeface="B Nazanin" panose="00000400000000000000" pitchFamily="2" charset="-78"/>
              </a:rPr>
              <a:t>همكاران ابعاد </a:t>
            </a:r>
            <a:r>
              <a:rPr lang="fa-IR" sz="2100" dirty="0">
                <a:cs typeface="B Nazanin" panose="00000400000000000000" pitchFamily="2" charset="-78"/>
              </a:rPr>
              <a:t>برنامه درسي مبتني بر شايستگي را شامل موارد زير </a:t>
            </a:r>
            <a:r>
              <a:rPr lang="fa-IR" sz="2100" dirty="0" smtClean="0">
                <a:cs typeface="B Nazanin" panose="00000400000000000000" pitchFamily="2" charset="-78"/>
              </a:rPr>
              <a:t>ميدانند:</a:t>
            </a:r>
          </a:p>
          <a:p>
            <a:pPr marL="514350" indent="-514350">
              <a:buAutoNum type="arabicPeriod"/>
            </a:pPr>
            <a:r>
              <a:rPr lang="fa-IR" sz="2100" dirty="0" smtClean="0">
                <a:cs typeface="B Nazanin" panose="00000400000000000000" pitchFamily="2" charset="-78"/>
              </a:rPr>
              <a:t>شناسايي </a:t>
            </a:r>
            <a:r>
              <a:rPr lang="fa-IR" sz="2100" dirty="0">
                <a:cs typeface="B Nazanin" panose="00000400000000000000" pitchFamily="2" charset="-78"/>
              </a:rPr>
              <a:t>شايستگي </a:t>
            </a:r>
            <a:r>
              <a:rPr lang="fa-IR" sz="2100" dirty="0" smtClean="0">
                <a:cs typeface="B Nazanin" panose="00000400000000000000" pitchFamily="2" charset="-78"/>
              </a:rPr>
              <a:t>ها</a:t>
            </a:r>
            <a:endParaRPr lang="fa-IR" sz="2100" dirty="0">
              <a:cs typeface="B Nazanin" panose="00000400000000000000" pitchFamily="2" charset="-78"/>
            </a:endParaRPr>
          </a:p>
          <a:p>
            <a:pPr marL="514350" indent="-514350">
              <a:buAutoNum type="arabicPeriod"/>
            </a:pPr>
            <a:r>
              <a:rPr lang="fa-IR" sz="2100" dirty="0" smtClean="0">
                <a:cs typeface="B Nazanin" panose="00000400000000000000" pitchFamily="2" charset="-78"/>
              </a:rPr>
              <a:t> استانداردكردن </a:t>
            </a:r>
            <a:r>
              <a:rPr lang="fa-IR" sz="2100" dirty="0">
                <a:cs typeface="B Nazanin" panose="00000400000000000000" pitchFamily="2" charset="-78"/>
              </a:rPr>
              <a:t>شايستگي </a:t>
            </a:r>
            <a:r>
              <a:rPr lang="fa-IR" sz="2100" dirty="0" smtClean="0">
                <a:cs typeface="B Nazanin" panose="00000400000000000000" pitchFamily="2" charset="-78"/>
              </a:rPr>
              <a:t>ها</a:t>
            </a:r>
          </a:p>
          <a:p>
            <a:pPr marL="514350" indent="-514350">
              <a:buAutoNum type="arabicPeriod"/>
            </a:pPr>
            <a:r>
              <a:rPr lang="fa-IR" sz="2100" dirty="0" smtClean="0">
                <a:cs typeface="B Nazanin" panose="00000400000000000000" pitchFamily="2" charset="-78"/>
              </a:rPr>
              <a:t>آموزش </a:t>
            </a:r>
            <a:r>
              <a:rPr lang="fa-IR" sz="2100" dirty="0">
                <a:cs typeface="B Nazanin" panose="00000400000000000000" pitchFamily="2" charset="-78"/>
              </a:rPr>
              <a:t>مبتني بر </a:t>
            </a:r>
            <a:r>
              <a:rPr lang="fa-IR" sz="2100" dirty="0" smtClean="0">
                <a:cs typeface="B Nazanin" panose="00000400000000000000" pitchFamily="2" charset="-78"/>
              </a:rPr>
              <a:t>شايستگي</a:t>
            </a:r>
          </a:p>
          <a:p>
            <a:pPr marL="514350" indent="-514350">
              <a:buAutoNum type="arabicPeriod"/>
            </a:pPr>
            <a:r>
              <a:rPr lang="fa-IR" sz="2100" dirty="0" smtClean="0">
                <a:cs typeface="B Nazanin" panose="00000400000000000000" pitchFamily="2" charset="-78"/>
              </a:rPr>
              <a:t>تصديق </a:t>
            </a:r>
            <a:r>
              <a:rPr lang="fa-IR" sz="2100" dirty="0">
                <a:cs typeface="B Nazanin" panose="00000400000000000000" pitchFamily="2" charset="-78"/>
              </a:rPr>
              <a:t>شايستگيها </a:t>
            </a:r>
          </a:p>
          <a:p>
            <a:pPr marL="0" indent="0">
              <a:buNone/>
            </a:pPr>
            <a:r>
              <a:rPr lang="fa-IR" sz="2100" dirty="0" smtClean="0">
                <a:cs typeface="B Nazanin" panose="00000400000000000000" pitchFamily="2" charset="-78"/>
              </a:rPr>
              <a:t> </a:t>
            </a:r>
            <a:r>
              <a:rPr lang="fa-IR" sz="2100" dirty="0">
                <a:cs typeface="B Nazanin" panose="00000400000000000000" pitchFamily="2" charset="-78"/>
              </a:rPr>
              <a:t>آنها بر همين اساس پنج گام را براي طراحي يك برنامه درسي مبتني بر شايستگي ذكر </a:t>
            </a:r>
            <a:r>
              <a:rPr lang="fa-IR" sz="2100" dirty="0" smtClean="0">
                <a:cs typeface="B Nazanin" panose="00000400000000000000" pitchFamily="2" charset="-78"/>
              </a:rPr>
              <a:t>ميكنند:</a:t>
            </a:r>
          </a:p>
          <a:p>
            <a:pPr marL="514350" indent="-514350">
              <a:buAutoNum type="arabicPeriod"/>
            </a:pPr>
            <a:r>
              <a:rPr lang="fa-IR" sz="2100" dirty="0" smtClean="0">
                <a:cs typeface="B Nazanin" panose="00000400000000000000" pitchFamily="2" charset="-78"/>
              </a:rPr>
              <a:t>تعريف </a:t>
            </a:r>
            <a:r>
              <a:rPr lang="fa-IR" sz="2100" dirty="0">
                <a:cs typeface="B Nazanin" panose="00000400000000000000" pitchFamily="2" charset="-78"/>
              </a:rPr>
              <a:t>الزامات </a:t>
            </a:r>
            <a:r>
              <a:rPr lang="fa-IR" sz="2100" dirty="0" smtClean="0">
                <a:cs typeface="B Nazanin" panose="00000400000000000000" pitchFamily="2" charset="-78"/>
              </a:rPr>
              <a:t>حرفه اي </a:t>
            </a:r>
            <a:r>
              <a:rPr lang="fa-IR" sz="2100" dirty="0">
                <a:cs typeface="B Nazanin" panose="00000400000000000000" pitchFamily="2" charset="-78"/>
              </a:rPr>
              <a:t>بر حسب دانش، مهارت و نگرش (</a:t>
            </a:r>
            <a:r>
              <a:rPr lang="fa-IR" sz="2100" dirty="0" smtClean="0">
                <a:cs typeface="B Nazanin" panose="00000400000000000000" pitchFamily="2" charset="-78"/>
              </a:rPr>
              <a:t>شايستگيها)</a:t>
            </a:r>
          </a:p>
          <a:p>
            <a:pPr marL="514350" indent="-514350">
              <a:buAutoNum type="arabicPeriod"/>
            </a:pPr>
            <a:r>
              <a:rPr lang="fa-IR" sz="2100" dirty="0" smtClean="0">
                <a:cs typeface="B Nazanin" panose="00000400000000000000" pitchFamily="2" charset="-78"/>
              </a:rPr>
              <a:t>تعيين </a:t>
            </a:r>
            <a:r>
              <a:rPr lang="fa-IR" sz="2100" dirty="0">
                <a:cs typeface="B Nazanin" panose="00000400000000000000" pitchFamily="2" charset="-78"/>
              </a:rPr>
              <a:t>الزامات </a:t>
            </a:r>
            <a:r>
              <a:rPr lang="fa-IR" sz="2100" dirty="0" smtClean="0">
                <a:cs typeface="B Nazanin" panose="00000400000000000000" pitchFamily="2" charset="-78"/>
              </a:rPr>
              <a:t>حرفه اي</a:t>
            </a:r>
            <a:r>
              <a:rPr lang="fa-IR" sz="2100" dirty="0">
                <a:cs typeface="B Nazanin" panose="00000400000000000000" pitchFamily="2" charset="-78"/>
              </a:rPr>
              <a:t>، اهداف يادگيري و دستيابي </a:t>
            </a:r>
            <a:r>
              <a:rPr lang="fa-IR" sz="2100" dirty="0" smtClean="0">
                <a:cs typeface="B Nazanin" panose="00000400000000000000" pitchFamily="2" charset="-78"/>
              </a:rPr>
              <a:t>اهداف</a:t>
            </a:r>
          </a:p>
          <a:p>
            <a:pPr marL="514350" indent="-514350">
              <a:buAutoNum type="arabicPeriod"/>
            </a:pPr>
            <a:r>
              <a:rPr lang="fa-IR" sz="2100" dirty="0" smtClean="0">
                <a:cs typeface="B Nazanin" panose="00000400000000000000" pitchFamily="2" charset="-78"/>
              </a:rPr>
              <a:t>حركت </a:t>
            </a:r>
            <a:r>
              <a:rPr lang="fa-IR" sz="2100" dirty="0">
                <a:cs typeface="B Nazanin" panose="00000400000000000000" pitchFamily="2" charset="-78"/>
              </a:rPr>
              <a:t>از اهداف يادگيري و كسب اهداف به يك برنامه يادگيري كه موضوعاتي را كه بايد تدريس شود، رويكردهاي تدريس و سنجش اهداف را توصيف ميكند. </a:t>
            </a:r>
          </a:p>
          <a:p>
            <a:pPr marL="514350" indent="-514350">
              <a:buAutoNum type="arabicPeriod"/>
            </a:pPr>
            <a:r>
              <a:rPr lang="fa-IR" sz="2100" dirty="0" smtClean="0">
                <a:cs typeface="B Nazanin" panose="00000400000000000000" pitchFamily="2" charset="-78"/>
              </a:rPr>
              <a:t>ساختن </a:t>
            </a:r>
            <a:r>
              <a:rPr lang="fa-IR" sz="2100" dirty="0">
                <a:cs typeface="B Nazanin" panose="00000400000000000000" pitchFamily="2" charset="-78"/>
              </a:rPr>
              <a:t>طرح براي حفظ كيفيت </a:t>
            </a:r>
            <a:r>
              <a:rPr lang="fa-IR" sz="2100" dirty="0" smtClean="0">
                <a:cs typeface="B Nazanin" panose="00000400000000000000" pitchFamily="2" charset="-78"/>
              </a:rPr>
              <a:t>دوره</a:t>
            </a:r>
          </a:p>
          <a:p>
            <a:pPr marL="514350" indent="-514350">
              <a:buAutoNum type="arabicPeriod"/>
            </a:pPr>
            <a:r>
              <a:rPr lang="fa-IR" sz="2100" dirty="0" smtClean="0">
                <a:cs typeface="B Nazanin" panose="00000400000000000000" pitchFamily="2" charset="-78"/>
              </a:rPr>
              <a:t>تدوين </a:t>
            </a:r>
            <a:r>
              <a:rPr lang="fa-IR" sz="2100" dirty="0">
                <a:cs typeface="B Nazanin" panose="00000400000000000000" pitchFamily="2" charset="-78"/>
              </a:rPr>
              <a:t>استراتژيهاي اجرايي و </a:t>
            </a:r>
            <a:r>
              <a:rPr lang="fa-IR" sz="2100" dirty="0" smtClean="0">
                <a:cs typeface="B Nazanin" panose="00000400000000000000" pitchFamily="2" charset="-78"/>
              </a:rPr>
              <a:t>ارزشيابي</a:t>
            </a:r>
          </a:p>
        </p:txBody>
      </p:sp>
    </p:spTree>
    <p:extLst>
      <p:ext uri="{BB962C8B-B14F-4D97-AF65-F5344CB8AC3E}">
        <p14:creationId xmlns:p14="http://schemas.microsoft.com/office/powerpoint/2010/main" val="7581833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تدوین برنامه درسی مبتنی بر شایستگی</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smtClean="0">
                <a:cs typeface="B Lotus" panose="00000400000000000000" pitchFamily="2" charset="-78"/>
              </a:rPr>
              <a:t> </a:t>
            </a:r>
            <a:r>
              <a:rPr lang="fa-IR" dirty="0">
                <a:cs typeface="B Lotus" panose="00000400000000000000" pitchFamily="2" charset="-78"/>
              </a:rPr>
              <a:t>برخي ديگر پنج مرحله اساسي را براي برنامه هاي درسي مبتني بر شايستگي ذكر </a:t>
            </a:r>
            <a:r>
              <a:rPr lang="fa-IR" dirty="0" smtClean="0">
                <a:cs typeface="B Lotus" panose="00000400000000000000" pitchFamily="2" charset="-78"/>
              </a:rPr>
              <a:t>ميكنند </a:t>
            </a:r>
            <a:r>
              <a:rPr lang="fa-IR" dirty="0">
                <a:cs typeface="B Lotus" panose="00000400000000000000" pitchFamily="2" charset="-78"/>
              </a:rPr>
              <a:t>كه عبارتند از: </a:t>
            </a:r>
          </a:p>
          <a:p>
            <a:pPr marL="514350" indent="-514350">
              <a:buAutoNum type="arabicPeriod"/>
            </a:pPr>
            <a:r>
              <a:rPr lang="fa-IR" dirty="0" smtClean="0">
                <a:cs typeface="B Lotus" panose="00000400000000000000" pitchFamily="2" charset="-78"/>
              </a:rPr>
              <a:t>شايستگي </a:t>
            </a:r>
            <a:r>
              <a:rPr lang="fa-IR" dirty="0">
                <a:cs typeface="B Lotus" panose="00000400000000000000" pitchFamily="2" charset="-78"/>
              </a:rPr>
              <a:t>كه بايد طي برنامه به آن رسيد و بايستي شناسايي و اعتباريابي </a:t>
            </a:r>
            <a:r>
              <a:rPr lang="fa-IR" dirty="0" smtClean="0">
                <a:cs typeface="B Lotus" panose="00000400000000000000" pitchFamily="2" charset="-78"/>
              </a:rPr>
              <a:t>شود</a:t>
            </a:r>
          </a:p>
          <a:p>
            <a:pPr marL="514350" indent="-514350">
              <a:buAutoNum type="arabicPeriod"/>
            </a:pPr>
            <a:r>
              <a:rPr lang="fa-IR" dirty="0" smtClean="0">
                <a:cs typeface="B Lotus" panose="00000400000000000000" pitchFamily="2" charset="-78"/>
              </a:rPr>
              <a:t> </a:t>
            </a:r>
            <a:r>
              <a:rPr lang="fa-IR" dirty="0">
                <a:cs typeface="B Lotus" panose="00000400000000000000" pitchFamily="2" charset="-78"/>
              </a:rPr>
              <a:t>معيارها كه بايد در ارزيابي پيشرفت به كار برده شود </a:t>
            </a:r>
            <a:endParaRPr lang="fa-IR" dirty="0" smtClean="0">
              <a:cs typeface="B Lotus" panose="00000400000000000000" pitchFamily="2" charset="-78"/>
            </a:endParaRPr>
          </a:p>
          <a:p>
            <a:pPr marL="514350" indent="-514350">
              <a:buAutoNum type="arabicPeriod"/>
            </a:pPr>
            <a:r>
              <a:rPr lang="fa-IR" dirty="0" smtClean="0">
                <a:cs typeface="B Lotus" panose="00000400000000000000" pitchFamily="2" charset="-78"/>
              </a:rPr>
              <a:t> </a:t>
            </a:r>
            <a:r>
              <a:rPr lang="fa-IR" dirty="0">
                <a:cs typeface="B Lotus" panose="00000400000000000000" pitchFamily="2" charset="-78"/>
              </a:rPr>
              <a:t>برنامه هاي درسي كه براي توسعه فردي و ارزيابي هر يك از شايستگي هاي ويژه بايد به كار رود. </a:t>
            </a:r>
            <a:endParaRPr lang="fa-IR" dirty="0" smtClean="0">
              <a:cs typeface="B Lotus" panose="00000400000000000000" pitchFamily="2" charset="-78"/>
            </a:endParaRPr>
          </a:p>
          <a:p>
            <a:pPr marL="514350" indent="-514350">
              <a:buAutoNum type="arabicPeriod"/>
            </a:pPr>
            <a:r>
              <a:rPr lang="fa-IR" dirty="0" smtClean="0">
                <a:cs typeface="B Lotus" panose="00000400000000000000" pitchFamily="2" charset="-78"/>
              </a:rPr>
              <a:t> </a:t>
            </a:r>
            <a:r>
              <a:rPr lang="fa-IR" dirty="0">
                <a:cs typeface="B Lotus" panose="00000400000000000000" pitchFamily="2" charset="-78"/>
              </a:rPr>
              <a:t>ارزيابي شايستگي </a:t>
            </a:r>
            <a:endParaRPr lang="fa-IR" dirty="0" smtClean="0">
              <a:cs typeface="B Lotus" panose="00000400000000000000" pitchFamily="2" charset="-78"/>
            </a:endParaRPr>
          </a:p>
          <a:p>
            <a:pPr marL="514350" indent="-514350">
              <a:buAutoNum type="arabicPeriod"/>
            </a:pPr>
            <a:r>
              <a:rPr lang="fa-IR" dirty="0" smtClean="0">
                <a:cs typeface="B Lotus" panose="00000400000000000000" pitchFamily="2" charset="-78"/>
              </a:rPr>
              <a:t>پيشرفت شركت كنندگان </a:t>
            </a:r>
            <a:r>
              <a:rPr lang="fa-IR" dirty="0">
                <a:cs typeface="B Lotus" panose="00000400000000000000" pitchFamily="2" charset="-78"/>
              </a:rPr>
              <a:t>از طريق برنامه هاي آموزش براساس سرعت خودشان به وسيله نشان دادن شايستگي خاص </a:t>
            </a:r>
            <a:endParaRPr lang="fa-IR" dirty="0" smtClean="0">
              <a:cs typeface="B Lotus" panose="00000400000000000000" pitchFamily="2" charset="-78"/>
            </a:endParaRPr>
          </a:p>
          <a:p>
            <a:pPr marL="0" indent="0">
              <a:buNone/>
            </a:pPr>
            <a:endParaRPr lang="fa-IR" dirty="0">
              <a:cs typeface="B Lotus" panose="00000400000000000000" pitchFamily="2" charset="-78"/>
            </a:endParaRPr>
          </a:p>
          <a:p>
            <a:endParaRPr lang="fa-IR" dirty="0">
              <a:cs typeface="B Lotus" panose="00000400000000000000" pitchFamily="2" charset="-78"/>
            </a:endParaRPr>
          </a:p>
        </p:txBody>
      </p:sp>
    </p:spTree>
    <p:extLst>
      <p:ext uri="{BB962C8B-B14F-4D97-AF65-F5344CB8AC3E}">
        <p14:creationId xmlns:p14="http://schemas.microsoft.com/office/powerpoint/2010/main" val="3475095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تدوین برنامه درسی مبتنی بر شایستگی</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marL="0" indent="0">
              <a:buNone/>
            </a:pPr>
            <a:r>
              <a:rPr lang="fa-IR" dirty="0">
                <a:cs typeface="B Lotus" panose="00000400000000000000" pitchFamily="2" charset="-78"/>
              </a:rPr>
              <a:t>كوپروپالت به رويكردي گام گام را براي بررسي </a:t>
            </a:r>
            <a:r>
              <a:rPr lang="fa-IR" dirty="0" smtClean="0">
                <a:cs typeface="B Lotus" panose="00000400000000000000" pitchFamily="2" charset="-78"/>
              </a:rPr>
              <a:t>شايستگي هاي </a:t>
            </a:r>
            <a:r>
              <a:rPr lang="fa-IR" dirty="0">
                <a:cs typeface="B Lotus" panose="00000400000000000000" pitchFamily="2" charset="-78"/>
              </a:rPr>
              <a:t>مورد نياز </a:t>
            </a:r>
            <a:r>
              <a:rPr lang="fa-IR" dirty="0" smtClean="0">
                <a:cs typeface="B Lotus" panose="00000400000000000000" pitchFamily="2" charset="-78"/>
              </a:rPr>
              <a:t>فارغ التحصيلان </a:t>
            </a:r>
            <a:r>
              <a:rPr lang="fa-IR" dirty="0">
                <a:cs typeface="B Lotus" panose="00000400000000000000" pitchFamily="2" charset="-78"/>
              </a:rPr>
              <a:t>براي طراحي برنامه درسي مبتني بر شايستگي مورد استفاده قرار </a:t>
            </a:r>
            <a:r>
              <a:rPr lang="fa-IR" dirty="0" smtClean="0">
                <a:cs typeface="B Lotus" panose="00000400000000000000" pitchFamily="2" charset="-78"/>
              </a:rPr>
              <a:t>داده اند </a:t>
            </a:r>
            <a:r>
              <a:rPr lang="fa-IR" dirty="0">
                <a:cs typeface="B Lotus" panose="00000400000000000000" pitchFamily="2" charset="-78"/>
              </a:rPr>
              <a:t>كه عبارت است </a:t>
            </a:r>
            <a:r>
              <a:rPr lang="fa-IR" dirty="0" smtClean="0">
                <a:cs typeface="B Lotus" panose="00000400000000000000" pitchFamily="2" charset="-78"/>
              </a:rPr>
              <a:t>از:</a:t>
            </a:r>
          </a:p>
          <a:p>
            <a:pPr marL="514350" indent="-514350">
              <a:buAutoNum type="arabicPeriod"/>
            </a:pPr>
            <a:r>
              <a:rPr lang="fa-IR" dirty="0" smtClean="0">
                <a:cs typeface="B Lotus" panose="00000400000000000000" pitchFamily="2" charset="-78"/>
              </a:rPr>
              <a:t>درنظرگرفتن </a:t>
            </a:r>
            <a:r>
              <a:rPr lang="fa-IR" dirty="0">
                <a:cs typeface="B Lotus" panose="00000400000000000000" pitchFamily="2" charset="-78"/>
              </a:rPr>
              <a:t>سطح (موقعيتهاي شروع، </a:t>
            </a:r>
            <a:r>
              <a:rPr lang="fa-IR" dirty="0" smtClean="0">
                <a:cs typeface="B Lotus" panose="00000400000000000000" pitchFamily="2" charset="-78"/>
              </a:rPr>
              <a:t>فارغ التحصيلي)</a:t>
            </a:r>
          </a:p>
          <a:p>
            <a:pPr marL="514350" indent="-514350">
              <a:buAutoNum type="arabicPeriod"/>
            </a:pPr>
            <a:r>
              <a:rPr lang="fa-IR" dirty="0" smtClean="0">
                <a:cs typeface="B Lotus" panose="00000400000000000000" pitchFamily="2" charset="-78"/>
              </a:rPr>
              <a:t>درنظرگرفتن </a:t>
            </a:r>
            <a:r>
              <a:rPr lang="fa-IR" dirty="0">
                <a:cs typeface="B Lotus" panose="00000400000000000000" pitchFamily="2" charset="-78"/>
              </a:rPr>
              <a:t>نقش (وظيفه، فرآيند، </a:t>
            </a:r>
            <a:r>
              <a:rPr lang="fa-IR" dirty="0" smtClean="0">
                <a:cs typeface="B Lotus" panose="00000400000000000000" pitchFamily="2" charset="-78"/>
              </a:rPr>
              <a:t>مردم محوری [دموکراسی]</a:t>
            </a:r>
          </a:p>
          <a:p>
            <a:pPr marL="514350" indent="-514350">
              <a:buAutoNum type="arabicPeriod"/>
            </a:pPr>
            <a:r>
              <a:rPr lang="fa-IR" dirty="0" smtClean="0">
                <a:cs typeface="B Lotus" panose="00000400000000000000" pitchFamily="2" charset="-78"/>
              </a:rPr>
              <a:t>درنظرگرفتن </a:t>
            </a:r>
            <a:r>
              <a:rPr lang="fa-IR" dirty="0">
                <a:cs typeface="B Lotus" panose="00000400000000000000" pitchFamily="2" charset="-78"/>
              </a:rPr>
              <a:t>مراحل تحول سازماني (چرخه حيات سازماني</a:t>
            </a:r>
            <a:r>
              <a:rPr lang="fa-IR" dirty="0" smtClean="0">
                <a:cs typeface="B Lotus" panose="00000400000000000000" pitchFamily="2" charset="-78"/>
              </a:rPr>
              <a:t>)</a:t>
            </a:r>
          </a:p>
          <a:p>
            <a:pPr marL="514350" indent="-514350">
              <a:buAutoNum type="arabicPeriod"/>
            </a:pPr>
            <a:r>
              <a:rPr lang="fa-IR" dirty="0" smtClean="0">
                <a:cs typeface="B Lotus" panose="00000400000000000000" pitchFamily="2" charset="-78"/>
              </a:rPr>
              <a:t> درنظرگرفتن </a:t>
            </a:r>
            <a:r>
              <a:rPr lang="fa-IR" dirty="0">
                <a:cs typeface="B Lotus" panose="00000400000000000000" pitchFamily="2" charset="-78"/>
              </a:rPr>
              <a:t>ديگر متغيرهاي </a:t>
            </a:r>
            <a:r>
              <a:rPr lang="fa-IR" dirty="0" smtClean="0">
                <a:cs typeface="B Lotus" panose="00000400000000000000" pitchFamily="2" charset="-78"/>
              </a:rPr>
              <a:t>زمينه اي </a:t>
            </a:r>
            <a:r>
              <a:rPr lang="fa-IR" dirty="0">
                <a:cs typeface="B Lotus" panose="00000400000000000000" pitchFamily="2" charset="-78"/>
              </a:rPr>
              <a:t>مرتبط (توليد، ابعاد سازماني و </a:t>
            </a:r>
            <a:r>
              <a:rPr lang="fa-IR" dirty="0" smtClean="0">
                <a:cs typeface="B Lotus" panose="00000400000000000000" pitchFamily="2" charset="-78"/>
              </a:rPr>
              <a:t>اجتماعی)</a:t>
            </a:r>
          </a:p>
          <a:p>
            <a:pPr marL="514350" indent="-514350">
              <a:buAutoNum type="arabicPeriod"/>
            </a:pPr>
            <a:r>
              <a:rPr lang="fa-IR" dirty="0" smtClean="0">
                <a:cs typeface="B Lotus" panose="00000400000000000000" pitchFamily="2" charset="-78"/>
              </a:rPr>
              <a:t>شناسايي </a:t>
            </a:r>
            <a:r>
              <a:rPr lang="fa-IR" dirty="0">
                <a:cs typeface="B Lotus" panose="00000400000000000000" pitchFamily="2" charset="-78"/>
              </a:rPr>
              <a:t>ارتباط </a:t>
            </a:r>
            <a:r>
              <a:rPr lang="fa-IR" dirty="0" smtClean="0">
                <a:cs typeface="B Lotus" panose="00000400000000000000" pitchFamily="2" charset="-78"/>
              </a:rPr>
              <a:t>مقوله ها </a:t>
            </a:r>
            <a:r>
              <a:rPr lang="fa-IR" dirty="0">
                <a:cs typeface="B Lotus" panose="00000400000000000000" pitchFamily="2" charset="-78"/>
              </a:rPr>
              <a:t>و </a:t>
            </a:r>
            <a:r>
              <a:rPr lang="fa-IR" dirty="0" smtClean="0">
                <a:cs typeface="B Lotus" panose="00000400000000000000" pitchFamily="2" charset="-78"/>
              </a:rPr>
              <a:t>دسته هاي </a:t>
            </a:r>
            <a:r>
              <a:rPr lang="fa-IR" dirty="0">
                <a:cs typeface="B Lotus" panose="00000400000000000000" pitchFamily="2" charset="-78"/>
              </a:rPr>
              <a:t>شايستگي (</a:t>
            </a:r>
            <a:r>
              <a:rPr lang="fa-IR" dirty="0" smtClean="0">
                <a:cs typeface="B Lotus" panose="00000400000000000000" pitchFamily="2" charset="-78"/>
              </a:rPr>
              <a:t>ميان فردي</a:t>
            </a:r>
            <a:r>
              <a:rPr lang="fa-IR" dirty="0">
                <a:cs typeface="B Lotus" panose="00000400000000000000" pitchFamily="2" charset="-78"/>
              </a:rPr>
              <a:t>، </a:t>
            </a:r>
            <a:r>
              <a:rPr lang="fa-IR" dirty="0" smtClean="0">
                <a:cs typeface="B Lotus" panose="00000400000000000000" pitchFamily="2" charset="-78"/>
              </a:rPr>
              <a:t>وظيفه محوري</a:t>
            </a:r>
            <a:r>
              <a:rPr lang="fa-IR" dirty="0">
                <a:cs typeface="B Lotus" panose="00000400000000000000" pitchFamily="2" charset="-78"/>
              </a:rPr>
              <a:t>، </a:t>
            </a:r>
            <a:r>
              <a:rPr lang="fa-IR" dirty="0" smtClean="0">
                <a:cs typeface="B Lotus" panose="00000400000000000000" pitchFamily="2" charset="-78"/>
              </a:rPr>
              <a:t>فرافردي)</a:t>
            </a:r>
          </a:p>
          <a:p>
            <a:pPr marL="514350" indent="-514350">
              <a:buAutoNum type="arabicPeriod"/>
            </a:pPr>
            <a:r>
              <a:rPr lang="fa-IR" dirty="0" smtClean="0">
                <a:cs typeface="B Lotus" panose="00000400000000000000" pitchFamily="2" charset="-78"/>
              </a:rPr>
              <a:t>جمع آوري </a:t>
            </a:r>
            <a:r>
              <a:rPr lang="fa-IR" dirty="0">
                <a:cs typeface="B Lotus" panose="00000400000000000000" pitchFamily="2" charset="-78"/>
              </a:rPr>
              <a:t>اطلاعات </a:t>
            </a:r>
            <a:r>
              <a:rPr lang="fa-IR" dirty="0" smtClean="0">
                <a:cs typeface="B Lotus" panose="00000400000000000000" pitchFamily="2" charset="-78"/>
              </a:rPr>
              <a:t>حمايت كننده اضافي</a:t>
            </a:r>
          </a:p>
          <a:p>
            <a:pPr marL="514350" indent="-514350">
              <a:buAutoNum type="arabicPeriod"/>
            </a:pPr>
            <a:r>
              <a:rPr lang="fa-IR" dirty="0" smtClean="0">
                <a:cs typeface="B Lotus" panose="00000400000000000000" pitchFamily="2" charset="-78"/>
              </a:rPr>
              <a:t> بازبيني</a:t>
            </a:r>
            <a:r>
              <a:rPr lang="fa-IR" dirty="0">
                <a:cs typeface="B Lotus" panose="00000400000000000000" pitchFamily="2" charset="-78"/>
              </a:rPr>
              <a:t>، </a:t>
            </a:r>
            <a:r>
              <a:rPr lang="fa-IR" dirty="0" smtClean="0">
                <a:cs typeface="B Lotus" panose="00000400000000000000" pitchFamily="2" charset="-78"/>
              </a:rPr>
              <a:t>نهايي سازي</a:t>
            </a:r>
          </a:p>
          <a:p>
            <a:pPr marL="514350" indent="-514350">
              <a:buAutoNum type="arabicPeriod"/>
            </a:pPr>
            <a:r>
              <a:rPr lang="fa-IR" dirty="0" smtClean="0">
                <a:cs typeface="B Lotus" panose="00000400000000000000" pitchFamily="2" charset="-78"/>
              </a:rPr>
              <a:t>ايجاد شاخص هاي </a:t>
            </a:r>
            <a:r>
              <a:rPr lang="fa-IR" dirty="0">
                <a:cs typeface="B Lotus" panose="00000400000000000000" pitchFamily="2" charset="-78"/>
              </a:rPr>
              <a:t>رفتاري (اصطلاحات رفتاري واقعي كه </a:t>
            </a:r>
            <a:r>
              <a:rPr lang="fa-IR" dirty="0" smtClean="0">
                <a:cs typeface="B Lotus" panose="00000400000000000000" pitchFamily="2" charset="-78"/>
              </a:rPr>
              <a:t>شايستگي ها </a:t>
            </a:r>
            <a:r>
              <a:rPr lang="fa-IR" dirty="0">
                <a:cs typeface="B Lotus" panose="00000400000000000000" pitchFamily="2" charset="-78"/>
              </a:rPr>
              <a:t>را قابل مشاهده </a:t>
            </a:r>
            <a:r>
              <a:rPr lang="fa-IR" dirty="0" smtClean="0">
                <a:cs typeface="B Lotus" panose="00000400000000000000" pitchFamily="2" charset="-78"/>
              </a:rPr>
              <a:t>ميسازد</a:t>
            </a:r>
          </a:p>
          <a:p>
            <a:pPr marL="514350" indent="-514350">
              <a:buAutoNum type="arabicPeriod"/>
            </a:pPr>
            <a:r>
              <a:rPr lang="fa-IR" dirty="0" smtClean="0">
                <a:cs typeface="B Lotus" panose="00000400000000000000" pitchFamily="2" charset="-78"/>
              </a:rPr>
              <a:t>ايجاد </a:t>
            </a:r>
            <a:r>
              <a:rPr lang="fa-IR" dirty="0">
                <a:cs typeface="B Lotus" panose="00000400000000000000" pitchFamily="2" charset="-78"/>
              </a:rPr>
              <a:t>اهميت نسبي و سطح تسلط بر هر شايستگي. </a:t>
            </a:r>
          </a:p>
        </p:txBody>
      </p:sp>
    </p:spTree>
    <p:extLst>
      <p:ext uri="{BB962C8B-B14F-4D97-AF65-F5344CB8AC3E}">
        <p14:creationId xmlns:p14="http://schemas.microsoft.com/office/powerpoint/2010/main" val="367976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Bardiya" panose="00000400000000000000" pitchFamily="2" charset="-78"/>
              </a:rPr>
              <a:t>الگوی تربیت معلم ناکارآمد</a:t>
            </a:r>
            <a:endParaRPr lang="fa-IR" b="1" dirty="0">
              <a:cs typeface="B Bardiya"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r>
              <a:rPr lang="fa-IR" dirty="0" smtClean="0">
                <a:cs typeface="B Lotus" panose="00000400000000000000" pitchFamily="2" charset="-78"/>
              </a:rPr>
              <a:t>شروع هر طرح و برنامه از صفر</a:t>
            </a:r>
          </a:p>
          <a:p>
            <a:r>
              <a:rPr lang="fa-IR" dirty="0" smtClean="0">
                <a:cs typeface="B Lotus" panose="00000400000000000000" pitchFamily="2" charset="-78"/>
              </a:rPr>
              <a:t>آموزش و تربیت (صرفاً) به عنوان نیاز معلمان</a:t>
            </a:r>
          </a:p>
          <a:p>
            <a:r>
              <a:rPr lang="fa-IR" dirty="0" smtClean="0">
                <a:cs typeface="B Lotus" panose="00000400000000000000" pitchFamily="2" charset="-78"/>
              </a:rPr>
              <a:t>عدم یکپارچگی و انسجام بین آموزش و تربیت با سایر ابعاد حرفه معلمی</a:t>
            </a:r>
          </a:p>
          <a:p>
            <a:r>
              <a:rPr lang="fa-IR" dirty="0" smtClean="0">
                <a:cs typeface="B Lotus" panose="00000400000000000000" pitchFamily="2" charset="-78"/>
              </a:rPr>
              <a:t>نادیده گرفتن شرایط و اوضاع واقعی معلمان</a:t>
            </a:r>
          </a:p>
          <a:p>
            <a:r>
              <a:rPr lang="fa-IR" dirty="0" smtClean="0">
                <a:cs typeface="B Lotus" panose="00000400000000000000" pitchFamily="2" charset="-78"/>
              </a:rPr>
              <a:t>برنامه ریزی خشک و نامنعطف و معلم به عنوان پذیرای منفعل اطلاعات</a:t>
            </a:r>
          </a:p>
          <a:p>
            <a:r>
              <a:rPr lang="fa-IR" dirty="0" smtClean="0">
                <a:cs typeface="B Lotus" panose="00000400000000000000" pitchFamily="2" charset="-78"/>
              </a:rPr>
              <a:t>آموزش یکسان برای تمام معلمان</a:t>
            </a:r>
          </a:p>
          <a:p>
            <a:r>
              <a:rPr lang="fa-IR" dirty="0" smtClean="0">
                <a:cs typeface="B Lotus" panose="00000400000000000000" pitchFamily="2" charset="-78"/>
              </a:rPr>
              <a:t>توجه صرف به کاربرد عملی مشخص و محدود</a:t>
            </a:r>
          </a:p>
          <a:p>
            <a:r>
              <a:rPr lang="fa-IR" dirty="0" smtClean="0">
                <a:cs typeface="B Lotus" panose="00000400000000000000" pitchFamily="2" charset="-78"/>
              </a:rPr>
              <a:t>به جای انگیزش درونی از تشویق و انگیزش بیرونی بهره می گیرد</a:t>
            </a:r>
          </a:p>
          <a:p>
            <a:r>
              <a:rPr lang="fa-IR" dirty="0" smtClean="0">
                <a:cs typeface="B Lotus" panose="00000400000000000000" pitchFamily="2" charset="-78"/>
              </a:rPr>
              <a:t>در خارج از محل کار اجرا می شود</a:t>
            </a:r>
          </a:p>
          <a:p>
            <a:r>
              <a:rPr lang="fa-IR" dirty="0" smtClean="0">
                <a:cs typeface="B Lotus" panose="00000400000000000000" pitchFamily="2" charset="-78"/>
              </a:rPr>
              <a:t>نامنظم و کوتاه مدت است</a:t>
            </a:r>
          </a:p>
          <a:p>
            <a:r>
              <a:rPr lang="fa-IR" dirty="0" smtClean="0">
                <a:cs typeface="B Lotus" panose="00000400000000000000" pitchFamily="2" charset="-78"/>
              </a:rPr>
              <a:t>برمحور رویدادهای دوره ای و سمینار و ... استوار است</a:t>
            </a:r>
          </a:p>
          <a:p>
            <a:endParaRPr lang="fa-IR" dirty="0">
              <a:cs typeface="B Lotus" panose="00000400000000000000" pitchFamily="2" charset="-78"/>
            </a:endParaRPr>
          </a:p>
        </p:txBody>
      </p:sp>
    </p:spTree>
    <p:extLst>
      <p:ext uri="{BB962C8B-B14F-4D97-AF65-F5344CB8AC3E}">
        <p14:creationId xmlns:p14="http://schemas.microsoft.com/office/powerpoint/2010/main" val="31274013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Bardiya" panose="00000400000000000000" pitchFamily="2" charset="-78"/>
              </a:rPr>
              <a:t>تدوین برنامه درسی مبتنی بر شایستگی</a:t>
            </a:r>
          </a:p>
        </p:txBody>
      </p:sp>
      <p:sp>
        <p:nvSpPr>
          <p:cNvPr id="3" name="Content Placeholder 2"/>
          <p:cNvSpPr>
            <a:spLocks noGrp="1"/>
          </p:cNvSpPr>
          <p:nvPr>
            <p:ph idx="1"/>
          </p:nvPr>
        </p:nvSpPr>
        <p:spPr/>
        <p:txBody>
          <a:bodyPr/>
          <a:lstStyle/>
          <a:p>
            <a:r>
              <a:rPr lang="fa-IR" dirty="0" smtClean="0">
                <a:cs typeface="B Lotus" panose="00000400000000000000" pitchFamily="2" charset="-78"/>
              </a:rPr>
              <a:t>مراحل ب.د.م. ش از دیدگاهی دیگر:</a:t>
            </a:r>
          </a:p>
          <a:p>
            <a:pPr marL="514350" indent="-514350">
              <a:buAutoNum type="arabicPeriod"/>
            </a:pPr>
            <a:r>
              <a:rPr lang="fa-IR" dirty="0" smtClean="0">
                <a:cs typeface="B Lotus" panose="00000400000000000000" pitchFamily="2" charset="-78"/>
              </a:rPr>
              <a:t>تعيين </a:t>
            </a:r>
            <a:r>
              <a:rPr lang="fa-IR" dirty="0">
                <a:cs typeface="B Lotus" panose="00000400000000000000" pitchFamily="2" charset="-78"/>
              </a:rPr>
              <a:t>مدل شايستگيها (بررسي ادبيات موضوع و مستندات داخلي، مصاحبه با افراد موفق و برجسته، تهيه فهرست اوليه </a:t>
            </a:r>
            <a:r>
              <a:rPr lang="fa-IR" dirty="0" smtClean="0">
                <a:cs typeface="B Lotus" panose="00000400000000000000" pitchFamily="2" charset="-78"/>
              </a:rPr>
              <a:t>شايستگي ها</a:t>
            </a:r>
            <a:r>
              <a:rPr lang="fa-IR" dirty="0">
                <a:cs typeface="B Lotus" panose="00000400000000000000" pitchFamily="2" charset="-78"/>
              </a:rPr>
              <a:t>، اعتباريابي </a:t>
            </a:r>
            <a:r>
              <a:rPr lang="fa-IR" dirty="0" smtClean="0">
                <a:cs typeface="B Lotus" panose="00000400000000000000" pitchFamily="2" charset="-78"/>
              </a:rPr>
              <a:t>شايستگي ها</a:t>
            </a:r>
            <a:r>
              <a:rPr lang="fa-IR" dirty="0">
                <a:cs typeface="B Lotus" panose="00000400000000000000" pitchFamily="2" charset="-78"/>
              </a:rPr>
              <a:t>، تهيه مدل </a:t>
            </a:r>
            <a:r>
              <a:rPr lang="fa-IR" dirty="0" smtClean="0">
                <a:cs typeface="B Lotus" panose="00000400000000000000" pitchFamily="2" charset="-78"/>
              </a:rPr>
              <a:t>شايستگي)</a:t>
            </a:r>
          </a:p>
          <a:p>
            <a:pPr marL="514350" indent="-514350">
              <a:buAutoNum type="arabicPeriod"/>
            </a:pPr>
            <a:r>
              <a:rPr lang="fa-IR" dirty="0" smtClean="0">
                <a:cs typeface="B Lotus" panose="00000400000000000000" pitchFamily="2" charset="-78"/>
              </a:rPr>
              <a:t>تشخيص </a:t>
            </a:r>
            <a:r>
              <a:rPr lang="fa-IR" dirty="0">
                <a:cs typeface="B Lotus" panose="00000400000000000000" pitchFamily="2" charset="-78"/>
              </a:rPr>
              <a:t>نيازهاي آموزشي و شناسايي و اجراي </a:t>
            </a:r>
            <a:r>
              <a:rPr lang="fa-IR" dirty="0" smtClean="0">
                <a:cs typeface="B Lotus" panose="00000400000000000000" pitchFamily="2" charset="-78"/>
              </a:rPr>
              <a:t>برنامه هاي </a:t>
            </a:r>
            <a:r>
              <a:rPr lang="fa-IR" dirty="0">
                <a:cs typeface="B Lotus" panose="00000400000000000000" pitchFamily="2" charset="-78"/>
              </a:rPr>
              <a:t>درسي مبتني بر </a:t>
            </a:r>
            <a:r>
              <a:rPr lang="fa-IR" dirty="0" smtClean="0">
                <a:cs typeface="B Lotus" panose="00000400000000000000" pitchFamily="2" charset="-78"/>
              </a:rPr>
              <a:t>شايستگي</a:t>
            </a:r>
          </a:p>
          <a:p>
            <a:pPr marL="514350" indent="-514350">
              <a:buAutoNum type="arabicPeriod"/>
            </a:pPr>
            <a:r>
              <a:rPr lang="fa-IR" dirty="0" smtClean="0">
                <a:cs typeface="B Lotus" panose="00000400000000000000" pitchFamily="2" charset="-78"/>
              </a:rPr>
              <a:t>پس </a:t>
            </a:r>
            <a:r>
              <a:rPr lang="fa-IR" dirty="0">
                <a:cs typeface="B Lotus" panose="00000400000000000000" pitchFamily="2" charset="-78"/>
              </a:rPr>
              <a:t>از اعتباريابي </a:t>
            </a:r>
            <a:r>
              <a:rPr lang="fa-IR" dirty="0" smtClean="0">
                <a:cs typeface="B Lotus" panose="00000400000000000000" pitchFamily="2" charset="-78"/>
              </a:rPr>
              <a:t>شايستگي ها</a:t>
            </a:r>
            <a:r>
              <a:rPr lang="fa-IR" dirty="0">
                <a:cs typeface="B Lotus" panose="00000400000000000000" pitchFamily="2" charset="-78"/>
              </a:rPr>
              <a:t>، </a:t>
            </a:r>
            <a:r>
              <a:rPr lang="fa-IR" dirty="0" smtClean="0">
                <a:cs typeface="B Lotus" panose="00000400000000000000" pitchFamily="2" charset="-78"/>
              </a:rPr>
              <a:t>شايستگي هاي </a:t>
            </a:r>
            <a:r>
              <a:rPr lang="fa-IR" dirty="0">
                <a:cs typeface="B Lotus" panose="00000400000000000000" pitchFamily="2" charset="-78"/>
              </a:rPr>
              <a:t>مورد نظر و معتبر </a:t>
            </a:r>
            <a:r>
              <a:rPr lang="fa-IR" dirty="0" smtClean="0">
                <a:cs typeface="B Lotus" panose="00000400000000000000" pitchFamily="2" charset="-78"/>
              </a:rPr>
              <a:t>شناسايي شده</a:t>
            </a:r>
            <a:r>
              <a:rPr lang="fa-IR" dirty="0">
                <a:cs typeface="B Lotus" panose="00000400000000000000" pitchFamily="2" charset="-78"/>
              </a:rPr>
              <a:t>، لذا به تهيه مدل شايستگي براي سطوح مختلف پرداخته ميشود. اين مدل اساس و پايه آموزش، ارزيابي عملكرد، جذب و استخدام قرار ميگيرد. </a:t>
            </a:r>
          </a:p>
        </p:txBody>
      </p:sp>
    </p:spTree>
    <p:extLst>
      <p:ext uri="{BB962C8B-B14F-4D97-AF65-F5344CB8AC3E}">
        <p14:creationId xmlns:p14="http://schemas.microsoft.com/office/powerpoint/2010/main" val="257190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Bardiya" panose="00000400000000000000" pitchFamily="2" charset="-78"/>
              </a:rPr>
              <a:t>تدوین برنامه درسی مبتنی بر شایستگی</a:t>
            </a:r>
          </a:p>
        </p:txBody>
      </p:sp>
      <p:sp>
        <p:nvSpPr>
          <p:cNvPr id="3" name="Content Placeholder 2"/>
          <p:cNvSpPr>
            <a:spLocks noGrp="1"/>
          </p:cNvSpPr>
          <p:nvPr>
            <p:ph idx="1"/>
          </p:nvPr>
        </p:nvSpPr>
        <p:spPr/>
        <p:txBody>
          <a:bodyPr/>
          <a:lstStyle/>
          <a:p>
            <a:r>
              <a:rPr lang="fa-IR" dirty="0">
                <a:cs typeface="B Lotus" panose="00000400000000000000" pitchFamily="2" charset="-78"/>
              </a:rPr>
              <a:t>ارنستو دميلو </a:t>
            </a:r>
            <a:r>
              <a:rPr lang="fa-IR" dirty="0" smtClean="0">
                <a:cs typeface="B Lotus" panose="00000400000000000000" pitchFamily="2" charset="-78"/>
              </a:rPr>
              <a:t>اس جي:</a:t>
            </a:r>
          </a:p>
          <a:p>
            <a:pPr marL="514350" indent="-514350">
              <a:buAutoNum type="arabicPeriod"/>
            </a:pPr>
            <a:r>
              <a:rPr lang="fa-IR" dirty="0" smtClean="0">
                <a:cs typeface="B Lotus" panose="00000400000000000000" pitchFamily="2" charset="-78"/>
              </a:rPr>
              <a:t>عبارت شايستگي</a:t>
            </a:r>
          </a:p>
          <a:p>
            <a:pPr marL="514350" indent="-514350">
              <a:buAutoNum type="arabicPeriod"/>
            </a:pPr>
            <a:r>
              <a:rPr lang="fa-IR" dirty="0" smtClean="0">
                <a:cs typeface="B Lotus" panose="00000400000000000000" pitchFamily="2" charset="-78"/>
              </a:rPr>
              <a:t>مهارت های گسترده </a:t>
            </a:r>
            <a:r>
              <a:rPr lang="fa-IR" dirty="0">
                <a:cs typeface="B Lotus" panose="00000400000000000000" pitchFamily="2" charset="-78"/>
              </a:rPr>
              <a:t>(به همراه </a:t>
            </a:r>
            <a:r>
              <a:rPr lang="fa-IR" dirty="0" smtClean="0">
                <a:cs typeface="B Lotus" panose="00000400000000000000" pitchFamily="2" charset="-78"/>
              </a:rPr>
              <a:t>مهارت هاي </a:t>
            </a:r>
            <a:r>
              <a:rPr lang="fa-IR" dirty="0">
                <a:cs typeface="B Lotus" panose="00000400000000000000" pitchFamily="2" charset="-78"/>
              </a:rPr>
              <a:t>جزيي</a:t>
            </a:r>
            <a:r>
              <a:rPr lang="fa-IR" dirty="0" smtClean="0">
                <a:cs typeface="B Lotus" panose="00000400000000000000" pitchFamily="2" charset="-78"/>
              </a:rPr>
              <a:t>)</a:t>
            </a:r>
          </a:p>
          <a:p>
            <a:pPr marL="514350" indent="-514350">
              <a:buAutoNum type="arabicPeriod"/>
            </a:pPr>
            <a:r>
              <a:rPr lang="fa-IR" dirty="0" smtClean="0">
                <a:cs typeface="B Lotus" panose="00000400000000000000" pitchFamily="2" charset="-78"/>
              </a:rPr>
              <a:t> مهارت هاي عملي</a:t>
            </a:r>
          </a:p>
          <a:p>
            <a:pPr marL="514350" indent="-514350">
              <a:buAutoNum type="arabicPeriod"/>
            </a:pPr>
            <a:r>
              <a:rPr lang="fa-IR" dirty="0" smtClean="0">
                <a:cs typeface="B Lotus" panose="00000400000000000000" pitchFamily="2" charset="-78"/>
              </a:rPr>
              <a:t>مهارت هاي شناختي</a:t>
            </a:r>
          </a:p>
          <a:p>
            <a:pPr marL="514350" indent="-514350">
              <a:buAutoNum type="arabicPeriod"/>
            </a:pPr>
            <a:r>
              <a:rPr lang="fa-IR" dirty="0" smtClean="0">
                <a:cs typeface="B Lotus" panose="00000400000000000000" pitchFamily="2" charset="-78"/>
              </a:rPr>
              <a:t>موضوع </a:t>
            </a:r>
            <a:r>
              <a:rPr lang="fa-IR" dirty="0">
                <a:cs typeface="B Lotus" panose="00000400000000000000" pitchFamily="2" charset="-78"/>
              </a:rPr>
              <a:t>درسي (</a:t>
            </a:r>
            <a:r>
              <a:rPr lang="fa-IR" dirty="0" smtClean="0">
                <a:cs typeface="B Lotus" panose="00000400000000000000" pitchFamily="2" charset="-78"/>
              </a:rPr>
              <a:t>محتوا). </a:t>
            </a:r>
            <a:endParaRPr lang="fa-IR" dirty="0">
              <a:cs typeface="B Lotus" panose="00000400000000000000" pitchFamily="2" charset="-78"/>
            </a:endParaRPr>
          </a:p>
        </p:txBody>
      </p:sp>
    </p:spTree>
    <p:extLst>
      <p:ext uri="{BB962C8B-B14F-4D97-AF65-F5344CB8AC3E}">
        <p14:creationId xmlns:p14="http://schemas.microsoft.com/office/powerpoint/2010/main" val="1627556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نتیجه گیری</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r>
              <a:rPr lang="fa-IR" dirty="0" smtClean="0">
                <a:cs typeface="B Lotus" panose="00000400000000000000" pitchFamily="2" charset="-78"/>
              </a:rPr>
              <a:t>نقاط قوت بیشتر در کنار برخی نقاط ضعف</a:t>
            </a:r>
          </a:p>
          <a:p>
            <a:r>
              <a:rPr lang="fa-IR" dirty="0" smtClean="0">
                <a:cs typeface="B Lotus" panose="00000400000000000000" pitchFamily="2" charset="-78"/>
              </a:rPr>
              <a:t>به منظور بهره گيري </a:t>
            </a:r>
            <a:r>
              <a:rPr lang="fa-IR" dirty="0">
                <a:cs typeface="B Lotus" panose="00000400000000000000" pitchFamily="2" charset="-78"/>
              </a:rPr>
              <a:t>از مزاياي برنامه درسي مبتني بر شايستگي در آموزش عالي ايران ميتوان </a:t>
            </a:r>
            <a:r>
              <a:rPr lang="fa-IR" dirty="0" smtClean="0">
                <a:cs typeface="B Lotus" panose="00000400000000000000" pitchFamily="2" charset="-78"/>
              </a:rPr>
              <a:t>فعاليت هاي </a:t>
            </a:r>
            <a:r>
              <a:rPr lang="fa-IR" dirty="0">
                <a:cs typeface="B Lotus" panose="00000400000000000000" pitchFamily="2" charset="-78"/>
              </a:rPr>
              <a:t>زير را توصيه نمود: </a:t>
            </a:r>
          </a:p>
          <a:p>
            <a:pPr marL="514350" indent="-514350">
              <a:buAutoNum type="arabicPeriod"/>
            </a:pPr>
            <a:r>
              <a:rPr lang="fa-IR" dirty="0" smtClean="0">
                <a:cs typeface="B Lotus" panose="00000400000000000000" pitchFamily="2" charset="-78"/>
              </a:rPr>
              <a:t>بازنگری برنامه هاي </a:t>
            </a:r>
            <a:r>
              <a:rPr lang="fa-IR" dirty="0">
                <a:cs typeface="B Lotus" panose="00000400000000000000" pitchFamily="2" charset="-78"/>
              </a:rPr>
              <a:t>درسي و </a:t>
            </a:r>
            <a:r>
              <a:rPr lang="fa-IR" dirty="0" smtClean="0">
                <a:cs typeface="B Lotus" panose="00000400000000000000" pitchFamily="2" charset="-78"/>
              </a:rPr>
              <a:t>شيوه هاي </a:t>
            </a:r>
            <a:r>
              <a:rPr lang="fa-IR" dirty="0">
                <a:cs typeface="B Lotus" panose="00000400000000000000" pitchFamily="2" charset="-78"/>
              </a:rPr>
              <a:t>آموزش و يادگيري موجود در ارتباط با برنامه درسي مبتني بر شايستگي (</a:t>
            </a:r>
            <a:r>
              <a:rPr lang="fa-IR" dirty="0" smtClean="0">
                <a:cs typeface="B Lotus" panose="00000400000000000000" pitchFamily="2" charset="-78"/>
              </a:rPr>
              <a:t>به جاي </a:t>
            </a:r>
            <a:r>
              <a:rPr lang="fa-IR" dirty="0">
                <a:cs typeface="B Lotus" panose="00000400000000000000" pitchFamily="2" charset="-78"/>
              </a:rPr>
              <a:t>تاکيد صرف بر آموزش موضوعات درسي، بر آموزش </a:t>
            </a:r>
            <a:r>
              <a:rPr lang="fa-IR" dirty="0" smtClean="0">
                <a:cs typeface="B Lotus" panose="00000400000000000000" pitchFamily="2" charset="-78"/>
              </a:rPr>
              <a:t>شايستگي ها </a:t>
            </a:r>
            <a:r>
              <a:rPr lang="fa-IR" dirty="0">
                <a:cs typeface="B Lotus" panose="00000400000000000000" pitchFamily="2" charset="-78"/>
              </a:rPr>
              <a:t>تاکيد شود). </a:t>
            </a:r>
            <a:endParaRPr lang="fa-IR" dirty="0" smtClean="0">
              <a:cs typeface="B Lotus" panose="00000400000000000000" pitchFamily="2" charset="-78"/>
            </a:endParaRPr>
          </a:p>
          <a:p>
            <a:pPr marL="514350" indent="-514350">
              <a:buAutoNum type="arabicPeriod"/>
            </a:pPr>
            <a:r>
              <a:rPr lang="fa-IR" dirty="0" smtClean="0">
                <a:cs typeface="B Lotus" panose="00000400000000000000" pitchFamily="2" charset="-78"/>
              </a:rPr>
              <a:t>شناسايي شايستگي هاي </a:t>
            </a:r>
            <a:r>
              <a:rPr lang="fa-IR" dirty="0">
                <a:cs typeface="B Lotus" panose="00000400000000000000" pitchFamily="2" charset="-78"/>
              </a:rPr>
              <a:t>اساسي هر رشته دانشگاهي در مقاطع كارداني، كارشناسي، كارشناسي ارشد، دكتري و تدوين و طراحي برنامه درسي براساس پرورش اين شايستگي </a:t>
            </a:r>
            <a:r>
              <a:rPr lang="fa-IR" dirty="0" smtClean="0">
                <a:cs typeface="B Lotus" panose="00000400000000000000" pitchFamily="2" charset="-78"/>
              </a:rPr>
              <a:t>ها.</a:t>
            </a:r>
          </a:p>
          <a:p>
            <a:pPr marL="514350" indent="-514350">
              <a:buAutoNum type="arabicPeriod"/>
            </a:pPr>
            <a:r>
              <a:rPr lang="fa-IR" dirty="0" smtClean="0">
                <a:cs typeface="B Lotus" panose="00000400000000000000" pitchFamily="2" charset="-78"/>
              </a:rPr>
              <a:t>فراهم نمودن </a:t>
            </a:r>
            <a:r>
              <a:rPr lang="fa-IR" dirty="0">
                <a:cs typeface="B Lotus" panose="00000400000000000000" pitchFamily="2" charset="-78"/>
              </a:rPr>
              <a:t>بستري برای ارتباط هرچه بيشتر آموزش عالي با جامعه و صنعت و آگاهي از </a:t>
            </a:r>
            <a:r>
              <a:rPr lang="fa-IR" dirty="0" smtClean="0">
                <a:cs typeface="B Lotus" panose="00000400000000000000" pitchFamily="2" charset="-78"/>
              </a:rPr>
              <a:t>نيازمندي هاي </a:t>
            </a:r>
            <a:r>
              <a:rPr lang="fa-IR" dirty="0">
                <a:cs typeface="B Lotus" panose="00000400000000000000" pitchFamily="2" charset="-78"/>
              </a:rPr>
              <a:t>نيروي انساني جامعه و صنايع </a:t>
            </a:r>
            <a:r>
              <a:rPr lang="fa-IR" dirty="0" smtClean="0">
                <a:cs typeface="B Lotus" panose="00000400000000000000" pitchFamily="2" charset="-78"/>
              </a:rPr>
              <a:t>به منظور </a:t>
            </a:r>
            <a:r>
              <a:rPr lang="fa-IR" dirty="0">
                <a:cs typeface="B Lotus" panose="00000400000000000000" pitchFamily="2" charset="-78"/>
              </a:rPr>
              <a:t>استفاده در تدوين برنامه درسي مبتني بر شايستگي، استفاده از </a:t>
            </a:r>
            <a:r>
              <a:rPr lang="fa-IR" dirty="0" smtClean="0">
                <a:cs typeface="B Lotus" panose="00000400000000000000" pitchFamily="2" charset="-78"/>
              </a:rPr>
              <a:t>ظرفيت هاي </a:t>
            </a:r>
            <a:r>
              <a:rPr lang="fa-IR" dirty="0">
                <a:cs typeface="B Lotus" panose="00000400000000000000" pitchFamily="2" charset="-78"/>
              </a:rPr>
              <a:t>صنايع در </a:t>
            </a:r>
            <a:r>
              <a:rPr lang="fa-IR" dirty="0" smtClean="0">
                <a:cs typeface="B Lotus" panose="00000400000000000000" pitchFamily="2" charset="-78"/>
              </a:rPr>
              <a:t>فرصت هاي </a:t>
            </a:r>
            <a:r>
              <a:rPr lang="fa-IR" dirty="0">
                <a:cs typeface="B Lotus" panose="00000400000000000000" pitchFamily="2" charset="-78"/>
              </a:rPr>
              <a:t>يادگيري دانشجويان و همچنين برخورداري از </a:t>
            </a:r>
            <a:r>
              <a:rPr lang="fa-IR" dirty="0" smtClean="0">
                <a:cs typeface="B Lotus" panose="00000400000000000000" pitchFamily="2" charset="-78"/>
              </a:rPr>
              <a:t>حمايت هاي </a:t>
            </a:r>
            <a:r>
              <a:rPr lang="fa-IR" dirty="0">
                <a:cs typeface="B Lotus" panose="00000400000000000000" pitchFamily="2" charset="-78"/>
              </a:rPr>
              <a:t>مالي و اطلاعاتي آنها </a:t>
            </a:r>
            <a:r>
              <a:rPr lang="fa-IR" dirty="0" smtClean="0">
                <a:cs typeface="B Lotus" panose="00000400000000000000" pitchFamily="2" charset="-78"/>
              </a:rPr>
              <a:t>(اشاره به تأسیس دانشگاه از سوی برخی سازمان ها)</a:t>
            </a:r>
            <a:endParaRPr lang="fa-IR" dirty="0">
              <a:cs typeface="B Lotus" panose="00000400000000000000" pitchFamily="2" charset="-78"/>
            </a:endParaRPr>
          </a:p>
        </p:txBody>
      </p:sp>
    </p:spTree>
    <p:extLst>
      <p:ext uri="{BB962C8B-B14F-4D97-AF65-F5344CB8AC3E}">
        <p14:creationId xmlns:p14="http://schemas.microsoft.com/office/powerpoint/2010/main" val="42918621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درس پژوهی</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smtClean="0">
                <a:cs typeface="B Lotus" panose="00000400000000000000" pitchFamily="2" charset="-78"/>
              </a:rPr>
              <a:t>پژوهش مبتنی بر مشارکت معلمان در کلاس درس</a:t>
            </a:r>
          </a:p>
          <a:p>
            <a:r>
              <a:rPr lang="fa-IR" dirty="0" smtClean="0">
                <a:cs typeface="B Lotus" panose="00000400000000000000" pitchFamily="2" charset="-78"/>
              </a:rPr>
              <a:t>اثربخش ترین برنامه پرورش حرفه ای معلمان در ژاپن</a:t>
            </a:r>
          </a:p>
          <a:p>
            <a:r>
              <a:rPr lang="fa-IR" dirty="0" smtClean="0">
                <a:cs typeface="B Lotus" panose="00000400000000000000" pitchFamily="2" charset="-78"/>
              </a:rPr>
              <a:t>شبیه به اقدام پژوهی</a:t>
            </a:r>
          </a:p>
          <a:p>
            <a:r>
              <a:rPr lang="fa-IR" dirty="0" smtClean="0">
                <a:cs typeface="B Lotus" panose="00000400000000000000" pitchFamily="2" charset="-78"/>
              </a:rPr>
              <a:t>طراحی، اجرا و ارزیابی</a:t>
            </a:r>
          </a:p>
          <a:p>
            <a:r>
              <a:rPr lang="fa-IR" dirty="0" smtClean="0">
                <a:cs typeface="B Lotus" panose="00000400000000000000" pitchFamily="2" charset="-78"/>
              </a:rPr>
              <a:t>تمرین کار گروهی- تبادل دیدگاه ها و آموختن از همدیگر- یادگرفتن مهارت های عملی و کاربردی در تدریس- ارزیابی روش های تدریس و فعالیت های آموزشی- خودارزیابی</a:t>
            </a:r>
          </a:p>
          <a:p>
            <a:r>
              <a:rPr lang="fa-IR" dirty="0" smtClean="0">
                <a:cs typeface="B Lotus" panose="00000400000000000000" pitchFamily="2" charset="-78"/>
              </a:rPr>
              <a:t>مدلی اثربخش برای خلق محیط شوق انگیز برای یادگیری برنامه های درسی</a:t>
            </a:r>
          </a:p>
        </p:txBody>
      </p:sp>
    </p:spTree>
    <p:extLst>
      <p:ext uri="{BB962C8B-B14F-4D97-AF65-F5344CB8AC3E}">
        <p14:creationId xmlns:p14="http://schemas.microsoft.com/office/powerpoint/2010/main" val="40796769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اهمیت و ضرورت</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smtClean="0">
                <a:cs typeface="B Lotus" panose="00000400000000000000" pitchFamily="2" charset="-78"/>
              </a:rPr>
              <a:t>آگاهی از نقش و وظایف معلمی مهم ترین عامل در آمادگی حرفه ای معلمان است</a:t>
            </a:r>
          </a:p>
          <a:p>
            <a:r>
              <a:rPr lang="fa-IR" dirty="0" smtClean="0">
                <a:cs typeface="B Lotus" panose="00000400000000000000" pitchFamily="2" charset="-78"/>
              </a:rPr>
              <a:t>تدریس یکی از مهم ترین این وظایف است</a:t>
            </a:r>
          </a:p>
          <a:p>
            <a:r>
              <a:rPr lang="fa-IR" dirty="0" smtClean="0">
                <a:cs typeface="B Lotus" panose="00000400000000000000" pitchFamily="2" charset="-78"/>
              </a:rPr>
              <a:t>یافتن راهی برای مشارکت در تدریس به لحاظ تصمیم گیری معلمان، دانش آموزان مورد نظر و ... به نظر دشوار میرسد</a:t>
            </a:r>
          </a:p>
          <a:p>
            <a:r>
              <a:rPr lang="fa-IR" dirty="0" smtClean="0">
                <a:cs typeface="B Lotus" panose="00000400000000000000" pitchFamily="2" charset="-78"/>
              </a:rPr>
              <a:t>درس پژوهی: عمل فکورانه معلم که در گروه های کوچک معلمان یک واحد یا مجتمع آموزشی نمود می یابد.</a:t>
            </a:r>
          </a:p>
          <a:p>
            <a:r>
              <a:rPr lang="fa-IR" dirty="0" smtClean="0">
                <a:cs typeface="B Lotus" panose="00000400000000000000" pitchFamily="2" charset="-78"/>
              </a:rPr>
              <a:t>شباهت و تفاوت با معلم پژوهنده</a:t>
            </a:r>
          </a:p>
          <a:p>
            <a:endParaRPr lang="fa-IR" dirty="0">
              <a:cs typeface="B Lotus" panose="00000400000000000000" pitchFamily="2" charset="-78"/>
            </a:endParaRPr>
          </a:p>
        </p:txBody>
      </p:sp>
    </p:spTree>
    <p:extLst>
      <p:ext uri="{BB962C8B-B14F-4D97-AF65-F5344CB8AC3E}">
        <p14:creationId xmlns:p14="http://schemas.microsoft.com/office/powerpoint/2010/main" val="1517426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مفهوم درس پژوهی</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smtClean="0">
                <a:cs typeface="B Lotus" panose="00000400000000000000" pitchFamily="2" charset="-78"/>
              </a:rPr>
              <a:t>یک رویکرد توسعه حرفه ای با مشارکت معلمان با همدیگر در </a:t>
            </a:r>
            <a:r>
              <a:rPr lang="fa-IR" dirty="0" smtClean="0">
                <a:solidFill>
                  <a:srgbClr val="FF0000"/>
                </a:solidFill>
                <a:cs typeface="B Lotus" panose="00000400000000000000" pitchFamily="2" charset="-78"/>
              </a:rPr>
              <a:t>تدوین طرح درس</a:t>
            </a:r>
            <a:r>
              <a:rPr lang="fa-IR" dirty="0" smtClean="0">
                <a:cs typeface="B Lotus" panose="00000400000000000000" pitchFamily="2" charset="-78"/>
              </a:rPr>
              <a:t>، </a:t>
            </a:r>
            <a:r>
              <a:rPr lang="fa-IR" dirty="0" smtClean="0">
                <a:solidFill>
                  <a:srgbClr val="FF0000"/>
                </a:solidFill>
                <a:cs typeface="B Lotus" panose="00000400000000000000" pitchFamily="2" charset="-78"/>
              </a:rPr>
              <a:t>طراحی آموزشی</a:t>
            </a:r>
            <a:r>
              <a:rPr lang="fa-IR" dirty="0" smtClean="0">
                <a:cs typeface="B Lotus" panose="00000400000000000000" pitchFamily="2" charset="-78"/>
              </a:rPr>
              <a:t>، </a:t>
            </a:r>
            <a:r>
              <a:rPr lang="fa-IR" dirty="0" smtClean="0">
                <a:solidFill>
                  <a:srgbClr val="FF0000"/>
                </a:solidFill>
                <a:cs typeface="B Lotus" panose="00000400000000000000" pitchFamily="2" charset="-78"/>
              </a:rPr>
              <a:t>اجرا و عملیاتی کردن تمام عناصر </a:t>
            </a:r>
            <a:r>
              <a:rPr lang="fa-IR" dirty="0" smtClean="0">
                <a:cs typeface="B Lotus" panose="00000400000000000000" pitchFamily="2" charset="-78"/>
              </a:rPr>
              <a:t>یاددهی و یادگیری مطابق با اهداف و برنامه درسی و در نهایت </a:t>
            </a:r>
            <a:r>
              <a:rPr lang="fa-IR" dirty="0" smtClean="0">
                <a:solidFill>
                  <a:srgbClr val="FF0000"/>
                </a:solidFill>
                <a:cs typeface="B Lotus" panose="00000400000000000000" pitchFamily="2" charset="-78"/>
              </a:rPr>
              <a:t>مشاهده نتایج </a:t>
            </a:r>
            <a:r>
              <a:rPr lang="fa-IR" dirty="0" smtClean="0">
                <a:cs typeface="B Lotus" panose="00000400000000000000" pitchFamily="2" charset="-78"/>
              </a:rPr>
              <a:t>حاصله</a:t>
            </a:r>
          </a:p>
          <a:p>
            <a:r>
              <a:rPr lang="fa-IR" dirty="0" smtClean="0">
                <a:cs typeface="B Lotus" panose="00000400000000000000" pitchFamily="2" charset="-78"/>
              </a:rPr>
              <a:t>دو گام مهم درس پژوهی</a:t>
            </a:r>
          </a:p>
          <a:p>
            <a:pPr marL="514350" indent="-514350">
              <a:buAutoNum type="arabicPeriod"/>
            </a:pPr>
            <a:r>
              <a:rPr lang="fa-IR" dirty="0" smtClean="0">
                <a:cs typeface="B Lotus" panose="00000400000000000000" pitchFamily="2" charset="-78"/>
              </a:rPr>
              <a:t>انتخاب موضوع یا شناسایی مسأله</a:t>
            </a:r>
          </a:p>
          <a:p>
            <a:pPr marL="514350" indent="-514350">
              <a:buAutoNum type="arabicPeriod"/>
            </a:pPr>
            <a:r>
              <a:rPr lang="fa-IR" dirty="0" smtClean="0">
                <a:cs typeface="B Lotus" panose="00000400000000000000" pitchFamily="2" charset="-78"/>
              </a:rPr>
              <a:t>طراحی، اجرا و ارزشیابی (اصلاح- مشاهده نتایج و ...)</a:t>
            </a:r>
          </a:p>
          <a:p>
            <a:pPr marL="514350" indent="-514350">
              <a:buAutoNum type="arabicPeriod"/>
            </a:pPr>
            <a:endParaRPr lang="fa-IR" dirty="0" smtClean="0">
              <a:cs typeface="B Lotus" panose="00000400000000000000" pitchFamily="2" charset="-78"/>
            </a:endParaRPr>
          </a:p>
          <a:p>
            <a:endParaRPr lang="fa-IR" dirty="0">
              <a:cs typeface="B Lotus" panose="00000400000000000000" pitchFamily="2" charset="-78"/>
            </a:endParaRPr>
          </a:p>
        </p:txBody>
      </p:sp>
    </p:spTree>
    <p:extLst>
      <p:ext uri="{BB962C8B-B14F-4D97-AF65-F5344CB8AC3E}">
        <p14:creationId xmlns:p14="http://schemas.microsoft.com/office/powerpoint/2010/main" val="4026109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3828"/>
          </a:xfrm>
        </p:spPr>
        <p:txBody>
          <a:bodyPr/>
          <a:lstStyle/>
          <a:p>
            <a:pPr algn="r"/>
            <a:r>
              <a:rPr lang="fa-IR" dirty="0" smtClean="0">
                <a:cs typeface="B Bardiya" panose="00000400000000000000" pitchFamily="2" charset="-78"/>
              </a:rPr>
              <a:t>هدف های درس پژوهی</a:t>
            </a:r>
            <a:endParaRPr lang="fa-IR" dirty="0">
              <a:cs typeface="B Bardiya" panose="00000400000000000000" pitchFamily="2" charset="-78"/>
            </a:endParaRPr>
          </a:p>
        </p:txBody>
      </p:sp>
      <p:sp>
        <p:nvSpPr>
          <p:cNvPr id="3" name="Content Placeholder 2"/>
          <p:cNvSpPr>
            <a:spLocks noGrp="1"/>
          </p:cNvSpPr>
          <p:nvPr>
            <p:ph idx="1"/>
          </p:nvPr>
        </p:nvSpPr>
        <p:spPr>
          <a:xfrm>
            <a:off x="838200" y="1108954"/>
            <a:ext cx="10515600" cy="5068009"/>
          </a:xfrm>
        </p:spPr>
        <p:txBody>
          <a:bodyPr>
            <a:normAutofit fontScale="77500" lnSpcReduction="20000"/>
          </a:bodyPr>
          <a:lstStyle/>
          <a:p>
            <a:pPr marL="514350" indent="-514350">
              <a:buAutoNum type="arabicPeriod"/>
            </a:pPr>
            <a:r>
              <a:rPr lang="fa-IR" dirty="0" smtClean="0">
                <a:cs typeface="B Lotus" panose="00000400000000000000" pitchFamily="2" charset="-78"/>
              </a:rPr>
              <a:t>گسترش فرهنگ یادگیری مشارکتی در مدارس</a:t>
            </a:r>
          </a:p>
          <a:p>
            <a:pPr marL="514350" indent="-514350">
              <a:buAutoNum type="arabicPeriod"/>
            </a:pPr>
            <a:r>
              <a:rPr lang="fa-IR" dirty="0" smtClean="0">
                <a:cs typeface="B Lotus" panose="00000400000000000000" pitchFamily="2" charset="-78"/>
              </a:rPr>
              <a:t>ایجاد باور به تدریس به عنوان عملی فرهنگی و اجتماعی</a:t>
            </a:r>
          </a:p>
          <a:p>
            <a:pPr marL="514350" indent="-514350">
              <a:buAutoNum type="arabicPeriod"/>
            </a:pPr>
            <a:r>
              <a:rPr lang="fa-IR" dirty="0" smtClean="0">
                <a:cs typeface="B Lotus" panose="00000400000000000000" pitchFamily="2" charset="-78"/>
              </a:rPr>
              <a:t>هم آموزی معلمان</a:t>
            </a:r>
          </a:p>
          <a:p>
            <a:pPr marL="514350" indent="-514350">
              <a:buAutoNum type="arabicPeriod"/>
            </a:pPr>
            <a:r>
              <a:rPr lang="fa-IR" dirty="0" smtClean="0">
                <a:cs typeface="B Lotus" panose="00000400000000000000" pitchFamily="2" charset="-78"/>
              </a:rPr>
              <a:t>ارتقا و توسعه دانش حرفه ای معلمان</a:t>
            </a:r>
          </a:p>
          <a:p>
            <a:pPr marL="514350" indent="-514350">
              <a:buAutoNum type="arabicPeriod"/>
            </a:pPr>
            <a:r>
              <a:rPr lang="fa-IR" dirty="0" smtClean="0">
                <a:cs typeface="B Lotus" panose="00000400000000000000" pitchFamily="2" charset="-78"/>
              </a:rPr>
              <a:t>تغییر روش های قدیمی یاددهی</a:t>
            </a:r>
          </a:p>
          <a:p>
            <a:pPr marL="514350" indent="-514350">
              <a:buAutoNum type="arabicPeriod"/>
            </a:pPr>
            <a:r>
              <a:rPr lang="fa-IR" dirty="0" smtClean="0">
                <a:cs typeface="B Lotus" panose="00000400000000000000" pitchFamily="2" charset="-78"/>
              </a:rPr>
              <a:t>بازاندیشی در رفتار از سوی معلمان</a:t>
            </a:r>
          </a:p>
          <a:p>
            <a:pPr marL="514350" indent="-514350">
              <a:buAutoNum type="arabicPeriod"/>
            </a:pPr>
            <a:r>
              <a:rPr lang="fa-IR" dirty="0" smtClean="0">
                <a:cs typeface="B Lotus" panose="00000400000000000000" pitchFamily="2" charset="-78"/>
              </a:rPr>
              <a:t>مشارکت در تحول مستمر آموزش</a:t>
            </a:r>
          </a:p>
          <a:p>
            <a:pPr marL="514350" indent="-514350">
              <a:buAutoNum type="arabicPeriod"/>
            </a:pPr>
            <a:r>
              <a:rPr lang="fa-IR" dirty="0" smtClean="0">
                <a:cs typeface="B Lotus" panose="00000400000000000000" pitchFamily="2" charset="-78"/>
              </a:rPr>
              <a:t>به اشتراک گذاشتن دانش، ایده و تجارب</a:t>
            </a:r>
          </a:p>
          <a:p>
            <a:pPr marL="514350" indent="-514350">
              <a:buAutoNum type="arabicPeriod"/>
            </a:pPr>
            <a:r>
              <a:rPr lang="fa-IR" dirty="0" smtClean="0">
                <a:cs typeface="B Lotus" panose="00000400000000000000" pitchFamily="2" charset="-78"/>
              </a:rPr>
              <a:t>تولید دانش حرفه ای</a:t>
            </a:r>
          </a:p>
          <a:p>
            <a:pPr marL="514350" indent="-514350">
              <a:buAutoNum type="arabicPeriod"/>
            </a:pPr>
            <a:r>
              <a:rPr lang="fa-IR" dirty="0" smtClean="0">
                <a:cs typeface="B Lotus" panose="00000400000000000000" pitchFamily="2" charset="-78"/>
              </a:rPr>
              <a:t>شناسایی بهتر مشکلات و مسائل دانش آموزان و اولویت بندی آنها</a:t>
            </a:r>
          </a:p>
          <a:p>
            <a:pPr marL="514350" indent="-514350">
              <a:buAutoNum type="arabicPeriod"/>
            </a:pPr>
            <a:r>
              <a:rPr lang="fa-IR" dirty="0" smtClean="0">
                <a:cs typeface="B Lotus" panose="00000400000000000000" pitchFamily="2" charset="-78"/>
              </a:rPr>
              <a:t>محیط انعطاف پذیرتر و انتقادپذیرتر</a:t>
            </a:r>
          </a:p>
          <a:p>
            <a:pPr marL="514350" indent="-514350">
              <a:buAutoNum type="arabicPeriod"/>
            </a:pPr>
            <a:r>
              <a:rPr lang="fa-IR" dirty="0" smtClean="0">
                <a:cs typeface="B Lotus" panose="00000400000000000000" pitchFamily="2" charset="-78"/>
              </a:rPr>
              <a:t>خودآموزی و خودارزیابی</a:t>
            </a:r>
          </a:p>
          <a:p>
            <a:pPr marL="514350" indent="-514350">
              <a:buAutoNum type="arabicPeriod"/>
            </a:pPr>
            <a:r>
              <a:rPr lang="fa-IR" dirty="0" smtClean="0">
                <a:cs typeface="B Lotus" panose="00000400000000000000" pitchFamily="2" charset="-78"/>
              </a:rPr>
              <a:t>ترویج تفکر سیستمی و تفکر انتقادی و علاقمندی به فرآیند یادگیری دانش آموزان</a:t>
            </a:r>
          </a:p>
          <a:p>
            <a:pPr marL="514350" indent="-514350">
              <a:buAutoNum type="arabicPeriod"/>
            </a:pPr>
            <a:r>
              <a:rPr lang="fa-IR" dirty="0" smtClean="0">
                <a:cs typeface="B Lotus" panose="00000400000000000000" pitchFamily="2" charset="-78"/>
              </a:rPr>
              <a:t>مدرسه به عنوان سازمان یادگیرنده و تأثیر بر تمام کارکنان اداری و آموزشی و ...</a:t>
            </a:r>
            <a:endParaRPr lang="fa-IR" dirty="0">
              <a:cs typeface="B Lotus" panose="00000400000000000000" pitchFamily="2" charset="-78"/>
            </a:endParaRPr>
          </a:p>
        </p:txBody>
      </p:sp>
    </p:spTree>
    <p:extLst>
      <p:ext uri="{BB962C8B-B14F-4D97-AF65-F5344CB8AC3E}">
        <p14:creationId xmlns:p14="http://schemas.microsoft.com/office/powerpoint/2010/main" val="2454245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مراحل درس پژوهی</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fa-IR" dirty="0" smtClean="0">
                <a:cs typeface="B Lotus" panose="00000400000000000000" pitchFamily="2" charset="-78"/>
              </a:rPr>
              <a:t>تبیین مسأله و انتخاب موضوع: مشکلات دانش آموزان- مفاهیم جدید- مسأله ای خاص و .. (شامل مبانی نظری- یافته های پژوهشی- ویژگی ها و شرایط خاص مسأله)</a:t>
            </a:r>
          </a:p>
          <a:p>
            <a:pPr marL="514350" indent="-514350">
              <a:buAutoNum type="arabicPeriod"/>
            </a:pPr>
            <a:r>
              <a:rPr lang="fa-IR" dirty="0" smtClean="0">
                <a:cs typeface="B Lotus" panose="00000400000000000000" pitchFamily="2" charset="-78"/>
              </a:rPr>
              <a:t>برنامه ریزی درس پژوهی: اهداف- اهمیت و ضرورت- کاربردهای عملی و نظری- تعیین اعضای گروه و وظایف آنها (5 نفر)- تعیین امکانات مورد نیاز- زمان انجام- فیلمبردار و تهیه طرح درس توسط گروه</a:t>
            </a:r>
          </a:p>
          <a:p>
            <a:pPr marL="514350" indent="-514350">
              <a:buAutoNum type="arabicPeriod"/>
            </a:pPr>
            <a:r>
              <a:rPr lang="fa-IR" dirty="0" smtClean="0">
                <a:cs typeface="B Lotus" panose="00000400000000000000" pitchFamily="2" charset="-78"/>
              </a:rPr>
              <a:t>آموزش درس (براساس برنامه و طرح آماده شده در مرحله قبل): تعیین تاریخ تدریس- انجام فیلم برداری- تعیین ناظر برای نظارت بر واکنش ها و رفتار دانش آموزان</a:t>
            </a:r>
          </a:p>
          <a:p>
            <a:pPr marL="514350" indent="-514350">
              <a:buAutoNum type="arabicPeriod"/>
            </a:pPr>
            <a:r>
              <a:rPr lang="fa-IR" dirty="0" smtClean="0">
                <a:cs typeface="B Lotus" panose="00000400000000000000" pitchFamily="2" charset="-78"/>
              </a:rPr>
              <a:t>ارزشیابی تدریس و بازتاب تأثیر آن بر برنامه ریزی مجدد درس: اظهار نظر معلم مجری طرح درس- انتقاد معلمان عضو گروه از قسمت های دارای مشکل- انتقاد از طرح درس است نه کار معلم- مسئولیت پذیری جمعی</a:t>
            </a:r>
          </a:p>
          <a:p>
            <a:pPr marL="514350" indent="-514350">
              <a:buAutoNum type="arabicPeriod"/>
            </a:pPr>
            <a:r>
              <a:rPr lang="fa-IR" dirty="0" smtClean="0">
                <a:cs typeface="B Lotus" panose="00000400000000000000" pitchFamily="2" charset="-78"/>
              </a:rPr>
              <a:t>تجدید نظر در تدریس و ارائه طرح درس ویرایش شده</a:t>
            </a:r>
          </a:p>
          <a:p>
            <a:pPr marL="514350" indent="-514350">
              <a:buAutoNum type="arabicPeriod"/>
            </a:pPr>
            <a:r>
              <a:rPr lang="fa-IR" dirty="0" smtClean="0">
                <a:cs typeface="B Lotus" panose="00000400000000000000" pitchFamily="2" charset="-78"/>
              </a:rPr>
              <a:t>آموزش درس تجدید نظر شده (توسط همان معلم یا معلمی دیگر)- تدرس نهایی.</a:t>
            </a:r>
          </a:p>
          <a:p>
            <a:pPr marL="514350" indent="-514350">
              <a:buAutoNum type="arabicPeriod"/>
            </a:pPr>
            <a:r>
              <a:rPr lang="fa-IR" dirty="0" smtClean="0">
                <a:cs typeface="B Lotus" panose="00000400000000000000" pitchFamily="2" charset="-78"/>
              </a:rPr>
              <a:t>ارزشیابی و بازاندیشی</a:t>
            </a:r>
          </a:p>
          <a:p>
            <a:pPr marL="514350" indent="-514350">
              <a:buAutoNum type="arabicPeriod"/>
            </a:pPr>
            <a:r>
              <a:rPr lang="fa-IR" dirty="0" smtClean="0">
                <a:cs typeface="B Lotus" panose="00000400000000000000" pitchFamily="2" charset="-78"/>
              </a:rPr>
              <a:t>به اشتراک گذاشتن نتایج و دستاوردها و بازتاب و تبادل نتایج</a:t>
            </a:r>
          </a:p>
        </p:txBody>
      </p:sp>
    </p:spTree>
    <p:extLst>
      <p:ext uri="{BB962C8B-B14F-4D97-AF65-F5344CB8AC3E}">
        <p14:creationId xmlns:p14="http://schemas.microsoft.com/office/powerpoint/2010/main" val="19518281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پیش نیازهای لازم برای کیفیت بخشی به درس پژوهی</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smtClean="0">
                <a:cs typeface="B Lotus" panose="00000400000000000000" pitchFamily="2" charset="-78"/>
              </a:rPr>
              <a:t>معلمان مشتاق و متعهد</a:t>
            </a:r>
          </a:p>
          <a:p>
            <a:r>
              <a:rPr lang="fa-IR" dirty="0" smtClean="0">
                <a:cs typeface="B Lotus" panose="00000400000000000000" pitchFamily="2" charset="-78"/>
              </a:rPr>
              <a:t>زمان مناسب برای اجرا</a:t>
            </a:r>
          </a:p>
          <a:p>
            <a:r>
              <a:rPr lang="fa-IR" dirty="0" smtClean="0">
                <a:cs typeface="B Lotus" panose="00000400000000000000" pitchFamily="2" charset="-78"/>
              </a:rPr>
              <a:t>حمایت عوامل اجرایی واحد آموزشی</a:t>
            </a:r>
          </a:p>
          <a:p>
            <a:r>
              <a:rPr lang="fa-IR" dirty="0" smtClean="0">
                <a:cs typeface="B Lotus" panose="00000400000000000000" pitchFamily="2" charset="-78"/>
              </a:rPr>
              <a:t>وجود برنامه درسی با کیفیت</a:t>
            </a:r>
          </a:p>
          <a:p>
            <a:r>
              <a:rPr lang="fa-IR" dirty="0" smtClean="0">
                <a:cs typeface="B Lotus" panose="00000400000000000000" pitchFamily="2" charset="-78"/>
              </a:rPr>
              <a:t>روابط مناسب رسمی و غیررسمی در واحد آموزشی</a:t>
            </a:r>
          </a:p>
          <a:p>
            <a:r>
              <a:rPr lang="fa-IR" dirty="0" smtClean="0">
                <a:cs typeface="B Lotus" panose="00000400000000000000" pitchFamily="2" charset="-78"/>
              </a:rPr>
              <a:t>وجود جو همکاری گروهی</a:t>
            </a:r>
          </a:p>
          <a:p>
            <a:r>
              <a:rPr lang="fa-IR" dirty="0" smtClean="0">
                <a:cs typeface="B Lotus" panose="00000400000000000000" pitchFamily="2" charset="-78"/>
              </a:rPr>
              <a:t>شناسایی دقیق مشکلات</a:t>
            </a:r>
          </a:p>
          <a:p>
            <a:r>
              <a:rPr lang="fa-IR" dirty="0" smtClean="0">
                <a:cs typeface="B Lotus" panose="00000400000000000000" pitchFamily="2" charset="-78"/>
              </a:rPr>
              <a:t>استفادها ز ابزارهای الکترونیکی در تهیه، بازبینی و اجرای تدریس</a:t>
            </a:r>
          </a:p>
        </p:txBody>
      </p:sp>
    </p:spTree>
    <p:extLst>
      <p:ext uri="{BB962C8B-B14F-4D97-AF65-F5344CB8AC3E}">
        <p14:creationId xmlns:p14="http://schemas.microsoft.com/office/powerpoint/2010/main" val="829193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اقدام پژوهی</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r>
              <a:rPr lang="fa-IR" dirty="0" smtClean="0">
                <a:cs typeface="B Lotus" panose="00000400000000000000" pitchFamily="2" charset="-78"/>
              </a:rPr>
              <a:t>مشخص کردن موقعیت های نامعین ملموس مربوط به اقدامات و عملیات آموزشی به منظور انجام استراتژیک اقدام های آموزشی</a:t>
            </a:r>
          </a:p>
          <a:p>
            <a:r>
              <a:rPr lang="fa-IR" dirty="0" smtClean="0">
                <a:cs typeface="B Lotus" panose="00000400000000000000" pitchFamily="2" charset="-78"/>
              </a:rPr>
              <a:t>ویژگی ها:</a:t>
            </a:r>
          </a:p>
          <a:p>
            <a:pPr marL="514350" indent="-514350">
              <a:buAutoNum type="arabicPeriod"/>
            </a:pPr>
            <a:r>
              <a:rPr lang="fa-IR" dirty="0" smtClean="0">
                <a:cs typeface="B Lotus" panose="00000400000000000000" pitchFamily="2" charset="-78"/>
              </a:rPr>
              <a:t>مشارکتی- همکاری پژوهش و عمل- مشارکت جو و مبتنی بر همکاری</a:t>
            </a:r>
          </a:p>
          <a:p>
            <a:pPr marL="514350" indent="-514350">
              <a:buAutoNum type="arabicPeriod"/>
            </a:pPr>
            <a:r>
              <a:rPr lang="fa-IR" dirty="0" smtClean="0">
                <a:cs typeface="B Lotus" panose="00000400000000000000" pitchFamily="2" charset="-78"/>
              </a:rPr>
              <a:t>جنبه یادگیری در عمل</a:t>
            </a:r>
          </a:p>
          <a:p>
            <a:pPr marL="514350" indent="-514350">
              <a:buAutoNum type="arabicPeriod"/>
            </a:pPr>
            <a:r>
              <a:rPr lang="fa-IR" dirty="0" smtClean="0">
                <a:cs typeface="B Lotus" panose="00000400000000000000" pitchFamily="2" charset="-78"/>
              </a:rPr>
              <a:t>قدرت انگیزه</a:t>
            </a:r>
          </a:p>
          <a:p>
            <a:pPr marL="514350" indent="-514350">
              <a:buAutoNum type="arabicPeriod"/>
            </a:pPr>
            <a:r>
              <a:rPr lang="fa-IR" dirty="0" smtClean="0">
                <a:cs typeface="B Lotus" panose="00000400000000000000" pitchFamily="2" charset="-78"/>
              </a:rPr>
              <a:t>تسهیل اجرای راه حلها بدون مقاومت از سوی کارکنان</a:t>
            </a:r>
          </a:p>
          <a:p>
            <a:pPr marL="514350" indent="-514350">
              <a:buAutoNum type="arabicPeriod"/>
            </a:pPr>
            <a:r>
              <a:rPr lang="fa-IR" dirty="0" smtClean="0">
                <a:cs typeface="B Lotus" panose="00000400000000000000" pitchFamily="2" charset="-78"/>
              </a:rPr>
              <a:t>انجام پژوهش در میدان عمل و محیط واقعی</a:t>
            </a:r>
          </a:p>
          <a:p>
            <a:pPr marL="514350" indent="-514350">
              <a:buAutoNum type="arabicPeriod"/>
            </a:pPr>
            <a:r>
              <a:rPr lang="fa-IR" dirty="0" smtClean="0">
                <a:cs typeface="B Lotus" panose="00000400000000000000" pitchFamily="2" charset="-78"/>
              </a:rPr>
              <a:t>تفکر جمعی به جای تفکر فردی در تمام مراحل پژوهش</a:t>
            </a:r>
          </a:p>
          <a:p>
            <a:pPr marL="514350" indent="-514350">
              <a:buAutoNum type="arabicPeriod"/>
            </a:pPr>
            <a:endParaRPr lang="fa-IR" dirty="0">
              <a:cs typeface="B Lotus" panose="00000400000000000000" pitchFamily="2" charset="-78"/>
            </a:endParaRPr>
          </a:p>
          <a:p>
            <a:pPr marL="0" indent="0">
              <a:buNone/>
            </a:pPr>
            <a:r>
              <a:rPr lang="fa-IR" dirty="0" smtClean="0">
                <a:cs typeface="B Lotus" panose="00000400000000000000" pitchFamily="2" charset="-78"/>
              </a:rPr>
              <a:t>** دلیل عمده پیدایش: گسستگی نظریه و عمل در روشهای مرسوم</a:t>
            </a:r>
            <a:endParaRPr lang="fa-IR" dirty="0">
              <a:cs typeface="B Lotus" panose="00000400000000000000" pitchFamily="2" charset="-78"/>
            </a:endParaRPr>
          </a:p>
        </p:txBody>
      </p:sp>
    </p:spTree>
    <p:extLst>
      <p:ext uri="{BB962C8B-B14F-4D97-AF65-F5344CB8AC3E}">
        <p14:creationId xmlns:p14="http://schemas.microsoft.com/office/powerpoint/2010/main" val="262997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Bardiya" panose="00000400000000000000" pitchFamily="2" charset="-78"/>
              </a:rPr>
              <a:t>الگوی تربیت معلم ناکارآمد</a:t>
            </a:r>
            <a:endParaRPr lang="fa-IR" b="1" dirty="0">
              <a:cs typeface="B Bardiya"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dirty="0" smtClean="0">
                <a:cs typeface="B Lotus" panose="00000400000000000000" pitchFamily="2" charset="-78"/>
              </a:rPr>
              <a:t>دانش ونگرش و مهارت جدا از هم تلقی می شود</a:t>
            </a:r>
          </a:p>
          <a:p>
            <a:r>
              <a:rPr lang="fa-IR" dirty="0" smtClean="0">
                <a:cs typeface="B Lotus" panose="00000400000000000000" pitchFamily="2" charset="-78"/>
              </a:rPr>
              <a:t>محتوا و روش جدا از هم است</a:t>
            </a:r>
          </a:p>
          <a:p>
            <a:r>
              <a:rPr lang="fa-IR" dirty="0" smtClean="0">
                <a:cs typeface="B Lotus" panose="00000400000000000000" pitchFamily="2" charset="-78"/>
              </a:rPr>
              <a:t>آموزش و کارورزی ظاهری و کسالت آورند</a:t>
            </a:r>
          </a:p>
          <a:p>
            <a:r>
              <a:rPr lang="fa-IR" dirty="0" smtClean="0">
                <a:cs typeface="B Lotus" panose="00000400000000000000" pitchFamily="2" charset="-78"/>
              </a:rPr>
              <a:t>بر جنبه تدریس (و نه یادگیری) متمرکز است</a:t>
            </a:r>
          </a:p>
          <a:p>
            <a:r>
              <a:rPr lang="fa-IR" dirty="0" smtClean="0">
                <a:cs typeface="B Lotus" panose="00000400000000000000" pitchFamily="2" charset="-78"/>
              </a:rPr>
              <a:t>دانش و تجربه قبلی معلمان را انکار می کند</a:t>
            </a:r>
          </a:p>
          <a:p>
            <a:r>
              <a:rPr lang="fa-IR" dirty="0" smtClean="0">
                <a:cs typeface="B Lotus" panose="00000400000000000000" pitchFamily="2" charset="-78"/>
              </a:rPr>
              <a:t>بر ضعف ها انگشت می گذارد</a:t>
            </a:r>
          </a:p>
          <a:p>
            <a:r>
              <a:rPr lang="fa-IR" dirty="0" smtClean="0">
                <a:cs typeface="B Lotus" panose="00000400000000000000" pitchFamily="2" charset="-78"/>
              </a:rPr>
              <a:t>جنبه آکادمیک و تئوریک دارد</a:t>
            </a:r>
          </a:p>
          <a:p>
            <a:r>
              <a:rPr lang="fa-IR" dirty="0" smtClean="0">
                <a:cs typeface="B Lotus" panose="00000400000000000000" pitchFamily="2" charset="-78"/>
              </a:rPr>
              <a:t>بر تدریس مستقیم و انتقالی و غیرفعال مبتنی است</a:t>
            </a:r>
          </a:p>
          <a:p>
            <a:r>
              <a:rPr lang="fa-IR" dirty="0" smtClean="0">
                <a:cs typeface="B Lotus" panose="00000400000000000000" pitchFamily="2" charset="-78"/>
              </a:rPr>
              <a:t>متناقض با انتظارات از معلم در کلاس درس خودش است</a:t>
            </a:r>
            <a:endParaRPr lang="fa-IR" dirty="0">
              <a:cs typeface="B Lotus" panose="00000400000000000000" pitchFamily="2" charset="-78"/>
            </a:endParaRPr>
          </a:p>
        </p:txBody>
      </p:sp>
    </p:spTree>
    <p:extLst>
      <p:ext uri="{BB962C8B-B14F-4D97-AF65-F5344CB8AC3E}">
        <p14:creationId xmlns:p14="http://schemas.microsoft.com/office/powerpoint/2010/main" val="34743151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هدف اصلی اقدام پژوهی</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smtClean="0">
                <a:cs typeface="B Lotus" panose="00000400000000000000" pitchFamily="2" charset="-78"/>
              </a:rPr>
              <a:t>افزایش ارتباط عملی و قابلیت استفاده از نتایج پژوهش برای عمل</a:t>
            </a:r>
          </a:p>
          <a:p>
            <a:endParaRPr lang="fa-IR" dirty="0" smtClean="0">
              <a:cs typeface="B Lotus" panose="00000400000000000000" pitchFamily="2" charset="-78"/>
            </a:endParaRPr>
          </a:p>
          <a:p>
            <a:r>
              <a:rPr lang="fa-IR" dirty="0" smtClean="0">
                <a:cs typeface="B Lotus" panose="00000400000000000000" pitchFamily="2" charset="-78"/>
              </a:rPr>
              <a:t>معلم به عنوان پژوهشگر</a:t>
            </a:r>
          </a:p>
          <a:p>
            <a:r>
              <a:rPr lang="fa-IR" dirty="0" smtClean="0">
                <a:cs typeface="B Lotus" panose="00000400000000000000" pitchFamily="2" charset="-78"/>
              </a:rPr>
              <a:t>همراهی و حتی همزمانی نظریه و عمل</a:t>
            </a:r>
          </a:p>
          <a:p>
            <a:r>
              <a:rPr lang="fa-IR" dirty="0" smtClean="0">
                <a:cs typeface="B Lotus" panose="00000400000000000000" pitchFamily="2" charset="-78"/>
              </a:rPr>
              <a:t>فرآیند پژوهش بر استدلال عملی استوار است نه استدلال فنی</a:t>
            </a:r>
          </a:p>
          <a:p>
            <a:r>
              <a:rPr lang="fa-IR" dirty="0" smtClean="0">
                <a:cs typeface="B Lotus" panose="00000400000000000000" pitchFamily="2" charset="-78"/>
              </a:rPr>
              <a:t>کمی + کیفی</a:t>
            </a:r>
          </a:p>
          <a:p>
            <a:endParaRPr lang="fa-IR" dirty="0">
              <a:cs typeface="B Lotus" panose="00000400000000000000" pitchFamily="2" charset="-78"/>
            </a:endParaRPr>
          </a:p>
        </p:txBody>
      </p:sp>
    </p:spTree>
    <p:extLst>
      <p:ext uri="{BB962C8B-B14F-4D97-AF65-F5344CB8AC3E}">
        <p14:creationId xmlns:p14="http://schemas.microsoft.com/office/powerpoint/2010/main" val="4665527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ویژگی های اصلی اقدام پژوهی</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pPr marL="514350" indent="-514350">
              <a:buAutoNum type="arabicPeriod"/>
            </a:pPr>
            <a:r>
              <a:rPr lang="fa-IR" dirty="0" smtClean="0">
                <a:cs typeface="B Lotus" panose="00000400000000000000" pitchFamily="2" charset="-78"/>
              </a:rPr>
              <a:t>چرخه ای شامل برنامه ریزی، اقدام عملی، بازبینی یا بررسی نتایج اقدام عملی</a:t>
            </a:r>
          </a:p>
          <a:p>
            <a:pPr marL="514350" indent="-514350">
              <a:buAutoNum type="arabicPeriod"/>
            </a:pPr>
            <a:r>
              <a:rPr lang="fa-IR" dirty="0" smtClean="0">
                <a:cs typeface="B Lotus" panose="00000400000000000000" pitchFamily="2" charset="-78"/>
              </a:rPr>
              <a:t>عمدتا کیفی با قابلیت انعطاف بالا</a:t>
            </a:r>
          </a:p>
          <a:p>
            <a:pPr marL="514350" indent="-514350">
              <a:buAutoNum type="arabicPeriod"/>
            </a:pPr>
            <a:r>
              <a:rPr lang="fa-IR" dirty="0" smtClean="0">
                <a:cs typeface="B Lotus" panose="00000400000000000000" pitchFamily="2" charset="-78"/>
              </a:rPr>
              <a:t>مستلزم مشارکت متقاضی تحول</a:t>
            </a:r>
          </a:p>
          <a:p>
            <a:pPr marL="514350" indent="-514350">
              <a:buAutoNum type="arabicPeriod"/>
            </a:pPr>
            <a:r>
              <a:rPr lang="fa-IR" dirty="0" smtClean="0">
                <a:cs typeface="B Lotus" panose="00000400000000000000" pitchFamily="2" charset="-78"/>
              </a:rPr>
              <a:t>مزیت اصلی آن ترکیب رویکردهای مشارکتی، چرخه ای  و کیفی است</a:t>
            </a:r>
            <a:endParaRPr lang="fa-IR" dirty="0">
              <a:cs typeface="B Lotus" panose="00000400000000000000" pitchFamily="2" charset="-78"/>
            </a:endParaRPr>
          </a:p>
        </p:txBody>
      </p:sp>
    </p:spTree>
    <p:extLst>
      <p:ext uri="{BB962C8B-B14F-4D97-AF65-F5344CB8AC3E}">
        <p14:creationId xmlns:p14="http://schemas.microsoft.com/office/powerpoint/2010/main" val="37578019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مراحل اقدام پژوهی</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dirty="0" smtClean="0">
                <a:cs typeface="B Lotus" panose="00000400000000000000" pitchFamily="2" charset="-78"/>
              </a:rPr>
              <a:t>مراحل اصلی: مرحله تشخیص- مرحله اقدام برای رفع مشکل</a:t>
            </a:r>
          </a:p>
          <a:p>
            <a:r>
              <a:rPr lang="fa-IR" dirty="0" smtClean="0">
                <a:cs typeface="B Lotus" panose="00000400000000000000" pitchFamily="2" charset="-78"/>
              </a:rPr>
              <a:t>مراحل انجام اقدام پژوهی:</a:t>
            </a:r>
          </a:p>
          <a:p>
            <a:pPr marL="514350" indent="-514350">
              <a:buAutoNum type="arabicPeriod"/>
            </a:pPr>
            <a:r>
              <a:rPr lang="fa-IR" dirty="0" smtClean="0">
                <a:cs typeface="B Lotus" panose="00000400000000000000" pitchFamily="2" charset="-78"/>
              </a:rPr>
              <a:t>تعریف مشکل: یافتن مشکل با پرسیدن سوالات مرتبط و با مشارکت و تمایل افراد شریک در مسأله</a:t>
            </a:r>
          </a:p>
          <a:p>
            <a:pPr marL="514350" indent="-514350">
              <a:buAutoNum type="arabicPeriod"/>
            </a:pPr>
            <a:r>
              <a:rPr lang="fa-IR" dirty="0" smtClean="0">
                <a:cs typeface="B Lotus" panose="00000400000000000000" pitchFamily="2" charset="-78"/>
              </a:rPr>
              <a:t>برنامه ریزی: شناسایی افراد ذینفع و علاقمند- برنامه ریزی درباره نوع داده ها- روش گردآوری آنها و تقسیم وظایف- گردآوری و تأیید همزمان داده ها</a:t>
            </a:r>
          </a:p>
          <a:p>
            <a:pPr marL="514350" indent="-514350">
              <a:buAutoNum type="arabicPeriod"/>
            </a:pPr>
            <a:r>
              <a:rPr lang="fa-IR" dirty="0" smtClean="0">
                <a:cs typeface="B Lotus" panose="00000400000000000000" pitchFamily="2" charset="-78"/>
              </a:rPr>
              <a:t>تفسیر و تحلیل داده ها: تلاش برای پاسخ به سوالات از طریق داده ها</a:t>
            </a:r>
          </a:p>
          <a:p>
            <a:pPr marL="514350" indent="-514350">
              <a:buAutoNum type="arabicPeriod"/>
            </a:pPr>
            <a:r>
              <a:rPr lang="fa-IR" dirty="0" smtClean="0">
                <a:cs typeface="B Lotus" panose="00000400000000000000" pitchFamily="2" charset="-78"/>
              </a:rPr>
              <a:t>اجرا: اقدام و اجرای ایده جدید- مدت زمان مشخص- نظارت مداوم بر جمع آوری اطلاعات، گزارش موقت، خودارزیابی، ارزیابی گروهی، طبقه بندی داده ها نیز همزمان صورت می گیرد- بازتاب از اهمیت ویژه ای برخوردار است.</a:t>
            </a:r>
          </a:p>
          <a:p>
            <a:pPr marL="514350" indent="-514350">
              <a:buAutoNum type="arabicPeriod"/>
            </a:pPr>
            <a:r>
              <a:rPr lang="fa-IR" dirty="0" smtClean="0">
                <a:cs typeface="B Lotus" panose="00000400000000000000" pitchFamily="2" charset="-78"/>
              </a:rPr>
              <a:t>ارزشیابی: هم تکوینی و هم تراکمی- اقدام پژوهی به عنوان فرآیندی پویا و چرخشی</a:t>
            </a:r>
          </a:p>
        </p:txBody>
      </p:sp>
    </p:spTree>
    <p:extLst>
      <p:ext uri="{BB962C8B-B14F-4D97-AF65-F5344CB8AC3E}">
        <p14:creationId xmlns:p14="http://schemas.microsoft.com/office/powerpoint/2010/main" val="3519688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کاربردهای اقدام پژوهی</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pPr marL="514350" indent="-514350">
              <a:buAutoNum type="arabicPeriod"/>
            </a:pPr>
            <a:r>
              <a:rPr lang="fa-IR" dirty="0" smtClean="0">
                <a:cs typeface="B Lotus" panose="00000400000000000000" pitchFamily="2" charset="-78"/>
              </a:rPr>
              <a:t>ایجاد تغییر در روشهای آموزشی</a:t>
            </a:r>
          </a:p>
          <a:p>
            <a:pPr marL="514350" indent="-514350">
              <a:buAutoNum type="arabicPeriod"/>
            </a:pPr>
            <a:r>
              <a:rPr lang="fa-IR" dirty="0" smtClean="0">
                <a:cs typeface="B Lotus" panose="00000400000000000000" pitchFamily="2" charset="-78"/>
              </a:rPr>
              <a:t>ایجاد تغییر در روش های ارزشیابی</a:t>
            </a:r>
          </a:p>
          <a:p>
            <a:pPr marL="514350" indent="-514350">
              <a:buAutoNum type="arabicPeriod"/>
            </a:pPr>
            <a:r>
              <a:rPr lang="fa-IR" dirty="0" smtClean="0">
                <a:cs typeface="B Lotus" panose="00000400000000000000" pitchFamily="2" charset="-78"/>
              </a:rPr>
              <a:t>تغییر در ارزشها و طرز تلقی ها</a:t>
            </a:r>
          </a:p>
          <a:p>
            <a:pPr marL="514350" indent="-514350">
              <a:buAutoNum type="arabicPeriod"/>
            </a:pPr>
            <a:r>
              <a:rPr lang="fa-IR" dirty="0" smtClean="0">
                <a:cs typeface="B Lotus" panose="00000400000000000000" pitchFamily="2" charset="-78"/>
              </a:rPr>
              <a:t>تغییر در روشهای مدیریتی و اصلاح رفتار</a:t>
            </a:r>
          </a:p>
          <a:p>
            <a:pPr marL="514350" indent="-514350">
              <a:buAutoNum type="arabicPeriod"/>
            </a:pPr>
            <a:r>
              <a:rPr lang="fa-IR" dirty="0" smtClean="0">
                <a:cs typeface="B Lotus" panose="00000400000000000000" pitchFamily="2" charset="-78"/>
              </a:rPr>
              <a:t>توسعه آموزش ضمن خدمت، افزایش خودآگاهی و قدرت تحلیل کارکنان</a:t>
            </a:r>
          </a:p>
          <a:p>
            <a:pPr marL="514350" indent="-514350">
              <a:buAutoNum type="arabicPeriod"/>
            </a:pPr>
            <a:r>
              <a:rPr lang="fa-IR" dirty="0" smtClean="0">
                <a:cs typeface="B Lotus" panose="00000400000000000000" pitchFamily="2" charset="-78"/>
              </a:rPr>
              <a:t>حل مشکلات تشخیص داده شده در شرایط خاص</a:t>
            </a:r>
          </a:p>
          <a:p>
            <a:pPr marL="514350" indent="-514350">
              <a:buAutoNum type="arabicPeriod"/>
            </a:pPr>
            <a:r>
              <a:rPr lang="fa-IR" dirty="0" smtClean="0">
                <a:cs typeface="B Lotus" panose="00000400000000000000" pitchFamily="2" charset="-78"/>
              </a:rPr>
              <a:t>حل مشکلات اجتماعی، تعارضات و عادات غلط</a:t>
            </a:r>
          </a:p>
          <a:p>
            <a:pPr marL="514350" indent="-514350">
              <a:buAutoNum type="arabicPeriod"/>
            </a:pPr>
            <a:r>
              <a:rPr lang="fa-IR" dirty="0" smtClean="0">
                <a:cs typeface="B Lotus" panose="00000400000000000000" pitchFamily="2" charset="-78"/>
              </a:rPr>
              <a:t>بهبود عملکرد و مهارت ها در محیط کار</a:t>
            </a:r>
          </a:p>
        </p:txBody>
      </p:sp>
    </p:spTree>
    <p:extLst>
      <p:ext uri="{BB962C8B-B14F-4D97-AF65-F5344CB8AC3E}">
        <p14:creationId xmlns:p14="http://schemas.microsoft.com/office/powerpoint/2010/main" val="22462915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a:cs typeface="B Bardiya" panose="00000400000000000000" pitchFamily="2" charset="-78"/>
              </a:rPr>
              <a:t>پژوهش </a:t>
            </a:r>
            <a:r>
              <a:rPr lang="fa-IR" sz="3200" b="1" dirty="0" smtClean="0">
                <a:cs typeface="B Bardiya" panose="00000400000000000000" pitchFamily="2" charset="-78"/>
              </a:rPr>
              <a:t>معلم محور</a:t>
            </a:r>
            <a:r>
              <a:rPr lang="fa-IR" sz="3200" b="1" dirty="0">
                <a:cs typeface="B Bardiya" panose="00000400000000000000" pitchFamily="2" charset="-78"/>
              </a:rPr>
              <a:t>؛ پارادايمي نو در </a:t>
            </a:r>
            <a:r>
              <a:rPr lang="fa-IR" sz="3200" b="1" dirty="0" smtClean="0">
                <a:cs typeface="B Bardiya" panose="00000400000000000000" pitchFamily="2" charset="-78"/>
              </a:rPr>
              <a:t>پژوهش هاي </a:t>
            </a:r>
            <a:r>
              <a:rPr lang="fa-IR" sz="3200" b="1" dirty="0">
                <a:cs typeface="B Bardiya" panose="00000400000000000000" pitchFamily="2" charset="-78"/>
              </a:rPr>
              <a:t>آموزشي </a:t>
            </a:r>
          </a:p>
        </p:txBody>
      </p:sp>
      <p:sp>
        <p:nvSpPr>
          <p:cNvPr id="3" name="Content Placeholder 2"/>
          <p:cNvSpPr>
            <a:spLocks noGrp="1"/>
          </p:cNvSpPr>
          <p:nvPr>
            <p:ph idx="1"/>
          </p:nvPr>
        </p:nvSpPr>
        <p:spPr/>
        <p:txBody>
          <a:bodyPr>
            <a:normAutofit lnSpcReduction="10000"/>
          </a:bodyPr>
          <a:lstStyle/>
          <a:p>
            <a:r>
              <a:rPr lang="fa-IR" dirty="0" smtClean="0">
                <a:cs typeface="B Lotus" panose="00000400000000000000" pitchFamily="2" charset="-78"/>
              </a:rPr>
              <a:t>تقویت و تداوم رشد حرفه ای معلمان</a:t>
            </a:r>
          </a:p>
          <a:p>
            <a:r>
              <a:rPr lang="fa-IR" dirty="0" smtClean="0">
                <a:cs typeface="B Lotus" panose="00000400000000000000" pitchFamily="2" charset="-78"/>
              </a:rPr>
              <a:t>مدیریت اثربخش فرآیند پیچیده یاددهی- یادگیری</a:t>
            </a:r>
          </a:p>
          <a:p>
            <a:r>
              <a:rPr lang="fa-IR" dirty="0" smtClean="0">
                <a:cs typeface="B Lotus" panose="00000400000000000000" pitchFamily="2" charset="-78"/>
              </a:rPr>
              <a:t>تولید دانش مورد نیازگ</a:t>
            </a:r>
          </a:p>
          <a:p>
            <a:r>
              <a:rPr lang="fa-IR" dirty="0" smtClean="0">
                <a:cs typeface="B Lotus" panose="00000400000000000000" pitchFamily="2" charset="-78"/>
              </a:rPr>
              <a:t>متناسب با جنبش </a:t>
            </a:r>
            <a:r>
              <a:rPr lang="fa-IR" dirty="0">
                <a:cs typeface="B Lotus" panose="00000400000000000000" pitchFamily="2" charset="-78"/>
              </a:rPr>
              <a:t>جهاني براي توسعه و بهسازي تربيت </a:t>
            </a:r>
            <a:r>
              <a:rPr lang="fa-IR" dirty="0" smtClean="0">
                <a:cs typeface="B Lotus" panose="00000400000000000000" pitchFamily="2" charset="-78"/>
              </a:rPr>
              <a:t>معلم و بازتعریف نقش و ویژگی های معلم</a:t>
            </a:r>
          </a:p>
          <a:p>
            <a:r>
              <a:rPr lang="fa-IR" dirty="0">
                <a:cs typeface="B Lotus" panose="00000400000000000000" pitchFamily="2" charset="-78"/>
              </a:rPr>
              <a:t>عمل </a:t>
            </a:r>
            <a:r>
              <a:rPr lang="fa-IR" dirty="0" smtClean="0">
                <a:cs typeface="B Lotus" panose="00000400000000000000" pitchFamily="2" charset="-78"/>
              </a:rPr>
              <a:t>تدریس به عنوان </a:t>
            </a:r>
            <a:r>
              <a:rPr lang="fa-IR" dirty="0">
                <a:cs typeface="B Lotus" panose="00000400000000000000" pitchFamily="2" charset="-78"/>
              </a:rPr>
              <a:t>يک رويکرد فرهنگي- هنري نيز تعبير شده </a:t>
            </a:r>
            <a:r>
              <a:rPr lang="fa-IR" dirty="0" smtClean="0">
                <a:cs typeface="B Lotus" panose="00000400000000000000" pitchFamily="2" charset="-78"/>
              </a:rPr>
              <a:t>است؛ دانش آموزان و ویژگی های منحصر به فرد آنها</a:t>
            </a:r>
          </a:p>
          <a:p>
            <a:r>
              <a:rPr lang="fa-IR" dirty="0" smtClean="0">
                <a:cs typeface="B Lotus" panose="00000400000000000000" pitchFamily="2" charset="-78"/>
              </a:rPr>
              <a:t>پيچيدگي </a:t>
            </a:r>
            <a:r>
              <a:rPr lang="fa-IR" dirty="0">
                <a:cs typeface="B Lotus" panose="00000400000000000000" pitchFamily="2" charset="-78"/>
              </a:rPr>
              <a:t>برجسته ديگر حرفه معلمي در ماهيت و هدف آن نهفته است. معلمي </a:t>
            </a:r>
            <a:r>
              <a:rPr lang="fa-IR" dirty="0" smtClean="0">
                <a:cs typeface="B Lotus" panose="00000400000000000000" pitchFamily="2" charset="-78"/>
              </a:rPr>
              <a:t>عرصه اي </a:t>
            </a:r>
            <a:r>
              <a:rPr lang="fa-IR" dirty="0">
                <a:cs typeface="B Lotus" panose="00000400000000000000" pitchFamily="2" charset="-78"/>
              </a:rPr>
              <a:t>براي </a:t>
            </a:r>
            <a:r>
              <a:rPr lang="fa-IR" dirty="0" smtClean="0">
                <a:cs typeface="B Lotus" panose="00000400000000000000" pitchFamily="2" charset="-78"/>
              </a:rPr>
              <a:t>انسان سازي </a:t>
            </a:r>
            <a:r>
              <a:rPr lang="fa-IR" dirty="0">
                <a:cs typeface="B Lotus" panose="00000400000000000000" pitchFamily="2" charset="-78"/>
              </a:rPr>
              <a:t>و ايجاد رفتارهاي متعادل و مطلوب ميان </a:t>
            </a:r>
            <a:r>
              <a:rPr lang="fa-IR" dirty="0" smtClean="0">
                <a:cs typeface="B Lotus" panose="00000400000000000000" pitchFamily="2" charset="-78"/>
              </a:rPr>
              <a:t>دانش آموزان </a:t>
            </a:r>
            <a:r>
              <a:rPr lang="fa-IR" dirty="0">
                <a:cs typeface="B Lotus" panose="00000400000000000000" pitchFamily="2" charset="-78"/>
              </a:rPr>
              <a:t>است. </a:t>
            </a:r>
            <a:endParaRPr lang="fa-IR" dirty="0" smtClean="0">
              <a:cs typeface="B Lotus" panose="00000400000000000000" pitchFamily="2" charset="-78"/>
            </a:endParaRPr>
          </a:p>
          <a:p>
            <a:r>
              <a:rPr lang="fa-IR" dirty="0" smtClean="0">
                <a:solidFill>
                  <a:srgbClr val="FF0000"/>
                </a:solidFill>
                <a:cs typeface="B Lotus" panose="00000400000000000000" pitchFamily="2" charset="-78"/>
              </a:rPr>
              <a:t>پژوهش</a:t>
            </a:r>
            <a:r>
              <a:rPr lang="fa-IR" dirty="0" smtClean="0">
                <a:cs typeface="B Lotus" panose="00000400000000000000" pitchFamily="2" charset="-78"/>
              </a:rPr>
              <a:t> </a:t>
            </a:r>
            <a:r>
              <a:rPr lang="fa-IR" dirty="0">
                <a:cs typeface="B Lotus" panose="00000400000000000000" pitchFamily="2" charset="-78"/>
              </a:rPr>
              <a:t>از جمله </a:t>
            </a:r>
            <a:r>
              <a:rPr lang="fa-IR" dirty="0" smtClean="0">
                <a:cs typeface="B Lotus" panose="00000400000000000000" pitchFamily="2" charset="-78"/>
              </a:rPr>
              <a:t>فرصت هايي </a:t>
            </a:r>
            <a:r>
              <a:rPr lang="fa-IR" dirty="0">
                <a:cs typeface="B Lotus" panose="00000400000000000000" pitchFamily="2" charset="-78"/>
              </a:rPr>
              <a:t>براي کارآمدسازي حرفه معلمي تلقي </a:t>
            </a:r>
            <a:r>
              <a:rPr lang="fa-IR" dirty="0" smtClean="0">
                <a:cs typeface="B Lotus" panose="00000400000000000000" pitchFamily="2" charset="-78"/>
              </a:rPr>
              <a:t>مي شود.</a:t>
            </a:r>
            <a:endParaRPr lang="fa-IR" dirty="0">
              <a:cs typeface="B Lotus" panose="00000400000000000000" pitchFamily="2" charset="-78"/>
            </a:endParaRPr>
          </a:p>
          <a:p>
            <a:endParaRPr lang="fa-IR" dirty="0">
              <a:cs typeface="B Lotus" panose="00000400000000000000" pitchFamily="2" charset="-78"/>
            </a:endParaRPr>
          </a:p>
          <a:p>
            <a:endParaRPr lang="fa-IR" dirty="0">
              <a:cs typeface="B Lotus" panose="00000400000000000000" pitchFamily="2" charset="-78"/>
            </a:endParaRPr>
          </a:p>
        </p:txBody>
      </p:sp>
    </p:spTree>
    <p:extLst>
      <p:ext uri="{BB962C8B-B14F-4D97-AF65-F5344CB8AC3E}">
        <p14:creationId xmlns:p14="http://schemas.microsoft.com/office/powerpoint/2010/main" val="3748922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معلم پژوهنده</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dirty="0">
                <a:cs typeface="B Lotus" panose="00000400000000000000" pitchFamily="2" charset="-78"/>
              </a:rPr>
              <a:t>رويکرد معلم پژوهنده بر اين مفهوم کليدي استوار است که رويدادهاي درون کلاس </a:t>
            </a:r>
            <a:r>
              <a:rPr lang="fa-IR" dirty="0">
                <a:solidFill>
                  <a:srgbClr val="FF0000"/>
                </a:solidFill>
                <a:cs typeface="B Lotus" panose="00000400000000000000" pitchFamily="2" charset="-78"/>
              </a:rPr>
              <a:t>موقعيتهايي منحصر به فرد </a:t>
            </a:r>
            <a:r>
              <a:rPr lang="fa-IR" dirty="0">
                <a:cs typeface="B Lotus" panose="00000400000000000000" pitchFamily="2" charset="-78"/>
              </a:rPr>
              <a:t>تلقي ميشوند که با تکيه صرف بر </a:t>
            </a:r>
            <a:r>
              <a:rPr lang="fa-IR" dirty="0" smtClean="0">
                <a:cs typeface="B Lotus" panose="00000400000000000000" pitchFamily="2" charset="-78"/>
              </a:rPr>
              <a:t>پژوهش هاي </a:t>
            </a:r>
            <a:r>
              <a:rPr lang="fa-IR" dirty="0">
                <a:cs typeface="B Lotus" panose="00000400000000000000" pitchFamily="2" charset="-78"/>
              </a:rPr>
              <a:t>کلاسيک و دانشگاهي قابل تبيين نيستند. معلم در اينجا نقشي به مراتب فراتر از يک بازيگر منفعل اجرا ميکند. اين بار معلم در نقش پژوهشگر براي </a:t>
            </a:r>
            <a:r>
              <a:rPr lang="fa-IR" dirty="0">
                <a:solidFill>
                  <a:srgbClr val="FF0000"/>
                </a:solidFill>
                <a:cs typeface="B Lotus" panose="00000400000000000000" pitchFamily="2" charset="-78"/>
              </a:rPr>
              <a:t>تدارک تدريس موثر </a:t>
            </a:r>
            <a:r>
              <a:rPr lang="fa-IR" dirty="0">
                <a:cs typeface="B Lotus" panose="00000400000000000000" pitchFamily="2" charset="-78"/>
              </a:rPr>
              <a:t>ايفاي نقش ميکند. معلم پژوهنده </a:t>
            </a:r>
            <a:r>
              <a:rPr lang="fa-IR" dirty="0" smtClean="0">
                <a:cs typeface="B Lotus" panose="00000400000000000000" pitchFamily="2" charset="-78"/>
              </a:rPr>
              <a:t>به عنوان </a:t>
            </a:r>
            <a:r>
              <a:rPr lang="fa-IR" dirty="0">
                <a:solidFill>
                  <a:srgbClr val="FF0000"/>
                </a:solidFill>
                <a:cs typeface="B Lotus" panose="00000400000000000000" pitchFamily="2" charset="-78"/>
              </a:rPr>
              <a:t>عنصري فکور </a:t>
            </a:r>
            <a:r>
              <a:rPr lang="fa-IR" dirty="0">
                <a:cs typeface="B Lotus" panose="00000400000000000000" pitchFamily="2" charset="-78"/>
              </a:rPr>
              <a:t>در نظر گرفته ميشود که خود بايد فعالانه در مسير توليد و </a:t>
            </a:r>
            <a:r>
              <a:rPr lang="fa-IR" dirty="0" smtClean="0">
                <a:cs typeface="B Lotus" panose="00000400000000000000" pitchFamily="2" charset="-78"/>
              </a:rPr>
              <a:t>به کارگيري </a:t>
            </a:r>
            <a:r>
              <a:rPr lang="fa-IR" dirty="0">
                <a:solidFill>
                  <a:srgbClr val="FF0000"/>
                </a:solidFill>
                <a:cs typeface="B Lotus" panose="00000400000000000000" pitchFamily="2" charset="-78"/>
              </a:rPr>
              <a:t>دانش بومي </a:t>
            </a:r>
            <a:r>
              <a:rPr lang="fa-IR" dirty="0">
                <a:cs typeface="B Lotus" panose="00000400000000000000" pitchFamily="2" charset="-78"/>
              </a:rPr>
              <a:t>ناظر بر </a:t>
            </a:r>
            <a:r>
              <a:rPr lang="fa-IR" dirty="0">
                <a:solidFill>
                  <a:srgbClr val="FF0000"/>
                </a:solidFill>
                <a:cs typeface="B Lotus" panose="00000400000000000000" pitchFamily="2" charset="-78"/>
              </a:rPr>
              <a:t>نيازهاي مستقيم </a:t>
            </a:r>
            <a:r>
              <a:rPr lang="fa-IR" dirty="0">
                <a:cs typeface="B Lotus" panose="00000400000000000000" pitchFamily="2" charset="-78"/>
              </a:rPr>
              <a:t>کلاس درس و </a:t>
            </a:r>
            <a:r>
              <a:rPr lang="fa-IR" dirty="0" smtClean="0">
                <a:cs typeface="B Lotus" panose="00000400000000000000" pitchFamily="2" charset="-78"/>
              </a:rPr>
              <a:t>دانش آموزان </a:t>
            </a:r>
            <a:r>
              <a:rPr lang="fa-IR" dirty="0">
                <a:cs typeface="B Lotus" panose="00000400000000000000" pitchFamily="2" charset="-78"/>
              </a:rPr>
              <a:t>قدم بردارد. </a:t>
            </a:r>
            <a:endParaRPr lang="fa-IR" dirty="0" smtClean="0">
              <a:cs typeface="B Lotus" panose="00000400000000000000" pitchFamily="2" charset="-78"/>
            </a:endParaRPr>
          </a:p>
          <a:p>
            <a:r>
              <a:rPr lang="fa-IR" dirty="0">
                <a:cs typeface="B Lotus" panose="00000400000000000000" pitchFamily="2" charset="-78"/>
              </a:rPr>
              <a:t>به نظر ديويي </a:t>
            </a:r>
            <a:r>
              <a:rPr lang="fa-IR" dirty="0" smtClean="0">
                <a:cs typeface="B Lotus" panose="00000400000000000000" pitchFamily="2" charset="-78"/>
              </a:rPr>
              <a:t>تفکر بازتابي (تأملی- ژرف اندیشی) </a:t>
            </a:r>
            <a:r>
              <a:rPr lang="fa-IR" dirty="0">
                <a:cs typeface="B Lotus" panose="00000400000000000000" pitchFamily="2" charset="-78"/>
              </a:rPr>
              <a:t>مستلزم توجه جدي معلم به تجارب خويش </a:t>
            </a:r>
            <a:r>
              <a:rPr lang="fa-IR" dirty="0" smtClean="0">
                <a:cs typeface="B Lotus" panose="00000400000000000000" pitchFamily="2" charset="-78"/>
              </a:rPr>
              <a:t>است</a:t>
            </a:r>
          </a:p>
          <a:p>
            <a:r>
              <a:rPr lang="fa-IR" dirty="0">
                <a:cs typeface="B Lotus" panose="00000400000000000000" pitchFamily="2" charset="-78"/>
              </a:rPr>
              <a:t>اصطلاحات مرتبط: کارگزار پژوهنده، کارگزار فکور، پژوهش عملي، پژوهش تعاملي، پژوهش کلاس درس، پژوهش مبتني بر عمل </a:t>
            </a:r>
            <a:r>
              <a:rPr lang="fa-IR" dirty="0" smtClean="0">
                <a:cs typeface="B Lotus" panose="00000400000000000000" pitchFamily="2" charset="-78"/>
              </a:rPr>
              <a:t>و ...</a:t>
            </a:r>
          </a:p>
          <a:p>
            <a:r>
              <a:rPr lang="fa-IR" dirty="0">
                <a:cs typeface="B Lotus" panose="00000400000000000000" pitchFamily="2" charset="-78"/>
              </a:rPr>
              <a:t>ماهیت: معلم </a:t>
            </a:r>
            <a:r>
              <a:rPr lang="fa-IR" dirty="0" smtClean="0">
                <a:cs typeface="B Lotus" panose="00000400000000000000" pitchFamily="2" charset="-78"/>
              </a:rPr>
              <a:t>به واسطه </a:t>
            </a:r>
            <a:r>
              <a:rPr lang="fa-IR" dirty="0">
                <a:cs typeface="B Lotus" panose="00000400000000000000" pitchFamily="2" charset="-78"/>
              </a:rPr>
              <a:t>حرفه خويش بايد فعالانه در مسير توليد دانش مورد نياز </a:t>
            </a:r>
            <a:r>
              <a:rPr lang="fa-IR" dirty="0" smtClean="0">
                <a:cs typeface="B Lotus" panose="00000400000000000000" pitchFamily="2" charset="-78"/>
              </a:rPr>
              <a:t>نقش آفرين باشد.</a:t>
            </a:r>
          </a:p>
          <a:p>
            <a:r>
              <a:rPr lang="fa-IR" dirty="0" smtClean="0">
                <a:cs typeface="B Lotus" panose="00000400000000000000" pitchFamily="2" charset="-78"/>
              </a:rPr>
              <a:t>لزوم سواد پژوهشی و مهارت حل مسأله در معلم</a:t>
            </a:r>
          </a:p>
          <a:p>
            <a:endParaRPr lang="fa-IR" dirty="0">
              <a:cs typeface="B Lotus" panose="00000400000000000000" pitchFamily="2" charset="-78"/>
            </a:endParaRPr>
          </a:p>
        </p:txBody>
      </p:sp>
    </p:spTree>
    <p:extLst>
      <p:ext uri="{BB962C8B-B14F-4D97-AF65-F5344CB8AC3E}">
        <p14:creationId xmlns:p14="http://schemas.microsoft.com/office/powerpoint/2010/main" val="39306042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انواع پژوهش معلم محور</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fa-IR" dirty="0" smtClean="0">
                <a:cs typeface="B Lotus" panose="00000400000000000000" pitchFamily="2" charset="-78"/>
              </a:rPr>
              <a:t>اقدام </a:t>
            </a:r>
            <a:r>
              <a:rPr lang="fa-IR" dirty="0">
                <a:cs typeface="B Lotus" panose="00000400000000000000" pitchFamily="2" charset="-78"/>
              </a:rPr>
              <a:t>پژوهی: كوششي است كه ميخواهد بين پژوهش </a:t>
            </a:r>
            <a:r>
              <a:rPr lang="fa-IR" dirty="0" smtClean="0">
                <a:cs typeface="B Lotus" panose="00000400000000000000" pitchFamily="2" charset="-78"/>
              </a:rPr>
              <a:t>به عنوان وسيله اي </a:t>
            </a:r>
            <a:r>
              <a:rPr lang="fa-IR" dirty="0">
                <a:cs typeface="B Lotus" panose="00000400000000000000" pitchFamily="2" charset="-78"/>
              </a:rPr>
              <a:t>براي آگاهي و دانستن و عمل آموزشي رابطه اُرگانيك برقرار كند. </a:t>
            </a:r>
            <a:r>
              <a:rPr lang="fa-IR" dirty="0" smtClean="0">
                <a:cs typeface="B Lotus" panose="00000400000000000000" pitchFamily="2" charset="-78"/>
              </a:rPr>
              <a:t>پژوهش </a:t>
            </a:r>
            <a:r>
              <a:rPr lang="fa-IR" dirty="0">
                <a:cs typeface="B Lotus" panose="00000400000000000000" pitchFamily="2" charset="-78"/>
              </a:rPr>
              <a:t>مشاركتي، بررسي گروهي، پژوهش </a:t>
            </a:r>
            <a:r>
              <a:rPr lang="fa-IR" dirty="0" smtClean="0">
                <a:cs typeface="B Lotus" panose="00000400000000000000" pitchFamily="2" charset="-78"/>
              </a:rPr>
              <a:t>رهايي بخش</a:t>
            </a:r>
            <a:r>
              <a:rPr lang="fa-IR" dirty="0">
                <a:cs typeface="B Lotus" panose="00000400000000000000" pitchFamily="2" charset="-78"/>
              </a:rPr>
              <a:t>، يادگيري حين عمل و پژوهش موقعيتي از عناوين متعددي هستند كه براي معرفي فعاليت </a:t>
            </a:r>
            <a:r>
              <a:rPr lang="fa-IR" dirty="0" smtClean="0">
                <a:cs typeface="B Lotus" panose="00000400000000000000" pitchFamily="2" charset="-78"/>
              </a:rPr>
              <a:t>اقدام پژوهي </a:t>
            </a:r>
            <a:r>
              <a:rPr lang="fa-IR" dirty="0">
                <a:cs typeface="B Lotus" panose="00000400000000000000" pitchFamily="2" charset="-78"/>
              </a:rPr>
              <a:t>استفاده ميشوند. اما همه آنها مضمون مشتركي را در برميگيرند. در بيان ساده، </a:t>
            </a:r>
            <a:r>
              <a:rPr lang="fa-IR" dirty="0" smtClean="0">
                <a:cs typeface="B Lotus" panose="00000400000000000000" pitchFamily="2" charset="-78"/>
              </a:rPr>
              <a:t>اقدام پژوهي </a:t>
            </a:r>
            <a:r>
              <a:rPr lang="fa-IR" dirty="0">
                <a:cs typeface="B Lotus" panose="00000400000000000000" pitchFamily="2" charset="-78"/>
              </a:rPr>
              <a:t>يادگيري از طريق </a:t>
            </a:r>
            <a:r>
              <a:rPr lang="fa-IR" dirty="0" smtClean="0">
                <a:cs typeface="B Lotus" panose="00000400000000000000" pitchFamily="2" charset="-78"/>
              </a:rPr>
              <a:t>عمل كردن </a:t>
            </a:r>
            <a:r>
              <a:rPr lang="fa-IR" dirty="0">
                <a:cs typeface="B Lotus" panose="00000400000000000000" pitchFamily="2" charset="-78"/>
              </a:rPr>
              <a:t>است</a:t>
            </a:r>
            <a:r>
              <a:rPr lang="fa-IR" dirty="0" smtClean="0">
                <a:cs typeface="B Lotus" panose="00000400000000000000" pitchFamily="2" charset="-78"/>
              </a:rPr>
              <a:t>.</a:t>
            </a:r>
          </a:p>
          <a:p>
            <a:pPr marL="514350" indent="-514350">
              <a:buAutoNum type="arabicPeriod"/>
            </a:pPr>
            <a:r>
              <a:rPr lang="fa-IR" dirty="0">
                <a:cs typeface="B Lotus" panose="00000400000000000000" pitchFamily="2" charset="-78"/>
              </a:rPr>
              <a:t>درس پژوهی: </a:t>
            </a:r>
            <a:r>
              <a:rPr lang="fa-IR" dirty="0" smtClean="0">
                <a:cs typeface="B Lotus" panose="00000400000000000000" pitchFamily="2" charset="-78"/>
              </a:rPr>
              <a:t>اين </a:t>
            </a:r>
            <a:r>
              <a:rPr lang="fa-IR" dirty="0">
                <a:cs typeface="B Lotus" panose="00000400000000000000" pitchFamily="2" charset="-78"/>
              </a:rPr>
              <a:t>رويکرد تدريس را </a:t>
            </a:r>
            <a:r>
              <a:rPr lang="fa-IR" dirty="0" smtClean="0">
                <a:cs typeface="B Lotus" panose="00000400000000000000" pitchFamily="2" charset="-78"/>
              </a:rPr>
              <a:t>به عنوان </a:t>
            </a:r>
            <a:r>
              <a:rPr lang="fa-IR" dirty="0">
                <a:cs typeface="B Lotus" panose="00000400000000000000" pitchFamily="2" charset="-78"/>
              </a:rPr>
              <a:t>عملكرد و فعاليت فرهنگي مورد توجه قرار ميدهد. فعاليتي كه از طريق تفكر عميق، پرسشگري و تحقيق و تمركز جمعي بر تدريس به جاي تدريس </a:t>
            </a:r>
            <a:r>
              <a:rPr lang="fa-IR" dirty="0" smtClean="0">
                <a:cs typeface="B Lotus" panose="00000400000000000000" pitchFamily="2" charset="-78"/>
              </a:rPr>
              <a:t>به صورت </a:t>
            </a:r>
            <a:r>
              <a:rPr lang="fa-IR" dirty="0">
                <a:cs typeface="B Lotus" panose="00000400000000000000" pitchFamily="2" charset="-78"/>
              </a:rPr>
              <a:t>انفرادي صورت </a:t>
            </a:r>
            <a:r>
              <a:rPr lang="fa-IR" dirty="0" smtClean="0">
                <a:cs typeface="B Lotus" panose="00000400000000000000" pitchFamily="2" charset="-78"/>
              </a:rPr>
              <a:t>مي پذيرد</a:t>
            </a:r>
            <a:r>
              <a:rPr lang="fa-IR" dirty="0">
                <a:cs typeface="B Lotus" panose="00000400000000000000" pitchFamily="2" charset="-78"/>
              </a:rPr>
              <a:t>. در </a:t>
            </a:r>
            <a:r>
              <a:rPr lang="fa-IR" dirty="0" smtClean="0">
                <a:cs typeface="B Lotus" panose="00000400000000000000" pitchFamily="2" charset="-78"/>
              </a:rPr>
              <a:t>درس پژوهي </a:t>
            </a:r>
            <a:r>
              <a:rPr lang="fa-IR" dirty="0">
                <a:cs typeface="B Lotus" panose="00000400000000000000" pitchFamily="2" charset="-78"/>
              </a:rPr>
              <a:t>معلمان با يکديگر در تدوين طرح درس، اجرا و مشاهده نتايج آن مشارکت و همکاري ميکنند. آنها در اين مسير با گردآوري اطلاعات از نحوه يادگيري </a:t>
            </a:r>
            <a:r>
              <a:rPr lang="fa-IR" dirty="0" smtClean="0">
                <a:cs typeface="B Lotus" panose="00000400000000000000" pitchFamily="2" charset="-78"/>
              </a:rPr>
              <a:t>دانش آموزان</a:t>
            </a:r>
            <a:r>
              <a:rPr lang="fa-IR" dirty="0">
                <a:cs typeface="B Lotus" panose="00000400000000000000" pitchFamily="2" charset="-78"/>
              </a:rPr>
              <a:t>، </a:t>
            </a:r>
            <a:r>
              <a:rPr lang="fa-IR" dirty="0" smtClean="0">
                <a:cs typeface="B Lotus" panose="00000400000000000000" pitchFamily="2" charset="-78"/>
              </a:rPr>
              <a:t>به صورت </a:t>
            </a:r>
            <a:r>
              <a:rPr lang="fa-IR" dirty="0">
                <a:cs typeface="B Lotus" panose="00000400000000000000" pitchFamily="2" charset="-78"/>
              </a:rPr>
              <a:t>گروهي براي اصلاح روشهاي تدريس خود تلاش </a:t>
            </a:r>
            <a:r>
              <a:rPr lang="fa-IR" dirty="0" smtClean="0">
                <a:cs typeface="B Lotus" panose="00000400000000000000" pitchFamily="2" charset="-78"/>
              </a:rPr>
              <a:t>مي کنند</a:t>
            </a:r>
            <a:r>
              <a:rPr lang="fa-IR" dirty="0">
                <a:cs typeface="B Lotus" panose="00000400000000000000" pitchFamily="2" charset="-78"/>
              </a:rPr>
              <a:t>. </a:t>
            </a:r>
            <a:endParaRPr lang="fa-IR" dirty="0" smtClean="0">
              <a:cs typeface="B Lotus" panose="00000400000000000000" pitchFamily="2" charset="-78"/>
            </a:endParaRPr>
          </a:p>
          <a:p>
            <a:pPr marL="514350" indent="-514350">
              <a:buAutoNum type="arabicPeriod"/>
            </a:pPr>
            <a:endParaRPr lang="fa-IR" dirty="0">
              <a:cs typeface="B Lotus" panose="00000400000000000000" pitchFamily="2" charset="-78"/>
            </a:endParaRPr>
          </a:p>
          <a:p>
            <a:pPr marL="514350" indent="-514350">
              <a:buAutoNum type="arabicPeriod"/>
            </a:pPr>
            <a:endParaRPr lang="fa-IR" dirty="0">
              <a:cs typeface="B Lotus" panose="00000400000000000000" pitchFamily="2" charset="-78"/>
            </a:endParaRPr>
          </a:p>
        </p:txBody>
      </p:sp>
    </p:spTree>
    <p:extLst>
      <p:ext uri="{BB962C8B-B14F-4D97-AF65-F5344CB8AC3E}">
        <p14:creationId xmlns:p14="http://schemas.microsoft.com/office/powerpoint/2010/main" val="16289841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مبانی پژوهش معلم محور</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a:cs typeface="B Lotus" panose="00000400000000000000" pitchFamily="2" charset="-78"/>
              </a:rPr>
              <a:t>براي درک ماهيت پژوهش </a:t>
            </a:r>
            <a:r>
              <a:rPr lang="fa-IR" dirty="0" smtClean="0">
                <a:cs typeface="B Lotus" panose="00000400000000000000" pitchFamily="2" charset="-78"/>
              </a:rPr>
              <a:t>معلم محور</a:t>
            </a:r>
            <a:r>
              <a:rPr lang="fa-IR" dirty="0">
                <a:cs typeface="B Lotus" panose="00000400000000000000" pitchFamily="2" charset="-78"/>
              </a:rPr>
              <a:t>، بايد پيشتر ماهيت تدريس را </a:t>
            </a:r>
            <a:r>
              <a:rPr lang="fa-IR" dirty="0" smtClean="0">
                <a:cs typeface="B Lotus" panose="00000400000000000000" pitchFamily="2" charset="-78"/>
              </a:rPr>
              <a:t>به عنوان </a:t>
            </a:r>
            <a:r>
              <a:rPr lang="fa-IR" dirty="0">
                <a:cs typeface="B Lotus" panose="00000400000000000000" pitchFamily="2" charset="-78"/>
              </a:rPr>
              <a:t>فعاليتی فرهنگي درک </a:t>
            </a:r>
            <a:r>
              <a:rPr lang="fa-IR" dirty="0" smtClean="0">
                <a:cs typeface="B Lotus" panose="00000400000000000000" pitchFamily="2" charset="-78"/>
              </a:rPr>
              <a:t>کنيم؛ به </a:t>
            </a:r>
            <a:r>
              <a:rPr lang="fa-IR" dirty="0">
                <a:cs typeface="B Lotus" panose="00000400000000000000" pitchFamily="2" charset="-78"/>
              </a:rPr>
              <a:t>اين ترتيب مدلهاي پژوهشي سازگار با موضوعات فرهنگي در اين قلمرو کاربرد اصلي را </a:t>
            </a:r>
            <a:r>
              <a:rPr lang="fa-IR" dirty="0" smtClean="0">
                <a:cs typeface="B Lotus" panose="00000400000000000000" pitchFamily="2" charset="-78"/>
              </a:rPr>
              <a:t>مي يابند</a:t>
            </a:r>
            <a:r>
              <a:rPr lang="fa-IR" dirty="0">
                <a:cs typeface="B Lotus" panose="00000400000000000000" pitchFamily="2" charset="-78"/>
              </a:rPr>
              <a:t>. </a:t>
            </a:r>
            <a:endParaRPr lang="fa-IR" dirty="0" smtClean="0">
              <a:cs typeface="B Lotus" panose="00000400000000000000" pitchFamily="2" charset="-78"/>
            </a:endParaRPr>
          </a:p>
          <a:p>
            <a:r>
              <a:rPr lang="fa-IR" dirty="0" smtClean="0">
                <a:cs typeface="B Lotus" panose="00000400000000000000" pitchFamily="2" charset="-78"/>
              </a:rPr>
              <a:t>همچنين </a:t>
            </a:r>
            <a:r>
              <a:rPr lang="fa-IR" dirty="0">
                <a:cs typeface="B Lotus" panose="00000400000000000000" pitchFamily="2" charset="-78"/>
              </a:rPr>
              <a:t>تدريس يک زمينه عملي است که با </a:t>
            </a:r>
            <a:r>
              <a:rPr lang="fa-IR" dirty="0" smtClean="0">
                <a:cs typeface="B Lotus" panose="00000400000000000000" pitchFamily="2" charset="-78"/>
              </a:rPr>
              <a:t>پژوهش هاي </a:t>
            </a:r>
            <a:r>
              <a:rPr lang="fa-IR" dirty="0">
                <a:cs typeface="B Lotus" panose="00000400000000000000" pitchFamily="2" charset="-78"/>
              </a:rPr>
              <a:t>ناظر بر توسعه عمل فرصت بهبود </a:t>
            </a:r>
            <a:r>
              <a:rPr lang="fa-IR" dirty="0" smtClean="0">
                <a:cs typeface="B Lotus" panose="00000400000000000000" pitchFamily="2" charset="-78"/>
              </a:rPr>
              <a:t>مي يابد.</a:t>
            </a:r>
          </a:p>
          <a:p>
            <a:r>
              <a:rPr lang="fa-IR" dirty="0">
                <a:cs typeface="B Lotus" panose="00000400000000000000" pitchFamily="2" charset="-78"/>
              </a:rPr>
              <a:t>نمونه بارز </a:t>
            </a:r>
            <a:r>
              <a:rPr lang="fa-IR" dirty="0" smtClean="0">
                <a:cs typeface="B Lotus" panose="00000400000000000000" pitchFamily="2" charset="-78"/>
              </a:rPr>
              <a:t>فرهنگي بودن </a:t>
            </a:r>
            <a:r>
              <a:rPr lang="fa-IR" dirty="0">
                <a:cs typeface="B Lotus" panose="00000400000000000000" pitchFamily="2" charset="-78"/>
              </a:rPr>
              <a:t>فعاليت تدريس را </a:t>
            </a:r>
            <a:r>
              <a:rPr lang="fa-IR" dirty="0" smtClean="0">
                <a:cs typeface="B Lotus" panose="00000400000000000000" pitchFamily="2" charset="-78"/>
              </a:rPr>
              <a:t>مي توان </a:t>
            </a:r>
            <a:r>
              <a:rPr lang="fa-IR" dirty="0">
                <a:cs typeface="B Lotus" panose="00000400000000000000" pitchFamily="2" charset="-78"/>
              </a:rPr>
              <a:t>در </a:t>
            </a:r>
            <a:r>
              <a:rPr lang="fa-IR" dirty="0" smtClean="0">
                <a:cs typeface="B Lotus" panose="00000400000000000000" pitchFamily="2" charset="-78"/>
              </a:rPr>
              <a:t>تفاوت هاي </a:t>
            </a:r>
            <a:r>
              <a:rPr lang="fa-IR" dirty="0">
                <a:cs typeface="B Lotus" panose="00000400000000000000" pitchFamily="2" charset="-78"/>
              </a:rPr>
              <a:t>موجود بين تدريس معلمان در کشورهاي مختلف مانند ژاپن و ايالات متحده مشاهده </a:t>
            </a:r>
            <a:r>
              <a:rPr lang="fa-IR" dirty="0" smtClean="0">
                <a:cs typeface="B Lotus" panose="00000400000000000000" pitchFamily="2" charset="-78"/>
              </a:rPr>
              <a:t>نمود</a:t>
            </a:r>
            <a:endParaRPr lang="fa-IR" dirty="0">
              <a:cs typeface="B Lotus" panose="00000400000000000000" pitchFamily="2" charset="-78"/>
            </a:endParaRPr>
          </a:p>
        </p:txBody>
      </p:sp>
    </p:spTree>
    <p:extLst>
      <p:ext uri="{BB962C8B-B14F-4D97-AF65-F5344CB8AC3E}">
        <p14:creationId xmlns:p14="http://schemas.microsoft.com/office/powerpoint/2010/main" val="116135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cs typeface="B Bardiya" panose="00000400000000000000" pitchFamily="2" charset="-78"/>
              </a:rPr>
              <a:t>تفاوت هاي ماهوي پژوهش معلم محور با پژوهش هاي کلاسيک </a:t>
            </a:r>
            <a:endParaRPr lang="fa-IR" sz="3200" dirty="0">
              <a:cs typeface="B Bardiya" panose="00000400000000000000" pitchFamily="2" charset="-78"/>
            </a:endParaRPr>
          </a:p>
        </p:txBody>
      </p:sp>
      <p:sp>
        <p:nvSpPr>
          <p:cNvPr id="6" name="Text Placeholder 5"/>
          <p:cNvSpPr>
            <a:spLocks noGrp="1"/>
          </p:cNvSpPr>
          <p:nvPr>
            <p:ph type="body" idx="1"/>
          </p:nvPr>
        </p:nvSpPr>
        <p:spPr/>
        <p:txBody>
          <a:bodyPr/>
          <a:lstStyle/>
          <a:p>
            <a:pPr algn="ctr"/>
            <a:r>
              <a:rPr lang="fa-IR" dirty="0" smtClean="0">
                <a:cs typeface="B Lotus" panose="00000400000000000000" pitchFamily="2" charset="-78"/>
              </a:rPr>
              <a:t>پژوهش معلم محور</a:t>
            </a:r>
            <a:endParaRPr lang="fa-IR" dirty="0">
              <a:cs typeface="B Lotus" panose="00000400000000000000" pitchFamily="2" charset="-78"/>
            </a:endParaRPr>
          </a:p>
        </p:txBody>
      </p:sp>
      <p:sp>
        <p:nvSpPr>
          <p:cNvPr id="7" name="Content Placeholder 6"/>
          <p:cNvSpPr>
            <a:spLocks noGrp="1"/>
          </p:cNvSpPr>
          <p:nvPr>
            <p:ph sz="half" idx="2"/>
          </p:nvPr>
        </p:nvSpPr>
        <p:spPr/>
        <p:txBody>
          <a:bodyPr>
            <a:normAutofit fontScale="70000" lnSpcReduction="20000"/>
          </a:bodyPr>
          <a:lstStyle/>
          <a:p>
            <a:pPr marL="514350" indent="-514350">
              <a:buAutoNum type="arabicPeriod"/>
            </a:pPr>
            <a:r>
              <a:rPr lang="fa-IR" dirty="0" smtClean="0">
                <a:cs typeface="B Lotus" panose="00000400000000000000" pitchFamily="2" charset="-78"/>
              </a:rPr>
              <a:t>معلم </a:t>
            </a:r>
            <a:r>
              <a:rPr lang="fa-IR" dirty="0">
                <a:cs typeface="B Lotus" panose="00000400000000000000" pitchFamily="2" charset="-78"/>
              </a:rPr>
              <a:t>پژوهشگر است و براي بهبود وضعيت شغل خود پژوهش ميکند. بنابراين در اين قلمرو، پژوهشگر براي بهبود عمل خود پژوهش ميکند و خود توليدکننده و مصرفکننده </a:t>
            </a:r>
            <a:r>
              <a:rPr lang="fa-IR" dirty="0" smtClean="0">
                <a:cs typeface="B Lotus" panose="00000400000000000000" pitchFamily="2" charset="-78"/>
              </a:rPr>
              <a:t>يافته هاي </a:t>
            </a:r>
            <a:r>
              <a:rPr lang="fa-IR" dirty="0">
                <a:cs typeface="B Lotus" panose="00000400000000000000" pitchFamily="2" charset="-78"/>
              </a:rPr>
              <a:t>پژوهشي </a:t>
            </a:r>
            <a:r>
              <a:rPr lang="fa-IR" dirty="0" smtClean="0">
                <a:cs typeface="B Lotus" panose="00000400000000000000" pitchFamily="2" charset="-78"/>
              </a:rPr>
              <a:t>است</a:t>
            </a:r>
          </a:p>
          <a:p>
            <a:pPr marL="514350" indent="-514350">
              <a:buAutoNum type="arabicPeriod"/>
            </a:pPr>
            <a:r>
              <a:rPr lang="fa-IR" dirty="0" smtClean="0">
                <a:cs typeface="B Lotus" panose="00000400000000000000" pitchFamily="2" charset="-78"/>
              </a:rPr>
              <a:t>بر </a:t>
            </a:r>
            <a:r>
              <a:rPr lang="fa-IR" dirty="0">
                <a:cs typeface="B Lotus" panose="00000400000000000000" pitchFamily="2" charset="-78"/>
              </a:rPr>
              <a:t>چارچوبهايي نسبتاً ساده استوار است و در پي توليد دانشي بومي براي عمل است که ممکن است قابل تعميم هم </a:t>
            </a:r>
            <a:r>
              <a:rPr lang="fa-IR" dirty="0" smtClean="0">
                <a:cs typeface="B Lotus" panose="00000400000000000000" pitchFamily="2" charset="-78"/>
              </a:rPr>
              <a:t>نباشد</a:t>
            </a:r>
          </a:p>
          <a:p>
            <a:pPr marL="514350" indent="-514350">
              <a:buAutoNum type="arabicPeriod"/>
            </a:pPr>
            <a:r>
              <a:rPr lang="fa-IR" dirty="0" smtClean="0">
                <a:cs typeface="B Lotus" panose="00000400000000000000" pitchFamily="2" charset="-78"/>
              </a:rPr>
              <a:t>انگيزه </a:t>
            </a:r>
            <a:r>
              <a:rPr lang="fa-IR" dirty="0">
                <a:cs typeface="B Lotus" panose="00000400000000000000" pitchFamily="2" charset="-78"/>
              </a:rPr>
              <a:t>پژوهشگر بهبود عمل و توسعه </a:t>
            </a:r>
            <a:r>
              <a:rPr lang="fa-IR" dirty="0" smtClean="0">
                <a:cs typeface="B Lotus" panose="00000400000000000000" pitchFamily="2" charset="-78"/>
              </a:rPr>
              <a:t>حرفه اي است</a:t>
            </a:r>
          </a:p>
          <a:p>
            <a:pPr marL="514350" indent="-514350">
              <a:buAutoNum type="arabicPeriod"/>
            </a:pPr>
            <a:r>
              <a:rPr lang="fa-IR" dirty="0" smtClean="0">
                <a:cs typeface="B Lotus" panose="00000400000000000000" pitchFamily="2" charset="-78"/>
              </a:rPr>
              <a:t>پژوهش </a:t>
            </a:r>
            <a:r>
              <a:rPr lang="fa-IR" dirty="0">
                <a:cs typeface="B Lotus" panose="00000400000000000000" pitchFamily="2" charset="-78"/>
              </a:rPr>
              <a:t>در درون زمينه موضوع به مرحله اجرا در </a:t>
            </a:r>
            <a:r>
              <a:rPr lang="fa-IR" dirty="0" smtClean="0">
                <a:cs typeface="B Lotus" panose="00000400000000000000" pitchFamily="2" charset="-78"/>
              </a:rPr>
              <a:t>ميآيد</a:t>
            </a:r>
          </a:p>
          <a:p>
            <a:pPr marL="514350" indent="-514350">
              <a:buAutoNum type="arabicPeriod"/>
            </a:pPr>
            <a:r>
              <a:rPr lang="fa-IR" dirty="0" smtClean="0">
                <a:cs typeface="B Lotus" panose="00000400000000000000" pitchFamily="2" charset="-78"/>
              </a:rPr>
              <a:t>مانع </a:t>
            </a:r>
            <a:r>
              <a:rPr lang="fa-IR" dirty="0">
                <a:cs typeface="B Lotus" panose="00000400000000000000" pitchFamily="2" charset="-78"/>
              </a:rPr>
              <a:t>فراروي تدريس، مساله پژوهش را پديد </a:t>
            </a:r>
            <a:r>
              <a:rPr lang="fa-IR" dirty="0" smtClean="0">
                <a:cs typeface="B Lotus" panose="00000400000000000000" pitchFamily="2" charset="-78"/>
              </a:rPr>
              <a:t>مي آورد</a:t>
            </a:r>
          </a:p>
          <a:p>
            <a:pPr marL="514350" indent="-514350">
              <a:buAutoNum type="arabicPeriod"/>
            </a:pPr>
            <a:r>
              <a:rPr lang="fa-IR" dirty="0" smtClean="0">
                <a:cs typeface="B Lotus" panose="00000400000000000000" pitchFamily="2" charset="-78"/>
              </a:rPr>
              <a:t>اعتبار </a:t>
            </a:r>
            <a:r>
              <a:rPr lang="fa-IR" dirty="0">
                <a:cs typeface="B Lotus" panose="00000400000000000000" pitchFamily="2" charset="-78"/>
              </a:rPr>
              <a:t>پژوهش برحسب تاثير آنها بر عمل سنجيده ميشود</a:t>
            </a:r>
          </a:p>
          <a:p>
            <a:endParaRPr lang="fa-IR" dirty="0">
              <a:cs typeface="B Lotus" panose="00000400000000000000" pitchFamily="2" charset="-78"/>
            </a:endParaRPr>
          </a:p>
          <a:p>
            <a:endParaRPr lang="fa-IR" dirty="0">
              <a:cs typeface="B Lotus" panose="00000400000000000000" pitchFamily="2" charset="-78"/>
            </a:endParaRPr>
          </a:p>
        </p:txBody>
      </p:sp>
      <p:sp>
        <p:nvSpPr>
          <p:cNvPr id="8" name="Text Placeholder 7"/>
          <p:cNvSpPr>
            <a:spLocks noGrp="1"/>
          </p:cNvSpPr>
          <p:nvPr>
            <p:ph type="body" sz="quarter" idx="3"/>
          </p:nvPr>
        </p:nvSpPr>
        <p:spPr/>
        <p:txBody>
          <a:bodyPr/>
          <a:lstStyle/>
          <a:p>
            <a:pPr algn="ctr"/>
            <a:r>
              <a:rPr lang="fa-IR" dirty="0" smtClean="0">
                <a:cs typeface="B Lotus" panose="00000400000000000000" pitchFamily="2" charset="-78"/>
              </a:rPr>
              <a:t>پژوهش سنتی و کلاسیک</a:t>
            </a:r>
            <a:endParaRPr lang="fa-IR" dirty="0">
              <a:cs typeface="B Lotus" panose="00000400000000000000" pitchFamily="2" charset="-78"/>
            </a:endParaRPr>
          </a:p>
        </p:txBody>
      </p:sp>
      <p:sp>
        <p:nvSpPr>
          <p:cNvPr id="9" name="Content Placeholder 8"/>
          <p:cNvSpPr>
            <a:spLocks noGrp="1"/>
          </p:cNvSpPr>
          <p:nvPr>
            <p:ph sz="quarter" idx="4"/>
          </p:nvPr>
        </p:nvSpPr>
        <p:spPr/>
        <p:txBody>
          <a:bodyPr>
            <a:normAutofit fontScale="77500" lnSpcReduction="20000"/>
          </a:bodyPr>
          <a:lstStyle/>
          <a:p>
            <a:pPr marL="514350" indent="-514350">
              <a:buAutoNum type="arabicPeriod"/>
            </a:pPr>
            <a:r>
              <a:rPr lang="fa-IR" dirty="0" smtClean="0">
                <a:cs typeface="B Lotus" panose="00000400000000000000" pitchFamily="2" charset="-78"/>
              </a:rPr>
              <a:t>پژوهشگران </a:t>
            </a:r>
            <a:r>
              <a:rPr lang="fa-IR" dirty="0">
                <a:cs typeface="B Lotus" panose="00000400000000000000" pitchFamily="2" charset="-78"/>
              </a:rPr>
              <a:t>معمولاً دانشگاهي هستند که براي ديگران پژوهش ميکنند و از اين رو در مسير استفاده از يافته هاي پژوهشي چندان فعال </a:t>
            </a:r>
            <a:r>
              <a:rPr lang="fa-IR" dirty="0" smtClean="0">
                <a:cs typeface="B Lotus" panose="00000400000000000000" pitchFamily="2" charset="-78"/>
              </a:rPr>
              <a:t>نيستند</a:t>
            </a:r>
          </a:p>
          <a:p>
            <a:pPr marL="514350" indent="-514350">
              <a:buAutoNum type="arabicPeriod"/>
            </a:pPr>
            <a:r>
              <a:rPr lang="fa-IR" dirty="0">
                <a:cs typeface="B Lotus" panose="00000400000000000000" pitchFamily="2" charset="-78"/>
              </a:rPr>
              <a:t>پژوهش بايد در چارچوبي نسبتاً پيچيده به مرحله اجرا </a:t>
            </a:r>
            <a:r>
              <a:rPr lang="fa-IR" dirty="0" smtClean="0">
                <a:cs typeface="B Lotus" panose="00000400000000000000" pitchFamily="2" charset="-78"/>
              </a:rPr>
              <a:t>در </a:t>
            </a:r>
            <a:r>
              <a:rPr lang="fa-IR" dirty="0">
                <a:cs typeface="B Lotus" panose="00000400000000000000" pitchFamily="2" charset="-78"/>
              </a:rPr>
              <a:t>آيد تا به توليد دانش قابل تعميم منجر </a:t>
            </a:r>
            <a:r>
              <a:rPr lang="fa-IR" dirty="0" smtClean="0">
                <a:cs typeface="B Lotus" panose="00000400000000000000" pitchFamily="2" charset="-78"/>
              </a:rPr>
              <a:t>شود</a:t>
            </a:r>
          </a:p>
          <a:p>
            <a:pPr marL="514350" indent="-514350">
              <a:buAutoNum type="arabicPeriod"/>
            </a:pPr>
            <a:r>
              <a:rPr lang="fa-IR" dirty="0" smtClean="0">
                <a:cs typeface="B Lotus" panose="00000400000000000000" pitchFamily="2" charset="-78"/>
              </a:rPr>
              <a:t>انگيزه </a:t>
            </a:r>
            <a:r>
              <a:rPr lang="fa-IR" dirty="0">
                <a:cs typeface="B Lotus" panose="00000400000000000000" pitchFamily="2" charset="-78"/>
              </a:rPr>
              <a:t>اصلي پژوهشگر توليد دانش </a:t>
            </a:r>
            <a:r>
              <a:rPr lang="fa-IR" dirty="0" smtClean="0">
                <a:cs typeface="B Lotus" panose="00000400000000000000" pitchFamily="2" charset="-78"/>
              </a:rPr>
              <a:t>است</a:t>
            </a:r>
          </a:p>
          <a:p>
            <a:pPr marL="514350" indent="-514350">
              <a:buAutoNum type="arabicPeriod"/>
            </a:pPr>
            <a:r>
              <a:rPr lang="fa-IR" dirty="0" smtClean="0">
                <a:cs typeface="B Lotus" panose="00000400000000000000" pitchFamily="2" charset="-78"/>
              </a:rPr>
              <a:t>به زمينه هاي </a:t>
            </a:r>
            <a:r>
              <a:rPr lang="fa-IR" dirty="0">
                <a:cs typeface="B Lotus" panose="00000400000000000000" pitchFamily="2" charset="-78"/>
              </a:rPr>
              <a:t>پديده مورد بررسي کمتر توجه </a:t>
            </a:r>
            <a:r>
              <a:rPr lang="fa-IR" dirty="0" smtClean="0">
                <a:cs typeface="B Lotus" panose="00000400000000000000" pitchFamily="2" charset="-78"/>
              </a:rPr>
              <a:t>ميشود</a:t>
            </a:r>
          </a:p>
          <a:p>
            <a:pPr marL="514350" indent="-514350">
              <a:buAutoNum type="arabicPeriod"/>
            </a:pPr>
            <a:r>
              <a:rPr lang="fa-IR" dirty="0" smtClean="0">
                <a:cs typeface="B Lotus" panose="00000400000000000000" pitchFamily="2" charset="-78"/>
              </a:rPr>
              <a:t>روند </a:t>
            </a:r>
            <a:r>
              <a:rPr lang="fa-IR" dirty="0">
                <a:cs typeface="B Lotus" panose="00000400000000000000" pitchFamily="2" charset="-78"/>
              </a:rPr>
              <a:t>تشخيص مساله پژوهش با مطالعه </a:t>
            </a:r>
            <a:r>
              <a:rPr lang="fa-IR" dirty="0" smtClean="0">
                <a:cs typeface="B Lotus" panose="00000400000000000000" pitchFamily="2" charset="-78"/>
              </a:rPr>
              <a:t>پژوهش هاي </a:t>
            </a:r>
            <a:r>
              <a:rPr lang="fa-IR" dirty="0">
                <a:cs typeface="B Lotus" panose="00000400000000000000" pitchFamily="2" charset="-78"/>
              </a:rPr>
              <a:t>قبلي مشخص </a:t>
            </a:r>
            <a:r>
              <a:rPr lang="fa-IR" dirty="0" smtClean="0">
                <a:cs typeface="B Lotus" panose="00000400000000000000" pitchFamily="2" charset="-78"/>
              </a:rPr>
              <a:t>مي شود</a:t>
            </a:r>
          </a:p>
          <a:p>
            <a:pPr marL="514350" indent="-514350">
              <a:buAutoNum type="arabicPeriod"/>
            </a:pPr>
            <a:r>
              <a:rPr lang="fa-IR" dirty="0" smtClean="0">
                <a:cs typeface="B Lotus" panose="00000400000000000000" pitchFamily="2" charset="-78"/>
              </a:rPr>
              <a:t>اعتبار پژوهش هاي </a:t>
            </a:r>
            <a:r>
              <a:rPr lang="fa-IR" dirty="0">
                <a:cs typeface="B Lotus" panose="00000400000000000000" pitchFamily="2" charset="-78"/>
              </a:rPr>
              <a:t>کلاسيک به درجه تعميم آنها بستگي </a:t>
            </a:r>
            <a:r>
              <a:rPr lang="fa-IR" dirty="0" smtClean="0">
                <a:cs typeface="B Lotus" panose="00000400000000000000" pitchFamily="2" charset="-78"/>
              </a:rPr>
              <a:t>دارد</a:t>
            </a:r>
            <a:endParaRPr lang="fa-IR" dirty="0">
              <a:cs typeface="B Lotus" panose="00000400000000000000" pitchFamily="2" charset="-78"/>
            </a:endParaRPr>
          </a:p>
        </p:txBody>
      </p:sp>
    </p:spTree>
    <p:extLst>
      <p:ext uri="{BB962C8B-B14F-4D97-AF65-F5344CB8AC3E}">
        <p14:creationId xmlns:p14="http://schemas.microsoft.com/office/powerpoint/2010/main" val="37383309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fa-IR" dirty="0">
                <a:cs typeface="B Bardiya" panose="00000400000000000000" pitchFamily="2" charset="-78"/>
              </a:rPr>
              <a:t>عناصر پژوهش </a:t>
            </a:r>
            <a:r>
              <a:rPr lang="fa-IR" dirty="0" smtClean="0">
                <a:cs typeface="B Bardiya" panose="00000400000000000000" pitchFamily="2" charset="-78"/>
              </a:rPr>
              <a:t>معلم محور</a:t>
            </a:r>
            <a:endParaRPr lang="fa-IR" dirty="0">
              <a:cs typeface="B Bardiya" panose="00000400000000000000" pitchFamily="2" charset="-78"/>
            </a:endParaRPr>
          </a:p>
        </p:txBody>
      </p:sp>
      <p:sp>
        <p:nvSpPr>
          <p:cNvPr id="8" name="Content Placeholder 7"/>
          <p:cNvSpPr>
            <a:spLocks noGrp="1"/>
          </p:cNvSpPr>
          <p:nvPr>
            <p:ph idx="1"/>
          </p:nvPr>
        </p:nvSpPr>
        <p:spPr/>
        <p:txBody>
          <a:bodyPr>
            <a:normAutofit/>
          </a:bodyPr>
          <a:lstStyle/>
          <a:p>
            <a:r>
              <a:rPr lang="fa-IR" dirty="0">
                <a:cs typeface="B Lotus" panose="00000400000000000000" pitchFamily="2" charset="-78"/>
              </a:rPr>
              <a:t>تا قبل از اين معلم </a:t>
            </a:r>
            <a:r>
              <a:rPr lang="fa-IR" dirty="0" smtClean="0">
                <a:cs typeface="B Lotus" panose="00000400000000000000" pitchFamily="2" charset="-78"/>
              </a:rPr>
              <a:t>به عنوان </a:t>
            </a:r>
            <a:r>
              <a:rPr lang="fa-IR" dirty="0">
                <a:cs typeface="B Lotus" panose="00000400000000000000" pitchFamily="2" charset="-78"/>
              </a:rPr>
              <a:t>کارگزار فني مورد توجه قرار داشت که بايد </a:t>
            </a:r>
            <a:r>
              <a:rPr lang="fa-IR" dirty="0" smtClean="0">
                <a:cs typeface="B Lotus" panose="00000400000000000000" pitchFamily="2" charset="-78"/>
              </a:rPr>
              <a:t>قاعده ها </a:t>
            </a:r>
            <a:r>
              <a:rPr lang="fa-IR" dirty="0">
                <a:cs typeface="B Lotus" panose="00000400000000000000" pitchFamily="2" charset="-78"/>
              </a:rPr>
              <a:t>را براي </a:t>
            </a:r>
            <a:r>
              <a:rPr lang="fa-IR" dirty="0" smtClean="0">
                <a:cs typeface="B Lotus" panose="00000400000000000000" pitchFamily="2" charset="-78"/>
              </a:rPr>
              <a:t>تصميم گيري </a:t>
            </a:r>
            <a:r>
              <a:rPr lang="fa-IR" dirty="0">
                <a:cs typeface="B Lotus" panose="00000400000000000000" pitchFamily="2" charset="-78"/>
              </a:rPr>
              <a:t>عقلاني به وي منتقل کرد. اما جنبش تفکر در تدريس، معلم را </a:t>
            </a:r>
            <a:r>
              <a:rPr lang="fa-IR" dirty="0" smtClean="0">
                <a:cs typeface="B Lotus" panose="00000400000000000000" pitchFamily="2" charset="-78"/>
              </a:rPr>
              <a:t>به عنوان </a:t>
            </a:r>
            <a:r>
              <a:rPr lang="fa-IR" dirty="0">
                <a:cs typeface="B Lotus" panose="00000400000000000000" pitchFamily="2" charset="-78"/>
              </a:rPr>
              <a:t>عنصری </a:t>
            </a:r>
            <a:r>
              <a:rPr lang="fa-IR" dirty="0" smtClean="0">
                <a:cs typeface="B Lotus" panose="00000400000000000000" pitchFamily="2" charset="-78"/>
              </a:rPr>
              <a:t>حرفه اي </a:t>
            </a:r>
            <a:r>
              <a:rPr lang="fa-IR" dirty="0">
                <a:cs typeface="B Lotus" panose="00000400000000000000" pitchFamily="2" charset="-78"/>
              </a:rPr>
              <a:t>در عرصه عمل مطرح ميکند که خود بايد </a:t>
            </a:r>
            <a:r>
              <a:rPr lang="fa-IR" dirty="0" smtClean="0">
                <a:cs typeface="B Lotus" panose="00000400000000000000" pitchFamily="2" charset="-78"/>
              </a:rPr>
              <a:t>به عنوان </a:t>
            </a:r>
            <a:r>
              <a:rPr lang="fa-IR" dirty="0">
                <a:cs typeface="B Lotus" panose="00000400000000000000" pitchFamily="2" charset="-78"/>
              </a:rPr>
              <a:t>کارگزاری فکور در مسير رشد فردي عمل کند. در رويکرد معلم فکور، اصل بر اين است که ساختارهاي ذهني معلم نقش اساسي در عمل تدريس دارد و از اين رو معلم بايد در مسير نقد و بازانديشي و بازسازي اين ساختارها قرار گيرد. بازتاب اين امکان را ميدهد که معلم ساختارهاي ذهني خود را در معرض دايمي </a:t>
            </a:r>
            <a:r>
              <a:rPr lang="fa-IR" dirty="0" smtClean="0">
                <a:cs typeface="B Lotus" panose="00000400000000000000" pitchFamily="2" charset="-78"/>
              </a:rPr>
              <a:t>تحليل هاي </a:t>
            </a:r>
            <a:r>
              <a:rPr lang="fa-IR" dirty="0">
                <a:cs typeface="B Lotus" panose="00000400000000000000" pitchFamily="2" charset="-78"/>
              </a:rPr>
              <a:t>انتقادي قرار دهد و به اين ترتيب، مرتب خود را رشد و ارتقا دهد</a:t>
            </a:r>
            <a:r>
              <a:rPr lang="fa-IR" dirty="0" smtClean="0">
                <a:cs typeface="B Lotus" panose="00000400000000000000" pitchFamily="2" charset="-78"/>
              </a:rPr>
              <a:t>.</a:t>
            </a:r>
          </a:p>
          <a:p>
            <a:r>
              <a:rPr lang="fa-IR" dirty="0" smtClean="0">
                <a:cs typeface="B Lotus" panose="00000400000000000000" pitchFamily="2" charset="-78"/>
              </a:rPr>
              <a:t>بازتاب (تأمل) به منزله یک </a:t>
            </a:r>
            <a:r>
              <a:rPr lang="fa-IR" dirty="0">
                <a:cs typeface="B Lotus" panose="00000400000000000000" pitchFamily="2" charset="-78"/>
              </a:rPr>
              <a:t>آينه است که عيناً آنچه را که </a:t>
            </a:r>
            <a:r>
              <a:rPr lang="fa-IR" dirty="0" smtClean="0">
                <a:cs typeface="B Lotus" panose="00000400000000000000" pitchFamily="2" charset="-78"/>
              </a:rPr>
              <a:t>روبه روي </a:t>
            </a:r>
            <a:r>
              <a:rPr lang="fa-IR" dirty="0">
                <a:cs typeface="B Lotus" panose="00000400000000000000" pitchFamily="2" charset="-78"/>
              </a:rPr>
              <a:t>اوست منعکس ميکند. بازتاب در عمل </a:t>
            </a:r>
            <a:r>
              <a:rPr lang="fa-IR" dirty="0" smtClean="0">
                <a:cs typeface="B Lotus" panose="00000400000000000000" pitchFamily="2" charset="-78"/>
              </a:rPr>
              <a:t>نه تنها منعکس کننده </a:t>
            </a:r>
            <a:r>
              <a:rPr lang="fa-IR" dirty="0">
                <a:cs typeface="B Lotus" panose="00000400000000000000" pitchFamily="2" charset="-78"/>
              </a:rPr>
              <a:t>وضع موجود است، بلکه وضع مطلوب و راه رسيدن به آن را نيز نشان </a:t>
            </a:r>
            <a:r>
              <a:rPr lang="fa-IR" dirty="0" smtClean="0">
                <a:cs typeface="B Lotus" panose="00000400000000000000" pitchFamily="2" charset="-78"/>
              </a:rPr>
              <a:t>ميدهد. بازتاب </a:t>
            </a:r>
            <a:r>
              <a:rPr lang="fa-IR" dirty="0">
                <a:cs typeface="B Lotus" panose="00000400000000000000" pitchFamily="2" charset="-78"/>
              </a:rPr>
              <a:t>را يادگيري چگونه يادگرفتن نيز </a:t>
            </a:r>
            <a:r>
              <a:rPr lang="fa-IR" dirty="0" smtClean="0">
                <a:cs typeface="B Lotus" panose="00000400000000000000" pitchFamily="2" charset="-78"/>
              </a:rPr>
              <a:t>تعبير کرده اند.</a:t>
            </a:r>
            <a:endParaRPr lang="fa-IR" dirty="0">
              <a:cs typeface="B Lotus" panose="00000400000000000000" pitchFamily="2" charset="-78"/>
            </a:endParaRPr>
          </a:p>
        </p:txBody>
      </p:sp>
    </p:spTree>
    <p:extLst>
      <p:ext uri="{BB962C8B-B14F-4D97-AF65-F5344CB8AC3E}">
        <p14:creationId xmlns:p14="http://schemas.microsoft.com/office/powerpoint/2010/main" val="140662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Bardiya" panose="00000400000000000000" pitchFamily="2" charset="-78"/>
              </a:rPr>
              <a:t>منابع یادگیری معلم</a:t>
            </a:r>
            <a:br>
              <a:rPr lang="fa-IR" b="1" dirty="0" smtClean="0">
                <a:cs typeface="B Bardiya" panose="00000400000000000000" pitchFamily="2" charset="-78"/>
              </a:rPr>
            </a:br>
            <a:r>
              <a:rPr lang="fa-IR" b="1" dirty="0" smtClean="0">
                <a:cs typeface="B Bardiya" panose="00000400000000000000" pitchFamily="2" charset="-78"/>
              </a:rPr>
              <a:t>کجا؟</a:t>
            </a:r>
            <a:endParaRPr lang="fa-IR" b="1" dirty="0">
              <a:cs typeface="B Bardiya" panose="00000400000000000000" pitchFamily="2" charset="-78"/>
            </a:endParaRPr>
          </a:p>
        </p:txBody>
      </p:sp>
      <p:sp>
        <p:nvSpPr>
          <p:cNvPr id="3" name="Content Placeholder 2"/>
          <p:cNvSpPr>
            <a:spLocks noGrp="1"/>
          </p:cNvSpPr>
          <p:nvPr>
            <p:ph idx="1"/>
          </p:nvPr>
        </p:nvSpPr>
        <p:spPr>
          <a:xfrm>
            <a:off x="938213" y="2382837"/>
            <a:ext cx="10515600" cy="4351338"/>
          </a:xfrm>
        </p:spPr>
        <p:txBody>
          <a:bodyPr>
            <a:normAutofit/>
          </a:bodyPr>
          <a:lstStyle/>
          <a:p>
            <a:pPr marL="514350" indent="-514350">
              <a:buAutoNum type="arabicPeriod"/>
            </a:pPr>
            <a:r>
              <a:rPr lang="fa-IR" sz="4000" b="1" dirty="0" smtClean="0">
                <a:cs typeface="B Lotus" panose="00000400000000000000" pitchFamily="2" charset="-78"/>
              </a:rPr>
              <a:t>نظام آموزشی: معلمان همان دانش آموزان دیروزند</a:t>
            </a:r>
          </a:p>
          <a:p>
            <a:pPr marL="514350" indent="-514350">
              <a:buAutoNum type="arabicPeriod"/>
            </a:pPr>
            <a:r>
              <a:rPr lang="fa-IR" sz="4000" b="1" dirty="0" smtClean="0">
                <a:cs typeface="B Lotus" panose="00000400000000000000" pitchFamily="2" charset="-78"/>
              </a:rPr>
              <a:t>برنامه اختصاصی تربیت معلم پیش و ضمن خدمت</a:t>
            </a:r>
          </a:p>
          <a:p>
            <a:pPr marL="514350" indent="-514350">
              <a:buAutoNum type="arabicPeriod"/>
            </a:pPr>
            <a:r>
              <a:rPr lang="fa-IR" sz="4000" b="1" dirty="0" smtClean="0">
                <a:cs typeface="B Lotus" panose="00000400000000000000" pitchFamily="2" charset="-78"/>
              </a:rPr>
              <a:t>تدریس عملی</a:t>
            </a:r>
          </a:p>
          <a:p>
            <a:pPr marL="514350" indent="-514350">
              <a:buAutoNum type="arabicPeriod"/>
            </a:pPr>
            <a:r>
              <a:rPr lang="fa-IR" sz="4000" b="1" dirty="0" smtClean="0">
                <a:cs typeface="B Lotus" panose="00000400000000000000" pitchFamily="2" charset="-78"/>
              </a:rPr>
              <a:t>خوداندیشی و خود آموزی</a:t>
            </a:r>
            <a:endParaRPr lang="fa-IR" sz="4000" b="1" dirty="0">
              <a:cs typeface="B Lotus" panose="00000400000000000000" pitchFamily="2" charset="-78"/>
            </a:endParaRPr>
          </a:p>
        </p:txBody>
      </p:sp>
    </p:spTree>
    <p:extLst>
      <p:ext uri="{BB962C8B-B14F-4D97-AF65-F5344CB8AC3E}">
        <p14:creationId xmlns:p14="http://schemas.microsoft.com/office/powerpoint/2010/main" val="7572686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Bardiya" panose="00000400000000000000" pitchFamily="2" charset="-78"/>
              </a:rPr>
              <a:t>پايه فلسفي متفاوت پژوهش </a:t>
            </a:r>
            <a:r>
              <a:rPr lang="fa-IR" dirty="0" smtClean="0">
                <a:cs typeface="B Bardiya" panose="00000400000000000000" pitchFamily="2" charset="-78"/>
              </a:rPr>
              <a:t>معلم محور </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smtClean="0">
                <a:cs typeface="B Lotus" panose="00000400000000000000" pitchFamily="2" charset="-78"/>
              </a:rPr>
              <a:t>پژوهش معلم محور </a:t>
            </a:r>
            <a:r>
              <a:rPr lang="fa-IR" dirty="0">
                <a:cs typeface="B Lotus" panose="00000400000000000000" pitchFamily="2" charset="-78"/>
              </a:rPr>
              <a:t>بيش از پيش از فلسفه پژوهش انتقادي و </a:t>
            </a:r>
            <a:r>
              <a:rPr lang="fa-IR" dirty="0" smtClean="0">
                <a:cs typeface="B Lotus" panose="00000400000000000000" pitchFamily="2" charset="-78"/>
              </a:rPr>
              <a:t>عمل گرايي </a:t>
            </a:r>
            <a:r>
              <a:rPr lang="fa-IR" dirty="0">
                <a:cs typeface="B Lotus" panose="00000400000000000000" pitchFamily="2" charset="-78"/>
              </a:rPr>
              <a:t>بهره </a:t>
            </a:r>
            <a:r>
              <a:rPr lang="fa-IR" dirty="0" smtClean="0">
                <a:cs typeface="B Lotus" panose="00000400000000000000" pitchFamily="2" charset="-78"/>
              </a:rPr>
              <a:t>ميگيرند؛ توليد </a:t>
            </a:r>
            <a:r>
              <a:rPr lang="fa-IR" dirty="0">
                <a:cs typeface="B Lotus" panose="00000400000000000000" pitchFamily="2" charset="-78"/>
              </a:rPr>
              <a:t>دانش با نگاهي انتقادي به وضعيت موجود و در راستاي بهبود عمل، پايه مطالعات پژوهش </a:t>
            </a:r>
            <a:r>
              <a:rPr lang="fa-IR" dirty="0" smtClean="0">
                <a:cs typeface="B Lotus" panose="00000400000000000000" pitchFamily="2" charset="-78"/>
              </a:rPr>
              <a:t>معلم محور </a:t>
            </a:r>
            <a:r>
              <a:rPr lang="fa-IR" dirty="0">
                <a:cs typeface="B Lotus" panose="00000400000000000000" pitchFamily="2" charset="-78"/>
              </a:rPr>
              <a:t>است. بنابراين درستي و اعتبار پژوهش بيش از هر چيز بستگي به تاثير آن در عمل </a:t>
            </a:r>
            <a:r>
              <a:rPr lang="fa-IR" dirty="0" smtClean="0">
                <a:cs typeface="B Lotus" panose="00000400000000000000" pitchFamily="2" charset="-78"/>
              </a:rPr>
              <a:t>دارد.</a:t>
            </a:r>
          </a:p>
          <a:p>
            <a:r>
              <a:rPr lang="fa-IR" dirty="0" smtClean="0">
                <a:cs typeface="B Lotus" panose="00000400000000000000" pitchFamily="2" charset="-78"/>
              </a:rPr>
              <a:t>از </a:t>
            </a:r>
            <a:r>
              <a:rPr lang="fa-IR" dirty="0">
                <a:cs typeface="B Lotus" panose="00000400000000000000" pitchFamily="2" charset="-78"/>
              </a:rPr>
              <a:t>سوي ديگر، ريزن و بردبري پژوهش </a:t>
            </a:r>
            <a:r>
              <a:rPr lang="fa-IR" dirty="0" smtClean="0">
                <a:cs typeface="B Lotus" panose="00000400000000000000" pitchFamily="2" charset="-78"/>
              </a:rPr>
              <a:t>معلم محور </a:t>
            </a:r>
            <a:r>
              <a:rPr lang="fa-IR" dirty="0">
                <a:cs typeface="B Lotus" panose="00000400000000000000" pitchFamily="2" charset="-78"/>
              </a:rPr>
              <a:t>را رويکردي به سازاگرايي اجتماعي ميدانند و از آن </a:t>
            </a:r>
            <a:r>
              <a:rPr lang="fa-IR" dirty="0" smtClean="0">
                <a:cs typeface="B Lotus" panose="00000400000000000000" pitchFamily="2" charset="-78"/>
              </a:rPr>
              <a:t>به عنوان </a:t>
            </a:r>
            <a:r>
              <a:rPr lang="fa-IR" dirty="0">
                <a:cs typeface="B Lotus" panose="00000400000000000000" pitchFamily="2" charset="-78"/>
              </a:rPr>
              <a:t>مطالعاتي با رويکردي سازاگرا ياد </a:t>
            </a:r>
            <a:r>
              <a:rPr lang="fa-IR" dirty="0" smtClean="0">
                <a:cs typeface="B Lotus" panose="00000400000000000000" pitchFamily="2" charset="-78"/>
              </a:rPr>
              <a:t>مي کنند </a:t>
            </a:r>
          </a:p>
          <a:p>
            <a:r>
              <a:rPr lang="fa-IR" dirty="0" smtClean="0">
                <a:cs typeface="B Lotus" panose="00000400000000000000" pitchFamily="2" charset="-78"/>
              </a:rPr>
              <a:t>برخي </a:t>
            </a:r>
            <a:r>
              <a:rPr lang="fa-IR" dirty="0">
                <a:cs typeface="B Lotus" panose="00000400000000000000" pitchFamily="2" charset="-78"/>
              </a:rPr>
              <a:t>نيز مفروضات اصلي پژوهش </a:t>
            </a:r>
            <a:r>
              <a:rPr lang="fa-IR" dirty="0" smtClean="0">
                <a:cs typeface="B Lotus" panose="00000400000000000000" pitchFamily="2" charset="-78"/>
              </a:rPr>
              <a:t>معلم محور </a:t>
            </a:r>
            <a:r>
              <a:rPr lang="fa-IR" dirty="0">
                <a:cs typeface="B Lotus" panose="00000400000000000000" pitchFamily="2" charset="-78"/>
              </a:rPr>
              <a:t>مانند </a:t>
            </a:r>
            <a:r>
              <a:rPr lang="fa-IR" dirty="0" smtClean="0">
                <a:cs typeface="B Lotus" panose="00000400000000000000" pitchFamily="2" charset="-78"/>
              </a:rPr>
              <a:t>اقدام پژوهي </a:t>
            </a:r>
            <a:r>
              <a:rPr lang="fa-IR" dirty="0">
                <a:cs typeface="B Lotus" panose="00000400000000000000" pitchFamily="2" charset="-78"/>
              </a:rPr>
              <a:t>را همسو با </a:t>
            </a:r>
            <a:r>
              <a:rPr lang="fa-IR" dirty="0" smtClean="0">
                <a:cs typeface="B Lotus" panose="00000400000000000000" pitchFamily="2" charset="-78"/>
              </a:rPr>
              <a:t>پژوهش هاي </a:t>
            </a:r>
            <a:r>
              <a:rPr lang="fa-IR" dirty="0">
                <a:cs typeface="B Lotus" panose="00000400000000000000" pitchFamily="2" charset="-78"/>
              </a:rPr>
              <a:t>سازاگرا </a:t>
            </a:r>
            <a:r>
              <a:rPr lang="fa-IR" dirty="0" smtClean="0">
                <a:cs typeface="B Lotus" panose="00000400000000000000" pitchFamily="2" charset="-78"/>
              </a:rPr>
              <a:t>(ساخت و سازگرا) ميدانند.</a:t>
            </a:r>
            <a:endParaRPr lang="fa-IR" dirty="0">
              <a:cs typeface="B Lotus" panose="00000400000000000000" pitchFamily="2" charset="-78"/>
            </a:endParaRPr>
          </a:p>
        </p:txBody>
      </p:sp>
    </p:spTree>
    <p:extLst>
      <p:ext uri="{BB962C8B-B14F-4D97-AF65-F5344CB8AC3E}">
        <p14:creationId xmlns:p14="http://schemas.microsoft.com/office/powerpoint/2010/main" val="14608163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رویکرد انتقادی در پژوهش معلم محور</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a:cs typeface="B Lotus" panose="00000400000000000000" pitchFamily="2" charset="-78"/>
              </a:rPr>
              <a:t>پژوهش انتقادي که بيش از پيش سازمان نظري پژوهش </a:t>
            </a:r>
            <a:r>
              <a:rPr lang="fa-IR" dirty="0" smtClean="0">
                <a:cs typeface="B Lotus" panose="00000400000000000000" pitchFamily="2" charset="-78"/>
              </a:rPr>
              <a:t>معلم محور </a:t>
            </a:r>
            <a:r>
              <a:rPr lang="fa-IR" dirty="0">
                <a:cs typeface="B Lotus" panose="00000400000000000000" pitchFamily="2" charset="-78"/>
              </a:rPr>
              <a:t>را شکل ميدهد، متکي بر اين فرض است که واقعيت اجتماعي، ساختماني تاريخي دارد و </a:t>
            </a:r>
            <a:r>
              <a:rPr lang="fa-IR" dirty="0" smtClean="0">
                <a:cs typeface="B Lotus" panose="00000400000000000000" pitchFamily="2" charset="-78"/>
              </a:rPr>
              <a:t>به وسيله </a:t>
            </a:r>
            <a:r>
              <a:rPr lang="fa-IR" dirty="0">
                <a:cs typeface="B Lotus" panose="00000400000000000000" pitchFamily="2" charset="-78"/>
              </a:rPr>
              <a:t>افراد توليد و بازتوليد ميشود. هر چند انسان ميتواند به شکلي آگاهانه موقعيت خود را تغيير دهد، اما توانمندي انسان در اين عرصه </a:t>
            </a:r>
            <a:r>
              <a:rPr lang="fa-IR" dirty="0" smtClean="0">
                <a:cs typeface="B Lotus" panose="00000400000000000000" pitchFamily="2" charset="-78"/>
              </a:rPr>
              <a:t>به وسيله صورت هاي </a:t>
            </a:r>
            <a:r>
              <a:rPr lang="fa-IR" dirty="0">
                <a:cs typeface="B Lotus" panose="00000400000000000000" pitchFamily="2" charset="-78"/>
              </a:rPr>
              <a:t>مختلفي از سلطه اجتماعي، فرهنگي و سياسي محدود ميشود. وظيفه عمده پژوهش انتقادي، نقد اجتماعي است و به مدد آن شرايط محدودکننده در معرض نقد قرار </a:t>
            </a:r>
            <a:r>
              <a:rPr lang="fa-IR" dirty="0" smtClean="0">
                <a:cs typeface="B Lotus" panose="00000400000000000000" pitchFamily="2" charset="-78"/>
              </a:rPr>
              <a:t>ميگيرند. در </a:t>
            </a:r>
            <a:r>
              <a:rPr lang="fa-IR" dirty="0">
                <a:cs typeface="B Lotus" panose="00000400000000000000" pitchFamily="2" charset="-78"/>
              </a:rPr>
              <a:t>پژوهش انتقادي، شکل دانش پژوهشي براساس </a:t>
            </a:r>
            <a:r>
              <a:rPr lang="fa-IR" dirty="0" smtClean="0">
                <a:cs typeface="B Lotus" panose="00000400000000000000" pitchFamily="2" charset="-78"/>
              </a:rPr>
              <a:t>گفتگو </a:t>
            </a:r>
            <a:r>
              <a:rPr lang="fa-IR" dirty="0">
                <a:cs typeface="B Lotus" panose="00000400000000000000" pitchFamily="2" charset="-78"/>
              </a:rPr>
              <a:t>شکل ميگيرد، ماهيتي رهايي بخش دارد و براي بهسازي و تحول در اشکال زندگي اجرا </a:t>
            </a:r>
            <a:r>
              <a:rPr lang="fa-IR" dirty="0" smtClean="0">
                <a:cs typeface="B Lotus" panose="00000400000000000000" pitchFamily="2" charset="-78"/>
              </a:rPr>
              <a:t>ميشود. </a:t>
            </a:r>
            <a:endParaRPr lang="fa-IR" dirty="0">
              <a:cs typeface="B Lotus" panose="00000400000000000000" pitchFamily="2" charset="-78"/>
            </a:endParaRPr>
          </a:p>
        </p:txBody>
      </p:sp>
    </p:spTree>
    <p:extLst>
      <p:ext uri="{BB962C8B-B14F-4D97-AF65-F5344CB8AC3E}">
        <p14:creationId xmlns:p14="http://schemas.microsoft.com/office/powerpoint/2010/main" val="23891799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Bardiya" panose="00000400000000000000" pitchFamily="2" charset="-78"/>
              </a:rPr>
              <a:t>پست پوزیتیویسم(پسا اثبات گرایی) و پژوهش معلم محور</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r>
              <a:rPr lang="fa-IR" dirty="0">
                <a:cs typeface="B Lotus" panose="00000400000000000000" pitchFamily="2" charset="-78"/>
              </a:rPr>
              <a:t>پاراديم غالب بر پژوهش </a:t>
            </a:r>
            <a:r>
              <a:rPr lang="fa-IR" dirty="0" smtClean="0">
                <a:cs typeface="B Lotus" panose="00000400000000000000" pitchFamily="2" charset="-78"/>
              </a:rPr>
              <a:t>معلم محور </a:t>
            </a:r>
            <a:r>
              <a:rPr lang="fa-IR" dirty="0">
                <a:cs typeface="B Lotus" panose="00000400000000000000" pitchFamily="2" charset="-78"/>
              </a:rPr>
              <a:t>عمدتاً مبتني بر رويکرد </a:t>
            </a:r>
            <a:r>
              <a:rPr lang="fa-IR" dirty="0" smtClean="0">
                <a:cs typeface="B Lotus" panose="00000400000000000000" pitchFamily="2" charset="-78"/>
              </a:rPr>
              <a:t>پست پوزيتيويسم </a:t>
            </a:r>
            <a:r>
              <a:rPr lang="fa-IR" dirty="0">
                <a:cs typeface="B Lotus" panose="00000400000000000000" pitchFamily="2" charset="-78"/>
              </a:rPr>
              <a:t>و تحقيقات کيفي است که بر نقش فعال پژوهشگر و تاثير بستر و موقعيت پديده مورد بررسي در هدايت چارچوب روش پژوهش تاکيد ميورزند. در اين رويكرد اگر چه واقعيت يک پديده مادي و مستقل از ذهن ماست، اما نيل به آن </a:t>
            </a:r>
            <a:r>
              <a:rPr lang="fa-IR" dirty="0" smtClean="0">
                <a:cs typeface="B Lotus" panose="00000400000000000000" pitchFamily="2" charset="-78"/>
              </a:rPr>
              <a:t>به طور </a:t>
            </a:r>
            <a:r>
              <a:rPr lang="fa-IR" dirty="0">
                <a:cs typeface="B Lotus" panose="00000400000000000000" pitchFamily="2" charset="-78"/>
              </a:rPr>
              <a:t>کامل ممکن </a:t>
            </a:r>
            <a:r>
              <a:rPr lang="fa-IR" dirty="0" smtClean="0">
                <a:cs typeface="B Lotus" panose="00000400000000000000" pitchFamily="2" charset="-78"/>
              </a:rPr>
              <a:t>نيست. از </a:t>
            </a:r>
            <a:r>
              <a:rPr lang="fa-IR" dirty="0">
                <a:cs typeface="B Lotus" panose="00000400000000000000" pitchFamily="2" charset="-78"/>
              </a:rPr>
              <a:t>اين منظر پژوهش آموزشي </a:t>
            </a:r>
            <a:r>
              <a:rPr lang="fa-IR" dirty="0" smtClean="0">
                <a:cs typeface="B Lotus" panose="00000400000000000000" pitchFamily="2" charset="-78"/>
              </a:rPr>
              <a:t>چهره اي </a:t>
            </a:r>
            <a:r>
              <a:rPr lang="fa-IR" dirty="0">
                <a:cs typeface="B Lotus" panose="00000400000000000000" pitchFamily="2" charset="-78"/>
              </a:rPr>
              <a:t>کثرتگرا </a:t>
            </a:r>
            <a:r>
              <a:rPr lang="fa-IR" dirty="0" smtClean="0">
                <a:cs typeface="B Lotus" panose="00000400000000000000" pitchFamily="2" charset="-78"/>
              </a:rPr>
              <a:t>دارد. آنها </a:t>
            </a:r>
            <a:r>
              <a:rPr lang="fa-IR" dirty="0">
                <a:cs typeface="B Lotus" panose="00000400000000000000" pitchFamily="2" charset="-78"/>
              </a:rPr>
              <a:t>براي درک واقعيتها ابزارهاي چندگانه را توصيه </a:t>
            </a:r>
            <a:r>
              <a:rPr lang="fa-IR" dirty="0" smtClean="0">
                <a:cs typeface="B Lotus" panose="00000400000000000000" pitchFamily="2" charset="-78"/>
              </a:rPr>
              <a:t>مي کنند.</a:t>
            </a:r>
          </a:p>
          <a:p>
            <a:r>
              <a:rPr lang="fa-IR" dirty="0" smtClean="0">
                <a:cs typeface="B Lotus" panose="00000400000000000000" pitchFamily="2" charset="-78"/>
              </a:rPr>
              <a:t> </a:t>
            </a:r>
            <a:r>
              <a:rPr lang="fa-IR" dirty="0">
                <a:cs typeface="B Lotus" panose="00000400000000000000" pitchFamily="2" charset="-78"/>
              </a:rPr>
              <a:t>از سوي ديگر، روشهاي پژوهشي کلاسيک در تعليم و تربيت عمدتاً از فلسفه پوزيتيويسم بهره ميبرند. اين مکتب ريشه در فلسفه </a:t>
            </a:r>
            <a:r>
              <a:rPr lang="fa-IR" dirty="0" smtClean="0">
                <a:cs typeface="B Lotus" panose="00000400000000000000" pitchFamily="2" charset="-78"/>
              </a:rPr>
              <a:t>تجربه گرايي </a:t>
            </a:r>
            <a:r>
              <a:rPr lang="fa-IR" dirty="0">
                <a:cs typeface="B Lotus" panose="00000400000000000000" pitchFamily="2" charset="-78"/>
              </a:rPr>
              <a:t>دارد و بر اين رويکرد استوار است که مشاهده و </a:t>
            </a:r>
            <a:r>
              <a:rPr lang="fa-IR" dirty="0" smtClean="0">
                <a:cs typeface="B Lotus" panose="00000400000000000000" pitchFamily="2" charset="-78"/>
              </a:rPr>
              <a:t>اندازه گيري </a:t>
            </a:r>
            <a:r>
              <a:rPr lang="fa-IR" dirty="0">
                <a:cs typeface="B Lotus" panose="00000400000000000000" pitchFamily="2" charset="-78"/>
              </a:rPr>
              <a:t>کانون کوششهاي علمي است. در رويکرد </a:t>
            </a:r>
            <a:r>
              <a:rPr lang="fa-IR" dirty="0" smtClean="0">
                <a:cs typeface="B Lotus" panose="00000400000000000000" pitchFamily="2" charset="-78"/>
              </a:rPr>
              <a:t>تجربه گرايي</a:t>
            </a:r>
            <a:r>
              <a:rPr lang="fa-IR" dirty="0">
                <a:cs typeface="B Lotus" panose="00000400000000000000" pitchFamily="2" charset="-78"/>
              </a:rPr>
              <a:t>، </a:t>
            </a:r>
            <a:r>
              <a:rPr lang="fa-IR" dirty="0" smtClean="0">
                <a:cs typeface="B Lotus" panose="00000400000000000000" pitchFamily="2" charset="-78"/>
              </a:rPr>
              <a:t>شيوه هاي </a:t>
            </a:r>
            <a:r>
              <a:rPr lang="fa-IR" dirty="0">
                <a:cs typeface="B Lotus" panose="00000400000000000000" pitchFamily="2" charset="-78"/>
              </a:rPr>
              <a:t>پژوهشي سازگار با علوم طبيعي در نظر گرفته ميشوند و بر اين اساس </a:t>
            </a:r>
            <a:r>
              <a:rPr lang="fa-IR" dirty="0" smtClean="0">
                <a:cs typeface="B Lotus" panose="00000400000000000000" pitchFamily="2" charset="-78"/>
              </a:rPr>
              <a:t>شيوه هاي کمي </a:t>
            </a:r>
            <a:r>
              <a:rPr lang="fa-IR" dirty="0">
                <a:cs typeface="B Lotus" panose="00000400000000000000" pitchFamily="2" charset="-78"/>
              </a:rPr>
              <a:t>و تجربي مورد تاکيد قرار </a:t>
            </a:r>
            <a:r>
              <a:rPr lang="fa-IR" dirty="0" smtClean="0">
                <a:cs typeface="B Lotus" panose="00000400000000000000" pitchFamily="2" charset="-78"/>
              </a:rPr>
              <a:t>مي گيرند</a:t>
            </a:r>
            <a:r>
              <a:rPr lang="fa-IR" dirty="0">
                <a:cs typeface="B Lotus" panose="00000400000000000000" pitchFamily="2" charset="-78"/>
              </a:rPr>
              <a:t>. شکل دانش در اين سطح عيني </a:t>
            </a:r>
            <a:r>
              <a:rPr lang="fa-IR" dirty="0" smtClean="0">
                <a:cs typeface="B Lotus" panose="00000400000000000000" pitchFamily="2" charset="-78"/>
              </a:rPr>
              <a:t>است. از </a:t>
            </a:r>
            <a:r>
              <a:rPr lang="fa-IR" dirty="0">
                <a:cs typeface="B Lotus" panose="00000400000000000000" pitchFamily="2" charset="-78"/>
              </a:rPr>
              <a:t>ديدگاه آنها </a:t>
            </a:r>
            <a:r>
              <a:rPr lang="fa-IR" dirty="0" smtClean="0">
                <a:cs typeface="B Lotus" panose="00000400000000000000" pitchFamily="2" charset="-78"/>
              </a:rPr>
              <a:t>جلوه هاي </a:t>
            </a:r>
            <a:r>
              <a:rPr lang="fa-IR" dirty="0">
                <a:cs typeface="B Lotus" panose="00000400000000000000" pitchFamily="2" charset="-78"/>
              </a:rPr>
              <a:t>اجتماعي واقعيتي عيني دارند، به اين معنی که اين </a:t>
            </a:r>
            <a:r>
              <a:rPr lang="fa-IR" dirty="0" smtClean="0">
                <a:cs typeface="B Lotus" panose="00000400000000000000" pitchFamily="2" charset="-78"/>
              </a:rPr>
              <a:t>جلوه ها </a:t>
            </a:r>
            <a:r>
              <a:rPr lang="fa-IR" dirty="0">
                <a:cs typeface="B Lotus" panose="00000400000000000000" pitchFamily="2" charset="-78"/>
              </a:rPr>
              <a:t>مستقل از افرادي که آنها را </a:t>
            </a:r>
            <a:r>
              <a:rPr lang="fa-IR" dirty="0" smtClean="0">
                <a:cs typeface="B Lotus" panose="00000400000000000000" pitchFamily="2" charset="-78"/>
              </a:rPr>
              <a:t>به وجود آورده اند </a:t>
            </a:r>
            <a:r>
              <a:rPr lang="fa-IR" dirty="0">
                <a:cs typeface="B Lotus" panose="00000400000000000000" pitchFamily="2" charset="-78"/>
              </a:rPr>
              <a:t>يا کساني که آنها را مشاهده ميکنند، وجود دارند. </a:t>
            </a:r>
            <a:endParaRPr lang="fa-IR" dirty="0" smtClean="0">
              <a:cs typeface="B Lotus" panose="00000400000000000000" pitchFamily="2" charset="-78"/>
            </a:endParaRPr>
          </a:p>
          <a:p>
            <a:r>
              <a:rPr lang="fa-IR" dirty="0" smtClean="0">
                <a:cs typeface="B Lotus" panose="00000400000000000000" pitchFamily="2" charset="-78"/>
              </a:rPr>
              <a:t>هاچیستون ميگويد </a:t>
            </a:r>
            <a:r>
              <a:rPr lang="fa-IR" dirty="0">
                <a:cs typeface="B Lotus" panose="00000400000000000000" pitchFamily="2" charset="-78"/>
              </a:rPr>
              <a:t>که اثباتگرايان جهان را چنان </a:t>
            </a:r>
            <a:r>
              <a:rPr lang="fa-IR" dirty="0" smtClean="0">
                <a:cs typeface="B Lotus" panose="00000400000000000000" pitchFamily="2" charset="-78"/>
              </a:rPr>
              <a:t>مي نگرند </a:t>
            </a:r>
            <a:r>
              <a:rPr lang="fa-IR" dirty="0">
                <a:cs typeface="B Lotus" panose="00000400000000000000" pitchFamily="2" charset="-78"/>
              </a:rPr>
              <a:t>که گويي آنجا در بيرون قرار دارد و </a:t>
            </a:r>
            <a:r>
              <a:rPr lang="fa-IR" dirty="0" smtClean="0">
                <a:cs typeface="B Lotus" panose="00000400000000000000" pitchFamily="2" charset="-78"/>
              </a:rPr>
              <a:t>به صورتي </a:t>
            </a:r>
            <a:r>
              <a:rPr lang="fa-IR" dirty="0">
                <a:cs typeface="B Lotus" panose="00000400000000000000" pitchFamily="2" charset="-78"/>
              </a:rPr>
              <a:t>کم و بيش ايستا در معرض تحقيق </a:t>
            </a:r>
            <a:r>
              <a:rPr lang="fa-IR" dirty="0" smtClean="0">
                <a:cs typeface="B Lotus" panose="00000400000000000000" pitchFamily="2" charset="-78"/>
              </a:rPr>
              <a:t>است.</a:t>
            </a:r>
          </a:p>
          <a:p>
            <a:r>
              <a:rPr lang="fa-IR" dirty="0" smtClean="0">
                <a:cs typeface="B Lotus" panose="00000400000000000000" pitchFamily="2" charset="-78"/>
              </a:rPr>
              <a:t>پوزيتيويسم </a:t>
            </a:r>
            <a:r>
              <a:rPr lang="fa-IR" dirty="0">
                <a:cs typeface="B Lotus" panose="00000400000000000000" pitchFamily="2" charset="-78"/>
              </a:rPr>
              <a:t>مبناي </a:t>
            </a:r>
            <a:r>
              <a:rPr lang="fa-IR" dirty="0" smtClean="0">
                <a:cs typeface="B Lotus" panose="00000400000000000000" pitchFamily="2" charset="-78"/>
              </a:rPr>
              <a:t>معرفت شناختي </a:t>
            </a:r>
            <a:r>
              <a:rPr lang="fa-IR" dirty="0">
                <a:cs typeface="B Lotus" panose="00000400000000000000" pitchFamily="2" charset="-78"/>
              </a:rPr>
              <a:t>از روشهاي </a:t>
            </a:r>
            <a:r>
              <a:rPr lang="fa-IR" dirty="0" smtClean="0">
                <a:cs typeface="B Lotus" panose="00000400000000000000" pitchFamily="2" charset="-78"/>
              </a:rPr>
              <a:t>كمي </a:t>
            </a:r>
            <a:r>
              <a:rPr lang="fa-IR" dirty="0">
                <a:cs typeface="B Lotus" panose="00000400000000000000" pitchFamily="2" charset="-78"/>
              </a:rPr>
              <a:t>براي تحقيقات آموزشي فراهم ميسازد، درحاليكه بسياري از سئوالات مربوط به آموزش و پرورش در قالب </a:t>
            </a:r>
            <a:r>
              <a:rPr lang="fa-IR" dirty="0" smtClean="0">
                <a:cs typeface="B Lotus" panose="00000400000000000000" pitchFamily="2" charset="-78"/>
              </a:rPr>
              <a:t>روشه اي كمي </a:t>
            </a:r>
            <a:r>
              <a:rPr lang="fa-IR" dirty="0">
                <a:cs typeface="B Lotus" panose="00000400000000000000" pitchFamily="2" charset="-78"/>
              </a:rPr>
              <a:t>قابل سنجش </a:t>
            </a:r>
            <a:r>
              <a:rPr lang="fa-IR" dirty="0" smtClean="0">
                <a:cs typeface="B Lotus" panose="00000400000000000000" pitchFamily="2" charset="-78"/>
              </a:rPr>
              <a:t>نيستند.</a:t>
            </a:r>
            <a:endParaRPr lang="fa-IR" dirty="0">
              <a:cs typeface="B Lotus" panose="00000400000000000000" pitchFamily="2" charset="-78"/>
            </a:endParaRPr>
          </a:p>
        </p:txBody>
      </p:sp>
    </p:spTree>
    <p:extLst>
      <p:ext uri="{BB962C8B-B14F-4D97-AF65-F5344CB8AC3E}">
        <p14:creationId xmlns:p14="http://schemas.microsoft.com/office/powerpoint/2010/main" val="24130979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cs typeface="B Bardiya" panose="00000400000000000000" pitchFamily="2" charset="-78"/>
              </a:rPr>
              <a:t>پژوهش </a:t>
            </a:r>
            <a:r>
              <a:rPr lang="fa-IR" sz="3200" b="1" dirty="0" smtClean="0">
                <a:cs typeface="B Bardiya" panose="00000400000000000000" pitchFamily="2" charset="-78"/>
              </a:rPr>
              <a:t>معلم محور </a:t>
            </a:r>
            <a:r>
              <a:rPr lang="fa-IR" sz="3200" b="1" dirty="0">
                <a:cs typeface="B Bardiya" panose="00000400000000000000" pitchFamily="2" charset="-78"/>
              </a:rPr>
              <a:t>جنبشي براي کارآمدي پژوهشهاي آموزشي</a:t>
            </a:r>
          </a:p>
        </p:txBody>
      </p:sp>
      <p:sp>
        <p:nvSpPr>
          <p:cNvPr id="3" name="Content Placeholder 2"/>
          <p:cNvSpPr>
            <a:spLocks noGrp="1"/>
          </p:cNvSpPr>
          <p:nvPr>
            <p:ph idx="1"/>
          </p:nvPr>
        </p:nvSpPr>
        <p:spPr/>
        <p:txBody>
          <a:bodyPr>
            <a:normAutofit fontScale="92500" lnSpcReduction="20000"/>
          </a:bodyPr>
          <a:lstStyle/>
          <a:p>
            <a:r>
              <a:rPr lang="fa-IR" dirty="0" smtClean="0">
                <a:cs typeface="B Lotus" panose="00000400000000000000" pitchFamily="2" charset="-78"/>
              </a:rPr>
              <a:t>پژوهش هاي </a:t>
            </a:r>
            <a:r>
              <a:rPr lang="fa-IR" dirty="0">
                <a:cs typeface="B Lotus" panose="00000400000000000000" pitchFamily="2" charset="-78"/>
              </a:rPr>
              <a:t>آموزشي اغلب به دليل دوري از مدرسه و فقدان تاثير روشن بر کارکردهاي مدارس آماج انتقادهاي سخت از سوي گروههاي مختلف </a:t>
            </a:r>
            <a:r>
              <a:rPr lang="fa-IR" dirty="0" smtClean="0">
                <a:cs typeface="B Lotus" panose="00000400000000000000" pitchFamily="2" charset="-78"/>
              </a:rPr>
              <a:t>بوده اند </a:t>
            </a:r>
            <a:r>
              <a:rPr lang="fa-IR" dirty="0">
                <a:cs typeface="B Lotus" panose="00000400000000000000" pitchFamily="2" charset="-78"/>
              </a:rPr>
              <a:t>و حتي در اين راستا به بدنامي </a:t>
            </a:r>
            <a:r>
              <a:rPr lang="fa-IR" dirty="0" smtClean="0">
                <a:cs typeface="B Lotus" panose="00000400000000000000" pitchFamily="2" charset="-78"/>
              </a:rPr>
              <a:t>گراييده اند </a:t>
            </a:r>
          </a:p>
          <a:p>
            <a:r>
              <a:rPr lang="fa-IR" dirty="0" smtClean="0">
                <a:cs typeface="B Lotus" panose="00000400000000000000" pitchFamily="2" charset="-78"/>
              </a:rPr>
              <a:t>برخي </a:t>
            </a:r>
            <a:r>
              <a:rPr lang="fa-IR" dirty="0">
                <a:cs typeface="B Lotus" panose="00000400000000000000" pitchFamily="2" charset="-78"/>
              </a:rPr>
              <a:t>دليل اين مشکل را پيروي بيش از حد </a:t>
            </a:r>
            <a:r>
              <a:rPr lang="fa-IR" dirty="0" smtClean="0">
                <a:cs typeface="B Lotus" panose="00000400000000000000" pitchFamily="2" charset="-78"/>
              </a:rPr>
              <a:t>پژوهش هاي آموزشي </a:t>
            </a:r>
            <a:r>
              <a:rPr lang="fa-IR" dirty="0">
                <a:cs typeface="B Lotus" panose="00000400000000000000" pitchFamily="2" charset="-78"/>
              </a:rPr>
              <a:t>از الگوهاي تحقيقات تجربي و طبيعي دانسته </a:t>
            </a:r>
            <a:r>
              <a:rPr lang="fa-IR" dirty="0" smtClean="0">
                <a:cs typeface="B Lotus" panose="00000400000000000000" pitchFamily="2" charset="-78"/>
              </a:rPr>
              <a:t>اند</a:t>
            </a:r>
          </a:p>
          <a:p>
            <a:r>
              <a:rPr lang="fa-IR" dirty="0" smtClean="0">
                <a:cs typeface="B Lotus" panose="00000400000000000000" pitchFamily="2" charset="-78"/>
              </a:rPr>
              <a:t>پژوهش معلم محور</a:t>
            </a:r>
            <a:r>
              <a:rPr lang="fa-IR" dirty="0">
                <a:cs typeface="B Lotus" panose="00000400000000000000" pitchFamily="2" charset="-78"/>
              </a:rPr>
              <a:t>، </a:t>
            </a:r>
            <a:r>
              <a:rPr lang="fa-IR" dirty="0" smtClean="0">
                <a:cs typeface="B Lotus" panose="00000400000000000000" pitchFamily="2" charset="-78"/>
              </a:rPr>
              <a:t>کمي </a:t>
            </a:r>
            <a:r>
              <a:rPr lang="fa-IR" dirty="0">
                <a:cs typeface="B Lotus" panose="00000400000000000000" pitchFamily="2" charset="-78"/>
              </a:rPr>
              <a:t>نيست </a:t>
            </a:r>
            <a:endParaRPr lang="fa-IR" dirty="0" smtClean="0">
              <a:cs typeface="B Lotus" panose="00000400000000000000" pitchFamily="2" charset="-78"/>
            </a:endParaRPr>
          </a:p>
          <a:p>
            <a:r>
              <a:rPr lang="fa-IR" dirty="0" smtClean="0">
                <a:cs typeface="B Lotus" panose="00000400000000000000" pitchFamily="2" charset="-78"/>
              </a:rPr>
              <a:t>ساليان </a:t>
            </a:r>
            <a:r>
              <a:rPr lang="fa-IR" dirty="0">
                <a:cs typeface="B Lotus" panose="00000400000000000000" pitchFamily="2" charset="-78"/>
              </a:rPr>
              <a:t>درازي است که پژوهش آموزشي در تسلط </a:t>
            </a:r>
            <a:r>
              <a:rPr lang="fa-IR" dirty="0" smtClean="0">
                <a:cs typeface="B Lotus" panose="00000400000000000000" pitchFamily="2" charset="-78"/>
              </a:rPr>
              <a:t>شيوه هاي </a:t>
            </a:r>
            <a:r>
              <a:rPr lang="fa-IR" dirty="0">
                <a:cs typeface="B Lotus" panose="00000400000000000000" pitchFamily="2" charset="-78"/>
              </a:rPr>
              <a:t>کمي بوده است اما اجراي اين دسته از پژوهشها به تدريس معلم کمک درخوري نکرده است. </a:t>
            </a:r>
            <a:endParaRPr lang="fa-IR" dirty="0" smtClean="0">
              <a:cs typeface="B Lotus" panose="00000400000000000000" pitchFamily="2" charset="-78"/>
            </a:endParaRPr>
          </a:p>
          <a:p>
            <a:r>
              <a:rPr lang="fa-IR" dirty="0" smtClean="0">
                <a:cs typeface="B Lotus" panose="00000400000000000000" pitchFamily="2" charset="-78"/>
              </a:rPr>
              <a:t>جنبش </a:t>
            </a:r>
            <a:r>
              <a:rPr lang="fa-IR" dirty="0">
                <a:cs typeface="B Lotus" panose="00000400000000000000" pitchFamily="2" charset="-78"/>
              </a:rPr>
              <a:t>معلمان پژوهنده رويکردي کيفي را براي تحقق اهداف خود برگزيده است. پژوهشهاي معلمان و رويکرد معلمان پژوهنده مبتني بر موضوعات مرتبط با کلاس درس است و فرآيند </a:t>
            </a:r>
            <a:r>
              <a:rPr lang="fa-IR" dirty="0" smtClean="0">
                <a:cs typeface="B Lotus" panose="00000400000000000000" pitchFamily="2" charset="-78"/>
              </a:rPr>
              <a:t>پژوهش</a:t>
            </a:r>
            <a:r>
              <a:rPr lang="fa-IR" dirty="0">
                <a:cs typeface="B Lotus" panose="00000400000000000000" pitchFamily="2" charset="-78"/>
              </a:rPr>
              <a:t>، مبتني بر </a:t>
            </a:r>
            <a:r>
              <a:rPr lang="fa-IR" dirty="0" smtClean="0">
                <a:cs typeface="B Lotus" panose="00000400000000000000" pitchFamily="2" charset="-78"/>
              </a:rPr>
              <a:t>جستجو </a:t>
            </a:r>
            <a:r>
              <a:rPr lang="fa-IR" dirty="0">
                <a:cs typeface="B Lotus" panose="00000400000000000000" pitchFamily="2" charset="-78"/>
              </a:rPr>
              <a:t>و اکتشاف در موضوعات اساسي کلاس درس براي توسعه يادگيري ميان </a:t>
            </a:r>
            <a:r>
              <a:rPr lang="fa-IR" dirty="0" smtClean="0">
                <a:cs typeface="B Lotus" panose="00000400000000000000" pitchFamily="2" charset="-78"/>
              </a:rPr>
              <a:t>دانش آموزان </a:t>
            </a:r>
            <a:r>
              <a:rPr lang="fa-IR" dirty="0">
                <a:cs typeface="B Lotus" panose="00000400000000000000" pitchFamily="2" charset="-78"/>
              </a:rPr>
              <a:t>است. پژوهش </a:t>
            </a:r>
            <a:r>
              <a:rPr lang="fa-IR" dirty="0" smtClean="0">
                <a:cs typeface="B Lotus" panose="00000400000000000000" pitchFamily="2" charset="-78"/>
              </a:rPr>
              <a:t>معلم محور </a:t>
            </a:r>
            <a:r>
              <a:rPr lang="fa-IR" dirty="0">
                <a:cs typeface="B Lotus" panose="00000400000000000000" pitchFamily="2" charset="-78"/>
              </a:rPr>
              <a:t>هم به توسعه </a:t>
            </a:r>
            <a:r>
              <a:rPr lang="fa-IR" dirty="0" smtClean="0">
                <a:cs typeface="B Lotus" panose="00000400000000000000" pitchFamily="2" charset="-78"/>
              </a:rPr>
              <a:t>حرفه اي </a:t>
            </a:r>
            <a:r>
              <a:rPr lang="fa-IR" dirty="0">
                <a:cs typeface="B Lotus" panose="00000400000000000000" pitchFamily="2" charset="-78"/>
              </a:rPr>
              <a:t>معلمان کمک ميکند و هم مشارکت فعال آنها را در حل مشکلات موجود در کلاس </a:t>
            </a:r>
            <a:r>
              <a:rPr lang="fa-IR" dirty="0" smtClean="0">
                <a:cs typeface="B Lotus" panose="00000400000000000000" pitchFamily="2" charset="-78"/>
              </a:rPr>
              <a:t>درس فراهم می سازد.</a:t>
            </a:r>
            <a:endParaRPr lang="fa-IR" dirty="0">
              <a:cs typeface="B Lotus" panose="00000400000000000000" pitchFamily="2" charset="-78"/>
            </a:endParaRPr>
          </a:p>
        </p:txBody>
      </p:sp>
    </p:spTree>
    <p:extLst>
      <p:ext uri="{BB962C8B-B14F-4D97-AF65-F5344CB8AC3E}">
        <p14:creationId xmlns:p14="http://schemas.microsoft.com/office/powerpoint/2010/main" val="42288475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کارگزار فکور</a:t>
            </a:r>
            <a:br>
              <a:rPr lang="fa-IR" dirty="0" smtClean="0">
                <a:cs typeface="B Bardiya" panose="00000400000000000000" pitchFamily="2" charset="-78"/>
              </a:rPr>
            </a:br>
            <a:r>
              <a:rPr lang="fa-IR" dirty="0" smtClean="0">
                <a:cs typeface="B Bardiya" panose="00000400000000000000" pitchFamily="2" charset="-78"/>
              </a:rPr>
              <a:t>مقدمه</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r>
              <a:rPr lang="fa-IR" dirty="0">
                <a:cs typeface="B Lotus" panose="00000400000000000000" pitchFamily="2" charset="-78"/>
              </a:rPr>
              <a:t>بنا به دلایل فراوان، در عصر متحول امروز، دیگر از «اهمیت» تربیت چندان سخن نمی رود بلکه «فوریت» آن و در بیانی فراتر، «معجزه» تربیت، بیشتر مورد نظر است. اگر چه تربیت در تغییر زمینه های نامساعد اجتماعی نمی تواند یگانه راه حل تلقی شود، امّا باید باور کرد که معجزه تربیت مانند معجزه آفرینش انسان، می تواند آفریننده شگفتی های باور نکردنی باشد</a:t>
            </a:r>
            <a:r>
              <a:rPr lang="fa-IR" dirty="0" smtClean="0">
                <a:cs typeface="B Lotus" panose="00000400000000000000" pitchFamily="2" charset="-78"/>
              </a:rPr>
              <a:t>.</a:t>
            </a:r>
          </a:p>
          <a:p>
            <a:r>
              <a:rPr lang="fa-IR" dirty="0">
                <a:cs typeface="B Lotus" panose="00000400000000000000" pitchFamily="2" charset="-78"/>
              </a:rPr>
              <a:t>چنانچه تحول جوامع به درستی تحلیل شود، می توان به رابطه دیالکتیک تعلیم و تربیت و جامعه پی برد و بر این باور و اعتقاد راستین صحّه گذاشت که هیچ جامعه ای نمی تواند بدون یک تعلیم و تربیت منظم، مدون، مترقی و پویا به اهداف متعالی دست </a:t>
            </a:r>
            <a:r>
              <a:rPr lang="fa-IR" dirty="0" smtClean="0">
                <a:cs typeface="B Lotus" panose="00000400000000000000" pitchFamily="2" charset="-78"/>
              </a:rPr>
              <a:t>یابد</a:t>
            </a:r>
          </a:p>
          <a:p>
            <a:r>
              <a:rPr lang="fa-IR" dirty="0">
                <a:cs typeface="B Lotus" panose="00000400000000000000" pitchFamily="2" charset="-78"/>
              </a:rPr>
              <a:t>چارلز هندی می گوید: «تعلیم و تربیت است که می تواند کلید و رمز اصلی ثروت آینده شود». (هندی، 1375: 47) و از بعدی سلبی، گلد اسمیت بیان می کند که: «برای از بین بردن یک جامعه، هیچ راهی بهتر از تحلیل و تضعیف نظام آموزشی آن کشور نیست.» (تامن، به نقل از گلد اسمیت 1378) چنین شواهدی، می تواند ناظر بر اهمیت فرایند خطیر تعلیم وتربیت </a:t>
            </a:r>
            <a:r>
              <a:rPr lang="fa-IR" dirty="0" smtClean="0">
                <a:cs typeface="B Lotus" panose="00000400000000000000" pitchFamily="2" charset="-78"/>
              </a:rPr>
              <a:t>باشد</a:t>
            </a:r>
          </a:p>
          <a:p>
            <a:r>
              <a:rPr lang="fa-IR" dirty="0">
                <a:cs typeface="B Lotus" panose="00000400000000000000" pitchFamily="2" charset="-78"/>
              </a:rPr>
              <a:t>بدون غفلت از همه جانبه نگری، می توان نقش برخی عناصر از جمله نقش عنصر «معلم»، را </a:t>
            </a:r>
            <a:r>
              <a:rPr lang="fa-IR" dirty="0" smtClean="0">
                <a:cs typeface="B Lotus" panose="00000400000000000000" pitchFamily="2" charset="-78"/>
              </a:rPr>
              <a:t>در نظام آموزش و تعلیم و تربیت شاخص </a:t>
            </a:r>
            <a:r>
              <a:rPr lang="fa-IR" dirty="0">
                <a:cs typeface="B Lotus" panose="00000400000000000000" pitchFamily="2" charset="-78"/>
              </a:rPr>
              <a:t>و برجسته کرد و به آن وزن بیشتری داد</a:t>
            </a:r>
          </a:p>
        </p:txBody>
      </p:sp>
    </p:spTree>
    <p:extLst>
      <p:ext uri="{BB962C8B-B14F-4D97-AF65-F5344CB8AC3E}">
        <p14:creationId xmlns:p14="http://schemas.microsoft.com/office/powerpoint/2010/main" val="3721610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معلم به عنوان عنصر اساسی نظام تعلیم و تربیت</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a:bodyPr>
          <a:lstStyle/>
          <a:p>
            <a:r>
              <a:rPr lang="fa-IR" dirty="0">
                <a:cs typeface="B Lotus" panose="00000400000000000000" pitchFamily="2" charset="-78"/>
              </a:rPr>
              <a:t>معلم از آن جهت کارگزار و عامل اصلی تعلیم و تربیت به شمار می آید که اهداف اجرایی و نیز متعالی نظام آموزشی، در نهایت توسط وی محقق می شود و به منصه ظهور می رسد. در نتیجه، معلم به واسطه نقش برتری که دارد، باید به بازنمای تمام و کمال خصوصیات و کیفیت های مطلوب هر نظام آموزشی تبدیل شود. تعامل مستمر و چهره به چهره معلم و دانش آموزان به عنوان دو قطب اصلی نظام تربیتی، معلم را در موقعیت ممتاز و منحصر به فردی قرار می دهد که هیچ یک از دیگر عناصر نظام آموزشی از آن برخوردار </a:t>
            </a:r>
            <a:r>
              <a:rPr lang="fa-IR" dirty="0" smtClean="0">
                <a:cs typeface="B Lotus" panose="00000400000000000000" pitchFamily="2" charset="-78"/>
              </a:rPr>
              <a:t>نیستند</a:t>
            </a:r>
          </a:p>
          <a:p>
            <a:r>
              <a:rPr lang="fa-IR" dirty="0" smtClean="0">
                <a:cs typeface="B Lotus" panose="00000400000000000000" pitchFamily="2" charset="-78"/>
              </a:rPr>
              <a:t>برونر: </a:t>
            </a:r>
            <a:r>
              <a:rPr lang="fa-IR" dirty="0">
                <a:cs typeface="B Lotus" panose="00000400000000000000" pitchFamily="2" charset="-78"/>
              </a:rPr>
              <a:t>«یک برنامه درسی، بیش از آن که برای دانش آموزان طراحی شده باشد، باید برای معلمان طراحی شود. اگر یک برنامه درسی نتواند معلمان را تغییر دهد، تعادل آنها را بر هم بزند، بر آگاهی آنها بیفزاید و آنها را به حرکت درآورد، قطعا هیچ گونه تأثیری بر کسانی که توسط آنها تعلیم داده می شوند، نخواهد داشت</a:t>
            </a:r>
            <a:r>
              <a:rPr lang="fa-IR" dirty="0" smtClean="0">
                <a:cs typeface="B Lotus" panose="00000400000000000000" pitchFamily="2" charset="-78"/>
              </a:rPr>
              <a:t>»</a:t>
            </a:r>
          </a:p>
          <a:p>
            <a:endParaRPr lang="fa-IR" dirty="0">
              <a:cs typeface="B Lotus" panose="00000400000000000000" pitchFamily="2" charset="-78"/>
            </a:endParaRPr>
          </a:p>
        </p:txBody>
      </p:sp>
    </p:spTree>
    <p:extLst>
      <p:ext uri="{BB962C8B-B14F-4D97-AF65-F5344CB8AC3E}">
        <p14:creationId xmlns:p14="http://schemas.microsoft.com/office/powerpoint/2010/main" val="29710787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توجه و اعتباربخشی به نقش حرفه ای معلم</a:t>
            </a:r>
            <a:br>
              <a:rPr lang="fa-IR" dirty="0" smtClean="0">
                <a:cs typeface="B Bardiya" panose="00000400000000000000" pitchFamily="2" charset="-78"/>
              </a:rPr>
            </a:br>
            <a:r>
              <a:rPr lang="fa-IR" dirty="0" smtClean="0">
                <a:cs typeface="B Bardiya" panose="00000400000000000000" pitchFamily="2" charset="-78"/>
              </a:rPr>
              <a:t>ویژگی های حرفه</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pPr marL="0" indent="0">
              <a:buNone/>
            </a:pPr>
            <a:r>
              <a:rPr lang="fa-IR" dirty="0" smtClean="0">
                <a:cs typeface="B Lotus" panose="00000400000000000000" pitchFamily="2" charset="-78"/>
              </a:rPr>
              <a:t>- انگیزه </a:t>
            </a:r>
            <a:r>
              <a:rPr lang="fa-IR" dirty="0">
                <a:cs typeface="B Lotus" panose="00000400000000000000" pitchFamily="2" charset="-78"/>
              </a:rPr>
              <a:t>خدمت به مردم در افرادی که شغل آنان جنبه حرفه ای دارد، قوی است</a:t>
            </a:r>
            <a:r>
              <a:rPr lang="en-US" dirty="0"/>
              <a:t>.</a:t>
            </a:r>
          </a:p>
          <a:p>
            <a:pPr marL="0" indent="0">
              <a:buNone/>
            </a:pPr>
            <a:r>
              <a:rPr lang="fa-IR" dirty="0">
                <a:cs typeface="B Lotus" panose="00000400000000000000" pitchFamily="2" charset="-78"/>
              </a:rPr>
              <a:t>ــ حرفه، خدمات اساسی به جامعه ارائه می دهد</a:t>
            </a:r>
            <a:r>
              <a:rPr lang="en-US" dirty="0"/>
              <a:t>.</a:t>
            </a:r>
          </a:p>
          <a:p>
            <a:pPr marL="0" indent="0">
              <a:buNone/>
            </a:pPr>
            <a:r>
              <a:rPr lang="fa-IR" dirty="0">
                <a:cs typeface="B Lotus" panose="00000400000000000000" pitchFamily="2" charset="-78"/>
              </a:rPr>
              <a:t>ــ هر حرفه، دارای مجموعه دانش ها، اطلاعات و تئوری های منظم و سازمان یافته است</a:t>
            </a:r>
            <a:r>
              <a:rPr lang="en-US" dirty="0"/>
              <a:t>.</a:t>
            </a:r>
          </a:p>
          <a:p>
            <a:pPr marL="0" indent="0">
              <a:buNone/>
            </a:pPr>
            <a:r>
              <a:rPr lang="fa-IR" dirty="0">
                <a:cs typeface="B Lotus" panose="00000400000000000000" pitchFamily="2" charset="-78"/>
              </a:rPr>
              <a:t>ــ اعضای هر حرفه، تنها به ذی صلاح ترین و شایسته ترین افراد، اجازه ورود، عضویت </a:t>
            </a:r>
            <a:r>
              <a:rPr lang="fa-IR" dirty="0" smtClean="0">
                <a:cs typeface="B Lotus" panose="00000400000000000000" pitchFamily="2" charset="-78"/>
              </a:rPr>
              <a:t>و اشتغال </a:t>
            </a:r>
            <a:r>
              <a:rPr lang="fa-IR" dirty="0">
                <a:cs typeface="B Lotus" panose="00000400000000000000" pitchFamily="2" charset="-78"/>
              </a:rPr>
              <a:t>می دهند</a:t>
            </a:r>
            <a:r>
              <a:rPr lang="en-US" dirty="0"/>
              <a:t>.</a:t>
            </a:r>
          </a:p>
          <a:p>
            <a:pPr marL="0" indent="0">
              <a:buNone/>
            </a:pPr>
            <a:r>
              <a:rPr lang="fa-IR" dirty="0">
                <a:cs typeface="B Lotus" panose="00000400000000000000" pitchFamily="2" charset="-78"/>
              </a:rPr>
              <a:t>ــ افراد در حیطه کار خود دارای اختیار و نفوذ خاصی هستند( اختیار تخصصی) که به وسیله جامعه به رسمیت شناخته شده است</a:t>
            </a:r>
            <a:r>
              <a:rPr lang="en-US" dirty="0"/>
              <a:t>.</a:t>
            </a:r>
          </a:p>
          <a:p>
            <a:pPr marL="0" indent="0">
              <a:buNone/>
            </a:pPr>
            <a:r>
              <a:rPr lang="fa-IR" dirty="0">
                <a:cs typeface="B Lotus" panose="00000400000000000000" pitchFamily="2" charset="-78"/>
              </a:rPr>
              <a:t>ــ اعضای هر حرفه، به طور مستمر مطالعه و تحقیق می کنند تا مرزهای دانش و اطلاعات را در رشته خود توسعه دهند</a:t>
            </a:r>
            <a:r>
              <a:rPr lang="en-US" dirty="0"/>
              <a:t>.</a:t>
            </a:r>
          </a:p>
          <a:p>
            <a:pPr marL="0" indent="0">
              <a:buNone/>
            </a:pPr>
            <a:r>
              <a:rPr lang="fa-IR" dirty="0">
                <a:cs typeface="B Lotus" panose="00000400000000000000" pitchFamily="2" charset="-78"/>
              </a:rPr>
              <a:t>ــ قضاوت، تصمیمات و اقدامات اعضای هر حرفه، بر زندگی و رفاه مراجعان آنان اثر می گذارد</a:t>
            </a:r>
            <a:r>
              <a:rPr lang="en-US" dirty="0"/>
              <a:t>.</a:t>
            </a:r>
          </a:p>
          <a:p>
            <a:pPr marL="0" indent="0">
              <a:buNone/>
            </a:pPr>
            <a:r>
              <a:rPr lang="fa-IR" dirty="0">
                <a:cs typeface="B Lotus" panose="00000400000000000000" pitchFamily="2" charset="-78"/>
              </a:rPr>
              <a:t>ــ اشتغال در حرفه، مادام العمر است</a:t>
            </a:r>
            <a:r>
              <a:rPr lang="fa-IR" dirty="0" smtClean="0">
                <a:cs typeface="B Lotus" panose="00000400000000000000" pitchFamily="2" charset="-78"/>
              </a:rPr>
              <a:t>.</a:t>
            </a:r>
          </a:p>
          <a:p>
            <a:pPr marL="0" indent="0">
              <a:buNone/>
            </a:pPr>
            <a:r>
              <a:rPr lang="fa-IR" dirty="0" smtClean="0">
                <a:cs typeface="B Lotus" panose="00000400000000000000" pitchFamily="2" charset="-78"/>
              </a:rPr>
              <a:t>** </a:t>
            </a:r>
            <a:r>
              <a:rPr lang="fa-IR" dirty="0">
                <a:cs typeface="B Lotus" panose="00000400000000000000" pitchFamily="2" charset="-78"/>
              </a:rPr>
              <a:t>به طور خلاصه، دانش، شیوه تفکر و نگرش ویژه، سه خصیصه اساسی در موفقیت حرفه ای است. به دلیل ویژگی های منحصر به فرد موقعیت های تربیتی، تفاوت های فردی و تنوع آن، توجه به پویایی و بالندگی نظام آموزشی، به ویژه معلم، مضاعف می شود، لذا باید بر خصلت حرفه ای بودن عمل معلم به جد تأکید شود. </a:t>
            </a:r>
          </a:p>
        </p:txBody>
      </p:sp>
    </p:spTree>
    <p:extLst>
      <p:ext uri="{BB962C8B-B14F-4D97-AF65-F5344CB8AC3E}">
        <p14:creationId xmlns:p14="http://schemas.microsoft.com/office/powerpoint/2010/main" val="26068526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معلم به عنوان کارگزار فکور از دیدگاه شون</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85000" lnSpcReduction="10000"/>
          </a:bodyPr>
          <a:lstStyle/>
          <a:p>
            <a:r>
              <a:rPr lang="fa-IR" dirty="0">
                <a:cs typeface="B Lotus" panose="00000400000000000000" pitchFamily="2" charset="-78"/>
              </a:rPr>
              <a:t>کارگزاران در برخورد با مسائل عینی و در موقعیت های خاص، خود را به کاربرد مجموعه ممارست ها یا راهکارهای آموخته شده در دوره های تربیت حرفه ای و آموزش دانشگاهی، مقید نمی دانند، بلکه چون مسئله یا موقعیت عملی را در نوع خود منحصر به فرد و در باطن بی بدیل ارزیابی می کنند، می کوشند تمامی قابلیت فکری و وجودی، از جمله دانش علمی خود، را به کار گیرند تا موفق به کشف راه حل خاصی </a:t>
            </a:r>
            <a:r>
              <a:rPr lang="fa-IR" dirty="0" smtClean="0">
                <a:cs typeface="B Lotus" panose="00000400000000000000" pitchFamily="2" charset="-78"/>
              </a:rPr>
              <a:t>شوند</a:t>
            </a:r>
          </a:p>
          <a:p>
            <a:r>
              <a:rPr lang="fa-IR" dirty="0">
                <a:cs typeface="B Lotus" panose="00000400000000000000" pitchFamily="2" charset="-78"/>
              </a:rPr>
              <a:t>چنین معلمی، جسارت عدول از قواعد یا رویه های شناخته شده حرفه معلمی را دارا بوده یا دست کم از توان و قابلیت تعدیل آنها به تناسب شرایط و موقعیت خاص و ویژه کلاس درس خود برخوردار </a:t>
            </a:r>
            <a:r>
              <a:rPr lang="fa-IR" dirty="0" smtClean="0">
                <a:cs typeface="B Lotus" panose="00000400000000000000" pitchFamily="2" charset="-78"/>
              </a:rPr>
              <a:t>است</a:t>
            </a:r>
          </a:p>
          <a:p>
            <a:r>
              <a:rPr lang="fa-IR" dirty="0" smtClean="0">
                <a:cs typeface="B Lotus" panose="00000400000000000000" pitchFamily="2" charset="-78"/>
              </a:rPr>
              <a:t> </a:t>
            </a:r>
            <a:r>
              <a:rPr lang="fa-IR" dirty="0">
                <a:cs typeface="B Lotus" panose="00000400000000000000" pitchFamily="2" charset="-78"/>
              </a:rPr>
              <a:t>«تفکر در حین عمل» را به عنوان یک هنجار حرفه ای پذیرفته است. چنین معلمی همواره رفتارش را بر اساس مشاهده و درک موقعیت ها و واکنش های یادگیرندگان تنظیم می کند. دانش خود را توسعه می دهد و یادگیری های او، محور اصلی عملکردهای فکورانه اوست «او فردی آزاداندیش، بازاندیش و عاری از تعصب است؛ پویا و انعطاف پذیر، نوآور و خلاق و پرسشگر است؛ احترام به دیدگاه های دیگران، اعتماد به توانمندی خود، حساس نسبت به رویدادهای کلاس و جامعه خود، قدرت تشخیص نقاط ضعف و قوت دانش آموزان، از جمله ویژگی های وی است؛ او طَرَف مشورت معلمان، علاقمند به تشریک مساعی، مروج یادگیری فعال و دارای نظری روشن درباره یاددهی ـ یادگیری است</a:t>
            </a:r>
            <a:r>
              <a:rPr lang="fa-IR" dirty="0" smtClean="0">
                <a:cs typeface="B Lotus" panose="00000400000000000000" pitchFamily="2" charset="-78"/>
              </a:rPr>
              <a:t>».</a:t>
            </a:r>
          </a:p>
          <a:p>
            <a:endParaRPr lang="fa-IR" dirty="0">
              <a:cs typeface="B Lotus" panose="00000400000000000000" pitchFamily="2" charset="-78"/>
            </a:endParaRPr>
          </a:p>
        </p:txBody>
      </p:sp>
    </p:spTree>
    <p:extLst>
      <p:ext uri="{BB962C8B-B14F-4D97-AF65-F5344CB8AC3E}">
        <p14:creationId xmlns:p14="http://schemas.microsoft.com/office/powerpoint/2010/main" val="35724374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cs typeface="B Bardiya" panose="00000400000000000000" pitchFamily="2" charset="-78"/>
              </a:rPr>
              <a:t>راهبردهای </a:t>
            </a:r>
            <a:r>
              <a:rPr lang="fa-IR" sz="3600" b="1" dirty="0" smtClean="0">
                <a:cs typeface="B Bardiya" panose="00000400000000000000" pitchFamily="2" charset="-78"/>
              </a:rPr>
              <a:t>توسعه </a:t>
            </a:r>
            <a:r>
              <a:rPr lang="fa-IR" sz="3600" b="1" dirty="0">
                <a:cs typeface="B Bardiya" panose="00000400000000000000" pitchFamily="2" charset="-78"/>
              </a:rPr>
              <a:t>توانایی هاوعمل حرفه </a:t>
            </a:r>
            <a:r>
              <a:rPr lang="fa-IR" sz="3600" b="1" dirty="0" smtClean="0">
                <a:cs typeface="B Bardiya" panose="00000400000000000000" pitchFamily="2" charset="-78"/>
              </a:rPr>
              <a:t>ای معلمان</a:t>
            </a:r>
            <a:endParaRPr lang="fa-IR" sz="3600" b="1" dirty="0">
              <a:cs typeface="B Bardiya"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pPr marL="0" indent="0">
              <a:buNone/>
            </a:pPr>
            <a:r>
              <a:rPr lang="fa-IR" dirty="0">
                <a:cs typeface="B Lotus" panose="00000400000000000000" pitchFamily="2" charset="-78"/>
              </a:rPr>
              <a:t>ــ فرهنگ سازی نسبت به اهمیت تعلیم و تربیت در توسعه همه جانبه جامعه با تأکید بر نقش معلم</a:t>
            </a:r>
            <a:r>
              <a:rPr lang="en-US" dirty="0"/>
              <a:t>.</a:t>
            </a:r>
          </a:p>
          <a:p>
            <a:pPr marL="0" indent="0">
              <a:buNone/>
            </a:pPr>
            <a:r>
              <a:rPr lang="fa-IR" dirty="0">
                <a:cs typeface="B Lotus" panose="00000400000000000000" pitchFamily="2" charset="-78"/>
              </a:rPr>
              <a:t>ــ حرفه ای تلقی کردن عمل معلم</a:t>
            </a:r>
            <a:r>
              <a:rPr lang="en-US" dirty="0"/>
              <a:t>.</a:t>
            </a:r>
          </a:p>
          <a:p>
            <a:pPr marL="0" indent="0">
              <a:buNone/>
            </a:pPr>
            <a:r>
              <a:rPr lang="fa-IR" dirty="0">
                <a:cs typeface="B Lotus" panose="00000400000000000000" pitchFamily="2" charset="-78"/>
              </a:rPr>
              <a:t>ــ استخدام منطقی و اصولی معلمان و مبتنی نمودن آن بر به گزینی</a:t>
            </a:r>
            <a:r>
              <a:rPr lang="en-US" dirty="0"/>
              <a:t>.</a:t>
            </a:r>
          </a:p>
          <a:p>
            <a:pPr marL="0" indent="0">
              <a:buNone/>
            </a:pPr>
            <a:r>
              <a:rPr lang="fa-IR" dirty="0">
                <a:cs typeface="B Lotus" panose="00000400000000000000" pitchFamily="2" charset="-78"/>
              </a:rPr>
              <a:t>ــ نگهداشت معلم در نظام آموزشی، و بهبود و ارتقای موقعیت شخصی، حرفه ای و اجتماعی وی</a:t>
            </a:r>
            <a:r>
              <a:rPr lang="en-US" dirty="0"/>
              <a:t>.</a:t>
            </a:r>
          </a:p>
          <a:p>
            <a:pPr marL="0" indent="0">
              <a:buNone/>
            </a:pPr>
            <a:r>
              <a:rPr lang="fa-IR" dirty="0">
                <a:cs typeface="B Lotus" panose="00000400000000000000" pitchFamily="2" charset="-78"/>
              </a:rPr>
              <a:t>ــ ایجاد و توسعه نظام شایسته سالاری در پرتو تثبیت نظام ارزشیابی صحیح</a:t>
            </a:r>
            <a:r>
              <a:rPr lang="en-US" dirty="0"/>
              <a:t>.</a:t>
            </a:r>
          </a:p>
          <a:p>
            <a:pPr marL="0" indent="0">
              <a:buNone/>
            </a:pPr>
            <a:r>
              <a:rPr lang="fa-IR" dirty="0">
                <a:cs typeface="B Lotus" panose="00000400000000000000" pitchFamily="2" charset="-78"/>
              </a:rPr>
              <a:t>ــ توسعه و تعمیق روابط انسانی در سازمان، به منظور ایجاد و تعمیق حس اعتماد و احترام متقابل</a:t>
            </a:r>
            <a:r>
              <a:rPr lang="en-US" dirty="0"/>
              <a:t>.</a:t>
            </a:r>
          </a:p>
          <a:p>
            <a:pPr marL="0" indent="0">
              <a:buNone/>
            </a:pPr>
            <a:r>
              <a:rPr lang="fa-IR" dirty="0">
                <a:cs typeface="B Lotus" panose="00000400000000000000" pitchFamily="2" charset="-78"/>
              </a:rPr>
              <a:t>ــ آزادی علمی و آکادمیک معلم و افزایش حس استقلال عمل در وی</a:t>
            </a:r>
            <a:r>
              <a:rPr lang="en-US" dirty="0"/>
              <a:t>.</a:t>
            </a:r>
          </a:p>
          <a:p>
            <a:pPr marL="0" indent="0">
              <a:buNone/>
            </a:pPr>
            <a:r>
              <a:rPr lang="fa-IR" dirty="0">
                <a:cs typeface="B Lotus" panose="00000400000000000000" pitchFamily="2" charset="-78"/>
              </a:rPr>
              <a:t>ــ استفاده از توانمندی ها و مشارکت وی در ابعاد گوناگون نظام آموزشی</a:t>
            </a:r>
            <a:r>
              <a:rPr lang="en-US" dirty="0"/>
              <a:t>.</a:t>
            </a:r>
          </a:p>
          <a:p>
            <a:pPr marL="0" indent="0">
              <a:buNone/>
            </a:pPr>
            <a:r>
              <a:rPr lang="fa-IR" dirty="0">
                <a:cs typeface="B Lotus" panose="00000400000000000000" pitchFamily="2" charset="-78"/>
              </a:rPr>
              <a:t>ــ تلقی از تدریس نه به عنوان رابطه ای یکسویه و کلیشه ای بلکه به منزله مؤلفه ای هنری</a:t>
            </a:r>
            <a:r>
              <a:rPr lang="en-US" dirty="0"/>
              <a:t>.</a:t>
            </a:r>
          </a:p>
          <a:p>
            <a:pPr marL="0" indent="0">
              <a:buNone/>
            </a:pPr>
            <a:r>
              <a:rPr lang="fa-IR" dirty="0">
                <a:cs typeface="B Lotus" panose="00000400000000000000" pitchFamily="2" charset="-78"/>
              </a:rPr>
              <a:t>ــ تقویت ویژگی تحقیق و پژوهندگی در معلم</a:t>
            </a:r>
            <a:r>
              <a:rPr lang="en-US" dirty="0"/>
              <a:t>.</a:t>
            </a:r>
          </a:p>
          <a:p>
            <a:pPr marL="0" indent="0">
              <a:buNone/>
            </a:pPr>
            <a:r>
              <a:rPr lang="fa-IR" dirty="0">
                <a:cs typeface="B Lotus" panose="00000400000000000000" pitchFamily="2" charset="-78"/>
              </a:rPr>
              <a:t>ــ اصلاح نظام تربیت و به سازی معلم از طریق توجه کیفی به مراکز تربیت معلم، کمیت و کیفیت آموزش ها و باز آموزی معلم در نظام آموزشی</a:t>
            </a:r>
            <a:r>
              <a:rPr lang="en-US" dirty="0"/>
              <a:t>.</a:t>
            </a:r>
          </a:p>
          <a:p>
            <a:pPr marL="0" indent="0">
              <a:buNone/>
            </a:pPr>
            <a:endParaRPr lang="fa-IR" dirty="0">
              <a:cs typeface="B Lotus" panose="00000400000000000000" pitchFamily="2" charset="-78"/>
            </a:endParaRPr>
          </a:p>
        </p:txBody>
      </p:sp>
    </p:spTree>
    <p:extLst>
      <p:ext uri="{BB962C8B-B14F-4D97-AF65-F5344CB8AC3E}">
        <p14:creationId xmlns:p14="http://schemas.microsoft.com/office/powerpoint/2010/main" val="34117932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cs typeface="B Bardiya" panose="00000400000000000000" pitchFamily="2" charset="-78"/>
              </a:rPr>
              <a:t>سه جنبه اساسی در تقویت حرفه ای معلمان</a:t>
            </a:r>
            <a:br>
              <a:rPr lang="fa-IR" dirty="0" smtClean="0">
                <a:cs typeface="B Bardiya" panose="00000400000000000000" pitchFamily="2" charset="-78"/>
              </a:rPr>
            </a:br>
            <a:r>
              <a:rPr lang="fa-IR" dirty="0">
                <a:cs typeface="B Bardiya" panose="00000400000000000000" pitchFamily="2" charset="-78"/>
              </a:rPr>
              <a:t>الف ـ تدریس به منزله مؤلفه ای هنری</a:t>
            </a:r>
            <a:r>
              <a:rPr lang="en-US" dirty="0"/>
              <a:t/>
            </a:r>
            <a:br>
              <a:rPr lang="en-US" dirty="0"/>
            </a:b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r>
              <a:rPr lang="fa-IR" dirty="0" smtClean="0">
                <a:cs typeface="B Lotus" panose="00000400000000000000" pitchFamily="2" charset="-78"/>
              </a:rPr>
              <a:t>تدریس؛ علم یا هنر؟ دو دیدگاه متفاوت و چالش های مرتبط با آنها</a:t>
            </a:r>
          </a:p>
          <a:p>
            <a:r>
              <a:rPr lang="fa-IR" dirty="0" smtClean="0">
                <a:cs typeface="B Lotus" panose="00000400000000000000" pitchFamily="2" charset="-78"/>
              </a:rPr>
              <a:t>تلقی آیزنر از تدریس به منزله هنر:</a:t>
            </a:r>
          </a:p>
          <a:p>
            <a:r>
              <a:rPr lang="fa-IR" dirty="0">
                <a:cs typeface="B Lotus" panose="00000400000000000000" pitchFamily="2" charset="-78"/>
              </a:rPr>
              <a:t>اول: تدریس، هنر است چرا که می تواند با چنان مهارت و زیبایی انجام شود که هم برای دانش آموز و هم برای معلم به حق به عنوان یک هنر شناخته شود. (ایجاد لذت و رضایت درونی در معلم و دانش آموز</a:t>
            </a:r>
            <a:r>
              <a:rPr lang="en-US" dirty="0"/>
              <a:t>)</a:t>
            </a:r>
          </a:p>
          <a:p>
            <a:r>
              <a:rPr lang="fa-IR" dirty="0">
                <a:cs typeface="B Lotus" panose="00000400000000000000" pitchFamily="2" charset="-78"/>
              </a:rPr>
              <a:t>دوم: تدریس، هنر است چرا که معلمان نیز مانند نقاشان، آهنگ سازان و هنرپیشه ها، قضاوت هایشان به نسبت زیادی بر پایه کیفیت هایی است که در طی مسیر عمل، و نه در قالب آنچه که از قبل تعیین شده، صورت می پذیرد و به اجرا در می آید</a:t>
            </a:r>
            <a:r>
              <a:rPr lang="en-US" dirty="0"/>
              <a:t>.</a:t>
            </a:r>
          </a:p>
          <a:p>
            <a:r>
              <a:rPr lang="fa-IR" dirty="0">
                <a:cs typeface="B Lotus" panose="00000400000000000000" pitchFamily="2" charset="-78"/>
              </a:rPr>
              <a:t>سوم: تدریس، یک هنر است چرا که فعالیت معلم، با امور تجویزی و از پیش معلوم شده، هدایت نمی شود. این امور بر تدریس تسلط ندارند، بلکه تحت تأثیر کیفیت ها، اقتضائات و شرایطی که در برخی موارد غیر قابل پیش بینی یا پیش بینی نشده اند قرار می گیرد و در نتیجه، معلم باید همواره نوآورانه عمل کند</a:t>
            </a:r>
            <a:r>
              <a:rPr lang="en-US" dirty="0"/>
              <a:t>.</a:t>
            </a:r>
          </a:p>
          <a:p>
            <a:r>
              <a:rPr lang="fa-IR" dirty="0">
                <a:cs typeface="B Lotus" panose="00000400000000000000" pitchFamily="2" charset="-78"/>
              </a:rPr>
              <a:t>چهارم: تدریس، هنر است چرا که نتایجی که از آن به دست می آید، اغلب طی یک «فرایند» تولید می شود. هنر، به عنوان فرایندی تعریف می شود که از طریق آن مهارت ها برای کشف نتایج از طریق عمل، به کار گرفته می شود</a:t>
            </a:r>
            <a:r>
              <a:rPr lang="fa-IR" dirty="0" smtClean="0">
                <a:cs typeface="B Lotus" panose="00000400000000000000" pitchFamily="2" charset="-78"/>
              </a:rPr>
              <a:t>.</a:t>
            </a:r>
          </a:p>
          <a:p>
            <a:r>
              <a:rPr lang="fa-IR" dirty="0">
                <a:cs typeface="B Lotus" panose="00000400000000000000" pitchFamily="2" charset="-78"/>
              </a:rPr>
              <a:t>در جمع بندی این دو دیدگاه معارض، باید تدریس را، هم متکی به علم و هم هنر قرار داد. به بیان یکی از صاحب نظران: «تعلیم و تربیت، تلفیقی است از بالاترین دستاوردهای علمی و هنری بشر.»</a:t>
            </a:r>
          </a:p>
        </p:txBody>
      </p:sp>
    </p:spTree>
    <p:extLst>
      <p:ext uri="{BB962C8B-B14F-4D97-AF65-F5344CB8AC3E}">
        <p14:creationId xmlns:p14="http://schemas.microsoft.com/office/powerpoint/2010/main" val="312196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3721"/>
          </a:xfrm>
        </p:spPr>
        <p:txBody>
          <a:bodyPr>
            <a:normAutofit/>
          </a:bodyPr>
          <a:lstStyle/>
          <a:p>
            <a:pPr algn="ctr"/>
            <a:r>
              <a:rPr lang="fa-IR" sz="2800" b="1" dirty="0" smtClean="0">
                <a:cs typeface="B Bardiya" panose="00000400000000000000" pitchFamily="2" charset="-78"/>
              </a:rPr>
              <a:t>تدبیرها و وجوه یادگیری معلمان</a:t>
            </a:r>
            <a:br>
              <a:rPr lang="fa-IR" sz="2800" b="1" dirty="0" smtClean="0">
                <a:cs typeface="B Bardiya" panose="00000400000000000000" pitchFamily="2" charset="-78"/>
              </a:rPr>
            </a:br>
            <a:r>
              <a:rPr lang="fa-IR" sz="2800" b="1" dirty="0" smtClean="0">
                <a:cs typeface="B Bardiya" panose="00000400000000000000" pitchFamily="2" charset="-78"/>
              </a:rPr>
              <a:t>چگونه؟</a:t>
            </a:r>
            <a:endParaRPr lang="en-US" sz="2800" b="1" dirty="0"/>
          </a:p>
        </p:txBody>
      </p:sp>
      <p:sp>
        <p:nvSpPr>
          <p:cNvPr id="3" name="Content Placeholder 2"/>
          <p:cNvSpPr>
            <a:spLocks noGrp="1"/>
          </p:cNvSpPr>
          <p:nvPr>
            <p:ph idx="1"/>
          </p:nvPr>
        </p:nvSpPr>
        <p:spPr>
          <a:xfrm>
            <a:off x="838200" y="1308846"/>
            <a:ext cx="10515600" cy="4661647"/>
          </a:xfrm>
          <a:blipFill>
            <a:blip r:embed="rId3"/>
            <a:tile tx="0" ty="0" sx="100000" sy="100000" flip="none" algn="tl"/>
          </a:blipFill>
        </p:spPr>
        <p:txBody>
          <a:bodyPr>
            <a:normAutofit fontScale="85000" lnSpcReduction="20000"/>
          </a:bodyPr>
          <a:lstStyle/>
          <a:p>
            <a:r>
              <a:rPr lang="fa-IR" dirty="0" smtClean="0">
                <a:cs typeface="B Lotus" panose="00000400000000000000" pitchFamily="2" charset="-78"/>
              </a:rPr>
              <a:t>آموزش معلم به عنوان یک تدبیر: نگرش راهبردی و استراتژیک؛ انسجام و هماهنگی آموزش های قبل و حین خدمت، دانش عمومی و رشته ای و دانش تخصصی و تعلیم و تربیتی، نظریه و عمل، آموزش حضوری و غیر حضوری و ...</a:t>
            </a:r>
          </a:p>
          <a:p>
            <a:r>
              <a:rPr lang="fa-IR" b="1" dirty="0" smtClean="0">
                <a:cs typeface="B Lotus" panose="00000400000000000000" pitchFamily="2" charset="-78"/>
              </a:rPr>
              <a:t>عوامل مؤثر و مهم:</a:t>
            </a:r>
          </a:p>
          <a:p>
            <a:pPr marL="514350" indent="-514350">
              <a:buAutoNum type="arabicPeriod"/>
            </a:pPr>
            <a:r>
              <a:rPr lang="fa-IR" dirty="0" smtClean="0">
                <a:cs typeface="B Lotus" panose="00000400000000000000" pitchFamily="2" charset="-78"/>
              </a:rPr>
              <a:t>آموزش معلم گسترده تر از پرورش معلم است</a:t>
            </a:r>
          </a:p>
          <a:p>
            <a:pPr marL="514350" indent="-514350">
              <a:buAutoNum type="arabicPeriod"/>
            </a:pPr>
            <a:r>
              <a:rPr lang="fa-IR" dirty="0" smtClean="0">
                <a:cs typeface="B Lotus" panose="00000400000000000000" pitchFamily="2" charset="-78"/>
              </a:rPr>
              <a:t>شروع از نیازها و خواست های معلم</a:t>
            </a:r>
          </a:p>
          <a:p>
            <a:pPr marL="514350" indent="-514350">
              <a:buAutoNum type="arabicPeriod"/>
            </a:pPr>
            <a:r>
              <a:rPr lang="fa-IR" dirty="0" smtClean="0">
                <a:cs typeface="B Lotus" panose="00000400000000000000" pitchFamily="2" charset="-78"/>
              </a:rPr>
              <a:t>تشویق شیوه های تماس معلم با معلم و کار دانشگاهی و متوقف ساختن جداسازی های سنتی</a:t>
            </a:r>
          </a:p>
          <a:p>
            <a:pPr marL="514350" indent="-514350">
              <a:buAutoNum type="arabicPeriod"/>
            </a:pPr>
            <a:r>
              <a:rPr lang="fa-IR" dirty="0" smtClean="0">
                <a:cs typeface="B Lotus" panose="00000400000000000000" pitchFamily="2" charset="-78"/>
              </a:rPr>
              <a:t>گسترش و تنوع وجوه تربیت معلم و ترکیب ها و تلفیق های متعدد از آن</a:t>
            </a:r>
          </a:p>
          <a:p>
            <a:pPr marL="514350" indent="-514350">
              <a:buAutoNum type="arabicPeriod"/>
            </a:pPr>
            <a:r>
              <a:rPr lang="fa-IR" dirty="0" smtClean="0">
                <a:cs typeface="B Lotus" panose="00000400000000000000" pitchFamily="2" charset="-78"/>
              </a:rPr>
              <a:t>دیدن تغییر در جریان عمل: مشاهده، اجراهای نمونه و ...</a:t>
            </a:r>
          </a:p>
          <a:p>
            <a:pPr marL="514350" indent="-514350">
              <a:buAutoNum type="arabicPeriod"/>
            </a:pPr>
            <a:r>
              <a:rPr lang="fa-IR" dirty="0" smtClean="0">
                <a:cs typeface="B Lotus" panose="00000400000000000000" pitchFamily="2" charset="-78"/>
              </a:rPr>
              <a:t>تلقی آموزش معلمان به عنوان آموزش بزرگسالان</a:t>
            </a:r>
          </a:p>
          <a:p>
            <a:pPr marL="514350" indent="-514350">
              <a:buAutoNum type="arabicPeriod"/>
            </a:pPr>
            <a:r>
              <a:rPr lang="fa-IR" dirty="0" smtClean="0">
                <a:cs typeface="B Lotus" panose="00000400000000000000" pitchFamily="2" charset="-78"/>
              </a:rPr>
              <a:t>تشویق خودپژوهی و خودآموزی</a:t>
            </a:r>
          </a:p>
          <a:p>
            <a:pPr marL="514350" indent="-514350">
              <a:buAutoNum type="arabicPeriod"/>
            </a:pPr>
            <a:r>
              <a:rPr lang="fa-IR" dirty="0" smtClean="0">
                <a:cs typeface="B Lotus" panose="00000400000000000000" pitchFamily="2" charset="-78"/>
              </a:rPr>
              <a:t>توجه به اهمیت بازی و تفریح در فرآیند یادگیری و تجربه معلمان</a:t>
            </a:r>
            <a:endParaRPr lang="en-US" dirty="0"/>
          </a:p>
        </p:txBody>
      </p:sp>
    </p:spTree>
    <p:extLst>
      <p:ext uri="{BB962C8B-B14F-4D97-AF65-F5344CB8AC3E}">
        <p14:creationId xmlns:p14="http://schemas.microsoft.com/office/powerpoint/2010/main" val="36858916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3600" b="1" dirty="0">
                <a:cs typeface="B Bardiya" panose="00000400000000000000" pitchFamily="2" charset="-78"/>
              </a:rPr>
              <a:t>سه جنبه اساسی در تقویت حرفه ای معلمان </a:t>
            </a:r>
            <a:r>
              <a:rPr lang="fa-IR" sz="3600" b="1" dirty="0" smtClean="0">
                <a:cs typeface="B Bardiya" panose="00000400000000000000" pitchFamily="2" charset="-78"/>
              </a:rPr>
              <a:t/>
            </a:r>
            <a:br>
              <a:rPr lang="fa-IR" sz="3600" b="1" dirty="0" smtClean="0">
                <a:cs typeface="B Bardiya" panose="00000400000000000000" pitchFamily="2" charset="-78"/>
              </a:rPr>
            </a:br>
            <a:r>
              <a:rPr lang="fa-IR" sz="3600" b="1" dirty="0" smtClean="0">
                <a:cs typeface="B Bardiya" panose="00000400000000000000" pitchFamily="2" charset="-78"/>
              </a:rPr>
              <a:t>ب </a:t>
            </a:r>
            <a:r>
              <a:rPr lang="fa-IR" sz="3600" b="1" dirty="0">
                <a:cs typeface="B Bardiya" panose="00000400000000000000" pitchFamily="2" charset="-78"/>
              </a:rPr>
              <a:t>ـ تقویت ویژگی پژوهندگی در معلم</a:t>
            </a:r>
            <a:r>
              <a:rPr lang="en-US" dirty="0"/>
              <a:t/>
            </a:r>
            <a:br>
              <a:rPr lang="en-US" dirty="0"/>
            </a:b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r>
              <a:rPr lang="fa-IR" dirty="0">
                <a:cs typeface="B Lotus" panose="00000400000000000000" pitchFamily="2" charset="-78"/>
              </a:rPr>
              <a:t>ضروری است که تدریس با تفکر توأم شود و معلمان از ظرفیت و اندیشه خود برای عمل هر چه مؤثرتر به مسئولیت های حرفه ای خویش استفاده کنند. تقویت ویژگی پژوهندگی در معلم می تواند به ایجاد وحدت میان عنصر پژوهنده و عنصر کارگزار بینجامد که به نوبه خود یک راه حل مناسب و عملی در حل مشکلات ناشی از جدایی میان پژوهش و عمل است</a:t>
            </a:r>
            <a:r>
              <a:rPr lang="en-US" dirty="0"/>
              <a:t>.</a:t>
            </a:r>
          </a:p>
          <a:p>
            <a:r>
              <a:rPr lang="fa-IR" dirty="0">
                <a:cs typeface="B Lotus" panose="00000400000000000000" pitchFamily="2" charset="-78"/>
              </a:rPr>
              <a:t>منظور از معلم پژوهشگر، درگیر کردن وی در امر پژوهش های معلمی نیست، بلکه گسترش پژوهش از نوع «اقدام پژوهی» (پژوهش در عمل) است. اقدام پژوهی، یعنی این که معلم با ذهنیت پژوهش گرانه با موقعیت های عینی که با آن سروکار دارد، روبه رو شود. «اقدام پژوهی نوعی روش تحقیق است که موضوع مورد تحقیق، خود عمل تدریس بوده، محقق غالبا معلم شاغل به تدریس و هدف آن، بهبود اوضاع تدریس است</a:t>
            </a:r>
            <a:r>
              <a:rPr lang="fa-IR" dirty="0" smtClean="0">
                <a:cs typeface="B Lotus" panose="00000400000000000000" pitchFamily="2" charset="-78"/>
              </a:rPr>
              <a:t>»</a:t>
            </a:r>
          </a:p>
          <a:p>
            <a:r>
              <a:rPr lang="fa-IR" dirty="0">
                <a:cs typeface="B Lotus" panose="00000400000000000000" pitchFamily="2" charset="-78"/>
              </a:rPr>
              <a:t>«جوهر و اساس این رویکرد، در دعوت از کارگزاران عملی برای دست یازیدن به پژوهش در حین اشتغال به عمل است که در حقیقت دعوت ایشان به تفکر و تأمل نسبت به موقعیت های مسئله دار عملی و به کارگرفتن رویه حل مسئله یا مهارت های فرایندهای علمی برای یافتن راه حل مناسب است.»</a:t>
            </a:r>
            <a:endParaRPr lang="fa-IR" dirty="0" smtClean="0">
              <a:cs typeface="B Lotus" panose="00000400000000000000" pitchFamily="2" charset="-78"/>
            </a:endParaRPr>
          </a:p>
        </p:txBody>
      </p:sp>
    </p:spTree>
    <p:extLst>
      <p:ext uri="{BB962C8B-B14F-4D97-AF65-F5344CB8AC3E}">
        <p14:creationId xmlns:p14="http://schemas.microsoft.com/office/powerpoint/2010/main" val="9927451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cs typeface="B Bardiya" panose="00000400000000000000" pitchFamily="2" charset="-78"/>
              </a:rPr>
              <a:t>دو دیدگاه متعارض درباره دانش تدریس و پژوهش (</a:t>
            </a:r>
            <a:r>
              <a:rPr lang="fa-IR" sz="3200" b="1" dirty="0">
                <a:cs typeface="B Bardiya" panose="00000400000000000000" pitchFamily="2" charset="-78"/>
              </a:rPr>
              <a:t>لتیل و کوکران </a:t>
            </a:r>
            <a:r>
              <a:rPr lang="fa-IR" sz="3200" b="1" dirty="0" smtClean="0">
                <a:cs typeface="B Bardiya" panose="00000400000000000000" pitchFamily="2" charset="-78"/>
              </a:rPr>
              <a:t>اسمیت)</a:t>
            </a:r>
            <a:endParaRPr lang="fa-IR" sz="3200" b="1"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fa-IR" dirty="0" smtClean="0">
                <a:cs typeface="B Lotus" panose="00000400000000000000" pitchFamily="2" charset="-78"/>
              </a:rPr>
              <a:t>دانش </a:t>
            </a:r>
            <a:r>
              <a:rPr lang="fa-IR" dirty="0">
                <a:cs typeface="B Lotus" panose="00000400000000000000" pitchFamily="2" charset="-78"/>
              </a:rPr>
              <a:t>مبتنی بر پژوهش </a:t>
            </a:r>
            <a:r>
              <a:rPr lang="fa-IR" dirty="0" smtClean="0">
                <a:cs typeface="B Lotus" panose="00000400000000000000" pitchFamily="2" charset="-78"/>
              </a:rPr>
              <a:t>دانشگاهی: </a:t>
            </a:r>
            <a:r>
              <a:rPr lang="fa-IR" dirty="0">
                <a:cs typeface="B Lotus" panose="00000400000000000000" pitchFamily="2" charset="-78"/>
              </a:rPr>
              <a:t>دانش و معرفت معلم مقوله ای پنداشته می شود که توسط معلم دریافت می شود و از وی انتظار می رود که آن را با موقعیت ویژه خود سازگار سازد (انتقال خطی). </a:t>
            </a:r>
            <a:endParaRPr lang="fa-IR" dirty="0" smtClean="0">
              <a:cs typeface="B Lotus" panose="00000400000000000000" pitchFamily="2" charset="-78"/>
            </a:endParaRPr>
          </a:p>
          <a:p>
            <a:pPr marL="514350" indent="-514350">
              <a:buAutoNum type="arabicPeriod"/>
            </a:pPr>
            <a:r>
              <a:rPr lang="fa-IR" dirty="0" smtClean="0">
                <a:cs typeface="B Lotus" panose="00000400000000000000" pitchFamily="2" charset="-78"/>
              </a:rPr>
              <a:t>دانش </a:t>
            </a:r>
            <a:r>
              <a:rPr lang="fa-IR" dirty="0">
                <a:cs typeface="B Lotus" panose="00000400000000000000" pitchFamily="2" charset="-78"/>
              </a:rPr>
              <a:t>متکی بر پژوهش کلاس درس (اقدام </a:t>
            </a:r>
            <a:r>
              <a:rPr lang="fa-IR" dirty="0" smtClean="0">
                <a:cs typeface="B Lotus" panose="00000400000000000000" pitchFamily="2" charset="-78"/>
              </a:rPr>
              <a:t>پژوهی): </a:t>
            </a:r>
            <a:r>
              <a:rPr lang="fa-IR" dirty="0">
                <a:cs typeface="B Lotus" panose="00000400000000000000" pitchFamily="2" charset="-78"/>
              </a:rPr>
              <a:t>بر نقش معلمان در خلق دانشی تأکید می شود بدین ترتیب که آنان با توجه به قضاوت فکورانه، نقادانه و هوشیارانه خود با استفاده یا بدون استفاده از یافته های علمی، توانایی احراز آن را پیدا می کنند. به دلیل تنوع و تکثر موقعیت های تربیتی و آموزشی، بر استفاده از قابلیت ها، مهارت های هنری و زیباشناسی معلم، درون فکنی، ادراکات شهودی و تخیل وی تأکید می شود. بنابراین در این دیدگاه، در چهارچوب نظریه عقلانیت تکنیکی و با اتکا به کاربرد دانش استاندارد نمی توان با موقعیت های پیچیده و ظریف تدریس روبه رو شد، بلکه معلم در فرایند یاددهی ـ یادگیری لازم است به عنوان یک پژوهشگر عمل نماید و با به کارگیری مهارت ها و توان خلاقانه و هنرمندانه اش، در پی دستیابی به حقیقت باشد و فعالانه و با اتکای به نفس، مسیر رشد و کمال حرفه ای راطی کند</a:t>
            </a:r>
            <a:r>
              <a:rPr lang="en-US" dirty="0"/>
              <a:t>.</a:t>
            </a:r>
            <a:endParaRPr lang="fa-IR" dirty="0">
              <a:cs typeface="B Lotus" panose="00000400000000000000" pitchFamily="2" charset="-78"/>
            </a:endParaRPr>
          </a:p>
        </p:txBody>
      </p:sp>
    </p:spTree>
    <p:extLst>
      <p:ext uri="{BB962C8B-B14F-4D97-AF65-F5344CB8AC3E}">
        <p14:creationId xmlns:p14="http://schemas.microsoft.com/office/powerpoint/2010/main" val="1402889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cs typeface="B Bardiya" panose="00000400000000000000" pitchFamily="2" charset="-78"/>
              </a:rPr>
              <a:t>سه جنبه اساسی در تقویت حرفه ای معلمان </a:t>
            </a:r>
            <a:br>
              <a:rPr lang="fa-IR" sz="3600" b="1" dirty="0">
                <a:cs typeface="B Bardiya" panose="00000400000000000000" pitchFamily="2" charset="-78"/>
              </a:rPr>
            </a:br>
            <a:r>
              <a:rPr lang="fa-IR" sz="3600" b="1" dirty="0" smtClean="0">
                <a:cs typeface="B Bardiya" panose="00000400000000000000" pitchFamily="2" charset="-78"/>
              </a:rPr>
              <a:t>ج. </a:t>
            </a:r>
            <a:r>
              <a:rPr lang="fa-IR" sz="3600" dirty="0" smtClean="0">
                <a:cs typeface="B Bardiya" panose="00000400000000000000" pitchFamily="2" charset="-78"/>
              </a:rPr>
              <a:t>توجه </a:t>
            </a:r>
            <a:r>
              <a:rPr lang="fa-IR" sz="3600" dirty="0">
                <a:cs typeface="B Bardiya" panose="00000400000000000000" pitchFamily="2" charset="-78"/>
              </a:rPr>
              <a:t>به تربیت، آموزش و بازآموزی معلم</a:t>
            </a:r>
          </a:p>
        </p:txBody>
      </p:sp>
      <p:sp>
        <p:nvSpPr>
          <p:cNvPr id="3" name="Content Placeholder 2"/>
          <p:cNvSpPr>
            <a:spLocks noGrp="1"/>
          </p:cNvSpPr>
          <p:nvPr>
            <p:ph idx="1"/>
          </p:nvPr>
        </p:nvSpPr>
        <p:spPr/>
        <p:txBody>
          <a:bodyPr>
            <a:normAutofit lnSpcReduction="10000"/>
          </a:bodyPr>
          <a:lstStyle/>
          <a:p>
            <a:pPr marL="514350" indent="-514350">
              <a:buAutoNum type="arabicPeriod"/>
            </a:pPr>
            <a:r>
              <a:rPr lang="fa-IR" dirty="0" smtClean="0">
                <a:cs typeface="B Lotus" panose="00000400000000000000" pitchFamily="2" charset="-78"/>
              </a:rPr>
              <a:t>توجه </a:t>
            </a:r>
            <a:r>
              <a:rPr lang="fa-IR" dirty="0">
                <a:cs typeface="B Lotus" panose="00000400000000000000" pitchFamily="2" charset="-78"/>
              </a:rPr>
              <a:t>به استخدام معلمان و معیارهای اصولی مترتب بر </a:t>
            </a:r>
            <a:r>
              <a:rPr lang="fa-IR" dirty="0" smtClean="0">
                <a:cs typeface="B Lotus" panose="00000400000000000000" pitchFamily="2" charset="-78"/>
              </a:rPr>
              <a:t>آن</a:t>
            </a:r>
          </a:p>
          <a:p>
            <a:pPr marL="514350" indent="-514350">
              <a:buAutoNum type="arabicPeriod"/>
            </a:pPr>
            <a:r>
              <a:rPr lang="fa-IR" dirty="0" smtClean="0">
                <a:cs typeface="B Lotus" panose="00000400000000000000" pitchFamily="2" charset="-78"/>
              </a:rPr>
              <a:t>اصلاح آموزش </a:t>
            </a:r>
            <a:r>
              <a:rPr lang="fa-IR" dirty="0">
                <a:cs typeface="B Lotus" panose="00000400000000000000" pitchFamily="2" charset="-78"/>
              </a:rPr>
              <a:t>معلمان (تربیت معلم) و توجه خاص به آموزش های ضمن خدمت آنان</a:t>
            </a:r>
            <a:r>
              <a:rPr lang="en-US" dirty="0" smtClean="0"/>
              <a:t>.</a:t>
            </a:r>
          </a:p>
          <a:p>
            <a:pPr marL="514350" indent="-514350">
              <a:buAutoNum type="arabicPeriod"/>
            </a:pPr>
            <a:r>
              <a:rPr lang="fa-IR" dirty="0" smtClean="0">
                <a:cs typeface="B Lotus" panose="00000400000000000000" pitchFamily="2" charset="-78"/>
              </a:rPr>
              <a:t>ایجاد </a:t>
            </a:r>
            <a:r>
              <a:rPr lang="fa-IR" dirty="0">
                <a:cs typeface="B Lotus" panose="00000400000000000000" pitchFamily="2" charset="-78"/>
              </a:rPr>
              <a:t>نظام شایستگی معلمان</a:t>
            </a:r>
            <a:r>
              <a:rPr lang="en-US" dirty="0" smtClean="0"/>
              <a:t>.</a:t>
            </a:r>
          </a:p>
          <a:p>
            <a:pPr marL="514350" indent="-514350">
              <a:buAutoNum type="arabicPeriod"/>
            </a:pPr>
            <a:r>
              <a:rPr lang="fa-IR" dirty="0" smtClean="0">
                <a:cs typeface="B Lotus" panose="00000400000000000000" pitchFamily="2" charset="-78"/>
              </a:rPr>
              <a:t>ایجاد شرایط </a:t>
            </a:r>
            <a:r>
              <a:rPr lang="fa-IR" dirty="0">
                <a:cs typeface="B Lotus" panose="00000400000000000000" pitchFamily="2" charset="-78"/>
              </a:rPr>
              <a:t>و امکانات پژوهشی برای معلمان علاقمند. </a:t>
            </a:r>
          </a:p>
          <a:p>
            <a:pPr marL="0" indent="0">
              <a:buNone/>
            </a:pPr>
            <a:r>
              <a:rPr lang="fa-IR" dirty="0" smtClean="0">
                <a:cs typeface="B Lotus" panose="00000400000000000000" pitchFamily="2" charset="-78"/>
              </a:rPr>
              <a:t>** عوامل </a:t>
            </a:r>
            <a:r>
              <a:rPr lang="fa-IR" dirty="0">
                <a:cs typeface="B Lotus" panose="00000400000000000000" pitchFamily="2" charset="-78"/>
              </a:rPr>
              <a:t>چهار گانه فوق، به طور نظام مند بر کارایی و کیفیت معلمان اثر می گذارد. دگرگونی نظام آموزشی، گسترش و تنوع رشته ها و موضوعات درسی، مشاغل و حرفه ها، تحول در روش های تدریس و کتب درسی، تحول در شیوه های ارزشیابی و غیره، از جمله دلایلی است که ایجاب می کند کارکنان نظام آموزشی، به ویژه معلمان، به طور متناوب، دوره های آموزشی علمی، نظام مند و هدفمندی را بگذرانند. نتایج و ثمرات این اقدام، بر فرایند تدریس اثر خواهد گذاشت و به توسعه و گسترش رفتارهای جدید دانش آموزان کمک خواهد کرد. </a:t>
            </a:r>
          </a:p>
        </p:txBody>
      </p:sp>
    </p:spTree>
    <p:extLst>
      <p:ext uri="{BB962C8B-B14F-4D97-AF65-F5344CB8AC3E}">
        <p14:creationId xmlns:p14="http://schemas.microsoft.com/office/powerpoint/2010/main" val="32627615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03"/>
            <a:ext cx="10515600" cy="1325563"/>
          </a:xfrm>
        </p:spPr>
        <p:txBody>
          <a:bodyPr/>
          <a:lstStyle/>
          <a:p>
            <a:pPr algn="r"/>
            <a:r>
              <a:rPr lang="fa-IR" dirty="0" smtClean="0">
                <a:cs typeface="B Bardiya" panose="00000400000000000000" pitchFamily="2" charset="-78"/>
              </a:rPr>
              <a:t>سازمان یادگیرنده</a:t>
            </a:r>
            <a:endParaRPr lang="fa-IR" dirty="0">
              <a:cs typeface="B Bardiya" panose="00000400000000000000" pitchFamily="2" charset="-78"/>
            </a:endParaRPr>
          </a:p>
        </p:txBody>
      </p:sp>
      <p:sp>
        <p:nvSpPr>
          <p:cNvPr id="3" name="Content Placeholder 2"/>
          <p:cNvSpPr>
            <a:spLocks noGrp="1"/>
          </p:cNvSpPr>
          <p:nvPr>
            <p:ph idx="1"/>
          </p:nvPr>
        </p:nvSpPr>
        <p:spPr>
          <a:xfrm>
            <a:off x="838200" y="1387366"/>
            <a:ext cx="10515600" cy="4789597"/>
          </a:xfrm>
        </p:spPr>
        <p:txBody>
          <a:bodyPr>
            <a:normAutofit fontScale="77500" lnSpcReduction="20000"/>
          </a:bodyPr>
          <a:lstStyle/>
          <a:p>
            <a:r>
              <a:rPr lang="fa-IR" dirty="0">
                <a:cs typeface="B Lotus" panose="00000400000000000000" pitchFamily="2" charset="-78"/>
              </a:rPr>
              <a:t>اصولاً یادگیری، مقوله ای پویا است که به تدریج از یادگیری فردی به یادگیری سازمانی تغییر می یابد. به دلیل نیاز سازمان به سازگاری با تغییرات محیطی است که مفهوم «سازمان یادگیرنده» شهرت یافته است ؛ مفهومی که بر اهمیت یادگیری برای سازمان ها همان تأکیدی را دارد که در اهمیت یادگیری برای رشد افراد. </a:t>
            </a:r>
            <a:endParaRPr lang="fa-IR" dirty="0" smtClean="0">
              <a:cs typeface="B Lotus" panose="00000400000000000000" pitchFamily="2" charset="-78"/>
            </a:endParaRPr>
          </a:p>
          <a:p>
            <a:r>
              <a:rPr lang="fa-IR" dirty="0" smtClean="0">
                <a:cs typeface="B Lotus" panose="00000400000000000000" pitchFamily="2" charset="-78"/>
              </a:rPr>
              <a:t>«</a:t>
            </a:r>
            <a:r>
              <a:rPr lang="fa-IR" dirty="0">
                <a:cs typeface="B Lotus" panose="00000400000000000000" pitchFamily="2" charset="-78"/>
              </a:rPr>
              <a:t>سازمان یادگیرنده، در طول زمان می آموزد، تغییر می کند و عملکردش را متحول می سازد. چنین سازمانی، عملکردش را از طریق آگاه شدن و درک کردن، بهبود می بخشد و اصلاح می کند.» </a:t>
            </a:r>
            <a:endParaRPr lang="fa-IR" dirty="0" smtClean="0">
              <a:cs typeface="B Lotus" panose="00000400000000000000" pitchFamily="2" charset="-78"/>
            </a:endParaRPr>
          </a:p>
          <a:p>
            <a:r>
              <a:rPr lang="fa-IR" dirty="0" smtClean="0">
                <a:cs typeface="B Lotus" panose="00000400000000000000" pitchFamily="2" charset="-78"/>
              </a:rPr>
              <a:t>در </a:t>
            </a:r>
            <a:r>
              <a:rPr lang="fa-IR" dirty="0">
                <a:cs typeface="B Lotus" panose="00000400000000000000" pitchFamily="2" charset="-78"/>
              </a:rPr>
              <a:t>این سازمان ها، یادگیری، نیاز همیشگی کارکنان تلقی می شود؛ به این معنا که در آن، ضمن تأکید بر آموختن، چگونه آموختن، جذب و توزیع دانش، به خلق و تولید اطلاعات و دانش جدید و مورد نیاز نیز پرداخته می شود. بنابراین در فرایند پویا و تغییرات گسترده پیش رو، راهبرد نظام آموزشی نه تنها نمی تواند واکنشی باشد بلکه باید فراکنشی باشد. اگر باور داشته باشیم که: «کیفیت هر نظام آموزشی در نهایت به معلمان آن جامعه وابسته است و در واقع هیچ جامعه ای نمی تواند از سطح معلمانش بالاتر رود» (گزارش همایش، 1376: 15)، ناگزیر به این نتیجه منطقی می رسیم که معلم نیازمند توجهات دقیق و مستمر است. معلم به عنوان عنصر نافذ و فکور نظام آموزشی، در چنین سازمانی که از آن به «سازمان یادگیرنده» تعبیر شد، نمی تواند یادگیری از نوع تک حلقه ای را مبنای کار خود قرار دهد. در این نوع یادگیری، فرد و یا سازمان با استفاده از بازخورد و انجام اصلاحات پیاپی، رفتار خود را تنظیم می کند؛ لیکن این تنظیم رفتار، مبتنی بر رویه های استاندارد و از قبل تعیین شده است بدون آن که در مفروضات اساسی، تغییر معنی داری پدید آید. در حالی که در یادگیری دو حلقه ای یا خلاق، فرد یا سازمان به ارزیابی مجدد و هنجارها و گاه تغییر در ارزش ها، مفروضات اساسی و فرهنگ مبادرت می کند. این نوع یادگیری، فرم ها و معیارهای ثابتی ندارد و توانایی اساسی برای بازسازی آن وجود دارد. (گُردون، 1996: 192) این شیوه، بیان سنج (1990)، یادگیری مولد، یادگیری سطح بالا و یا یادگیری استراتژیک نامیده می شود</a:t>
            </a:r>
            <a:r>
              <a:rPr lang="en-US" dirty="0"/>
              <a:t>.</a:t>
            </a:r>
          </a:p>
          <a:p>
            <a:endParaRPr lang="fa-IR" dirty="0">
              <a:cs typeface="B Lotus" panose="00000400000000000000" pitchFamily="2" charset="-78"/>
            </a:endParaRPr>
          </a:p>
        </p:txBody>
      </p:sp>
    </p:spTree>
    <p:extLst>
      <p:ext uri="{BB962C8B-B14F-4D97-AF65-F5344CB8AC3E}">
        <p14:creationId xmlns:p14="http://schemas.microsoft.com/office/powerpoint/2010/main" val="32961816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Bardiya" panose="00000400000000000000" pitchFamily="2" charset="-78"/>
              </a:rPr>
              <a:t>سه مهارت اساسی برای حیات سازمان های امروزی</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buNone/>
            </a:pPr>
            <a:r>
              <a:rPr lang="fa-IR" dirty="0">
                <a:cs typeface="B Lotus" panose="00000400000000000000" pitchFamily="2" charset="-78"/>
              </a:rPr>
              <a:t>ــ مهارت در فهم شرایط نامعین آینده</a:t>
            </a:r>
            <a:r>
              <a:rPr lang="en-US" dirty="0"/>
              <a:t>.</a:t>
            </a:r>
          </a:p>
          <a:p>
            <a:pPr marL="0" indent="0">
              <a:buNone/>
            </a:pPr>
            <a:r>
              <a:rPr lang="fa-IR" dirty="0">
                <a:cs typeface="B Lotus" panose="00000400000000000000" pitchFamily="2" charset="-78"/>
              </a:rPr>
              <a:t>ــ مهارت ایجاد ایده های نو و متناسب با شرایط جدید</a:t>
            </a:r>
            <a:r>
              <a:rPr lang="en-US" dirty="0"/>
              <a:t>.</a:t>
            </a:r>
          </a:p>
          <a:p>
            <a:pPr marL="0" indent="0">
              <a:buNone/>
            </a:pPr>
            <a:r>
              <a:rPr lang="fa-IR" dirty="0">
                <a:cs typeface="B Lotus" panose="00000400000000000000" pitchFamily="2" charset="-78"/>
              </a:rPr>
              <a:t>ــ مهارت در اجرای هر چه سریع تر برنامه های جدید</a:t>
            </a:r>
            <a:r>
              <a:rPr lang="en-US" dirty="0"/>
              <a:t>.</a:t>
            </a:r>
          </a:p>
          <a:p>
            <a:endParaRPr lang="fa-IR" dirty="0" smtClean="0">
              <a:cs typeface="B Lotus" panose="00000400000000000000" pitchFamily="2" charset="-78"/>
            </a:endParaRPr>
          </a:p>
          <a:p>
            <a:r>
              <a:rPr lang="fa-IR" dirty="0">
                <a:cs typeface="B Lotus" panose="00000400000000000000" pitchFamily="2" charset="-78"/>
              </a:rPr>
              <a:t>بنابراین، باید نسبت به تجهیز و تقویت بنیادی ترین عنصر اجرایی نظام تربیتی، تسهیلات و امکانات آموزشی، پژوهشی و راهبردهای انگیزشی، اقدامی اساسی صورت گیرد. به بیان آیزنر، «... اگر بنا باشد مدارس، مکان هایی برای پیشرفت و تشخیص قوا و قابلیت های دانش آموزان باشد، متقابلاً باید مکان هایی برای پیشرفت و تشخیص قوا و قابلیت های معلمان نیز باشد» </a:t>
            </a:r>
            <a:endParaRPr lang="fa-IR" dirty="0" smtClean="0">
              <a:cs typeface="B Lotus" panose="00000400000000000000" pitchFamily="2" charset="-78"/>
            </a:endParaRPr>
          </a:p>
          <a:p>
            <a:r>
              <a:rPr lang="fa-IR" dirty="0" smtClean="0">
                <a:cs typeface="B Lotus" panose="00000400000000000000" pitchFamily="2" charset="-78"/>
              </a:rPr>
              <a:t>چنین </a:t>
            </a:r>
            <a:r>
              <a:rPr lang="fa-IR" dirty="0">
                <a:cs typeface="B Lotus" panose="00000400000000000000" pitchFamily="2" charset="-78"/>
              </a:rPr>
              <a:t>پرورشی، مستلزم سامان دهی، اصلاح و بهبود نظام انتخاب و به ویژه تربیت، آموزش و بازآموزی های معلمان است. توجه به این موضوع می تواند ضمن هم سویی با تحولات و تغییرات کنونی، به معلم در ایفای نقش، بسیار کمک کند</a:t>
            </a:r>
            <a:r>
              <a:rPr lang="en-US" dirty="0"/>
              <a:t>.</a:t>
            </a:r>
          </a:p>
          <a:p>
            <a:endParaRPr lang="fa-IR" dirty="0">
              <a:cs typeface="B Lotus" panose="00000400000000000000" pitchFamily="2" charset="-78"/>
            </a:endParaRPr>
          </a:p>
        </p:txBody>
      </p:sp>
    </p:spTree>
    <p:extLst>
      <p:ext uri="{BB962C8B-B14F-4D97-AF65-F5344CB8AC3E}">
        <p14:creationId xmlns:p14="http://schemas.microsoft.com/office/powerpoint/2010/main" val="14233419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ارزیابی عملکرد معلمان و آثار و پیامدهای آن</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a:bodyPr>
          <a:lstStyle/>
          <a:p>
            <a:pPr marL="0" indent="0">
              <a:buNone/>
            </a:pPr>
            <a:r>
              <a:rPr lang="fa-IR" dirty="0" smtClean="0">
                <a:cs typeface="B Lotus" panose="00000400000000000000" pitchFamily="2" charset="-78"/>
              </a:rPr>
              <a:t>دلایل </a:t>
            </a:r>
            <a:r>
              <a:rPr lang="fa-IR" dirty="0">
                <a:cs typeface="B Lotus" panose="00000400000000000000" pitchFamily="2" charset="-78"/>
              </a:rPr>
              <a:t>اصلی نیاز سازمان‌ها به انجام ارزیابی عملکرد کارکنان عبارتند از: </a:t>
            </a:r>
            <a:endParaRPr lang="fa-IR" dirty="0" smtClean="0">
              <a:cs typeface="B Lotus" panose="00000400000000000000" pitchFamily="2" charset="-78"/>
            </a:endParaRPr>
          </a:p>
          <a:p>
            <a:r>
              <a:rPr lang="fa-IR" dirty="0" smtClean="0">
                <a:cs typeface="B Lotus" panose="00000400000000000000" pitchFamily="2" charset="-78"/>
              </a:rPr>
              <a:t>تشویق </a:t>
            </a:r>
            <a:r>
              <a:rPr lang="fa-IR" dirty="0">
                <a:cs typeface="B Lotus" panose="00000400000000000000" pitchFamily="2" charset="-78"/>
              </a:rPr>
              <a:t>عملکردهای مطلوب و نهی از عملکردهای نامطلوب کارکنان</a:t>
            </a:r>
          </a:p>
          <a:p>
            <a:r>
              <a:rPr lang="fa-IR" dirty="0">
                <a:cs typeface="B Lotus" panose="00000400000000000000" pitchFamily="2" charset="-78"/>
              </a:rPr>
              <a:t>پاسخ به این نیاز کارکنان که «حق دارند از نظرات کارفرما در مورد عملکرد خود مطلع باشند».</a:t>
            </a:r>
          </a:p>
          <a:p>
            <a:r>
              <a:rPr lang="fa-IR" dirty="0">
                <a:cs typeface="B Lotus" panose="00000400000000000000" pitchFamily="2" charset="-78"/>
              </a:rPr>
              <a:t>شناسایی افرادی که قابلیت ارتقاء دارند و یا مستحق افزایش دستمزد و مزایای جانبی هستند.</a:t>
            </a:r>
          </a:p>
          <a:p>
            <a:r>
              <a:rPr lang="fa-IR" dirty="0">
                <a:cs typeface="B Lotus" panose="00000400000000000000" pitchFamily="2" charset="-78"/>
              </a:rPr>
              <a:t>نیاز سنجی آموزشی کارکنانی که جهت ارتقاء یا جبران کاستی‌ها نیاز به آموزش دارند.</a:t>
            </a:r>
          </a:p>
          <a:p>
            <a:r>
              <a:rPr lang="fa-IR" dirty="0">
                <a:cs typeface="B Lotus" panose="00000400000000000000" pitchFamily="2" charset="-78"/>
              </a:rPr>
              <a:t>امکان بازنگری مشاغل و پست‌های سازمانی.</a:t>
            </a:r>
          </a:p>
          <a:p>
            <a:pPr marL="0" indent="0">
              <a:buNone/>
            </a:pPr>
            <a:r>
              <a:rPr lang="fa-IR" dirty="0">
                <a:cs typeface="B Lotus" panose="00000400000000000000" pitchFamily="2" charset="-78"/>
              </a:rPr>
              <a:t/>
            </a:r>
            <a:br>
              <a:rPr lang="fa-IR" dirty="0">
                <a:cs typeface="B Lotus" panose="00000400000000000000" pitchFamily="2" charset="-78"/>
              </a:rPr>
            </a:br>
            <a:r>
              <a:rPr lang="fa-IR" dirty="0">
                <a:cs typeface="B Lotus" panose="00000400000000000000" pitchFamily="2" charset="-78"/>
              </a:rPr>
              <a:t/>
            </a:r>
            <a:br>
              <a:rPr lang="fa-IR" dirty="0">
                <a:cs typeface="B Lotus" panose="00000400000000000000" pitchFamily="2" charset="-78"/>
              </a:rPr>
            </a:br>
            <a:endParaRPr lang="fa-IR" dirty="0">
              <a:cs typeface="B Lotus" panose="00000400000000000000" pitchFamily="2" charset="-78"/>
            </a:endParaRPr>
          </a:p>
        </p:txBody>
      </p:sp>
    </p:spTree>
    <p:extLst>
      <p:ext uri="{BB962C8B-B14F-4D97-AF65-F5344CB8AC3E}">
        <p14:creationId xmlns:p14="http://schemas.microsoft.com/office/powerpoint/2010/main" val="41608796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روش های ارزیابی عملکرد معلم</a:t>
            </a:r>
            <a:endParaRPr lang="fa-IR" dirty="0">
              <a:cs typeface="B Bardiya"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dirty="0" smtClean="0">
                <a:cs typeface="B Lotus" panose="00000400000000000000" pitchFamily="2" charset="-78"/>
              </a:rPr>
              <a:t>مصاحبه</a:t>
            </a:r>
          </a:p>
          <a:p>
            <a:r>
              <a:rPr lang="fa-IR" dirty="0" smtClean="0">
                <a:cs typeface="B Lotus" panose="00000400000000000000" pitchFamily="2" charset="-78"/>
              </a:rPr>
              <a:t>نظرخواهی از دانش آموزان</a:t>
            </a:r>
          </a:p>
          <a:p>
            <a:r>
              <a:rPr lang="fa-IR" dirty="0" smtClean="0">
                <a:cs typeface="B Lotus" panose="00000400000000000000" pitchFamily="2" charset="-78"/>
              </a:rPr>
              <a:t>مشاهده کلاس درس با چک لیستی شامل مطابقت با اهداف درس، روشهای تدریس متنوع، توجه به تفاوت های فردی، استفاده حداکثری از وقت کلاس، تهیه طرح درس به روش تعیین فراوانی- درجه بندی- نقلی و ...</a:t>
            </a:r>
          </a:p>
          <a:p>
            <a:r>
              <a:rPr lang="fa-IR" dirty="0" smtClean="0">
                <a:cs typeface="B Lotus" panose="00000400000000000000" pitchFamily="2" charset="-78"/>
              </a:rPr>
              <a:t>انواع پرسشنامه نظرخواهی</a:t>
            </a:r>
          </a:p>
          <a:p>
            <a:r>
              <a:rPr lang="fa-IR" dirty="0" smtClean="0">
                <a:cs typeface="B Lotus" panose="00000400000000000000" pitchFamily="2" charset="-78"/>
              </a:rPr>
              <a:t>یادگیری دانش آموزان به عنوان معیاری برای ارزیابی عملکرد معلم</a:t>
            </a:r>
          </a:p>
          <a:p>
            <a:r>
              <a:rPr lang="fa-IR" dirty="0" smtClean="0">
                <a:cs typeface="B Lotus" panose="00000400000000000000" pitchFamily="2" charset="-78"/>
              </a:rPr>
              <a:t>خودسنجی و ارزیابی از خود</a:t>
            </a:r>
          </a:p>
          <a:p>
            <a:r>
              <a:rPr lang="fa-IR" dirty="0" smtClean="0">
                <a:cs typeface="B Lotus" panose="00000400000000000000" pitchFamily="2" charset="-78"/>
              </a:rPr>
              <a:t>ارزیابی به وسیله همکاران</a:t>
            </a:r>
          </a:p>
          <a:p>
            <a:r>
              <a:rPr lang="fa-IR" dirty="0" smtClean="0">
                <a:cs typeface="B Lotus" panose="00000400000000000000" pitchFamily="2" charset="-78"/>
              </a:rPr>
              <a:t>بررسی آثار علمی معلم</a:t>
            </a:r>
          </a:p>
          <a:p>
            <a:endParaRPr lang="fa-IR" dirty="0">
              <a:cs typeface="B Lotus" panose="00000400000000000000" pitchFamily="2" charset="-78"/>
            </a:endParaRPr>
          </a:p>
        </p:txBody>
      </p:sp>
    </p:spTree>
    <p:extLst>
      <p:ext uri="{BB962C8B-B14F-4D97-AF65-F5344CB8AC3E}">
        <p14:creationId xmlns:p14="http://schemas.microsoft.com/office/powerpoint/2010/main" val="1790604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Bardiya" panose="00000400000000000000" pitchFamily="2" charset="-78"/>
              </a:rPr>
              <a:t>آثار و پیامدهای ارزیابی عملکرد معلمان</a:t>
            </a:r>
            <a:endParaRPr lang="fa-IR" dirty="0">
              <a:cs typeface="B Bardiya" panose="00000400000000000000" pitchFamily="2" charset="-78"/>
            </a:endParaRPr>
          </a:p>
        </p:txBody>
      </p:sp>
      <p:sp>
        <p:nvSpPr>
          <p:cNvPr id="3" name="Content Placeholder 2"/>
          <p:cNvSpPr>
            <a:spLocks noGrp="1"/>
          </p:cNvSpPr>
          <p:nvPr>
            <p:ph idx="1"/>
          </p:nvPr>
        </p:nvSpPr>
        <p:spPr/>
        <p:txBody>
          <a:bodyPr/>
          <a:lstStyle/>
          <a:p>
            <a:r>
              <a:rPr lang="fa-IR" dirty="0" smtClean="0">
                <a:cs typeface="B Lotus" panose="00000400000000000000" pitchFamily="2" charset="-78"/>
              </a:rPr>
              <a:t>آموزش</a:t>
            </a:r>
          </a:p>
          <a:p>
            <a:r>
              <a:rPr lang="fa-IR" dirty="0" smtClean="0">
                <a:cs typeface="B Lotus" panose="00000400000000000000" pitchFamily="2" charset="-78"/>
              </a:rPr>
              <a:t>ارتقاء شغلی </a:t>
            </a:r>
          </a:p>
          <a:p>
            <a:r>
              <a:rPr lang="fa-IR" dirty="0" smtClean="0">
                <a:cs typeface="B Lotus" panose="00000400000000000000" pitchFamily="2" charset="-78"/>
              </a:rPr>
              <a:t>همترازی با هیأت علمی دانشگاه ها</a:t>
            </a:r>
          </a:p>
          <a:p>
            <a:r>
              <a:rPr lang="fa-IR" dirty="0" smtClean="0">
                <a:cs typeface="B Lotus" panose="00000400000000000000" pitchFamily="2" charset="-78"/>
              </a:rPr>
              <a:t>استفاده از نتایج ارزشیابی در تغییر شغل</a:t>
            </a:r>
          </a:p>
          <a:p>
            <a:r>
              <a:rPr lang="fa-IR" dirty="0" smtClean="0">
                <a:cs typeface="B Lotus" panose="00000400000000000000" pitchFamily="2" charset="-78"/>
              </a:rPr>
              <a:t>ارتقاء گروه</a:t>
            </a:r>
          </a:p>
          <a:p>
            <a:r>
              <a:rPr lang="fa-IR" dirty="0" smtClean="0">
                <a:cs typeface="B Lotus" panose="00000400000000000000" pitchFamily="2" charset="-78"/>
              </a:rPr>
              <a:t>ضریب افزایش سنواتی</a:t>
            </a:r>
          </a:p>
          <a:p>
            <a:r>
              <a:rPr lang="fa-IR" dirty="0" smtClean="0">
                <a:cs typeface="B Lotus" panose="00000400000000000000" pitchFamily="2" charset="-78"/>
              </a:rPr>
              <a:t>فوق العاده برجستگی</a:t>
            </a:r>
          </a:p>
          <a:p>
            <a:r>
              <a:rPr lang="fa-IR" dirty="0" smtClean="0">
                <a:cs typeface="B Lotus" panose="00000400000000000000" pitchFamily="2" charset="-78"/>
              </a:rPr>
              <a:t>تشخیص خدمت برجسته</a:t>
            </a:r>
            <a:endParaRPr lang="fa-IR" dirty="0">
              <a:cs typeface="B Lotus" panose="00000400000000000000" pitchFamily="2" charset="-78"/>
            </a:endParaRPr>
          </a:p>
        </p:txBody>
      </p:sp>
    </p:spTree>
    <p:extLst>
      <p:ext uri="{BB962C8B-B14F-4D97-AF65-F5344CB8AC3E}">
        <p14:creationId xmlns:p14="http://schemas.microsoft.com/office/powerpoint/2010/main" val="15021570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25214" y="1513490"/>
            <a:ext cx="9900745" cy="4319752"/>
          </a:xfrm>
        </p:spPr>
        <p:txBody>
          <a:bodyPr/>
          <a:lstStyle/>
          <a:p>
            <a:pPr marL="0" indent="0" algn="ctr">
              <a:buNone/>
            </a:pPr>
            <a:r>
              <a:rPr lang="fa-IR" sz="4800" b="1" dirty="0">
                <a:cs typeface="B Tabassom" panose="00000400000000000000" pitchFamily="2" charset="-78"/>
              </a:rPr>
              <a:t>امــــــــواج زندگی را بپذیــــر؛ حتی اگـر گـاهی تو را به اعـــــماق دریـا بـبــرند!</a:t>
            </a:r>
            <a:br>
              <a:rPr lang="fa-IR" sz="4800" b="1" dirty="0">
                <a:cs typeface="B Tabassom" panose="00000400000000000000" pitchFamily="2" charset="-78"/>
              </a:rPr>
            </a:br>
            <a:r>
              <a:rPr lang="fa-IR" sz="4800" b="1" dirty="0">
                <a:cs typeface="B Tabassom" panose="00000400000000000000" pitchFamily="2" charset="-78"/>
              </a:rPr>
              <a:t>آن مـاهی آســــــوده که همیــــشـه بـر سطـــح آب مــی بیــنی </a:t>
            </a:r>
            <a:r>
              <a:rPr lang="fa-IR" sz="4800" b="1" dirty="0" smtClean="0">
                <a:cs typeface="B Tabassom" panose="00000400000000000000" pitchFamily="2" charset="-78"/>
              </a:rPr>
              <a:t>اش</a:t>
            </a:r>
            <a:r>
              <a:rPr lang="fa-IR" sz="4800" b="1" dirty="0">
                <a:cs typeface="B Tabassom" panose="00000400000000000000" pitchFamily="2" charset="-78"/>
              </a:rPr>
              <a:t>؛</a:t>
            </a:r>
            <a:br>
              <a:rPr lang="fa-IR" sz="4800" b="1" dirty="0">
                <a:cs typeface="B Tabassom" panose="00000400000000000000" pitchFamily="2" charset="-78"/>
              </a:rPr>
            </a:br>
            <a:r>
              <a:rPr lang="fa-IR" sz="4800" b="1" dirty="0">
                <a:cs typeface="B Tabassom" panose="00000400000000000000" pitchFamily="2" charset="-78"/>
              </a:rPr>
              <a:t>مُرده است...</a:t>
            </a:r>
            <a:br>
              <a:rPr lang="fa-IR" sz="4800" b="1" dirty="0">
                <a:cs typeface="B Tabassom" panose="00000400000000000000" pitchFamily="2" charset="-78"/>
              </a:rPr>
            </a:br>
            <a:r>
              <a:rPr lang="fa-IR" dirty="0"/>
              <a:t/>
            </a:r>
            <a:br>
              <a:rPr lang="fa-IR" dirty="0"/>
            </a:br>
            <a:endParaRPr lang="fa-IR" dirty="0"/>
          </a:p>
        </p:txBody>
      </p:sp>
    </p:spTree>
    <p:extLst>
      <p:ext uri="{BB962C8B-B14F-4D97-AF65-F5344CB8AC3E}">
        <p14:creationId xmlns:p14="http://schemas.microsoft.com/office/powerpoint/2010/main" val="1873545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779</TotalTime>
  <Words>11197</Words>
  <Application>Microsoft Office PowerPoint</Application>
  <PresentationFormat>Widescreen</PresentationFormat>
  <Paragraphs>701</Paragraphs>
  <Slides>98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98</vt:i4>
      </vt:variant>
    </vt:vector>
  </HeadingPairs>
  <TitlesOfParts>
    <vt:vector size="112" baseType="lpstr">
      <vt:lpstr>Arial</vt:lpstr>
      <vt:lpstr>B Baran</vt:lpstr>
      <vt:lpstr>B Bardiya</vt:lpstr>
      <vt:lpstr>B Elm Border</vt:lpstr>
      <vt:lpstr>B Kidnap</vt:lpstr>
      <vt:lpstr>B Lotus</vt:lpstr>
      <vt:lpstr>B Mah</vt:lpstr>
      <vt:lpstr>B Morvarid</vt:lpstr>
      <vt:lpstr>B Nazanin</vt:lpstr>
      <vt:lpstr>B Roya</vt:lpstr>
      <vt:lpstr>B Tabassom</vt:lpstr>
      <vt:lpstr>Calibri</vt:lpstr>
      <vt:lpstr>Calibri Light</vt:lpstr>
      <vt:lpstr>Office Theme</vt:lpstr>
      <vt:lpstr>با نام خدا   برنامه ریزی درسی در مراکز تربیت معلم</vt:lpstr>
      <vt:lpstr>فهرست مطالب</vt:lpstr>
      <vt:lpstr>الگوی جدید تربیت معلم (یونسکو، 1996)</vt:lpstr>
      <vt:lpstr>ابعاد تربیت معلم</vt:lpstr>
      <vt:lpstr>بازاندیشی در تربیت معلم</vt:lpstr>
      <vt:lpstr>الگوی تربیت معلم ناکارآمد</vt:lpstr>
      <vt:lpstr>الگوی تربیت معلم ناکارآمد</vt:lpstr>
      <vt:lpstr>منابع یادگیری معلم کجا؟</vt:lpstr>
      <vt:lpstr>تدبیرها و وجوه یادگیری معلمان چگونه؟</vt:lpstr>
      <vt:lpstr>نیازهای اساسی معلمان چه؟</vt:lpstr>
      <vt:lpstr>حوزه های توانایی معلم</vt:lpstr>
      <vt:lpstr>فصل اول؛ حرفه معلمی</vt:lpstr>
      <vt:lpstr>انواع مهارت های معلمی</vt:lpstr>
      <vt:lpstr>1. مهارت های علمی و اطلاعاتی معلم</vt:lpstr>
      <vt:lpstr>2. مهارت های عملی و حرفه ای معلم </vt:lpstr>
      <vt:lpstr>معیارهای معلم خوب و مؤثر </vt:lpstr>
      <vt:lpstr>فصل دوم</vt:lpstr>
      <vt:lpstr>تربیت معلم</vt:lpstr>
      <vt:lpstr>خودانگاری</vt:lpstr>
      <vt:lpstr>خودانگاری و رفتار</vt:lpstr>
      <vt:lpstr>کشف خودهای دانشجو معلمان</vt:lpstr>
      <vt:lpstr>نکات مهم در یاری رسانی به دانشجو معلمان در کشف خود</vt:lpstr>
      <vt:lpstr>همیاری استادان در معنا بخشیدن به خودها</vt:lpstr>
      <vt:lpstr>باورهای معلم درباره دیگران</vt:lpstr>
      <vt:lpstr>به کارگیری خود در تدریس مؤثر</vt:lpstr>
      <vt:lpstr>فصل سوم </vt:lpstr>
      <vt:lpstr>دو طرز تفکر اساسی در طول تاریخ تعلیم و تربیت</vt:lpstr>
      <vt:lpstr>موتورهای خودراهبری دانش آموزان و راهکارهای راه اندازی آنها</vt:lpstr>
      <vt:lpstr>طبقه بندی روش های تدریس</vt:lpstr>
      <vt:lpstr>تقسیم بندی دیگر از روش های تدریس</vt:lpstr>
      <vt:lpstr>نکات مهم در انتخاب روش تدریس</vt:lpstr>
      <vt:lpstr>نظریات صاحبنظران درباره روشهای تدریس فعال</vt:lpstr>
      <vt:lpstr>نظریات صاحبنظران درباره روشهای تدریس فعال</vt:lpstr>
      <vt:lpstr>ماهیت تدریس و رابطه آن با یادگیری</vt:lpstr>
      <vt:lpstr>ماهیت تدریس و رابطه آن با یادگیری</vt:lpstr>
      <vt:lpstr>ماهیت تدریس و رابطه آن با یادگیری</vt:lpstr>
      <vt:lpstr>ماهیت تدریس و رابطه آن با یادگیری</vt:lpstr>
      <vt:lpstr>جمع بندی و ارزیابی</vt:lpstr>
      <vt:lpstr>تعریف شایستگی محوری</vt:lpstr>
      <vt:lpstr>تعریف شایستگی محور</vt:lpstr>
      <vt:lpstr>جایگاه شایستگی محوری در سند تحول بنیادین آموزش و پرورش و ب.د ملی</vt:lpstr>
      <vt:lpstr>ویژگی های شایستگی های فردی و جمعی در سند تحول...</vt:lpstr>
      <vt:lpstr>تعریف شایستگی های پایه و ساحت های ششگانه در سند تحول...</vt:lpstr>
      <vt:lpstr>تعریف شایستگی پایه و حوزه های یازده گانه یادگیری در سند برنامه درسی</vt:lpstr>
      <vt:lpstr>برنامه درسی شایستگی محور</vt:lpstr>
      <vt:lpstr>مقایسه برنامه درسی سنتی (رفتارگرا) و شایستگی محور</vt:lpstr>
      <vt:lpstr>تعریف نتیجه و فرآیند یادگیری در برنامه درسی شایستگی محور</vt:lpstr>
      <vt:lpstr>برنامه درسی مبتنی بر شایستگی</vt:lpstr>
      <vt:lpstr>مفهوم شناسی شایستگی (صلاحیت)</vt:lpstr>
      <vt:lpstr>مفهوم شناسی شایستگی</vt:lpstr>
      <vt:lpstr>طبقه بندی انواع شایستگی ها</vt:lpstr>
      <vt:lpstr>طبقه بندی های دیگر</vt:lpstr>
      <vt:lpstr>جایگاه برنامه ریزی درسی مبتنی بر شایستگی</vt:lpstr>
      <vt:lpstr>محدوديت های برنامه درسي مبتني بر شايستگي</vt:lpstr>
      <vt:lpstr>مقایسه رویکرد مبتنی بر شایستگی با رویکرد سنتی (ایلربوش و همکاران)</vt:lpstr>
      <vt:lpstr>مزایای برنامه درسی مبتنی بر شایستگی</vt:lpstr>
      <vt:lpstr>تدوین برنامه درسی مبتنی بر شایستگی</vt:lpstr>
      <vt:lpstr>تدوین برنامه درسی مبتنی بر شایستگی</vt:lpstr>
      <vt:lpstr>تدوین برنامه درسی مبتنی بر شایستگی</vt:lpstr>
      <vt:lpstr>تدوین برنامه درسی مبتنی بر شایستگی</vt:lpstr>
      <vt:lpstr>تدوین برنامه درسی مبتنی بر شایستگی</vt:lpstr>
      <vt:lpstr>نتیجه گیری</vt:lpstr>
      <vt:lpstr>درس پژوهی</vt:lpstr>
      <vt:lpstr>اهمیت و ضرورت</vt:lpstr>
      <vt:lpstr>مفهوم درس پژوهی</vt:lpstr>
      <vt:lpstr>هدف های درس پژوهی</vt:lpstr>
      <vt:lpstr>مراحل درس پژوهی</vt:lpstr>
      <vt:lpstr>پیش نیازهای لازم برای کیفیت بخشی به درس پژوهی</vt:lpstr>
      <vt:lpstr>اقدام پژوهی</vt:lpstr>
      <vt:lpstr>هدف اصلی اقدام پژوهی</vt:lpstr>
      <vt:lpstr>ویژگی های اصلی اقدام پژوهی</vt:lpstr>
      <vt:lpstr>مراحل اقدام پژوهی</vt:lpstr>
      <vt:lpstr>کاربردهای اقدام پژوهی</vt:lpstr>
      <vt:lpstr>پژوهش معلم محور؛ پارادايمي نو در پژوهش هاي آموزشي </vt:lpstr>
      <vt:lpstr>معلم پژوهنده</vt:lpstr>
      <vt:lpstr>انواع پژوهش معلم محور</vt:lpstr>
      <vt:lpstr>مبانی پژوهش معلم محور</vt:lpstr>
      <vt:lpstr>تفاوت هاي ماهوي پژوهش معلم محور با پژوهش هاي کلاسيک </vt:lpstr>
      <vt:lpstr>عناصر پژوهش معلم محور</vt:lpstr>
      <vt:lpstr>پايه فلسفي متفاوت پژوهش معلم محور </vt:lpstr>
      <vt:lpstr>رویکرد انتقادی در پژوهش معلم محور</vt:lpstr>
      <vt:lpstr>پست پوزیتیویسم(پسا اثبات گرایی) و پژوهش معلم محور</vt:lpstr>
      <vt:lpstr>پژوهش معلم محور جنبشي براي کارآمدي پژوهشهاي آموزشي</vt:lpstr>
      <vt:lpstr>کارگزار فکور مقدمه</vt:lpstr>
      <vt:lpstr>معلم به عنوان عنصر اساسی نظام تعلیم و تربیت</vt:lpstr>
      <vt:lpstr>توجه و اعتباربخشی به نقش حرفه ای معلم ویژگی های حرفه</vt:lpstr>
      <vt:lpstr>معلم به عنوان کارگزار فکور از دیدگاه شون</vt:lpstr>
      <vt:lpstr>راهبردهای توسعه توانایی هاوعمل حرفه ای معلمان</vt:lpstr>
      <vt:lpstr>سه جنبه اساسی در تقویت حرفه ای معلمان الف ـ تدریس به منزله مؤلفه ای هنری </vt:lpstr>
      <vt:lpstr>سه جنبه اساسی در تقویت حرفه ای معلمان  ب ـ تقویت ویژگی پژوهندگی در معلم </vt:lpstr>
      <vt:lpstr>دو دیدگاه متعارض درباره دانش تدریس و پژوهش (لتیل و کوکران اسمیت)</vt:lpstr>
      <vt:lpstr>سه جنبه اساسی در تقویت حرفه ای معلمان  ج. توجه به تربیت، آموزش و بازآموزی معلم</vt:lpstr>
      <vt:lpstr>سازمان یادگیرنده</vt:lpstr>
      <vt:lpstr>سه مهارت اساسی برای حیات سازمان های امروزی</vt:lpstr>
      <vt:lpstr>ارزیابی عملکرد معلمان و آثار و پیامدهای آن</vt:lpstr>
      <vt:lpstr>روش های ارزیابی عملکرد معلم</vt:lpstr>
      <vt:lpstr>آثار و پیامدهای ارزیابی عملکرد معلمان</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 نام خدا     برنامه ریزی درسی در مراکز تربیت معلم</dc:title>
  <dc:creator>javad Javadi</dc:creator>
  <cp:lastModifiedBy>N.M</cp:lastModifiedBy>
  <cp:revision>406</cp:revision>
  <dcterms:created xsi:type="dcterms:W3CDTF">2018-10-03T03:52:26Z</dcterms:created>
  <dcterms:modified xsi:type="dcterms:W3CDTF">2018-12-10T09:02:06Z</dcterms:modified>
</cp:coreProperties>
</file>