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salam/Salam_Catalog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salam/Pic/1.jpg" TargetMode="External"/><Relationship Id="rId4" Type="http://schemas.openxmlformats.org/officeDocument/2006/relationships/hyperlink" Target="salam/KarAfarin_low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آشنایی با فرایند مدیریت استراتژیک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0888" y="2971800"/>
            <a:ext cx="2236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917825"/>
            <a:ext cx="220980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تمرکز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marL="342900" indent="-342900" algn="r" rtl="1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مفهوم: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r>
              <a:rPr lang="fa-IR" sz="2800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تلاش متمركز و فشرده شركت، بر داشته‌ها، براي رقابت</a:t>
            </a:r>
            <a:endParaRPr lang="fa-IR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342900" indent="-342900" algn="r" rtl="1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انواع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b="1" smtClean="0">
                <a:solidFill>
                  <a:srgbClr val="00B050"/>
                </a:solidFill>
                <a:ea typeface="Times New Roman" pitchFamily="18" charset="0"/>
                <a:cs typeface="Mitra" pitchFamily="2" charset="-78"/>
              </a:rPr>
              <a:t>رسوخ در بازار</a:t>
            </a:r>
            <a:r>
              <a:rPr lang="fa-IR" smtClean="0">
                <a:ea typeface="Times New Roman" pitchFamily="18" charset="0"/>
                <a:cs typeface="Mitra" pitchFamily="2" charset="-78"/>
              </a:rPr>
              <a:t>: بالا بردن سهم بازار از طريق روشهاي بازاريابي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endParaRPr lang="fa-IR" smtClean="0">
              <a:ea typeface="Times New Roman" pitchFamily="18" charset="0"/>
              <a:cs typeface="Mitra" pitchFamily="2" charset="-78"/>
            </a:endParaRPr>
          </a:p>
          <a:p>
            <a:pPr marL="615950" lvl="1" indent="-342900" algn="r" rtl="1">
              <a:buFont typeface="Verdana" pitchFamily="34" charset="0"/>
              <a:buNone/>
            </a:pPr>
            <a:endParaRPr lang="fa-IR" smtClean="0">
              <a:ea typeface="Times New Roman" pitchFamily="18" charset="0"/>
              <a:cs typeface="Mitra" pitchFamily="2" charset="-78"/>
            </a:endParaRP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b="1" smtClean="0">
                <a:solidFill>
                  <a:srgbClr val="00B050"/>
                </a:solidFill>
                <a:ea typeface="Times New Roman" pitchFamily="18" charset="0"/>
                <a:cs typeface="Mitra" pitchFamily="2" charset="-78"/>
              </a:rPr>
              <a:t>توسعه بازار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 عرضه کنوني محصولات جديد به بازارهاي جديد</a:t>
            </a:r>
          </a:p>
          <a:p>
            <a:pPr marL="615950" lvl="1" indent="-342900" algn="r" rtl="1">
              <a:buFont typeface="Verdana" pitchFamily="34" charset="0"/>
              <a:buNone/>
            </a:pPr>
            <a:endParaRPr lang="fa-IR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b="1" smtClean="0">
                <a:solidFill>
                  <a:srgbClr val="00B050"/>
                </a:solidFill>
                <a:cs typeface="Mitra" pitchFamily="2" charset="-78"/>
              </a:rPr>
              <a:t>توسعه محصول</a:t>
            </a:r>
            <a:r>
              <a:rPr lang="fa-IR" smtClean="0">
                <a:latin typeface="Times New Roman" pitchFamily="18" charset="0"/>
                <a:cs typeface="Mitra" pitchFamily="2" charset="-78"/>
              </a:rPr>
              <a:t>: </a:t>
            </a:r>
            <a:r>
              <a:rPr lang="fa-IR" sz="2400" smtClean="0">
                <a:latin typeface="Times New Roman" pitchFamily="18" charset="0"/>
                <a:cs typeface="Mitra" pitchFamily="2" charset="-78"/>
              </a:rPr>
              <a:t>بالا بردن فروش از طريق بهبود محصولات كنوني </a:t>
            </a:r>
            <a:endParaRPr lang="fa-IR" smtClean="0">
              <a:latin typeface="Times New Roman" pitchFamily="18" charset="0"/>
              <a:cs typeface="Mitra" pitchFamily="2" charset="-78"/>
            </a:endParaRPr>
          </a:p>
          <a:p>
            <a:pPr marL="342900" indent="-342900" algn="r" rtl="1">
              <a:buFont typeface="Symbol" pitchFamily="18" charset="2"/>
              <a:buChar char=""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otched Right Arrow 9"/>
          <p:cNvSpPr/>
          <p:nvPr/>
        </p:nvSpPr>
        <p:spPr>
          <a:xfrm flipH="1">
            <a:off x="4419600" y="3352800"/>
            <a:ext cx="685800" cy="609600"/>
          </a:xfrm>
          <a:prstGeom prst="notchedRightArrow">
            <a:avLst>
              <a:gd name="adj1" fmla="val 50000"/>
              <a:gd name="adj2" fmla="val 33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03200" y="3886200"/>
            <a:ext cx="1778000" cy="1066800"/>
            <a:chOff x="76200" y="3553692"/>
            <a:chExt cx="1778000" cy="1066800"/>
          </a:xfrm>
        </p:grpSpPr>
        <p:sp>
          <p:nvSpPr>
            <p:cNvPr id="15" name="Oval 14"/>
            <p:cNvSpPr/>
            <p:nvPr/>
          </p:nvSpPr>
          <p:spPr>
            <a:xfrm>
              <a:off x="76200" y="3553692"/>
              <a:ext cx="1778000" cy="10668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b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بازار جديد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81000" y="3580680"/>
              <a:ext cx="1143000" cy="6858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بازار کنوني</a:t>
              </a:r>
            </a:p>
          </p:txBody>
        </p:sp>
        <p:cxnSp>
          <p:nvCxnSpPr>
            <p:cNvPr id="17" name="Straight Arrow Connector 16"/>
            <p:cNvCxnSpPr>
              <a:stCxn id="14" idx="3"/>
              <a:endCxn id="15" idx="3"/>
            </p:cNvCxnSpPr>
            <p:nvPr/>
          </p:nvCxnSpPr>
          <p:spPr>
            <a:xfrm rot="5400000">
              <a:off x="292894" y="4210123"/>
              <a:ext cx="298450" cy="2111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4" idx="5"/>
              <a:endCxn id="15" idx="5"/>
            </p:cNvCxnSpPr>
            <p:nvPr/>
          </p:nvCxnSpPr>
          <p:spPr>
            <a:xfrm rot="16200000" flipH="1">
              <a:off x="1326357" y="4197423"/>
              <a:ext cx="298450" cy="23653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1" name="Picture 7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081587"/>
            <a:ext cx="18669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phone3"/>
          <p:cNvSpPr>
            <a:spLocks noEditPoints="1" noChangeArrowheads="1"/>
          </p:cNvSpPr>
          <p:nvPr/>
        </p:nvSpPr>
        <p:spPr bwMode="auto">
          <a:xfrm>
            <a:off x="2819400" y="5562600"/>
            <a:ext cx="1127125" cy="1143000"/>
          </a:xfrm>
          <a:custGeom>
            <a:avLst/>
            <a:gdLst>
              <a:gd name="T0" fmla="*/ 0 w 21600"/>
              <a:gd name="T1" fmla="*/ 0 h 21600"/>
              <a:gd name="T2" fmla="*/ 563563 w 21600"/>
              <a:gd name="T3" fmla="*/ 0 h 21600"/>
              <a:gd name="T4" fmla="*/ 1127125 w 21600"/>
              <a:gd name="T5" fmla="*/ 0 h 21600"/>
              <a:gd name="T6" fmla="*/ 1127125 w 21600"/>
              <a:gd name="T7" fmla="*/ 571500 h 21600"/>
              <a:gd name="T8" fmla="*/ 1127125 w 21600"/>
              <a:gd name="T9" fmla="*/ 1143000 h 21600"/>
              <a:gd name="T10" fmla="*/ 563563 w 21600"/>
              <a:gd name="T11" fmla="*/ 1143000 h 21600"/>
              <a:gd name="T12" fmla="*/ 0 w 21600"/>
              <a:gd name="T13" fmla="*/ 1143000 h 21600"/>
              <a:gd name="T14" fmla="*/ 0 w 21600"/>
              <a:gd name="T15" fmla="*/ 5715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0 w 21600"/>
              <a:gd name="T25" fmla="*/ 23516 h 21600"/>
              <a:gd name="T26" fmla="*/ 21400 w 21600"/>
              <a:gd name="T27" fmla="*/ 4048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6" name="Notched Right Arrow 25"/>
          <p:cNvSpPr/>
          <p:nvPr/>
        </p:nvSpPr>
        <p:spPr>
          <a:xfrm flipH="1">
            <a:off x="1981200" y="5791200"/>
            <a:ext cx="685800" cy="609600"/>
          </a:xfrm>
          <a:prstGeom prst="notchedRightArrow">
            <a:avLst>
              <a:gd name="adj1" fmla="val 50000"/>
              <a:gd name="adj2" fmla="val 33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33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5 و 6. تعیین اهداف و فعالیتها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1371600"/>
          <a:ext cx="7169001" cy="3925824"/>
        </p:xfrm>
        <a:graphic>
          <a:graphicData uri="http://schemas.openxmlformats.org/drawingml/2006/table">
            <a:tbl>
              <a:tblPr rtl="1"/>
              <a:tblGrid>
                <a:gridCol w="833906"/>
                <a:gridCol w="932330"/>
                <a:gridCol w="1397468"/>
                <a:gridCol w="1426025"/>
                <a:gridCol w="693755"/>
                <a:gridCol w="713256"/>
                <a:gridCol w="678330"/>
                <a:gridCol w="493931"/>
              </a:tblGrid>
              <a:tr h="221594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latin typeface="B Mitra"/>
                          <a:ea typeface="Calibri"/>
                          <a:cs typeface="B Mitra" pitchFamily="2" charset="-78"/>
                        </a:rPr>
                        <a:t>ماموریت</a:t>
                      </a:r>
                      <a:endParaRPr lang="en-US" sz="20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latin typeface="B Mitra"/>
                          <a:ea typeface="Calibri"/>
                          <a:cs typeface="B Mitra" pitchFamily="2" charset="-78"/>
                        </a:rPr>
                        <a:t>استراتژیها</a:t>
                      </a:r>
                      <a:endParaRPr lang="en-US" sz="20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latin typeface="B Mitra"/>
                          <a:ea typeface="Calibri"/>
                          <a:cs typeface="B Mitra" pitchFamily="2" charset="-78"/>
                        </a:rPr>
                        <a:t>اهداف سه ساله</a:t>
                      </a:r>
                      <a:endParaRPr lang="en-US" sz="20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latin typeface="B Mitra"/>
                          <a:ea typeface="Calibri"/>
                          <a:cs typeface="B Mitra" pitchFamily="2" charset="-78"/>
                        </a:rPr>
                        <a:t>برنامه های عملیاتی</a:t>
                      </a:r>
                      <a:endParaRPr lang="en-US" sz="20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15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latin typeface="B Mitra"/>
                          <a:ea typeface="Calibri"/>
                          <a:cs typeface="B Mitra" pitchFamily="2" charset="-78"/>
                        </a:rPr>
                        <a:t>محورهای اصلی فعالیتها</a:t>
                      </a:r>
                      <a:endParaRPr lang="en-US" sz="20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latin typeface="B Mitra"/>
                          <a:ea typeface="Calibri"/>
                          <a:cs typeface="B Mitra" pitchFamily="2" charset="-78"/>
                        </a:rPr>
                        <a:t>فعالیتها</a:t>
                      </a:r>
                      <a:endParaRPr lang="en-US" sz="20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>
                          <a:latin typeface="B Mitra"/>
                          <a:ea typeface="Calibri"/>
                          <a:cs typeface="B Mitra" pitchFamily="2" charset="-78"/>
                        </a:rPr>
                        <a:t>مجری</a:t>
                      </a:r>
                      <a:endParaRPr lang="en-US" sz="20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dirty="0">
                          <a:latin typeface="B Mitra"/>
                          <a:ea typeface="Calibri"/>
                          <a:cs typeface="B Mitra" pitchFamily="2" charset="-78"/>
                        </a:rPr>
                        <a:t>زمان</a:t>
                      </a:r>
                      <a:endParaRPr lang="en-US" sz="20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6973">
                <a:tc rowSpan="1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4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B Mitra"/>
                        <a:ea typeface="Calibri"/>
                        <a:cs typeface="B Mitra" pitchFamily="2" charset="-78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7. اجرا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تخصیص منابع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رهبری و مدیریت فرایند تغییر</a:t>
            </a: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8. کنترل و ارزیابی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مفهوم کنترل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سازمان یادگیرنده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بازخور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ماموریت و چشم انداز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استراتژی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اهداف</a:t>
            </a:r>
          </a:p>
          <a:p>
            <a:pPr lvl="1" algn="r" rtl="1"/>
            <a:r>
              <a:rPr lang="fa-IR" smtClean="0">
                <a:cs typeface="B Mitra" pitchFamily="2" charset="-78"/>
              </a:rPr>
              <a:t>فعالیتها</a:t>
            </a:r>
            <a:endParaRPr lang="fa-IR" dirty="0" smtClean="0">
              <a:cs typeface="B Mitra" pitchFamily="2" charset="-78"/>
            </a:endParaRPr>
          </a:p>
          <a:p>
            <a:pPr lvl="1" algn="r" rtl="1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آشنایی با شرکت مورد </a:t>
            </a:r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مطالعه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35802"/>
            <a:ext cx="8382000" cy="53020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953000"/>
            <a:ext cx="2743200" cy="16764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b="1" dirty="0" smtClean="0">
                <a:solidFill>
                  <a:schemeClr val="bg1"/>
                </a:solidFill>
                <a:cs typeface="B Mitra" pitchFamily="2" charset="-78"/>
              </a:rPr>
              <a:t>موسس شرکت</a:t>
            </a: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Mitra" pitchFamily="2" charset="-78"/>
                <a:hlinkClick r:id="rId3" action="ppaction://hlinkfile"/>
              </a:rPr>
              <a:t>کاتالوگ محصولات</a:t>
            </a:r>
            <a:endParaRPr lang="fa-IR" b="1" dirty="0" smtClean="0">
              <a:solidFill>
                <a:schemeClr val="bg1"/>
              </a:solidFill>
              <a:cs typeface="B Mitra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Mitra" pitchFamily="2" charset="-78"/>
                <a:hlinkClick r:id="rId4" action="ppaction://hlinkfile"/>
              </a:rPr>
              <a:t>کارآفرین نمونه</a:t>
            </a:r>
            <a:endParaRPr lang="fa-IR" b="1" dirty="0" smtClean="0">
              <a:solidFill>
                <a:schemeClr val="bg1"/>
              </a:solidFill>
              <a:cs typeface="B Mitra" pitchFamily="2" charset="-78"/>
            </a:endParaRPr>
          </a:p>
          <a:p>
            <a:pPr algn="r" rtl="1"/>
            <a:r>
              <a:rPr lang="fa-IR" b="1" dirty="0" smtClean="0">
                <a:solidFill>
                  <a:schemeClr val="bg1"/>
                </a:solidFill>
                <a:cs typeface="B Mitra" pitchFamily="2" charset="-78"/>
                <a:hlinkClick r:id="rId5" action="ppaction://hlinkfile"/>
              </a:rPr>
              <a:t>نمایشگاههای خارج</a:t>
            </a:r>
            <a:endParaRPr lang="fa-IR" b="1" dirty="0" smtClean="0">
              <a:solidFill>
                <a:schemeClr val="bg1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مدل مدیریت استراتژیک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883400" y="2990850"/>
            <a:ext cx="2108200" cy="6873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طراحی وضع مطلوب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 (ماموریت و چشم انداز)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960937" y="2133600"/>
            <a:ext cx="1973263" cy="687388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شناسایی وضع موجود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 (محیط خارجی)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5045075" y="3884613"/>
            <a:ext cx="1812925" cy="687387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شناسایی وضع موجود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 (سازمان)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H="1">
            <a:off x="5105400" y="3333750"/>
            <a:ext cx="1737360" cy="0"/>
          </a:xfrm>
          <a:prstGeom prst="straightConnector1">
            <a:avLst/>
          </a:prstGeom>
          <a:noFill/>
          <a:ln w="28575">
            <a:solidFill>
              <a:srgbClr val="548DD4"/>
            </a:solidFill>
            <a:round/>
            <a:headEnd/>
            <a:tailEnd type="stealth" w="med" len="med"/>
          </a:ln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>
            <a:off x="5943600" y="2819400"/>
            <a:ext cx="0" cy="502920"/>
          </a:xfrm>
          <a:prstGeom prst="straightConnector1">
            <a:avLst/>
          </a:prstGeom>
          <a:noFill/>
          <a:ln w="28575">
            <a:solidFill>
              <a:srgbClr val="548DD4"/>
            </a:solidFill>
            <a:round/>
            <a:headEnd/>
            <a:tailEnd type="stealth" w="med" len="med"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5943600" y="3335337"/>
            <a:ext cx="0" cy="548640"/>
          </a:xfrm>
          <a:prstGeom prst="straightConnector1">
            <a:avLst/>
          </a:prstGeom>
          <a:noFill/>
          <a:ln w="28575">
            <a:solidFill>
              <a:srgbClr val="548DD4"/>
            </a:solidFill>
            <a:round/>
            <a:headEnd/>
            <a:tailEnd type="stealth" w="med" len="med"/>
          </a:ln>
        </p:spPr>
      </p:cxn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962400" y="3124200"/>
            <a:ext cx="1128713" cy="4254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استراتژیها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971800" y="3114675"/>
            <a:ext cx="762000" cy="4254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اهداف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1371600" y="2986087"/>
            <a:ext cx="1346200" cy="6858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برنامه های عملیاتی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cxnSp>
        <p:nvCxnSpPr>
          <p:cNvPr id="2059" name="AutoShape 11"/>
          <p:cNvCxnSpPr>
            <a:cxnSpLocks noChangeShapeType="1"/>
          </p:cNvCxnSpPr>
          <p:nvPr/>
        </p:nvCxnSpPr>
        <p:spPr bwMode="auto">
          <a:xfrm rot="5400000" flipH="1">
            <a:off x="3841750" y="3225800"/>
            <a:ext cx="0" cy="215900"/>
          </a:xfrm>
          <a:prstGeom prst="straightConnector1">
            <a:avLst/>
          </a:prstGeom>
          <a:noFill/>
          <a:ln w="28575">
            <a:solidFill>
              <a:srgbClr val="548DD4"/>
            </a:solidFill>
            <a:round/>
            <a:headEnd/>
            <a:tailEnd type="stealth" w="med" len="med"/>
          </a:ln>
        </p:spPr>
      </p:cxnSp>
      <p:cxnSp>
        <p:nvCxnSpPr>
          <p:cNvPr id="2060" name="AutoShape 12"/>
          <p:cNvCxnSpPr>
            <a:cxnSpLocks noChangeShapeType="1"/>
          </p:cNvCxnSpPr>
          <p:nvPr/>
        </p:nvCxnSpPr>
        <p:spPr bwMode="auto">
          <a:xfrm rot="5400000" flipH="1">
            <a:off x="2851150" y="3225800"/>
            <a:ext cx="0" cy="215900"/>
          </a:xfrm>
          <a:prstGeom prst="straightConnector1">
            <a:avLst/>
          </a:prstGeom>
          <a:noFill/>
          <a:ln w="28575">
            <a:solidFill>
              <a:srgbClr val="548DD4"/>
            </a:solidFill>
            <a:round/>
            <a:headEnd/>
            <a:tailEnd type="stealth" w="med" len="med"/>
          </a:ln>
        </p:spPr>
      </p:cxn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152400" y="3121025"/>
            <a:ext cx="952500" cy="42545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B Mitra" pitchFamily="2" charset="-78"/>
              </a:rPr>
              <a:t>ارزیابی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Mitra" pitchFamily="2" charset="-78"/>
            </a:endParaRPr>
          </a:p>
        </p:txBody>
      </p:sp>
      <p:cxnSp>
        <p:nvCxnSpPr>
          <p:cNvPr id="2062" name="AutoShape 14"/>
          <p:cNvCxnSpPr>
            <a:cxnSpLocks noChangeShapeType="1"/>
          </p:cNvCxnSpPr>
          <p:nvPr/>
        </p:nvCxnSpPr>
        <p:spPr bwMode="auto">
          <a:xfrm rot="5400000" flipH="1">
            <a:off x="1250950" y="3225800"/>
            <a:ext cx="0" cy="215900"/>
          </a:xfrm>
          <a:prstGeom prst="straightConnector1">
            <a:avLst/>
          </a:prstGeom>
          <a:noFill/>
          <a:ln w="28575">
            <a:solidFill>
              <a:srgbClr val="548DD4"/>
            </a:solidFill>
            <a:round/>
            <a:headEnd/>
            <a:tailEnd type="stealth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animBg="1"/>
      <p:bldP spid="2052" grpId="0" animBg="1"/>
      <p:bldP spid="2056" grpId="0" animBg="1"/>
      <p:bldP spid="2057" grpId="0" animBg="1"/>
      <p:bldP spid="2058" grpId="0" animBg="1"/>
      <p:bldP spid="20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مدل مدیریت استراتژیک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pic>
        <p:nvPicPr>
          <p:cNvPr id="5" name="Picture 2" descr="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87534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1. بیانیه ماموریت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2895600" cy="5257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ارکان بیانیه ماموریت: 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ماموریت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چشم انداز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ارزشها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اجزای بیانیه ماموریت: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مشتریان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محصولات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بازارها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فناوری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بقاء، رشد و سودآوری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فلسفه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ویژگیهای ممتاز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تصور مردم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0" y="1981200"/>
            <a:ext cx="4572000" cy="3733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fa-IR" sz="2600" dirty="0" smtClean="0">
                <a:cs typeface="B Mitra" pitchFamily="2" charset="-78"/>
              </a:rPr>
              <a:t>مفهوم</a:t>
            </a:r>
          </a:p>
          <a:p>
            <a:pPr lvl="1" algn="r" rtl="1">
              <a:buFont typeface="Arial" pitchFamily="34" charset="0"/>
              <a:buChar char="•"/>
            </a:pPr>
            <a:r>
              <a:rPr lang="fa-IR" sz="2800" dirty="0" smtClean="0">
                <a:cs typeface="Mitra" pitchFamily="2" charset="-78"/>
              </a:rPr>
              <a:t>چه </a:t>
            </a:r>
            <a:r>
              <a:rPr lang="fa-IR" sz="2800" dirty="0" smtClean="0">
                <a:cs typeface="Mitra" pitchFamily="2" charset="-78"/>
              </a:rPr>
              <a:t>هستيم؟ چه نيستيم؟ </a:t>
            </a:r>
          </a:p>
          <a:p>
            <a:pPr lvl="1" algn="r" rtl="1">
              <a:buFont typeface="Arial" pitchFamily="34" charset="0"/>
              <a:buChar char="•"/>
            </a:pPr>
            <a:r>
              <a:rPr lang="fa-IR" sz="2800" dirty="0" smtClean="0">
                <a:cs typeface="Mitra" pitchFamily="2" charset="-78"/>
              </a:rPr>
              <a:t>چه کارکنان، سرمايه‌گذاران، مشتريان و ... بيايند و چه کساني نيايند.</a:t>
            </a:r>
          </a:p>
          <a:p>
            <a:pPr lvl="1" algn="r" rtl="1">
              <a:buFont typeface="Arial" pitchFamily="34" charset="0"/>
              <a:buChar char="•"/>
            </a:pPr>
            <a:r>
              <a:rPr lang="fa-IR" sz="2800" dirty="0" smtClean="0">
                <a:cs typeface="Mitra" pitchFamily="2" charset="-78"/>
              </a:rPr>
              <a:t>نشان‌دهنده مشخصات و اندازه بازار </a:t>
            </a:r>
          </a:p>
          <a:p>
            <a:pPr algn="r" rtl="1"/>
            <a:r>
              <a:rPr lang="fa-IR" sz="2800" dirty="0" smtClean="0">
                <a:cs typeface="Mitra" pitchFamily="2" charset="-78"/>
              </a:rPr>
              <a:t>	   </a:t>
            </a:r>
            <a:r>
              <a:rPr lang="fa-IR" sz="2800" dirty="0" smtClean="0">
                <a:cs typeface="Mitra" pitchFamily="2" charset="-78"/>
              </a:rPr>
              <a:t>+ مشخصات و اندازه قلاب ما</a:t>
            </a:r>
          </a:p>
          <a:p>
            <a:pPr algn="r" rtl="1">
              <a:buFont typeface="Arial" pitchFamily="34" charset="0"/>
              <a:buChar char="•"/>
            </a:pPr>
            <a:r>
              <a:rPr lang="fa-IR" sz="2800" dirty="0" smtClean="0">
                <a:cs typeface="Mitra" pitchFamily="2" charset="-78"/>
              </a:rPr>
              <a:t>از </a:t>
            </a:r>
            <a:r>
              <a:rPr lang="fa-IR" sz="2800" dirty="0" smtClean="0">
                <a:cs typeface="Mitra" pitchFamily="2" charset="-78"/>
              </a:rPr>
              <a:t>اين به بعد دنيا براي ما متفاوت خواهد بود (محيط خارجي و داخلي).</a:t>
            </a:r>
            <a:endParaRPr lang="fa-IR" sz="2800" dirty="0" smtClean="0"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2. شناسایی محیط خارجی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410200" y="2590800"/>
            <a:ext cx="3581400" cy="2286000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57150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نيروهاي اقتصادي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نيروهاي اجتماعي، فرهنگي و ...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نيروهاي سياسي، قانوني و ...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نيروهاي فناوري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نيروهاي رقابتي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57400" y="2590800"/>
            <a:ext cx="3182937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شرکت‌هاي رقيب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کارکنان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عرضه‌کنندگان مواد اوليه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جوامع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توزيع‌کنندگان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مديران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بستانکاران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سهامداران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Symbol" pitchFamily="18" charset="2"/>
              <a:buChar char="·"/>
              <a:tabLst/>
            </a:pP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مشتريان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  <a:r>
              <a:rPr kumimoji="0" lang="fa-I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اتحاديه‌هاي کارگري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	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4313" y="2971800"/>
            <a:ext cx="1385887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فرصت‌ها و تهديدهاي سازمان</a:t>
            </a: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627188" y="3200400"/>
            <a:ext cx="430212" cy="609600"/>
          </a:xfrm>
          <a:prstGeom prst="leftArrow">
            <a:avLst>
              <a:gd name="adj1" fmla="val 50000"/>
              <a:gd name="adj2" fmla="val 2717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400800" y="1981200"/>
            <a:ext cx="1385887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محيط</a:t>
            </a:r>
            <a:r>
              <a:rPr kumimoji="0" lang="fa-I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 کلان</a:t>
            </a: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971800" y="1981200"/>
            <a:ext cx="1385887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محيط</a:t>
            </a:r>
            <a:r>
              <a:rPr kumimoji="0" lang="fa-IR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Mitra" pitchFamily="2" charset="-78"/>
              </a:rPr>
              <a:t> خرد</a:t>
            </a: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myindustry.ir/images/stories/pics/value-chain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869985"/>
            <a:ext cx="6324600" cy="46832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3. شناسایی محیط داخلی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algn="r" rtl="1"/>
            <a:r>
              <a:rPr lang="fa-IR" dirty="0" smtClean="0">
                <a:cs typeface="B Mitra" pitchFamily="2" charset="-78"/>
              </a:rPr>
              <a:t>چارچوبهای شناسایی: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به روش زنجیره ارزش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به روش چارت سازمانی</a:t>
            </a:r>
          </a:p>
          <a:p>
            <a:pPr lvl="1" algn="r" rtl="1"/>
            <a:r>
              <a:rPr lang="fa-IR" dirty="0" smtClean="0">
                <a:cs typeface="B Mitra" pitchFamily="2" charset="-78"/>
              </a:rPr>
              <a:t>به روش فرایندی</a:t>
            </a:r>
          </a:p>
          <a:p>
            <a:pPr algn="r" rtl="1"/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914400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chemeClr val="tx1"/>
                </a:solidFill>
                <a:cs typeface="B Titr" pitchFamily="2" charset="-78"/>
              </a:rPr>
              <a:t>4. تدوین استراتژیها</a:t>
            </a:r>
            <a:endParaRPr lang="en-US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شناسایی استراتژیها با استفاده از جدول </a:t>
            </a:r>
            <a:r>
              <a:rPr lang="en-US" dirty="0" smtClean="0">
                <a:cs typeface="B Mitra" pitchFamily="2" charset="-78"/>
              </a:rPr>
              <a:t>SWOT</a:t>
            </a:r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fa-IR" dirty="0" smtClean="0">
              <a:cs typeface="B Mitra" pitchFamily="2" charset="-78"/>
            </a:endParaRPr>
          </a:p>
          <a:p>
            <a:pPr algn="r" rtl="1"/>
            <a:endParaRPr lang="en-US" dirty="0" smtClean="0">
              <a:cs typeface="B Mitra" pitchFamily="2" charset="-78"/>
            </a:endParaRPr>
          </a:p>
          <a:p>
            <a:pPr algn="r" rtl="1"/>
            <a:r>
              <a:rPr lang="fa-IR" dirty="0" smtClean="0">
                <a:cs typeface="B Mitra" pitchFamily="2" charset="-78"/>
              </a:rPr>
              <a:t>شناسایی استراتژیها با استفاده از استراتژیهای رایج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1981200"/>
          <a:ext cx="6096000" cy="3566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Mitra" pitchFamily="2" charset="-78"/>
                        </a:rPr>
                        <a:t>فهرست تهدیدات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Mitra" pitchFamily="2" charset="-78"/>
                        </a:rPr>
                        <a:t>فهرست فرصتها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240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Mitra" pitchFamily="2" charset="-78"/>
                        </a:rPr>
                        <a:t>فهرست نقاط قوت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cs typeface="B Mitra" pitchFamily="2" charset="-78"/>
                        </a:rPr>
                        <a:t>فهرست نقاط ضعف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</a:p>
                    <a:p>
                      <a:pPr lvl="1" algn="r" rtl="1">
                        <a:buFont typeface="Arial" pitchFamily="34" charset="0"/>
                        <a:buChar char="•"/>
                      </a:pPr>
                      <a:r>
                        <a:rPr lang="fa-IR" sz="2400" dirty="0" smtClean="0">
                          <a:cs typeface="B Mitra" pitchFamily="2" charset="-78"/>
                        </a:rPr>
                        <a:t>...</a:t>
                      </a:r>
                      <a:endParaRPr lang="en-US" sz="2400" dirty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يکپارچگي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r" rtl="1">
              <a:buFont typeface="Symbol" pitchFamily="18" charset="2"/>
              <a:buChar char=""/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مفهوم: </a:t>
            </a:r>
            <a:r>
              <a:rPr lang="fa-IR" sz="2800" dirty="0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به دست آوردن مالكيت يا افزايش كنترل بر </a:t>
            </a:r>
            <a:endParaRPr lang="fa-IR" dirty="0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dirty="0" smtClean="0">
                <a:ea typeface="Times New Roman" pitchFamily="18" charset="0"/>
                <a:cs typeface="Mitra" pitchFamily="2" charset="-78"/>
              </a:rPr>
              <a:t>تامين‌کنندگان يا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dirty="0" smtClean="0">
                <a:ea typeface="Times New Roman" pitchFamily="18" charset="0"/>
                <a:cs typeface="Mitra" pitchFamily="2" charset="-78"/>
              </a:rPr>
              <a:t>توزيع‌کنندگان يا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dirty="0" smtClean="0">
                <a:ea typeface="Times New Roman" pitchFamily="18" charset="0"/>
                <a:cs typeface="Mitra" pitchFamily="2" charset="-78"/>
              </a:rPr>
              <a:t>رقبا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endParaRPr lang="fa-IR" dirty="0" smtClean="0">
              <a:ea typeface="Times New Roman" pitchFamily="18" charset="0"/>
              <a:cs typeface="Mitra" pitchFamily="2" charset="-78"/>
            </a:endParaRPr>
          </a:p>
          <a:p>
            <a:pPr marL="342900" indent="-342900" algn="r" rtl="1">
              <a:buFont typeface="Symbol" pitchFamily="18" charset="2"/>
              <a:buChar char=""/>
            </a:pPr>
            <a:r>
              <a:rPr lang="fa-IR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انواع</a:t>
            </a:r>
            <a:r>
              <a:rPr lang="fa-IR" dirty="0" smtClean="0">
                <a:cs typeface="Mitra" pitchFamily="2" charset="-78"/>
              </a:rPr>
              <a:t>: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dirty="0" smtClean="0">
                <a:cs typeface="Mitra" pitchFamily="2" charset="-78"/>
              </a:rPr>
              <a:t>يکپارچگي عمودي رو به بالا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dirty="0" smtClean="0">
                <a:cs typeface="Mitra" pitchFamily="2" charset="-78"/>
              </a:rPr>
              <a:t>يکپارچگي عمودي رو به پايين</a:t>
            </a:r>
          </a:p>
          <a:p>
            <a:pPr marL="615950" lvl="1" indent="-342900" algn="r" rtl="1">
              <a:buFont typeface="Symbol" pitchFamily="18" charset="2"/>
              <a:buChar char=""/>
            </a:pPr>
            <a:r>
              <a:rPr lang="fa-IR" dirty="0" smtClean="0">
                <a:cs typeface="Mitra" pitchFamily="2" charset="-78"/>
              </a:rPr>
              <a:t>يکپارچگي افقي 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76200" y="457200"/>
            <a:ext cx="3449638" cy="3124200"/>
            <a:chOff x="228600" y="457200"/>
            <a:chExt cx="3449784" cy="3124200"/>
          </a:xfrm>
        </p:grpSpPr>
        <p:sp>
          <p:nvSpPr>
            <p:cNvPr id="12" name="Chevron 4"/>
            <p:cNvSpPr/>
            <p:nvPr/>
          </p:nvSpPr>
          <p:spPr>
            <a:xfrm>
              <a:off x="2301241" y="762000"/>
              <a:ext cx="1188721" cy="870346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2400" b="1">
                <a:solidFill>
                  <a:schemeClr val="tx1"/>
                </a:solidFill>
                <a:cs typeface="Mitra" pitchFamily="2" charset="-78"/>
              </a:endParaRPr>
            </a:p>
          </p:txBody>
        </p:sp>
        <p:sp>
          <p:nvSpPr>
            <p:cNvPr id="22" name="Chevron 4"/>
            <p:cNvSpPr/>
            <p:nvPr/>
          </p:nvSpPr>
          <p:spPr>
            <a:xfrm rot="5400000">
              <a:off x="1442025" y="9745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24" name="Notched Right Arrow 23"/>
            <p:cNvSpPr/>
            <p:nvPr/>
          </p:nvSpPr>
          <p:spPr>
            <a:xfrm rot="5400000">
              <a:off x="1371600" y="12954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25" name="Notched Right Arrow 24"/>
            <p:cNvSpPr/>
            <p:nvPr/>
          </p:nvSpPr>
          <p:spPr>
            <a:xfrm rot="5400000">
              <a:off x="1371600" y="304800"/>
              <a:ext cx="1143000" cy="1447800"/>
            </a:xfrm>
            <a:prstGeom prst="notch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26" name="Notched Right Arrow 25"/>
            <p:cNvSpPr/>
            <p:nvPr/>
          </p:nvSpPr>
          <p:spPr>
            <a:xfrm rot="5400000">
              <a:off x="1371600" y="2286000"/>
              <a:ext cx="1143000" cy="1447800"/>
            </a:xfrm>
            <a:prstGeom prst="notched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27" name="Notched Right Arrow 26"/>
            <p:cNvSpPr/>
            <p:nvPr/>
          </p:nvSpPr>
          <p:spPr>
            <a:xfrm rot="5400000">
              <a:off x="2649684" y="1448956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28" name="Notched Right Arrow 27"/>
            <p:cNvSpPr/>
            <p:nvPr/>
          </p:nvSpPr>
          <p:spPr>
            <a:xfrm rot="5400000">
              <a:off x="114300" y="1458192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04800" y="3810000"/>
            <a:ext cx="3449638" cy="2971800"/>
            <a:chOff x="304800" y="3810000"/>
            <a:chExt cx="3449784" cy="2971800"/>
          </a:xfrm>
        </p:grpSpPr>
        <p:sp>
          <p:nvSpPr>
            <p:cNvPr id="29" name="Chevron 4"/>
            <p:cNvSpPr/>
            <p:nvPr/>
          </p:nvSpPr>
          <p:spPr>
            <a:xfrm>
              <a:off x="2377441" y="3962400"/>
              <a:ext cx="1188721" cy="870346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2400" b="1">
                <a:solidFill>
                  <a:schemeClr val="tx1"/>
                </a:solidFill>
                <a:cs typeface="Mitra" pitchFamily="2" charset="-78"/>
              </a:endParaRPr>
            </a:p>
          </p:txBody>
        </p:sp>
        <p:sp>
          <p:nvSpPr>
            <p:cNvPr id="30" name="Chevron 4"/>
            <p:cNvSpPr/>
            <p:nvPr/>
          </p:nvSpPr>
          <p:spPr>
            <a:xfrm rot="5400000">
              <a:off x="1518225" y="41749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31" name="Notched Right Arrow 30"/>
            <p:cNvSpPr/>
            <p:nvPr/>
          </p:nvSpPr>
          <p:spPr>
            <a:xfrm rot="5400000">
              <a:off x="1447800" y="44958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32" name="Notched Right Arrow 31"/>
            <p:cNvSpPr/>
            <p:nvPr/>
          </p:nvSpPr>
          <p:spPr>
            <a:xfrm rot="5400000">
              <a:off x="1447800" y="3657600"/>
              <a:ext cx="1143000" cy="14478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33" name="Notched Right Arrow 32"/>
            <p:cNvSpPr/>
            <p:nvPr/>
          </p:nvSpPr>
          <p:spPr>
            <a:xfrm rot="5400000">
              <a:off x="1447800" y="5486400"/>
              <a:ext cx="1143000" cy="1447800"/>
            </a:xfrm>
            <a:prstGeom prst="notched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34" name="Notched Right Arrow 33"/>
            <p:cNvSpPr/>
            <p:nvPr/>
          </p:nvSpPr>
          <p:spPr>
            <a:xfrm rot="5400000">
              <a:off x="2725884" y="4649356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35" name="Notched Right Arrow 34"/>
            <p:cNvSpPr/>
            <p:nvPr/>
          </p:nvSpPr>
          <p:spPr>
            <a:xfrm rot="5400000">
              <a:off x="190500" y="4658592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304800" y="3886200"/>
            <a:ext cx="3449638" cy="2819400"/>
            <a:chOff x="4017816" y="457200"/>
            <a:chExt cx="3449784" cy="2819400"/>
          </a:xfrm>
        </p:grpSpPr>
        <p:sp>
          <p:nvSpPr>
            <p:cNvPr id="36" name="Chevron 4"/>
            <p:cNvSpPr/>
            <p:nvPr/>
          </p:nvSpPr>
          <p:spPr>
            <a:xfrm>
              <a:off x="6090457" y="762000"/>
              <a:ext cx="1188721" cy="870346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2400" b="1">
                <a:solidFill>
                  <a:schemeClr val="tx1"/>
                </a:solidFill>
                <a:cs typeface="Mitra" pitchFamily="2" charset="-78"/>
              </a:endParaRPr>
            </a:p>
          </p:txBody>
        </p:sp>
        <p:sp>
          <p:nvSpPr>
            <p:cNvPr id="37" name="Chevron 4"/>
            <p:cNvSpPr/>
            <p:nvPr/>
          </p:nvSpPr>
          <p:spPr>
            <a:xfrm rot="5400000">
              <a:off x="5231241" y="9745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38" name="Notched Right Arrow 37"/>
            <p:cNvSpPr/>
            <p:nvPr/>
          </p:nvSpPr>
          <p:spPr>
            <a:xfrm rot="5400000">
              <a:off x="5160816" y="12954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39" name="Notched Right Arrow 38"/>
            <p:cNvSpPr/>
            <p:nvPr/>
          </p:nvSpPr>
          <p:spPr>
            <a:xfrm rot="5400000">
              <a:off x="5160816" y="304800"/>
              <a:ext cx="1143000" cy="1447800"/>
            </a:xfrm>
            <a:prstGeom prst="notch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40" name="Notched Right Arrow 39"/>
            <p:cNvSpPr/>
            <p:nvPr/>
          </p:nvSpPr>
          <p:spPr>
            <a:xfrm rot="5400000">
              <a:off x="5160816" y="1981200"/>
              <a:ext cx="1143000" cy="14478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41" name="Notched Right Arrow 40"/>
            <p:cNvSpPr/>
            <p:nvPr/>
          </p:nvSpPr>
          <p:spPr>
            <a:xfrm rot="5400000">
              <a:off x="6438900" y="1448956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42" name="Notched Right Arrow 41"/>
            <p:cNvSpPr/>
            <p:nvPr/>
          </p:nvSpPr>
          <p:spPr>
            <a:xfrm rot="5400000">
              <a:off x="3903516" y="1458192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  <p:sp>
        <p:nvSpPr>
          <p:cNvPr id="43" name="Chevron 4"/>
          <p:cNvSpPr/>
          <p:nvPr/>
        </p:nvSpPr>
        <p:spPr>
          <a:xfrm>
            <a:off x="6111241" y="3886200"/>
            <a:ext cx="1188721" cy="870346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44018" tIns="48006" rIns="48006" bIns="48006" spcCol="1270" anchor="ctr"/>
          <a:lstStyle/>
          <a:p>
            <a:pPr algn="ctr" defTabSz="16002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fa-IR" sz="2400" b="1">
              <a:solidFill>
                <a:schemeClr val="tx1"/>
              </a:solidFill>
              <a:cs typeface="Mitra" pitchFamily="2" charset="-78"/>
            </a:endParaRPr>
          </a:p>
        </p:txBody>
      </p: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838200" y="3581400"/>
            <a:ext cx="2132013" cy="3124200"/>
            <a:chOff x="4724400" y="3581400"/>
            <a:chExt cx="2132707" cy="3124200"/>
          </a:xfrm>
        </p:grpSpPr>
        <p:sp>
          <p:nvSpPr>
            <p:cNvPr id="44" name="Chevron 4"/>
            <p:cNvSpPr/>
            <p:nvPr/>
          </p:nvSpPr>
          <p:spPr>
            <a:xfrm rot="5400000">
              <a:off x="5252025" y="40987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45" name="Notched Right Arrow 44"/>
            <p:cNvSpPr/>
            <p:nvPr/>
          </p:nvSpPr>
          <p:spPr>
            <a:xfrm rot="5400000">
              <a:off x="5181600" y="44196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46" name="Notched Right Arrow 45"/>
            <p:cNvSpPr/>
            <p:nvPr/>
          </p:nvSpPr>
          <p:spPr>
            <a:xfrm rot="5400000">
              <a:off x="5181600" y="3429000"/>
              <a:ext cx="1143000" cy="1447800"/>
            </a:xfrm>
            <a:prstGeom prst="notch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47" name="Notched Right Arrow 46"/>
            <p:cNvSpPr/>
            <p:nvPr/>
          </p:nvSpPr>
          <p:spPr>
            <a:xfrm rot="5400000">
              <a:off x="5181600" y="5410200"/>
              <a:ext cx="1143000" cy="1447800"/>
            </a:xfrm>
            <a:prstGeom prst="notched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48" name="Notched Right Arrow 47"/>
            <p:cNvSpPr/>
            <p:nvPr/>
          </p:nvSpPr>
          <p:spPr>
            <a:xfrm rot="5400000">
              <a:off x="5753100" y="4573156"/>
              <a:ext cx="1143000" cy="9144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49" name="Notched Right Arrow 48"/>
            <p:cNvSpPr/>
            <p:nvPr/>
          </p:nvSpPr>
          <p:spPr>
            <a:xfrm rot="5400000">
              <a:off x="4610100" y="4582392"/>
              <a:ext cx="1143000" cy="9144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1691</TotalTime>
  <Words>366</Words>
  <Application>Microsoft Office PowerPoint</Application>
  <PresentationFormat>On-screen Show (4:3)</PresentationFormat>
  <Paragraphs>138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آشنایی با فرایند مدیریت استراتژیک</vt:lpstr>
      <vt:lpstr>آشنایی با شرکت مورد مطالعه</vt:lpstr>
      <vt:lpstr>مدل مدیریت استراتژیک</vt:lpstr>
      <vt:lpstr>مدل مدیریت استراتژیک</vt:lpstr>
      <vt:lpstr>1. بیانیه ماموریت</vt:lpstr>
      <vt:lpstr>2. شناسایی محیط خارجی</vt:lpstr>
      <vt:lpstr>3. شناسایی محیط داخلی</vt:lpstr>
      <vt:lpstr>4. تدوین استراتژیها</vt:lpstr>
      <vt:lpstr>انواع استراتژي: يکپارچگي</vt:lpstr>
      <vt:lpstr>انواع استراتژي: تمرکز</vt:lpstr>
      <vt:lpstr>5 و 6. تعیین اهداف و فعالیتها</vt:lpstr>
      <vt:lpstr>7. اجرا</vt:lpstr>
      <vt:lpstr>8. کنترل و ارزیابی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آشنایی با فرایند مدیریت استراتژیک</dc:title>
  <dc:creator/>
  <cp:lastModifiedBy>M</cp:lastModifiedBy>
  <cp:revision>13</cp:revision>
  <dcterms:created xsi:type="dcterms:W3CDTF">2006-08-16T00:00:00Z</dcterms:created>
  <dcterms:modified xsi:type="dcterms:W3CDTF">2013-09-13T09:56:38Z</dcterms:modified>
</cp:coreProperties>
</file>