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41"/>
  </p:notesMasterIdLst>
  <p:sldIdLst>
    <p:sldId id="344" r:id="rId2"/>
    <p:sldId id="257" r:id="rId3"/>
    <p:sldId id="258" r:id="rId4"/>
    <p:sldId id="261" r:id="rId5"/>
    <p:sldId id="263" r:id="rId6"/>
    <p:sldId id="266" r:id="rId7"/>
    <p:sldId id="267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5" r:id="rId16"/>
    <p:sldId id="286" r:id="rId17"/>
    <p:sldId id="287" r:id="rId18"/>
    <p:sldId id="288" r:id="rId19"/>
    <p:sldId id="289" r:id="rId20"/>
    <p:sldId id="291" r:id="rId21"/>
    <p:sldId id="293" r:id="rId22"/>
    <p:sldId id="295" r:id="rId23"/>
    <p:sldId id="296" r:id="rId24"/>
    <p:sldId id="298" r:id="rId25"/>
    <p:sldId id="300" r:id="rId26"/>
    <p:sldId id="303" r:id="rId27"/>
    <p:sldId id="305" r:id="rId28"/>
    <p:sldId id="307" r:id="rId29"/>
    <p:sldId id="309" r:id="rId30"/>
    <p:sldId id="311" r:id="rId31"/>
    <p:sldId id="312" r:id="rId32"/>
    <p:sldId id="316" r:id="rId33"/>
    <p:sldId id="317" r:id="rId34"/>
    <p:sldId id="318" r:id="rId35"/>
    <p:sldId id="320" r:id="rId36"/>
    <p:sldId id="322" r:id="rId37"/>
    <p:sldId id="323" r:id="rId38"/>
    <p:sldId id="326" r:id="rId39"/>
    <p:sldId id="345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004FB-DB19-4691-AC8A-6463AF7796B6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CAE80-4E25-4DCD-8E85-903A7775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9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57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552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94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21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202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8229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536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2990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588" y="9129713"/>
            <a:ext cx="2971800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2DEA30C-40FD-49F1-86C1-FE70F4CBEC58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7632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750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588" y="9129713"/>
            <a:ext cx="2971800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8B1F44-F8D3-4F90-A363-48E8746FF4E4}" type="slidenum">
              <a:rPr lang="en-US"/>
              <a:pPr eaLnBrk="1" hangingPunct="1"/>
              <a:t>20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084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>
              <a:cs typeface="Arial" panose="020B0604020202020204" pitchFamily="34" charset="0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588" y="9129713"/>
            <a:ext cx="2971800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B022F3-4E2E-48BD-B1A8-6877CA4A7A48}" type="slidenum">
              <a:rPr lang="en-US"/>
              <a:pPr eaLnBrk="1" hangingPunct="1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708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0598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6467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3250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7693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773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4421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0076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9618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47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599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7955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600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5585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7457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3484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189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2229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1241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176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001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3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215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865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382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586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8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4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2132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37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17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18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19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1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5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2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0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34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8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3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967025E-886E-416B-A3D3-1F583C9DFCED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6365D31-9950-42C0-B004-E0252C6A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7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8000" dirty="0" smtClean="0">
                <a:cs typeface="B Titr" panose="00000700000000000000" pitchFamily="2" charset="-78"/>
              </a:rPr>
              <a:t>بسم الله الرحمن الرحیم</a:t>
            </a:r>
            <a:endParaRPr lang="en-US" sz="8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704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ChangeArrowheads="1"/>
          </p:cNvSpPr>
          <p:nvPr/>
        </p:nvSpPr>
        <p:spPr bwMode="auto">
          <a:xfrm>
            <a:off x="389965" y="2216501"/>
            <a:ext cx="1140310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 smtClean="0">
                <a:cs typeface="B Homa" panose="00000400000000000000" pitchFamily="2" charset="-78"/>
              </a:rPr>
              <a:t> </a:t>
            </a:r>
            <a:r>
              <a:rPr lang="ar-SA" sz="2800" b="1" dirty="0">
                <a:cs typeface="B Homa" panose="00000400000000000000" pitchFamily="2" charset="-78"/>
              </a:rPr>
              <a:t>يافتن و اصلاح عدم انطباقها قبل از آنكه مميزين شخص ثالث , مشتريان يا طرفهاي ذينفع آنها را بيابند .</a:t>
            </a:r>
            <a:endParaRPr lang="fa-IR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</a:t>
            </a:r>
            <a:r>
              <a:rPr lang="ar-SA" sz="2800" b="1" dirty="0">
                <a:cs typeface="B Homa" panose="00000400000000000000" pitchFamily="2" charset="-78"/>
              </a:rPr>
              <a:t>اطمينان از برقراري و نگهداري سيستم مديريت در انطباق با الزامات استاندارد و روشهايي كه خود ايجاد نموده .</a:t>
            </a:r>
            <a:endParaRPr lang="fa-IR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</a:t>
            </a:r>
            <a:r>
              <a:rPr lang="ar-SA" sz="2800" b="1" dirty="0">
                <a:cs typeface="B Homa" panose="00000400000000000000" pitchFamily="2" charset="-78"/>
              </a:rPr>
              <a:t>ارزيابي اثربخشي سيستم مديريت در برآورده سازي اهداف و بهبود مستمر آن </a:t>
            </a:r>
            <a:r>
              <a:rPr lang="fa-IR" sz="2800" b="1" dirty="0">
                <a:cs typeface="B Homa" panose="00000400000000000000" pitchFamily="2" charset="-78"/>
              </a:rPr>
              <a:t>.</a:t>
            </a:r>
            <a:endParaRPr lang="en-US" sz="2800" b="1" dirty="0">
              <a:cs typeface="B Homa" panose="00000400000000000000" pitchFamily="2" charset="-78"/>
            </a:endParaRPr>
          </a:p>
          <a:p>
            <a:pPr algn="r" rtl="1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</p:txBody>
      </p:sp>
      <p:sp>
        <p:nvSpPr>
          <p:cNvPr id="98311" name="AutoShape 7"/>
          <p:cNvSpPr>
            <a:spLocks noGrp="1" noChangeArrowheads="1"/>
          </p:cNvSpPr>
          <p:nvPr>
            <p:ph type="title"/>
          </p:nvPr>
        </p:nvSpPr>
        <p:spPr>
          <a:xfrm>
            <a:off x="1625600" y="533400"/>
            <a:ext cx="8585200" cy="1143000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>
                <a:solidFill>
                  <a:schemeClr val="tx1"/>
                </a:solidFill>
                <a:cs typeface="B Homa" panose="00000400000000000000" pitchFamily="2" charset="-78"/>
              </a:rPr>
              <a:t>الف ) مميزي شخص اول ( مميزي داخلي )</a:t>
            </a:r>
            <a:r>
              <a:rPr lang="fa-IR" dirty="0" smtClean="0">
                <a:solidFill>
                  <a:schemeClr val="tx1"/>
                </a:solidFill>
                <a:cs typeface="B Homa" panose="00000400000000000000" pitchFamily="2" charset="-78"/>
              </a:rPr>
              <a:t/>
            </a:r>
            <a:br>
              <a:rPr lang="fa-IR" dirty="0" smtClean="0">
                <a:solidFill>
                  <a:schemeClr val="tx1"/>
                </a:solidFill>
                <a:cs typeface="B Homa" panose="00000400000000000000" pitchFamily="2" charset="-78"/>
              </a:rPr>
            </a:br>
            <a:endParaRPr lang="en-US" dirty="0" smtClean="0">
              <a:solidFill>
                <a:schemeClr val="tx1"/>
              </a:solidFill>
              <a:cs typeface="B Homa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4137AF0-15BE-468D-8D22-9D7C92A1F1C1}" type="slidenum">
              <a:rPr lang="fa-IR" sz="1200">
                <a:solidFill>
                  <a:srgbClr val="898989"/>
                </a:solidFill>
              </a:rPr>
              <a:pPr/>
              <a:t>10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8658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83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AutoShape 4"/>
          <p:cNvSpPr>
            <a:spLocks noGrp="1" noChangeArrowheads="1"/>
          </p:cNvSpPr>
          <p:nvPr>
            <p:ph type="title"/>
          </p:nvPr>
        </p:nvSpPr>
        <p:spPr>
          <a:xfrm>
            <a:off x="1651000" y="152400"/>
            <a:ext cx="8915400" cy="11557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Homa" panose="00000400000000000000" pitchFamily="2" charset="-78"/>
              </a:rPr>
              <a:t/>
            </a:r>
            <a:br>
              <a:rPr lang="fa-IR" dirty="0" smtClean="0">
                <a:solidFill>
                  <a:schemeClr val="tx1"/>
                </a:solidFill>
                <a:cs typeface="B Homa" panose="00000400000000000000" pitchFamily="2" charset="-78"/>
              </a:rPr>
            </a:br>
            <a:r>
              <a:rPr lang="ar-SA" dirty="0" smtClean="0">
                <a:solidFill>
                  <a:schemeClr val="tx1"/>
                </a:solidFill>
                <a:cs typeface="B Homa" panose="00000400000000000000" pitchFamily="2" charset="-78"/>
              </a:rPr>
              <a:t>ب ) مميزي شخص ثاني</a:t>
            </a:r>
            <a:r>
              <a:rPr lang="en-US" dirty="0" smtClean="0">
                <a:solidFill>
                  <a:schemeClr val="tx1"/>
                </a:solidFill>
                <a:cs typeface="B Homa" panose="00000400000000000000" pitchFamily="2" charset="-78"/>
              </a:rPr>
              <a:t/>
            </a:r>
            <a:br>
              <a:rPr lang="en-US" dirty="0" smtClean="0">
                <a:solidFill>
                  <a:schemeClr val="tx1"/>
                </a:solidFill>
                <a:cs typeface="B Homa" panose="00000400000000000000" pitchFamily="2" charset="-78"/>
              </a:rPr>
            </a:br>
            <a:endParaRPr lang="en-US" dirty="0" smtClean="0">
              <a:solidFill>
                <a:schemeClr val="tx1"/>
              </a:solidFill>
              <a:cs typeface="B Homa" panose="00000400000000000000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2D8DD450-A72E-4196-B18F-839B56F0C642}" type="slidenum">
              <a:rPr lang="fa-IR" sz="1200">
                <a:solidFill>
                  <a:srgbClr val="898989"/>
                </a:solidFill>
              </a:rPr>
              <a:pPr/>
              <a:t>11</a:t>
            </a:fld>
            <a:endParaRPr lang="en-GB" sz="1200">
              <a:solidFill>
                <a:srgbClr val="898989"/>
              </a:solidFill>
            </a:endParaRPr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0" y="2088873"/>
            <a:ext cx="11967882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fa-IR" sz="2600" b="1" dirty="0">
                <a:cs typeface="B Homa" panose="00000400000000000000" pitchFamily="2" charset="-78"/>
              </a:rPr>
              <a:t>  </a:t>
            </a:r>
            <a:r>
              <a:rPr lang="ar-SA" sz="2600" b="1" dirty="0">
                <a:cs typeface="B Homa" panose="00000400000000000000" pitchFamily="2" charset="-78"/>
              </a:rPr>
              <a:t>مميزي يك سازمان از پيمانكار فرعي خود </a:t>
            </a:r>
            <a:r>
              <a:rPr lang="fa-IR" sz="2600" b="1" dirty="0">
                <a:cs typeface="B Homa" panose="00000400000000000000" pitchFamily="2" charset="-78"/>
              </a:rPr>
              <a:t>.</a:t>
            </a:r>
          </a:p>
          <a:p>
            <a:pPr marL="457200" indent="-4572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sz="26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fa-IR" sz="2600" b="1" dirty="0">
                <a:cs typeface="B Homa" panose="00000400000000000000" pitchFamily="2" charset="-78"/>
              </a:rPr>
              <a:t>  </a:t>
            </a:r>
            <a:r>
              <a:rPr lang="ar-SA" sz="2600" b="1" dirty="0">
                <a:cs typeface="B Homa" panose="00000400000000000000" pitchFamily="2" charset="-78"/>
              </a:rPr>
              <a:t>مقايسه يك ت</a:t>
            </a:r>
            <a:r>
              <a:rPr lang="fa-IR" sz="2600" b="1" dirty="0">
                <a:cs typeface="B Homa" panose="00000400000000000000" pitchFamily="2" charset="-78"/>
              </a:rPr>
              <a:t>أ</a:t>
            </a:r>
            <a:r>
              <a:rPr lang="ar-SA" sz="2600" b="1" dirty="0">
                <a:cs typeface="B Homa" panose="00000400000000000000" pitchFamily="2" charset="-78"/>
              </a:rPr>
              <a:t>مين كننده با ديگران قبل از يك قرارداد و ارزيابي آن .</a:t>
            </a:r>
            <a:endParaRPr lang="fa-IR" sz="26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sz="26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fa-IR" sz="2600" b="1" dirty="0">
                <a:cs typeface="B Homa" panose="00000400000000000000" pitchFamily="2" charset="-78"/>
              </a:rPr>
              <a:t>  </a:t>
            </a:r>
            <a:r>
              <a:rPr lang="ar-SA" sz="2600" b="1" dirty="0">
                <a:cs typeface="B Homa" panose="00000400000000000000" pitchFamily="2" charset="-78"/>
              </a:rPr>
              <a:t>اطمينان از اينكه گستره اي كه يك سيستم تعيين كرده پياده شده </a:t>
            </a:r>
            <a:r>
              <a:rPr lang="ar-SA" sz="2600" b="1" dirty="0" smtClean="0">
                <a:cs typeface="B Homa" panose="00000400000000000000" pitchFamily="2" charset="-78"/>
              </a:rPr>
              <a:t>و</a:t>
            </a:r>
            <a:r>
              <a:rPr lang="fa-IR" sz="2600" b="1" dirty="0" smtClean="0">
                <a:cs typeface="B Homa" panose="00000400000000000000" pitchFamily="2" charset="-78"/>
              </a:rPr>
              <a:t> </a:t>
            </a:r>
            <a:r>
              <a:rPr lang="ar-SA" sz="2600" b="1" dirty="0" smtClean="0">
                <a:cs typeface="B Homa" panose="00000400000000000000" pitchFamily="2" charset="-78"/>
              </a:rPr>
              <a:t>اثربخشي </a:t>
            </a:r>
            <a:r>
              <a:rPr lang="ar-SA" sz="2600" b="1" dirty="0">
                <a:cs typeface="B Homa" panose="00000400000000000000" pitchFamily="2" charset="-78"/>
              </a:rPr>
              <a:t>آن (برمبناي قرارداد </a:t>
            </a:r>
            <a:r>
              <a:rPr lang="ar-SA" sz="2600" b="1" dirty="0" smtClean="0">
                <a:cs typeface="B Homa" panose="00000400000000000000" pitchFamily="2" charset="-78"/>
              </a:rPr>
              <a:t>)</a:t>
            </a:r>
            <a:endParaRPr lang="ar-SA" sz="2600" b="1" dirty="0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98472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4"/>
          <p:cNvSpPr>
            <a:spLocks noGrp="1" noChangeArrowheads="1"/>
          </p:cNvSpPr>
          <p:nvPr>
            <p:ph type="title"/>
          </p:nvPr>
        </p:nvSpPr>
        <p:spPr>
          <a:xfrm>
            <a:off x="1968500" y="152400"/>
            <a:ext cx="85852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Homa" panose="00000400000000000000" pitchFamily="2" charset="-78"/>
              </a:rPr>
              <a:t/>
            </a:r>
            <a:br>
              <a:rPr lang="fa-IR" dirty="0" smtClean="0">
                <a:solidFill>
                  <a:schemeClr val="tx1"/>
                </a:solidFill>
                <a:cs typeface="B Homa" panose="00000400000000000000" pitchFamily="2" charset="-78"/>
              </a:rPr>
            </a:br>
            <a:r>
              <a:rPr lang="ar-SA" dirty="0" smtClean="0">
                <a:solidFill>
                  <a:schemeClr val="tx1"/>
                </a:solidFill>
                <a:cs typeface="B Homa" panose="00000400000000000000" pitchFamily="2" charset="-78"/>
              </a:rPr>
              <a:t>ج ) مميزي شخص ثالث</a:t>
            </a:r>
            <a:r>
              <a:rPr lang="en-US" dirty="0" smtClean="0">
                <a:solidFill>
                  <a:schemeClr val="tx1"/>
                </a:solidFill>
                <a:cs typeface="B Homa" panose="00000400000000000000" pitchFamily="2" charset="-78"/>
              </a:rPr>
              <a:t/>
            </a:r>
            <a:br>
              <a:rPr lang="en-US" dirty="0" smtClean="0">
                <a:solidFill>
                  <a:schemeClr val="tx1"/>
                </a:solidFill>
                <a:cs typeface="B Homa" panose="00000400000000000000" pitchFamily="2" charset="-78"/>
              </a:rPr>
            </a:br>
            <a:endParaRPr lang="en-US" dirty="0" smtClean="0">
              <a:solidFill>
                <a:schemeClr val="tx1"/>
              </a:solidFill>
              <a:cs typeface="B Homa" panose="00000400000000000000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6FF1961-98A9-4924-8F39-ABB9A98420F0}" type="slidenum">
              <a:rPr lang="fa-IR" sz="1200">
                <a:solidFill>
                  <a:srgbClr val="898989"/>
                </a:solidFill>
              </a:rPr>
              <a:pPr/>
              <a:t>12</a:t>
            </a:fld>
            <a:endParaRPr lang="en-GB" sz="1200">
              <a:solidFill>
                <a:srgbClr val="898989"/>
              </a:solidFill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363071" y="3071143"/>
            <a:ext cx="1145689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ar-SA" sz="3200" b="1" dirty="0">
                <a:cs typeface="B Homa" panose="00000400000000000000" pitchFamily="2" charset="-78"/>
              </a:rPr>
              <a:t>مميزي يك سازمان توسط شركتهاي صادر كننده گواهينامه براي </a:t>
            </a:r>
            <a:r>
              <a:rPr lang="ar-SA" sz="3200" b="1" dirty="0" smtClean="0">
                <a:cs typeface="B Homa" panose="00000400000000000000" pitchFamily="2" charset="-78"/>
              </a:rPr>
              <a:t>ارزيابي</a:t>
            </a:r>
            <a:r>
              <a:rPr lang="fa-IR" sz="3200" b="1" dirty="0" smtClean="0">
                <a:cs typeface="B Homa" panose="00000400000000000000" pitchFamily="2" charset="-78"/>
              </a:rPr>
              <a:t> </a:t>
            </a:r>
            <a:r>
              <a:rPr lang="ar-SA" sz="3200" b="1" dirty="0" smtClean="0">
                <a:cs typeface="B Homa" panose="00000400000000000000" pitchFamily="2" charset="-78"/>
              </a:rPr>
              <a:t>انطباق </a:t>
            </a:r>
            <a:r>
              <a:rPr lang="ar-SA" sz="3200" b="1" dirty="0">
                <a:cs typeface="B Homa" panose="00000400000000000000" pitchFamily="2" charset="-78"/>
              </a:rPr>
              <a:t>يك سيستم مديريت با استانداردهاي ملي / بين المللي </a:t>
            </a:r>
            <a:r>
              <a:rPr lang="ar-SA" sz="3200" b="1" dirty="0" smtClean="0">
                <a:cs typeface="B Homa" panose="00000400000000000000" pitchFamily="2" charset="-78"/>
              </a:rPr>
              <a:t>ر خواست</a:t>
            </a:r>
            <a:r>
              <a:rPr lang="fa-IR" sz="3200" b="1" dirty="0" smtClean="0">
                <a:cs typeface="B Homa" panose="00000400000000000000" pitchFamily="2" charset="-78"/>
              </a:rPr>
              <a:t>ه</a:t>
            </a:r>
            <a:r>
              <a:rPr lang="ar-SA" sz="3200" b="1" dirty="0" smtClean="0">
                <a:cs typeface="B Homa" panose="00000400000000000000" pitchFamily="2" charset="-78"/>
              </a:rPr>
              <a:t> </a:t>
            </a:r>
            <a:r>
              <a:rPr lang="ar-SA" sz="3200" b="1" dirty="0">
                <a:cs typeface="B Homa" panose="00000400000000000000" pitchFamily="2" charset="-78"/>
              </a:rPr>
              <a:t>شده , درخواست مينمايد .</a:t>
            </a:r>
            <a:endParaRPr lang="en-US" sz="3200" b="1" dirty="0">
              <a:cs typeface="B Homa" panose="00000400000000000000" pitchFamily="2" charset="-78"/>
            </a:endParaRPr>
          </a:p>
          <a:p>
            <a:pPr algn="just" rtl="1"/>
            <a:endParaRPr lang="en-US" sz="3200" b="1" dirty="0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865473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ChangeArrowheads="1"/>
          </p:cNvSpPr>
          <p:nvPr/>
        </p:nvSpPr>
        <p:spPr bwMode="auto">
          <a:xfrm>
            <a:off x="4384675" y="2700339"/>
            <a:ext cx="3194050" cy="226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sz="4800" b="1">
                <a:cs typeface="B Titr" panose="00000700000000000000" pitchFamily="2" charset="-78"/>
              </a:rPr>
              <a:t>فصل 3</a:t>
            </a:r>
            <a:endParaRPr lang="ar-SA" sz="4800" b="1" i="1">
              <a:cs typeface="B Titr" panose="00000700000000000000" pitchFamily="2" charset="-78"/>
            </a:endParaRPr>
          </a:p>
          <a:p>
            <a:pPr algn="ctr" eaLnBrk="1" hangingPunct="1"/>
            <a:r>
              <a:rPr lang="ar-SA" sz="4800" b="1">
                <a:cs typeface="B Titr" panose="00000700000000000000" pitchFamily="2" charset="-78"/>
              </a:rPr>
              <a:t>مراحل مميزي</a:t>
            </a:r>
            <a:endParaRPr lang="ar-SA" sz="4800" b="1" i="1">
              <a:cs typeface="B Titr" panose="00000700000000000000" pitchFamily="2" charset="-78"/>
            </a:endParaRPr>
          </a:p>
          <a:p>
            <a:pPr algn="ctr"/>
            <a:endParaRPr lang="ar-SA" sz="4800" b="1">
              <a:cs typeface="B Titr" panose="00000700000000000000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2975F42D-BB0F-4745-A7B1-A187899942F1}" type="slidenum">
              <a:rPr lang="fa-IR" sz="1200">
                <a:solidFill>
                  <a:srgbClr val="898989"/>
                </a:solidFill>
              </a:rPr>
              <a:pPr/>
              <a:t>13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08725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4689476" y="831851"/>
            <a:ext cx="2263775" cy="1446213"/>
          </a:xfrm>
          <a:prstGeom prst="rect">
            <a:avLst/>
          </a:prstGeom>
          <a:solidFill>
            <a:srgbClr val="CCFFFF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fa-IR" b="1">
                <a:cs typeface="B Nazanin" panose="00000400000000000000" pitchFamily="2" charset="-78"/>
              </a:rPr>
              <a:t>تهیه برنامه ممیزی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اهداف و محدوده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مسئولیتها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منابع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روشهای اجرایی</a:t>
            </a:r>
            <a:endParaRPr lang="en-US" sz="1600" b="1">
              <a:cs typeface="B Nazanin" panose="00000400000000000000" pitchFamily="2" charset="-78"/>
            </a:endParaRPr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4689476" y="2503489"/>
            <a:ext cx="2339975" cy="1692275"/>
          </a:xfrm>
          <a:prstGeom prst="rect">
            <a:avLst/>
          </a:prstGeom>
          <a:solidFill>
            <a:srgbClr val="CCFFFF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fa-IR" b="1">
                <a:cs typeface="B Nazanin" panose="00000400000000000000" pitchFamily="2" charset="-78"/>
              </a:rPr>
              <a:t>اجرای برنامه ممیزی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زمانبندی ممیزی ها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ارزیابی ممیزان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انتخاب تیم های ممیزی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هدایت فعالیتهای ممیزی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نگهداری سوابق</a:t>
            </a:r>
            <a:endParaRPr lang="en-US" sz="1600" b="1">
              <a:cs typeface="B Nazanin" panose="00000400000000000000" pitchFamily="2" charset="-78"/>
            </a:endParaRPr>
          </a:p>
        </p:txBody>
      </p:sp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4689476" y="4375150"/>
            <a:ext cx="2417763" cy="18161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fa-IR" b="1">
                <a:cs typeface="B Nazanin" panose="00000400000000000000" pitchFamily="2" charset="-78"/>
              </a:rPr>
              <a:t>پایش و بازنگری برنامه ممیزی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پایش و بازنگری 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شناسایی نیاز به انجام اقدامات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 اصلاحی و پیشگیرانه</a:t>
            </a:r>
          </a:p>
          <a:p>
            <a:pPr algn="r" rtl="1" eaLnBrk="1" hangingPunct="1">
              <a:buFontTx/>
              <a:buChar char="•"/>
            </a:pPr>
            <a:r>
              <a:rPr lang="fa-IR" sz="1600" b="1">
                <a:cs typeface="B Nazanin" panose="00000400000000000000" pitchFamily="2" charset="-78"/>
              </a:rPr>
              <a:t>شناسایی فرصتهای بهبود</a:t>
            </a:r>
            <a:endParaRPr lang="en-US" sz="1600" b="1">
              <a:cs typeface="B Nazanin" panose="00000400000000000000" pitchFamily="2" charset="-78"/>
            </a:endParaRPr>
          </a:p>
        </p:txBody>
      </p:sp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4065589" y="98426"/>
            <a:ext cx="4122737" cy="461963"/>
          </a:xfrm>
          <a:prstGeom prst="rect">
            <a:avLst/>
          </a:prstGeom>
          <a:solidFill>
            <a:srgbClr val="CCFFFF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b="1">
                <a:cs typeface="B Nazanin" panose="00000400000000000000" pitchFamily="2" charset="-78"/>
              </a:rPr>
              <a:t>اختیار برای مدیریت یک برنامه ممیزی</a:t>
            </a:r>
            <a:endParaRPr lang="en-US" b="1">
              <a:cs typeface="B Nazanin" panose="00000400000000000000" pitchFamily="2" charset="-78"/>
            </a:endParaRPr>
          </a:p>
        </p:txBody>
      </p:sp>
      <p:sp>
        <p:nvSpPr>
          <p:cNvPr id="39942" name="Line 8"/>
          <p:cNvSpPr>
            <a:spLocks noChangeShapeType="1"/>
          </p:cNvSpPr>
          <p:nvPr/>
        </p:nvSpPr>
        <p:spPr bwMode="auto">
          <a:xfrm>
            <a:off x="5781675" y="48736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Line 9"/>
          <p:cNvSpPr>
            <a:spLocks noChangeShapeType="1"/>
          </p:cNvSpPr>
          <p:nvPr/>
        </p:nvSpPr>
        <p:spPr bwMode="auto">
          <a:xfrm>
            <a:off x="5859463" y="221456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Line 10"/>
          <p:cNvSpPr>
            <a:spLocks noChangeShapeType="1"/>
          </p:cNvSpPr>
          <p:nvPr/>
        </p:nvSpPr>
        <p:spPr bwMode="auto">
          <a:xfrm>
            <a:off x="5937250" y="408781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Line 12"/>
          <p:cNvSpPr>
            <a:spLocks noChangeShapeType="1"/>
          </p:cNvSpPr>
          <p:nvPr/>
        </p:nvSpPr>
        <p:spPr bwMode="auto">
          <a:xfrm>
            <a:off x="7886700" y="703264"/>
            <a:ext cx="0" cy="55451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Line 13"/>
          <p:cNvSpPr>
            <a:spLocks noChangeShapeType="1"/>
          </p:cNvSpPr>
          <p:nvPr/>
        </p:nvSpPr>
        <p:spPr bwMode="auto">
          <a:xfrm flipH="1">
            <a:off x="7029450" y="703263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Line 14"/>
          <p:cNvSpPr>
            <a:spLocks noChangeShapeType="1"/>
          </p:cNvSpPr>
          <p:nvPr/>
        </p:nvSpPr>
        <p:spPr bwMode="auto">
          <a:xfrm flipH="1">
            <a:off x="7107238" y="2359025"/>
            <a:ext cx="7794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Line 15"/>
          <p:cNvSpPr>
            <a:spLocks noChangeShapeType="1"/>
          </p:cNvSpPr>
          <p:nvPr/>
        </p:nvSpPr>
        <p:spPr bwMode="auto">
          <a:xfrm flipH="1">
            <a:off x="7185026" y="6248400"/>
            <a:ext cx="701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16"/>
          <p:cNvSpPr>
            <a:spLocks noChangeShapeType="1"/>
          </p:cNvSpPr>
          <p:nvPr/>
        </p:nvSpPr>
        <p:spPr bwMode="auto">
          <a:xfrm flipH="1">
            <a:off x="7185026" y="4230688"/>
            <a:ext cx="701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Text Box 17"/>
          <p:cNvSpPr txBox="1">
            <a:spLocks noChangeArrowheads="1"/>
          </p:cNvSpPr>
          <p:nvPr/>
        </p:nvSpPr>
        <p:spPr bwMode="auto">
          <a:xfrm>
            <a:off x="8043863" y="1603376"/>
            <a:ext cx="69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>
                <a:cs typeface="B Nazanin" panose="00000400000000000000" pitchFamily="2" charset="-78"/>
              </a:rPr>
              <a:t>برنامه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39951" name="Text Box 18"/>
          <p:cNvSpPr txBox="1">
            <a:spLocks noChangeArrowheads="1"/>
          </p:cNvSpPr>
          <p:nvPr/>
        </p:nvSpPr>
        <p:spPr bwMode="auto">
          <a:xfrm>
            <a:off x="7886700" y="3006726"/>
            <a:ext cx="54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>
                <a:cs typeface="B Nazanin" panose="00000400000000000000" pitchFamily="2" charset="-78"/>
              </a:rPr>
              <a:t>اجرا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39952" name="Text Box 19"/>
          <p:cNvSpPr txBox="1">
            <a:spLocks noChangeArrowheads="1"/>
          </p:cNvSpPr>
          <p:nvPr/>
        </p:nvSpPr>
        <p:spPr bwMode="auto">
          <a:xfrm>
            <a:off x="7966076" y="5067301"/>
            <a:ext cx="796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>
                <a:cs typeface="B Nazanin" panose="00000400000000000000" pitchFamily="2" charset="-78"/>
              </a:rPr>
              <a:t>بررسی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39953" name="Line 20"/>
          <p:cNvSpPr>
            <a:spLocks noChangeShapeType="1"/>
          </p:cNvSpPr>
          <p:nvPr/>
        </p:nvSpPr>
        <p:spPr bwMode="auto">
          <a:xfrm>
            <a:off x="2582863" y="1639889"/>
            <a:ext cx="0" cy="39592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Line 21"/>
          <p:cNvSpPr>
            <a:spLocks noChangeShapeType="1"/>
          </p:cNvSpPr>
          <p:nvPr/>
        </p:nvSpPr>
        <p:spPr bwMode="auto">
          <a:xfrm>
            <a:off x="2582864" y="5599113"/>
            <a:ext cx="701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Line 22"/>
          <p:cNvSpPr>
            <a:spLocks noChangeShapeType="1"/>
          </p:cNvSpPr>
          <p:nvPr/>
        </p:nvSpPr>
        <p:spPr bwMode="auto">
          <a:xfrm>
            <a:off x="2582864" y="1639888"/>
            <a:ext cx="6238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6" name="Text Box 23"/>
          <p:cNvSpPr txBox="1">
            <a:spLocks noChangeArrowheads="1"/>
          </p:cNvSpPr>
          <p:nvPr/>
        </p:nvSpPr>
        <p:spPr bwMode="auto">
          <a:xfrm>
            <a:off x="1958975" y="3006726"/>
            <a:ext cx="622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>
                <a:cs typeface="B Nazanin" panose="00000400000000000000" pitchFamily="2" charset="-78"/>
              </a:rPr>
              <a:t>اقدام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39957" name="Line 25"/>
          <p:cNvSpPr>
            <a:spLocks noChangeShapeType="1"/>
          </p:cNvSpPr>
          <p:nvPr/>
        </p:nvSpPr>
        <p:spPr bwMode="auto">
          <a:xfrm>
            <a:off x="3517900" y="1639889"/>
            <a:ext cx="0" cy="3959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Line 26"/>
          <p:cNvSpPr>
            <a:spLocks noChangeShapeType="1"/>
          </p:cNvSpPr>
          <p:nvPr/>
        </p:nvSpPr>
        <p:spPr bwMode="auto">
          <a:xfrm>
            <a:off x="3517900" y="5599113"/>
            <a:ext cx="101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9" name="Line 27"/>
          <p:cNvSpPr>
            <a:spLocks noChangeShapeType="1"/>
          </p:cNvSpPr>
          <p:nvPr/>
        </p:nvSpPr>
        <p:spPr bwMode="auto">
          <a:xfrm>
            <a:off x="3517901" y="1639888"/>
            <a:ext cx="9382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Text Box 28"/>
          <p:cNvSpPr txBox="1">
            <a:spLocks noChangeArrowheads="1"/>
          </p:cNvSpPr>
          <p:nvPr/>
        </p:nvSpPr>
        <p:spPr bwMode="auto">
          <a:xfrm>
            <a:off x="3130551" y="2863850"/>
            <a:ext cx="830263" cy="12001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>
                <a:cs typeface="B Nazanin" panose="00000400000000000000" pitchFamily="2" charset="-78"/>
              </a:rPr>
              <a:t>بهبود </a:t>
            </a:r>
          </a:p>
          <a:p>
            <a:pPr eaLnBrk="1" hangingPunct="1"/>
            <a:r>
              <a:rPr lang="fa-IR">
                <a:cs typeface="B Nazanin" panose="00000400000000000000" pitchFamily="2" charset="-78"/>
              </a:rPr>
              <a:t>برنامه </a:t>
            </a:r>
          </a:p>
          <a:p>
            <a:pPr eaLnBrk="1" hangingPunct="1"/>
            <a:r>
              <a:rPr lang="fa-IR">
                <a:cs typeface="B Nazanin" panose="00000400000000000000" pitchFamily="2" charset="-78"/>
              </a:rPr>
              <a:t>ممیزی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3D11B57-7A0E-4B23-AD7A-7937D68E1B98}" type="slidenum">
              <a:rPr lang="fa-IR" sz="1200">
                <a:solidFill>
                  <a:srgbClr val="898989"/>
                </a:solidFill>
              </a:rPr>
              <a:pPr/>
              <a:t>14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12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ChangeArrowheads="1"/>
          </p:cNvSpPr>
          <p:nvPr/>
        </p:nvSpPr>
        <p:spPr bwMode="auto">
          <a:xfrm>
            <a:off x="1651001" y="2368551"/>
            <a:ext cx="8969375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125000"/>
              </a:lnSpc>
              <a:buClr>
                <a:srgbClr val="FF0000"/>
              </a:buClr>
              <a:buFontTx/>
              <a:buChar char="o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براي برنامه ريزي يك مميزي توجه به عوامل زير ضروريست :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25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b="1" dirty="0">
                <a:cs typeface="B Homa" panose="00000400000000000000" pitchFamily="2" charset="-78"/>
              </a:rPr>
              <a:t> تعيين زمان </a:t>
            </a:r>
            <a:r>
              <a:rPr lang="en-US" b="1" i="1" dirty="0">
                <a:cs typeface="B Homa" panose="00000400000000000000" pitchFamily="2" charset="-78"/>
              </a:rPr>
              <a:t>–</a:t>
            </a:r>
            <a:r>
              <a:rPr lang="ar-SA" b="1" dirty="0">
                <a:cs typeface="B Homa" panose="00000400000000000000" pitchFamily="2" charset="-78"/>
              </a:rPr>
              <a:t> دفعات 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25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b="1" dirty="0">
                <a:cs typeface="B Homa" panose="00000400000000000000" pitchFamily="2" charset="-78"/>
              </a:rPr>
              <a:t> تعيين وظايف و مسئوليتها 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25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b="1" dirty="0">
                <a:cs typeface="B Homa" panose="00000400000000000000" pitchFamily="2" charset="-78"/>
              </a:rPr>
              <a:t> تعيين معيارها 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25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b="1" dirty="0">
                <a:cs typeface="B Homa" panose="00000400000000000000" pitchFamily="2" charset="-78"/>
              </a:rPr>
              <a:t> تعيين دامنه شمول 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25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b="1" dirty="0">
                <a:cs typeface="B Homa" panose="00000400000000000000" pitchFamily="2" charset="-78"/>
              </a:rPr>
              <a:t> تعيين مدت 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25000"/>
              </a:lnSpc>
            </a:pPr>
            <a:endParaRPr lang="en-US" b="1" dirty="0">
              <a:cs typeface="B Homa" panose="00000400000000000000" pitchFamily="2" charset="-78"/>
            </a:endParaRPr>
          </a:p>
        </p:txBody>
      </p:sp>
      <p:sp>
        <p:nvSpPr>
          <p:cNvPr id="41987" name="AutoShape 6"/>
          <p:cNvSpPr>
            <a:spLocks noChangeArrowheads="1"/>
          </p:cNvSpPr>
          <p:nvPr/>
        </p:nvSpPr>
        <p:spPr bwMode="auto">
          <a:xfrm>
            <a:off x="2327275" y="228601"/>
            <a:ext cx="6902450" cy="1824049"/>
          </a:xfrm>
          <a:prstGeom prst="horizontalScroll">
            <a:avLst>
              <a:gd name="adj" fmla="val 1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30000"/>
              </a:lnSpc>
            </a:pPr>
            <a:r>
              <a:rPr lang="ar-SA" sz="3200" b="1">
                <a:cs typeface="B Titr" panose="00000700000000000000" pitchFamily="2" charset="-78"/>
              </a:rPr>
              <a:t>برنامه ريزي وآماده سازي مميزي</a:t>
            </a:r>
            <a:r>
              <a:rPr lang="en-US" sz="3200" b="1">
                <a:cs typeface="B Titr" panose="00000700000000000000" pitchFamily="2" charset="-78"/>
              </a:rPr>
              <a:t/>
            </a:r>
            <a:br>
              <a:rPr lang="en-US" sz="3200" b="1">
                <a:cs typeface="B Titr" panose="00000700000000000000" pitchFamily="2" charset="-78"/>
              </a:rPr>
            </a:br>
            <a:endParaRPr lang="en-US" sz="3200" b="1">
              <a:cs typeface="B Titr" panose="00000700000000000000" pitchFamily="2" charset="-78"/>
            </a:endParaRPr>
          </a:p>
        </p:txBody>
      </p:sp>
      <p:pic>
        <p:nvPicPr>
          <p:cNvPr id="41988" name="Picture 8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25" y="3305176"/>
            <a:ext cx="2832100" cy="247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4AA096B-8A9E-4BED-B429-C038072AB02F}" type="slidenum">
              <a:rPr lang="fa-IR" sz="1200">
                <a:solidFill>
                  <a:srgbClr val="898989"/>
                </a:solidFill>
              </a:rPr>
              <a:pPr/>
              <a:t>15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0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18941" y="1626816"/>
            <a:ext cx="10677177" cy="3724275"/>
          </a:xfrm>
        </p:spPr>
        <p:txBody>
          <a:bodyPr>
            <a:noAutofit/>
          </a:bodyPr>
          <a:lstStyle/>
          <a:p>
            <a:pPr algn="just" rtl="1">
              <a:buFont typeface="Wingdings" panose="05000000000000000000" pitchFamily="2" charset="2"/>
              <a:buNone/>
            </a:pPr>
            <a:r>
              <a:rPr lang="fa-IR" sz="2400" dirty="0">
                <a:cs typeface="B Homa" panose="00000400000000000000" pitchFamily="2" charset="-78"/>
              </a:rPr>
              <a:t> </a:t>
            </a:r>
            <a:r>
              <a:rPr lang="ar-SA" sz="2400" b="1" dirty="0">
                <a:cs typeface="B Homa" panose="00000400000000000000" pitchFamily="2" charset="-78"/>
              </a:rPr>
              <a:t>تعيين مدت </a:t>
            </a:r>
            <a:r>
              <a:rPr lang="ar-SA" sz="2400" b="1" i="1" dirty="0">
                <a:cs typeface="B Homa" panose="00000400000000000000" pitchFamily="2" charset="-78"/>
              </a:rPr>
              <a:t>مميزيهاي شخص اول :</a:t>
            </a:r>
            <a:endParaRPr lang="fa-IR" sz="2400" b="1" i="1" dirty="0">
              <a:cs typeface="B Homa" panose="00000400000000000000" pitchFamily="2" charset="-78"/>
            </a:endParaRPr>
          </a:p>
          <a:p>
            <a:pPr algn="just" rtl="1"/>
            <a:endParaRPr lang="ar-SA" sz="1800" b="1" dirty="0">
              <a:cs typeface="B Homa" panose="00000400000000000000" pitchFamily="2" charset="-78"/>
            </a:endParaRPr>
          </a:p>
          <a:p>
            <a:pPr algn="just" rtl="1"/>
            <a:r>
              <a:rPr lang="ar-SA" sz="2800" b="1" dirty="0">
                <a:cs typeface="B Homa" panose="00000400000000000000" pitchFamily="2" charset="-78"/>
              </a:rPr>
              <a:t>از نظر زمان و دفعات مميزي داخلي كيفيت معمولاً بر اساس برنامه ساليانه و حسب اهميت فعاليتها و نياز مميزي برنامه ريزي ميشود </a:t>
            </a:r>
            <a:r>
              <a:rPr lang="ar-SA" sz="2800" b="1" dirty="0" smtClean="0">
                <a:cs typeface="B Homa" panose="00000400000000000000" pitchFamily="2" charset="-78"/>
              </a:rPr>
              <a:t>.</a:t>
            </a:r>
            <a:r>
              <a:rPr lang="en-US" sz="2800" b="1" dirty="0" smtClean="0">
                <a:cs typeface="B Homa" panose="00000400000000000000" pitchFamily="2" charset="-78"/>
              </a:rPr>
              <a:t> </a:t>
            </a:r>
            <a:r>
              <a:rPr lang="ar-SA" sz="2800" b="1" dirty="0" smtClean="0">
                <a:cs typeface="B Homa" panose="00000400000000000000" pitchFamily="2" charset="-78"/>
              </a:rPr>
              <a:t>مميزين </a:t>
            </a:r>
            <a:r>
              <a:rPr lang="ar-SA" sz="2800" b="1" dirty="0">
                <a:cs typeface="B Homa" panose="00000400000000000000" pitchFamily="2" charset="-78"/>
              </a:rPr>
              <a:t>داخلي كيفيت علاوه بر واجد شرايط بودن از نظر دانش فني و تخصصي سازمان خود بايستي از لحاظ توانايي انجام مميزيها بنحو مطلوب نيز واجد شرايط باشند .</a:t>
            </a:r>
          </a:p>
          <a:p>
            <a:pPr algn="just" rtl="1"/>
            <a:endParaRPr lang="en-US" sz="2400" dirty="0">
              <a:cs typeface="B Homa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6505EC3-6189-4B35-BD33-95B6B36F8447}" type="slidenum">
              <a:rPr lang="fa-IR" sz="1200">
                <a:solidFill>
                  <a:srgbClr val="898989"/>
                </a:solidFill>
              </a:rPr>
              <a:pPr/>
              <a:t>16</a:t>
            </a:fld>
            <a:endParaRPr lang="en-GB" sz="1200">
              <a:solidFill>
                <a:srgbClr val="898989"/>
              </a:solidFill>
            </a:endParaRPr>
          </a:p>
        </p:txBody>
      </p:sp>
      <p:sp>
        <p:nvSpPr>
          <p:cNvPr id="43011" name="AutoShape 4"/>
          <p:cNvSpPr>
            <a:spLocks noChangeArrowheads="1"/>
          </p:cNvSpPr>
          <p:nvPr/>
        </p:nvSpPr>
        <p:spPr bwMode="auto">
          <a:xfrm>
            <a:off x="2327275" y="80964"/>
            <a:ext cx="6902450" cy="1824049"/>
          </a:xfrm>
          <a:prstGeom prst="horizontalScroll">
            <a:avLst>
              <a:gd name="adj" fmla="val 1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30000"/>
              </a:lnSpc>
            </a:pPr>
            <a:r>
              <a:rPr lang="ar-SA" sz="3200" b="1">
                <a:cs typeface="B Titr" panose="00000700000000000000" pitchFamily="2" charset="-78"/>
              </a:rPr>
              <a:t>برنامه ريزي وآماده سازي مميزي</a:t>
            </a:r>
            <a:r>
              <a:rPr lang="en-US" sz="3200" b="1">
                <a:cs typeface="B Titr" panose="00000700000000000000" pitchFamily="2" charset="-78"/>
              </a:rPr>
              <a:t/>
            </a:r>
            <a:br>
              <a:rPr lang="en-US" sz="3200" b="1">
                <a:cs typeface="B Titr" panose="00000700000000000000" pitchFamily="2" charset="-78"/>
              </a:rPr>
            </a:br>
            <a:endParaRPr lang="en-US" sz="3200" b="1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150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ChangeArrowheads="1"/>
          </p:cNvSpPr>
          <p:nvPr/>
        </p:nvSpPr>
        <p:spPr bwMode="auto">
          <a:xfrm>
            <a:off x="618565" y="2086324"/>
            <a:ext cx="11295529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358775" eaLnBrk="0" hangingPunct="0"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2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معيارهاي انجام مميزي داخلي عمدتاً روشهاي اجرايي واحد يا </a:t>
            </a:r>
            <a:r>
              <a:rPr lang="ar-SA" sz="2800" b="1" dirty="0" smtClean="0">
                <a:cs typeface="B Homa" panose="00000400000000000000" pitchFamily="2" charset="-78"/>
              </a:rPr>
              <a:t>فعاليتهاي </a:t>
            </a:r>
            <a:r>
              <a:rPr lang="ar-SA" sz="2800" b="1" dirty="0">
                <a:cs typeface="B Homa" panose="00000400000000000000" pitchFamily="2" charset="-78"/>
              </a:rPr>
              <a:t>تحت مميزي و استانداردهاي مربوط به آن </a:t>
            </a:r>
            <a:r>
              <a:rPr lang="ar-SA" sz="2800" b="1" dirty="0" smtClean="0">
                <a:cs typeface="B Homa" panose="00000400000000000000" pitchFamily="2" charset="-78"/>
              </a:rPr>
              <a:t>فعاليتها </a:t>
            </a:r>
            <a:r>
              <a:rPr lang="ar-SA" sz="2800" b="1" dirty="0">
                <a:cs typeface="B Homa" panose="00000400000000000000" pitchFamily="2" charset="-78"/>
              </a:rPr>
              <a:t>مي باشند .</a:t>
            </a:r>
            <a:endParaRPr lang="fa-IR" sz="2800" b="1" dirty="0">
              <a:cs typeface="B Homa" panose="00000400000000000000" pitchFamily="2" charset="-78"/>
            </a:endParaRPr>
          </a:p>
          <a:p>
            <a:pPr lvl="2" algn="r" rtl="1"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endParaRPr lang="fa-IR" sz="2800" b="1" dirty="0">
              <a:cs typeface="B Homa" panose="00000400000000000000" pitchFamily="2" charset="-78"/>
            </a:endParaRPr>
          </a:p>
          <a:p>
            <a:pPr lvl="2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 دامنه شمول مميزي داخلي معمولاً يك يا چند روش اجرايي است </a:t>
            </a:r>
            <a:r>
              <a:rPr lang="ar-SA" sz="2800" b="1" dirty="0" smtClean="0">
                <a:cs typeface="B Homa" panose="00000400000000000000" pitchFamily="2" charset="-78"/>
              </a:rPr>
              <a:t>كه</a:t>
            </a:r>
            <a:r>
              <a:rPr lang="fa-IR" sz="2800" b="1" dirty="0" smtClean="0">
                <a:cs typeface="B Homa" panose="00000400000000000000" pitchFamily="2" charset="-78"/>
              </a:rPr>
              <a:t> </a:t>
            </a:r>
            <a:r>
              <a:rPr lang="ar-SA" sz="2800" b="1" dirty="0" smtClean="0">
                <a:cs typeface="B Homa" panose="00000400000000000000" pitchFamily="2" charset="-78"/>
              </a:rPr>
              <a:t>در </a:t>
            </a:r>
            <a:r>
              <a:rPr lang="ar-SA" sz="2800" b="1" dirty="0">
                <a:cs typeface="B Homa" panose="00000400000000000000" pitchFamily="2" charset="-78"/>
              </a:rPr>
              <a:t>برگيرنده تمام و يا قسمتي از سازمان مي باشد .</a:t>
            </a:r>
            <a:endParaRPr lang="fa-IR" sz="2800" b="1" dirty="0">
              <a:cs typeface="B Homa" panose="00000400000000000000" pitchFamily="2" charset="-78"/>
            </a:endParaRPr>
          </a:p>
          <a:p>
            <a:pPr lvl="2" algn="r" rtl="1"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endParaRPr lang="ar-SA" sz="2800" b="1" dirty="0">
              <a:cs typeface="B Homa" panose="00000400000000000000" pitchFamily="2" charset="-78"/>
            </a:endParaRPr>
          </a:p>
          <a:p>
            <a:pPr lvl="2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مدت زمان اجراي يك مميزي داخلي زمان تخميني براي انجام يك </a:t>
            </a:r>
            <a:r>
              <a:rPr lang="ar-SA" sz="2800" b="1" dirty="0" smtClean="0">
                <a:cs typeface="B Homa" panose="00000400000000000000" pitchFamily="2" charset="-78"/>
              </a:rPr>
              <a:t>مميزي </a:t>
            </a:r>
            <a:r>
              <a:rPr lang="ar-SA" sz="2800" b="1" dirty="0">
                <a:cs typeface="B Homa" panose="00000400000000000000" pitchFamily="2" charset="-78"/>
              </a:rPr>
              <a:t>است كه بر حسب وسعت سازمان تعريف مي گردد .</a:t>
            </a:r>
          </a:p>
        </p:txBody>
      </p:sp>
      <p:sp>
        <p:nvSpPr>
          <p:cNvPr id="44035" name="AutoShape 6"/>
          <p:cNvSpPr>
            <a:spLocks noChangeArrowheads="1"/>
          </p:cNvSpPr>
          <p:nvPr/>
        </p:nvSpPr>
        <p:spPr bwMode="auto">
          <a:xfrm>
            <a:off x="2547938" y="76201"/>
            <a:ext cx="6902450" cy="1824049"/>
          </a:xfrm>
          <a:prstGeom prst="horizontalScroll">
            <a:avLst>
              <a:gd name="adj" fmla="val 1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30000"/>
              </a:lnSpc>
            </a:pPr>
            <a:r>
              <a:rPr lang="ar-SA" sz="3200" b="1">
                <a:cs typeface="B Titr" panose="00000700000000000000" pitchFamily="2" charset="-78"/>
              </a:rPr>
              <a:t>برنامه ريزي وآماده سازي مميزي</a:t>
            </a:r>
            <a:r>
              <a:rPr lang="en-US" sz="3200" b="1">
                <a:cs typeface="B Titr" panose="00000700000000000000" pitchFamily="2" charset="-78"/>
              </a:rPr>
              <a:t/>
            </a:r>
            <a:br>
              <a:rPr lang="en-US" sz="3200" b="1">
                <a:cs typeface="B Titr" panose="00000700000000000000" pitchFamily="2" charset="-78"/>
              </a:rPr>
            </a:br>
            <a:endParaRPr lang="en-US" sz="3200" b="1">
              <a:cs typeface="B Titr" panose="000007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0F18101-448E-4DE0-B39E-B2985698660F}" type="slidenum">
              <a:rPr lang="fa-IR" sz="1200">
                <a:solidFill>
                  <a:srgbClr val="898989"/>
                </a:solidFill>
              </a:rPr>
              <a:pPr/>
              <a:t>17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10176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/>
          <p:cNvSpPr>
            <a:spLocks noGrp="1" noChangeArrowheads="1"/>
          </p:cNvSpPr>
          <p:nvPr>
            <p:ph type="title"/>
          </p:nvPr>
        </p:nvSpPr>
        <p:spPr>
          <a:xfrm>
            <a:off x="1968500" y="381001"/>
            <a:ext cx="8585200" cy="676275"/>
          </a:xfrm>
        </p:spPr>
        <p:txBody>
          <a:bodyPr/>
          <a:lstStyle/>
          <a:p>
            <a:pPr rtl="1"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fa-IR" sz="3200">
                <a:cs typeface="B Homa" panose="00000400000000000000" pitchFamily="2" charset="-78"/>
              </a:rPr>
              <a:t> </a:t>
            </a:r>
            <a:r>
              <a:rPr lang="ar-SA" sz="3200">
                <a:cs typeface="B Homa" panose="00000400000000000000" pitchFamily="2" charset="-78"/>
              </a:rPr>
              <a:t>مميزيهاي شخص دوم</a:t>
            </a:r>
            <a:endParaRPr lang="en-US" sz="3200">
              <a:cs typeface="B Homa" panose="00000400000000000000" pitchFamily="2" charset="-78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91671" y="1989139"/>
            <a:ext cx="10263654" cy="4321175"/>
          </a:xfrm>
        </p:spPr>
        <p:txBody>
          <a:bodyPr>
            <a:noAutofit/>
          </a:bodyPr>
          <a:lstStyle/>
          <a:p>
            <a:pPr marL="812800" indent="-812800" algn="r" rtl="1">
              <a:lnSpc>
                <a:spcPct val="95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400" b="1" dirty="0" smtClean="0">
                <a:cs typeface="B Homa" panose="00000400000000000000" pitchFamily="2" charset="-78"/>
              </a:rPr>
              <a:t>زمان و دفعات در مواقع احساس نياز به مميزي پيمانكار تعيين مي گردد كه معمولاً هنگام عقد قرارداد است . </a:t>
            </a:r>
            <a:endParaRPr lang="fa-IR" sz="2400" b="1" dirty="0" smtClean="0">
              <a:cs typeface="B Homa" panose="00000400000000000000" pitchFamily="2" charset="-78"/>
            </a:endParaRPr>
          </a:p>
          <a:p>
            <a:pPr marL="812800" indent="-812800" algn="r" rtl="1">
              <a:lnSpc>
                <a:spcPct val="95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ar-SA" sz="2400" b="1" dirty="0">
              <a:cs typeface="B Homa" panose="00000400000000000000" pitchFamily="2" charset="-78"/>
            </a:endParaRPr>
          </a:p>
          <a:p>
            <a:pPr marL="812800" indent="-812800" algn="r" rt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400" b="1" dirty="0" smtClean="0">
                <a:cs typeface="B Homa" panose="00000400000000000000" pitchFamily="2" charset="-78"/>
              </a:rPr>
              <a:t>مميزين شخص دوم بايد داراي دانش تخصصي مورد نياز باشند .</a:t>
            </a:r>
            <a:endParaRPr lang="fa-IR" sz="2400" b="1" dirty="0" smtClean="0">
              <a:cs typeface="B Homa" panose="00000400000000000000" pitchFamily="2" charset="-78"/>
            </a:endParaRPr>
          </a:p>
          <a:p>
            <a:pPr marL="812800" indent="-812800" algn="r" rt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ar-SA" sz="2400" b="1" dirty="0">
              <a:cs typeface="B Homa" panose="00000400000000000000" pitchFamily="2" charset="-78"/>
            </a:endParaRPr>
          </a:p>
          <a:p>
            <a:pPr marL="812800" indent="-812800" algn="r" rt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400" b="1" dirty="0" smtClean="0">
                <a:cs typeface="B Homa" panose="00000400000000000000" pitchFamily="2" charset="-78"/>
              </a:rPr>
              <a:t>معيارهاي انجام مميزي شخص دوم الزامات قرارداد مي باشد .</a:t>
            </a:r>
            <a:endParaRPr lang="fa-IR" sz="2400" b="1" dirty="0" smtClean="0">
              <a:cs typeface="B Homa" panose="00000400000000000000" pitchFamily="2" charset="-78"/>
            </a:endParaRPr>
          </a:p>
          <a:p>
            <a:pPr marL="812800" indent="-812800" algn="r" rt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ar-SA" sz="2400" b="1" dirty="0">
              <a:cs typeface="B Homa" panose="00000400000000000000" pitchFamily="2" charset="-78"/>
            </a:endParaRPr>
          </a:p>
          <a:p>
            <a:pPr marL="812800" indent="-812800" algn="r" rtl="1">
              <a:lnSpc>
                <a:spcPct val="95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400" b="1" dirty="0" smtClean="0">
                <a:cs typeface="B Homa" panose="00000400000000000000" pitchFamily="2" charset="-78"/>
              </a:rPr>
              <a:t> دامنه شمول مميزي شخص دوم فعاليتهاي مربوط به كيفيت محصول خدمات يا موارد ديگر مي باشد .</a:t>
            </a:r>
            <a:endParaRPr lang="fa-IR" sz="2400" b="1" dirty="0" smtClean="0">
              <a:cs typeface="B Homa" panose="00000400000000000000" pitchFamily="2" charset="-78"/>
            </a:endParaRPr>
          </a:p>
          <a:p>
            <a:pPr marL="812800" indent="-812800" algn="r" rt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ar-SA" sz="2400" b="1" dirty="0">
              <a:cs typeface="B Homa" panose="00000400000000000000" pitchFamily="2" charset="-78"/>
            </a:endParaRPr>
          </a:p>
          <a:p>
            <a:pPr marL="812800" indent="-812800" algn="r" rt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400" b="1" dirty="0" smtClean="0">
                <a:cs typeface="B Homa" panose="00000400000000000000" pitchFamily="2" charset="-78"/>
              </a:rPr>
              <a:t>مدت زمان اجراي مميزي شخص دوم معمولاً يك روز يا كمتر است .</a:t>
            </a:r>
            <a:endParaRPr lang="en-US" sz="2400" b="1" dirty="0" smtClean="0">
              <a:cs typeface="B Homa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F69A30E8-A6BD-4A60-8729-EDD4C1392459}" type="slidenum">
              <a:rPr lang="fa-IR" sz="1200">
                <a:solidFill>
                  <a:srgbClr val="898989"/>
                </a:solidFill>
              </a:rPr>
              <a:pPr/>
              <a:t>18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18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/>
          <p:cNvSpPr>
            <a:spLocks noGrp="1" noChangeArrowheads="1"/>
          </p:cNvSpPr>
          <p:nvPr>
            <p:ph type="title"/>
          </p:nvPr>
        </p:nvSpPr>
        <p:spPr>
          <a:xfrm>
            <a:off x="1651000" y="381001"/>
            <a:ext cx="8915400" cy="792163"/>
          </a:xfrm>
        </p:spPr>
        <p:txBody>
          <a:bodyPr/>
          <a:lstStyle/>
          <a:p>
            <a:r>
              <a:rPr lang="ar-SA" smtClean="0">
                <a:solidFill>
                  <a:schemeClr val="tx1"/>
                </a:solidFill>
                <a:cs typeface="B Homa" panose="00000400000000000000" pitchFamily="2" charset="-78"/>
              </a:rPr>
              <a:t>مميزيهاي شخص سوم</a:t>
            </a:r>
            <a:endParaRPr lang="en-US" smtClean="0">
              <a:solidFill>
                <a:schemeClr val="tx1"/>
              </a:solidFill>
              <a:cs typeface="B Homa" panose="00000400000000000000" pitchFamily="2" charset="-78"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29930" y="1304364"/>
            <a:ext cx="10366188" cy="3733800"/>
          </a:xfrm>
        </p:spPr>
        <p:txBody>
          <a:bodyPr>
            <a:noAutofit/>
          </a:bodyPr>
          <a:lstStyle/>
          <a:p>
            <a:pPr marL="355600" indent="-355600" algn="r" rtl="1">
              <a:buClr>
                <a:srgbClr val="FF0000"/>
              </a:buClr>
              <a:buFont typeface="Wingdings" panose="05000000000000000000" pitchFamily="2" charset="2"/>
              <a:buChar char="¯"/>
            </a:pPr>
            <a:r>
              <a:rPr lang="ar-SA" sz="2400" b="1" dirty="0" smtClean="0">
                <a:cs typeface="B Homa" panose="00000400000000000000" pitchFamily="2" charset="-78"/>
              </a:rPr>
              <a:t>زمان و دفعات از طرف سازمان مميزي كننده و با توافق كارفرما تعيين ميگردد .</a:t>
            </a:r>
            <a:endParaRPr lang="fa-IR" sz="2400" b="1" dirty="0" smtClean="0">
              <a:cs typeface="B Homa" panose="00000400000000000000" pitchFamily="2" charset="-78"/>
            </a:endParaRPr>
          </a:p>
          <a:p>
            <a:pPr marL="355600" indent="-355600" algn="r" rtl="1">
              <a:buClr>
                <a:srgbClr val="FF0000"/>
              </a:buClr>
              <a:buFont typeface="Wingdings" panose="05000000000000000000" pitchFamily="2" charset="2"/>
              <a:buChar char="¯"/>
            </a:pPr>
            <a:r>
              <a:rPr lang="ar-SA" sz="2400" b="1" dirty="0" smtClean="0">
                <a:cs typeface="B Homa" panose="00000400000000000000" pitchFamily="2" charset="-78"/>
              </a:rPr>
              <a:t>تيم مميزين شخص ثالث بايد حداقل داراي يك سر مميز ثبت شده ، يك نفر آشنا به دانش تخصصي صنعت </a:t>
            </a:r>
            <a:r>
              <a:rPr lang="fa-IR" sz="2400" b="1" dirty="0" smtClean="0">
                <a:cs typeface="B Homa" panose="00000400000000000000" pitchFamily="2" charset="-78"/>
              </a:rPr>
              <a:t> </a:t>
            </a:r>
            <a:r>
              <a:rPr lang="ar-SA" sz="2400" b="1" dirty="0" smtClean="0">
                <a:cs typeface="B Homa" panose="00000400000000000000" pitchFamily="2" charset="-78"/>
              </a:rPr>
              <a:t>مورد مميزي باشد .</a:t>
            </a:r>
          </a:p>
          <a:p>
            <a:pPr marL="355600" indent="-355600" algn="r" rtl="1">
              <a:buClr>
                <a:srgbClr val="FF0000"/>
              </a:buClr>
              <a:buFont typeface="Wingdings" panose="05000000000000000000" pitchFamily="2" charset="2"/>
              <a:buChar char="¯"/>
            </a:pPr>
            <a:r>
              <a:rPr lang="ar-SA" sz="2400" b="1" dirty="0" smtClean="0">
                <a:cs typeface="B Homa" panose="00000400000000000000" pitchFamily="2" charset="-78"/>
              </a:rPr>
              <a:t>معيارهاي انجام مميزي استانداردهاي 9001 ، </a:t>
            </a:r>
            <a:r>
              <a:rPr lang="fa-IR" sz="2400" b="1" dirty="0" smtClean="0">
                <a:cs typeface="B Homa" panose="00000400000000000000" pitchFamily="2" charset="-78"/>
              </a:rPr>
              <a:t>14001</a:t>
            </a:r>
            <a:r>
              <a:rPr lang="ar-SA" sz="2400" b="1" dirty="0" smtClean="0">
                <a:cs typeface="B Homa" panose="00000400000000000000" pitchFamily="2" charset="-78"/>
              </a:rPr>
              <a:t> و </a:t>
            </a:r>
            <a:r>
              <a:rPr lang="en-US" sz="2400" b="1" i="1" dirty="0" smtClean="0">
                <a:cs typeface="B Homa" panose="00000400000000000000" pitchFamily="2" charset="-78"/>
              </a:rPr>
              <a:t>…</a:t>
            </a:r>
            <a:r>
              <a:rPr lang="ar-SA" sz="2400" b="1" dirty="0" smtClean="0">
                <a:cs typeface="B Homa" panose="00000400000000000000" pitchFamily="2" charset="-78"/>
              </a:rPr>
              <a:t> و يا مقررات مربوطه ديگر مثل استاندارد ملي مي باشد .</a:t>
            </a:r>
            <a:endParaRPr lang="fa-IR" sz="2400" b="1" dirty="0" smtClean="0">
              <a:cs typeface="B Homa" panose="00000400000000000000" pitchFamily="2" charset="-78"/>
            </a:endParaRPr>
          </a:p>
          <a:p>
            <a:pPr marL="355600" indent="-355600" algn="r" rtl="1">
              <a:buClr>
                <a:srgbClr val="FF0000"/>
              </a:buClr>
              <a:buFont typeface="Wingdings" panose="05000000000000000000" pitchFamily="2" charset="2"/>
              <a:buChar char="¯"/>
            </a:pPr>
            <a:r>
              <a:rPr lang="ar-SA" sz="2400" b="1" dirty="0" smtClean="0">
                <a:cs typeface="B Homa" panose="00000400000000000000" pitchFamily="2" charset="-78"/>
              </a:rPr>
              <a:t>دامنه شمول مميزي بر اساس تعريف خود كارفرما تعيين مي گردد .</a:t>
            </a:r>
            <a:endParaRPr lang="fa-IR" sz="2400" b="1" dirty="0" smtClean="0">
              <a:cs typeface="B Homa" panose="00000400000000000000" pitchFamily="2" charset="-78"/>
            </a:endParaRPr>
          </a:p>
          <a:p>
            <a:pPr marL="355600" indent="-355600" algn="r" rtl="1">
              <a:buClr>
                <a:srgbClr val="FF0000"/>
              </a:buClr>
              <a:buFont typeface="Wingdings" panose="05000000000000000000" pitchFamily="2" charset="2"/>
              <a:buChar char="¯"/>
            </a:pPr>
            <a:r>
              <a:rPr lang="fa-IR" sz="2400" b="1" dirty="0" smtClean="0">
                <a:cs typeface="B Homa" panose="00000400000000000000" pitchFamily="2" charset="-78"/>
              </a:rPr>
              <a:t> </a:t>
            </a:r>
            <a:r>
              <a:rPr lang="ar-SA" sz="2400" b="1" dirty="0" smtClean="0">
                <a:cs typeface="B Homa" panose="00000400000000000000" pitchFamily="2" charset="-78"/>
              </a:rPr>
              <a:t>مدت زمان اجراي مميزي بر اساس گستردگي سازمان تعيين مي گردد .</a:t>
            </a:r>
            <a:endParaRPr lang="fa-IR" sz="2400" b="1" dirty="0" smtClean="0">
              <a:cs typeface="B Homa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AADACDAC-3300-4A0C-9304-FD9659B959B7}" type="slidenum">
              <a:rPr lang="fa-IR" sz="1200">
                <a:solidFill>
                  <a:srgbClr val="898989"/>
                </a:solidFill>
              </a:rPr>
              <a:pPr/>
              <a:t>19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635309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0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3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0" grpId="1"/>
      <p:bldP spid="114691" grpId="0" build="p"/>
      <p:bldP spid="114691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905000"/>
            <a:ext cx="9906000" cy="2438400"/>
          </a:xfrm>
        </p:spPr>
        <p:txBody>
          <a:bodyPr>
            <a:normAutofit/>
          </a:bodyPr>
          <a:lstStyle/>
          <a:p>
            <a:pPr algn="ctr" rtl="1">
              <a:defRPr/>
            </a:pPr>
            <a:r>
              <a:rPr lang="fa-IR" sz="6600" dirty="0" smtClean="0">
                <a:latin typeface="Bernard MT Condensed" pitchFamily="18" charset="0"/>
                <a:cs typeface="B Nazanin" pitchFamily="2" charset="-78"/>
              </a:rPr>
              <a:t>ممیزی داخلی</a:t>
            </a:r>
            <a:r>
              <a:rPr lang="en-GB" sz="6600" dirty="0">
                <a:latin typeface="Bernard MT Condensed" pitchFamily="18" charset="0"/>
                <a:cs typeface="B Nazanin" pitchFamily="2" charset="-78"/>
              </a:rPr>
              <a:t/>
            </a:r>
            <a:br>
              <a:rPr lang="en-GB" sz="6600" dirty="0">
                <a:latin typeface="Bernard MT Condensed" pitchFamily="18" charset="0"/>
                <a:cs typeface="B Nazanin" pitchFamily="2" charset="-78"/>
              </a:rPr>
            </a:br>
            <a:r>
              <a:rPr lang="en-GB" sz="6600" dirty="0">
                <a:latin typeface="Bernard MT Condensed" pitchFamily="18" charset="0"/>
                <a:cs typeface="B Nazanin" pitchFamily="2" charset="-78"/>
              </a:rPr>
              <a:t> Internal Audit</a:t>
            </a:r>
            <a:br>
              <a:rPr lang="en-GB" sz="6600" dirty="0">
                <a:latin typeface="Bernard MT Condensed" pitchFamily="18" charset="0"/>
                <a:cs typeface="B Nazanin" pitchFamily="2" charset="-78"/>
              </a:rPr>
            </a:br>
            <a:endParaRPr lang="en-GB" sz="2400" dirty="0">
              <a:cs typeface="B Nazanin" pitchFamily="2" charset="-7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760" y="5091953"/>
            <a:ext cx="11578107" cy="1066800"/>
          </a:xfrm>
        </p:spPr>
        <p:txBody>
          <a:bodyPr>
            <a:normAutofit fontScale="92500"/>
          </a:bodyPr>
          <a:lstStyle/>
          <a:p>
            <a:pPr marL="342900" indent="-342900" algn="r" rtl="1"/>
            <a:r>
              <a:rPr lang="fa-IR" sz="3200" b="1" dirty="0" smtClean="0">
                <a:solidFill>
                  <a:schemeClr val="tx1"/>
                </a:solidFill>
                <a:latin typeface="Albertus Extra Bold" pitchFamily="34" charset="0"/>
                <a:ea typeface="Arial Unicode MS" panose="020B0604020202020204" pitchFamily="34" charset="-128"/>
                <a:cs typeface="B Nazanin" panose="00000400000000000000" pitchFamily="2" charset="-78"/>
              </a:rPr>
              <a:t>ارائه کنندگان  : </a:t>
            </a:r>
            <a:r>
              <a:rPr lang="fa-IR" sz="3200" b="1" dirty="0" smtClean="0">
                <a:solidFill>
                  <a:schemeClr val="tx1"/>
                </a:solidFill>
                <a:latin typeface="Albertus Extra Bold" pitchFamily="34" charset="0"/>
                <a:ea typeface="Arial Unicode MS" panose="020B0604020202020204" pitchFamily="34" charset="-128"/>
                <a:cs typeface="B Nazanin" panose="00000400000000000000" pitchFamily="2" charset="-78"/>
              </a:rPr>
              <a:t>عباسعلی خوش خلق، اسماعیل برخوری، معصومه ابوالوردی، محمد حقانی</a:t>
            </a:r>
            <a:endParaRPr lang="fa-IR" sz="3200" b="1" dirty="0" smtClean="0">
              <a:solidFill>
                <a:schemeClr val="tx1"/>
              </a:solidFill>
              <a:latin typeface="Albertus Extra Bold" pitchFamily="34" charset="0"/>
              <a:ea typeface="Arial Unicode MS" panose="020B0604020202020204" pitchFamily="34" charset="-128"/>
              <a:cs typeface="B Nazanin" panose="00000400000000000000" pitchFamily="2" charset="-78"/>
            </a:endParaRPr>
          </a:p>
          <a:p>
            <a:pPr marL="342900" indent="-342900" algn="r"/>
            <a:endParaRPr lang="en-GB" sz="3200" b="1" dirty="0" smtClean="0">
              <a:solidFill>
                <a:schemeClr val="tx1"/>
              </a:solidFill>
              <a:latin typeface="Albertus Extra Bold" pitchFamily="34" charset="0"/>
              <a:ea typeface="Arial Unicode MS" panose="020B0604020202020204" pitchFamily="34" charset="-128"/>
              <a:cs typeface="B Nazanin" panose="00000400000000000000" pitchFamily="2" charset="-78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397000" y="4737100"/>
            <a:ext cx="9315450" cy="139700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7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ChangeArrowheads="1"/>
          </p:cNvSpPr>
          <p:nvPr/>
        </p:nvSpPr>
        <p:spPr bwMode="auto">
          <a:xfrm>
            <a:off x="363071" y="1459503"/>
            <a:ext cx="1138965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342900" indent="-3429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بازنگري دوره اي برنامه ساليانه ( مميزيهاي داخلي )</a:t>
            </a:r>
            <a:r>
              <a:rPr lang="fa-IR" sz="2800" b="1" dirty="0">
                <a:cs typeface="B Homa" panose="00000400000000000000" pitchFamily="2" charset="-78"/>
              </a:rPr>
              <a:t> .</a:t>
            </a:r>
            <a:endParaRPr lang="en-US" sz="2800" b="1" dirty="0">
              <a:cs typeface="B Homa" panose="00000400000000000000" pitchFamily="2" charset="-78"/>
            </a:endParaRPr>
          </a:p>
          <a:p>
            <a:pPr marL="342900" indent="-3429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 </a:t>
            </a: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بررسي قراردادها </a:t>
            </a:r>
            <a:r>
              <a:rPr lang="en-US" sz="2800" b="1" i="1" dirty="0">
                <a:cs typeface="B Homa" panose="00000400000000000000" pitchFamily="2" charset="-78"/>
              </a:rPr>
              <a:t>–</a:t>
            </a:r>
            <a:r>
              <a:rPr lang="ar-SA" sz="2800" b="1" dirty="0">
                <a:cs typeface="B Homa" panose="00000400000000000000" pitchFamily="2" charset="-78"/>
              </a:rPr>
              <a:t> استانداردها </a:t>
            </a:r>
            <a:r>
              <a:rPr lang="en-US" sz="2800" b="1" i="1" dirty="0">
                <a:cs typeface="B Homa" panose="00000400000000000000" pitchFamily="2" charset="-78"/>
              </a:rPr>
              <a:t>–</a:t>
            </a:r>
            <a:r>
              <a:rPr lang="ar-SA" sz="2800" b="1" dirty="0">
                <a:cs typeface="B Homa" panose="00000400000000000000" pitchFamily="2" charset="-78"/>
              </a:rPr>
              <a:t> مقررات مربوطه </a:t>
            </a:r>
            <a:r>
              <a:rPr lang="fa-IR" sz="2800" b="1" dirty="0">
                <a:cs typeface="B Homa" panose="00000400000000000000" pitchFamily="2" charset="-78"/>
              </a:rPr>
              <a:t>.</a:t>
            </a:r>
            <a:endParaRPr lang="en-US" sz="2800" b="1" dirty="0">
              <a:cs typeface="B Homa" panose="00000400000000000000" pitchFamily="2" charset="-78"/>
            </a:endParaRPr>
          </a:p>
          <a:p>
            <a:pPr marL="342900" indent="-3429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 </a:t>
            </a: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دريافت اطلاعات سازمان ( مميزيهاي شخص سوم ) و قراردادها ( شخص </a:t>
            </a:r>
            <a:r>
              <a:rPr lang="ar-SA" sz="2800" b="1" dirty="0" smtClean="0">
                <a:cs typeface="B Homa" panose="00000400000000000000" pitchFamily="2" charset="-78"/>
              </a:rPr>
              <a:t>دوم </a:t>
            </a:r>
            <a:r>
              <a:rPr lang="ar-SA" sz="2800" b="1" dirty="0">
                <a:cs typeface="B Homa" panose="00000400000000000000" pitchFamily="2" charset="-78"/>
              </a:rPr>
              <a:t>) و كليه روشهاي اجرايي سازمان ( اول و سوم ) .</a:t>
            </a:r>
            <a:endParaRPr lang="en-US" sz="2800" b="1" dirty="0">
              <a:cs typeface="B Homa" panose="00000400000000000000" pitchFamily="2" charset="-78"/>
            </a:endParaRPr>
          </a:p>
          <a:p>
            <a:pPr marL="342900" indent="-3429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 </a:t>
            </a: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توجه به مميزي در محلهاي مختلف </a:t>
            </a:r>
            <a:r>
              <a:rPr lang="fa-IR" sz="2800" b="1" dirty="0">
                <a:cs typeface="B Homa" panose="00000400000000000000" pitchFamily="2" charset="-78"/>
              </a:rPr>
              <a:t>.</a:t>
            </a:r>
            <a:endParaRPr lang="en-US" sz="2800" b="1" dirty="0">
              <a:cs typeface="B Homa" panose="00000400000000000000" pitchFamily="2" charset="-78"/>
            </a:endParaRPr>
          </a:p>
          <a:p>
            <a:pPr marL="342900" indent="-3429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 </a:t>
            </a: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برآورد هزينه و زمان </a:t>
            </a:r>
            <a:r>
              <a:rPr lang="fa-IR" sz="2800" b="1" dirty="0">
                <a:cs typeface="B Homa" panose="00000400000000000000" pitchFamily="2" charset="-78"/>
              </a:rPr>
              <a:t>.</a:t>
            </a:r>
            <a:endParaRPr lang="en-US" sz="2800" b="1" dirty="0">
              <a:cs typeface="B Homa" panose="00000400000000000000" pitchFamily="2" charset="-78"/>
            </a:endParaRPr>
          </a:p>
          <a:p>
            <a:pPr marL="342900" indent="-3429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 </a:t>
            </a: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لزوم بازديد قبل از مميزي </a:t>
            </a:r>
            <a:r>
              <a:rPr lang="fa-IR" sz="2800" b="1" dirty="0">
                <a:cs typeface="B Homa" panose="00000400000000000000" pitchFamily="2" charset="-78"/>
              </a:rPr>
              <a:t>.</a:t>
            </a:r>
            <a:endParaRPr lang="en-US" sz="2800" b="1" dirty="0">
              <a:cs typeface="B Homa" panose="00000400000000000000" pitchFamily="2" charset="-78"/>
            </a:endParaRPr>
          </a:p>
          <a:p>
            <a:pPr marL="342900" indent="-3429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بررسي سوابق مميزي ( سوابق مميزيهاي انجام شده قبلي ) </a:t>
            </a:r>
            <a:r>
              <a:rPr lang="fa-IR" sz="2800" b="1" dirty="0">
                <a:cs typeface="B Homa" panose="00000400000000000000" pitchFamily="2" charset="-78"/>
              </a:rPr>
              <a:t>.</a:t>
            </a:r>
            <a:endParaRPr lang="en-US" sz="2800" b="1" dirty="0">
              <a:cs typeface="B Homa" panose="00000400000000000000" pitchFamily="2" charset="-78"/>
            </a:endParaRPr>
          </a:p>
          <a:p>
            <a:pPr marL="342900" indent="-3429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 تعيين افراد گروه مميزي </a:t>
            </a:r>
            <a:r>
              <a:rPr lang="fa-IR" sz="2800" b="1" dirty="0">
                <a:cs typeface="B Homa" panose="00000400000000000000" pitchFamily="2" charset="-78"/>
              </a:rPr>
              <a:t>.</a:t>
            </a:r>
            <a:endParaRPr lang="en-US" sz="2800" b="1" dirty="0">
              <a:cs typeface="B Homa" panose="00000400000000000000" pitchFamily="2" charset="-78"/>
            </a:endParaRPr>
          </a:p>
          <a:p>
            <a:pPr marL="342900" indent="-3429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 </a:t>
            </a: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تعيين مسئول تصميم در شرايط اضطراري بي نتيجه ماندن مميزي </a:t>
            </a:r>
            <a:endParaRPr lang="en-US" sz="2800" b="1" dirty="0">
              <a:cs typeface="B Homa" panose="00000400000000000000" pitchFamily="2" charset="-78"/>
            </a:endParaRPr>
          </a:p>
          <a:p>
            <a:pPr marL="342900" indent="-3429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 </a:t>
            </a: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تعيين شرايط و مسئوليت تصميم گيري توقف مميزي .</a:t>
            </a:r>
            <a:endParaRPr lang="en-US" sz="2800" b="1" dirty="0">
              <a:cs typeface="B Homa" panose="00000400000000000000" pitchFamily="2" charset="-78"/>
            </a:endParaRPr>
          </a:p>
          <a:p>
            <a:pPr marL="342900" indent="-342900" algn="r" rtl="1"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</p:txBody>
      </p:sp>
      <p:sp>
        <p:nvSpPr>
          <p:cNvPr id="117766" name="AutoShape 6"/>
          <p:cNvSpPr>
            <a:spLocks noGrp="1" noChangeArrowheads="1"/>
          </p:cNvSpPr>
          <p:nvPr>
            <p:ph type="title"/>
          </p:nvPr>
        </p:nvSpPr>
        <p:spPr>
          <a:xfrm>
            <a:off x="1493838" y="228601"/>
            <a:ext cx="8915400" cy="1012825"/>
          </a:xfrm>
          <a:noFill/>
        </p:spPr>
        <p:txBody>
          <a:bodyPr/>
          <a:lstStyle/>
          <a:p>
            <a:pPr rtl="1"/>
            <a:r>
              <a:rPr lang="ar-SA" sz="3200">
                <a:cs typeface="B Titr" panose="00000700000000000000" pitchFamily="2" charset="-78"/>
              </a:rPr>
              <a:t>فعاليتهاي برنامه ريزي </a:t>
            </a:r>
            <a:endParaRPr lang="en-US" sz="3200">
              <a:cs typeface="B Titr" panose="00000700000000000000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25CE05A2-3988-4F1C-8DBC-186064030181}" type="slidenum">
              <a:rPr lang="fa-IR" sz="1200">
                <a:solidFill>
                  <a:srgbClr val="898989"/>
                </a:solidFill>
              </a:rPr>
              <a:pPr/>
              <a:t>20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75408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ChangeArrowheads="1"/>
          </p:cNvSpPr>
          <p:nvPr/>
        </p:nvSpPr>
        <p:spPr bwMode="auto">
          <a:xfrm>
            <a:off x="618565" y="2166134"/>
            <a:ext cx="1007959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619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619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619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619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619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دريافت مستندات كيفيت و ارزيابي آنها و مطابقت با استاندارد مورد </a:t>
            </a:r>
            <a:r>
              <a:rPr lang="ar-SA" b="1" dirty="0" smtClean="0">
                <a:cs typeface="B Homa" panose="00000400000000000000" pitchFamily="2" charset="-78"/>
              </a:rPr>
              <a:t>نظر</a:t>
            </a:r>
            <a:r>
              <a:rPr lang="fa-IR" b="1" dirty="0" smtClean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اعلام نتيجه بررسي به مسئول مربوطه و تعيين زمان مميزي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بررسي سوابق مميزيهاي قبلي در صورت لزوم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تهيه برنامه اجراي مميزي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تهيه چك ليست</a:t>
            </a:r>
            <a:r>
              <a:rPr lang="ar-SA" dirty="0">
                <a:cs typeface="B Homa" panose="00000400000000000000" pitchFamily="2" charset="-78"/>
              </a:rPr>
              <a:t> </a:t>
            </a:r>
            <a:r>
              <a:rPr lang="fa-IR" dirty="0">
                <a:cs typeface="B Homa" panose="00000400000000000000" pitchFamily="2" charset="-78"/>
              </a:rPr>
              <a:t>.</a:t>
            </a:r>
            <a:endParaRPr lang="ar-SA" dirty="0">
              <a:cs typeface="B Homa" panose="00000400000000000000" pitchFamily="2" charset="-78"/>
            </a:endParaRPr>
          </a:p>
        </p:txBody>
      </p:sp>
      <p:sp>
        <p:nvSpPr>
          <p:cNvPr id="121862" name="AutoShape 6"/>
          <p:cNvSpPr>
            <a:spLocks noGrp="1" noChangeArrowheads="1"/>
          </p:cNvSpPr>
          <p:nvPr>
            <p:ph type="title"/>
          </p:nvPr>
        </p:nvSpPr>
        <p:spPr>
          <a:xfrm>
            <a:off x="1414463" y="260350"/>
            <a:ext cx="8915400" cy="1296988"/>
          </a:xfrm>
          <a:noFill/>
        </p:spPr>
        <p:txBody>
          <a:bodyPr/>
          <a:lstStyle/>
          <a:p>
            <a:pPr marL="1117600" indent="-1117600" rtl="1"/>
            <a:r>
              <a:rPr lang="ar-SA" sz="3200">
                <a:cs typeface="B Titr" panose="00000700000000000000" pitchFamily="2" charset="-78"/>
              </a:rPr>
              <a:t>فعاليتهاي آماده سازي </a:t>
            </a:r>
            <a:endParaRPr lang="en-US" sz="3200">
              <a:cs typeface="B Titr" panose="00000700000000000000" pitchFamily="2" charset="-7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Management Approach Planning</a:t>
            </a: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IMS Internal Audit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D8ADF9A-D1D4-4926-9937-FB2AAB760A6B}" type="slidenum">
              <a:rPr lang="fa-IR" sz="1200">
                <a:solidFill>
                  <a:srgbClr val="898989"/>
                </a:solidFill>
              </a:rPr>
              <a:pPr/>
              <a:t>21</a:t>
            </a:fld>
            <a:endParaRPr lang="en-GB" sz="1200">
              <a:solidFill>
                <a:srgbClr val="898989"/>
              </a:solidFill>
            </a:endParaRPr>
          </a:p>
        </p:txBody>
      </p:sp>
      <p:pic>
        <p:nvPicPr>
          <p:cNvPr id="50180" name="Picture 7" descr="j02919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1" y="4005264"/>
            <a:ext cx="25050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24510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ChangeArrowheads="1"/>
          </p:cNvSpPr>
          <p:nvPr/>
        </p:nvSpPr>
        <p:spPr bwMode="auto">
          <a:xfrm>
            <a:off x="1143000" y="2133600"/>
            <a:ext cx="92837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33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33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33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33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33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Clr>
                <a:srgbClr val="00FF00"/>
              </a:buClr>
              <a:buFont typeface="Arial Unicode MS" panose="020B0604020202020204" pitchFamily="34" charset="-128"/>
              <a:buNone/>
            </a:pPr>
            <a:r>
              <a:rPr lang="fa-IR" b="1" i="1" dirty="0">
                <a:cs typeface="B Homa" panose="00000400000000000000" pitchFamily="2" charset="-78"/>
              </a:rPr>
              <a:t>  </a:t>
            </a:r>
            <a:r>
              <a:rPr lang="ar-SA" b="1" i="1" dirty="0">
                <a:cs typeface="B Homa" panose="00000400000000000000" pitchFamily="2" charset="-78"/>
              </a:rPr>
              <a:t>چك ليست مميزي :</a:t>
            </a:r>
            <a:endParaRPr lang="fa-IR" b="1" i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FF00"/>
              </a:buClr>
              <a:buFont typeface="Arial Unicode MS" panose="020B0604020202020204" pitchFamily="34" charset="-128"/>
              <a:buChar char="❅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FF00"/>
              </a:buClr>
              <a:buFont typeface="Arial Unicode MS" panose="020B0604020202020204" pitchFamily="34" charset="-128"/>
              <a:buChar char="❅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ابزار كار مميزي 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FF00"/>
              </a:buClr>
              <a:buFont typeface="Arial Unicode MS" panose="020B0604020202020204" pitchFamily="34" charset="-128"/>
              <a:buChar char="❅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سابقه 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FF00"/>
              </a:buClr>
              <a:buFont typeface="Arial Unicode MS" panose="020B0604020202020204" pitchFamily="34" charset="-128"/>
              <a:buChar char="❅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FF00"/>
              </a:buClr>
              <a:buFont typeface="Arial Unicode MS" panose="020B0604020202020204" pitchFamily="34" charset="-128"/>
              <a:buNone/>
            </a:pPr>
            <a:r>
              <a:rPr lang="ar-SA" b="1" dirty="0">
                <a:cs typeface="B Homa" panose="00000400000000000000" pitchFamily="2" charset="-78"/>
              </a:rPr>
              <a:t>هدف از تهيه چك ليست :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FF00"/>
              </a:buClr>
              <a:buFont typeface="Arial Unicode MS" panose="020B0604020202020204" pitchFamily="34" charset="-128"/>
              <a:buChar char="❅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FF00"/>
              </a:buClr>
              <a:buFont typeface="Arial Unicode MS" panose="020B0604020202020204" pitchFamily="34" charset="-128"/>
              <a:buChar char="❅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در جهت اهداف و دامنه شمول مميزي 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FF00"/>
              </a:buClr>
              <a:buFont typeface="Arial Unicode MS" panose="020B0604020202020204" pitchFamily="34" charset="-128"/>
              <a:buChar char="❅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راهنماي مميز به هنگام انجام مميزي 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FF00"/>
              </a:buClr>
              <a:buFont typeface="Arial Unicode MS" panose="020B0604020202020204" pitchFamily="34" charset="-128"/>
              <a:buChar char="❅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اطمينان از كامل شدن تمام موارد </a:t>
            </a:r>
          </a:p>
        </p:txBody>
      </p:sp>
      <p:sp>
        <p:nvSpPr>
          <p:cNvPr id="52227" name="Rectangle 6"/>
          <p:cNvSpPr>
            <a:spLocks noChangeArrowheads="1"/>
          </p:cNvSpPr>
          <p:nvPr/>
        </p:nvSpPr>
        <p:spPr bwMode="auto">
          <a:xfrm>
            <a:off x="4367214" y="455614"/>
            <a:ext cx="30257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fa-IR" sz="3600" b="1">
                <a:cs typeface="B Titr" panose="00000700000000000000" pitchFamily="2" charset="-78"/>
              </a:rPr>
              <a:t>چک لیست ممیزی</a:t>
            </a:r>
          </a:p>
          <a:p>
            <a:pPr algn="ctr" rtl="1" eaLnBrk="1" hangingPunct="1"/>
            <a:endParaRPr lang="en-US" sz="3600" b="1">
              <a:cs typeface="B Titr" panose="00000700000000000000" pitchFamily="2" charset="-78"/>
            </a:endParaRPr>
          </a:p>
          <a:p>
            <a:pPr algn="ctr" rtl="1" eaLnBrk="1" hangingPunct="1"/>
            <a:endParaRPr lang="ar-SA" sz="3600" b="1">
              <a:cs typeface="B Titr" panose="00000700000000000000" pitchFamily="2" charset="-78"/>
            </a:endParaRPr>
          </a:p>
        </p:txBody>
      </p:sp>
      <p:pic>
        <p:nvPicPr>
          <p:cNvPr id="52228" name="Picture 7" descr="j02513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924175"/>
            <a:ext cx="265271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F8D90F4-A835-491A-BFFE-9DDA519BF73A}" type="slidenum">
              <a:rPr lang="fa-IR" sz="1200">
                <a:solidFill>
                  <a:srgbClr val="898989"/>
                </a:solidFill>
              </a:rPr>
              <a:pPr/>
              <a:t>22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49769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ChangeArrowheads="1"/>
          </p:cNvSpPr>
          <p:nvPr/>
        </p:nvSpPr>
        <p:spPr bwMode="auto">
          <a:xfrm>
            <a:off x="1493839" y="1752601"/>
            <a:ext cx="92043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23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323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323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323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323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3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3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3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3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b="1" dirty="0">
                <a:cs typeface="B Homa" panose="00000400000000000000" pitchFamily="2" charset="-78"/>
              </a:rPr>
              <a:t>در تهيه چك ليست مميز بايستي موارد زير را در نظر بگيريد :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/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B66DFF"/>
              </a:buClr>
              <a:buFont typeface="Arial Unicode MS" panose="020B0604020202020204" pitchFamily="34" charset="-128"/>
              <a:buChar char="☆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فرآيندهاي مورد عمل واحد مربوطه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B66DFF"/>
              </a:buClr>
              <a:buFont typeface="Arial Unicode MS" panose="020B0604020202020204" pitchFamily="34" charset="-128"/>
              <a:buChar char="☆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B66DFF"/>
              </a:buClr>
              <a:buFont typeface="Arial Unicode MS" panose="020B0604020202020204" pitchFamily="34" charset="-128"/>
              <a:buChar char="☆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روشهاي اجرايي مربوطه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B66DFF"/>
              </a:buClr>
              <a:buFont typeface="Arial Unicode MS" panose="020B0604020202020204" pitchFamily="34" charset="-128"/>
              <a:buChar char="☆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B66DFF"/>
              </a:buClr>
              <a:buFont typeface="Arial Unicode MS" panose="020B0604020202020204" pitchFamily="34" charset="-128"/>
              <a:buChar char="☆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ديگر مدارك مورد استفاده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B66DFF"/>
              </a:buClr>
              <a:buFont typeface="Arial Unicode MS" panose="020B0604020202020204" pitchFamily="34" charset="-128"/>
              <a:buChar char="☆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B66DFF"/>
              </a:buClr>
              <a:buFont typeface="Arial Unicode MS" panose="020B0604020202020204" pitchFamily="34" charset="-128"/>
              <a:buChar char="☆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سوابق مربوطه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B66DFF"/>
              </a:buClr>
              <a:buFont typeface="Arial Unicode MS" panose="020B0604020202020204" pitchFamily="34" charset="-128"/>
              <a:buChar char="☆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B66DFF"/>
              </a:buClr>
              <a:buFont typeface="Arial Unicode MS" panose="020B0604020202020204" pitchFamily="34" charset="-128"/>
              <a:buChar char="☆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الزامات</a:t>
            </a:r>
            <a:r>
              <a:rPr lang="fa-IR" b="1" dirty="0">
                <a:cs typeface="B Homa" panose="00000400000000000000" pitchFamily="2" charset="-78"/>
              </a:rPr>
              <a:t> استاندارد </a:t>
            </a: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B66DFF"/>
              </a:buClr>
              <a:buFont typeface="Arial Unicode MS" panose="020B0604020202020204" pitchFamily="34" charset="-128"/>
              <a:buChar char="☆"/>
            </a:pPr>
            <a:endParaRPr lang="en-US" b="1" dirty="0">
              <a:cs typeface="B Homa" panose="00000400000000000000" pitchFamily="2" charset="-78"/>
            </a:endParaRPr>
          </a:p>
        </p:txBody>
      </p:sp>
      <p:sp>
        <p:nvSpPr>
          <p:cNvPr id="53251" name="Rectangle 6"/>
          <p:cNvSpPr>
            <a:spLocks noChangeArrowheads="1"/>
          </p:cNvSpPr>
          <p:nvPr/>
        </p:nvSpPr>
        <p:spPr bwMode="auto">
          <a:xfrm>
            <a:off x="4367214" y="457200"/>
            <a:ext cx="30257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fa-IR" sz="3600" b="1">
                <a:cs typeface="B Titr" panose="00000700000000000000" pitchFamily="2" charset="-78"/>
              </a:rPr>
              <a:t>چک لیست ممیزی</a:t>
            </a:r>
          </a:p>
          <a:p>
            <a:pPr algn="ctr" rtl="1" eaLnBrk="1" hangingPunct="1"/>
            <a:endParaRPr lang="en-US" sz="3600" b="1">
              <a:cs typeface="B Titr" panose="00000700000000000000" pitchFamily="2" charset="-78"/>
            </a:endParaRPr>
          </a:p>
          <a:p>
            <a:pPr algn="ctr" rtl="1" eaLnBrk="1" hangingPunct="1"/>
            <a:endParaRPr lang="ar-SA" sz="3600" b="1">
              <a:cs typeface="B Titr" panose="000007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5A087C90-C228-41E7-8F02-7B5C94E13517}" type="slidenum">
              <a:rPr lang="fa-IR" sz="1200">
                <a:solidFill>
                  <a:srgbClr val="898989"/>
                </a:solidFill>
              </a:rPr>
              <a:pPr/>
              <a:t>23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55921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ChangeArrowheads="1"/>
          </p:cNvSpPr>
          <p:nvPr/>
        </p:nvSpPr>
        <p:spPr bwMode="auto">
          <a:xfrm>
            <a:off x="4376738" y="2286001"/>
            <a:ext cx="320516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sz="4800" b="1">
                <a:cs typeface="B Titr" panose="00000700000000000000" pitchFamily="2" charset="-78"/>
              </a:rPr>
              <a:t>اجراي مميزي</a:t>
            </a:r>
            <a:endParaRPr lang="fa-IR" sz="4800" b="1">
              <a:cs typeface="B Titr" panose="00000700000000000000" pitchFamily="2" charset="-78"/>
            </a:endParaRPr>
          </a:p>
          <a:p>
            <a:pPr algn="ctr" rtl="1" eaLnBrk="1" hangingPunct="1"/>
            <a:endParaRPr lang="en-US" sz="4800" b="1">
              <a:cs typeface="B Titr" panose="00000700000000000000" pitchFamily="2" charset="-78"/>
            </a:endParaRPr>
          </a:p>
          <a:p>
            <a:pPr algn="ctr" rtl="1" eaLnBrk="1" hangingPunct="1"/>
            <a:r>
              <a:rPr lang="ar-SA" sz="4800" b="1">
                <a:cs typeface="B Titr" panose="00000700000000000000" pitchFamily="2" charset="-78"/>
              </a:rPr>
              <a:t>فرآيند مميزي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3E19D72-CDCC-4283-A18F-8DDC598E7067}" type="slidenum">
              <a:rPr lang="fa-IR" sz="1200">
                <a:solidFill>
                  <a:srgbClr val="898989"/>
                </a:solidFill>
              </a:rPr>
              <a:pPr/>
              <a:t>24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080008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ChangeArrowheads="1"/>
          </p:cNvSpPr>
          <p:nvPr/>
        </p:nvSpPr>
        <p:spPr bwMode="auto">
          <a:xfrm>
            <a:off x="6259132" y="2352030"/>
            <a:ext cx="443903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000" dirty="0">
                <a:cs typeface="B Homa" panose="00000400000000000000" pitchFamily="2" charset="-78"/>
              </a:rPr>
              <a:t>  </a:t>
            </a:r>
            <a:r>
              <a:rPr lang="ar-SA" sz="2000" dirty="0">
                <a:cs typeface="B Homa" panose="00000400000000000000" pitchFamily="2" charset="-78"/>
              </a:rPr>
              <a:t> </a:t>
            </a:r>
            <a:r>
              <a:rPr lang="ar-SA" sz="2000" b="1" dirty="0">
                <a:cs typeface="B Homa" panose="00000400000000000000" pitchFamily="2" charset="-78"/>
              </a:rPr>
              <a:t>مقدمه </a:t>
            </a:r>
            <a:endParaRPr lang="en-US" sz="2000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000" b="1" dirty="0">
                <a:cs typeface="B Homa" panose="00000400000000000000" pitchFamily="2" charset="-78"/>
              </a:rPr>
              <a:t>  </a:t>
            </a:r>
            <a:r>
              <a:rPr lang="ar-SA" sz="2000" b="1" dirty="0">
                <a:cs typeface="B Homa" panose="00000400000000000000" pitchFamily="2" charset="-78"/>
              </a:rPr>
              <a:t> ليست حاضرين </a:t>
            </a:r>
            <a:endParaRPr lang="en-US" sz="2000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cs typeface="B Homa" panose="00000400000000000000" pitchFamily="2" charset="-78"/>
              </a:rPr>
              <a:t> </a:t>
            </a:r>
            <a:r>
              <a:rPr lang="fa-IR" sz="2000" b="1" dirty="0">
                <a:cs typeface="B Homa" panose="00000400000000000000" pitchFamily="2" charset="-78"/>
              </a:rPr>
              <a:t>  </a:t>
            </a:r>
            <a:r>
              <a:rPr lang="ar-SA" sz="2000" b="1" dirty="0">
                <a:cs typeface="B Homa" panose="00000400000000000000" pitchFamily="2" charset="-78"/>
              </a:rPr>
              <a:t>مقررات مميزي و برگ ثبت مميزي </a:t>
            </a:r>
            <a:endParaRPr lang="en-US" sz="2000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000" b="1" dirty="0">
                <a:cs typeface="B Homa" panose="00000400000000000000" pitchFamily="2" charset="-78"/>
              </a:rPr>
              <a:t>  </a:t>
            </a:r>
            <a:r>
              <a:rPr lang="ar-SA" sz="2000" b="1" dirty="0">
                <a:cs typeface="B Homa" panose="00000400000000000000" pitchFamily="2" charset="-78"/>
              </a:rPr>
              <a:t> اهداف و دامنه شمول مميزي </a:t>
            </a:r>
            <a:endParaRPr lang="en-US" sz="2000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cs typeface="B Homa" panose="00000400000000000000" pitchFamily="2" charset="-78"/>
              </a:rPr>
              <a:t> </a:t>
            </a:r>
            <a:r>
              <a:rPr lang="fa-IR" sz="2000" b="1" dirty="0">
                <a:cs typeface="B Homa" panose="00000400000000000000" pitchFamily="2" charset="-78"/>
              </a:rPr>
              <a:t>  </a:t>
            </a:r>
            <a:r>
              <a:rPr lang="ar-SA" sz="2000" b="1" dirty="0">
                <a:cs typeface="B Homa" panose="00000400000000000000" pitchFamily="2" charset="-78"/>
              </a:rPr>
              <a:t>نتايج بررسي مستندات </a:t>
            </a:r>
            <a:endParaRPr lang="en-US" sz="2000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cs typeface="B Homa" panose="00000400000000000000" pitchFamily="2" charset="-78"/>
              </a:rPr>
              <a:t> </a:t>
            </a:r>
            <a:r>
              <a:rPr lang="fa-IR" sz="2000" b="1" dirty="0">
                <a:cs typeface="B Homa" panose="00000400000000000000" pitchFamily="2" charset="-78"/>
              </a:rPr>
              <a:t>  </a:t>
            </a:r>
            <a:r>
              <a:rPr lang="ar-SA" sz="2000" b="1" dirty="0">
                <a:cs typeface="B Homa" panose="00000400000000000000" pitchFamily="2" charset="-78"/>
              </a:rPr>
              <a:t>تشريح روش نمونه گيري </a:t>
            </a:r>
            <a:r>
              <a:rPr lang="en-US" sz="2000" b="1" dirty="0">
                <a:cs typeface="B Homa" panose="00000400000000000000" pitchFamily="2" charset="-78"/>
              </a:rPr>
              <a:t>( Sampling ) </a:t>
            </a:r>
            <a:endParaRPr lang="en-US" sz="2000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cs typeface="B Homa" panose="00000400000000000000" pitchFamily="2" charset="-78"/>
              </a:rPr>
              <a:t> </a:t>
            </a:r>
            <a:r>
              <a:rPr lang="fa-IR" sz="2000" b="1" dirty="0">
                <a:cs typeface="B Homa" panose="00000400000000000000" pitchFamily="2" charset="-78"/>
              </a:rPr>
              <a:t>  </a:t>
            </a:r>
            <a:r>
              <a:rPr lang="ar-SA" sz="2000" b="1" dirty="0">
                <a:cs typeface="B Homa" panose="00000400000000000000" pitchFamily="2" charset="-78"/>
              </a:rPr>
              <a:t>تعريف عدم انطباق و انواع آن </a:t>
            </a:r>
            <a:endParaRPr lang="en-US" sz="2000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000" b="1" dirty="0">
                <a:cs typeface="B Homa" panose="00000400000000000000" pitchFamily="2" charset="-78"/>
              </a:rPr>
              <a:t>  </a:t>
            </a:r>
            <a:r>
              <a:rPr lang="ar-SA" sz="2000" b="1" dirty="0">
                <a:cs typeface="B Homa" panose="00000400000000000000" pitchFamily="2" charset="-78"/>
              </a:rPr>
              <a:t> برنامه زماني </a:t>
            </a:r>
            <a:endParaRPr lang="en-US" sz="2000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endParaRPr lang="en-US" sz="2000" dirty="0"/>
          </a:p>
        </p:txBody>
      </p:sp>
      <p:sp>
        <p:nvSpPr>
          <p:cNvPr id="57347" name="Rectangle 6"/>
          <p:cNvSpPr>
            <a:spLocks noChangeArrowheads="1"/>
          </p:cNvSpPr>
          <p:nvPr/>
        </p:nvSpPr>
        <p:spPr bwMode="auto">
          <a:xfrm>
            <a:off x="3521076" y="441326"/>
            <a:ext cx="51736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sz="4000" b="1">
                <a:cs typeface="B Titr" panose="00000700000000000000" pitchFamily="2" charset="-78"/>
              </a:rPr>
              <a:t>جلسه شروع مميزي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73785D6-91D4-4D5B-B17E-7D697D2F6518}" type="slidenum">
              <a:rPr lang="fa-IR" sz="1200">
                <a:solidFill>
                  <a:srgbClr val="898989"/>
                </a:solidFill>
              </a:rPr>
              <a:pPr/>
              <a:t>25</a:t>
            </a:fld>
            <a:endParaRPr lang="en-GB" sz="1200">
              <a:solidFill>
                <a:srgbClr val="898989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0" y="2459168"/>
            <a:ext cx="4735132" cy="342410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 rtl="1">
              <a:buClr>
                <a:srgbClr val="FF0000"/>
              </a:buClr>
              <a:buSzPct val="95000"/>
              <a:buFont typeface="Wingdings" panose="05000000000000000000" pitchFamily="2" charset="2"/>
              <a:buChar char="Ø"/>
            </a:pPr>
            <a:r>
              <a:rPr lang="ar-SA" sz="1800" b="1" dirty="0" smtClean="0">
                <a:cs typeface="B Homa" panose="00000400000000000000" pitchFamily="2" charset="-78"/>
              </a:rPr>
              <a:t>استفاده از راهنما </a:t>
            </a:r>
            <a:endParaRPr lang="en-US" sz="1800" dirty="0" smtClean="0">
              <a:cs typeface="B Homa" panose="00000400000000000000" pitchFamily="2" charset="-78"/>
            </a:endParaRPr>
          </a:p>
          <a:p>
            <a:pPr algn="r" rtl="1">
              <a:buClr>
                <a:srgbClr val="FF0000"/>
              </a:buClr>
              <a:buSzPct val="95000"/>
              <a:buFont typeface="Wingdings" panose="05000000000000000000" pitchFamily="2" charset="2"/>
              <a:buChar char="Ø"/>
            </a:pPr>
            <a:r>
              <a:rPr lang="fa-IR" sz="1800" b="1" dirty="0" smtClean="0">
                <a:cs typeface="B Homa" panose="00000400000000000000" pitchFamily="2" charset="-78"/>
              </a:rPr>
              <a:t>  </a:t>
            </a:r>
            <a:r>
              <a:rPr lang="ar-SA" sz="1800" b="1" dirty="0" smtClean="0">
                <a:cs typeface="B Homa" panose="00000400000000000000" pitchFamily="2" charset="-78"/>
              </a:rPr>
              <a:t> نياز به محل كار و ساير نيازهاي گروه مميزي </a:t>
            </a:r>
            <a:endParaRPr lang="en-US" sz="1800" dirty="0" smtClean="0">
              <a:cs typeface="B Homa" panose="00000400000000000000" pitchFamily="2" charset="-78"/>
            </a:endParaRPr>
          </a:p>
          <a:p>
            <a:pPr algn="r" rtl="1">
              <a:buClr>
                <a:srgbClr val="FF0000"/>
              </a:buClr>
              <a:buSzPct val="95000"/>
              <a:buFont typeface="Wingdings" panose="05000000000000000000" pitchFamily="2" charset="2"/>
              <a:buChar char="Ø"/>
            </a:pPr>
            <a:r>
              <a:rPr lang="fa-IR" sz="1800" b="1" dirty="0" smtClean="0">
                <a:cs typeface="B Homa" panose="00000400000000000000" pitchFamily="2" charset="-78"/>
              </a:rPr>
              <a:t>  </a:t>
            </a:r>
            <a:r>
              <a:rPr lang="ar-SA" sz="1800" b="1" dirty="0" smtClean="0">
                <a:cs typeface="B Homa" panose="00000400000000000000" pitchFamily="2" charset="-78"/>
              </a:rPr>
              <a:t> زمان و نحوه برگزاري جلسه پاياني </a:t>
            </a:r>
            <a:endParaRPr lang="en-US" sz="1800" dirty="0" smtClean="0">
              <a:cs typeface="B Homa" panose="00000400000000000000" pitchFamily="2" charset="-78"/>
            </a:endParaRPr>
          </a:p>
          <a:p>
            <a:pPr algn="r" rtl="1">
              <a:buClr>
                <a:srgbClr val="FF0000"/>
              </a:buClr>
              <a:buSzPct val="95000"/>
              <a:buFont typeface="Wingdings" panose="05000000000000000000" pitchFamily="2" charset="2"/>
              <a:buChar char="Ø"/>
            </a:pPr>
            <a:r>
              <a:rPr lang="ar-SA" sz="1800" b="1" dirty="0" smtClean="0">
                <a:cs typeface="B Homa" panose="00000400000000000000" pitchFamily="2" charset="-78"/>
              </a:rPr>
              <a:t> </a:t>
            </a:r>
            <a:r>
              <a:rPr lang="fa-IR" sz="1800" b="1" dirty="0" smtClean="0">
                <a:cs typeface="B Homa" panose="00000400000000000000" pitchFamily="2" charset="-78"/>
              </a:rPr>
              <a:t>  </a:t>
            </a:r>
            <a:r>
              <a:rPr lang="ar-SA" sz="1800" b="1" dirty="0" smtClean="0">
                <a:cs typeface="B Homa" panose="00000400000000000000" pitchFamily="2" charset="-78"/>
              </a:rPr>
              <a:t>ترتيبات گزارش و پيگيري </a:t>
            </a:r>
            <a:endParaRPr lang="en-US" sz="1800" dirty="0" smtClean="0">
              <a:cs typeface="B Homa" panose="00000400000000000000" pitchFamily="2" charset="-78"/>
            </a:endParaRPr>
          </a:p>
          <a:p>
            <a:pPr algn="r" rtl="1">
              <a:buClr>
                <a:srgbClr val="FF0000"/>
              </a:buClr>
              <a:buSzPct val="95000"/>
              <a:buFont typeface="Wingdings" panose="05000000000000000000" pitchFamily="2" charset="2"/>
              <a:buChar char="Ø"/>
            </a:pPr>
            <a:r>
              <a:rPr lang="fa-IR" sz="1800" b="1" dirty="0" smtClean="0">
                <a:cs typeface="B Homa" panose="00000400000000000000" pitchFamily="2" charset="-78"/>
              </a:rPr>
              <a:t>  </a:t>
            </a:r>
            <a:r>
              <a:rPr lang="ar-SA" sz="1800" b="1" dirty="0" smtClean="0">
                <a:cs typeface="B Homa" panose="00000400000000000000" pitchFamily="2" charset="-78"/>
              </a:rPr>
              <a:t> لزوم رازداري و حفظ اطلاعات محرمانه </a:t>
            </a:r>
            <a:endParaRPr lang="en-US" sz="1800" dirty="0" smtClean="0">
              <a:cs typeface="B Homa" panose="00000400000000000000" pitchFamily="2" charset="-78"/>
            </a:endParaRPr>
          </a:p>
          <a:p>
            <a:pPr algn="r" rtl="1">
              <a:buClr>
                <a:srgbClr val="FF0000"/>
              </a:buClr>
              <a:buSzPct val="95000"/>
              <a:buFont typeface="Wingdings" panose="05000000000000000000" pitchFamily="2" charset="2"/>
              <a:buChar char="Ø"/>
            </a:pPr>
            <a:r>
              <a:rPr lang="fa-IR" sz="1800" b="1" dirty="0" smtClean="0">
                <a:cs typeface="B Homa" panose="00000400000000000000" pitchFamily="2" charset="-78"/>
              </a:rPr>
              <a:t>  </a:t>
            </a:r>
            <a:r>
              <a:rPr lang="ar-SA" sz="1800" b="1" dirty="0" smtClean="0">
                <a:cs typeface="B Homa" panose="00000400000000000000" pitchFamily="2" charset="-78"/>
              </a:rPr>
              <a:t> بازديد كوتاهي از محلهاي مميزي </a:t>
            </a:r>
            <a:endParaRPr lang="en-US" sz="1800" dirty="0" smtClean="0">
              <a:cs typeface="B Homa" panose="00000400000000000000" pitchFamily="2" charset="-78"/>
            </a:endParaRPr>
          </a:p>
          <a:p>
            <a:pPr algn="r" rtl="1"/>
            <a:endParaRPr lang="en-US" sz="1800" dirty="0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584470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228599" y="1296987"/>
            <a:ext cx="11698941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1163" algn="l"/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b="1" dirty="0">
                <a:cs typeface="B Homa" panose="00000400000000000000" pitchFamily="2" charset="-78"/>
              </a:rPr>
              <a:t>مميز در طول اجراي مميزي كارهاي زير را انجام  مي دهد :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/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يافتن شواهد ملموس از طريق مشاهده  افراد ، فرآيندها ، وسايل ، تجهيزات و مواد و نيز مراجعه به مستندات و سوابق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endParaRPr lang="en-US" sz="16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 انجام پرسشهاي نامحدود از افراد مسئول انجام فعاليتهاي تحت مميزي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endParaRPr lang="en-US" sz="16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مراجعه به چك ليست و يا روشهاي اجرايي</a:t>
            </a:r>
            <a:r>
              <a:rPr lang="fa-IR" b="1" dirty="0">
                <a:cs typeface="B Homa" panose="00000400000000000000" pitchFamily="2" charset="-78"/>
              </a:rPr>
              <a:t> .</a:t>
            </a: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endParaRPr lang="fa-IR" sz="16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fa-IR" b="1" dirty="0">
                <a:cs typeface="B Homa" panose="00000400000000000000" pitchFamily="2" charset="-78"/>
              </a:rPr>
              <a:t>   </a:t>
            </a:r>
            <a:r>
              <a:rPr lang="ar-SA" b="1" dirty="0">
                <a:cs typeface="B Homa" panose="00000400000000000000" pitchFamily="2" charset="-78"/>
              </a:rPr>
              <a:t>يادداشت برداري از مشاهدات و شواهد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endParaRPr lang="en-US" sz="14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توجيه اثرات يافته ها بر ساير فعاليتها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endParaRPr lang="en-US" sz="14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آزمون شرايط فيزيكي </a:t>
            </a:r>
            <a:r>
              <a:rPr lang="fa-IR" b="1" dirty="0">
                <a:cs typeface="B Homa" panose="00000400000000000000" pitchFamily="2" charset="-78"/>
              </a:rPr>
              <a:t>.</a:t>
            </a:r>
            <a:endParaRPr lang="ar-SA" b="1" dirty="0">
              <a:cs typeface="B Homa" panose="00000400000000000000" pitchFamily="2" charset="-78"/>
            </a:endParaRPr>
          </a:p>
        </p:txBody>
      </p:sp>
      <p:sp>
        <p:nvSpPr>
          <p:cNvPr id="60419" name="Rectangle 6"/>
          <p:cNvSpPr>
            <a:spLocks noChangeArrowheads="1"/>
          </p:cNvSpPr>
          <p:nvPr/>
        </p:nvSpPr>
        <p:spPr bwMode="auto">
          <a:xfrm>
            <a:off x="4659314" y="420688"/>
            <a:ext cx="25034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sz="3600" b="1">
                <a:cs typeface="B Titr" panose="00000700000000000000" pitchFamily="2" charset="-78"/>
              </a:rPr>
              <a:t>اجراي مميزي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A202ACD1-540B-402F-AD60-BCD5D034E2EB}" type="slidenum">
              <a:rPr lang="fa-IR" sz="1200">
                <a:solidFill>
                  <a:srgbClr val="898989"/>
                </a:solidFill>
              </a:rPr>
              <a:pPr/>
              <a:t>26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5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571626" y="1546340"/>
            <a:ext cx="8969375" cy="503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 eaLnBrk="0" hangingPunct="0">
              <a:tabLst>
                <a:tab pos="8667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8667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8667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8667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8667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مثبت : </a:t>
            </a:r>
            <a:r>
              <a:rPr lang="ar-SA" b="1" dirty="0" smtClean="0">
                <a:cs typeface="B Homa" panose="00000400000000000000" pitchFamily="2" charset="-78"/>
              </a:rPr>
              <a:t>زيرا </a:t>
            </a:r>
            <a:r>
              <a:rPr lang="ar-SA" b="1" dirty="0">
                <a:cs typeface="B Homa" panose="00000400000000000000" pitchFamily="2" charset="-78"/>
              </a:rPr>
              <a:t>هدفش ايجاد بهبود در سيستم كيفيت سازمان است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سازنده </a:t>
            </a:r>
            <a:r>
              <a:rPr lang="ar-SA" b="1" dirty="0" smtClean="0">
                <a:cs typeface="B Homa" panose="00000400000000000000" pitchFamily="2" charset="-78"/>
              </a:rPr>
              <a:t>: </a:t>
            </a:r>
            <a:r>
              <a:rPr lang="ar-SA" b="1" dirty="0">
                <a:cs typeface="B Homa" panose="00000400000000000000" pitchFamily="2" charset="-78"/>
              </a:rPr>
              <a:t>با توجه به هدف ايجاد بهبود مستمر.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حرفه اي </a:t>
            </a:r>
            <a:r>
              <a:rPr lang="ar-SA" b="1" dirty="0" smtClean="0">
                <a:cs typeface="B Homa" panose="00000400000000000000" pitchFamily="2" charset="-78"/>
              </a:rPr>
              <a:t>: </a:t>
            </a:r>
            <a:r>
              <a:rPr lang="ar-SA" b="1" dirty="0">
                <a:cs typeface="B Homa" panose="00000400000000000000" pitchFamily="2" charset="-78"/>
              </a:rPr>
              <a:t>جلوگيري از تغيير جهت در فرآيند مميزي 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ملاقات مقدماتي با سرپرست بخش مميزي.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صحبت مستقيم با افراد مسئول وظايف خاص 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تشريح هدف از ملاقات . 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حفظ خونسردي و متانت .</a:t>
            </a:r>
          </a:p>
          <a:p>
            <a:pPr algn="r" rtl="1" eaLnBrk="1" hangingPunct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رعايت حال افراد و همسطح آنان صحبت كردن .</a:t>
            </a:r>
          </a:p>
          <a:p>
            <a:pPr algn="r" rtl="1" eaLnBrk="1" hangingPunct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سخنان خود را واضح و سنجيده بيان كردن .</a:t>
            </a:r>
          </a:p>
        </p:txBody>
      </p:sp>
      <p:sp>
        <p:nvSpPr>
          <p:cNvPr id="62467" name="Rectangle 6"/>
          <p:cNvSpPr>
            <a:spLocks noChangeArrowheads="1"/>
          </p:cNvSpPr>
          <p:nvPr/>
        </p:nvSpPr>
        <p:spPr bwMode="auto">
          <a:xfrm>
            <a:off x="4192588" y="457201"/>
            <a:ext cx="45704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sz="3600" b="1">
                <a:cs typeface="B Homa" panose="00000400000000000000" pitchFamily="2" charset="-78"/>
              </a:rPr>
              <a:t>روحيات مميز و برخورد مميز</a:t>
            </a:r>
            <a:endParaRPr lang="en-US" sz="3600" b="1">
              <a:cs typeface="B Homa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58DEF6-3FDC-4F2F-987D-A787A527F77E}" type="slidenum">
              <a:rPr lang="fa-IR" sz="1200">
                <a:solidFill>
                  <a:srgbClr val="898989"/>
                </a:solidFill>
              </a:rPr>
              <a:pPr/>
              <a:t>27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1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" dur="5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1" grpId="0"/>
      <p:bldP spid="142341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292085" y="1089026"/>
            <a:ext cx="10429222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731838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731838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731838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731838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731838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31838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31838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31838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31838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از مسير كار خود منحرف نگردد و از موضوع خارج نشود. </a:t>
            </a:r>
            <a:endParaRPr lang="fa-IR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endParaRPr lang="en-US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با برنامه پيش برود و هدايت كار را در دست داشته باشد .</a:t>
            </a:r>
            <a:endParaRPr lang="fa-IR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endParaRPr lang="en-US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مورد اعمال نظر قرار نگيرد و خود تصميم كفايت مذاكره را بعهده بگيرد .</a:t>
            </a:r>
            <a:endParaRPr lang="fa-IR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endParaRPr lang="en-US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مورد ممانعت از انجام كار خود قرار نگيرد و در بن بست نماند .</a:t>
            </a:r>
            <a:endParaRPr lang="fa-IR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endParaRPr lang="en-US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بدون پيش فرض عمل نمايد </a:t>
            </a:r>
            <a:r>
              <a:rPr lang="ar-SA" sz="2800" b="1" dirty="0" smtClean="0">
                <a:cs typeface="B Homa" panose="00000400000000000000" pitchFamily="2" charset="-78"/>
              </a:rPr>
              <a:t>.</a:t>
            </a:r>
            <a:endParaRPr lang="fa-IR" sz="2800" b="1" dirty="0" smtClean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endParaRPr lang="fa-IR" sz="2800" b="1" dirty="0" smtClean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66FF33"/>
              </a:buClr>
              <a:buFont typeface="Arial" panose="020B0604020202020204" pitchFamily="34" charset="0"/>
              <a:buChar char="◄"/>
            </a:pPr>
            <a:r>
              <a:rPr lang="ar-SA" sz="2800" b="1" dirty="0">
                <a:cs typeface="B Homa" panose="00000400000000000000" pitchFamily="2" charset="-78"/>
              </a:rPr>
              <a:t>پرسش مميز بهتر خواهد بود كه بصورت سئوال نامحدود مطرح شود تامميزي شونده را به تشريح و نشان دادن شواهد ترغيب نمايد زيرا پرسشي</a:t>
            </a:r>
            <a:r>
              <a:rPr lang="fa-IR" sz="2800" b="1" dirty="0">
                <a:cs typeface="B Homa" panose="00000400000000000000" pitchFamily="2" charset="-78"/>
              </a:rPr>
              <a:t> </a:t>
            </a:r>
            <a:r>
              <a:rPr lang="ar-SA" sz="2800" b="1" dirty="0">
                <a:cs typeface="B Homa" panose="00000400000000000000" pitchFamily="2" charset="-78"/>
              </a:rPr>
              <a:t>كه پاسخ آن بله يا نه باشد كمتر مفيد واقع مي شود و شواهدي به دست نمي دهد . </a:t>
            </a:r>
          </a:p>
        </p:txBody>
      </p:sp>
      <p:sp>
        <p:nvSpPr>
          <p:cNvPr id="64515" name="Rectangle 6"/>
          <p:cNvSpPr>
            <a:spLocks noChangeArrowheads="1"/>
          </p:cNvSpPr>
          <p:nvPr/>
        </p:nvSpPr>
        <p:spPr bwMode="auto">
          <a:xfrm>
            <a:off x="4925920" y="206190"/>
            <a:ext cx="2644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ar-SA" sz="4000" b="1" dirty="0">
                <a:cs typeface="B Titr" panose="00000700000000000000" pitchFamily="2" charset="-78"/>
              </a:rPr>
              <a:t>كنترل مميزي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A620E75-C06B-48E9-8AA3-4E33E376524A}" type="slidenum">
              <a:rPr lang="fa-IR" sz="1200">
                <a:solidFill>
                  <a:srgbClr val="898989"/>
                </a:solidFill>
              </a:rPr>
              <a:pPr/>
              <a:t>28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96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9" grpId="0"/>
      <p:bldP spid="144389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86777" y="1324769"/>
            <a:ext cx="11564471" cy="4322763"/>
          </a:xfrm>
        </p:spPr>
        <p:txBody>
          <a:bodyPr>
            <a:normAutofit fontScale="92500"/>
          </a:bodyPr>
          <a:lstStyle/>
          <a:p>
            <a:pPr marL="812800" indent="-812800" algn="r" rtl="1">
              <a:spcBef>
                <a:spcPct val="0"/>
              </a:spcBef>
              <a:buNone/>
            </a:pPr>
            <a:r>
              <a:rPr lang="ar-SA" sz="3200" b="1" dirty="0">
                <a:cs typeface="Homa" panose="00000400000000000000" pitchFamily="2" charset="-78"/>
              </a:rPr>
              <a:t>استفاده از كلمات كليدي زير در سوالات مميزي توصيه شده است:</a:t>
            </a:r>
            <a:endParaRPr lang="fa-IR" sz="3200" b="1" dirty="0">
              <a:cs typeface="Homa" panose="00000400000000000000" pitchFamily="2" charset="-78"/>
            </a:endParaRPr>
          </a:p>
          <a:p>
            <a:pPr marL="812800" indent="-812800" algn="r" rtl="1">
              <a:buClr>
                <a:srgbClr val="FF0000"/>
              </a:buClr>
              <a:buFont typeface="Wingdings" panose="05000000000000000000" pitchFamily="2" charset="2"/>
              <a:buChar char="{"/>
            </a:pPr>
            <a:r>
              <a:rPr lang="ar-SA" b="1" dirty="0" smtClean="0">
                <a:cs typeface="B Homa" panose="00000400000000000000" pitchFamily="2" charset="-78"/>
              </a:rPr>
              <a:t>چگونه ؟</a:t>
            </a:r>
          </a:p>
          <a:p>
            <a:pPr marL="812800" indent="-812800" algn="r" rtl="1">
              <a:buClr>
                <a:srgbClr val="FF0000"/>
              </a:buClr>
              <a:buFont typeface="Wingdings" panose="05000000000000000000" pitchFamily="2" charset="2"/>
              <a:buChar char="{"/>
            </a:pPr>
            <a:r>
              <a:rPr lang="ar-SA" b="1" dirty="0" smtClean="0">
                <a:cs typeface="B Homa" panose="00000400000000000000" pitchFamily="2" charset="-78"/>
              </a:rPr>
              <a:t>كجا ؟</a:t>
            </a:r>
          </a:p>
          <a:p>
            <a:pPr marL="812800" indent="-812800" algn="r" rtl="1">
              <a:buClr>
                <a:srgbClr val="FF0000"/>
              </a:buClr>
              <a:buFont typeface="Wingdings" panose="05000000000000000000" pitchFamily="2" charset="2"/>
              <a:buChar char="{"/>
            </a:pPr>
            <a:r>
              <a:rPr lang="ar-SA" b="1" dirty="0" smtClean="0">
                <a:cs typeface="B Homa" panose="00000400000000000000" pitchFamily="2" charset="-78"/>
              </a:rPr>
              <a:t>چه وقت ؟</a:t>
            </a:r>
          </a:p>
          <a:p>
            <a:pPr marL="812800" indent="-812800" algn="r" rtl="1">
              <a:buClr>
                <a:srgbClr val="FF0000"/>
              </a:buClr>
              <a:buFont typeface="Wingdings" panose="05000000000000000000" pitchFamily="2" charset="2"/>
              <a:buChar char="{"/>
            </a:pPr>
            <a:r>
              <a:rPr lang="ar-SA" b="1" dirty="0" smtClean="0">
                <a:cs typeface="B Homa" panose="00000400000000000000" pitchFamily="2" charset="-78"/>
              </a:rPr>
              <a:t>چه چيزي ؟ چه كاري ؟</a:t>
            </a:r>
          </a:p>
          <a:p>
            <a:pPr marL="812800" indent="-812800" algn="r" rtl="1">
              <a:buClr>
                <a:srgbClr val="FF0000"/>
              </a:buClr>
              <a:buFont typeface="Wingdings" panose="05000000000000000000" pitchFamily="2" charset="2"/>
              <a:buChar char="{"/>
            </a:pPr>
            <a:r>
              <a:rPr lang="ar-SA" b="1" dirty="0" smtClean="0">
                <a:cs typeface="B Homa" panose="00000400000000000000" pitchFamily="2" charset="-78"/>
              </a:rPr>
              <a:t>چرا ؟</a:t>
            </a:r>
          </a:p>
          <a:p>
            <a:pPr marL="812800" indent="-812800" algn="r" rtl="1">
              <a:buClr>
                <a:srgbClr val="FF0000"/>
              </a:buClr>
              <a:buFont typeface="Wingdings" panose="05000000000000000000" pitchFamily="2" charset="2"/>
              <a:buChar char="{"/>
            </a:pPr>
            <a:r>
              <a:rPr lang="ar-SA" b="1" dirty="0" smtClean="0">
                <a:cs typeface="B Homa" panose="00000400000000000000" pitchFamily="2" charset="-78"/>
              </a:rPr>
              <a:t>چه كسي ؟</a:t>
            </a:r>
          </a:p>
          <a:p>
            <a:pPr marL="812800" indent="-812800" algn="r" rtl="1">
              <a:lnSpc>
                <a:spcPct val="105000"/>
              </a:lnSpc>
              <a:buClr>
                <a:srgbClr val="FF0000"/>
              </a:buClr>
              <a:buFont typeface="Wingdings" panose="05000000000000000000" pitchFamily="2" charset="2"/>
              <a:buChar char="{"/>
            </a:pPr>
            <a:r>
              <a:rPr lang="ar-SA" b="1" dirty="0" smtClean="0">
                <a:cs typeface="B Homa" panose="00000400000000000000" pitchFamily="2" charset="-78"/>
              </a:rPr>
              <a:t>اغلب سوالات مميزي را مي توان با لفظ " نشان بدهيد " و يكي از واژه هاي كليدي مذكور بطور موثر مطرح نمود و پاسخ مي تواند علاوه بر اطلاعات لازم مواردي از قبيل محلهاي نگهداري سوابق با نحوه استفاده از تجهيزات و </a:t>
            </a:r>
            <a:r>
              <a:rPr lang="en-US" b="1" i="1" dirty="0" smtClean="0">
                <a:cs typeface="B Homa" panose="00000400000000000000" pitchFamily="2" charset="-78"/>
              </a:rPr>
              <a:t>…</a:t>
            </a:r>
            <a:r>
              <a:rPr lang="ar-SA" b="1" dirty="0" smtClean="0">
                <a:cs typeface="B Homa" panose="00000400000000000000" pitchFamily="2" charset="-78"/>
              </a:rPr>
              <a:t> را نيز به ما نشان بدهد .</a:t>
            </a:r>
            <a:endParaRPr lang="en-US" b="1" dirty="0" smtClean="0">
              <a:cs typeface="B Homa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585B73C9-61FE-45FD-9BC2-EA5E0892ADB4}" type="slidenum">
              <a:rPr lang="fa-IR" sz="1200">
                <a:solidFill>
                  <a:srgbClr val="898989"/>
                </a:solidFill>
              </a:rPr>
              <a:pPr/>
              <a:t>29</a:t>
            </a:fld>
            <a:endParaRPr lang="en-GB" sz="1200">
              <a:solidFill>
                <a:srgbClr val="898989"/>
              </a:solidFill>
            </a:endParaRP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4746626" y="381001"/>
            <a:ext cx="2644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ar-SA" sz="4000" b="1">
                <a:cs typeface="B Titr" panose="00000700000000000000" pitchFamily="2" charset="-78"/>
              </a:rPr>
              <a:t>كنترل مميزي </a:t>
            </a:r>
          </a:p>
        </p:txBody>
      </p:sp>
    </p:spTree>
    <p:extLst>
      <p:ext uri="{BB962C8B-B14F-4D97-AF65-F5344CB8AC3E}">
        <p14:creationId xmlns:p14="http://schemas.microsoft.com/office/powerpoint/2010/main" val="124216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4" name="AutoShape 4"/>
          <p:cNvSpPr>
            <a:spLocks noGrp="1" noChangeArrowheads="1"/>
          </p:cNvSpPr>
          <p:nvPr>
            <p:ph type="title"/>
          </p:nvPr>
        </p:nvSpPr>
        <p:spPr>
          <a:xfrm>
            <a:off x="1962150" y="2349501"/>
            <a:ext cx="8585200" cy="2449513"/>
          </a:xfrm>
          <a:prstGeom prst="roundRect">
            <a:avLst>
              <a:gd name="adj" fmla="val 50000"/>
            </a:avLst>
          </a:prstGeom>
          <a:noFill/>
        </p:spPr>
        <p:txBody>
          <a:bodyPr>
            <a:normAutofit/>
          </a:bodyPr>
          <a:lstStyle/>
          <a:p>
            <a:pPr algn="r" rtl="1"/>
            <a:r>
              <a:rPr lang="ar-SA" dirty="0" smtClean="0">
                <a:cs typeface="B Titr" panose="00000700000000000000" pitchFamily="2" charset="-78"/>
              </a:rPr>
              <a:t>فصل 1</a:t>
            </a:r>
            <a:r>
              <a:rPr lang="ar-SA" i="1" dirty="0" smtClean="0">
                <a:cs typeface="B Titr" panose="00000700000000000000" pitchFamily="2" charset="-78"/>
              </a:rPr>
              <a:t/>
            </a:r>
            <a:br>
              <a:rPr lang="ar-SA" i="1" dirty="0" smtClean="0">
                <a:cs typeface="B Titr" panose="00000700000000000000" pitchFamily="2" charset="-78"/>
              </a:rPr>
            </a:br>
            <a:r>
              <a:rPr lang="fa-IR" i="1" dirty="0" smtClean="0">
                <a:cs typeface="B Titr" panose="00000700000000000000" pitchFamily="2" charset="-78"/>
              </a:rPr>
              <a:t/>
            </a:r>
            <a:br>
              <a:rPr lang="fa-IR" i="1" dirty="0" smtClean="0">
                <a:cs typeface="B Titr" panose="00000700000000000000" pitchFamily="2" charset="-78"/>
              </a:rPr>
            </a:br>
            <a:r>
              <a:rPr lang="ar-SA" dirty="0" smtClean="0">
                <a:cs typeface="B Titr" panose="00000700000000000000" pitchFamily="2" charset="-78"/>
              </a:rPr>
              <a:t>مفاهيم و واژگان مميزي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6EB5D046-E0EE-46BD-8465-5117883C3384}" type="slidenum">
              <a:rPr lang="fa-IR" sz="1200">
                <a:solidFill>
                  <a:srgbClr val="898989"/>
                </a:solidFill>
              </a:rPr>
              <a:pPr/>
              <a:t>3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61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764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764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1952624" y="1204912"/>
            <a:ext cx="8561387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11163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b="1" dirty="0">
                <a:cs typeface="B Homa" panose="00000400000000000000" pitchFamily="2" charset="-78"/>
              </a:rPr>
              <a:t>رعايت موارد زير براي مميزين ضروريست :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/>
            <a:endParaRPr lang="en-US" sz="10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 همواره آماده بودن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 وقت شناسي و با برنامه عمل نمودن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 كنترل روند مميزي و تاكيد بر پاسخ شخص مميزي شونده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پرهيز از بحث هاي بي نتيجه و طولاني و هرگونه سوءتفاهم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سئوالات را روشن و كوتاه مطرح كردن و پرهيز از پيچيدگي مفاهيم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accent1"/>
              </a:buClr>
              <a:buFont typeface="Arial" panose="020B0604020202020204" pitchFamily="34" charset="0"/>
              <a:buChar char="☻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حفظ آرامش و تشويق افرادي كه همكاري موثر دارند .</a:t>
            </a:r>
          </a:p>
        </p:txBody>
      </p:sp>
      <p:sp>
        <p:nvSpPr>
          <p:cNvPr id="68611" name="Rectangle 6"/>
          <p:cNvSpPr>
            <a:spLocks noChangeArrowheads="1"/>
          </p:cNvSpPr>
          <p:nvPr/>
        </p:nvSpPr>
        <p:spPr bwMode="auto">
          <a:xfrm>
            <a:off x="5127626" y="381001"/>
            <a:ext cx="2644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ar-SA" sz="4000" b="1">
                <a:cs typeface="B Titr" panose="00000700000000000000" pitchFamily="2" charset="-78"/>
              </a:rPr>
              <a:t>كنترل مميزي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544075DB-E180-4612-97C4-E3E7634AA8AF}" type="slidenum">
              <a:rPr lang="fa-IR" sz="1200">
                <a:solidFill>
                  <a:srgbClr val="898989"/>
                </a:solidFill>
              </a:rPr>
              <a:pPr/>
              <a:t>30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2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/>
      <p:bldP spid="153605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1544732" y="1581149"/>
            <a:ext cx="9205913" cy="448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sz="3200" b="1" dirty="0">
                <a:cs typeface="B Homa" panose="00000400000000000000" pitchFamily="2" charset="-78"/>
              </a:rPr>
              <a:t>وضعيتهاي ناخواسته :</a:t>
            </a:r>
            <a:endParaRPr lang="fa-IR" sz="3200" b="1" dirty="0">
              <a:cs typeface="B Homa" panose="00000400000000000000" pitchFamily="2" charset="-78"/>
            </a:endParaRPr>
          </a:p>
          <a:p>
            <a:pPr algn="r" eaLnBrk="1" hangingPunct="1"/>
            <a:endParaRPr lang="en-US" sz="1100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30000"/>
              </a:lnSpc>
              <a:buClr>
                <a:srgbClr val="FF0000"/>
              </a:buClr>
              <a:buFont typeface="Arial" panose="020B0604020202020204" pitchFamily="34" charset="0"/>
              <a:buChar char="♦"/>
            </a:pP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 مميزي شونده تند</a:t>
            </a: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خو </a:t>
            </a:r>
            <a:r>
              <a:rPr lang="fa-IR" b="1" dirty="0">
                <a:cs typeface="B Homa" panose="00000400000000000000" pitchFamily="2" charset="-78"/>
              </a:rPr>
              <a:t>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30000"/>
              </a:lnSpc>
              <a:buClr>
                <a:srgbClr val="FF0000"/>
              </a:buClr>
              <a:buFont typeface="Arial" panose="020B0604020202020204" pitchFamily="34" charset="0"/>
              <a:buChar char="♦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مميزي شونده كم رو </a:t>
            </a:r>
            <a:r>
              <a:rPr lang="fa-IR" b="1" dirty="0">
                <a:cs typeface="B Homa" panose="00000400000000000000" pitchFamily="2" charset="-78"/>
              </a:rPr>
              <a:t>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30000"/>
              </a:lnSpc>
              <a:buClr>
                <a:srgbClr val="FF0000"/>
              </a:buClr>
              <a:buFont typeface="Arial" panose="020B0604020202020204" pitchFamily="34" charset="0"/>
              <a:buChar char="♦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مميزي شونده غائب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lnSpc>
                <a:spcPct val="130000"/>
              </a:lnSpc>
              <a:buClr>
                <a:srgbClr val="FF0000"/>
              </a:buClr>
              <a:buFont typeface="Arial" panose="020B0604020202020204" pitchFamily="34" charset="0"/>
              <a:buChar char="♦"/>
            </a:pPr>
            <a:r>
              <a:rPr lang="ar-SA" b="1" dirty="0">
                <a:cs typeface="B Homa" panose="00000400000000000000" pitchFamily="2" charset="-78"/>
              </a:rPr>
              <a:t>اسناد غيرقابل دسترسي بعلل مختلف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lnSpc>
                <a:spcPct val="130000"/>
              </a:lnSpc>
              <a:buClr>
                <a:srgbClr val="FF0000"/>
              </a:buClr>
              <a:buFont typeface="Arial" panose="020B0604020202020204" pitchFamily="34" charset="0"/>
              <a:buChar char="♦"/>
            </a:pPr>
            <a:r>
              <a:rPr lang="ar-SA" b="1" dirty="0">
                <a:cs typeface="B Homa" panose="00000400000000000000" pitchFamily="2" charset="-78"/>
              </a:rPr>
              <a:t>نمونه هاي از پيش آماده شده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lnSpc>
                <a:spcPct val="130000"/>
              </a:lnSpc>
              <a:buClr>
                <a:srgbClr val="FF0000"/>
              </a:buClr>
              <a:buFont typeface="Arial" panose="020B0604020202020204" pitchFamily="34" charset="0"/>
              <a:buChar char="♦"/>
            </a:pPr>
            <a:r>
              <a:rPr lang="ar-SA" b="1" dirty="0">
                <a:cs typeface="B Homa" panose="00000400000000000000" pitchFamily="2" charset="-78"/>
              </a:rPr>
              <a:t>فشار رواني از سوي مميزي شونده </a:t>
            </a:r>
            <a:r>
              <a:rPr lang="fa-IR" b="1" dirty="0">
                <a:cs typeface="B Homa" panose="00000400000000000000" pitchFamily="2" charset="-78"/>
              </a:rPr>
              <a:t>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lnSpc>
                <a:spcPct val="130000"/>
              </a:lnSpc>
              <a:buClr>
                <a:srgbClr val="FF0000"/>
              </a:buClr>
              <a:buFont typeface="Arial" panose="020B0604020202020204" pitchFamily="34" charset="0"/>
              <a:buChar char="♦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مواردي كه استثناء عنوان مي شوند </a:t>
            </a:r>
            <a:endParaRPr lang="en-US" b="1" dirty="0">
              <a:cs typeface="B Homa" panose="00000400000000000000" pitchFamily="2" charset="-78"/>
            </a:endParaRPr>
          </a:p>
          <a:p>
            <a:pPr algn="r"/>
            <a:endParaRPr lang="en-US" b="1" dirty="0"/>
          </a:p>
        </p:txBody>
      </p:sp>
      <p:sp>
        <p:nvSpPr>
          <p:cNvPr id="69635" name="Rectangle 6"/>
          <p:cNvSpPr>
            <a:spLocks noChangeArrowheads="1"/>
          </p:cNvSpPr>
          <p:nvPr/>
        </p:nvSpPr>
        <p:spPr bwMode="auto">
          <a:xfrm>
            <a:off x="5127626" y="381001"/>
            <a:ext cx="2644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ar-SA" sz="4000" b="1">
                <a:cs typeface="B Titr" panose="00000700000000000000" pitchFamily="2" charset="-78"/>
              </a:rPr>
              <a:t>كنترل مميزي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5E30E87-2148-4BE4-8DF5-AAD7A9802DF7}" type="slidenum">
              <a:rPr lang="fa-IR" sz="1200">
                <a:solidFill>
                  <a:srgbClr val="898989"/>
                </a:solidFill>
              </a:rPr>
              <a:pPr/>
              <a:t>31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2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-107577" y="1472406"/>
            <a:ext cx="11860306" cy="417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1163" algn="l"/>
                <a:tab pos="641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  <a:tab pos="641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  <a:tab pos="641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  <a:tab pos="641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  <a:tab pos="641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641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641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641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6413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b="1" dirty="0">
                <a:cs typeface="B Homa" panose="00000400000000000000" pitchFamily="2" charset="-78"/>
              </a:rPr>
              <a:t>شرح عدم مطابقت : 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b="1" dirty="0">
                <a:cs typeface="B Homa" panose="00000400000000000000" pitchFamily="2" charset="-78"/>
              </a:rPr>
              <a:t>هر عدم مطابقت مميزي طي فرم گزارشي كه معمولاً با نامهايي از قبيل " درخواست اقدام اصلاحي " يا " فرم عدم مطابقت " ناميده ميشوند بيان مي گردد و 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b="1" dirty="0">
                <a:cs typeface="B Homa" panose="00000400000000000000" pitchFamily="2" charset="-78"/>
              </a:rPr>
              <a:t>شامل اطلاعات زير خواهد بود :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/>
            <a:endParaRPr lang="en-US" sz="9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SimSun" panose="02010600030101010101" pitchFamily="2" charset="-122"/>
              <a:buChar char="★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 شرح كوتاهي از يافته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0000FF"/>
              </a:buClr>
              <a:buFont typeface="SimSun" panose="02010600030101010101" pitchFamily="2" charset="-122"/>
              <a:buChar char="★"/>
            </a:pPr>
            <a:endParaRPr lang="en-US" sz="10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SimSun" panose="02010600030101010101" pitchFamily="2" charset="-122"/>
              <a:buChar char="★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ذكر شواهد ملموس بدست آمده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0000FF"/>
              </a:buClr>
              <a:buFont typeface="SimSun" panose="02010600030101010101" pitchFamily="2" charset="-122"/>
              <a:buChar char="★"/>
            </a:pPr>
            <a:endParaRPr lang="en-US" sz="10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SimSun" panose="02010600030101010101" pitchFamily="2" charset="-122"/>
              <a:buChar char="★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اشاره به روش اجرايي مربوطه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0000FF"/>
              </a:buClr>
              <a:buFont typeface="SimSun" panose="02010600030101010101" pitchFamily="2" charset="-122"/>
              <a:buChar char="★"/>
            </a:pPr>
            <a:endParaRPr lang="en-US" sz="10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SimSun" panose="02010600030101010101" pitchFamily="2" charset="-122"/>
              <a:buChar char="★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مشخص نمودن محل ، واحد يا فعاليت تحت مميزي</a:t>
            </a:r>
            <a:r>
              <a:rPr lang="fa-IR" b="1" dirty="0">
                <a:cs typeface="B Homa" panose="00000400000000000000" pitchFamily="2" charset="-78"/>
              </a:rPr>
              <a:t> 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SimSun" panose="02010600030101010101" pitchFamily="2" charset="-122"/>
              <a:buChar char="★"/>
            </a:pPr>
            <a:endParaRPr lang="en-US" sz="10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  <a:buFont typeface="SimSun" panose="02010600030101010101" pitchFamily="2" charset="-122"/>
              <a:buChar char="★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ذكر شماره بند مربوط استاندارد ايزو </a:t>
            </a:r>
            <a:r>
              <a:rPr lang="fa-IR" b="1" dirty="0">
                <a:cs typeface="B Homa" panose="00000400000000000000" pitchFamily="2" charset="-78"/>
              </a:rPr>
              <a:t>.</a:t>
            </a:r>
            <a:endParaRPr lang="ar-SA" b="1" dirty="0">
              <a:cs typeface="B Homa" panose="00000400000000000000" pitchFamily="2" charset="-78"/>
            </a:endParaRPr>
          </a:p>
        </p:txBody>
      </p:sp>
      <p:sp>
        <p:nvSpPr>
          <p:cNvPr id="163846" name="AutoShape 6"/>
          <p:cNvSpPr>
            <a:spLocks noGrp="1" noChangeArrowheads="1"/>
          </p:cNvSpPr>
          <p:nvPr>
            <p:ph type="title"/>
          </p:nvPr>
        </p:nvSpPr>
        <p:spPr>
          <a:xfrm>
            <a:off x="1493838" y="152400"/>
            <a:ext cx="8915400" cy="1079500"/>
          </a:xfrm>
          <a:noFill/>
        </p:spPr>
        <p:txBody>
          <a:bodyPr/>
          <a:lstStyle/>
          <a:p>
            <a:pPr rtl="1"/>
            <a:r>
              <a:rPr lang="ar-SA" sz="3200">
                <a:cs typeface="B Titr" panose="00000700000000000000" pitchFamily="2" charset="-78"/>
              </a:rPr>
              <a:t>تعريف عدم انطباقها</a:t>
            </a:r>
            <a:endParaRPr lang="en-US" sz="3200">
              <a:cs typeface="B Titr" panose="000007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520A190B-3D41-4899-830C-99F3DE605057}" type="slidenum">
              <a:rPr lang="fa-IR" sz="1200">
                <a:solidFill>
                  <a:srgbClr val="898989"/>
                </a:solidFill>
              </a:rPr>
              <a:pPr/>
              <a:t>32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73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295272" y="1510506"/>
            <a:ext cx="10218739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4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b="1" i="1" dirty="0">
                <a:cs typeface="B Homa" panose="00000400000000000000" pitchFamily="2" charset="-78"/>
              </a:rPr>
              <a:t>عدم مطابقت ممكن است به جهت هر يك از موارد زير باشد :</a:t>
            </a:r>
            <a:endParaRPr lang="fa-IR" b="1" i="1" dirty="0">
              <a:cs typeface="B Homa" panose="00000400000000000000" pitchFamily="2" charset="-78"/>
            </a:endParaRPr>
          </a:p>
          <a:p>
            <a:pPr algn="r" rtl="1" eaLnBrk="1" hangingPunct="1"/>
            <a:endParaRPr lang="en-US" sz="12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☹"/>
            </a:pP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عدم مطابقت با نيازمنديهاي استاندارد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☹"/>
            </a:pPr>
            <a:endParaRPr lang="en-US" sz="16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☹"/>
            </a:pP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عدم اجراي نظامنامه كيفيت ، روشهاي اجرايي مدون يا ديگر مستندات 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☹"/>
            </a:pPr>
            <a:endParaRPr lang="en-US" sz="16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☹"/>
            </a:pP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عدم اجراي يك آئين نامه  ، مقررات ، يك قرارداد يا ديگر الزامات </a:t>
            </a:r>
            <a:r>
              <a:rPr lang="fa-IR" b="1" dirty="0">
                <a:cs typeface="B Homa" panose="00000400000000000000" pitchFamily="2" charset="-78"/>
              </a:rPr>
              <a:t>.</a:t>
            </a: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☹"/>
            </a:pPr>
            <a:endParaRPr lang="en-US" sz="1600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b="1" i="1" dirty="0">
                <a:cs typeface="B Homa" panose="00000400000000000000" pitchFamily="2" charset="-78"/>
              </a:rPr>
              <a:t>براي نوشتن درخواست اصلاح عدم مطابقت :</a:t>
            </a:r>
            <a:endParaRPr lang="fa-IR" b="1" i="1" dirty="0">
              <a:cs typeface="B Homa" panose="00000400000000000000" pitchFamily="2" charset="-78"/>
            </a:endParaRPr>
          </a:p>
          <a:p>
            <a:pPr algn="r" rtl="1" eaLnBrk="1" hangingPunct="1"/>
            <a:endParaRPr lang="en-US" sz="16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bg2"/>
              </a:buClr>
              <a:buFont typeface="Arial Unicode MS" panose="020B0604020202020204" pitchFamily="34" charset="-128"/>
              <a:buChar char="☹"/>
            </a:pP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ماهيت عدم مطابقت را تعيين نمائيد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bg2"/>
              </a:buClr>
              <a:buFont typeface="Arial Unicode MS" panose="020B0604020202020204" pitchFamily="34" charset="-128"/>
              <a:buChar char="☹"/>
            </a:pPr>
            <a:endParaRPr lang="en-US" sz="16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chemeClr val="bg2"/>
              </a:buClr>
              <a:buFont typeface="Arial Unicode MS" panose="020B0604020202020204" pitchFamily="34" charset="-128"/>
              <a:buChar char="☹"/>
            </a:pP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از نمونه هاي عدم مطابقت يادداشت برداري كنيد .</a:t>
            </a:r>
          </a:p>
        </p:txBody>
      </p:sp>
      <p:sp>
        <p:nvSpPr>
          <p:cNvPr id="165894" name="AutoShape 6"/>
          <p:cNvSpPr>
            <a:spLocks noGrp="1" noChangeArrowheads="1"/>
          </p:cNvSpPr>
          <p:nvPr>
            <p:ph type="title"/>
          </p:nvPr>
        </p:nvSpPr>
        <p:spPr>
          <a:xfrm>
            <a:off x="1493838" y="152400"/>
            <a:ext cx="8915400" cy="1079500"/>
          </a:xfrm>
          <a:noFill/>
        </p:spPr>
        <p:txBody>
          <a:bodyPr/>
          <a:lstStyle/>
          <a:p>
            <a:pPr rtl="1"/>
            <a:r>
              <a:rPr lang="ar-SA" sz="3200">
                <a:cs typeface="B Titr" panose="00000700000000000000" pitchFamily="2" charset="-78"/>
              </a:rPr>
              <a:t>تعريف عدم انطباقها</a:t>
            </a:r>
            <a:endParaRPr lang="en-US" sz="3200">
              <a:cs typeface="B Titr" panose="000007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16F3938-BA5B-43DD-A553-E07DF3FE737F}" type="slidenum">
              <a:rPr lang="fa-IR" sz="1200">
                <a:solidFill>
                  <a:srgbClr val="898989"/>
                </a:solidFill>
              </a:rPr>
              <a:pPr/>
              <a:t>33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96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2031998" y="1358900"/>
            <a:ext cx="8482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b="1" i="1" dirty="0">
                <a:cs typeface="B Homa" panose="00000400000000000000" pitchFamily="2" charset="-78"/>
              </a:rPr>
              <a:t>عدم مطابقت ممكن است به جهت هر يك از موارد زير باشد :</a:t>
            </a:r>
            <a:endParaRPr lang="en-US" b="1" i="1" dirty="0">
              <a:cs typeface="B Homa" panose="00000400000000000000" pitchFamily="2" charset="-78"/>
            </a:endParaRPr>
          </a:p>
          <a:p>
            <a:pPr algn="r" eaLnBrk="1" hangingPunct="1"/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D00000"/>
              </a:buClr>
              <a:buFont typeface="Arial Unicode MS" panose="020B0604020202020204" pitchFamily="34" charset="-128"/>
              <a:buChar char="❋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عدم مطابقت با نيازمنديهاي استاندارد </a:t>
            </a:r>
            <a:r>
              <a:rPr lang="fa-IR" b="1" dirty="0">
                <a:cs typeface="B Homa" panose="00000400000000000000" pitchFamily="2" charset="-78"/>
              </a:rPr>
              <a:t>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D00000"/>
              </a:buClr>
              <a:buFont typeface="Arial Unicode MS" panose="020B0604020202020204" pitchFamily="34" charset="-128"/>
              <a:buChar char="❋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عدم اجراي نظامنامه كيفيت ، روشهاي اجرايي مدون يا ديگر مستندات 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D00000"/>
              </a:buClr>
              <a:buFont typeface="Arial Unicode MS" panose="020B0604020202020204" pitchFamily="34" charset="-128"/>
              <a:buChar char="❋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عدم اجراي يك آئين نامه  ، مقررات ، يك قرارداد يا ديگر الزامات </a:t>
            </a:r>
            <a:endParaRPr lang="en-US" b="1" dirty="0">
              <a:cs typeface="B Homa" panose="00000400000000000000" pitchFamily="2" charset="-78"/>
            </a:endParaRPr>
          </a:p>
          <a:p>
            <a:pPr algn="r" eaLnBrk="1" hangingPunct="1"/>
            <a:endParaRPr lang="en-US" b="1" dirty="0">
              <a:cs typeface="B Homa" panose="00000400000000000000" pitchFamily="2" charset="-78"/>
            </a:endParaRPr>
          </a:p>
          <a:p>
            <a:pPr algn="r" eaLnBrk="1" hangingPunct="1"/>
            <a:r>
              <a:rPr lang="ar-SA" b="1" i="1" dirty="0">
                <a:cs typeface="B Homa" panose="00000400000000000000" pitchFamily="2" charset="-78"/>
              </a:rPr>
              <a:t>براي نوشتن درخواست اصلاح عدم مطابقت :</a:t>
            </a:r>
            <a:endParaRPr lang="en-US" b="1" i="1" dirty="0">
              <a:cs typeface="B Homa" panose="00000400000000000000" pitchFamily="2" charset="-78"/>
            </a:endParaRPr>
          </a:p>
          <a:p>
            <a:pPr algn="r" eaLnBrk="1" hangingPunct="1"/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❅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ماهيت عدم مطابقت را تعيين نمائيد 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❅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از نمونه هاي عدم مطابقت يادداشت برداري كنيد 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❅"/>
            </a:pP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پيش نويس درخواست اقدام اصلاحي را تهيه كنيد 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❅"/>
            </a:pP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 با سرمميز و ديگر مميزان گروه هماهنگ و تصميم گيري نمائيد .</a:t>
            </a:r>
          </a:p>
        </p:txBody>
      </p:sp>
      <p:sp>
        <p:nvSpPr>
          <p:cNvPr id="167942" name="AutoShape 6"/>
          <p:cNvSpPr>
            <a:spLocks noGrp="1" noChangeArrowheads="1"/>
          </p:cNvSpPr>
          <p:nvPr>
            <p:ph type="title"/>
          </p:nvPr>
        </p:nvSpPr>
        <p:spPr>
          <a:xfrm>
            <a:off x="1493838" y="152400"/>
            <a:ext cx="8915400" cy="1079500"/>
          </a:xfrm>
          <a:noFill/>
        </p:spPr>
        <p:txBody>
          <a:bodyPr/>
          <a:lstStyle/>
          <a:p>
            <a:pPr rtl="1"/>
            <a:r>
              <a:rPr lang="ar-SA" sz="3200">
                <a:cs typeface="B Titr" panose="00000700000000000000" pitchFamily="2" charset="-78"/>
              </a:rPr>
              <a:t>تعريف عدم انطباقها</a:t>
            </a:r>
            <a:endParaRPr lang="en-US" sz="3200">
              <a:cs typeface="B Titr" panose="000007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023067B-0C10-4BDF-9415-E867772BB4F6}" type="slidenum">
              <a:rPr lang="fa-IR" sz="1200">
                <a:solidFill>
                  <a:srgbClr val="898989"/>
                </a:solidFill>
              </a:rPr>
              <a:pPr/>
              <a:t>34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53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AutoShape 4"/>
          <p:cNvSpPr>
            <a:spLocks noGrp="1" noChangeArrowheads="1"/>
          </p:cNvSpPr>
          <p:nvPr>
            <p:ph type="title"/>
          </p:nvPr>
        </p:nvSpPr>
        <p:spPr>
          <a:xfrm>
            <a:off x="1939925" y="1371600"/>
            <a:ext cx="8915400" cy="1371600"/>
          </a:xfrm>
        </p:spPr>
        <p:txBody>
          <a:bodyPr/>
          <a:lstStyle/>
          <a:p>
            <a:pPr algn="r"/>
            <a:r>
              <a:rPr lang="ar-SA" dirty="0" smtClean="0">
                <a:solidFill>
                  <a:srgbClr val="006666"/>
                </a:solidFill>
                <a:cs typeface="B Homa" panose="00000400000000000000" pitchFamily="2" charset="-78"/>
              </a:rPr>
              <a:t>هدف از درخواست اقدام اصلاحي</a:t>
            </a:r>
            <a:r>
              <a:rPr lang="ar-SA" dirty="0" smtClean="0">
                <a:solidFill>
                  <a:srgbClr val="006666"/>
                </a:solidFill>
                <a:latin typeface="B Homa" panose="00000400000000000000" pitchFamily="2" charset="-78"/>
              </a:rPr>
              <a:t> </a:t>
            </a:r>
            <a:r>
              <a:rPr lang="fa-IR" dirty="0" smtClean="0">
                <a:solidFill>
                  <a:srgbClr val="006666"/>
                </a:solidFill>
                <a:latin typeface="B Homa" panose="00000400000000000000" pitchFamily="2" charset="-78"/>
              </a:rPr>
              <a:t>:</a:t>
            </a:r>
            <a:endParaRPr lang="en-US" dirty="0" smtClean="0">
              <a:solidFill>
                <a:srgbClr val="006666"/>
              </a:solidFill>
              <a:latin typeface="B Homa" panose="00000400000000000000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6673EF59-6F9D-4E3A-A902-B110DB6C033E}" type="slidenum">
              <a:rPr lang="fa-IR" sz="1200">
                <a:solidFill>
                  <a:srgbClr val="898989"/>
                </a:solidFill>
              </a:rPr>
              <a:pPr/>
              <a:t>35</a:t>
            </a:fld>
            <a:endParaRPr lang="en-GB" sz="1200">
              <a:solidFill>
                <a:srgbClr val="898989"/>
              </a:solidFill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1727200" y="2349054"/>
            <a:ext cx="8813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28600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28600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28600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28600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28600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Clr>
                <a:srgbClr val="FF6600"/>
              </a:buClr>
              <a:buFont typeface="Arial Unicode MS" panose="020B0604020202020204" pitchFamily="34" charset="-128"/>
              <a:buChar char="✪"/>
            </a:pPr>
            <a:endParaRPr lang="en-US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6600"/>
              </a:buClr>
              <a:buFont typeface="Arial Unicode MS" panose="020B0604020202020204" pitchFamily="34" charset="-128"/>
              <a:buChar char="✪"/>
            </a:pPr>
            <a:r>
              <a:rPr lang="ar-SA" sz="2800" b="1" dirty="0">
                <a:cs typeface="B Homa" panose="00000400000000000000" pitchFamily="2" charset="-78"/>
              </a:rPr>
              <a:t> به منظور تشريح عدم مطابقت و اقدامات بعدي اصلاح عدم مطابقت توسط مميزي شونده .</a:t>
            </a:r>
            <a:endParaRPr lang="fa-IR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6600"/>
              </a:buClr>
              <a:buFont typeface="Arial Unicode MS" panose="020B0604020202020204" pitchFamily="34" charset="-128"/>
              <a:buChar char="✪"/>
            </a:pPr>
            <a:endParaRPr lang="en-US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6600"/>
              </a:buClr>
              <a:buFont typeface="Arial Unicode MS" panose="020B0604020202020204" pitchFamily="34" charset="-128"/>
              <a:buChar char="✪"/>
            </a:pPr>
            <a:r>
              <a:rPr lang="ar-SA" sz="2800" b="1" dirty="0">
                <a:cs typeface="B Homa" panose="00000400000000000000" pitchFamily="2" charset="-78"/>
              </a:rPr>
              <a:t> به منظور پيگيري موارد توسط مميز .</a:t>
            </a:r>
            <a:endParaRPr lang="fa-IR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6600"/>
              </a:buClr>
              <a:buFont typeface="Arial Unicode MS" panose="020B0604020202020204" pitchFamily="34" charset="-128"/>
              <a:buChar char="✪"/>
            </a:pPr>
            <a:endParaRPr lang="en-US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6600"/>
              </a:buClr>
              <a:buFont typeface="Arial Unicode MS" panose="020B0604020202020204" pitchFamily="34" charset="-128"/>
              <a:buChar char="✪"/>
            </a:pPr>
            <a:r>
              <a:rPr lang="ar-SA" sz="2800" b="1" dirty="0">
                <a:cs typeface="B Homa" panose="00000400000000000000" pitchFamily="2" charset="-78"/>
              </a:rPr>
              <a:t> درخواست اقدام اصلاحي در جلسه هماهنگي مميزي تهيه و در جلسه پاياني هر مميزي تشريح و در اختيار مميزي مميزي شونده قرار ميگيرند </a:t>
            </a:r>
          </a:p>
        </p:txBody>
      </p:sp>
      <p:sp>
        <p:nvSpPr>
          <p:cNvPr id="77828" name="Rectangle 6"/>
          <p:cNvSpPr>
            <a:spLocks noChangeArrowheads="1"/>
          </p:cNvSpPr>
          <p:nvPr/>
        </p:nvSpPr>
        <p:spPr bwMode="auto">
          <a:xfrm>
            <a:off x="1962150" y="425450"/>
            <a:ext cx="8034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sz="3600" b="1">
                <a:cs typeface="B Titr" panose="00000700000000000000" pitchFamily="2" charset="-78"/>
              </a:rPr>
              <a:t>درخواست اقدام اصلاحي </a:t>
            </a:r>
          </a:p>
        </p:txBody>
      </p:sp>
    </p:spTree>
    <p:extLst>
      <p:ext uri="{BB962C8B-B14F-4D97-AF65-F5344CB8AC3E}">
        <p14:creationId xmlns:p14="http://schemas.microsoft.com/office/powerpoint/2010/main" val="156817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1414463" y="2089418"/>
            <a:ext cx="920591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11163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Clr>
                <a:srgbClr val="DC0000"/>
              </a:buClr>
              <a:buFont typeface="Wingdings" panose="05000000000000000000" pitchFamily="2" charset="2"/>
              <a:buChar char="L"/>
            </a:pPr>
            <a:r>
              <a:rPr lang="ar-SA" dirty="0">
                <a:cs typeface="B Homa" panose="00000400000000000000" pitchFamily="2" charset="-78"/>
              </a:rPr>
              <a:t> </a:t>
            </a:r>
            <a:r>
              <a:rPr lang="fa-IR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عدم انطباق نوع 1 </a:t>
            </a:r>
            <a:r>
              <a:rPr lang="en-US" b="1" i="1" dirty="0">
                <a:cs typeface="B Homa" panose="00000400000000000000" pitchFamily="2" charset="-78"/>
              </a:rPr>
              <a:t>–</a:t>
            </a: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en-US" b="1" dirty="0">
                <a:cs typeface="B Homa" panose="00000400000000000000" pitchFamily="2" charset="-78"/>
              </a:rPr>
              <a:t>Major </a:t>
            </a:r>
            <a:r>
              <a:rPr lang="ar-SA" b="1" dirty="0">
                <a:cs typeface="B Homa" panose="00000400000000000000" pitchFamily="2" charset="-78"/>
              </a:rPr>
              <a:t> -</a:t>
            </a:r>
            <a:r>
              <a:rPr lang="fa-IR" b="1" dirty="0">
                <a:cs typeface="B Homa" panose="00000400000000000000" pitchFamily="2" charset="-78"/>
              </a:rPr>
              <a:t> :</a:t>
            </a:r>
          </a:p>
          <a:p>
            <a:pPr algn="r" rtl="1" eaLnBrk="1" hangingPunct="1">
              <a:buClr>
                <a:srgbClr val="DC0000"/>
              </a:buClr>
              <a:buFont typeface="Wingdings" panose="05000000000000000000" pitchFamily="2" charset="2"/>
              <a:buNone/>
            </a:pPr>
            <a:r>
              <a:rPr lang="ar-SA" b="1" dirty="0">
                <a:cs typeface="B Homa" panose="00000400000000000000" pitchFamily="2" charset="-78"/>
              </a:rPr>
              <a:t>يك مغايرت كلي در سيستم كه تطابق با استاندارد را نفي مي كند</a:t>
            </a:r>
            <a:r>
              <a:rPr lang="fa-IR" b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DC0000"/>
              </a:buClr>
              <a:buFont typeface="Wingdings" panose="05000000000000000000" pitchFamily="2" charset="2"/>
              <a:buChar char="L"/>
            </a:pP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DC0000"/>
              </a:buClr>
              <a:buFont typeface="Wingdings" panose="05000000000000000000" pitchFamily="2" charset="2"/>
              <a:buChar char="L"/>
            </a:pPr>
            <a:r>
              <a:rPr lang="ar-SA" dirty="0">
                <a:cs typeface="B Homa" panose="00000400000000000000" pitchFamily="2" charset="-78"/>
              </a:rPr>
              <a:t> </a:t>
            </a:r>
            <a:r>
              <a:rPr lang="fa-IR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عدم تطابق نوع 2 </a:t>
            </a:r>
            <a:r>
              <a:rPr lang="en-US" b="1" i="1" dirty="0">
                <a:cs typeface="B Homa" panose="00000400000000000000" pitchFamily="2" charset="-78"/>
              </a:rPr>
              <a:t>–</a:t>
            </a: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en-US" b="1" dirty="0">
                <a:cs typeface="B Homa" panose="00000400000000000000" pitchFamily="2" charset="-78"/>
              </a:rPr>
              <a:t>Major </a:t>
            </a:r>
            <a:r>
              <a:rPr lang="ar-SA" b="1" i="1" dirty="0">
                <a:cs typeface="B Homa" panose="00000400000000000000" pitchFamily="2" charset="-78"/>
              </a:rPr>
              <a:t> -</a:t>
            </a:r>
            <a:r>
              <a:rPr lang="fa-IR" b="1" i="1" dirty="0">
                <a:cs typeface="B Homa" panose="00000400000000000000" pitchFamily="2" charset="-78"/>
              </a:rPr>
              <a:t> :</a:t>
            </a:r>
          </a:p>
          <a:p>
            <a:pPr algn="r" rtl="1" eaLnBrk="1" hangingPunct="1">
              <a:buClr>
                <a:srgbClr val="DC0000"/>
              </a:buClr>
              <a:buFont typeface="Wingdings" panose="05000000000000000000" pitchFamily="2" charset="2"/>
              <a:buNone/>
            </a:pPr>
            <a:r>
              <a:rPr lang="ar-SA" b="1" i="1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يك سري از مغايرتهاي نوع 3 هستند كه از نوع مشابهي ميباشند كه مجموعاً ممكن است نماينده يك مشكل عمده باشد .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DC0000"/>
              </a:buClr>
              <a:buFont typeface="Wingdings" panose="05000000000000000000" pitchFamily="2" charset="2"/>
              <a:buChar char="L"/>
            </a:pP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DC0000"/>
              </a:buClr>
              <a:buFont typeface="Wingdings" panose="05000000000000000000" pitchFamily="2" charset="2"/>
              <a:buChar char="L"/>
            </a:pPr>
            <a:r>
              <a:rPr lang="ar-SA" dirty="0">
                <a:cs typeface="B Homa" panose="00000400000000000000" pitchFamily="2" charset="-78"/>
              </a:rPr>
              <a:t> </a:t>
            </a:r>
            <a:r>
              <a:rPr lang="fa-IR" dirty="0">
                <a:cs typeface="B Homa" panose="00000400000000000000" pitchFamily="2" charset="-78"/>
              </a:rPr>
              <a:t> </a:t>
            </a:r>
            <a:r>
              <a:rPr lang="ar-SA" b="1" dirty="0">
                <a:cs typeface="B Homa" panose="00000400000000000000" pitchFamily="2" charset="-78"/>
              </a:rPr>
              <a:t>عدم انطباق نوع 3 </a:t>
            </a:r>
            <a:r>
              <a:rPr lang="en-US" b="1" i="1" dirty="0">
                <a:cs typeface="B Homa" panose="00000400000000000000" pitchFamily="2" charset="-78"/>
              </a:rPr>
              <a:t>–</a:t>
            </a:r>
            <a:r>
              <a:rPr lang="ar-SA" b="1" dirty="0">
                <a:cs typeface="B Homa" panose="00000400000000000000" pitchFamily="2" charset="-78"/>
              </a:rPr>
              <a:t> </a:t>
            </a:r>
            <a:r>
              <a:rPr lang="en-US" b="1" dirty="0">
                <a:cs typeface="B Homa" panose="00000400000000000000" pitchFamily="2" charset="-78"/>
              </a:rPr>
              <a:t>Minor </a:t>
            </a:r>
            <a:r>
              <a:rPr lang="ar-SA" b="1" dirty="0">
                <a:cs typeface="B Homa" panose="00000400000000000000" pitchFamily="2" charset="-78"/>
              </a:rPr>
              <a:t> -</a:t>
            </a:r>
            <a:r>
              <a:rPr lang="fa-IR" b="1" dirty="0">
                <a:cs typeface="B Homa" panose="00000400000000000000" pitchFamily="2" charset="-78"/>
              </a:rPr>
              <a:t> :</a:t>
            </a:r>
          </a:p>
          <a:p>
            <a:pPr algn="r" rtl="1" eaLnBrk="1" hangingPunct="1">
              <a:buClr>
                <a:srgbClr val="DC0000"/>
              </a:buClr>
              <a:buFont typeface="Wingdings" panose="05000000000000000000" pitchFamily="2" charset="2"/>
              <a:buNone/>
            </a:pPr>
            <a:r>
              <a:rPr lang="ar-SA" b="1" dirty="0">
                <a:cs typeface="B Homa" panose="00000400000000000000" pitchFamily="2" charset="-78"/>
              </a:rPr>
              <a:t> يك مغايرت جزئي و يك اشكال منفرد است كه شايد خطاي يك اپراتور در عدم تطابق با سيستم باشد و كليات سيستم را زير سئوال نمي برد </a:t>
            </a:r>
            <a:r>
              <a:rPr lang="ar-SA" b="1" dirty="0" smtClean="0">
                <a:cs typeface="B Homa" panose="00000400000000000000" pitchFamily="2" charset="-78"/>
              </a:rPr>
              <a:t>.</a:t>
            </a:r>
            <a:endParaRPr lang="ar-SA" b="1" dirty="0">
              <a:cs typeface="B Homa" panose="00000400000000000000" pitchFamily="2" charset="-78"/>
            </a:endParaRPr>
          </a:p>
        </p:txBody>
      </p:sp>
      <p:sp>
        <p:nvSpPr>
          <p:cNvPr id="79875" name="Rectangle 8"/>
          <p:cNvSpPr>
            <a:spLocks noChangeArrowheads="1"/>
          </p:cNvSpPr>
          <p:nvPr/>
        </p:nvSpPr>
        <p:spPr bwMode="auto">
          <a:xfrm>
            <a:off x="4592639" y="457200"/>
            <a:ext cx="2911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sz="3200" b="1">
                <a:cs typeface="B Titr" panose="00000700000000000000" pitchFamily="2" charset="-78"/>
              </a:rPr>
              <a:t>انواع عدم مطابقت </a:t>
            </a:r>
            <a:endParaRPr lang="en-US" sz="3200" b="1">
              <a:cs typeface="B Titr" panose="000007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D9A4E86-07C0-4FF6-8EC6-592B9BD215F2}" type="slidenum">
              <a:rPr lang="fa-IR" sz="1200">
                <a:solidFill>
                  <a:srgbClr val="898989"/>
                </a:solidFill>
              </a:rPr>
              <a:pPr/>
              <a:t>36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69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2" name="AutoShape 4"/>
          <p:cNvSpPr>
            <a:spLocks noGrp="1" noChangeArrowheads="1"/>
          </p:cNvSpPr>
          <p:nvPr>
            <p:ph type="title"/>
          </p:nvPr>
        </p:nvSpPr>
        <p:spPr>
          <a:xfrm>
            <a:off x="2586039" y="1628775"/>
            <a:ext cx="8123237" cy="1143000"/>
          </a:xfrm>
        </p:spPr>
        <p:txBody>
          <a:bodyPr/>
          <a:lstStyle/>
          <a:p>
            <a:pPr algn="r" rtl="1"/>
            <a:r>
              <a:rPr lang="ar-SA" smtClean="0">
                <a:solidFill>
                  <a:srgbClr val="006666"/>
                </a:solidFill>
                <a:cs typeface="B Homa" panose="00000400000000000000" pitchFamily="2" charset="-78"/>
              </a:rPr>
              <a:t>دلايل بروز عدم انطباق نوع 1</a:t>
            </a:r>
            <a:r>
              <a:rPr lang="ar-SA" smtClean="0">
                <a:latin typeface="Homa" panose="00000400000000000000" pitchFamily="2" charset="-78"/>
              </a:rPr>
              <a:t> </a:t>
            </a:r>
            <a:r>
              <a:rPr lang="fa-IR" smtClean="0">
                <a:solidFill>
                  <a:srgbClr val="006666"/>
                </a:solidFill>
                <a:cs typeface="B Homa" panose="00000400000000000000" pitchFamily="2" charset="-78"/>
              </a:rPr>
              <a:t>- </a:t>
            </a:r>
            <a:r>
              <a:rPr lang="en-US" smtClean="0">
                <a:solidFill>
                  <a:srgbClr val="006666"/>
                </a:solidFill>
                <a:cs typeface="B Homa" panose="00000400000000000000" pitchFamily="2" charset="-78"/>
              </a:rPr>
              <a:t>Major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1F847104-654A-4918-8C00-B205FDCBCBA0}" type="slidenum">
              <a:rPr lang="fa-IR" sz="1200">
                <a:solidFill>
                  <a:srgbClr val="898989"/>
                </a:solidFill>
              </a:rPr>
              <a:pPr/>
              <a:t>37</a:t>
            </a:fld>
            <a:endParaRPr lang="en-GB" sz="1200">
              <a:solidFill>
                <a:srgbClr val="898989"/>
              </a:solidFill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1493839" y="2997201"/>
            <a:ext cx="93630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3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Clr>
                <a:srgbClr val="FF66FF"/>
              </a:buClr>
              <a:buFont typeface="Wingdings" panose="05000000000000000000" pitchFamily="2" charset="2"/>
              <a:buChar char="G"/>
            </a:pPr>
            <a:r>
              <a:rPr lang="ar-SA" b="1" dirty="0">
                <a:cs typeface="B Homa" panose="00000400000000000000" pitchFamily="2" charset="-78"/>
              </a:rPr>
              <a:t> عدم اجراي كامل يك روش اجرايي يا هر يك از مستندات سيستم مدون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66FF"/>
              </a:buClr>
              <a:buFont typeface="Wingdings" panose="05000000000000000000" pitchFamily="2" charset="2"/>
              <a:buChar char="G"/>
            </a:pP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66FF"/>
              </a:buClr>
              <a:buFont typeface="Wingdings" panose="05000000000000000000" pitchFamily="2" charset="2"/>
              <a:buChar char="G"/>
            </a:pPr>
            <a:r>
              <a:rPr lang="en-US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 عدم وجود يا عدم كارايي كامل يك روش اجرايي مورد نياز </a:t>
            </a:r>
            <a:r>
              <a:rPr lang="en-US" b="1" dirty="0">
                <a:cs typeface="B Homa" panose="00000400000000000000" pitchFamily="2" charset="-78"/>
              </a:rPr>
              <a:t>ISO</a:t>
            </a:r>
          </a:p>
          <a:p>
            <a:pPr algn="r" rtl="1" eaLnBrk="1" hangingPunct="1">
              <a:buClr>
                <a:srgbClr val="FF66FF"/>
              </a:buClr>
              <a:buFont typeface="Wingdings" panose="05000000000000000000" pitchFamily="2" charset="2"/>
              <a:buChar char="G"/>
            </a:pP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66FF"/>
              </a:buClr>
              <a:buFont typeface="Wingdings" panose="05000000000000000000" pitchFamily="2" charset="2"/>
              <a:buChar char="G"/>
            </a:pPr>
            <a:r>
              <a:rPr lang="ar-SA" b="1" dirty="0">
                <a:cs typeface="B Homa" panose="00000400000000000000" pitchFamily="2" charset="-78"/>
              </a:rPr>
              <a:t> تعدادي اشكالات جزئي مجموعاً موجب عدم كارايي كليت بخشي از سيستم .</a:t>
            </a:r>
            <a:endParaRPr lang="en-US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66FF"/>
              </a:buClr>
              <a:buFont typeface="Wingdings" panose="05000000000000000000" pitchFamily="2" charset="2"/>
              <a:buChar char="G"/>
            </a:pP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66FF"/>
              </a:buClr>
              <a:buFont typeface="Wingdings" panose="05000000000000000000" pitchFamily="2" charset="2"/>
              <a:buChar char="G"/>
            </a:pPr>
            <a:r>
              <a:rPr lang="ar-SA" b="1" dirty="0">
                <a:cs typeface="B Homa" panose="00000400000000000000" pitchFamily="2" charset="-78"/>
              </a:rPr>
              <a:t> هرگونه خطر بالقوه براي كيفيت محصول يا خدمت .</a:t>
            </a:r>
            <a:endParaRPr lang="en-US" b="1" dirty="0">
              <a:cs typeface="B Homa" panose="00000400000000000000" pitchFamily="2" charset="-78"/>
            </a:endParaRPr>
          </a:p>
          <a:p>
            <a:pPr algn="r">
              <a:buClr>
                <a:schemeClr val="bg2"/>
              </a:buClr>
              <a:buFont typeface="Arial" panose="020B0604020202020204" pitchFamily="34" charset="0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130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1697036" y="971549"/>
            <a:ext cx="8816975" cy="509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679450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679450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679450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679450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679450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9450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9450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9450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9450" algn="l"/>
                <a:tab pos="9540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endParaRPr lang="en-US" sz="2800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b="1" dirty="0">
                <a:cs typeface="B Homa" panose="00000400000000000000" pitchFamily="2" charset="-78"/>
              </a:rPr>
              <a:t>مواردي كه در جلسه پاياني مطرح مي گردند :</a:t>
            </a:r>
            <a:endParaRPr lang="fa-IR" b="1" dirty="0">
              <a:cs typeface="B Homa" panose="00000400000000000000" pitchFamily="2" charset="-78"/>
            </a:endParaRPr>
          </a:p>
          <a:p>
            <a:pPr algn="r" rtl="1" eaLnBrk="1" hangingPunct="1"/>
            <a:endParaRPr lang="en-US" sz="900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نتيجه مميزي ( اولين موضوع مطرح شده در اين جلسه )</a:t>
            </a:r>
            <a:r>
              <a:rPr lang="fa-IR" b="1" dirty="0">
                <a:cs typeface="B Homa" panose="00000400000000000000" pitchFamily="2" charset="-78"/>
              </a:rPr>
              <a:t> .</a:t>
            </a: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ليست حاضرين .</a:t>
            </a: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ذكر مجدد اهداف و دامنه شمول </a:t>
            </a: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تشريح عدم مطابقت هاي عمده و جزئي </a:t>
            </a: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ذكر چگونگي تكميل فرمهاي </a:t>
            </a:r>
            <a:r>
              <a:rPr lang="en-US" b="1" dirty="0">
                <a:cs typeface="B Homa" panose="00000400000000000000" pitchFamily="2" charset="-78"/>
              </a:rPr>
              <a:t>CAR</a:t>
            </a:r>
            <a:r>
              <a:rPr lang="ar-SA" b="1" i="1" dirty="0">
                <a:cs typeface="B Homa" panose="00000400000000000000" pitchFamily="2" charset="-78"/>
              </a:rPr>
              <a:t> </a:t>
            </a: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امضاي فرمهاي </a:t>
            </a:r>
            <a:r>
              <a:rPr lang="en-US" b="1" dirty="0">
                <a:cs typeface="B Homa" panose="00000400000000000000" pitchFamily="2" charset="-78"/>
              </a:rPr>
              <a:t>CAR </a:t>
            </a:r>
            <a:r>
              <a:rPr lang="ar-SA" b="1" dirty="0">
                <a:cs typeface="B Homa" panose="00000400000000000000" pitchFamily="2" charset="-78"/>
              </a:rPr>
              <a:t> توسط نماينده مديريت .</a:t>
            </a: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تشريح روش نمونه گيري </a:t>
            </a: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گزارش مشاهدات و نظريات </a:t>
            </a:r>
            <a:r>
              <a:rPr lang="en-US" b="1" dirty="0">
                <a:cs typeface="B Homa" panose="00000400000000000000" pitchFamily="2" charset="-78"/>
              </a:rPr>
              <a:t>(Observation )</a:t>
            </a: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تشريح نحوه گزارش و پيگيري </a:t>
            </a: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دريافت ليست حاضرين و برگ ثبت </a:t>
            </a:r>
            <a:endParaRPr lang="en-US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  <a:buFont typeface="Arial Unicode MS" panose="020B0604020202020204" pitchFamily="34" charset="-128"/>
              <a:buChar char="♞"/>
            </a:pPr>
            <a:r>
              <a:rPr lang="fa-IR" b="1" dirty="0">
                <a:cs typeface="B Homa" panose="00000400000000000000" pitchFamily="2" charset="-78"/>
              </a:rPr>
              <a:t>  </a:t>
            </a:r>
            <a:r>
              <a:rPr lang="ar-SA" b="1" dirty="0">
                <a:cs typeface="B Homa" panose="00000400000000000000" pitchFamily="2" charset="-78"/>
              </a:rPr>
              <a:t>تبريك و تشكر</a:t>
            </a:r>
            <a:r>
              <a:rPr lang="ar-SA" dirty="0">
                <a:cs typeface="B Homa" panose="00000400000000000000" pitchFamily="2" charset="-78"/>
              </a:rPr>
              <a:t> </a:t>
            </a:r>
          </a:p>
        </p:txBody>
      </p:sp>
      <p:sp>
        <p:nvSpPr>
          <p:cNvPr id="83971" name="Rectangle 6"/>
          <p:cNvSpPr>
            <a:spLocks noChangeArrowheads="1"/>
          </p:cNvSpPr>
          <p:nvPr/>
        </p:nvSpPr>
        <p:spPr bwMode="auto">
          <a:xfrm>
            <a:off x="3678238" y="381000"/>
            <a:ext cx="4953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sz="2800" b="1" i="1" dirty="0">
                <a:cs typeface="B Titr" panose="00000700000000000000" pitchFamily="2" charset="-78"/>
              </a:rPr>
              <a:t>جلسه پاياني </a:t>
            </a:r>
            <a:endParaRPr lang="fa-IR" sz="2800" b="1" i="1" dirty="0">
              <a:cs typeface="B Titr" panose="00000700000000000000" pitchFamily="2" charset="-78"/>
            </a:endParaRPr>
          </a:p>
          <a:p>
            <a:pPr algn="ctr" rtl="1" eaLnBrk="1" hangingPunct="1"/>
            <a:r>
              <a:rPr lang="en-US" sz="2800" b="1" i="1" dirty="0">
                <a:cs typeface="B Titr" panose="00000700000000000000" pitchFamily="2" charset="-78"/>
              </a:rPr>
              <a:t>Closing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A2392A9E-58A8-4DA6-AA24-4881320E0030}" type="slidenum">
              <a:rPr lang="fa-IR" sz="1200">
                <a:solidFill>
                  <a:srgbClr val="898989"/>
                </a:solidFill>
              </a:rPr>
              <a:pPr/>
              <a:t>38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50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592" y="1120462"/>
            <a:ext cx="10364451" cy="4352587"/>
          </a:xfrm>
        </p:spPr>
        <p:txBody>
          <a:bodyPr>
            <a:normAutofit/>
          </a:bodyPr>
          <a:lstStyle/>
          <a:p>
            <a:r>
              <a:rPr lang="fa-IR" sz="8000" b="1" dirty="0" smtClean="0"/>
              <a:t>با تشکر از بذل توجه شما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40218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591672" y="2017994"/>
            <a:ext cx="11308976" cy="349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503079" bIns="0" anchor="ctr">
            <a:spAutoFit/>
          </a:bodyPr>
          <a:lstStyle>
            <a:lvl1pPr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مميزي </a:t>
            </a:r>
            <a:r>
              <a:rPr lang="fa-IR" sz="2800" b="1" dirty="0">
                <a:cs typeface="B Homa" panose="00000400000000000000" pitchFamily="2" charset="-78"/>
              </a:rPr>
              <a:t>: </a:t>
            </a:r>
            <a:r>
              <a:rPr lang="ar-SA" sz="2800" b="1" dirty="0">
                <a:cs typeface="B Homa" panose="00000400000000000000" pitchFamily="2" charset="-78"/>
              </a:rPr>
              <a:t>فرآيند سيستماتيك مستقل و مستندي كه به منظور كسب شواهد مميزي و ارزيابي صورت مي پذيرد تا مشخص شود كه تا چه ميزان معيارها </a:t>
            </a:r>
            <a:r>
              <a:rPr lang="ar-SA" sz="2800" b="1" dirty="0" smtClean="0">
                <a:cs typeface="B Homa" panose="00000400000000000000" pitchFamily="2" charset="-78"/>
              </a:rPr>
              <a:t>برآورده </a:t>
            </a:r>
            <a:r>
              <a:rPr lang="ar-SA" sz="2800" b="1" dirty="0">
                <a:cs typeface="B Homa" panose="00000400000000000000" pitchFamily="2" charset="-78"/>
              </a:rPr>
              <a:t>شده اند .</a:t>
            </a:r>
            <a:endParaRPr lang="fa-IR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fa-IR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 smtClean="0">
                <a:cs typeface="B Homa" panose="00000400000000000000" pitchFamily="2" charset="-78"/>
              </a:rPr>
              <a:t> </a:t>
            </a:r>
            <a:r>
              <a:rPr lang="ar-SA" sz="2800" b="1" dirty="0">
                <a:cs typeface="B Homa" panose="00000400000000000000" pitchFamily="2" charset="-78"/>
              </a:rPr>
              <a:t>انطباق </a:t>
            </a:r>
            <a:r>
              <a:rPr lang="fa-IR" sz="2800" b="1" i="1" dirty="0" smtClean="0">
                <a:cs typeface="B Homa" panose="00000400000000000000" pitchFamily="2" charset="-78"/>
              </a:rPr>
              <a:t>:  </a:t>
            </a:r>
            <a:r>
              <a:rPr lang="ar-SA" sz="2800" b="1" dirty="0" smtClean="0">
                <a:cs typeface="B Homa" panose="00000400000000000000" pitchFamily="2" charset="-78"/>
              </a:rPr>
              <a:t>برآورده </a:t>
            </a:r>
            <a:r>
              <a:rPr lang="ar-SA" sz="2800" b="1" dirty="0">
                <a:cs typeface="B Homa" panose="00000400000000000000" pitchFamily="2" charset="-78"/>
              </a:rPr>
              <a:t>سازي يك الزام .</a:t>
            </a:r>
            <a:endParaRPr lang="fa-IR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</a:t>
            </a:r>
            <a:r>
              <a:rPr lang="ar-SA" sz="2800" b="1" dirty="0">
                <a:cs typeface="B Homa" panose="00000400000000000000" pitchFamily="2" charset="-78"/>
              </a:rPr>
              <a:t>عدم </a:t>
            </a:r>
            <a:r>
              <a:rPr lang="ar-SA" sz="2800" b="1" dirty="0" smtClean="0">
                <a:cs typeface="B Homa" panose="00000400000000000000" pitchFamily="2" charset="-78"/>
              </a:rPr>
              <a:t>انطباق</a:t>
            </a:r>
            <a:r>
              <a:rPr lang="fa-IR" sz="2800" b="1" dirty="0" smtClean="0">
                <a:cs typeface="B Homa" panose="00000400000000000000" pitchFamily="2" charset="-78"/>
              </a:rPr>
              <a:t>: </a:t>
            </a:r>
            <a:r>
              <a:rPr lang="ar-SA" sz="2800" b="1" dirty="0" smtClean="0">
                <a:cs typeface="B Homa" panose="00000400000000000000" pitchFamily="2" charset="-78"/>
              </a:rPr>
              <a:t>عدم </a:t>
            </a:r>
            <a:r>
              <a:rPr lang="ar-SA" sz="2800" b="1" dirty="0">
                <a:cs typeface="B Homa" panose="00000400000000000000" pitchFamily="2" charset="-78"/>
              </a:rPr>
              <a:t>برآورده سازي يك الزام .</a:t>
            </a:r>
            <a:endParaRPr lang="fa-IR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ar-SA" sz="2800" b="1" i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</a:t>
            </a:r>
            <a:r>
              <a:rPr lang="fa-IR" sz="2800" b="1" dirty="0" smtClean="0">
                <a:cs typeface="B Homa" panose="00000400000000000000" pitchFamily="2" charset="-78"/>
              </a:rPr>
              <a:t> </a:t>
            </a:r>
            <a:r>
              <a:rPr lang="ar-SA" sz="2800" b="1" dirty="0" smtClean="0">
                <a:cs typeface="B Homa" panose="00000400000000000000" pitchFamily="2" charset="-78"/>
              </a:rPr>
              <a:t>شواهد عيني  </a:t>
            </a:r>
            <a:r>
              <a:rPr lang="fa-IR" sz="2800" b="1" dirty="0" smtClean="0">
                <a:cs typeface="B Homa" panose="00000400000000000000" pitchFamily="2" charset="-78"/>
              </a:rPr>
              <a:t>: </a:t>
            </a:r>
            <a:r>
              <a:rPr lang="ar-SA" sz="2800" b="1" dirty="0" smtClean="0">
                <a:cs typeface="B Homa" panose="00000400000000000000" pitchFamily="2" charset="-78"/>
              </a:rPr>
              <a:t>داده هايي كه وجود يا صحت چيزي را تائيد ميكند .</a:t>
            </a:r>
            <a:endParaRPr lang="en-US" sz="2800" b="1" dirty="0">
              <a:cs typeface="B Homa" panose="00000400000000000000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74D12A08-839C-445B-A59C-5EB183860A03}" type="slidenum">
              <a:rPr lang="fa-IR" sz="1200">
                <a:solidFill>
                  <a:srgbClr val="898989"/>
                </a:solidFill>
              </a:rPr>
              <a:pPr/>
              <a:t>4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62699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6"/>
          <p:cNvSpPr>
            <a:spLocks noChangeArrowheads="1"/>
          </p:cNvSpPr>
          <p:nvPr/>
        </p:nvSpPr>
        <p:spPr bwMode="auto">
          <a:xfrm>
            <a:off x="618187" y="767245"/>
            <a:ext cx="1097953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 algn="r" rtl="1"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</a:t>
            </a:r>
            <a:r>
              <a:rPr lang="fa-IR" sz="2800" b="1" dirty="0" smtClean="0">
                <a:cs typeface="B Homa" panose="00000400000000000000" pitchFamily="2" charset="-78"/>
              </a:rPr>
              <a:t> </a:t>
            </a:r>
            <a:r>
              <a:rPr lang="ar-SA" sz="2800" b="1" dirty="0" smtClean="0">
                <a:cs typeface="B Homa" panose="00000400000000000000" pitchFamily="2" charset="-78"/>
              </a:rPr>
              <a:t>برنامه مميزي </a:t>
            </a:r>
            <a:r>
              <a:rPr lang="fa-IR" sz="2800" b="1" dirty="0" smtClean="0">
                <a:cs typeface="B Homa" panose="00000400000000000000" pitchFamily="2" charset="-78"/>
              </a:rPr>
              <a:t>: </a:t>
            </a:r>
            <a:r>
              <a:rPr lang="ar-SA" sz="2800" b="1" dirty="0">
                <a:cs typeface="B Homa" panose="00000400000000000000" pitchFamily="2" charset="-78"/>
              </a:rPr>
              <a:t>مجموعه</a:t>
            </a:r>
            <a:r>
              <a:rPr lang="ar-SA" sz="2800" b="1" dirty="0" smtClean="0">
                <a:cs typeface="B Homa" panose="00000400000000000000" pitchFamily="2" charset="-78"/>
              </a:rPr>
              <a:t> اي از يك يا چند مميزي در يك چارچوب خاص زماني , كه به منظور خاصي تهيه شده است .</a:t>
            </a:r>
            <a:endParaRPr lang="en-US" sz="2800" b="1" dirty="0" smtClean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fa-IR" sz="2800" dirty="0" smtClean="0">
                <a:cs typeface="B Homa" panose="00000400000000000000" pitchFamily="2" charset="-78"/>
              </a:rPr>
              <a:t> </a:t>
            </a:r>
            <a:r>
              <a:rPr lang="ar-SA" sz="2800" b="1" dirty="0" smtClean="0">
                <a:cs typeface="B Homa" panose="00000400000000000000" pitchFamily="2" charset="-78"/>
              </a:rPr>
              <a:t>دامنه مميزي </a:t>
            </a:r>
            <a:r>
              <a:rPr lang="fa-IR" sz="2800" b="1" dirty="0" smtClean="0">
                <a:cs typeface="B Homa" panose="00000400000000000000" pitchFamily="2" charset="-78"/>
              </a:rPr>
              <a:t>: </a:t>
            </a:r>
            <a:r>
              <a:rPr lang="ar-SA" sz="2800" b="1" dirty="0" smtClean="0">
                <a:cs typeface="B Homa" panose="00000400000000000000" pitchFamily="2" charset="-78"/>
              </a:rPr>
              <a:t>حدود و مرز يك مميزي </a:t>
            </a:r>
            <a:r>
              <a:rPr lang="fa-IR" sz="2800" b="1" dirty="0" smtClean="0">
                <a:cs typeface="B Homa" panose="00000400000000000000" pitchFamily="2" charset="-78"/>
              </a:rPr>
              <a:t>(</a:t>
            </a:r>
            <a:r>
              <a:rPr lang="ar-SA" sz="2800" b="1" dirty="0" smtClean="0">
                <a:cs typeface="B Homa" panose="00000400000000000000" pitchFamily="2" charset="-78"/>
              </a:rPr>
              <a:t>دامنه مميزي شامل توصيفي از مكانهاي فيزيكي , واحدهاي سازماني , فعاليتهاي و فرآيند و نيز دوره زماني مورد نظر است</a:t>
            </a:r>
            <a:r>
              <a:rPr lang="fa-IR" sz="2800" b="1" dirty="0" smtClean="0">
                <a:cs typeface="B Homa" panose="00000400000000000000" pitchFamily="2" charset="-78"/>
              </a:rPr>
              <a:t>)</a:t>
            </a:r>
            <a:endParaRPr lang="en-US" sz="2800" b="1" dirty="0" smtClean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ar-SA" sz="2800" b="1" dirty="0" smtClean="0">
                <a:cs typeface="B Homa" panose="00000400000000000000" pitchFamily="2" charset="-78"/>
              </a:rPr>
              <a:t> </a:t>
            </a:r>
            <a:r>
              <a:rPr lang="fa-IR" sz="2800" b="1" dirty="0" smtClean="0">
                <a:cs typeface="B Homa" panose="00000400000000000000" pitchFamily="2" charset="-78"/>
              </a:rPr>
              <a:t> </a:t>
            </a:r>
            <a:r>
              <a:rPr lang="ar-SA" sz="2800" b="1" dirty="0">
                <a:cs typeface="B Homa" panose="00000400000000000000" pitchFamily="2" charset="-78"/>
              </a:rPr>
              <a:t>معيار </a:t>
            </a:r>
            <a:r>
              <a:rPr lang="fa-IR" sz="2800" b="1" dirty="0">
                <a:cs typeface="B Homa" panose="00000400000000000000" pitchFamily="2" charset="-78"/>
              </a:rPr>
              <a:t>: </a:t>
            </a:r>
            <a:r>
              <a:rPr lang="ar-SA" sz="2800" b="1" dirty="0">
                <a:cs typeface="B Homa" panose="00000400000000000000" pitchFamily="2" charset="-78"/>
              </a:rPr>
              <a:t>مجموعه اي از سياست ها , روشهاي اجرايي يا الزاماتي كه به عنوان مرجع معرفي ميشوند </a:t>
            </a:r>
            <a:r>
              <a:rPr lang="ar-SA" sz="2800" b="1" dirty="0" smtClean="0">
                <a:cs typeface="B Homa" panose="00000400000000000000" pitchFamily="2" charset="-78"/>
              </a:rPr>
              <a:t>.</a:t>
            </a:r>
            <a:endParaRPr lang="en-US" sz="2800" b="1" dirty="0" smtClean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fa-IR" sz="2800" b="1" dirty="0" smtClean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شواهد مميزي </a:t>
            </a:r>
            <a:r>
              <a:rPr lang="fa-IR" sz="2800" b="1" dirty="0">
                <a:cs typeface="B Homa" panose="00000400000000000000" pitchFamily="2" charset="-78"/>
              </a:rPr>
              <a:t>: </a:t>
            </a:r>
            <a:r>
              <a:rPr lang="ar-SA" sz="2800" b="1" dirty="0">
                <a:cs typeface="B Homa" panose="00000400000000000000" pitchFamily="2" charset="-78"/>
              </a:rPr>
              <a:t>سوابق , عبارات , واقعيات يا ساير اطلاعاتي كه در رابطه با معيارهاي مورد توافق اند و ميتوانند مجددا مورد ارزيابي چندگانه قرار گيرند .</a:t>
            </a:r>
            <a:r>
              <a:rPr lang="fa-IR" sz="2800" b="1" dirty="0">
                <a:cs typeface="B Homa" panose="00000400000000000000" pitchFamily="2" charset="-78"/>
              </a:rPr>
              <a:t> </a:t>
            </a:r>
            <a:r>
              <a:rPr lang="ar-SA" sz="2800" b="1" dirty="0">
                <a:cs typeface="B Homa" panose="00000400000000000000" pitchFamily="2" charset="-78"/>
              </a:rPr>
              <a:t>شواهد مميزي ميتوانند كيفي يا كمي باشند .</a:t>
            </a:r>
            <a:endParaRPr lang="fa-IR" sz="2800" b="1" dirty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0000FF"/>
              </a:buClr>
            </a:pPr>
            <a:r>
              <a:rPr lang="fa-IR" sz="2800" b="1" dirty="0">
                <a:cs typeface="B Homa" panose="00000400000000000000" pitchFamily="2" charset="-78"/>
              </a:rPr>
              <a:t> </a:t>
            </a:r>
            <a:endParaRPr lang="en-US" sz="2800" b="1" dirty="0">
              <a:cs typeface="B Homa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A6920A6-3020-483F-A712-A24BA4762F6F}" type="slidenum">
              <a:rPr lang="fa-IR" sz="1200">
                <a:solidFill>
                  <a:srgbClr val="898989"/>
                </a:solidFill>
              </a:rPr>
              <a:pPr/>
              <a:t>5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2574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376516" y="226118"/>
            <a:ext cx="10636625" cy="6401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 algn="r" rtl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يافته هاي مميزي </a:t>
            </a:r>
            <a:r>
              <a:rPr lang="fa-IR" sz="2800" b="1" dirty="0">
                <a:cs typeface="B Homa" panose="00000400000000000000" pitchFamily="2" charset="-78"/>
              </a:rPr>
              <a:t>: </a:t>
            </a:r>
            <a:r>
              <a:rPr lang="ar-SA" sz="2800" b="1" dirty="0">
                <a:cs typeface="B Homa" panose="00000400000000000000" pitchFamily="2" charset="-78"/>
              </a:rPr>
              <a:t>نتايج مميزي </a:t>
            </a:r>
            <a:r>
              <a:rPr lang="ar-SA" sz="2800" b="1" dirty="0" smtClean="0">
                <a:cs typeface="B Homa" panose="00000400000000000000" pitchFamily="2" charset="-78"/>
              </a:rPr>
              <a:t>.</a:t>
            </a:r>
            <a:endParaRPr lang="fa-IR" sz="2800" b="1" dirty="0" smtClean="0">
              <a:cs typeface="B Homa" panose="00000400000000000000" pitchFamily="2" charset="-78"/>
            </a:endParaRPr>
          </a:p>
          <a:p>
            <a:pPr marL="457200" indent="-457200" algn="r" rtl="1"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fa-IR" sz="2800" b="1" dirty="0">
              <a:cs typeface="B Homa" panose="00000400000000000000" pitchFamily="2" charset="-78"/>
            </a:endParaRPr>
          </a:p>
          <a:p>
            <a:pPr marL="457200" indent="-457200" algn="r" rtl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cs typeface="B Homa" panose="00000400000000000000" pitchFamily="2" charset="-78"/>
              </a:rPr>
              <a:t>نتايج مميزي </a:t>
            </a:r>
            <a:r>
              <a:rPr lang="fa-IR" sz="2800" b="1" dirty="0">
                <a:cs typeface="B Homa" panose="00000400000000000000" pitchFamily="2" charset="-78"/>
              </a:rPr>
              <a:t>: </a:t>
            </a:r>
            <a:r>
              <a:rPr lang="ar-SA" sz="2800" b="1" dirty="0">
                <a:cs typeface="B Homa" panose="00000400000000000000" pitchFamily="2" charset="-78"/>
              </a:rPr>
              <a:t>خروجي هاي يك مميزي كه توسط تيم مميزي پس از در نظر گيري تمام يافته هاي مميزي تهيه شده اند . </a:t>
            </a:r>
            <a:endParaRPr lang="fa-IR" sz="2800" b="1" dirty="0" smtClean="0">
              <a:cs typeface="B Homa" panose="00000400000000000000" pitchFamily="2" charset="-78"/>
            </a:endParaRPr>
          </a:p>
          <a:p>
            <a:pPr marL="457200" indent="-457200" algn="r" rtl="1"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fa-IR" sz="2800" b="1" dirty="0">
              <a:cs typeface="B Homa" panose="00000400000000000000" pitchFamily="2" charset="-78"/>
            </a:endParaRPr>
          </a:p>
          <a:p>
            <a:pPr marL="457200" indent="-457200" algn="r" rtl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 smtClean="0">
                <a:cs typeface="B Homa" panose="00000400000000000000" pitchFamily="2" charset="-78"/>
              </a:rPr>
              <a:t>كارفرماي </a:t>
            </a:r>
            <a:r>
              <a:rPr lang="ar-SA" sz="2800" b="1" dirty="0">
                <a:cs typeface="B Homa" panose="00000400000000000000" pitchFamily="2" charset="-78"/>
              </a:rPr>
              <a:t>مميزي </a:t>
            </a:r>
            <a:r>
              <a:rPr lang="fa-IR" sz="2800" b="1" dirty="0">
                <a:cs typeface="B Homa" panose="00000400000000000000" pitchFamily="2" charset="-78"/>
              </a:rPr>
              <a:t>: </a:t>
            </a:r>
            <a:r>
              <a:rPr lang="ar-SA" sz="2800" b="1" dirty="0">
                <a:cs typeface="B Homa" panose="00000400000000000000" pitchFamily="2" charset="-78"/>
              </a:rPr>
              <a:t>سازمان يا فردي كه درخواست مميزي مي نمايد .</a:t>
            </a:r>
            <a:endParaRPr lang="fa-IR" sz="2800" b="1" dirty="0">
              <a:cs typeface="B Homa" panose="00000400000000000000" pitchFamily="2" charset="-78"/>
            </a:endParaRPr>
          </a:p>
          <a:p>
            <a:pPr marL="285750" indent="-28575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ar-SA" sz="1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ar-SA" sz="2800" b="1" dirty="0" smtClean="0">
                <a:cs typeface="B Homa" panose="00000400000000000000" pitchFamily="2" charset="-78"/>
              </a:rPr>
              <a:t>مميزي </a:t>
            </a:r>
            <a:r>
              <a:rPr lang="ar-SA" sz="2800" b="1" dirty="0">
                <a:cs typeface="B Homa" panose="00000400000000000000" pitchFamily="2" charset="-78"/>
              </a:rPr>
              <a:t>شونده </a:t>
            </a:r>
            <a:r>
              <a:rPr lang="fa-IR" sz="2800" b="1" dirty="0" smtClean="0">
                <a:cs typeface="B Homa" panose="00000400000000000000" pitchFamily="2" charset="-78"/>
              </a:rPr>
              <a:t>: </a:t>
            </a:r>
            <a:r>
              <a:rPr lang="ar-SA" sz="2800" b="1" dirty="0" smtClean="0">
                <a:cs typeface="B Homa" panose="00000400000000000000" pitchFamily="2" charset="-78"/>
              </a:rPr>
              <a:t>سازمان</a:t>
            </a:r>
            <a:r>
              <a:rPr lang="fa-IR" sz="2800" b="1" dirty="0">
                <a:cs typeface="B Homa" panose="00000400000000000000" pitchFamily="2" charset="-78"/>
              </a:rPr>
              <a:t>ی </a:t>
            </a:r>
            <a:r>
              <a:rPr lang="ar-SA" sz="2800" b="1" dirty="0">
                <a:cs typeface="B Homa" panose="00000400000000000000" pitchFamily="2" charset="-78"/>
              </a:rPr>
              <a:t>كه مورد مميزي قرار ميگيرد </a:t>
            </a:r>
            <a:r>
              <a:rPr lang="ar-SA" sz="2800" b="1" dirty="0" smtClean="0">
                <a:cs typeface="B Homa" panose="00000400000000000000" pitchFamily="2" charset="-78"/>
              </a:rPr>
              <a:t>.</a:t>
            </a:r>
            <a:endParaRPr lang="en-US" sz="2800" b="1" dirty="0" smtClean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fa-IR" sz="2800" dirty="0" smtClean="0">
                <a:cs typeface="B Homa" panose="00000400000000000000" pitchFamily="2" charset="-78"/>
              </a:rPr>
              <a:t> </a:t>
            </a:r>
            <a:r>
              <a:rPr lang="ar-SA" sz="2800" b="1" dirty="0" smtClean="0">
                <a:cs typeface="B Homa" panose="00000400000000000000" pitchFamily="2" charset="-78"/>
              </a:rPr>
              <a:t>صلاحيت مميز </a:t>
            </a:r>
            <a:r>
              <a:rPr lang="fa-IR" sz="2800" b="1" dirty="0" smtClean="0">
                <a:cs typeface="B Homa" panose="00000400000000000000" pitchFamily="2" charset="-78"/>
              </a:rPr>
              <a:t>: </a:t>
            </a:r>
            <a:r>
              <a:rPr lang="ar-SA" sz="2800" b="1" dirty="0" smtClean="0">
                <a:cs typeface="B Homa" panose="00000400000000000000" pitchFamily="2" charset="-78"/>
              </a:rPr>
              <a:t>تركيب ويژگيهاي فردي و تحصيلات , آموزش ها , تجارب كاري ,</a:t>
            </a:r>
            <a:r>
              <a:rPr lang="fa-IR" sz="2800" b="1" dirty="0" smtClean="0">
                <a:cs typeface="B Homa" panose="00000400000000000000" pitchFamily="2" charset="-78"/>
              </a:rPr>
              <a:t>تجارب</a:t>
            </a:r>
            <a:r>
              <a:rPr lang="ar-SA" sz="2800" b="1" dirty="0" smtClean="0">
                <a:cs typeface="B Homa" panose="00000400000000000000" pitchFamily="2" charset="-78"/>
              </a:rPr>
              <a:t> مميزي و نيز صلاحيتها</a:t>
            </a:r>
            <a:r>
              <a:rPr lang="fa-IR" sz="2800" b="1" dirty="0" smtClean="0">
                <a:cs typeface="B Homa" panose="00000400000000000000" pitchFamily="2" charset="-78"/>
              </a:rPr>
              <a:t>ی</a:t>
            </a:r>
            <a:r>
              <a:rPr lang="ar-SA" sz="2800" b="1" dirty="0" smtClean="0">
                <a:cs typeface="B Homa" panose="00000400000000000000" pitchFamily="2" charset="-78"/>
              </a:rPr>
              <a:t> </a:t>
            </a:r>
            <a:r>
              <a:rPr lang="fa-IR" sz="2800" b="1" dirty="0" smtClean="0">
                <a:cs typeface="B Homa" panose="00000400000000000000" pitchFamily="2" charset="-78"/>
              </a:rPr>
              <a:t>مو</a:t>
            </a:r>
            <a:r>
              <a:rPr lang="ar-SA" sz="2800" b="1" dirty="0" smtClean="0">
                <a:cs typeface="B Homa" panose="00000400000000000000" pitchFamily="2" charset="-78"/>
              </a:rPr>
              <a:t>رد نياز براي نشان دادن آنكه يك فرد ميتواند به عنوان مميز تعيين گردد .</a:t>
            </a:r>
            <a:endParaRPr lang="en-US" sz="2800" b="1" dirty="0" smtClean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fa-IR" sz="2800" b="1" dirty="0" smtClean="0">
                <a:cs typeface="B Homa" panose="00000400000000000000" pitchFamily="2" charset="-78"/>
              </a:rPr>
              <a:t>  </a:t>
            </a:r>
            <a:r>
              <a:rPr lang="ar-SA" sz="2800" b="1" dirty="0" smtClean="0">
                <a:cs typeface="B Homa" panose="00000400000000000000" pitchFamily="2" charset="-78"/>
              </a:rPr>
              <a:t>مميز واجد صلاحيت </a:t>
            </a:r>
            <a:r>
              <a:rPr lang="fa-IR" sz="2800" b="1" dirty="0" smtClean="0">
                <a:cs typeface="B Homa" panose="00000400000000000000" pitchFamily="2" charset="-78"/>
              </a:rPr>
              <a:t>: </a:t>
            </a:r>
            <a:r>
              <a:rPr lang="ar-SA" sz="2800" b="1" dirty="0" smtClean="0">
                <a:cs typeface="B Homa" panose="00000400000000000000" pitchFamily="2" charset="-78"/>
              </a:rPr>
              <a:t>فردي كه فرايند احراز صلاحيت مميزي را با موفقيت گذرانده است .</a:t>
            </a:r>
            <a:endParaRPr lang="fa-IR" sz="2800" b="1" dirty="0">
              <a:cs typeface="B Homa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AD0F6C9-8821-46F3-A7B5-3843C0D66F3E}" type="slidenum">
              <a:rPr lang="fa-IR" sz="1200">
                <a:solidFill>
                  <a:srgbClr val="898989"/>
                </a:solidFill>
              </a:rPr>
              <a:pPr/>
              <a:t>6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72537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511906" y="497187"/>
            <a:ext cx="10384212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1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تيم مميزي </a:t>
            </a:r>
            <a:r>
              <a:rPr lang="fa-IR" sz="2800" b="1" dirty="0" smtClean="0">
                <a:cs typeface="B Homa" panose="00000400000000000000" pitchFamily="2" charset="-78"/>
              </a:rPr>
              <a:t>: یک </a:t>
            </a:r>
            <a:r>
              <a:rPr lang="fa-IR" sz="2800" b="1" dirty="0">
                <a:cs typeface="B Homa" panose="00000400000000000000" pitchFamily="2" charset="-78"/>
              </a:rPr>
              <a:t>یا چند ممیز که یک ممیزی را انجام می دهند و در موارد مقتضی توسط کارشناسان فنی همراهی می شوند.</a:t>
            </a:r>
          </a:p>
          <a:p>
            <a:pPr marL="285750" indent="-28575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يادآوري 1 : </a:t>
            </a:r>
            <a:r>
              <a:rPr lang="ar-SA" sz="2800" b="1" dirty="0" smtClean="0">
                <a:cs typeface="B Homa" panose="00000400000000000000" pitchFamily="2" charset="-78"/>
              </a:rPr>
              <a:t>عموما </a:t>
            </a:r>
            <a:r>
              <a:rPr lang="ar-SA" sz="2800" b="1" dirty="0">
                <a:cs typeface="B Homa" panose="00000400000000000000" pitchFamily="2" charset="-78"/>
              </a:rPr>
              <a:t>يك يا چند نفر از اعضاء تيم مميزي , مميزان واجد صلاحيت مي باشند و عموما يكي از آنها به عنوان رهبر تيم مميزي مشخص ميگردد . تيم مميزي ميتواند شامل مميزان تحت آموزش و درصورت لزوم خبرگان ميباشند .</a:t>
            </a:r>
            <a:endParaRPr lang="fa-IR" sz="2800" b="1" dirty="0">
              <a:cs typeface="B Homa" panose="00000400000000000000" pitchFamily="2" charset="-78"/>
            </a:endParaRPr>
          </a:p>
          <a:p>
            <a:pPr marL="285750" indent="-28575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6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>
                <a:cs typeface="B Homa" panose="00000400000000000000" pitchFamily="2" charset="-78"/>
              </a:rPr>
              <a:t>  </a:t>
            </a:r>
            <a:r>
              <a:rPr lang="ar-SA" sz="2800" b="1" dirty="0">
                <a:cs typeface="B Homa" panose="00000400000000000000" pitchFamily="2" charset="-78"/>
              </a:rPr>
              <a:t>يادآوري 2 : </a:t>
            </a:r>
            <a:r>
              <a:rPr lang="ar-SA" sz="2800" b="1" dirty="0" smtClean="0">
                <a:cs typeface="B Homa" panose="00000400000000000000" pitchFamily="2" charset="-78"/>
              </a:rPr>
              <a:t>ناظرين </a:t>
            </a:r>
            <a:r>
              <a:rPr lang="ar-SA" sz="2800" b="1" dirty="0">
                <a:cs typeface="B Homa" panose="00000400000000000000" pitchFamily="2" charset="-78"/>
              </a:rPr>
              <a:t>ميتوانند تيم مميزي را همراهي نمايند , اما نه بعنوان عضوي از آن </a:t>
            </a:r>
            <a:r>
              <a:rPr lang="ar-SA" sz="2800" b="1" dirty="0" smtClean="0">
                <a:cs typeface="B Homa" panose="00000400000000000000" pitchFamily="2" charset="-78"/>
              </a:rPr>
              <a:t>.</a:t>
            </a:r>
            <a:endParaRPr lang="en-US" sz="2800" b="1" dirty="0" smtClean="0">
              <a:cs typeface="B Homa" panose="00000400000000000000" pitchFamily="2" charset="-78"/>
            </a:endParaRPr>
          </a:p>
          <a:p>
            <a:pPr algn="r" rtl="1" eaLnBrk="1" hangingPunct="1">
              <a:buClr>
                <a:srgbClr val="FF0000"/>
              </a:buClr>
            </a:pPr>
            <a:endParaRPr lang="en-US" sz="2800" b="1" dirty="0" smtClean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 smtClean="0">
                <a:cs typeface="B Homa" panose="00000400000000000000" pitchFamily="2" charset="-78"/>
              </a:rPr>
              <a:t> </a:t>
            </a:r>
            <a:r>
              <a:rPr lang="ar-SA" sz="2800" b="1" dirty="0" smtClean="0">
                <a:cs typeface="B Homa" panose="00000400000000000000" pitchFamily="2" charset="-78"/>
              </a:rPr>
              <a:t>مميز </a:t>
            </a:r>
            <a:r>
              <a:rPr lang="fa-IR" sz="2800" b="1" dirty="0" smtClean="0">
                <a:cs typeface="B Homa" panose="00000400000000000000" pitchFamily="2" charset="-78"/>
              </a:rPr>
              <a:t>: </a:t>
            </a:r>
            <a:r>
              <a:rPr lang="ar-SA" sz="2800" b="1" dirty="0" smtClean="0">
                <a:cs typeface="B Homa" panose="00000400000000000000" pitchFamily="2" charset="-78"/>
              </a:rPr>
              <a:t>فرد</a:t>
            </a:r>
            <a:r>
              <a:rPr lang="fa-IR" sz="2800" b="1" dirty="0" smtClean="0">
                <a:cs typeface="B Homa" panose="00000400000000000000" pitchFamily="2" charset="-78"/>
              </a:rPr>
              <a:t> واجد صلاحیت برای انجام ممیزی</a:t>
            </a:r>
            <a:r>
              <a:rPr lang="ar-SA" sz="2800" b="1" dirty="0" smtClean="0">
                <a:cs typeface="B Homa" panose="00000400000000000000" pitchFamily="2" charset="-78"/>
              </a:rPr>
              <a:t>.</a:t>
            </a:r>
            <a:endParaRPr lang="en-US" sz="2800" b="1" dirty="0" smtClean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800" b="1" dirty="0">
              <a:cs typeface="B Homa" panose="00000400000000000000" pitchFamily="2" charset="-78"/>
            </a:endParaRPr>
          </a:p>
          <a:p>
            <a:pPr marL="457200" indent="-457200" algn="r" rtl="1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fa-IR" sz="2800" b="1" dirty="0" smtClean="0">
                <a:cs typeface="B Homa" panose="00000400000000000000" pitchFamily="2" charset="-78"/>
              </a:rPr>
              <a:t>  </a:t>
            </a:r>
            <a:r>
              <a:rPr lang="ar-SA" sz="2800" b="1" dirty="0" smtClean="0">
                <a:cs typeface="B Homa" panose="00000400000000000000" pitchFamily="2" charset="-78"/>
              </a:rPr>
              <a:t>خبره فني </a:t>
            </a:r>
            <a:r>
              <a:rPr lang="fa-IR" sz="2800" b="1" dirty="0" smtClean="0">
                <a:cs typeface="B Homa" panose="00000400000000000000" pitchFamily="2" charset="-78"/>
              </a:rPr>
              <a:t>: </a:t>
            </a:r>
            <a:r>
              <a:rPr lang="ar-SA" sz="2800" b="1" dirty="0" smtClean="0">
                <a:cs typeface="B Homa" panose="00000400000000000000" pitchFamily="2" charset="-78"/>
              </a:rPr>
              <a:t>فرد مميزي كه دانش خاص يا مهارت هاي مرتبط با يك سازمان , فرآيند , فعاليت يا موضوع مورد مميزي را دارا است .</a:t>
            </a:r>
            <a:endParaRPr lang="ar-SA" sz="2800" b="1" dirty="0">
              <a:cs typeface="B Homa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FCE3963-19F4-4CAF-94A4-0A867E5AE7CC}" type="slidenum">
              <a:rPr lang="fa-IR" sz="1200">
                <a:solidFill>
                  <a:srgbClr val="898989"/>
                </a:solidFill>
              </a:rPr>
              <a:pPr/>
              <a:t>7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440508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363071" y="1296475"/>
            <a:ext cx="11483788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Clr>
                <a:srgbClr val="0000FF"/>
              </a:buClr>
            </a:pPr>
            <a:r>
              <a:rPr lang="fa-IR" sz="3200" b="1" dirty="0">
                <a:cs typeface="B Homa" panose="00000400000000000000" pitchFamily="2" charset="-78"/>
              </a:rPr>
              <a:t>  </a:t>
            </a:r>
            <a:r>
              <a:rPr lang="ar-SA" sz="3200" b="1" dirty="0">
                <a:cs typeface="B Homa" panose="00000400000000000000" pitchFamily="2" charset="-78"/>
              </a:rPr>
              <a:t>مميزي معمو</a:t>
            </a:r>
            <a:r>
              <a:rPr lang="fa-IR" sz="3200" b="1" dirty="0">
                <a:cs typeface="B Homa" panose="00000400000000000000" pitchFamily="2" charset="-78"/>
              </a:rPr>
              <a:t>لاٌ</a:t>
            </a:r>
            <a:r>
              <a:rPr lang="ar-SA" sz="3200" b="1" dirty="0">
                <a:cs typeface="B Homa" panose="00000400000000000000" pitchFamily="2" charset="-78"/>
              </a:rPr>
              <a:t> براي يكي از اين موارد اجرا ميشود :</a:t>
            </a:r>
            <a:endParaRPr lang="fa-IR" sz="3200" b="1" dirty="0">
              <a:cs typeface="B Homa" panose="00000400000000000000" pitchFamily="2" charset="-78"/>
            </a:endParaRPr>
          </a:p>
          <a:p>
            <a:pPr algn="r" rtl="1" eaLnBrk="1" hangingPunct="1"/>
            <a:endParaRPr lang="en-US" sz="1800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sz="3200" b="1" dirty="0">
                <a:cs typeface="B Homa" panose="00000400000000000000" pitchFamily="2" charset="-78"/>
              </a:rPr>
              <a:t>1)اطمينان از ايجاد , اجراي درست و موثر بودن اين اجرا براي يك سيستم مديريت .</a:t>
            </a:r>
            <a:endParaRPr lang="en-US" sz="3200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sz="3200" b="1" dirty="0">
                <a:cs typeface="B Homa" panose="00000400000000000000" pitchFamily="2" charset="-78"/>
              </a:rPr>
              <a:t>2)تعيين ميزان اثربخشي يك سيستم در برآوردن اهداف مشخص شده .</a:t>
            </a:r>
            <a:endParaRPr lang="en-US" sz="3200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sz="3200" b="1" dirty="0">
                <a:cs typeface="B Homa" panose="00000400000000000000" pitchFamily="2" charset="-78"/>
              </a:rPr>
              <a:t>3)فراهم آوردن فرصتهايي براي بهبود مستمر سيستم مديريت .</a:t>
            </a:r>
            <a:endParaRPr lang="en-US" sz="3200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sz="3200" b="1" dirty="0">
                <a:cs typeface="B Homa" panose="00000400000000000000" pitchFamily="2" charset="-78"/>
              </a:rPr>
              <a:t>4) برآورده كردن الزامات قانوني .</a:t>
            </a:r>
            <a:endParaRPr lang="en-US" sz="3200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sz="3200" b="1" dirty="0">
                <a:cs typeface="B Homa" panose="00000400000000000000" pitchFamily="2" charset="-78"/>
              </a:rPr>
              <a:t>5)ارزيابي يك تامين كننده در برآورده نمودن الزامات قراردادي و قانوني .</a:t>
            </a:r>
            <a:endParaRPr lang="en-US" sz="3200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sz="3200" b="1" dirty="0">
                <a:cs typeface="B Homa" panose="00000400000000000000" pitchFamily="2" charset="-78"/>
              </a:rPr>
              <a:t>6)دريافت گواهينامه سيستم مديريت از مراجع صدور گواهينامه ( مميزي شخص ثالث ) .</a:t>
            </a:r>
            <a:endParaRPr lang="en-US" sz="3200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sz="3200" b="1" dirty="0">
                <a:cs typeface="B Homa" panose="00000400000000000000" pitchFamily="2" charset="-78"/>
              </a:rPr>
              <a:t>7)ارزيابي انطباق سيستم مديريت با محدوده مميزي تعيين شده .</a:t>
            </a:r>
            <a:endParaRPr lang="fa-IR" sz="3200" b="1" dirty="0">
              <a:cs typeface="B Homa" panose="00000400000000000000" pitchFamily="2" charset="-78"/>
            </a:endParaRPr>
          </a:p>
          <a:p>
            <a:pPr algn="r" rtl="1" eaLnBrk="1" hangingPunct="1"/>
            <a:r>
              <a:rPr lang="ar-SA" sz="3200" b="1" dirty="0">
                <a:cs typeface="B Homa" panose="00000400000000000000" pitchFamily="2" charset="-78"/>
              </a:rPr>
              <a:t>8)تداوم تناسب و اثربخشي سيستم از طريق بازنگري هاي مديريتي داخلي .</a:t>
            </a: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2038351" y="449264"/>
            <a:ext cx="8175625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fa-IR" sz="3600" b="1">
                <a:cs typeface="B Titr" panose="00000700000000000000" pitchFamily="2" charset="-78"/>
              </a:rPr>
              <a:t>اهداف ممیزی</a:t>
            </a:r>
            <a:endParaRPr lang="en-US" sz="3600" b="1">
              <a:cs typeface="B Titr" panose="000007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EBF72BAE-93B6-491D-9011-8D0B8845AD86}" type="slidenum">
              <a:rPr lang="fa-IR" sz="1200">
                <a:solidFill>
                  <a:srgbClr val="898989"/>
                </a:solidFill>
              </a:rPr>
              <a:pPr/>
              <a:t>8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370039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6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4265614" y="2986088"/>
            <a:ext cx="28733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sz="4800" b="1">
                <a:cs typeface="B Titr" panose="00000700000000000000" pitchFamily="2" charset="-78"/>
              </a:rPr>
              <a:t>انواع مميزي</a:t>
            </a:r>
            <a:endParaRPr lang="en-US" sz="4800" b="1">
              <a:cs typeface="B Titr" panose="00000700000000000000" pitchFamily="2" charset="-7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Management Approach Planning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IMS Internal Audit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B6737B8-C483-4B83-B399-2C9047B7F9CC}" type="slidenum">
              <a:rPr lang="fa-IR" sz="1200">
                <a:solidFill>
                  <a:srgbClr val="898989"/>
                </a:solidFill>
              </a:rPr>
              <a:pPr/>
              <a:t>9</a:t>
            </a:fld>
            <a:endParaRPr lang="en-GB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232189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1480</TotalTime>
  <Words>2499</Words>
  <Application>Microsoft Office PowerPoint</Application>
  <PresentationFormat>Widescreen</PresentationFormat>
  <Paragraphs>381</Paragraphs>
  <Slides>39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3" baseType="lpstr">
      <vt:lpstr>Arial Unicode MS</vt:lpstr>
      <vt:lpstr>SimSun</vt:lpstr>
      <vt:lpstr>Albertus Extra Bold</vt:lpstr>
      <vt:lpstr>Arial</vt:lpstr>
      <vt:lpstr>B Homa</vt:lpstr>
      <vt:lpstr>B Nazanin</vt:lpstr>
      <vt:lpstr>B Titr</vt:lpstr>
      <vt:lpstr>Bernard MT Condensed</vt:lpstr>
      <vt:lpstr>Calibri</vt:lpstr>
      <vt:lpstr>Homa</vt:lpstr>
      <vt:lpstr>Times New Roman</vt:lpstr>
      <vt:lpstr>Tw Cen MT</vt:lpstr>
      <vt:lpstr>Wingdings</vt:lpstr>
      <vt:lpstr>Droplet</vt:lpstr>
      <vt:lpstr>PowerPoint Presentation</vt:lpstr>
      <vt:lpstr>ممیزی داخلی  Internal Audit </vt:lpstr>
      <vt:lpstr>فصل 1  مفاهيم و واژگان مميزي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الف ) مميزي شخص اول ( مميزي داخلي ) </vt:lpstr>
      <vt:lpstr> ب ) مميزي شخص ثاني </vt:lpstr>
      <vt:lpstr> ج ) مميزي شخص ثالث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مميزيهاي شخص دوم</vt:lpstr>
      <vt:lpstr>مميزيهاي شخص سوم</vt:lpstr>
      <vt:lpstr>فعاليتهاي برنامه ريزي </vt:lpstr>
      <vt:lpstr>فعاليتهاي آماده سازي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تعريف عدم انطباقها</vt:lpstr>
      <vt:lpstr>تعريف عدم انطباقها</vt:lpstr>
      <vt:lpstr>تعريف عدم انطباقها</vt:lpstr>
      <vt:lpstr>هدف از درخواست اقدام اصلاحي :</vt:lpstr>
      <vt:lpstr>PowerPoint Presentation</vt:lpstr>
      <vt:lpstr>دلايل بروز عدم انطباق نوع 1 - Major</vt:lpstr>
      <vt:lpstr>PowerPoint Presentation</vt:lpstr>
      <vt:lpstr>با تشکر از بذل توجه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khoshkholgh</dc:creator>
  <cp:lastModifiedBy>khoshkholgh</cp:lastModifiedBy>
  <cp:revision>15</cp:revision>
  <dcterms:created xsi:type="dcterms:W3CDTF">2015-04-29T11:55:19Z</dcterms:created>
  <dcterms:modified xsi:type="dcterms:W3CDTF">2015-05-27T04:05:55Z</dcterms:modified>
</cp:coreProperties>
</file>