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28" r:id="rId1"/>
  </p:sldMasterIdLst>
  <p:notesMasterIdLst>
    <p:notesMasterId r:id="rId20"/>
  </p:notesMasterIdLst>
  <p:handoutMasterIdLst>
    <p:handoutMasterId r:id="rId21"/>
  </p:handoutMasterIdLst>
  <p:sldIdLst>
    <p:sldId id="257" r:id="rId2"/>
    <p:sldId id="287" r:id="rId3"/>
    <p:sldId id="304" r:id="rId4"/>
    <p:sldId id="306" r:id="rId5"/>
    <p:sldId id="305" r:id="rId6"/>
    <p:sldId id="290" r:id="rId7"/>
    <p:sldId id="291" r:id="rId8"/>
    <p:sldId id="292" r:id="rId9"/>
    <p:sldId id="293" r:id="rId10"/>
    <p:sldId id="294" r:id="rId11"/>
    <p:sldId id="297" r:id="rId12"/>
    <p:sldId id="298" r:id="rId13"/>
    <p:sldId id="299" r:id="rId14"/>
    <p:sldId id="300" r:id="rId15"/>
    <p:sldId id="301" r:id="rId16"/>
    <p:sldId id="302" r:id="rId17"/>
    <p:sldId id="303" r:id="rId18"/>
    <p:sldId id="289" r:id="rId19"/>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8" d="100"/>
          <a:sy n="78" d="100"/>
        </p:scale>
        <p:origin x="-600"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07D0A7C3-505C-4BF2-972C-9A734211B09C}" type="datetimeFigureOut">
              <a:rPr lang="fa-IR" smtClean="0"/>
              <a:pPr/>
              <a:t>1435/04/23</a:t>
            </a:fld>
            <a:endParaRPr lang="fa-IR"/>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F1805785-2A82-48B0-818E-075322E7C39C}" type="slidenum">
              <a:rPr lang="fa-IR" smtClean="0"/>
              <a:pPr/>
              <a:t>‹#›</a:t>
            </a:fld>
            <a:endParaRPr lang="fa-IR"/>
          </a:p>
        </p:txBody>
      </p:sp>
    </p:spTree>
    <p:extLst>
      <p:ext uri="{BB962C8B-B14F-4D97-AF65-F5344CB8AC3E}">
        <p14:creationId xmlns="" xmlns:p14="http://schemas.microsoft.com/office/powerpoint/2010/main" val="306367511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3B93336-C8CB-46CC-9D98-83389C677809}" type="datetimeFigureOut">
              <a:rPr lang="fa-IR" smtClean="0"/>
              <a:pPr/>
              <a:t>1435/04/23</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3DB0A4B-8E6C-4233-8375-23A72B5E797B}" type="slidenum">
              <a:rPr lang="fa-IR" smtClean="0"/>
              <a:pPr/>
              <a:t>‹#›</a:t>
            </a:fld>
            <a:endParaRPr lang="fa-IR"/>
          </a:p>
        </p:txBody>
      </p:sp>
    </p:spTree>
    <p:extLst>
      <p:ext uri="{BB962C8B-B14F-4D97-AF65-F5344CB8AC3E}">
        <p14:creationId xmlns="" xmlns:p14="http://schemas.microsoft.com/office/powerpoint/2010/main" val="1587500674"/>
      </p:ext>
    </p:extLst>
  </p:cSld>
  <p:clrMap bg1="lt1" tx1="dk1" bg2="lt2" tx2="dk2" accent1="accent1" accent2="accent2" accent3="accent3" accent4="accent4" accent5="accent5" accent6="accent6" hlink="hlink" folHlink="folHlink"/>
  <p:hf hdr="0" ft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23DB0A4B-8E6C-4233-8375-23A72B5E797B}" type="slidenum">
              <a:rPr lang="fa-IR" smtClean="0"/>
              <a:pPr/>
              <a:t>1</a:t>
            </a:fld>
            <a:endParaRPr lang="fa-IR"/>
          </a:p>
        </p:txBody>
      </p:sp>
    </p:spTree>
    <p:extLst>
      <p:ext uri="{BB962C8B-B14F-4D97-AF65-F5344CB8AC3E}">
        <p14:creationId xmlns="" xmlns:p14="http://schemas.microsoft.com/office/powerpoint/2010/main" val="1901353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6152FA6-612E-4A6C-9879-20DCEC41FC54}" type="datetime8">
              <a:rPr lang="fa-IR" smtClean="0"/>
              <a:pPr/>
              <a:t>14/فوريه/23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6F47505-105F-4A85-B009-8A0A01D8B5AE}" type="slidenum">
              <a:rPr lang="fa-IR" smtClean="0"/>
              <a:pPr/>
              <a:t>‹#›</a:t>
            </a:fld>
            <a:endParaRPr lang="fa-I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CA9656-4A02-4140-B4FA-09D7013D24F3}" type="datetime8">
              <a:rPr lang="fa-IR" smtClean="0"/>
              <a:pPr/>
              <a:t>14/فوريه/23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6F47505-105F-4A85-B009-8A0A01D8B5AE}" type="slidenum">
              <a:rPr lang="fa-IR" smtClean="0"/>
              <a:pPr/>
              <a:t>‹#›</a:t>
            </a:fld>
            <a:endParaRPr lang="fa-I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EC2FD3-7DF1-4494-9567-271960994DE0}" type="datetime8">
              <a:rPr lang="fa-IR" smtClean="0"/>
              <a:pPr/>
              <a:t>14/فوريه/23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6F47505-105F-4A85-B009-8A0A01D8B5AE}" type="slidenum">
              <a:rPr lang="fa-IR" smtClean="0"/>
              <a:pPr/>
              <a:t>‹#›</a:t>
            </a:fld>
            <a:endParaRPr lang="fa-I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9F59EB4-845D-4734-A8E8-53D9CE32E736}" type="datetime8">
              <a:rPr lang="fa-IR" smtClean="0"/>
              <a:pPr/>
              <a:t>14/فوريه/23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6F47505-105F-4A85-B009-8A0A01D8B5AE}" type="slidenum">
              <a:rPr lang="fa-IR" smtClean="0"/>
              <a:pPr/>
              <a:t>‹#›</a:t>
            </a:fld>
            <a:endParaRPr lang="fa-IR"/>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205130-9298-42BD-B8D5-97332DFAEA8E}" type="datetime8">
              <a:rPr lang="fa-IR" smtClean="0"/>
              <a:pPr/>
              <a:t>14/فوريه/23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6F47505-105F-4A85-B009-8A0A01D8B5AE}" type="slidenum">
              <a:rPr lang="fa-IR" smtClean="0"/>
              <a:pPr/>
              <a:t>‹#›</a:t>
            </a:fld>
            <a:endParaRPr lang="fa-I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A15F40C-2142-4431-B321-DB6B9A0CEDBB}" type="datetime8">
              <a:rPr lang="fa-IR" smtClean="0"/>
              <a:pPr/>
              <a:t>14/فوريه/23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6F47505-105F-4A85-B009-8A0A01D8B5AE}" type="slidenum">
              <a:rPr lang="fa-IR" smtClean="0"/>
              <a:pPr/>
              <a:t>‹#›</a:t>
            </a:fld>
            <a:endParaRPr lang="fa-IR"/>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3D7BEAE-95C7-40CC-9D2B-06B08CAB73D3}" type="datetime8">
              <a:rPr lang="fa-IR" smtClean="0"/>
              <a:pPr/>
              <a:t>14/فوريه/23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96F47505-105F-4A85-B009-8A0A01D8B5AE}" type="slidenum">
              <a:rPr lang="fa-IR" smtClean="0"/>
              <a:pPr/>
              <a:t>‹#›</a:t>
            </a:fld>
            <a:endParaRPr lang="fa-IR"/>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E0861DD-9AE8-41FE-9F2F-FC764C2395BC}" type="datetime8">
              <a:rPr lang="fa-IR" smtClean="0"/>
              <a:pPr/>
              <a:t>14/فوريه/23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96F47505-105F-4A85-B009-8A0A01D8B5AE}" type="slidenum">
              <a:rPr lang="fa-IR" smtClean="0"/>
              <a:pPr/>
              <a:t>‹#›</a:t>
            </a:fld>
            <a:endParaRPr lang="fa-I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ABF51D-E0E4-4E29-ADCC-4A2D045CF43A}" type="datetime8">
              <a:rPr lang="fa-IR" smtClean="0"/>
              <a:pPr/>
              <a:t>14/فوريه/23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96F47505-105F-4A85-B009-8A0A01D8B5AE}" type="slidenum">
              <a:rPr lang="fa-IR" smtClean="0"/>
              <a:pPr/>
              <a:t>‹#›</a:t>
            </a:fld>
            <a:endParaRPr lang="fa-I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9A182A-E968-4A1E-9665-8B0B7EE3454A}" type="datetime8">
              <a:rPr lang="fa-IR" smtClean="0"/>
              <a:pPr/>
              <a:t>14/فوريه/23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6F47505-105F-4A85-B009-8A0A01D8B5AE}" type="slidenum">
              <a:rPr lang="fa-IR" smtClean="0"/>
              <a:pPr/>
              <a:t>‹#›</a:t>
            </a:fld>
            <a:endParaRPr lang="fa-I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F2F339-FDAE-444D-A9DA-03848F1A3884}" type="datetime8">
              <a:rPr lang="fa-IR" smtClean="0"/>
              <a:pPr/>
              <a:t>14/فوريه/23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6F47505-105F-4A85-B009-8A0A01D8B5AE}" type="slidenum">
              <a:rPr lang="fa-IR" smtClean="0"/>
              <a:pPr/>
              <a:t>‹#›</a:t>
            </a:fld>
            <a:endParaRPr lang="fa-I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4A161289-B439-4ACD-B230-6FF81FF6BA5A}" type="datetime8">
              <a:rPr lang="fa-IR" smtClean="0"/>
              <a:pPr/>
              <a:t>14/فوريه/23</a:t>
            </a:fld>
            <a:endParaRPr lang="fa-I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fa-I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96F47505-105F-4A85-B009-8A0A01D8B5AE}"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iming>
    <p:tnLst>
      <p:par>
        <p:cTn id="1" dur="indefinite" restart="never" nodeType="tmRoot"/>
      </p:par>
    </p:tnLst>
  </p:timing>
  <p:hf hdr="0" ftr="0" dt="0"/>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3"/>
          <p:cNvSpPr>
            <a:spLocks noGrp="1"/>
          </p:cNvSpPr>
          <p:nvPr>
            <p:ph type="subTitle" idx="1"/>
          </p:nvPr>
        </p:nvSpPr>
        <p:spPr>
          <a:xfrm>
            <a:off x="467544" y="3526270"/>
            <a:ext cx="8280920" cy="2837309"/>
          </a:xfrm>
        </p:spPr>
        <p:txBody>
          <a:bodyPr rtlCol="0">
            <a:normAutofit lnSpcReduction="10000"/>
          </a:bodyPr>
          <a:lstStyle/>
          <a:p>
            <a:pPr marL="107950" algn="ctr" eaLnBrk="1" fontAlgn="auto" hangingPunct="1">
              <a:lnSpc>
                <a:spcPct val="210000"/>
              </a:lnSpc>
              <a:spcAft>
                <a:spcPts val="0"/>
              </a:spcAft>
              <a:buFont typeface="Wingdings 3" pitchFamily="18" charset="2"/>
              <a:buNone/>
              <a:defRPr/>
            </a:pPr>
            <a:r>
              <a:rPr lang="fa-IR" sz="3600" b="1" dirty="0" smtClean="0">
                <a:solidFill>
                  <a:schemeClr val="accent5"/>
                </a:solidFill>
                <a:latin typeface="IranNastaliq" pitchFamily="18" charset="0"/>
                <a:cs typeface="B Titr" pitchFamily="2" charset="-78"/>
              </a:rPr>
              <a:t>استـاد</a:t>
            </a:r>
            <a:r>
              <a:rPr lang="en-US" sz="3600" b="1" dirty="0" smtClean="0">
                <a:solidFill>
                  <a:schemeClr val="accent5"/>
                </a:solidFill>
                <a:latin typeface="IranNastaliq" pitchFamily="18" charset="0"/>
                <a:cs typeface="B Titr" pitchFamily="2" charset="-78"/>
              </a:rPr>
              <a:t> </a:t>
            </a:r>
            <a:r>
              <a:rPr lang="fa-IR" sz="3600" b="1" dirty="0" smtClean="0">
                <a:solidFill>
                  <a:schemeClr val="accent5"/>
                </a:solidFill>
                <a:latin typeface="IranNastaliq" pitchFamily="18" charset="0"/>
                <a:cs typeface="B Titr" pitchFamily="2" charset="-78"/>
              </a:rPr>
              <a:t> محترم: </a:t>
            </a:r>
            <a:r>
              <a:rPr lang="fa-IR" sz="3600" b="1" dirty="0" smtClean="0">
                <a:solidFill>
                  <a:schemeClr val="accent6">
                    <a:lumMod val="50000"/>
                  </a:schemeClr>
                </a:solidFill>
                <a:latin typeface="IranNastaliq" pitchFamily="18" charset="0"/>
                <a:cs typeface="B Titr" pitchFamily="2" charset="-78"/>
              </a:rPr>
              <a:t>جناب آقای دکتـر محمدی</a:t>
            </a:r>
          </a:p>
          <a:p>
            <a:pPr marL="107950" algn="ctr" eaLnBrk="1" fontAlgn="auto" hangingPunct="1">
              <a:lnSpc>
                <a:spcPct val="210000"/>
              </a:lnSpc>
              <a:spcAft>
                <a:spcPts val="0"/>
              </a:spcAft>
              <a:buFont typeface="Wingdings 3" pitchFamily="18" charset="2"/>
              <a:buNone/>
              <a:defRPr/>
            </a:pPr>
            <a:r>
              <a:rPr lang="fa-IR" sz="3600" b="1" dirty="0" smtClean="0">
                <a:solidFill>
                  <a:schemeClr val="accent5"/>
                </a:solidFill>
                <a:latin typeface="IranNastaliq" pitchFamily="18" charset="0"/>
                <a:cs typeface="B Titr" pitchFamily="2" charset="-78"/>
              </a:rPr>
              <a:t>ارائه دهنـده:  </a:t>
            </a:r>
            <a:r>
              <a:rPr lang="fa-IR" sz="3600" b="1" dirty="0" smtClean="0">
                <a:solidFill>
                  <a:schemeClr val="accent6">
                    <a:lumMod val="50000"/>
                  </a:schemeClr>
                </a:solidFill>
                <a:latin typeface="IranNastaliq" pitchFamily="18" charset="0"/>
                <a:cs typeface="B Titr" pitchFamily="2" charset="-78"/>
              </a:rPr>
              <a:t>نعمت اله فلاحی و امید میرزایی</a:t>
            </a:r>
          </a:p>
          <a:p>
            <a:pPr marL="107950" eaLnBrk="1" fontAlgn="auto" hangingPunct="1">
              <a:spcAft>
                <a:spcPts val="0"/>
              </a:spcAft>
              <a:buFont typeface="Wingdings 2"/>
              <a:buNone/>
              <a:defRPr/>
            </a:pPr>
            <a:r>
              <a:rPr lang="fa-IR" sz="2600" dirty="0" smtClean="0">
                <a:latin typeface="IranNastaliq" pitchFamily="18" charset="0"/>
                <a:ea typeface="+mn-ea"/>
              </a:rPr>
              <a:t>                     </a:t>
            </a:r>
          </a:p>
        </p:txBody>
      </p:sp>
      <p:sp>
        <p:nvSpPr>
          <p:cNvPr id="2" name="Slide Number Placeholder 1"/>
          <p:cNvSpPr>
            <a:spLocks noGrp="1"/>
          </p:cNvSpPr>
          <p:nvPr>
            <p:ph type="sldNum" sz="quarter" idx="12"/>
          </p:nvPr>
        </p:nvSpPr>
        <p:spPr/>
        <p:txBody>
          <a:bodyPr/>
          <a:lstStyle/>
          <a:p>
            <a:fld id="{96F47505-105F-4A85-B009-8A0A01D8B5AE}" type="slidenum">
              <a:rPr lang="fa-IR" smtClean="0"/>
              <a:pPr/>
              <a:t>1</a:t>
            </a:fld>
            <a:endParaRPr lang="fa-IR"/>
          </a:p>
        </p:txBody>
      </p:sp>
      <p:sp>
        <p:nvSpPr>
          <p:cNvPr id="6" name="Title 1"/>
          <p:cNvSpPr>
            <a:spLocks noGrp="1"/>
          </p:cNvSpPr>
          <p:nvPr>
            <p:ph type="ctrTitle"/>
          </p:nvPr>
        </p:nvSpPr>
        <p:spPr>
          <a:xfrm>
            <a:off x="533400" y="1000108"/>
            <a:ext cx="7851648" cy="1643074"/>
          </a:xfrm>
          <a:extLst>
            <a:ext uri="{909E8E84-426E-40DD-AFC4-6F175D3DCCD1}"/>
            <a:ext uri="{91240B29-F687-4F45-9708-019B960494DF}"/>
          </a:extLst>
        </p:spPr>
        <p:txBody>
          <a:bodyPr/>
          <a:lstStyle/>
          <a:p>
            <a:pPr algn="ctr" eaLnBrk="1" fontAlgn="auto" hangingPunct="1">
              <a:spcAft>
                <a:spcPts val="0"/>
              </a:spcAft>
              <a:buNone/>
              <a:defRPr/>
            </a:pPr>
            <a:r>
              <a:rPr lang="fa-IR" sz="4400" i="1" dirty="0" smtClean="0">
                <a:solidFill>
                  <a:srgbClr val="FF0000"/>
                </a:solidFill>
                <a:latin typeface="Arial" pitchFamily="34" charset="0"/>
                <a:cs typeface="B Nazanin" pitchFamily="2" charset="-78"/>
              </a:rPr>
              <a:t>نگرش  انتقادی به چارچوب حسابداری مبتنی بر مسئولیت پاسخ گویی</a:t>
            </a:r>
            <a:endParaRPr lang="fa-IR" sz="4400" i="1" dirty="0">
              <a:solidFill>
                <a:srgbClr val="FF0000"/>
              </a:solidFill>
              <a:latin typeface="Arial" pitchFamily="34" charset="0"/>
              <a:cs typeface="B Nazanin" pitchFamily="2" charset="-78"/>
            </a:endParaRPr>
          </a:p>
        </p:txBody>
      </p:sp>
      <p:sp>
        <p:nvSpPr>
          <p:cNvPr id="3073" name="Rectangle 1"/>
          <p:cNvSpPr>
            <a:spLocks noChangeArrowheads="1"/>
          </p:cNvSpPr>
          <p:nvPr/>
        </p:nvSpPr>
        <p:spPr bwMode="auto">
          <a:xfrm>
            <a:off x="673416" y="0"/>
            <a:ext cx="8470588"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b="0" i="0" u="none" strike="noStrike" cap="none" normalizeH="0" baseline="0" dirty="0" smtClean="0">
                <a:ln>
                  <a:noFill/>
                </a:ln>
                <a:solidFill>
                  <a:schemeClr val="tx1"/>
                </a:solidFill>
                <a:effectLst/>
                <a:latin typeface="Calibri" pitchFamily="34" charset="0"/>
                <a:ea typeface="Calibri" pitchFamily="34" charset="0"/>
                <a:cs typeface="B Zar" pitchFamily="2" charset="-78"/>
              </a:rPr>
              <a:t>الهی</a:t>
            </a:r>
            <a:r>
              <a:rPr kumimoji="0" lang="fa-IR" sz="2400" b="1" i="0" u="none" strike="noStrike" cap="none" normalizeH="0" baseline="0" dirty="0" smtClean="0">
                <a:ln>
                  <a:noFill/>
                </a:ln>
                <a:solidFill>
                  <a:schemeClr val="tx1"/>
                </a:solidFill>
                <a:effectLst/>
                <a:latin typeface="Calibri" pitchFamily="34" charset="0"/>
                <a:ea typeface="Calibri" pitchFamily="34" charset="0"/>
                <a:cs typeface="B Zar" pitchFamily="2" charset="-78"/>
              </a:rPr>
              <a:t>!</a:t>
            </a:r>
            <a:r>
              <a:rPr kumimoji="0" lang="fa-IR" b="0" i="0" u="none" strike="noStrike" cap="none" normalizeH="0" baseline="0" dirty="0" smtClean="0">
                <a:ln>
                  <a:noFill/>
                </a:ln>
                <a:solidFill>
                  <a:schemeClr val="tx1"/>
                </a:solidFill>
                <a:effectLst/>
                <a:latin typeface="Calibri" pitchFamily="34" charset="0"/>
                <a:ea typeface="Calibri" pitchFamily="34" charset="0"/>
                <a:cs typeface="B Zar" pitchFamily="2" charset="-78"/>
              </a:rPr>
              <a:t> اگر چه ذره ای از حسابهایم را گریزی از عدل تو نیست ,این حسابهای ناموزون مرا به فضل بی کرانت ببخش و بیامرز</a:t>
            </a:r>
            <a:r>
              <a:rPr kumimoji="0" lang="fa-IR" sz="2400" b="1" i="0" u="none" strike="noStrike" cap="none" normalizeH="0" baseline="0" dirty="0" smtClean="0">
                <a:ln>
                  <a:noFill/>
                </a:ln>
                <a:solidFill>
                  <a:schemeClr val="tx1"/>
                </a:solidFill>
                <a:effectLst/>
                <a:latin typeface="Calibri" pitchFamily="34" charset="0"/>
                <a:ea typeface="Calibri" pitchFamily="34" charset="0"/>
                <a:cs typeface="B Zar" pitchFamily="2" charset="-78"/>
              </a:rPr>
              <a:t>.</a:t>
            </a:r>
            <a:endParaRPr kumimoji="0" lang="fa-IR"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14353457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9218">
                                            <p:txEl>
                                              <p:pRg st="0" end="0"/>
                                            </p:txEl>
                                          </p:spTgt>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9218">
                                            <p:txEl>
                                              <p:pRg st="1" end="1"/>
                                            </p:txEl>
                                          </p:spTgt>
                                        </p:tgtEl>
                                        <p:attrNameLst>
                                          <p:attrName>style.visibility</p:attrName>
                                        </p:attrNameLst>
                                      </p:cBhvr>
                                      <p:to>
                                        <p:strVal val="visible"/>
                                      </p:to>
                                    </p:set>
                                  </p:childTnLst>
                                </p:cTn>
                              </p:par>
                            </p:childTnLst>
                          </p:cTn>
                        </p:par>
                        <p:par>
                          <p:cTn id="10" fill="hold" nodeType="afterGroup">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921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build="p" autoUpdateAnimBg="0" advAuto="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642938"/>
            <a:ext cx="8229600" cy="1643062"/>
          </a:xfrm>
        </p:spPr>
        <p:txBody>
          <a:bodyPr/>
          <a:lstStyle/>
          <a:p>
            <a:pPr algn="r" eaLnBrk="1" hangingPunct="1">
              <a:buNone/>
            </a:pPr>
            <a:r>
              <a:rPr lang="en-US" dirty="0" smtClean="0">
                <a:cs typeface="B Nazanin" pitchFamily="2" charset="-78"/>
              </a:rPr>
              <a:t> </a:t>
            </a:r>
            <a:r>
              <a:rPr lang="fa-IR" b="1" dirty="0" smtClean="0">
                <a:cs typeface="B Nazanin" pitchFamily="2" charset="-78"/>
              </a:rPr>
              <a:t>حجم اطلاعات :</a:t>
            </a:r>
            <a:r>
              <a:rPr lang="en-US" dirty="0" smtClean="0">
                <a:cs typeface="B Nazanin" pitchFamily="2" charset="-78"/>
              </a:rPr>
              <a:t/>
            </a:r>
            <a:br>
              <a:rPr lang="en-US" dirty="0" smtClean="0">
                <a:cs typeface="B Nazanin" pitchFamily="2" charset="-78"/>
              </a:rPr>
            </a:br>
            <a:endParaRPr lang="fa-IR" dirty="0" smtClean="0">
              <a:cs typeface="B Nazanin" pitchFamily="2" charset="-78"/>
            </a:endParaRPr>
          </a:p>
        </p:txBody>
      </p:sp>
      <p:sp>
        <p:nvSpPr>
          <p:cNvPr id="3" name="Content Placeholder 2"/>
          <p:cNvSpPr>
            <a:spLocks noGrp="1"/>
          </p:cNvSpPr>
          <p:nvPr>
            <p:ph idx="4294967295"/>
          </p:nvPr>
        </p:nvSpPr>
        <p:spPr>
          <a:xfrm>
            <a:off x="395288" y="1628775"/>
            <a:ext cx="8229600" cy="4752975"/>
          </a:xfrm>
          <a:prstGeom prst="rect">
            <a:avLst/>
          </a:prstGeom>
        </p:spPr>
        <p:txBody>
          <a:bodyPr>
            <a:normAutofit/>
          </a:bodyPr>
          <a:lstStyle/>
          <a:p>
            <a:pPr marL="274320" indent="-274320" algn="just" eaLnBrk="1" fontAlgn="auto" hangingPunct="1">
              <a:spcAft>
                <a:spcPts val="0"/>
              </a:spcAft>
              <a:buClr>
                <a:schemeClr val="accent3"/>
              </a:buClr>
              <a:buFont typeface="Wingdings 2"/>
              <a:buNone/>
              <a:defRPr/>
            </a:pPr>
            <a:r>
              <a:rPr lang="fa-IR" b="1" dirty="0" smtClean="0">
                <a:ea typeface="+mn-ea"/>
              </a:rPr>
              <a:t> </a:t>
            </a:r>
          </a:p>
          <a:p>
            <a:pPr marL="274320" indent="-274320" algn="just" eaLnBrk="1" fontAlgn="auto" hangingPunct="1">
              <a:lnSpc>
                <a:spcPct val="150000"/>
              </a:lnSpc>
              <a:spcAft>
                <a:spcPts val="0"/>
              </a:spcAft>
              <a:buClr>
                <a:schemeClr val="accent3"/>
              </a:buClr>
              <a:buFont typeface="Wingdings 2"/>
              <a:buNone/>
              <a:defRPr/>
            </a:pPr>
            <a:r>
              <a:rPr lang="fa-IR" sz="2200" dirty="0" smtClean="0">
                <a:ea typeface="+mn-ea"/>
                <a:cs typeface="B Zar" pitchFamily="2" charset="-78"/>
              </a:rPr>
              <a:t>حجم اطلاعات مورد افشا  در چار چوب مسئولیت پاسخگویی نسبت به چارچوب مبتنی بر تصمیم گیری کمتر است . در مورد میزان اطلاعات قابل افشا در این چار چوب نسبت به چارچوب مبتنی بر تصمیم گیری دو فرضیه ارایه شده است:</a:t>
            </a:r>
            <a:endParaRPr lang="en-US" sz="2200" dirty="0" smtClean="0">
              <a:ea typeface="+mn-ea"/>
              <a:cs typeface="B Zar" pitchFamily="2" charset="-78"/>
            </a:endParaRPr>
          </a:p>
          <a:p>
            <a:pPr marL="274320" indent="-274320" algn="just" eaLnBrk="1" fontAlgn="auto" hangingPunct="1">
              <a:lnSpc>
                <a:spcPct val="150000"/>
              </a:lnSpc>
              <a:spcAft>
                <a:spcPts val="0"/>
              </a:spcAft>
              <a:buClr>
                <a:schemeClr val="accent3"/>
              </a:buClr>
              <a:buFont typeface="Wingdings 2"/>
              <a:buNone/>
              <a:defRPr/>
            </a:pPr>
            <a:r>
              <a:rPr lang="fa-IR" sz="2200" dirty="0" smtClean="0">
                <a:ea typeface="+mn-ea"/>
                <a:cs typeface="B Zar" pitchFamily="2" charset="-78"/>
              </a:rPr>
              <a:t>فرضیه اول:چارچوب مبتنی بر پاسخگویی علاوه براطلاعات چارچوب مبتنی بر تصمیم گیری اطلاعات دیگری را نیز ارایه می کند.</a:t>
            </a:r>
            <a:endParaRPr lang="en-US" sz="2200" dirty="0" smtClean="0">
              <a:ea typeface="+mn-ea"/>
              <a:cs typeface="B Zar" pitchFamily="2" charset="-78"/>
            </a:endParaRPr>
          </a:p>
          <a:p>
            <a:pPr marL="274320" indent="-274320" algn="just" eaLnBrk="1" fontAlgn="auto" hangingPunct="1">
              <a:lnSpc>
                <a:spcPct val="150000"/>
              </a:lnSpc>
              <a:spcAft>
                <a:spcPts val="0"/>
              </a:spcAft>
              <a:buClr>
                <a:schemeClr val="accent3"/>
              </a:buClr>
              <a:buFont typeface="Wingdings 2"/>
              <a:buNone/>
              <a:defRPr/>
            </a:pPr>
            <a:endParaRPr lang="fa-IR" sz="2200" dirty="0" smtClean="0">
              <a:ea typeface="+mn-ea"/>
              <a:cs typeface="B Zar" pitchFamily="2" charset="-78"/>
            </a:endParaRPr>
          </a:p>
          <a:p>
            <a:pPr marL="274320" indent="-274320" algn="just" eaLnBrk="1" fontAlgn="auto" hangingPunct="1">
              <a:lnSpc>
                <a:spcPct val="150000"/>
              </a:lnSpc>
              <a:spcAft>
                <a:spcPts val="0"/>
              </a:spcAft>
              <a:buClr>
                <a:schemeClr val="accent3"/>
              </a:buClr>
              <a:buFont typeface="Wingdings 2"/>
              <a:buNone/>
              <a:defRPr/>
            </a:pPr>
            <a:r>
              <a:rPr lang="fa-IR" sz="2200" dirty="0" smtClean="0">
                <a:ea typeface="+mn-ea"/>
                <a:cs typeface="B Zar" pitchFamily="2" charset="-78"/>
              </a:rPr>
              <a:t>فرضیه دوم:چارچوب مبتنی بر مسئولیت پاسخگویی در افشای بعضی از اطلاعات با چارچوب مبتنی بر تصمیم گیری مشترک ودر سایر موارد متفاوت است.</a:t>
            </a:r>
            <a:endParaRPr lang="en-US" sz="2200" dirty="0" smtClean="0">
              <a:ea typeface="+mn-ea"/>
              <a:cs typeface="B Zar" pitchFamily="2" charset="-78"/>
            </a:endParaRPr>
          </a:p>
          <a:p>
            <a:pPr marL="274320" indent="-274320" eaLnBrk="1" fontAlgn="auto" hangingPunct="1">
              <a:spcAft>
                <a:spcPts val="0"/>
              </a:spcAft>
              <a:buClr>
                <a:schemeClr val="accent3"/>
              </a:buClr>
              <a:buFont typeface="Wingdings 2"/>
              <a:buNone/>
              <a:defRPr/>
            </a:pPr>
            <a:endParaRPr lang="fa-IR" dirty="0">
              <a:ea typeface="+mn-ea"/>
            </a:endParaRPr>
          </a:p>
        </p:txBody>
      </p:sp>
    </p:spTree>
  </p:cSld>
  <p:clrMapOvr>
    <a:masterClrMapping/>
  </p:clrMapOvr>
  <p:transition>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928688"/>
            <a:ext cx="8229600" cy="1428750"/>
          </a:xfrm>
        </p:spPr>
        <p:txBody>
          <a:bodyPr>
            <a:normAutofit fontScale="90000"/>
          </a:bodyPr>
          <a:lstStyle/>
          <a:p>
            <a:pPr algn="r" eaLnBrk="1" fontAlgn="auto" hangingPunct="1">
              <a:spcAft>
                <a:spcPts val="0"/>
              </a:spcAft>
              <a:buNone/>
              <a:defRPr/>
            </a:pPr>
            <a:r>
              <a:rPr lang="fa-IR" b="1" dirty="0" smtClean="0">
                <a:latin typeface="Arial" pitchFamily="34" charset="0"/>
                <a:cs typeface="B Nazanin" pitchFamily="2" charset="-78"/>
              </a:rPr>
              <a:t>اطلاعات اطمینان بخش:</a:t>
            </a:r>
            <a:r>
              <a:rPr lang="en-US" dirty="0" smtClean="0">
                <a:cs typeface="B Nazanin" pitchFamily="2" charset="-78"/>
              </a:rPr>
              <a:t/>
            </a:r>
            <a:br>
              <a:rPr lang="en-US" dirty="0" smtClean="0">
                <a:cs typeface="B Nazanin" pitchFamily="2" charset="-78"/>
              </a:rPr>
            </a:br>
            <a:endParaRPr lang="fa-IR" dirty="0">
              <a:cs typeface="B Nazanin" pitchFamily="2" charset="-78"/>
            </a:endParaRPr>
          </a:p>
        </p:txBody>
      </p:sp>
      <p:sp>
        <p:nvSpPr>
          <p:cNvPr id="14339" name="Content Placeholder 2"/>
          <p:cNvSpPr>
            <a:spLocks noGrp="1"/>
          </p:cNvSpPr>
          <p:nvPr>
            <p:ph idx="4294967295"/>
          </p:nvPr>
        </p:nvSpPr>
        <p:spPr>
          <a:xfrm>
            <a:off x="457200" y="1935163"/>
            <a:ext cx="8229600" cy="4389437"/>
          </a:xfrm>
          <a:prstGeom prst="rect">
            <a:avLst/>
          </a:prstGeom>
        </p:spPr>
        <p:txBody>
          <a:bodyPr/>
          <a:lstStyle/>
          <a:p>
            <a:pPr algn="just" eaLnBrk="1" hangingPunct="1">
              <a:lnSpc>
                <a:spcPct val="150000"/>
              </a:lnSpc>
              <a:buFont typeface="Wingdings 2" pitchFamily="18" charset="2"/>
              <a:buNone/>
            </a:pPr>
            <a:r>
              <a:rPr lang="fa-IR" sz="2400" smtClean="0">
                <a:cs typeface="B Zar" pitchFamily="2" charset="-78"/>
              </a:rPr>
              <a:t>هدف نهایی  از جریان صحیح و به موقع اطلاعات ، اطمینان خاطری است که از طریق سیستم حسابداری ، دفتر ها و گزارشهای مالی رسیدگی پذیر حاصل می شود به بیان دیگر در صورتی که وجود دفترها وگزارش های مالی باعث شود که پاسخ گو با اعتقاد بیشتری وظیفه پاسخگویی خود را انجام داده واعتماد پاسخ خواه را نسبت به خود افزایش دهد سیستم حسابداری از کارایی بالایی برخوردار خواهد بود،حتی اگر هیچکدام از طرفین گزارشهای مالی را مطالعه نکنند.</a:t>
            </a:r>
          </a:p>
        </p:txBody>
      </p:sp>
    </p:spTree>
  </p:cSld>
  <p:clrMapOvr>
    <a:masterClrMapping/>
  </p:clrMapOvr>
  <p:transition spd="slow">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928688"/>
            <a:ext cx="8229600" cy="1500187"/>
          </a:xfrm>
        </p:spPr>
        <p:txBody>
          <a:bodyPr>
            <a:normAutofit/>
          </a:bodyPr>
          <a:lstStyle/>
          <a:p>
            <a:pPr algn="r" eaLnBrk="1" fontAlgn="auto" hangingPunct="1">
              <a:spcAft>
                <a:spcPts val="0"/>
              </a:spcAft>
              <a:buNone/>
              <a:defRPr/>
            </a:pPr>
            <a:r>
              <a:rPr lang="fa-IR" b="1" dirty="0" smtClean="0">
                <a:latin typeface="Arial" pitchFamily="34" charset="0"/>
                <a:cs typeface="B Nazanin" pitchFamily="2" charset="-78"/>
              </a:rPr>
              <a:t>اثر بخشی کمتر  برای اخذ تصمیم:</a:t>
            </a:r>
            <a:r>
              <a:rPr lang="en-US" dirty="0" smtClean="0">
                <a:cs typeface="B Nazanin" pitchFamily="2" charset="-78"/>
              </a:rPr>
              <a:t/>
            </a:r>
            <a:br>
              <a:rPr lang="en-US" dirty="0" smtClean="0">
                <a:cs typeface="B Nazanin" pitchFamily="2" charset="-78"/>
              </a:rPr>
            </a:br>
            <a:endParaRPr lang="fa-IR" dirty="0">
              <a:latin typeface="Arial" pitchFamily="34" charset="0"/>
              <a:cs typeface="B Nazanin" pitchFamily="2" charset="-78"/>
            </a:endParaRPr>
          </a:p>
        </p:txBody>
      </p:sp>
      <p:sp>
        <p:nvSpPr>
          <p:cNvPr id="15363" name="Content Placeholder 2"/>
          <p:cNvSpPr>
            <a:spLocks noGrp="1"/>
          </p:cNvSpPr>
          <p:nvPr>
            <p:ph idx="4294967295"/>
          </p:nvPr>
        </p:nvSpPr>
        <p:spPr>
          <a:xfrm>
            <a:off x="457200" y="1935163"/>
            <a:ext cx="8229600" cy="4389437"/>
          </a:xfrm>
          <a:prstGeom prst="rect">
            <a:avLst/>
          </a:prstGeom>
        </p:spPr>
        <p:txBody>
          <a:bodyPr/>
          <a:lstStyle/>
          <a:p>
            <a:pPr algn="just" eaLnBrk="1" hangingPunct="1">
              <a:buFont typeface="Wingdings 2" pitchFamily="18" charset="2"/>
              <a:buNone/>
            </a:pPr>
            <a:endParaRPr lang="fa-IR" b="1" smtClean="0"/>
          </a:p>
          <a:p>
            <a:pPr algn="just" eaLnBrk="1" hangingPunct="1">
              <a:lnSpc>
                <a:spcPct val="150000"/>
              </a:lnSpc>
              <a:buFont typeface="Wingdings 2" pitchFamily="18" charset="2"/>
              <a:buNone/>
            </a:pPr>
            <a:r>
              <a:rPr lang="fa-IR" sz="2400" smtClean="0">
                <a:cs typeface="B Zar" pitchFamily="2" charset="-78"/>
              </a:rPr>
              <a:t>فراهم آوردن اطلاعات برای اخذ تصمیم از هدفهای این چارچوب است و حجم اطلاعات قابل استفاده برای تصمیم گیردر این چارچوب کمتراز چهارچوب تصمیم گیری است.</a:t>
            </a:r>
            <a:endParaRPr lang="en-US" sz="2400" smtClean="0">
              <a:cs typeface="B Zar" pitchFamily="2" charset="-78"/>
            </a:endParaRPr>
          </a:p>
          <a:p>
            <a:pPr algn="just" eaLnBrk="1" hangingPunct="1">
              <a:lnSpc>
                <a:spcPct val="150000"/>
              </a:lnSpc>
              <a:buFont typeface="Wingdings 2" pitchFamily="18" charset="2"/>
              <a:buNone/>
            </a:pPr>
            <a:r>
              <a:rPr lang="fa-IR" sz="2400" smtClean="0">
                <a:cs typeface="B Zar" pitchFamily="2" charset="-78"/>
              </a:rPr>
              <a:t> </a:t>
            </a:r>
          </a:p>
          <a:p>
            <a:pPr algn="just" eaLnBrk="1" hangingPunct="1">
              <a:lnSpc>
                <a:spcPct val="150000"/>
              </a:lnSpc>
              <a:buFont typeface="Wingdings 2" pitchFamily="18" charset="2"/>
              <a:buNone/>
            </a:pPr>
            <a:r>
              <a:rPr lang="fa-IR" sz="2400" smtClean="0">
                <a:cs typeface="B Zar" pitchFamily="2" charset="-78"/>
              </a:rPr>
              <a:t>کاهش حجم اطلاعات سودمند برای تصمیم گیری،اثر بخشی اطلاعات برای اخذ تصمیم را کاهش می دهد.</a:t>
            </a:r>
            <a:endParaRPr lang="en-US" sz="2400" smtClean="0">
              <a:cs typeface="B Zar" pitchFamily="2" charset="-78"/>
            </a:endParaRPr>
          </a:p>
          <a:p>
            <a:pPr eaLnBrk="1" hangingPunct="1"/>
            <a:endParaRPr lang="fa-IR" smtClean="0"/>
          </a:p>
        </p:txBody>
      </p:sp>
    </p:spTree>
  </p:cSld>
  <p:clrMapOvr>
    <a:masterClrMapping/>
  </p:clrMapOvr>
  <p:transition>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63" y="1000125"/>
            <a:ext cx="8229600" cy="1357313"/>
          </a:xfrm>
        </p:spPr>
        <p:txBody>
          <a:bodyPr>
            <a:normAutofit fontScale="90000"/>
          </a:bodyPr>
          <a:lstStyle/>
          <a:p>
            <a:pPr algn="r" eaLnBrk="1" fontAlgn="auto" hangingPunct="1">
              <a:spcAft>
                <a:spcPts val="0"/>
              </a:spcAft>
              <a:buNone/>
              <a:defRPr/>
            </a:pPr>
            <a:r>
              <a:rPr lang="fa-IR" b="1" dirty="0" smtClean="0">
                <a:latin typeface="Arial" pitchFamily="34" charset="0"/>
                <a:cs typeface="B Nazanin" pitchFamily="2" charset="-78"/>
              </a:rPr>
              <a:t>مطلوبیت:</a:t>
            </a:r>
            <a:r>
              <a:rPr lang="en-US" dirty="0" smtClean="0"/>
              <a:t/>
            </a:r>
            <a:br>
              <a:rPr lang="en-US" dirty="0" smtClean="0"/>
            </a:br>
            <a:endParaRPr lang="fa-IR" dirty="0"/>
          </a:p>
        </p:txBody>
      </p:sp>
      <p:sp>
        <p:nvSpPr>
          <p:cNvPr id="16387" name="Content Placeholder 2"/>
          <p:cNvSpPr>
            <a:spLocks noGrp="1"/>
          </p:cNvSpPr>
          <p:nvPr>
            <p:ph idx="4294967295"/>
          </p:nvPr>
        </p:nvSpPr>
        <p:spPr>
          <a:xfrm>
            <a:off x="457200" y="1935163"/>
            <a:ext cx="8229600" cy="4389437"/>
          </a:xfrm>
          <a:prstGeom prst="rect">
            <a:avLst/>
          </a:prstGeom>
        </p:spPr>
        <p:txBody>
          <a:bodyPr/>
          <a:lstStyle/>
          <a:p>
            <a:pPr algn="just" eaLnBrk="1" hangingPunct="1">
              <a:lnSpc>
                <a:spcPct val="150000"/>
              </a:lnSpc>
              <a:buFont typeface="Wingdings 2" pitchFamily="18" charset="2"/>
              <a:buNone/>
            </a:pPr>
            <a:r>
              <a:rPr lang="fa-IR" sz="2400" smtClean="0">
                <a:cs typeface="B Zar" pitchFamily="2" charset="-78"/>
              </a:rPr>
              <a:t>مطلوبیت هدف اساسی است که سیستم حسابداری کوشش می کند تا آن را تحقق بخشد.مقایسه مطلوبیت در چارچوب مسئولیت پاسخگویی و چارچوب تصمیم گیری تفاوت اصلی بین دو چارچوب را آشکار می سازد. در مسئولیت پاسخگویی اطلاعات فقط در صورتی باید از پاسخگو به پاسخ خواه منتقل شود که طبق قضاوت حرفه ای مطلوب تشخیص داده شود در حالی که در چارچوب تصمیم گیری چنین قضاوتی وجود ندارد.</a:t>
            </a:r>
          </a:p>
        </p:txBody>
      </p:sp>
    </p:spTree>
  </p:cSld>
  <p:clrMapOvr>
    <a:masterClrMapping/>
  </p:clrMapOvr>
  <p:transition spd="slow">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algn="r" eaLnBrk="1" hangingPunct="1"/>
            <a:endParaRPr lang="fa-IR" smtClean="0"/>
          </a:p>
        </p:txBody>
      </p:sp>
      <p:sp>
        <p:nvSpPr>
          <p:cNvPr id="17411" name="Content Placeholder 2"/>
          <p:cNvSpPr>
            <a:spLocks noGrp="1"/>
          </p:cNvSpPr>
          <p:nvPr>
            <p:ph idx="4294967295"/>
          </p:nvPr>
        </p:nvSpPr>
        <p:spPr>
          <a:xfrm>
            <a:off x="457200" y="1935163"/>
            <a:ext cx="8229600" cy="4389437"/>
          </a:xfrm>
          <a:prstGeom prst="rect">
            <a:avLst/>
          </a:prstGeom>
        </p:spPr>
        <p:txBody>
          <a:bodyPr/>
          <a:lstStyle/>
          <a:p>
            <a:pPr algn="just" eaLnBrk="1" hangingPunct="1">
              <a:lnSpc>
                <a:spcPct val="150000"/>
              </a:lnSpc>
              <a:buFont typeface="Wingdings 2" pitchFamily="18" charset="2"/>
              <a:buNone/>
            </a:pPr>
            <a:endParaRPr lang="fa-IR" b="1" smtClean="0"/>
          </a:p>
          <a:p>
            <a:pPr algn="just" eaLnBrk="1" hangingPunct="1">
              <a:lnSpc>
                <a:spcPct val="150000"/>
              </a:lnSpc>
              <a:buFont typeface="Wingdings 2" pitchFamily="18" charset="2"/>
              <a:buNone/>
            </a:pPr>
            <a:r>
              <a:rPr lang="fa-IR" sz="2400" smtClean="0">
                <a:cs typeface="B Zar" pitchFamily="2" charset="-78"/>
              </a:rPr>
              <a:t>علت بکارگیری  و علت کارایی چارچوب مبتنی بر پاسخگویی در بخش عمومی ، مفاهیمی مانند به رسمیت شناختن حق دانستن و حق پاسخ خواهی نمی باشد بلکه به سبب ویژگیهای محیطی بخش عمومی و نیز تحول مفهوم کنترل می باشد.</a:t>
            </a:r>
            <a:endParaRPr lang="en-US" sz="2400" smtClean="0">
              <a:cs typeface="B Zar" pitchFamily="2" charset="-78"/>
            </a:endParaRPr>
          </a:p>
          <a:p>
            <a:pPr eaLnBrk="1" hangingPunct="1"/>
            <a:endParaRPr lang="fa-IR" smtClean="0"/>
          </a:p>
        </p:txBody>
      </p:sp>
    </p:spTree>
  </p:cSld>
  <p:clrMapOvr>
    <a:masterClrMapping/>
  </p:clrMapOvr>
  <p:transition spd="slow">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28688"/>
            <a:ext cx="8229600" cy="1428750"/>
          </a:xfrm>
        </p:spPr>
        <p:txBody>
          <a:bodyPr>
            <a:normAutofit fontScale="90000"/>
          </a:bodyPr>
          <a:lstStyle/>
          <a:p>
            <a:pPr algn="r" eaLnBrk="1" fontAlgn="auto" hangingPunct="1">
              <a:spcAft>
                <a:spcPts val="0"/>
              </a:spcAft>
              <a:buNone/>
              <a:defRPr/>
            </a:pPr>
            <a:r>
              <a:rPr lang="fa-IR" b="1" dirty="0" smtClean="0">
                <a:latin typeface="Arial" pitchFamily="34" charset="0"/>
                <a:cs typeface="B Nazanin" pitchFamily="2" charset="-78"/>
              </a:rPr>
              <a:t>ویژگیهای محیطی بخش عمومی:</a:t>
            </a:r>
            <a:r>
              <a:rPr lang="en-US" dirty="0" smtClean="0">
                <a:cs typeface="B Nazanin" pitchFamily="2" charset="-78"/>
              </a:rPr>
              <a:t/>
            </a:r>
            <a:br>
              <a:rPr lang="en-US" dirty="0" smtClean="0">
                <a:cs typeface="B Nazanin" pitchFamily="2" charset="-78"/>
              </a:rPr>
            </a:br>
            <a:endParaRPr lang="fa-IR" dirty="0">
              <a:cs typeface="B Nazanin" pitchFamily="2" charset="-78"/>
            </a:endParaRPr>
          </a:p>
        </p:txBody>
      </p:sp>
      <p:sp>
        <p:nvSpPr>
          <p:cNvPr id="18435" name="Content Placeholder 2"/>
          <p:cNvSpPr>
            <a:spLocks noGrp="1"/>
          </p:cNvSpPr>
          <p:nvPr>
            <p:ph idx="4294967295"/>
          </p:nvPr>
        </p:nvSpPr>
        <p:spPr>
          <a:xfrm>
            <a:off x="457200" y="1935163"/>
            <a:ext cx="8229600" cy="4389437"/>
          </a:xfrm>
          <a:prstGeom prst="rect">
            <a:avLst/>
          </a:prstGeom>
        </p:spPr>
        <p:txBody>
          <a:bodyPr/>
          <a:lstStyle/>
          <a:p>
            <a:pPr algn="just" eaLnBrk="1" hangingPunct="1">
              <a:lnSpc>
                <a:spcPct val="150000"/>
              </a:lnSpc>
              <a:buFont typeface="Wingdings 2" pitchFamily="18" charset="2"/>
              <a:buNone/>
            </a:pPr>
            <a:r>
              <a:rPr lang="fa-IR" sz="2400" smtClean="0">
                <a:cs typeface="B Zar" pitchFamily="2" charset="-78"/>
              </a:rPr>
              <a:t>عواملی مانند ساختار دولت ، رابطه میان مالیات دهندگان با خدماتی که دریافت می کنند ، ویژگیهای کنترلی وفرایند سیاسی از ویژگیهای محیطی هستند که مسئولیت پاسخگویی را محور  و زیربنای نظام حسابداری و گزارشگری دولتی قرار می دهند.</a:t>
            </a:r>
            <a:endParaRPr lang="en-US" sz="2400" smtClean="0">
              <a:cs typeface="B Zar" pitchFamily="2" charset="-78"/>
            </a:endParaRPr>
          </a:p>
          <a:p>
            <a:pPr algn="just" eaLnBrk="1" hangingPunct="1">
              <a:lnSpc>
                <a:spcPct val="150000"/>
              </a:lnSpc>
              <a:buFont typeface="Wingdings 2" pitchFamily="18" charset="2"/>
              <a:buNone/>
            </a:pPr>
            <a:endParaRPr lang="fa-IR" sz="2400" smtClean="0">
              <a:cs typeface="B Zar" pitchFamily="2" charset="-78"/>
            </a:endParaRPr>
          </a:p>
          <a:p>
            <a:pPr algn="just" eaLnBrk="1" hangingPunct="1">
              <a:lnSpc>
                <a:spcPct val="150000"/>
              </a:lnSpc>
              <a:buFont typeface="Wingdings 2" pitchFamily="18" charset="2"/>
              <a:buNone/>
            </a:pPr>
            <a:r>
              <a:rPr lang="fa-IR" sz="2400" smtClean="0">
                <a:cs typeface="B Zar" pitchFamily="2" charset="-78"/>
              </a:rPr>
              <a:t>به دلیل آنکه قدرت بیشتر صرفا با مسئولیت پاسخگویی بیشتر به تعادل خواهد رسید در فقدان انگیزه سود ویا نظم حاکم بر بازار برای هدایت مدیریت مسئولیت پاسخگویی می تواند نقش مهمی در راهنمایی مدیریت به عهده گیرد.</a:t>
            </a:r>
            <a:endParaRPr lang="en-US" sz="2400" smtClean="0">
              <a:cs typeface="B Zar" pitchFamily="2" charset="-78"/>
            </a:endParaRPr>
          </a:p>
          <a:p>
            <a:pPr eaLnBrk="1" hangingPunct="1"/>
            <a:endParaRPr lang="fa-IR" smtClean="0"/>
          </a:p>
        </p:txBody>
      </p:sp>
    </p:spTree>
  </p:cSld>
  <p:clrMapOvr>
    <a:masterClrMapping/>
  </p:clrMapOvr>
  <p:transition spd="slow">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75"/>
            <a:ext cx="8229600" cy="1428750"/>
          </a:xfrm>
        </p:spPr>
        <p:txBody>
          <a:bodyPr>
            <a:normAutofit fontScale="90000"/>
          </a:bodyPr>
          <a:lstStyle/>
          <a:p>
            <a:pPr algn="r" eaLnBrk="1" fontAlgn="auto" hangingPunct="1">
              <a:spcAft>
                <a:spcPts val="0"/>
              </a:spcAft>
              <a:buNone/>
              <a:defRPr/>
            </a:pPr>
            <a:r>
              <a:rPr lang="fa-IR" b="1" dirty="0" smtClean="0">
                <a:latin typeface="Arial" pitchFamily="34" charset="0"/>
                <a:cs typeface="B Nazanin" pitchFamily="2" charset="-78"/>
              </a:rPr>
              <a:t>تغییر مفهوم کنترل:</a:t>
            </a:r>
            <a:r>
              <a:rPr lang="en-US" dirty="0" smtClean="0"/>
              <a:t/>
            </a:r>
            <a:br>
              <a:rPr lang="en-US" dirty="0" smtClean="0"/>
            </a:br>
            <a:endParaRPr lang="fa-IR" dirty="0"/>
          </a:p>
        </p:txBody>
      </p:sp>
      <p:sp>
        <p:nvSpPr>
          <p:cNvPr id="3" name="Content Placeholder 2"/>
          <p:cNvSpPr>
            <a:spLocks noGrp="1"/>
          </p:cNvSpPr>
          <p:nvPr>
            <p:ph idx="4294967295"/>
          </p:nvPr>
        </p:nvSpPr>
        <p:spPr>
          <a:xfrm>
            <a:off x="457200" y="1571625"/>
            <a:ext cx="8229600" cy="5072063"/>
          </a:xfrm>
          <a:prstGeom prst="rect">
            <a:avLst/>
          </a:prstGeom>
        </p:spPr>
        <p:txBody>
          <a:bodyPr>
            <a:normAutofit fontScale="92500" lnSpcReduction="10000"/>
          </a:bodyPr>
          <a:lstStyle/>
          <a:p>
            <a:pPr marL="274320" indent="-274320" algn="just" eaLnBrk="1" fontAlgn="auto" hangingPunct="1">
              <a:lnSpc>
                <a:spcPct val="150000"/>
              </a:lnSpc>
              <a:spcAft>
                <a:spcPts val="0"/>
              </a:spcAft>
              <a:buClr>
                <a:schemeClr val="accent3"/>
              </a:buClr>
              <a:buFont typeface="Wingdings 2"/>
              <a:buNone/>
              <a:defRPr/>
            </a:pPr>
            <a:r>
              <a:rPr lang="fa-IR" sz="2400" dirty="0" smtClean="0">
                <a:ea typeface="+mn-ea"/>
                <a:cs typeface="B Zar" pitchFamily="2" charset="-78"/>
              </a:rPr>
              <a:t>چالش بزرگ مدیریت در این دوران ، یافتن راههایی جهت آمادگی برای رویارویی با تغییرات و بهره برداری از فرصتها می باشد.مفاهیم تفویض قدرت وخلاقیت و نو آوری ، بسیاری از روشهای مدیریت را برای انجام این مهم خلاصه می کند.</a:t>
            </a:r>
            <a:endParaRPr lang="en-US" sz="2400" dirty="0" smtClean="0">
              <a:ea typeface="+mn-ea"/>
              <a:cs typeface="B Zar" pitchFamily="2" charset="-78"/>
            </a:endParaRPr>
          </a:p>
          <a:p>
            <a:pPr marL="274320" indent="-274320" algn="just" eaLnBrk="1" fontAlgn="auto" hangingPunct="1">
              <a:lnSpc>
                <a:spcPct val="150000"/>
              </a:lnSpc>
              <a:spcAft>
                <a:spcPts val="0"/>
              </a:spcAft>
              <a:buClr>
                <a:schemeClr val="accent3"/>
              </a:buClr>
              <a:buFont typeface="Wingdings 2"/>
              <a:buNone/>
              <a:defRPr/>
            </a:pPr>
            <a:endParaRPr lang="fa-IR" sz="2400" dirty="0" smtClean="0">
              <a:ea typeface="+mn-ea"/>
              <a:cs typeface="B Zar" pitchFamily="2" charset="-78"/>
            </a:endParaRPr>
          </a:p>
          <a:p>
            <a:pPr marL="274320" indent="-274320" algn="just" eaLnBrk="1" fontAlgn="auto" hangingPunct="1">
              <a:lnSpc>
                <a:spcPct val="150000"/>
              </a:lnSpc>
              <a:spcAft>
                <a:spcPts val="0"/>
              </a:spcAft>
              <a:buClr>
                <a:schemeClr val="accent3"/>
              </a:buClr>
              <a:buFont typeface="Wingdings 2"/>
              <a:buNone/>
              <a:defRPr/>
            </a:pPr>
            <a:r>
              <a:rPr lang="fa-IR" sz="2400" dirty="0" smtClean="0">
                <a:ea typeface="+mn-ea"/>
                <a:cs typeface="B Zar" pitchFamily="2" charset="-78"/>
              </a:rPr>
              <a:t>در سیستم های سنتی کنترل به عنوان یک عامل محدود کننده به شمارمی رفت و بر این فرض استوار بود که مدیران بهتر می دانند.</a:t>
            </a:r>
            <a:endParaRPr lang="en-US" sz="2400" dirty="0" smtClean="0">
              <a:ea typeface="+mn-ea"/>
              <a:cs typeface="B Zar" pitchFamily="2" charset="-78"/>
            </a:endParaRPr>
          </a:p>
          <a:p>
            <a:pPr marL="274320" indent="-274320" algn="just" eaLnBrk="1" fontAlgn="auto" hangingPunct="1">
              <a:lnSpc>
                <a:spcPct val="150000"/>
              </a:lnSpc>
              <a:spcAft>
                <a:spcPts val="0"/>
              </a:spcAft>
              <a:buClr>
                <a:schemeClr val="accent3"/>
              </a:buClr>
              <a:buFont typeface="Wingdings 2"/>
              <a:buNone/>
              <a:defRPr/>
            </a:pPr>
            <a:endParaRPr lang="fa-IR" sz="2400" dirty="0" smtClean="0">
              <a:ea typeface="+mn-ea"/>
              <a:cs typeface="B Zar" pitchFamily="2" charset="-78"/>
            </a:endParaRPr>
          </a:p>
          <a:p>
            <a:pPr marL="274320" indent="-274320" algn="just" eaLnBrk="1" fontAlgn="auto" hangingPunct="1">
              <a:lnSpc>
                <a:spcPct val="150000"/>
              </a:lnSpc>
              <a:spcAft>
                <a:spcPts val="0"/>
              </a:spcAft>
              <a:buClr>
                <a:schemeClr val="accent3"/>
              </a:buClr>
              <a:buFont typeface="Wingdings 2"/>
              <a:buNone/>
              <a:defRPr/>
            </a:pPr>
            <a:r>
              <a:rPr lang="fa-IR" sz="2400" dirty="0" smtClean="0">
                <a:ea typeface="+mn-ea"/>
                <a:cs typeface="B Zar" pitchFamily="2" charset="-78"/>
              </a:rPr>
              <a:t>در سیستم های نوین مدیریتی کنترل نقش خود را از عامل محدود کننده به عامل فراهم کننده تغییر داده است.تحت این سیستم اصل قدرت را به نماینده تفویض می کند ، بر هوش وقضاوت وی  تاکید میکند و از وی مسئولیت پاسخگویی در برابر نتایج را طلب می کند.</a:t>
            </a:r>
            <a:endParaRPr lang="en-US" sz="2400" dirty="0" smtClean="0">
              <a:ea typeface="+mn-ea"/>
              <a:cs typeface="B Zar" pitchFamily="2" charset="-78"/>
            </a:endParaRPr>
          </a:p>
          <a:p>
            <a:pPr marL="274320" indent="-274320" eaLnBrk="1" fontAlgn="auto" hangingPunct="1">
              <a:spcAft>
                <a:spcPts val="0"/>
              </a:spcAft>
              <a:buClr>
                <a:schemeClr val="accent3"/>
              </a:buClr>
              <a:buFont typeface="Wingdings 2"/>
              <a:buChar char=""/>
              <a:defRPr/>
            </a:pPr>
            <a:endParaRPr lang="fa-IR" dirty="0">
              <a:ea typeface="+mn-ea"/>
            </a:endParaRPr>
          </a:p>
        </p:txBody>
      </p:sp>
    </p:spTree>
  </p:cSld>
  <p:clrMapOvr>
    <a:masterClrMapping/>
  </p:clrMapOvr>
  <p:transition spd="slow">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571500"/>
            <a:ext cx="8229600" cy="1714500"/>
          </a:xfrm>
        </p:spPr>
        <p:txBody>
          <a:bodyPr/>
          <a:lstStyle/>
          <a:p>
            <a:pPr algn="r" eaLnBrk="1" hangingPunct="1">
              <a:buNone/>
            </a:pPr>
            <a:r>
              <a:rPr lang="fa-IR" b="1" dirty="0" smtClean="0">
                <a:latin typeface="Arial" pitchFamily="34" charset="0"/>
                <a:cs typeface="B Nazanin" pitchFamily="2" charset="-78"/>
              </a:rPr>
              <a:t>نتیجه :</a:t>
            </a:r>
            <a:r>
              <a:rPr lang="en-US" dirty="0" smtClean="0">
                <a:cs typeface="Traditional Arabic" pitchFamily="2" charset="-78"/>
              </a:rPr>
              <a:t/>
            </a:r>
            <a:br>
              <a:rPr lang="en-US" dirty="0" smtClean="0">
                <a:cs typeface="Traditional Arabic" pitchFamily="2" charset="-78"/>
              </a:rPr>
            </a:br>
            <a:endParaRPr lang="fa-IR" dirty="0" smtClean="0"/>
          </a:p>
        </p:txBody>
      </p:sp>
      <p:sp>
        <p:nvSpPr>
          <p:cNvPr id="20483" name="Content Placeholder 2"/>
          <p:cNvSpPr>
            <a:spLocks noGrp="1"/>
          </p:cNvSpPr>
          <p:nvPr>
            <p:ph idx="4294967295"/>
          </p:nvPr>
        </p:nvSpPr>
        <p:spPr>
          <a:xfrm>
            <a:off x="457200" y="1935163"/>
            <a:ext cx="8229600" cy="4389437"/>
          </a:xfrm>
          <a:prstGeom prst="rect">
            <a:avLst/>
          </a:prstGeom>
        </p:spPr>
        <p:txBody>
          <a:bodyPr/>
          <a:lstStyle/>
          <a:p>
            <a:pPr algn="just" eaLnBrk="1" hangingPunct="1">
              <a:lnSpc>
                <a:spcPct val="150000"/>
              </a:lnSpc>
              <a:buFont typeface="Wingdings 2" pitchFamily="18" charset="2"/>
              <a:buNone/>
            </a:pPr>
            <a:r>
              <a:rPr lang="fa-IR" sz="2400" dirty="0" smtClean="0">
                <a:cs typeface="B Zar" pitchFamily="2" charset="-78"/>
              </a:rPr>
              <a:t>چارچوب مبتنی بر مسئولیت پاسخگویی احتمالا به بهای مخدوش نمودن ارایه اطلاعات مفید برای تصمیم گیری ، به حفظ حریم پاسخگو می پردازد.</a:t>
            </a:r>
            <a:endParaRPr lang="en-US" sz="2400" dirty="0" smtClean="0">
              <a:cs typeface="B Zar" pitchFamily="2" charset="-78"/>
            </a:endParaRPr>
          </a:p>
          <a:p>
            <a:pPr algn="just" eaLnBrk="1" hangingPunct="1">
              <a:lnSpc>
                <a:spcPct val="150000"/>
              </a:lnSpc>
              <a:buFont typeface="Wingdings 2" pitchFamily="18" charset="2"/>
              <a:buNone/>
            </a:pPr>
            <a:r>
              <a:rPr lang="fa-IR" sz="2400" dirty="0" smtClean="0">
                <a:cs typeface="B Zar" pitchFamily="2" charset="-78"/>
              </a:rPr>
              <a:t> استفاده از این چارچوب ناشی از ویژگیهای محیطی بخش عمومی و تغییر مفهوم کنترل می باشد.</a:t>
            </a:r>
            <a:endParaRPr lang="en-US" sz="2400" dirty="0" smtClean="0">
              <a:cs typeface="B Zar" pitchFamily="2" charset="-78"/>
            </a:endParaRPr>
          </a:p>
          <a:p>
            <a:pPr algn="just" eaLnBrk="1" hangingPunct="1">
              <a:lnSpc>
                <a:spcPct val="150000"/>
              </a:lnSpc>
              <a:buFont typeface="Wingdings 2" pitchFamily="18" charset="2"/>
              <a:buNone/>
            </a:pPr>
            <a:r>
              <a:rPr lang="fa-IR" sz="2400" dirty="0" smtClean="0">
                <a:cs typeface="B Zar" pitchFamily="2" charset="-78"/>
              </a:rPr>
              <a:t>بر اساس دیدگاه انتقادی سیستم های حسابداری اغلب پیرامون نظام سیاسی حاکم ایجاد می گردد وبه تامین منافع آنان می پردازد. </a:t>
            </a:r>
            <a:endParaRPr lang="en-US" sz="2400" dirty="0" smtClean="0">
              <a:cs typeface="B Zar" pitchFamily="2" charset="-78"/>
            </a:endParaRPr>
          </a:p>
          <a:p>
            <a:pPr eaLnBrk="1" hangingPunct="1"/>
            <a:endParaRPr lang="fa-IR" dirty="0" smtClean="0"/>
          </a:p>
        </p:txBody>
      </p:sp>
    </p:spTree>
  </p:cSld>
  <p:clrMapOvr>
    <a:masterClrMapping/>
  </p:clrMapOvr>
  <p:transition spd="slow">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6F47505-105F-4A85-B009-8A0A01D8B5AE}" type="slidenum">
              <a:rPr lang="fa-IR" smtClean="0"/>
              <a:pPr/>
              <a:t>18</a:t>
            </a:fld>
            <a:endParaRPr lang="fa-IR" dirty="0"/>
          </a:p>
        </p:txBody>
      </p:sp>
      <p:sp>
        <p:nvSpPr>
          <p:cNvPr id="34817" name="Rectangle 1"/>
          <p:cNvSpPr>
            <a:spLocks noChangeArrowheads="1"/>
          </p:cNvSpPr>
          <p:nvPr/>
        </p:nvSpPr>
        <p:spPr bwMode="auto">
          <a:xfrm>
            <a:off x="513065" y="0"/>
            <a:ext cx="8630952" cy="483209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fontAlgn="base">
              <a:spcBef>
                <a:spcPct val="0"/>
              </a:spcBef>
              <a:spcAft>
                <a:spcPct val="0"/>
              </a:spcAft>
            </a:pPr>
            <a:r>
              <a:rPr lang="fa-IR" sz="1600" dirty="0" smtClean="0"/>
              <a:t>کریما </a:t>
            </a:r>
            <a:r>
              <a:rPr lang="fa-IR" sz="1600" b="1" dirty="0" smtClean="0"/>
              <a:t>!</a:t>
            </a:r>
            <a:r>
              <a:rPr lang="fa-IR" sz="1600" dirty="0" smtClean="0"/>
              <a:t> دارایی هایم را آکنده از ایمان کن و بدهی هایم را به حساب مطالبات بخشیده شده منظور کن</a:t>
            </a:r>
            <a:r>
              <a:rPr lang="fa-IR" sz="1600" b="1" dirty="0" smtClean="0"/>
              <a:t>.</a:t>
            </a:r>
            <a:endParaRPr lang="fa-IR" sz="1600" dirty="0" smtClean="0">
              <a:latin typeface="Arial" pitchFamily="34"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2800" b="1" dirty="0" smtClean="0">
              <a:latin typeface="Calibri" pitchFamily="34" charset="0"/>
              <a:cs typeface="B Zar"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chemeClr val="tx1"/>
              </a:solidFill>
              <a:effectLst/>
              <a:latin typeface="Calibri" pitchFamily="34" charset="0"/>
              <a:cs typeface="B Zar"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2800" b="1" dirty="0" smtClean="0">
              <a:latin typeface="Calibri" pitchFamily="34" charset="0"/>
              <a:cs typeface="B Zar"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chemeClr val="tx1"/>
              </a:solidFill>
              <a:effectLst/>
              <a:latin typeface="Calibri" pitchFamily="34" charset="0"/>
              <a:cs typeface="B Zar"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2800" b="1" dirty="0" smtClean="0">
              <a:latin typeface="Calibri" pitchFamily="34" charset="0"/>
              <a:cs typeface="B Zar"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chemeClr val="tx1"/>
              </a:solidFill>
              <a:effectLst/>
              <a:latin typeface="Calibri" pitchFamily="34" charset="0"/>
              <a:cs typeface="B Zar"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2800" b="1" dirty="0" smtClean="0">
              <a:latin typeface="Calibri" pitchFamily="34" charset="0"/>
              <a:cs typeface="B Zar"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2800" b="1" i="0" u="none" strike="noStrike" cap="none" normalizeH="0" baseline="0" dirty="0" smtClean="0">
              <a:ln>
                <a:noFill/>
              </a:ln>
              <a:solidFill>
                <a:schemeClr val="tx1"/>
              </a:solidFill>
              <a:effectLst/>
              <a:latin typeface="Calibri" pitchFamily="34" charset="0"/>
              <a:cs typeface="B Zar"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sz="2800" b="1" dirty="0" smtClean="0">
              <a:latin typeface="Calibri" pitchFamily="34" charset="0"/>
              <a:cs typeface="B Zar"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fa-IR" sz="4000" b="1" i="0" u="none" strike="noStrike" cap="none" normalizeH="0" baseline="0" dirty="0" smtClean="0">
                <a:ln>
                  <a:noFill/>
                </a:ln>
                <a:solidFill>
                  <a:schemeClr val="tx1"/>
                </a:solidFill>
                <a:effectLst/>
                <a:latin typeface="Calibri" pitchFamily="34" charset="0"/>
                <a:cs typeface="B Zar" pitchFamily="2" charset="-78"/>
              </a:rPr>
              <a:t>پایان</a:t>
            </a:r>
            <a:endParaRPr kumimoji="0" lang="fa-IR" sz="4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3949598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28600"/>
            <a:ext cx="6711280" cy="432048"/>
          </a:xfrm>
        </p:spPr>
        <p:txBody>
          <a:bodyPr/>
          <a:lstStyle/>
          <a:p>
            <a:pPr>
              <a:buNone/>
            </a:pPr>
            <a:r>
              <a:rPr lang="fa-IR" sz="2000" dirty="0" smtClean="0"/>
              <a:t>مقدمه</a:t>
            </a:r>
            <a:endParaRPr lang="fa-IR" sz="2000" dirty="0"/>
          </a:p>
        </p:txBody>
      </p:sp>
      <p:sp>
        <p:nvSpPr>
          <p:cNvPr id="4" name="Slide Number Placeholder 3"/>
          <p:cNvSpPr>
            <a:spLocks noGrp="1"/>
          </p:cNvSpPr>
          <p:nvPr>
            <p:ph type="sldNum" sz="quarter" idx="12"/>
          </p:nvPr>
        </p:nvSpPr>
        <p:spPr>
          <a:xfrm>
            <a:off x="3779912" y="6093296"/>
            <a:ext cx="1828800" cy="365125"/>
          </a:xfrm>
        </p:spPr>
        <p:txBody>
          <a:bodyPr/>
          <a:lstStyle/>
          <a:p>
            <a:fld id="{96F47505-105F-4A85-B009-8A0A01D8B5AE}" type="slidenum">
              <a:rPr lang="fa-IR" smtClean="0"/>
              <a:pPr/>
              <a:t>2</a:t>
            </a:fld>
            <a:endParaRPr lang="fa-IR"/>
          </a:p>
        </p:txBody>
      </p:sp>
      <p:sp>
        <p:nvSpPr>
          <p:cNvPr id="5" name="Content Placeholder 2"/>
          <p:cNvSpPr>
            <a:spLocks noGrp="1"/>
          </p:cNvSpPr>
          <p:nvPr>
            <p:ph type="body" idx="1"/>
          </p:nvPr>
        </p:nvSpPr>
        <p:spPr>
          <a:xfrm>
            <a:off x="228600" y="685800"/>
            <a:ext cx="8712200" cy="5688013"/>
          </a:xfrm>
        </p:spPr>
        <p:txBody>
          <a:bodyPr>
            <a:noAutofit/>
          </a:bodyPr>
          <a:lstStyle/>
          <a:p>
            <a:pPr algn="just" eaLnBrk="1" hangingPunct="1">
              <a:lnSpc>
                <a:spcPct val="150000"/>
              </a:lnSpc>
              <a:buFont typeface="Wingdings 2" pitchFamily="18" charset="2"/>
              <a:buNone/>
            </a:pPr>
            <a:r>
              <a:rPr lang="fa-IR" sz="3200" dirty="0" smtClean="0">
                <a:latin typeface="B Zra"/>
                <a:cs typeface="B Zar" pitchFamily="2" charset="-78"/>
              </a:rPr>
              <a:t>   </a:t>
            </a:r>
          </a:p>
          <a:p>
            <a:pPr algn="just" eaLnBrk="1" hangingPunct="1">
              <a:lnSpc>
                <a:spcPct val="150000"/>
              </a:lnSpc>
              <a:buFont typeface="Wingdings 2" pitchFamily="18" charset="2"/>
              <a:buNone/>
            </a:pPr>
            <a:r>
              <a:rPr lang="fa-IR" sz="3200" dirty="0" smtClean="0">
                <a:latin typeface="B Zra"/>
                <a:cs typeface="B Zar" pitchFamily="2" charset="-78"/>
              </a:rPr>
              <a:t>امروزه حسابداری مبتنی  بر تصمیم گیری و حسابداری مبتنی بر مسئولیت پاسخگویی از پرطرفدار ترین تئوری های حسابداری بشمار میرود.</a:t>
            </a:r>
          </a:p>
        </p:txBody>
      </p:sp>
    </p:spTree>
    <p:extLst>
      <p:ext uri="{BB962C8B-B14F-4D97-AF65-F5344CB8AC3E}">
        <p14:creationId xmlns="" xmlns:p14="http://schemas.microsoft.com/office/powerpoint/2010/main" val="12916176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534400" cy="838200"/>
          </a:xfrm>
        </p:spPr>
        <p:txBody>
          <a:bodyPr/>
          <a:lstStyle/>
          <a:p>
            <a:pPr>
              <a:buNone/>
            </a:pPr>
            <a:r>
              <a:rPr lang="fa-IR" sz="4000" dirty="0" smtClean="0"/>
              <a:t>گزارشگری مبتنی بر تصمیم گیری </a:t>
            </a:r>
            <a:endParaRPr lang="en-US" sz="4000" dirty="0"/>
          </a:p>
        </p:txBody>
      </p:sp>
      <p:sp>
        <p:nvSpPr>
          <p:cNvPr id="3" name="Text Placeholder 2"/>
          <p:cNvSpPr>
            <a:spLocks noGrp="1"/>
          </p:cNvSpPr>
          <p:nvPr>
            <p:ph type="body" idx="1"/>
          </p:nvPr>
        </p:nvSpPr>
        <p:spPr>
          <a:xfrm>
            <a:off x="457200" y="1371600"/>
            <a:ext cx="8229600" cy="4953000"/>
          </a:xfrm>
        </p:spPr>
        <p:txBody>
          <a:bodyPr>
            <a:noAutofit/>
          </a:bodyPr>
          <a:lstStyle/>
          <a:p>
            <a:pPr marL="274320" indent="-274320" algn="just">
              <a:spcBef>
                <a:spcPts val="580"/>
              </a:spcBef>
              <a:spcAft>
                <a:spcPts val="0"/>
              </a:spcAft>
              <a:defRPr/>
            </a:pPr>
            <a:r>
              <a:rPr lang="fa-IR" sz="3200" dirty="0" smtClean="0">
                <a:cs typeface="B Traffic" pitchFamily="2" charset="-78"/>
              </a:rPr>
              <a:t>به عنوان مثال:</a:t>
            </a:r>
          </a:p>
          <a:p>
            <a:pPr marL="274320" indent="-274320" algn="just">
              <a:spcBef>
                <a:spcPts val="580"/>
              </a:spcBef>
              <a:spcAft>
                <a:spcPts val="0"/>
              </a:spcAft>
              <a:defRPr/>
            </a:pPr>
            <a:r>
              <a:rPr lang="fa-IR" sz="3200" b="1" dirty="0" smtClean="0">
                <a:cs typeface="B Traffic" pitchFamily="2" charset="-78"/>
              </a:rPr>
              <a:t>گزارش كميته تروبلاد </a:t>
            </a:r>
            <a:r>
              <a:rPr lang="fa-IR" sz="3200" dirty="0" smtClean="0">
                <a:cs typeface="B Traffic" pitchFamily="2" charset="-78"/>
              </a:rPr>
              <a:t>درسال1971بيان داشت هدف اوليه صورت هاي مالي ارائه اطلاعاتي است كه براي اخذ تصميم هاي اقتصادي مفيد مي باشد</a:t>
            </a:r>
          </a:p>
          <a:p>
            <a:pPr marL="274320" indent="-274320" algn="just">
              <a:spcBef>
                <a:spcPts val="580"/>
              </a:spcBef>
              <a:spcAft>
                <a:spcPts val="0"/>
              </a:spcAft>
              <a:defRPr/>
            </a:pPr>
            <a:r>
              <a:rPr lang="fa-IR" sz="3200" dirty="0" smtClean="0">
                <a:cs typeface="B Traffic" pitchFamily="2" charset="-78"/>
              </a:rPr>
              <a:t>در سال </a:t>
            </a:r>
            <a:r>
              <a:rPr lang="fa-IR" sz="3200" b="1" dirty="0" smtClean="0">
                <a:cs typeface="B Traffic" pitchFamily="2" charset="-78"/>
              </a:rPr>
              <a:t>1987</a:t>
            </a:r>
            <a:r>
              <a:rPr lang="fa-IR" sz="3200" b="1" u="sng" dirty="0" smtClean="0">
                <a:cs typeface="B Traffic" pitchFamily="2" charset="-78"/>
              </a:rPr>
              <a:t>بيانيه شماره 1هيئت تدوين استانداردهاي حسابداري مالي امريكا</a:t>
            </a:r>
            <a:r>
              <a:rPr lang="fa-IR" sz="3200" dirty="0" smtClean="0">
                <a:cs typeface="B Traffic" pitchFamily="2" charset="-78"/>
              </a:rPr>
              <a:t>,اهداف گزارشگري مالي خود را تحت تاثير اهداف گزارشگري تروبلاد تنظيم وچارچوب نظري گزارشگري خودرا كه مبتني بر تصميم گيري مي باشد,ارائه نمود</a:t>
            </a:r>
            <a:endParaRPr lang="en-US" sz="3200" dirty="0" smtClean="0">
              <a:cs typeface="B Traffic" pitchFamily="2" charset="-78"/>
            </a:endParaRPr>
          </a:p>
          <a:p>
            <a:endParaRPr lang="en-US" sz="3200" dirty="0"/>
          </a:p>
        </p:txBody>
      </p:sp>
      <p:sp>
        <p:nvSpPr>
          <p:cNvPr id="4" name="Slide Number Placeholder 3"/>
          <p:cNvSpPr>
            <a:spLocks noGrp="1"/>
          </p:cNvSpPr>
          <p:nvPr>
            <p:ph type="sldNum" sz="quarter" idx="12"/>
          </p:nvPr>
        </p:nvSpPr>
        <p:spPr/>
        <p:txBody>
          <a:bodyPr/>
          <a:lstStyle/>
          <a:p>
            <a:fld id="{96F47505-105F-4A85-B009-8A0A01D8B5AE}" type="slidenum">
              <a:rPr lang="fa-IR" smtClean="0"/>
              <a:pPr/>
              <a:t>3</a:t>
            </a:fld>
            <a:endParaRPr lang="fa-I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399" cy="5943600"/>
          </a:xfrm>
        </p:spPr>
        <p:txBody>
          <a:bodyPr/>
          <a:lstStyle/>
          <a:p>
            <a:pPr>
              <a:lnSpc>
                <a:spcPct val="200000"/>
              </a:lnSpc>
              <a:buNone/>
            </a:pPr>
            <a:r>
              <a:rPr lang="fa-IR" sz="1400" dirty="0" smtClean="0">
                <a:solidFill>
                  <a:schemeClr val="accent6">
                    <a:lumMod val="75000"/>
                  </a:schemeClr>
                </a:solidFill>
                <a:cs typeface="B Zar" pitchFamily="2" charset="-78"/>
              </a:rPr>
              <a:t>در ماه آوریل سال 1971 هیئت مدیره انجمن حسابداران رسمی آمریکا برای تدوین چارچوب نظری حسابداری دو گروه تحقیق تعیین کرد که یکی از آن دو به نام کمیته تروبلاد ، ماموریت یافت که هدفهای گزارشگری مالی را تدوین کند .</a:t>
            </a:r>
            <a:br>
              <a:rPr lang="fa-IR" sz="1400" dirty="0" smtClean="0">
                <a:solidFill>
                  <a:schemeClr val="accent6">
                    <a:lumMod val="75000"/>
                  </a:schemeClr>
                </a:solidFill>
                <a:cs typeface="B Zar" pitchFamily="2" charset="-78"/>
              </a:rPr>
            </a:br>
            <a:r>
              <a:rPr lang="fa-IR" sz="1400" dirty="0" smtClean="0">
                <a:solidFill>
                  <a:schemeClr val="accent6">
                    <a:lumMod val="75000"/>
                  </a:schemeClr>
                </a:solidFill>
                <a:cs typeface="B Zar" pitchFamily="2" charset="-78"/>
              </a:rPr>
              <a:t>برخی از هدفهای صورتهای مالی که طبق گزارش کمیته تروبلاد تنظیم و ارائه شد به شرح زیر است :</a:t>
            </a:r>
            <a:br>
              <a:rPr lang="fa-IR" sz="1400" dirty="0" smtClean="0">
                <a:solidFill>
                  <a:schemeClr val="accent6">
                    <a:lumMod val="75000"/>
                  </a:schemeClr>
                </a:solidFill>
                <a:cs typeface="B Zar" pitchFamily="2" charset="-78"/>
              </a:rPr>
            </a:br>
            <a:r>
              <a:rPr lang="fa-IR" sz="1400" dirty="0" smtClean="0">
                <a:solidFill>
                  <a:schemeClr val="accent6">
                    <a:lumMod val="75000"/>
                  </a:schemeClr>
                </a:solidFill>
                <a:cs typeface="B Zar" pitchFamily="2" charset="-78"/>
              </a:rPr>
              <a:t>ارائه اطلاعاتی که مبنای تصمیمات اقتصادی قرار گیرد .</a:t>
            </a:r>
            <a:br>
              <a:rPr lang="fa-IR" sz="1400" dirty="0" smtClean="0">
                <a:solidFill>
                  <a:schemeClr val="accent6">
                    <a:lumMod val="75000"/>
                  </a:schemeClr>
                </a:solidFill>
                <a:cs typeface="B Zar" pitchFamily="2" charset="-78"/>
              </a:rPr>
            </a:br>
            <a:r>
              <a:rPr lang="fa-IR" sz="1400" dirty="0" smtClean="0">
                <a:solidFill>
                  <a:schemeClr val="accent6">
                    <a:lumMod val="75000"/>
                  </a:schemeClr>
                </a:solidFill>
                <a:cs typeface="B Zar" pitchFamily="2" charset="-78"/>
              </a:rPr>
              <a:t>تامین نیازهای آن دسته از استفاده کنندگان که اختیار ، توانایی یا منابع محدودی دارند و به همین دلیل نمی توانند به راحتی اطلاعات مالی به دست آورند و به صورتهای مالی به عنوان یگانه منبع اطلاعات درباره فعالیتهای شرکت ، اتکا می کنند .</a:t>
            </a:r>
            <a:br>
              <a:rPr lang="fa-IR" sz="1400" dirty="0" smtClean="0">
                <a:solidFill>
                  <a:schemeClr val="accent6">
                    <a:lumMod val="75000"/>
                  </a:schemeClr>
                </a:solidFill>
                <a:cs typeface="B Zar" pitchFamily="2" charset="-78"/>
              </a:rPr>
            </a:br>
            <a:r>
              <a:rPr lang="fa-IR" sz="1400" dirty="0" smtClean="0">
                <a:solidFill>
                  <a:schemeClr val="accent6">
                    <a:lumMod val="75000"/>
                  </a:schemeClr>
                </a:solidFill>
                <a:cs typeface="B Zar" pitchFamily="2" charset="-78"/>
              </a:rPr>
              <a:t>ارائه اطلاعات سودمند به سرمایه گذاران تا آنها بتوانند جریانهای نقدی آینده را پیش بینی ، مقایسه و ارزیابی کنند. </a:t>
            </a:r>
            <a:br>
              <a:rPr lang="fa-IR" sz="1400" dirty="0" smtClean="0">
                <a:solidFill>
                  <a:schemeClr val="accent6">
                    <a:lumMod val="75000"/>
                  </a:schemeClr>
                </a:solidFill>
                <a:cs typeface="B Zar" pitchFamily="2" charset="-78"/>
              </a:rPr>
            </a:br>
            <a:r>
              <a:rPr lang="fa-IR" sz="1400" dirty="0" smtClean="0">
                <a:solidFill>
                  <a:schemeClr val="accent6">
                    <a:lumMod val="75000"/>
                  </a:schemeClr>
                </a:solidFill>
                <a:cs typeface="B Zar" pitchFamily="2" charset="-78"/>
              </a:rPr>
              <a:t>ارائه اطلاعاتی به استفاده کنندگان برای پیش بینی ، مقایسه و ارزیابی قدرت سودآوری شرکت .</a:t>
            </a:r>
            <a:br>
              <a:rPr lang="fa-IR" sz="1400" dirty="0" smtClean="0">
                <a:solidFill>
                  <a:schemeClr val="accent6">
                    <a:lumMod val="75000"/>
                  </a:schemeClr>
                </a:solidFill>
                <a:cs typeface="B Zar" pitchFamily="2" charset="-78"/>
              </a:rPr>
            </a:br>
            <a:r>
              <a:rPr lang="fa-IR" sz="1400" dirty="0" smtClean="0">
                <a:solidFill>
                  <a:schemeClr val="accent6">
                    <a:lumMod val="75000"/>
                  </a:schemeClr>
                </a:solidFill>
                <a:cs typeface="B Zar" pitchFamily="2" charset="-78"/>
              </a:rPr>
              <a:t> ارائه اطلاعاتی مفید برای قضاوت درباره توانایی مدیریت از نظر استفاده بهینه از منابع شرکت در جهت دستیابی به هدف اصلی شرکت .</a:t>
            </a:r>
            <a:br>
              <a:rPr lang="fa-IR" sz="1400" dirty="0" smtClean="0">
                <a:solidFill>
                  <a:schemeClr val="accent6">
                    <a:lumMod val="75000"/>
                  </a:schemeClr>
                </a:solidFill>
                <a:cs typeface="B Zar" pitchFamily="2" charset="-78"/>
              </a:rPr>
            </a:br>
            <a:endParaRPr lang="en-US" sz="1400" dirty="0"/>
          </a:p>
        </p:txBody>
      </p:sp>
      <p:sp>
        <p:nvSpPr>
          <p:cNvPr id="3" name="Text Placeholder 2"/>
          <p:cNvSpPr>
            <a:spLocks noGrp="1"/>
          </p:cNvSpPr>
          <p:nvPr>
            <p:ph type="body" idx="1"/>
          </p:nvPr>
        </p:nvSpPr>
        <p:spPr>
          <a:xfrm>
            <a:off x="2022438" y="381001"/>
            <a:ext cx="6740562" cy="457199"/>
          </a:xfrm>
        </p:spPr>
        <p:txBody>
          <a:bodyPr/>
          <a:lstStyle/>
          <a:p>
            <a:r>
              <a:rPr lang="fa-IR" dirty="0" smtClean="0">
                <a:solidFill>
                  <a:schemeClr val="accent6">
                    <a:lumMod val="75000"/>
                  </a:schemeClr>
                </a:solidFill>
                <a:cs typeface="B Zar" pitchFamily="2" charset="-78"/>
              </a:rPr>
              <a:t>هدفهای گزارشگری مالی :</a:t>
            </a:r>
          </a:p>
          <a:p>
            <a:endParaRPr lang="en-US" dirty="0"/>
          </a:p>
        </p:txBody>
      </p:sp>
      <p:sp>
        <p:nvSpPr>
          <p:cNvPr id="4" name="Slide Number Placeholder 3"/>
          <p:cNvSpPr>
            <a:spLocks noGrp="1"/>
          </p:cNvSpPr>
          <p:nvPr>
            <p:ph type="sldNum" sz="quarter" idx="12"/>
          </p:nvPr>
        </p:nvSpPr>
        <p:spPr/>
        <p:txBody>
          <a:bodyPr/>
          <a:lstStyle/>
          <a:p>
            <a:fld id="{96F47505-105F-4A85-B009-8A0A01D8B5AE}" type="slidenum">
              <a:rPr lang="fa-IR" smtClean="0"/>
              <a:pPr/>
              <a:t>4</a:t>
            </a:fld>
            <a:endParaRPr lang="fa-I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10600" cy="762000"/>
          </a:xfrm>
        </p:spPr>
        <p:txBody>
          <a:bodyPr/>
          <a:lstStyle/>
          <a:p>
            <a:pPr>
              <a:buNone/>
            </a:pPr>
            <a:r>
              <a:rPr lang="fa-IR" sz="4400" dirty="0" smtClean="0"/>
              <a:t>مسئولیت پاسخگویی</a:t>
            </a:r>
            <a:endParaRPr lang="en-US" sz="4400" dirty="0"/>
          </a:p>
        </p:txBody>
      </p:sp>
      <p:sp>
        <p:nvSpPr>
          <p:cNvPr id="3" name="Text Placeholder 2"/>
          <p:cNvSpPr>
            <a:spLocks noGrp="1"/>
          </p:cNvSpPr>
          <p:nvPr>
            <p:ph type="body" idx="1"/>
          </p:nvPr>
        </p:nvSpPr>
        <p:spPr>
          <a:xfrm>
            <a:off x="1447800" y="2286000"/>
            <a:ext cx="7315200" cy="3733800"/>
          </a:xfrm>
        </p:spPr>
        <p:txBody>
          <a:bodyPr>
            <a:noAutofit/>
          </a:bodyPr>
          <a:lstStyle/>
          <a:p>
            <a:pPr marL="274320" indent="-274320" algn="just">
              <a:spcBef>
                <a:spcPts val="580"/>
              </a:spcBef>
              <a:spcAft>
                <a:spcPts val="0"/>
              </a:spcAft>
              <a:defRPr/>
            </a:pPr>
            <a:r>
              <a:rPr lang="fa-IR" sz="3200" dirty="0" smtClean="0">
                <a:cs typeface="B Traffic" pitchFamily="2" charset="-78"/>
              </a:rPr>
              <a:t>مفهوم مسئوليت پاسخگويي ريشه در فلسفه سياسي دارد ومفهوم امروزين آن بر اركاني نظير پذيرش </a:t>
            </a:r>
            <a:r>
              <a:rPr lang="fa-IR" sz="3200" b="1" u="sng" dirty="0" smtClean="0">
                <a:solidFill>
                  <a:srgbClr val="0070C0"/>
                </a:solidFill>
                <a:cs typeface="B Traffic" pitchFamily="2" charset="-78"/>
              </a:rPr>
              <a:t>حق دانستن حقايق </a:t>
            </a:r>
            <a:r>
              <a:rPr lang="fa-IR" sz="3200" dirty="0" smtClean="0">
                <a:cs typeface="B Traffic" pitchFamily="2" charset="-78"/>
              </a:rPr>
              <a:t>و </a:t>
            </a:r>
            <a:r>
              <a:rPr lang="fa-IR" sz="3200" b="1" u="sng" dirty="0" smtClean="0">
                <a:solidFill>
                  <a:srgbClr val="0070C0"/>
                </a:solidFill>
                <a:cs typeface="B Traffic" pitchFamily="2" charset="-78"/>
              </a:rPr>
              <a:t>حق</a:t>
            </a:r>
            <a:r>
              <a:rPr lang="fa-IR" sz="3200" u="sng" dirty="0" smtClean="0">
                <a:solidFill>
                  <a:srgbClr val="0070C0"/>
                </a:solidFill>
                <a:cs typeface="B Traffic" pitchFamily="2" charset="-78"/>
              </a:rPr>
              <a:t> </a:t>
            </a:r>
            <a:r>
              <a:rPr lang="fa-IR" sz="3200" b="1" u="sng" dirty="0" smtClean="0">
                <a:solidFill>
                  <a:srgbClr val="0070C0"/>
                </a:solidFill>
                <a:cs typeface="B Traffic" pitchFamily="2" charset="-78"/>
              </a:rPr>
              <a:t>پاسخ خواهي</a:t>
            </a:r>
            <a:r>
              <a:rPr lang="fa-IR" sz="3200" b="1" dirty="0" smtClean="0">
                <a:cs typeface="B Traffic" pitchFamily="2" charset="-78"/>
              </a:rPr>
              <a:t> </a:t>
            </a:r>
            <a:r>
              <a:rPr lang="fa-IR" sz="3200" dirty="0" smtClean="0">
                <a:cs typeface="B Traffic" pitchFamily="2" charset="-78"/>
              </a:rPr>
              <a:t>براي مردم استوار است(باباجاني1380)</a:t>
            </a:r>
          </a:p>
        </p:txBody>
      </p:sp>
      <p:sp>
        <p:nvSpPr>
          <p:cNvPr id="4" name="Slide Number Placeholder 3"/>
          <p:cNvSpPr>
            <a:spLocks noGrp="1"/>
          </p:cNvSpPr>
          <p:nvPr>
            <p:ph type="sldNum" sz="quarter" idx="12"/>
          </p:nvPr>
        </p:nvSpPr>
        <p:spPr/>
        <p:txBody>
          <a:bodyPr/>
          <a:lstStyle/>
          <a:p>
            <a:fld id="{96F47505-105F-4A85-B009-8A0A01D8B5AE}" type="slidenum">
              <a:rPr lang="fa-IR" smtClean="0"/>
              <a:pPr/>
              <a:t>5</a:t>
            </a:fld>
            <a:endParaRPr lang="fa-I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38"/>
            <a:ext cx="8229600" cy="1571625"/>
          </a:xfrm>
        </p:spPr>
        <p:txBody>
          <a:bodyPr>
            <a:normAutofit fontScale="90000"/>
          </a:bodyPr>
          <a:lstStyle/>
          <a:p>
            <a:pPr algn="r" eaLnBrk="1" fontAlgn="auto" hangingPunct="1">
              <a:spcAft>
                <a:spcPts val="0"/>
              </a:spcAft>
              <a:buNone/>
              <a:defRPr/>
            </a:pPr>
            <a:r>
              <a:rPr lang="fa-IR" sz="5300" b="1" dirty="0" smtClean="0">
                <a:latin typeface="Arial" pitchFamily="34" charset="0"/>
                <a:cs typeface="B Nazanin" pitchFamily="2" charset="-78"/>
              </a:rPr>
              <a:t>چار چوب مبتنی بر تصمیم گیری</a:t>
            </a:r>
            <a:r>
              <a:rPr lang="fa-IR" dirty="0" smtClean="0">
                <a:latin typeface="Arial" pitchFamily="34" charset="0"/>
                <a:cs typeface="B Nazanin" pitchFamily="2" charset="-78"/>
              </a:rPr>
              <a:t>:</a:t>
            </a:r>
            <a:r>
              <a:rPr lang="en-US" dirty="0" smtClean="0">
                <a:cs typeface="B Nazanin" pitchFamily="2" charset="-78"/>
              </a:rPr>
              <a:t/>
            </a:r>
            <a:br>
              <a:rPr lang="en-US" dirty="0" smtClean="0">
                <a:cs typeface="B Nazanin" pitchFamily="2" charset="-78"/>
              </a:rPr>
            </a:br>
            <a:endParaRPr lang="fa-IR" dirty="0">
              <a:cs typeface="B Nazanin" pitchFamily="2" charset="-78"/>
            </a:endParaRPr>
          </a:p>
        </p:txBody>
      </p:sp>
      <p:sp>
        <p:nvSpPr>
          <p:cNvPr id="7171" name="Content Placeholder 2"/>
          <p:cNvSpPr>
            <a:spLocks noGrp="1"/>
          </p:cNvSpPr>
          <p:nvPr>
            <p:ph idx="4294967295"/>
          </p:nvPr>
        </p:nvSpPr>
        <p:spPr>
          <a:xfrm>
            <a:off x="457200" y="1676400"/>
            <a:ext cx="8229600" cy="4681537"/>
          </a:xfrm>
          <a:prstGeom prst="rect">
            <a:avLst/>
          </a:prstGeom>
        </p:spPr>
        <p:txBody>
          <a:bodyPr/>
          <a:lstStyle/>
          <a:p>
            <a:pPr algn="just" eaLnBrk="1" hangingPunct="1">
              <a:buFont typeface="Wingdings 2" pitchFamily="18" charset="2"/>
              <a:buNone/>
            </a:pPr>
            <a:r>
              <a:rPr lang="fa-IR" dirty="0" smtClean="0"/>
              <a:t> </a:t>
            </a:r>
          </a:p>
          <a:p>
            <a:pPr algn="just" eaLnBrk="1" hangingPunct="1">
              <a:lnSpc>
                <a:spcPct val="150000"/>
              </a:lnSpc>
              <a:buFont typeface="Wingdings 2" pitchFamily="18" charset="2"/>
              <a:buNone/>
            </a:pPr>
            <a:r>
              <a:rPr lang="fa-IR" sz="2400" dirty="0" smtClean="0">
                <a:cs typeface="B Zar" pitchFamily="2" charset="-78"/>
              </a:rPr>
              <a:t>نقطه عطف ایجاد چار چوب مبتنی بر تصمیم گیری را می توان انتقاد شدید </a:t>
            </a:r>
            <a:r>
              <a:rPr lang="fa-IR" sz="2800" b="1" dirty="0" smtClean="0">
                <a:cs typeface="B Zar" pitchFamily="2" charset="-78"/>
              </a:rPr>
              <a:t>واتر</a:t>
            </a:r>
            <a:r>
              <a:rPr lang="fa-IR" sz="2400" dirty="0" smtClean="0">
                <a:cs typeface="B Zar" pitchFamily="2" charset="-78"/>
              </a:rPr>
              <a:t> به چار چوب حسابداری مبتنی بر فرضهای  بدیهی اصول مطالعات تحقیقات حسابداری شماره 1و3 هیئت اصول حسابداری آمریکا داشت.</a:t>
            </a:r>
            <a:endParaRPr lang="en-US" sz="2400" dirty="0" smtClean="0">
              <a:cs typeface="B Zar" pitchFamily="2" charset="-78"/>
            </a:endParaRPr>
          </a:p>
          <a:p>
            <a:pPr algn="just" eaLnBrk="1" hangingPunct="1">
              <a:lnSpc>
                <a:spcPct val="150000"/>
              </a:lnSpc>
              <a:buFont typeface="Wingdings 2" pitchFamily="18" charset="2"/>
              <a:buNone/>
            </a:pPr>
            <a:r>
              <a:rPr lang="fa-IR" sz="2400" dirty="0" smtClean="0">
                <a:cs typeface="B Zar" pitchFamily="2" charset="-78"/>
              </a:rPr>
              <a:t>تئوری بنیادی حسابداری با بیان این مطلب آغاز شد که حسابداری عبارتست از فرایند شناسایی ،اندازه گیری ورساندن اطلاعات اقتصادی به  استفاده کنندگان تا با این اطلاعات بتوانند قضاوتی آگاهانه بنمایند و تصمیم های معقولی اتخاذ کنند.</a:t>
            </a:r>
          </a:p>
        </p:txBody>
      </p:sp>
    </p:spTree>
  </p:cSld>
  <p:clrMapOvr>
    <a:masterClrMapping/>
  </p:clrMapOvr>
  <p:transition spd="slow">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28625" y="500063"/>
            <a:ext cx="8229600" cy="2428875"/>
          </a:xfrm>
        </p:spPr>
        <p:txBody>
          <a:bodyPr/>
          <a:lstStyle/>
          <a:p>
            <a:pPr algn="r" eaLnBrk="1" hangingPunct="1">
              <a:buNone/>
            </a:pPr>
            <a:r>
              <a:rPr lang="fa-IR" sz="4400" b="1" dirty="0" smtClean="0">
                <a:latin typeface="Arial" pitchFamily="34" charset="0"/>
                <a:cs typeface="B Nazanin" pitchFamily="2" charset="-78"/>
              </a:rPr>
              <a:t>چار چوب نظری مبتنی بر مسئولیت پاسخگویی</a:t>
            </a:r>
            <a:r>
              <a:rPr lang="fa-IR" sz="4400" b="1" dirty="0" smtClean="0">
                <a:cs typeface="B Nazanin" pitchFamily="2" charset="-78"/>
              </a:rPr>
              <a:t>:</a:t>
            </a:r>
            <a:r>
              <a:rPr lang="en-US" sz="4400" b="1" dirty="0" smtClean="0">
                <a:cs typeface="B Nazanin" pitchFamily="2" charset="-78"/>
              </a:rPr>
              <a:t/>
            </a:r>
            <a:br>
              <a:rPr lang="en-US" sz="4400" b="1" dirty="0" smtClean="0">
                <a:cs typeface="B Nazanin" pitchFamily="2" charset="-78"/>
              </a:rPr>
            </a:br>
            <a:r>
              <a:rPr lang="fa-IR" sz="4400" b="1" dirty="0" smtClean="0">
                <a:cs typeface="B Nazanin" pitchFamily="2" charset="-78"/>
              </a:rPr>
              <a:t/>
            </a:r>
            <a:br>
              <a:rPr lang="fa-IR" sz="4400" b="1" dirty="0" smtClean="0">
                <a:cs typeface="B Nazanin" pitchFamily="2" charset="-78"/>
              </a:rPr>
            </a:br>
            <a:r>
              <a:rPr lang="fa-IR" sz="4400" dirty="0" smtClean="0">
                <a:cs typeface="B Nazanin" pitchFamily="2" charset="-78"/>
              </a:rPr>
              <a:t/>
            </a:r>
            <a:br>
              <a:rPr lang="fa-IR" sz="4400" dirty="0" smtClean="0">
                <a:cs typeface="B Nazanin" pitchFamily="2" charset="-78"/>
              </a:rPr>
            </a:br>
            <a:r>
              <a:rPr lang="fa-IR" sz="4400" dirty="0" smtClean="0">
                <a:cs typeface="B Nazanin" pitchFamily="2" charset="-78"/>
              </a:rPr>
              <a:t/>
            </a:r>
            <a:br>
              <a:rPr lang="fa-IR" sz="4400" dirty="0" smtClean="0">
                <a:cs typeface="B Nazanin" pitchFamily="2" charset="-78"/>
              </a:rPr>
            </a:br>
            <a:r>
              <a:rPr lang="fa-IR" sz="4400" dirty="0" smtClean="0">
                <a:cs typeface="B Nazanin" pitchFamily="2" charset="-78"/>
              </a:rPr>
              <a:t/>
            </a:r>
            <a:br>
              <a:rPr lang="fa-IR" sz="4400" dirty="0" smtClean="0">
                <a:cs typeface="B Nazanin" pitchFamily="2" charset="-78"/>
              </a:rPr>
            </a:br>
            <a:endParaRPr lang="fa-IR" sz="4400" b="1" dirty="0" smtClean="0">
              <a:cs typeface="B Nazanin" pitchFamily="2" charset="-78"/>
            </a:endParaRPr>
          </a:p>
        </p:txBody>
      </p:sp>
      <p:sp>
        <p:nvSpPr>
          <p:cNvPr id="8195" name="Content Placeholder 2"/>
          <p:cNvSpPr>
            <a:spLocks noGrp="1"/>
          </p:cNvSpPr>
          <p:nvPr>
            <p:ph idx="4294967295"/>
          </p:nvPr>
        </p:nvSpPr>
        <p:spPr>
          <a:xfrm>
            <a:off x="457200" y="1857375"/>
            <a:ext cx="8229600" cy="4357688"/>
          </a:xfrm>
          <a:prstGeom prst="rect">
            <a:avLst/>
          </a:prstGeom>
        </p:spPr>
        <p:txBody>
          <a:bodyPr>
            <a:normAutofit lnSpcReduction="10000"/>
          </a:bodyPr>
          <a:lstStyle/>
          <a:p>
            <a:pPr algn="just" eaLnBrk="1" hangingPunct="1">
              <a:buFont typeface="Wingdings 2" pitchFamily="18" charset="2"/>
              <a:buNone/>
            </a:pPr>
            <a:endParaRPr lang="fa-IR" b="1" dirty="0" smtClean="0">
              <a:latin typeface="Arial" pitchFamily="34" charset="0"/>
              <a:cs typeface="Arial" pitchFamily="34" charset="0"/>
            </a:endParaRPr>
          </a:p>
          <a:p>
            <a:pPr algn="just" eaLnBrk="1" hangingPunct="1">
              <a:lnSpc>
                <a:spcPct val="150000"/>
              </a:lnSpc>
              <a:buFont typeface="Wingdings 2" pitchFamily="18" charset="2"/>
              <a:buNone/>
            </a:pPr>
            <a:r>
              <a:rPr lang="fa-IR" sz="2400" dirty="0" smtClean="0">
                <a:latin typeface="Arial" pitchFamily="34" charset="0"/>
                <a:cs typeface="B Zar" pitchFamily="2" charset="-78"/>
              </a:rPr>
              <a:t>مفهوم امروزین مسئولیت پاسخگویی بر ارکانی نظیر حق دانستن حقایق و حق پاسخ خواهی برای مردم استوار است.براساس ارتباط مسئولیت پاسخگویی ، پاسخ گو ملزم به فراهم کردن اطلاعات خاصی برای پاسخ خواه است.حسابدار نیز به عنوان طرف سوم وظیفه دارد تا آنها را از جریان صحیح و به موقع  اطلاعات مطمئن سازد.</a:t>
            </a:r>
            <a:endParaRPr lang="en-US" sz="2400" dirty="0" smtClean="0">
              <a:latin typeface="Arial" pitchFamily="34" charset="0"/>
              <a:cs typeface="B Zar" pitchFamily="2" charset="-78"/>
            </a:endParaRPr>
          </a:p>
          <a:p>
            <a:pPr algn="just" eaLnBrk="1" hangingPunct="1">
              <a:lnSpc>
                <a:spcPct val="150000"/>
              </a:lnSpc>
              <a:buFont typeface="Wingdings 2" pitchFamily="18" charset="2"/>
              <a:buNone/>
            </a:pPr>
            <a:r>
              <a:rPr lang="fa-IR" sz="2400" dirty="0" smtClean="0">
                <a:latin typeface="Arial" pitchFamily="34" charset="0"/>
                <a:cs typeface="B Zar" pitchFamily="2" charset="-78"/>
              </a:rPr>
              <a:t>آنچه در این مفهوم مستتر است برقراری جریان منصفانه اطلاعاتی می باشد که ضمن حفظ حریم های قانونی پاسخ گو حق مسلم پاسخ خواه مبنی بر دانستن حقایق را نیز ادا          می کند.</a:t>
            </a:r>
          </a:p>
        </p:txBody>
      </p:sp>
    </p:spTree>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785813"/>
            <a:ext cx="8229600" cy="1643062"/>
          </a:xfrm>
        </p:spPr>
        <p:txBody>
          <a:bodyPr/>
          <a:lstStyle/>
          <a:p>
            <a:pPr algn="r" eaLnBrk="1" hangingPunct="1">
              <a:buNone/>
            </a:pPr>
            <a:r>
              <a:rPr lang="fa-IR" b="1" dirty="0" smtClean="0">
                <a:latin typeface="Arial" pitchFamily="34" charset="0"/>
                <a:cs typeface="B Nazanin" pitchFamily="2" charset="-78"/>
              </a:rPr>
              <a:t>دیدگاه انتقادی:</a:t>
            </a:r>
            <a:r>
              <a:rPr lang="en-US" dirty="0" smtClean="0">
                <a:cs typeface="Traditional Arabic" pitchFamily="2" charset="-78"/>
              </a:rPr>
              <a:t/>
            </a:r>
            <a:br>
              <a:rPr lang="en-US" dirty="0" smtClean="0">
                <a:cs typeface="Traditional Arabic" pitchFamily="2" charset="-78"/>
              </a:rPr>
            </a:br>
            <a:endParaRPr lang="fa-IR" dirty="0" smtClean="0"/>
          </a:p>
        </p:txBody>
      </p:sp>
      <p:sp>
        <p:nvSpPr>
          <p:cNvPr id="9219" name="Content Placeholder 2"/>
          <p:cNvSpPr>
            <a:spLocks noGrp="1"/>
          </p:cNvSpPr>
          <p:nvPr>
            <p:ph idx="4294967295"/>
          </p:nvPr>
        </p:nvSpPr>
        <p:spPr>
          <a:xfrm>
            <a:off x="457200" y="1935163"/>
            <a:ext cx="8229600" cy="4389437"/>
          </a:xfrm>
          <a:prstGeom prst="rect">
            <a:avLst/>
          </a:prstGeom>
        </p:spPr>
        <p:txBody>
          <a:bodyPr/>
          <a:lstStyle/>
          <a:p>
            <a:pPr algn="just" eaLnBrk="1" hangingPunct="1">
              <a:lnSpc>
                <a:spcPct val="150000"/>
              </a:lnSpc>
              <a:buFont typeface="Wingdings 2" pitchFamily="18" charset="2"/>
              <a:buNone/>
            </a:pPr>
            <a:r>
              <a:rPr lang="fa-IR" sz="2400" smtClean="0">
                <a:cs typeface="B Zar" pitchFamily="2" charset="-78"/>
              </a:rPr>
              <a:t>دیدگاه های انتقادی به رویکردی در تحقیقات حسابداری اشاره دارد که پرسشی فراتراز به کار گیری روش خاص در حسابداری را مطرح  می کند و تئوری پردازان به دنبال جلب توجه به سمت نقاطی هستند که به سبب روزمره گی ها وتکرار مشروع جلوه نموده اند و بعلاوه آنان نظریه عینیت و بی طرفی حسابداری را به چالش می کشد.</a:t>
            </a:r>
            <a:endParaRPr lang="en-US" sz="2400" smtClean="0">
              <a:cs typeface="B Zar" pitchFamily="2" charset="-78"/>
            </a:endParaRPr>
          </a:p>
          <a:p>
            <a:pPr algn="just" eaLnBrk="1" hangingPunct="1">
              <a:lnSpc>
                <a:spcPct val="150000"/>
              </a:lnSpc>
              <a:buFont typeface="Wingdings 2" pitchFamily="18" charset="2"/>
              <a:buNone/>
            </a:pPr>
            <a:r>
              <a:rPr lang="fa-IR" sz="2400" smtClean="0">
                <a:cs typeface="B Zar" pitchFamily="2" charset="-78"/>
              </a:rPr>
              <a:t> آنان تاکید می کنند که سیستم های حسابداری پیرامون نظام اجتماعی حاکم شکل گرفته است.</a:t>
            </a:r>
            <a:endParaRPr lang="en-US" sz="2400" smtClean="0">
              <a:cs typeface="B Zar" pitchFamily="2" charset="-78"/>
            </a:endParaRPr>
          </a:p>
          <a:p>
            <a:pPr eaLnBrk="1" hangingPunct="1"/>
            <a:endParaRPr lang="fa-IR" smtClean="0"/>
          </a:p>
        </p:txBody>
      </p:sp>
    </p:spTree>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5813"/>
            <a:ext cx="8229600" cy="1928812"/>
          </a:xfrm>
        </p:spPr>
        <p:txBody>
          <a:bodyPr>
            <a:normAutofit fontScale="90000"/>
          </a:bodyPr>
          <a:lstStyle/>
          <a:p>
            <a:pPr algn="r" eaLnBrk="1" fontAlgn="auto" hangingPunct="1">
              <a:spcAft>
                <a:spcPts val="0"/>
              </a:spcAft>
              <a:buNone/>
              <a:defRPr/>
            </a:pPr>
            <a:r>
              <a:rPr lang="fa-IR" sz="4400" b="1" dirty="0" smtClean="0">
                <a:latin typeface="Arial" pitchFamily="34" charset="0"/>
                <a:cs typeface="B Nazanin" pitchFamily="2" charset="-78"/>
              </a:rPr>
              <a:t>نگرشی  انتقادی نسبت به چارچوب حسابداری مبتنی بر مسئولیت پاسخگویی:</a:t>
            </a:r>
            <a:r>
              <a:rPr lang="en-US" dirty="0" smtClean="0"/>
              <a:t/>
            </a:r>
            <a:br>
              <a:rPr lang="en-US" dirty="0" smtClean="0"/>
            </a:br>
            <a:endParaRPr lang="fa-IR" dirty="0"/>
          </a:p>
        </p:txBody>
      </p:sp>
      <p:sp>
        <p:nvSpPr>
          <p:cNvPr id="10243" name="Content Placeholder 2"/>
          <p:cNvSpPr>
            <a:spLocks noGrp="1"/>
          </p:cNvSpPr>
          <p:nvPr>
            <p:ph idx="4294967295"/>
          </p:nvPr>
        </p:nvSpPr>
        <p:spPr>
          <a:xfrm>
            <a:off x="457200" y="2286000"/>
            <a:ext cx="8229600" cy="4038600"/>
          </a:xfrm>
          <a:prstGeom prst="rect">
            <a:avLst/>
          </a:prstGeom>
        </p:spPr>
        <p:txBody>
          <a:bodyPr>
            <a:normAutofit/>
          </a:bodyPr>
          <a:lstStyle/>
          <a:p>
            <a:pPr algn="just" eaLnBrk="1" hangingPunct="1">
              <a:lnSpc>
                <a:spcPct val="150000"/>
              </a:lnSpc>
              <a:buFont typeface="Wingdings 2" pitchFamily="18" charset="2"/>
              <a:buNone/>
            </a:pPr>
            <a:r>
              <a:rPr lang="fa-IR" sz="2400" b="1" dirty="0" smtClean="0"/>
              <a:t> </a:t>
            </a:r>
            <a:r>
              <a:rPr lang="fa-IR" sz="2800" dirty="0" smtClean="0">
                <a:cs typeface="B Zar" pitchFamily="2" charset="-78"/>
              </a:rPr>
              <a:t>طرفداران چارچوب حسابداری مبتنی بر مسئولیت پاسخگویی بیان می دارند که این چارچوب نظری بر ارتباط بین پاسخ گو وپاسخ خواه تاکید دارد لذا دو سویه بوده و منافع هر دو طرف را مورد توجه قرار می دهد.آنها معتقدند دانستن اطلاعات بیشتر درباره پاسخ گو ضرورتا بهتر نیست.جریان منصفانه اطلاعاتی و حفظ حریم پاسخ گو از نقاط برتری چارچوب مبتنی بر پاسخگویی نسبت به چارچوب مبتنی بر تصمیم گیری شمرده می شود.</a:t>
            </a:r>
          </a:p>
        </p:txBody>
      </p:sp>
    </p:spTree>
  </p:cSld>
  <p:clrMapOvr>
    <a:masterClrMapping/>
  </p:clrMapOvr>
  <p:transition spd="slow">
    <p:wipe dir="u"/>
  </p:transition>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spDef>
      <a:spPr/>
      <a:bodyPr rtlCol="1" anchor="ctr"/>
      <a:lstStyle>
        <a:defPPr algn="ctr">
          <a:defRPr/>
        </a:defPPr>
      </a:lstStyle>
      <a:style>
        <a:lnRef idx="2">
          <a:schemeClr val="accent4"/>
        </a:lnRef>
        <a:fillRef idx="1">
          <a:schemeClr val="lt1"/>
        </a:fillRef>
        <a:effectRef idx="0">
          <a:schemeClr val="accent4"/>
        </a:effectRef>
        <a:fontRef idx="minor">
          <a:schemeClr val="dk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1347</TotalTime>
  <Words>1200</Words>
  <Application>Microsoft Office PowerPoint</Application>
  <PresentationFormat>On-screen Show (4:3)</PresentationFormat>
  <Paragraphs>78</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Slipstream</vt:lpstr>
      <vt:lpstr>نگرش  انتقادی به چارچوب حسابداری مبتنی بر مسئولیت پاسخ گویی</vt:lpstr>
      <vt:lpstr>مقدمه</vt:lpstr>
      <vt:lpstr>گزارشگری مبتنی بر تصمیم گیری </vt:lpstr>
      <vt:lpstr>در ماه آوریل سال 1971 هیئت مدیره انجمن حسابداران رسمی آمریکا برای تدوین چارچوب نظری حسابداری دو گروه تحقیق تعیین کرد که یکی از آن دو به نام کمیته تروبلاد ، ماموریت یافت که هدفهای گزارشگری مالی را تدوین کند . برخی از هدفهای صورتهای مالی که طبق گزارش کمیته تروبلاد تنظیم و ارائه شد به شرح زیر است : ارائه اطلاعاتی که مبنای تصمیمات اقتصادی قرار گیرد . تامین نیازهای آن دسته از استفاده کنندگان که اختیار ، توانایی یا منابع محدودی دارند و به همین دلیل نمی توانند به راحتی اطلاعات مالی به دست آورند و به صورتهای مالی به عنوان یگانه منبع اطلاعات درباره فعالیتهای شرکت ، اتکا می کنند . ارائه اطلاعات سودمند به سرمایه گذاران تا آنها بتوانند جریانهای نقدی آینده را پیش بینی ، مقایسه و ارزیابی کنند.  ارائه اطلاعاتی به استفاده کنندگان برای پیش بینی ، مقایسه و ارزیابی قدرت سودآوری شرکت .  ارائه اطلاعاتی مفید برای قضاوت درباره توانایی مدیریت از نظر استفاده بهینه از منابع شرکت در جهت دستیابی به هدف اصلی شرکت . </vt:lpstr>
      <vt:lpstr>مسئولیت پاسخگویی</vt:lpstr>
      <vt:lpstr>چار چوب مبتنی بر تصمیم گیری: </vt:lpstr>
      <vt:lpstr>چار چوب نظری مبتنی بر مسئولیت پاسخگویی:     </vt:lpstr>
      <vt:lpstr>دیدگاه انتقادی: </vt:lpstr>
      <vt:lpstr>نگرشی  انتقادی نسبت به چارچوب حسابداری مبتنی بر مسئولیت پاسخگویی: </vt:lpstr>
      <vt:lpstr> حجم اطلاعات : </vt:lpstr>
      <vt:lpstr>اطلاعات اطمینان بخش: </vt:lpstr>
      <vt:lpstr>اثر بخشی کمتر  برای اخذ تصمیم: </vt:lpstr>
      <vt:lpstr>مطلوبیت: </vt:lpstr>
      <vt:lpstr>Slide 14</vt:lpstr>
      <vt:lpstr>ویژگیهای محیطی بخش عمومی: </vt:lpstr>
      <vt:lpstr>تغییر مفهوم کنترل: </vt:lpstr>
      <vt:lpstr>نتیجه : </vt:lpstr>
      <vt:lpstr>Slide 18</vt:lpstr>
    </vt:vector>
  </TitlesOfParts>
  <Company>Novin Pendar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Novin Pendar</dc:creator>
  <cp:lastModifiedBy>Administrator</cp:lastModifiedBy>
  <cp:revision>136</cp:revision>
  <dcterms:created xsi:type="dcterms:W3CDTF">2013-10-21T16:11:57Z</dcterms:created>
  <dcterms:modified xsi:type="dcterms:W3CDTF">2014-02-23T08:14:54Z</dcterms:modified>
</cp:coreProperties>
</file>