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4" r:id="rId11"/>
    <p:sldId id="265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D36782FA-4038-4D7F-80E4-DB5B6F3A7F8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1371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5124" name="Rectangle 1028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1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D02FA7AA-71C4-40C1-B519-9150FEB432B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7656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zh-TW" altLang="en-US" noProof="0" smtClean="0"/>
              <a:t>按一下以編輯母片次標題樣式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BBBA4B3A-604A-4158-B4AF-DBC764C89DB0}" type="slidenum">
              <a:rPr lang="zh-TW" altLang="en-US"/>
              <a:pPr/>
              <a:t>‹#›</a:t>
            </a:fld>
            <a:endParaRPr lang="zh-TW" altLang="en-US"/>
          </a:p>
        </p:txBody>
      </p:sp>
      <p:pic>
        <p:nvPicPr>
          <p:cNvPr id="10247" name="Picture 7" descr="A:\paint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0DCBF-EFF7-4FCB-8960-ABFC3E86106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227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578A5-F917-41EA-8CE4-2EEE8F621F0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241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4B8767D-B540-4A0A-8EFD-E15B8775F79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8149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D4B66A-6F72-4534-B408-EAE070AAB2E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83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9CAB1-88B1-4B2F-9EA1-36C6653CD5C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00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8C942-39BA-40AE-B461-A795EDA475D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56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330DC-7CBF-4F28-8AE6-D924677281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85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F3FB3-A1AB-4B60-AC4D-9F92758CBED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530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91A0C-23AF-41AF-B6E8-1C86569A008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056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7157A-9765-4DB0-8D79-77CAC26CCCE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47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90498-7D5E-405C-AA75-9510AAB6894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803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2E9AF-7734-4FD3-8AA8-1697536B80A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866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8986C72E-B5B3-40A0-8984-AB4AF4AE54FE}" type="slidenum">
              <a:rPr lang="zh-TW" altLang="en-US"/>
              <a:pPr/>
              <a:t>‹#›</a:t>
            </a:fld>
            <a:endParaRPr lang="zh-TW" altLang="en-US"/>
          </a:p>
        </p:txBody>
      </p:sp>
      <p:pic>
        <p:nvPicPr>
          <p:cNvPr id="9223" name="Picture 7" descr="A:\paint.GIF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4800"/>
              <a:t>Change …..</a:t>
            </a:r>
            <a:br>
              <a:rPr lang="en-US" altLang="zh-TW" sz="4800"/>
            </a:br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4267200"/>
            <a:ext cx="6400800" cy="1771650"/>
          </a:xfrm>
        </p:spPr>
        <p:txBody>
          <a:bodyPr/>
          <a:lstStyle/>
          <a:p>
            <a:r>
              <a:rPr lang="en-US" altLang="zh-TW"/>
              <a:t>Movement, Reform &amp; Revolution</a:t>
            </a:r>
            <a:endParaRPr lang="zh-TW" altLang="en-US"/>
          </a:p>
        </p:txBody>
      </p:sp>
      <p:pic>
        <p:nvPicPr>
          <p:cNvPr id="11268" name="Picture 4" descr="C:\Political Sociology\capt_philippines_hostages_e8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14400"/>
            <a:ext cx="40132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C:\Political Sociology\capt_pakistan_religious_killing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86125"/>
            <a:ext cx="365760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765925" y="3821113"/>
            <a:ext cx="22637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400" i="1"/>
              <a:t>Muslim Guerilla, Philippines</a:t>
            </a:r>
            <a:endParaRPr kumimoji="1" lang="en-US" altLang="zh-TW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812925" y="6030913"/>
            <a:ext cx="806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400" i="1"/>
              <a:t>Pakistan</a:t>
            </a:r>
            <a:endParaRPr kumimoji="1" lang="en-US" altLang="zh-TW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Structural Theories - Skocpol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800"/>
              <a:t>Causes found in the society (not personal wishes)</a:t>
            </a:r>
          </a:p>
          <a:p>
            <a:r>
              <a:rPr lang="en-US" altLang="zh-TW" sz="2800"/>
              <a:t>International conditions play major role</a:t>
            </a:r>
          </a:p>
          <a:p>
            <a:r>
              <a:rPr lang="en-US" altLang="zh-TW" sz="2800"/>
              <a:t>State as crucial factor to success or failure</a:t>
            </a:r>
          </a:p>
        </p:txBody>
      </p:sp>
      <p:pic>
        <p:nvPicPr>
          <p:cNvPr id="19465" name="Picture 9" descr="C:\Political Sociology\skocpol2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76850" y="1885950"/>
            <a:ext cx="2705100" cy="41719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/>
              <a:t>Skocpol’s study of France, Russia &amp; China</a:t>
            </a:r>
            <a:endParaRPr lang="en-US" altLang="zh-TW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Conditions promote vulnerability (weakened bureaucracy, developing of opposition)</a:t>
            </a:r>
          </a:p>
          <a:p>
            <a:r>
              <a:rPr lang="en-US" altLang="zh-TW"/>
              <a:t>Capacity of opposing forces </a:t>
            </a:r>
          </a:p>
          <a:p>
            <a:r>
              <a:rPr lang="en-US" altLang="zh-TW"/>
              <a:t>Initial reactions after taking over power </a:t>
            </a:r>
          </a:p>
          <a:p>
            <a:endParaRPr lang="zh-TW" altLang="zh-TW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Organisational Theory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4013200" cy="4171950"/>
          </a:xfrm>
        </p:spPr>
        <p:txBody>
          <a:bodyPr/>
          <a:lstStyle/>
          <a:p>
            <a:r>
              <a:rPr lang="en-US" altLang="zh-TW" sz="2800"/>
              <a:t>Discontent as normal and therefore not really critical </a:t>
            </a:r>
          </a:p>
          <a:p>
            <a:r>
              <a:rPr lang="en-US" altLang="zh-TW" sz="2800"/>
              <a:t>Lenin’s notion of party as vehicle for revolution</a:t>
            </a:r>
          </a:p>
          <a:p>
            <a:r>
              <a:rPr lang="en-US" altLang="zh-TW" sz="2800"/>
              <a:t>Will of the leaders and activists</a:t>
            </a:r>
          </a:p>
          <a:p>
            <a:r>
              <a:rPr lang="en-US" altLang="zh-TW" sz="2800"/>
              <a:t>Organisational capacity and action</a:t>
            </a:r>
          </a:p>
        </p:txBody>
      </p:sp>
      <p:pic>
        <p:nvPicPr>
          <p:cNvPr id="23557" name="Picture 5" descr="C:\Political Sociology\capt_east_timor_jail_eqe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22800" y="2740025"/>
            <a:ext cx="4013200" cy="2462213"/>
          </a:xfrm>
        </p:spPr>
      </p:pic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156325" y="5319713"/>
            <a:ext cx="1093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600" i="1"/>
              <a:t>East Timor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Social-psychological Theories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sz="2800"/>
              <a:t>Explaining why people discontent</a:t>
            </a:r>
          </a:p>
          <a:p>
            <a:r>
              <a:rPr lang="en-US" altLang="zh-TW" sz="2800"/>
              <a:t>Rising expectation</a:t>
            </a:r>
          </a:p>
          <a:p>
            <a:r>
              <a:rPr lang="en-US" altLang="zh-TW" sz="2800"/>
              <a:t>Dissatisfaction</a:t>
            </a:r>
          </a:p>
          <a:p>
            <a:r>
              <a:rPr lang="en-US" altLang="zh-TW" sz="2800"/>
              <a:t>Relative deprivation</a:t>
            </a:r>
          </a:p>
          <a:p>
            <a:r>
              <a:rPr lang="en-US" altLang="zh-TW" sz="2800"/>
              <a:t>Frustration - aggression</a:t>
            </a:r>
          </a:p>
          <a:p>
            <a:r>
              <a:rPr lang="en-US" altLang="zh-TW" sz="2800"/>
              <a:t>Intolerable</a:t>
            </a:r>
          </a:p>
        </p:txBody>
      </p:sp>
      <p:pic>
        <p:nvPicPr>
          <p:cNvPr id="24581" name="Picture 5" descr="C:\Political Sociology\capt_indonesia_aceh_peace_ta_ihl.jp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433638"/>
            <a:ext cx="4013200" cy="3076575"/>
          </a:xfrm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38200" y="5638800"/>
            <a:ext cx="3473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600" i="1"/>
              <a:t>Acheese Independence Force, Indonesia</a:t>
            </a:r>
            <a:endParaRPr kumimoji="1" lang="en-US" altLang="zh-TW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Theories / Factors explaining ...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800"/>
              <a:t>Origin of the frustration / movement</a:t>
            </a:r>
          </a:p>
          <a:p>
            <a:r>
              <a:rPr lang="en-US" altLang="zh-TW" sz="2800"/>
              <a:t>Growth / development of the movement</a:t>
            </a:r>
          </a:p>
          <a:p>
            <a:r>
              <a:rPr lang="en-US" altLang="zh-TW" sz="2800"/>
              <a:t>Outcome of the movement (success or failure)</a:t>
            </a:r>
          </a:p>
        </p:txBody>
      </p:sp>
      <p:pic>
        <p:nvPicPr>
          <p:cNvPr id="25607" name="Picture 7" descr="C:\Political Sociology\capt_pakistan_drought_4ue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22800" y="2347913"/>
            <a:ext cx="4013200" cy="3246437"/>
          </a:xfrm>
        </p:spPr>
      </p:pic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953000" y="5715000"/>
            <a:ext cx="4341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600" i="1"/>
              <a:t>Musharif, seize power by a military coup, Pakistan</a:t>
            </a:r>
            <a:endParaRPr kumimoji="1" lang="en-US" altLang="zh-TW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Stages ….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838200" y="1657350"/>
          <a:ext cx="7696200" cy="469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文件" r:id="rId3" imgW="5531400" imgH="3628440" progId="Word.Document.8">
                  <p:embed/>
                </p:oleObj>
              </mc:Choice>
              <mc:Fallback>
                <p:oleObj name="文件" r:id="rId3" imgW="5531400" imgH="362844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57350"/>
                        <a:ext cx="7696200" cy="469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Change …..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4008438" cy="4171950"/>
          </a:xfrm>
        </p:spPr>
        <p:txBody>
          <a:bodyPr/>
          <a:lstStyle/>
          <a:p>
            <a:r>
              <a:rPr lang="en-US" altLang="zh-TW" sz="2800"/>
              <a:t>Linear change</a:t>
            </a:r>
          </a:p>
          <a:p>
            <a:r>
              <a:rPr lang="en-US" altLang="zh-TW" sz="2800"/>
              <a:t>Abrupt change</a:t>
            </a:r>
          </a:p>
          <a:p>
            <a:pPr>
              <a:buFont typeface="Monotype Sorts" pitchFamily="2" charset="2"/>
              <a:buNone/>
            </a:pPr>
            <a:r>
              <a:rPr lang="en-US" altLang="zh-TW" sz="2800"/>
              <a:t>     movement</a:t>
            </a:r>
          </a:p>
          <a:p>
            <a:pPr>
              <a:buFont typeface="Monotype Sorts" pitchFamily="2" charset="2"/>
              <a:buNone/>
            </a:pPr>
            <a:r>
              <a:rPr lang="en-US" altLang="zh-TW" sz="2800"/>
              <a:t>     reform</a:t>
            </a:r>
          </a:p>
          <a:p>
            <a:pPr>
              <a:buFont typeface="Monotype Sorts" pitchFamily="2" charset="2"/>
              <a:buNone/>
            </a:pPr>
            <a:r>
              <a:rPr lang="en-US" altLang="zh-TW" sz="2800"/>
              <a:t>     revolution …..</a:t>
            </a:r>
          </a:p>
        </p:txBody>
      </p:sp>
      <p:pic>
        <p:nvPicPr>
          <p:cNvPr id="8197" name="Picture 5" descr="C:\Political Sociology\capt_cuba_cast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09800"/>
            <a:ext cx="428625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384925" y="5853113"/>
            <a:ext cx="738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600" i="1"/>
              <a:t>Castro</a:t>
            </a:r>
            <a:endParaRPr kumimoji="1" lang="en-US" altLang="zh-TW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Components</a:t>
            </a: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685800" y="2209800"/>
          <a:ext cx="3657600" cy="343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多媒體項目" r:id="rId3" imgW="4278960" imgH="4016520" progId="MS_ClipArt_Gallery.2">
                  <p:embed/>
                </p:oleObj>
              </mc:Choice>
              <mc:Fallback>
                <p:oleObj name="多媒體項目" r:id="rId3" imgW="4278960" imgH="401652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09800"/>
                        <a:ext cx="3657600" cy="343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sz="2400"/>
              <a:t>Organisation (coordination, control efforts, style)</a:t>
            </a:r>
          </a:p>
          <a:p>
            <a:r>
              <a:rPr lang="en-US" altLang="zh-TW" sz="2400"/>
              <a:t>Beliefs / Ideals (definition of movement, grievances, proposals, attacks, plans, resistance)</a:t>
            </a:r>
          </a:p>
          <a:p>
            <a:r>
              <a:rPr lang="en-US" altLang="zh-TW" sz="2400"/>
              <a:t>Actions (e.g. violent or non-violent, conventional and unconventional)</a:t>
            </a:r>
          </a:p>
          <a:p>
            <a:endParaRPr lang="zh-TW" altLang="zh-TW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356600" cy="1143000"/>
          </a:xfrm>
        </p:spPr>
        <p:txBody>
          <a:bodyPr/>
          <a:lstStyle/>
          <a:p>
            <a:r>
              <a:rPr lang="en-US" altLang="zh-TW"/>
              <a:t>Revolution … the most extreme form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800"/>
              <a:t>Overthrow of a regime</a:t>
            </a:r>
          </a:p>
          <a:p>
            <a:r>
              <a:rPr lang="en-US" altLang="zh-TW" sz="2800"/>
              <a:t>Use of violence / threat</a:t>
            </a:r>
          </a:p>
          <a:p>
            <a:r>
              <a:rPr lang="en-US" altLang="zh-TW" sz="2800"/>
              <a:t>Significant changes socially, economically and politically</a:t>
            </a:r>
          </a:p>
        </p:txBody>
      </p:sp>
      <p:pic>
        <p:nvPicPr>
          <p:cNvPr id="13330" name="Picture 18" descr="C:\Political Sociology\capt_russia_chechnya_0j6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22800" y="2611438"/>
            <a:ext cx="4013200" cy="2719387"/>
          </a:xfrm>
        </p:spPr>
      </p:pic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6384925" y="5395913"/>
            <a:ext cx="1731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600" i="1"/>
              <a:t>Chechenya, Russia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Characteristics (Cohan)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sz="2800"/>
              <a:t>Presence of violent behaviour </a:t>
            </a:r>
          </a:p>
          <a:p>
            <a:r>
              <a:rPr lang="en-US" altLang="zh-TW" sz="2800"/>
              <a:t>Alteration of values</a:t>
            </a:r>
          </a:p>
          <a:p>
            <a:r>
              <a:rPr lang="en-US" altLang="zh-TW" sz="2800"/>
              <a:t>Alteration of social structure / institutions</a:t>
            </a:r>
          </a:p>
          <a:p>
            <a:r>
              <a:rPr lang="en-US" altLang="zh-TW" sz="2800"/>
              <a:t>Changes in leaders and its formation</a:t>
            </a:r>
          </a:p>
          <a:p>
            <a:r>
              <a:rPr lang="en-US" altLang="zh-TW" sz="2800"/>
              <a:t>Legal / illegal transfer of power</a:t>
            </a:r>
          </a:p>
        </p:txBody>
      </p:sp>
      <p:pic>
        <p:nvPicPr>
          <p:cNvPr id="14341" name="Picture 5" descr="C:\Political Sociology\sl.jp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527300"/>
            <a:ext cx="4013200" cy="2887663"/>
          </a:xfrm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193925" y="5472113"/>
            <a:ext cx="1852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600" i="1"/>
              <a:t>Sierra Leone, Africa</a:t>
            </a:r>
            <a:endParaRPr kumimoji="1" lang="en-US" altLang="zh-TW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Causes ... Marxist interpretation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zh-TW" altLang="zh-TW" sz="2800"/>
          </a:p>
          <a:p>
            <a:r>
              <a:rPr lang="en-US" altLang="zh-TW" sz="2800"/>
              <a:t>Inevitable result</a:t>
            </a:r>
          </a:p>
          <a:p>
            <a:r>
              <a:rPr lang="en-US" altLang="zh-TW" sz="2800"/>
              <a:t>Class conflict resulted   from exploitation </a:t>
            </a:r>
          </a:p>
          <a:p>
            <a:r>
              <a:rPr lang="en-US" altLang="zh-TW" sz="2800"/>
              <a:t>Alienation and        formation of class</a:t>
            </a:r>
          </a:p>
          <a:p>
            <a:r>
              <a:rPr lang="en-US" altLang="zh-TW" sz="2800"/>
              <a:t>Revolt</a:t>
            </a:r>
          </a:p>
          <a:p>
            <a:endParaRPr lang="zh-TW" altLang="zh-TW" sz="2800"/>
          </a:p>
        </p:txBody>
      </p:sp>
      <p:pic>
        <p:nvPicPr>
          <p:cNvPr id="15366" name="Picture 6" descr="C:\Urban P &amp; C\1882Marx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27625" y="1885950"/>
            <a:ext cx="3003550" cy="41719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Causes … non-Marxist interpertation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457200" y="1971675"/>
          <a:ext cx="4013200" cy="399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多媒體項目" r:id="rId3" imgW="3941280" imgH="3926880" progId="MS_ClipArt_Gallery.2">
                  <p:embed/>
                </p:oleObj>
              </mc:Choice>
              <mc:Fallback>
                <p:oleObj name="多媒體項目" r:id="rId3" imgW="3941280" imgH="392688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71675"/>
                        <a:ext cx="4013200" cy="3998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zh-TW" sz="2800"/>
              <a:t>Mix of various factors</a:t>
            </a:r>
          </a:p>
          <a:p>
            <a:r>
              <a:rPr lang="en-US" altLang="zh-TW" sz="2800"/>
              <a:t>General causes (economic, socio-cultural, ideological, political)</a:t>
            </a:r>
          </a:p>
          <a:p>
            <a:r>
              <a:rPr lang="en-US" altLang="zh-TW" sz="2800"/>
              <a:t>Specific causes (well-organised sector, dissension within the ruling elite, lost of control, power and authority)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Status Politics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sz="2800"/>
              <a:t>Non-class based movement</a:t>
            </a:r>
          </a:p>
          <a:p>
            <a:r>
              <a:rPr lang="en-US" altLang="zh-TW" sz="2800"/>
              <a:t>Seeks to protect / promote their own values / beliefs</a:t>
            </a:r>
          </a:p>
          <a:p>
            <a:r>
              <a:rPr lang="en-US" altLang="zh-TW" sz="2800"/>
              <a:t>Found in prosperous time</a:t>
            </a:r>
          </a:p>
        </p:txBody>
      </p:sp>
      <p:pic>
        <p:nvPicPr>
          <p:cNvPr id="22533" name="Picture 5" descr="C:\Political Sociology\capt_kent_state_anniversary_4ps.jp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667000"/>
            <a:ext cx="4013200" cy="2511425"/>
          </a:xfrm>
          <a:noFill/>
          <a:ln/>
        </p:spPr>
      </p:pic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85800" y="5334000"/>
            <a:ext cx="3503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1600" i="1"/>
              <a:t>Rethinking Anti-Vietnam War Movement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/>
              <a:t>Neil Smesler’s study of norm-oriented social movement</a:t>
            </a:r>
            <a:endParaRPr lang="en-US" altLang="zh-TW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800"/>
              <a:t>Generalised / short-circuited beliefs</a:t>
            </a:r>
          </a:p>
          <a:p>
            <a:r>
              <a:rPr lang="en-US" altLang="zh-TW" sz="2800"/>
              <a:t>Pre-conditions:</a:t>
            </a:r>
          </a:p>
          <a:p>
            <a:pPr>
              <a:buFont typeface="Monotype Sorts" pitchFamily="2" charset="2"/>
              <a:buNone/>
            </a:pPr>
            <a:r>
              <a:rPr lang="en-US" altLang="zh-TW" sz="2800"/>
              <a:t>    - Structural conduciveness</a:t>
            </a:r>
          </a:p>
          <a:p>
            <a:pPr>
              <a:buFont typeface="Monotype Sorts" pitchFamily="2" charset="2"/>
              <a:buNone/>
            </a:pPr>
            <a:r>
              <a:rPr lang="en-US" altLang="zh-TW" sz="2800"/>
              <a:t>    - Strain</a:t>
            </a:r>
          </a:p>
          <a:p>
            <a:r>
              <a:rPr lang="en-US" altLang="zh-TW" sz="2800"/>
              <a:t>Precipitating factors </a:t>
            </a:r>
          </a:p>
          <a:p>
            <a:r>
              <a:rPr lang="en-US" altLang="zh-TW" sz="2800"/>
              <a:t>Mobilisation for action</a:t>
            </a:r>
          </a:p>
          <a:p>
            <a:r>
              <a:rPr lang="en-US" altLang="zh-TW" sz="2800"/>
              <a:t>Social control</a:t>
            </a:r>
          </a:p>
          <a:p>
            <a:endParaRPr lang="zh-TW" altLang="zh-TW" sz="2800"/>
          </a:p>
        </p:txBody>
      </p:sp>
      <p:pic>
        <p:nvPicPr>
          <p:cNvPr id="21510" name="Picture 6" descr="C:\Political Sociology\smesler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49863" y="1885950"/>
            <a:ext cx="2757487" cy="41719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C:\CWIN95\OFF97PRO\Templates\簡報設計範本\Contemporary Portrait.pot</Template>
  <TotalTime>144</TotalTime>
  <Words>374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Times New Roman</vt:lpstr>
      <vt:lpstr>新細明體</vt:lpstr>
      <vt:lpstr>Monotype Sorts</vt:lpstr>
      <vt:lpstr>Arial Black</vt:lpstr>
      <vt:lpstr>Contemporary Portrait</vt:lpstr>
      <vt:lpstr>Microsoft 多媒體藝廊</vt:lpstr>
      <vt:lpstr>Microsoft Word 文件</vt:lpstr>
      <vt:lpstr>Change ….. </vt:lpstr>
      <vt:lpstr>Change …..</vt:lpstr>
      <vt:lpstr>Components</vt:lpstr>
      <vt:lpstr>Revolution … the most extreme form</vt:lpstr>
      <vt:lpstr>Characteristics (Cohan)</vt:lpstr>
      <vt:lpstr>Causes ... Marxist interpretation</vt:lpstr>
      <vt:lpstr>Causes … non-Marxist interpertation</vt:lpstr>
      <vt:lpstr>Status Politics</vt:lpstr>
      <vt:lpstr>Neil Smesler’s study of norm-oriented social movement</vt:lpstr>
      <vt:lpstr>Structural Theories - Skocpol</vt:lpstr>
      <vt:lpstr>Skocpol’s study of France, Russia &amp; China</vt:lpstr>
      <vt:lpstr>Organisational Theory</vt:lpstr>
      <vt:lpstr>Social-psychological Theories</vt:lpstr>
      <vt:lpstr>Theories / Factors explaining ...</vt:lpstr>
      <vt:lpstr>Stages ….</vt:lpstr>
    </vt:vector>
  </TitlesOfParts>
  <Company>City University of Hong Kong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…..</dc:title>
  <dc:creator>sshong</dc:creator>
  <cp:lastModifiedBy>M.Hadi</cp:lastModifiedBy>
  <cp:revision>6</cp:revision>
  <cp:lastPrinted>2000-05-18T03:07:32Z</cp:lastPrinted>
  <dcterms:created xsi:type="dcterms:W3CDTF">2000-05-12T06:06:10Z</dcterms:created>
  <dcterms:modified xsi:type="dcterms:W3CDTF">2016-05-12T03:56:28Z</dcterms:modified>
</cp:coreProperties>
</file>