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69" r:id="rId4"/>
    <p:sldId id="270" r:id="rId5"/>
    <p:sldId id="274" r:id="rId6"/>
    <p:sldId id="263" r:id="rId7"/>
    <p:sldId id="266" r:id="rId8"/>
    <p:sldId id="260" r:id="rId9"/>
    <p:sldId id="261" r:id="rId10"/>
    <p:sldId id="272" r:id="rId11"/>
    <p:sldId id="271" r:id="rId12"/>
    <p:sldId id="262" r:id="rId13"/>
    <p:sldId id="273" r:id="rId1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DE3E"/>
    <a:srgbClr val="F0F5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629F9C6-2A02-4234-9056-F92DF2199F7A}" type="datetimeFigureOut">
              <a:rPr lang="fa-IR" smtClean="0"/>
              <a:t>09/20/1433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2913B22-AB84-463F-8E66-BB2C99094E1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3122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13B22-AB84-463F-8E66-BB2C99094E1A}" type="slidenum">
              <a:rPr lang="fa-IR" smtClean="0"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77089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B51-06C9-403D-9434-59643DA347D2}" type="datetimeFigureOut">
              <a:rPr lang="fa-IR" smtClean="0"/>
              <a:t>09/20/1433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A3AE-FD0B-418B-AB33-1D272CF65E9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48618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B51-06C9-403D-9434-59643DA347D2}" type="datetimeFigureOut">
              <a:rPr lang="fa-IR" smtClean="0"/>
              <a:t>09/20/1433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A3AE-FD0B-418B-AB33-1D272CF65E9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70005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B51-06C9-403D-9434-59643DA347D2}" type="datetimeFigureOut">
              <a:rPr lang="fa-IR" smtClean="0"/>
              <a:t>09/20/1433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A3AE-FD0B-418B-AB33-1D272CF65E9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3208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B51-06C9-403D-9434-59643DA347D2}" type="datetimeFigureOut">
              <a:rPr lang="fa-IR" smtClean="0"/>
              <a:t>09/20/1433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A3AE-FD0B-418B-AB33-1D272CF65E9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24099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B51-06C9-403D-9434-59643DA347D2}" type="datetimeFigureOut">
              <a:rPr lang="fa-IR" smtClean="0"/>
              <a:t>09/20/1433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A3AE-FD0B-418B-AB33-1D272CF65E9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96822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B51-06C9-403D-9434-59643DA347D2}" type="datetimeFigureOut">
              <a:rPr lang="fa-IR" smtClean="0"/>
              <a:t>09/20/1433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A3AE-FD0B-418B-AB33-1D272CF65E9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1702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B51-06C9-403D-9434-59643DA347D2}" type="datetimeFigureOut">
              <a:rPr lang="fa-IR" smtClean="0"/>
              <a:t>09/20/1433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A3AE-FD0B-418B-AB33-1D272CF65E9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1363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B51-06C9-403D-9434-59643DA347D2}" type="datetimeFigureOut">
              <a:rPr lang="fa-IR" smtClean="0"/>
              <a:t>09/20/1433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A3AE-FD0B-418B-AB33-1D272CF65E9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7682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B51-06C9-403D-9434-59643DA347D2}" type="datetimeFigureOut">
              <a:rPr lang="fa-IR" smtClean="0"/>
              <a:t>09/20/1433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A3AE-FD0B-418B-AB33-1D272CF65E9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6461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B51-06C9-403D-9434-59643DA347D2}" type="datetimeFigureOut">
              <a:rPr lang="fa-IR" smtClean="0"/>
              <a:t>09/20/1433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A3AE-FD0B-418B-AB33-1D272CF65E9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1985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B51-06C9-403D-9434-59643DA347D2}" type="datetimeFigureOut">
              <a:rPr lang="fa-IR" smtClean="0"/>
              <a:t>09/20/1433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A3AE-FD0B-418B-AB33-1D272CF65E9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308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39B51-06C9-403D-9434-59643DA347D2}" type="datetimeFigureOut">
              <a:rPr lang="fa-IR" smtClean="0"/>
              <a:t>09/20/1433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FA3AE-FD0B-418B-AB33-1D272CF65E9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8622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16632"/>
            <a:ext cx="9036496" cy="66247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a-IR" dirty="0" smtClean="0">
                <a:latin typeface="Arial Black" pitchFamily="34" charset="0"/>
                <a:cs typeface="+mj-cs"/>
              </a:rPr>
              <a:t>                      </a:t>
            </a:r>
            <a:r>
              <a:rPr lang="fa-IR" sz="4400" dirty="0" smtClean="0">
                <a:latin typeface="Arial Black" pitchFamily="34" charset="0"/>
                <a:cs typeface="+mj-cs"/>
              </a:rPr>
              <a:t>بسم الله الرحمن الرحیم</a:t>
            </a:r>
            <a:endParaRPr lang="fa-IR" dirty="0" smtClean="0">
              <a:latin typeface="Arial Black" pitchFamily="34" charset="0"/>
              <a:cs typeface="+mj-cs"/>
            </a:endParaRPr>
          </a:p>
          <a:p>
            <a:pPr marL="0" indent="0">
              <a:buNone/>
            </a:pPr>
            <a:r>
              <a:rPr lang="fa-IR" dirty="0" smtClean="0">
                <a:latin typeface="Arial Black" pitchFamily="34" charset="0"/>
                <a:cs typeface="+mj-cs"/>
              </a:rPr>
              <a:t>                          </a:t>
            </a:r>
          </a:p>
          <a:p>
            <a:pPr marL="0" indent="0">
              <a:buNone/>
            </a:pPr>
            <a:r>
              <a:rPr lang="fa-IR" sz="4400" dirty="0">
                <a:solidFill>
                  <a:prstClr val="black"/>
                </a:solidFill>
                <a:latin typeface="Arial Black" pitchFamily="34" charset="0"/>
                <a:ea typeface="+mj-ea"/>
                <a:cs typeface="+mj-cs"/>
              </a:rPr>
              <a:t> </a:t>
            </a:r>
            <a:r>
              <a:rPr lang="fa-IR" sz="4400" dirty="0" smtClean="0">
                <a:solidFill>
                  <a:prstClr val="black"/>
                </a:solidFill>
                <a:latin typeface="Arial Black" pitchFamily="34" charset="0"/>
                <a:ea typeface="+mj-ea"/>
                <a:cs typeface="+mj-cs"/>
              </a:rPr>
              <a:t>                 </a:t>
            </a:r>
            <a:r>
              <a:rPr lang="fa-IR" sz="4400" dirty="0" smtClean="0">
                <a:solidFill>
                  <a:prstClr val="black"/>
                </a:solidFill>
                <a:ea typeface="+mj-ea"/>
                <a:cs typeface="Times New Roman"/>
              </a:rPr>
              <a:t>سوره </a:t>
            </a:r>
            <a:r>
              <a:rPr lang="fa-IR" sz="4400" dirty="0">
                <a:solidFill>
                  <a:prstClr val="black"/>
                </a:solidFill>
                <a:ea typeface="+mj-ea"/>
                <a:cs typeface="Times New Roman"/>
              </a:rPr>
              <a:t>مبارکه </a:t>
            </a:r>
            <a:r>
              <a:rPr lang="fa-IR" sz="4400" dirty="0" smtClean="0">
                <a:solidFill>
                  <a:prstClr val="black"/>
                </a:solidFill>
                <a:ea typeface="+mj-ea"/>
                <a:cs typeface="Times New Roman"/>
              </a:rPr>
              <a:t>علق</a:t>
            </a:r>
          </a:p>
          <a:p>
            <a:pPr marL="0" indent="0">
              <a:buNone/>
            </a:pPr>
            <a:endParaRPr lang="fa-IR" sz="4400" dirty="0">
              <a:solidFill>
                <a:prstClr val="black"/>
              </a:solidFill>
              <a:latin typeface="Arial Black" pitchFamily="34" charset="0"/>
              <a:ea typeface="+mj-ea"/>
              <a:cs typeface="Times New Roman"/>
            </a:endParaRPr>
          </a:p>
          <a:p>
            <a:r>
              <a:rPr lang="fa-IR" sz="4400" dirty="0" smtClean="0">
                <a:solidFill>
                  <a:prstClr val="black"/>
                </a:solidFill>
                <a:latin typeface="Arial Black" pitchFamily="34" charset="0"/>
                <a:ea typeface="+mj-ea"/>
                <a:cs typeface="Times New Roman"/>
              </a:rPr>
              <a:t>                      </a:t>
            </a:r>
            <a:r>
              <a:rPr lang="fa-IR" dirty="0" smtClean="0"/>
              <a:t>سوره </a:t>
            </a:r>
            <a:r>
              <a:rPr lang="fa-IR" dirty="0"/>
              <a:t>مکی</a:t>
            </a:r>
          </a:p>
          <a:p>
            <a:r>
              <a:rPr lang="fa-IR" dirty="0"/>
              <a:t>تعداد </a:t>
            </a:r>
            <a:r>
              <a:rPr lang="fa-IR" dirty="0" smtClean="0"/>
              <a:t>آیات:1             19آیه</a:t>
            </a:r>
          </a:p>
          <a:p>
            <a:endParaRPr lang="fa-IR" dirty="0"/>
          </a:p>
          <a:p>
            <a:endParaRPr lang="fa-IR" dirty="0" smtClean="0"/>
          </a:p>
          <a:p>
            <a:r>
              <a:rPr lang="fa-IR" dirty="0"/>
              <a:t> </a:t>
            </a:r>
            <a:r>
              <a:rPr lang="fa-IR" dirty="0" smtClean="0"/>
              <a:t>                                       </a:t>
            </a:r>
          </a:p>
          <a:p>
            <a:r>
              <a:rPr lang="fa-IR" dirty="0"/>
              <a:t> </a:t>
            </a:r>
            <a:r>
              <a:rPr lang="fa-IR" dirty="0" smtClean="0"/>
              <a:t>     </a:t>
            </a:r>
            <a:endParaRPr lang="fa-IR" dirty="0"/>
          </a:p>
          <a:p>
            <a:pPr marL="0" indent="0">
              <a:buNone/>
            </a:pPr>
            <a:r>
              <a:rPr lang="fa-IR">
                <a:latin typeface="Arial Black" pitchFamily="34" charset="0"/>
                <a:cs typeface="+mj-cs"/>
              </a:rPr>
              <a:t> </a:t>
            </a:r>
            <a:r>
              <a:rPr lang="fa-IR" smtClean="0">
                <a:latin typeface="Arial Black" pitchFamily="34" charset="0"/>
                <a:cs typeface="+mj-cs"/>
              </a:rPr>
              <a:t>                                                     سمیراپیلتن</a:t>
            </a:r>
            <a:endParaRPr lang="fa-IR" dirty="0">
              <a:latin typeface="Arial Black" pitchFamily="34" charset="0"/>
              <a:cs typeface="+mj-cs"/>
            </a:endParaRPr>
          </a:p>
          <a:p>
            <a:pPr marL="0" indent="0">
              <a:buNone/>
            </a:pPr>
            <a:endParaRPr lang="fa-IR" dirty="0" smtClean="0">
              <a:latin typeface="Arial Black" pitchFamily="34" charset="0"/>
              <a:cs typeface="+mj-cs"/>
            </a:endParaRPr>
          </a:p>
        </p:txBody>
      </p:sp>
      <p:sp>
        <p:nvSpPr>
          <p:cNvPr id="7" name="Bevel 6"/>
          <p:cNvSpPr/>
          <p:nvPr/>
        </p:nvSpPr>
        <p:spPr>
          <a:xfrm>
            <a:off x="55914" y="116632"/>
            <a:ext cx="2119086" cy="6597352"/>
          </a:xfrm>
          <a:prstGeom prst="beve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4000" dirty="0" smtClean="0">
                <a:solidFill>
                  <a:schemeClr val="tx1"/>
                </a:solidFill>
              </a:rPr>
              <a:t>ستاره ای بدرخشیدو ماه مجلس شد...</a:t>
            </a:r>
          </a:p>
        </p:txBody>
      </p:sp>
      <p:sp>
        <p:nvSpPr>
          <p:cNvPr id="9" name="Bevel 8"/>
          <p:cNvSpPr/>
          <p:nvPr/>
        </p:nvSpPr>
        <p:spPr>
          <a:xfrm>
            <a:off x="7020272" y="260648"/>
            <a:ext cx="1944216" cy="6597352"/>
          </a:xfrm>
          <a:prstGeom prst="beve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3600" dirty="0" smtClean="0">
                <a:solidFill>
                  <a:schemeClr val="tx1"/>
                </a:solidFill>
              </a:rPr>
              <a:t>نگار من که به مکتب نرفت و خط ننوشت..</a:t>
            </a:r>
          </a:p>
        </p:txBody>
      </p:sp>
    </p:spTree>
    <p:extLst>
      <p:ext uri="{BB962C8B-B14F-4D97-AF65-F5344CB8AC3E}">
        <p14:creationId xmlns:p14="http://schemas.microsoft.com/office/powerpoint/2010/main" val="293802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fa-IR" dirty="0" smtClean="0"/>
              <a:t>                        </a:t>
            </a:r>
          </a:p>
          <a:p>
            <a:r>
              <a:rPr lang="fa-IR" dirty="0"/>
              <a:t> </a:t>
            </a:r>
            <a:r>
              <a:rPr lang="fa-IR" dirty="0" smtClean="0"/>
              <a:t>                      -عدم علم به رویت خدا</a:t>
            </a:r>
          </a:p>
          <a:p>
            <a:r>
              <a:rPr lang="fa-IR" dirty="0"/>
              <a:t> </a:t>
            </a:r>
            <a:r>
              <a:rPr lang="fa-IR" dirty="0" smtClean="0"/>
              <a:t>                      -فراموش کردن معاد </a:t>
            </a:r>
          </a:p>
          <a:p>
            <a:r>
              <a:rPr lang="fa-IR" dirty="0"/>
              <a:t> </a:t>
            </a:r>
            <a:r>
              <a:rPr lang="fa-IR" dirty="0" smtClean="0"/>
              <a:t>                                     حس استغناوجاودانگی</a:t>
            </a:r>
          </a:p>
          <a:p>
            <a:endParaRPr lang="fa-IR" dirty="0"/>
          </a:p>
          <a:p>
            <a:pPr marL="0" indent="0">
              <a:buNone/>
            </a:pPr>
            <a:r>
              <a:rPr lang="fa-IR" dirty="0" smtClean="0"/>
              <a:t>                                                      طغیان</a:t>
            </a:r>
          </a:p>
          <a:p>
            <a:pPr marL="0" indent="0">
              <a:buNone/>
            </a:pPr>
            <a:r>
              <a:rPr lang="fa-IR" dirty="0"/>
              <a:t> </a:t>
            </a:r>
            <a:r>
              <a:rPr lang="fa-IR" dirty="0" smtClean="0"/>
              <a:t>                       </a:t>
            </a:r>
            <a:endParaRPr lang="fa-I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95736" y="260648"/>
            <a:ext cx="4846740" cy="1176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lded Corner 4"/>
          <p:cNvSpPr/>
          <p:nvPr/>
        </p:nvSpPr>
        <p:spPr>
          <a:xfrm>
            <a:off x="5724128" y="1556792"/>
            <a:ext cx="2880320" cy="3456384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endParaRPr lang="fa-IR" sz="2800" dirty="0" smtClean="0">
              <a:solidFill>
                <a:prstClr val="black"/>
              </a:solidFill>
            </a:endParaRPr>
          </a:p>
          <a:p>
            <a:pPr lvl="0"/>
            <a:r>
              <a:rPr lang="fa-IR" sz="2800" dirty="0" smtClean="0">
                <a:solidFill>
                  <a:prstClr val="black"/>
                </a:solidFill>
              </a:rPr>
              <a:t>1-الَمْ </a:t>
            </a:r>
            <a:r>
              <a:rPr lang="fa-IR" sz="2800" dirty="0">
                <a:solidFill>
                  <a:prstClr val="black"/>
                </a:solidFill>
              </a:rPr>
              <a:t>يَعْلَمْ بِأَنَّ اللَّهَ </a:t>
            </a:r>
            <a:r>
              <a:rPr lang="fa-IR" sz="2800" dirty="0" smtClean="0">
                <a:solidFill>
                  <a:prstClr val="black"/>
                </a:solidFill>
              </a:rPr>
              <a:t>يَری</a:t>
            </a:r>
            <a:endParaRPr lang="fa-IR" sz="2800" dirty="0" smtClean="0">
              <a:solidFill>
                <a:srgbClr val="000000"/>
              </a:solidFill>
              <a:cs typeface="Calibri"/>
            </a:endParaRPr>
          </a:p>
          <a:p>
            <a:pPr fontAlgn="t"/>
            <a:endParaRPr lang="fa-IR" sz="2800" dirty="0" smtClean="0">
              <a:solidFill>
                <a:srgbClr val="000000"/>
              </a:solidFill>
              <a:cs typeface="Calibri"/>
            </a:endParaRPr>
          </a:p>
          <a:p>
            <a:pPr fontAlgn="t"/>
            <a:r>
              <a:rPr lang="fa-IR" sz="2800" dirty="0">
                <a:solidFill>
                  <a:srgbClr val="000000"/>
                </a:solidFill>
                <a:cs typeface="Calibri"/>
              </a:rPr>
              <a:t>2</a:t>
            </a:r>
            <a:r>
              <a:rPr lang="fa-IR" sz="2800" dirty="0" smtClean="0">
                <a:solidFill>
                  <a:srgbClr val="000000"/>
                </a:solidFill>
                <a:cs typeface="Calibri"/>
              </a:rPr>
              <a:t>-كَلَّا </a:t>
            </a:r>
            <a:r>
              <a:rPr lang="fa-IR" sz="2800" dirty="0">
                <a:solidFill>
                  <a:srgbClr val="000000"/>
                </a:solidFill>
                <a:cs typeface="Calibri"/>
              </a:rPr>
              <a:t>إِنَّ الْإِنْسانَ </a:t>
            </a:r>
            <a:r>
              <a:rPr lang="fa-IR" sz="2800" dirty="0" smtClean="0">
                <a:solidFill>
                  <a:srgbClr val="000000"/>
                </a:solidFill>
                <a:cs typeface="Calibri"/>
              </a:rPr>
              <a:t>لَيَطْغی أَنْ رَآهُ اسْتَغْنی</a:t>
            </a:r>
          </a:p>
          <a:p>
            <a:pPr fontAlgn="t"/>
            <a:endParaRPr lang="fa-IR" sz="2800" dirty="0" smtClean="0">
              <a:solidFill>
                <a:prstClr val="black"/>
              </a:solidFill>
            </a:endParaRPr>
          </a:p>
          <a:p>
            <a:pPr fontAlgn="t"/>
            <a:r>
              <a:rPr lang="fa-IR" sz="2800" dirty="0" smtClean="0">
                <a:solidFill>
                  <a:prstClr val="black"/>
                </a:solidFill>
              </a:rPr>
              <a:t>3-انَّ </a:t>
            </a:r>
            <a:r>
              <a:rPr lang="fa-IR" sz="2800" dirty="0">
                <a:solidFill>
                  <a:prstClr val="black"/>
                </a:solidFill>
              </a:rPr>
              <a:t>إِلى‏ رَبِّكَ الرُّجْعی</a:t>
            </a:r>
            <a:endParaRPr lang="fa-IR" sz="2800" dirty="0">
              <a:latin typeface="Arial"/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>
            <a:off x="2591915" y="2060848"/>
            <a:ext cx="216024" cy="1080120"/>
          </a:xfrm>
          <a:prstGeom prst="lef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22" name="Curved Connector 21"/>
          <p:cNvCxnSpPr>
            <a:stCxn id="6" idx="1"/>
          </p:cNvCxnSpPr>
          <p:nvPr/>
        </p:nvCxnSpPr>
        <p:spPr>
          <a:xfrm rot="10800000" flipV="1">
            <a:off x="2015851" y="2600908"/>
            <a:ext cx="576064" cy="684076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123727" y="3789040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283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</a:t>
            </a:r>
            <a:r>
              <a:rPr lang="fa-IR" dirty="0" smtClean="0"/>
              <a:t>           </a:t>
            </a:r>
            <a:r>
              <a:rPr lang="en-US" dirty="0" smtClean="0"/>
              <a:t>    </a:t>
            </a:r>
            <a:r>
              <a:rPr lang="fa-IR" dirty="0" smtClean="0"/>
              <a:t>         </a:t>
            </a:r>
            <a:r>
              <a:rPr lang="fa-IR" u="sng" dirty="0" smtClean="0"/>
              <a:t>اقرا</a:t>
            </a:r>
            <a:r>
              <a:rPr lang="fa-IR" dirty="0" smtClean="0"/>
              <a:t>     </a:t>
            </a:r>
            <a:r>
              <a:rPr lang="fa-IR" u="sng" dirty="0" smtClean="0"/>
              <a:t>باسم ربک الذی خلق</a:t>
            </a:r>
          </a:p>
          <a:p>
            <a:pPr marL="0" indent="0">
              <a:buNone/>
            </a:pPr>
            <a:r>
              <a:rPr lang="fa-IR" sz="2400" dirty="0" smtClean="0"/>
              <a:t>فهم با </a:t>
            </a:r>
            <a:r>
              <a:rPr lang="fa-IR" sz="2400" dirty="0" smtClean="0">
                <a:solidFill>
                  <a:schemeClr val="tx2"/>
                </a:solidFill>
              </a:rPr>
              <a:t>بصر</a:t>
            </a:r>
            <a:r>
              <a:rPr lang="fa-IR" sz="2400" dirty="0" smtClean="0"/>
              <a:t> یا بصیرت=</a:t>
            </a:r>
          </a:p>
          <a:p>
            <a:pPr marL="0" indent="0">
              <a:buNone/>
            </a:pPr>
            <a:r>
              <a:rPr lang="fa-IR" sz="2400" dirty="0" smtClean="0"/>
              <a:t>                                                خلق ازعلق وسیر تا انسان کامل=</a:t>
            </a:r>
          </a:p>
          <a:p>
            <a:pPr marL="0" indent="0">
              <a:buNone/>
            </a:pPr>
            <a:r>
              <a:rPr lang="fa-IR" sz="2800" dirty="0" smtClean="0">
                <a:solidFill>
                  <a:schemeClr val="tx2"/>
                </a:solidFill>
              </a:rPr>
              <a:t>رویت</a:t>
            </a:r>
            <a:r>
              <a:rPr lang="fa-IR" sz="2400" dirty="0" smtClean="0"/>
              <a:t>=اولین گام در قرائت                         تدبیررب در خلقت انسان </a:t>
            </a:r>
          </a:p>
          <a:p>
            <a:pPr marL="0" indent="0">
              <a:buNone/>
            </a:pPr>
            <a:r>
              <a:rPr lang="fa-IR" sz="2800" dirty="0" smtClean="0">
                <a:solidFill>
                  <a:schemeClr val="tx2"/>
                </a:solidFill>
              </a:rPr>
              <a:t>علم</a:t>
            </a:r>
            <a:r>
              <a:rPr lang="fa-IR" sz="3600" dirty="0" smtClean="0">
                <a:solidFill>
                  <a:srgbClr val="FF0000"/>
                </a:solidFill>
              </a:rPr>
              <a:t> </a:t>
            </a:r>
            <a:r>
              <a:rPr lang="fa-IR" sz="2400" dirty="0" smtClean="0"/>
              <a:t>=فهم/قرائت اتفاق افتاده                 </a:t>
            </a:r>
          </a:p>
          <a:p>
            <a:pPr marL="0" indent="0">
              <a:buNone/>
            </a:pPr>
            <a:r>
              <a:rPr lang="fa-IR" sz="2400" dirty="0"/>
              <a:t> </a:t>
            </a:r>
            <a:r>
              <a:rPr lang="fa-IR" sz="2400" dirty="0" smtClean="0"/>
              <a:t>                                                   قرائت ندارد=علم به رویت خدا ندارد.</a:t>
            </a:r>
          </a:p>
          <a:p>
            <a:pPr marL="0" indent="0">
              <a:buNone/>
            </a:pPr>
            <a:r>
              <a:rPr lang="fa-IR" sz="2400" dirty="0" smtClean="0"/>
              <a:t>قرائت دارد=.             </a:t>
            </a:r>
          </a:p>
          <a:p>
            <a:pPr marL="0" indent="0">
              <a:buNone/>
            </a:pPr>
            <a:r>
              <a:rPr lang="fa-IR" sz="2400" dirty="0" smtClean="0"/>
              <a:t>علم به رویت خدا دارد                                                                      بی نیاز                             </a:t>
            </a:r>
          </a:p>
          <a:p>
            <a:pPr marL="0" indent="0">
              <a:buNone/>
            </a:pPr>
            <a:r>
              <a:rPr lang="fa-IR" sz="2400" dirty="0" smtClean="0"/>
              <a:t>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fa-IR" sz="2400" dirty="0" smtClean="0"/>
              <a:t>   نیازمند                                                                    نهی از صلاة =طغیان</a:t>
            </a:r>
            <a:endParaRPr lang="fa-IR" sz="2400" dirty="0"/>
          </a:p>
          <a:p>
            <a:pPr marL="0" indent="0">
              <a:buNone/>
            </a:pPr>
            <a:r>
              <a:rPr lang="fa-IR" sz="2400" dirty="0" smtClean="0"/>
              <a:t>     </a:t>
            </a:r>
          </a:p>
          <a:p>
            <a:pPr marL="0" indent="0">
              <a:buNone/>
            </a:pPr>
            <a:r>
              <a:rPr lang="fa-IR" sz="2400" dirty="0" smtClean="0"/>
              <a:t> عبادت=صلاة=سجده                   تعلیم به قلم                               کذب و تولی   </a:t>
            </a:r>
          </a:p>
          <a:p>
            <a:pPr marL="0" indent="0">
              <a:buNone/>
            </a:pPr>
            <a:r>
              <a:rPr lang="fa-IR" sz="2400" dirty="0" smtClean="0"/>
              <a:t>                            علی الهدی وامر به تقوا                                </a:t>
            </a:r>
          </a:p>
          <a:p>
            <a:pPr marL="0" indent="0">
              <a:buNone/>
            </a:pPr>
            <a:r>
              <a:rPr lang="fa-IR" sz="2400" dirty="0" smtClean="0"/>
              <a:t>    </a:t>
            </a:r>
            <a:r>
              <a:rPr lang="fa-IR" sz="2800" dirty="0" smtClean="0"/>
              <a:t>تقرب</a:t>
            </a:r>
            <a:endParaRPr lang="fa-IR" sz="2400" dirty="0" smtClean="0"/>
          </a:p>
        </p:txBody>
      </p:sp>
      <p:sp>
        <p:nvSpPr>
          <p:cNvPr id="8" name="Horizontal Scroll 7"/>
          <p:cNvSpPr/>
          <p:nvPr/>
        </p:nvSpPr>
        <p:spPr>
          <a:xfrm>
            <a:off x="5396148" y="478737"/>
            <a:ext cx="1152128" cy="536849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dirty="0" smtClean="0"/>
              <a:t>قرائت</a:t>
            </a:r>
            <a:endParaRPr lang="fa-IR" sz="3200" dirty="0"/>
          </a:p>
        </p:txBody>
      </p:sp>
      <p:sp>
        <p:nvSpPr>
          <p:cNvPr id="9" name="Horizontal Scroll 8"/>
          <p:cNvSpPr/>
          <p:nvPr/>
        </p:nvSpPr>
        <p:spPr>
          <a:xfrm>
            <a:off x="1845838" y="513595"/>
            <a:ext cx="3312368" cy="46713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/>
              <a:t>ربوبیت و خلقت  خداوند</a:t>
            </a:r>
            <a:endParaRPr lang="fa-IR" sz="2800" dirty="0"/>
          </a:p>
        </p:txBody>
      </p:sp>
      <p:sp>
        <p:nvSpPr>
          <p:cNvPr id="10" name="Down Arrow 9"/>
          <p:cNvSpPr/>
          <p:nvPr/>
        </p:nvSpPr>
        <p:spPr>
          <a:xfrm>
            <a:off x="7822446" y="1061383"/>
            <a:ext cx="216024" cy="5777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Curved Right Arrow 11"/>
          <p:cNvSpPr/>
          <p:nvPr/>
        </p:nvSpPr>
        <p:spPr>
          <a:xfrm>
            <a:off x="251520" y="1103519"/>
            <a:ext cx="1368152" cy="9531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3" name="Curved Right Arrow 12"/>
          <p:cNvSpPr/>
          <p:nvPr/>
        </p:nvSpPr>
        <p:spPr>
          <a:xfrm>
            <a:off x="4846672" y="1580107"/>
            <a:ext cx="1409092" cy="9813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solidFill>
                  <a:schemeClr val="tx1"/>
                </a:solidFill>
              </a:rPr>
              <a:t>اگر منجر به </a:t>
            </a:r>
            <a:endParaRPr lang="fa-IR" sz="2000" dirty="0">
              <a:solidFill>
                <a:schemeClr val="tx1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8241134" y="2777321"/>
            <a:ext cx="219298" cy="414746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" name="Left Arrow 15"/>
          <p:cNvSpPr/>
          <p:nvPr/>
        </p:nvSpPr>
        <p:spPr>
          <a:xfrm>
            <a:off x="4846672" y="2774640"/>
            <a:ext cx="3394462" cy="147447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" name="Down Arrow 16"/>
          <p:cNvSpPr/>
          <p:nvPr/>
        </p:nvSpPr>
        <p:spPr>
          <a:xfrm>
            <a:off x="539552" y="2811118"/>
            <a:ext cx="432048" cy="761898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" name="Down Arrow 18"/>
          <p:cNvSpPr/>
          <p:nvPr/>
        </p:nvSpPr>
        <p:spPr>
          <a:xfrm>
            <a:off x="539552" y="4005064"/>
            <a:ext cx="432048" cy="432048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" name="Down Arrow 20"/>
          <p:cNvSpPr/>
          <p:nvPr/>
        </p:nvSpPr>
        <p:spPr>
          <a:xfrm>
            <a:off x="8120457" y="5786355"/>
            <a:ext cx="511973" cy="432048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" name="Down Arrow 25"/>
          <p:cNvSpPr/>
          <p:nvPr/>
        </p:nvSpPr>
        <p:spPr>
          <a:xfrm>
            <a:off x="8292457" y="4005064"/>
            <a:ext cx="167975" cy="504056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" name="Down Arrow 26"/>
          <p:cNvSpPr/>
          <p:nvPr/>
        </p:nvSpPr>
        <p:spPr>
          <a:xfrm>
            <a:off x="8292457" y="4773307"/>
            <a:ext cx="167975" cy="504056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49" name="Straight Connector 48"/>
          <p:cNvCxnSpPr/>
          <p:nvPr/>
        </p:nvCxnSpPr>
        <p:spPr>
          <a:xfrm>
            <a:off x="6660232" y="2636912"/>
            <a:ext cx="0" cy="22322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6660232" y="2561473"/>
            <a:ext cx="1972198" cy="7543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6660232" y="4869160"/>
            <a:ext cx="648072" cy="5040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6660232" y="5498435"/>
            <a:ext cx="216024" cy="3411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1503800" y="4751623"/>
            <a:ext cx="907960" cy="14667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971600" y="4773306"/>
            <a:ext cx="532200" cy="5040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Down Arrow Callout 79"/>
          <p:cNvSpPr/>
          <p:nvPr/>
        </p:nvSpPr>
        <p:spPr>
          <a:xfrm>
            <a:off x="3059832" y="2984693"/>
            <a:ext cx="3488444" cy="2136495"/>
          </a:xfrm>
          <a:prstGeom prst="downArrowCallou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عبادت خدا میتواند زمینه تعلیم خدا باشد.</a:t>
            </a:r>
          </a:p>
          <a:p>
            <a:pPr algn="ctr"/>
            <a:r>
              <a:rPr lang="fa-IR" dirty="0" smtClean="0">
                <a:solidFill>
                  <a:schemeClr val="tx1"/>
                </a:solidFill>
              </a:rPr>
              <a:t>عبد=نیازمندوعبادت دارد</a:t>
            </a:r>
          </a:p>
          <a:p>
            <a:pPr algn="ctr"/>
            <a:r>
              <a:rPr lang="fa-IR" dirty="0" smtClean="0">
                <a:solidFill>
                  <a:schemeClr val="tx1"/>
                </a:solidFill>
              </a:rPr>
              <a:t>خدا=بی نیازاست و</a:t>
            </a:r>
            <a:r>
              <a:rPr lang="fa-IR" b="1" u="sng" dirty="0" smtClean="0">
                <a:solidFill>
                  <a:schemeClr val="tx1"/>
                </a:solidFill>
              </a:rPr>
              <a:t>اکرم </a:t>
            </a:r>
            <a:endParaRPr lang="fa-IR" b="1" u="sng" dirty="0">
              <a:solidFill>
                <a:schemeClr val="tx1"/>
              </a:solidFill>
            </a:endParaRPr>
          </a:p>
        </p:txBody>
      </p:sp>
      <p:sp>
        <p:nvSpPr>
          <p:cNvPr id="89" name="Flowchart: Terminator 88"/>
          <p:cNvSpPr/>
          <p:nvPr/>
        </p:nvSpPr>
        <p:spPr>
          <a:xfrm>
            <a:off x="4499992" y="6218402"/>
            <a:ext cx="3322454" cy="450957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رجعت به سوی رب باسجده </a:t>
            </a:r>
          </a:p>
        </p:txBody>
      </p:sp>
      <p:sp>
        <p:nvSpPr>
          <p:cNvPr id="90" name="Flowchart: Terminator 89"/>
          <p:cNvSpPr/>
          <p:nvPr/>
        </p:nvSpPr>
        <p:spPr>
          <a:xfrm>
            <a:off x="251520" y="6218403"/>
            <a:ext cx="3456384" cy="45095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/>
              <a:t>رجعت به سوی رب با کشیدن ناصیه </a:t>
            </a:r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6876256" y="5498435"/>
            <a:ext cx="216024" cy="7199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ounded Rectangle 92"/>
          <p:cNvSpPr/>
          <p:nvPr/>
        </p:nvSpPr>
        <p:spPr>
          <a:xfrm>
            <a:off x="4067944" y="5195900"/>
            <a:ext cx="1483274" cy="4731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3075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/>
          <a:lstStyle/>
          <a:p>
            <a:pPr marL="114300" lvl="0" indent="0" rtl="0">
              <a:buClr>
                <a:srgbClr val="0F6FC6"/>
              </a:buClr>
              <a:buNone/>
            </a:pPr>
            <a:endParaRPr lang="fa-IR" sz="2200" dirty="0">
              <a:solidFill>
                <a:prstClr val="black"/>
              </a:solidFill>
            </a:endParaRPr>
          </a:p>
          <a:p>
            <a:pPr marL="114300" lvl="0" indent="0" rtl="0">
              <a:buClr>
                <a:srgbClr val="0F6FC6"/>
              </a:buClr>
              <a:buNone/>
            </a:pPr>
            <a:endParaRPr lang="fa-IR" sz="2200" dirty="0" smtClean="0">
              <a:solidFill>
                <a:prstClr val="black"/>
              </a:solidFill>
            </a:endParaRPr>
          </a:p>
          <a:p>
            <a:pPr marL="114300" lvl="0" indent="0" rtl="0">
              <a:buClr>
                <a:srgbClr val="0F6FC6"/>
              </a:buClr>
              <a:buNone/>
            </a:pPr>
            <a:r>
              <a:rPr lang="fa-IR" sz="2200" dirty="0" smtClean="0">
                <a:solidFill>
                  <a:prstClr val="black"/>
                </a:solidFill>
              </a:rPr>
              <a:t>                             </a:t>
            </a:r>
            <a:endParaRPr lang="fa-IR" sz="2200" dirty="0">
              <a:solidFill>
                <a:prstClr val="black"/>
              </a:solidFill>
            </a:endParaRPr>
          </a:p>
          <a:p>
            <a:pPr marL="114300" lvl="0" indent="0" rtl="0">
              <a:buClr>
                <a:srgbClr val="0F6FC6"/>
              </a:buClr>
              <a:buNone/>
            </a:pPr>
            <a:r>
              <a:rPr lang="fa-IR" sz="2800" dirty="0" smtClean="0">
                <a:solidFill>
                  <a:prstClr val="black"/>
                </a:solidFill>
              </a:rPr>
              <a:t>                     =کسی که به </a:t>
            </a:r>
            <a:r>
              <a:rPr lang="fa-IR" sz="2800" u="sng" dirty="0" smtClean="0">
                <a:solidFill>
                  <a:prstClr val="black"/>
                </a:solidFill>
              </a:rPr>
              <a:t>مقام شهود </a:t>
            </a:r>
            <a:r>
              <a:rPr lang="fa-IR" sz="2800" dirty="0" smtClean="0">
                <a:solidFill>
                  <a:prstClr val="black"/>
                </a:solidFill>
              </a:rPr>
              <a:t>رسیده</a:t>
            </a:r>
          </a:p>
          <a:p>
            <a:pPr marL="114300" lvl="0" indent="0" rtl="0">
              <a:buClr>
                <a:srgbClr val="0F6FC6"/>
              </a:buClr>
              <a:buNone/>
            </a:pPr>
            <a:r>
              <a:rPr lang="fa-IR" sz="2200" dirty="0" smtClean="0">
                <a:solidFill>
                  <a:prstClr val="black"/>
                </a:solidFill>
              </a:rPr>
              <a:t>                                               نهایت رویت</a:t>
            </a:r>
            <a:endParaRPr lang="fa-IR" sz="2200" dirty="0">
              <a:solidFill>
                <a:prstClr val="black"/>
              </a:solidFill>
            </a:endParaRPr>
          </a:p>
          <a:p>
            <a:pPr marL="114300" lvl="0" indent="0" rtl="0">
              <a:buClr>
                <a:srgbClr val="0F6FC6"/>
              </a:buClr>
              <a:buNone/>
            </a:pPr>
            <a:r>
              <a:rPr lang="fa-IR" sz="2200" dirty="0" smtClean="0">
                <a:solidFill>
                  <a:prstClr val="black"/>
                </a:solidFill>
                <a:latin typeface="Arial Black" pitchFamily="34" charset="0"/>
              </a:rPr>
              <a:t>-امام </a:t>
            </a:r>
            <a:r>
              <a:rPr lang="fa-IR" sz="2200" dirty="0">
                <a:solidFill>
                  <a:prstClr val="black"/>
                </a:solidFill>
                <a:latin typeface="Arial Black" pitchFamily="34" charset="0"/>
              </a:rPr>
              <a:t>صادق عليه السّلام فرمود: هر كس سوره‏ اقْرَأْ بِاسْمِ‏ رَبِّكَ‏ را در روز يا شب قراءت كند و در آن روز يا شب از دنيا برود شهيد مرده باشد و خداوند او را از قبر شهيد برانگيزد، و شهيد زنده گرداند، و مانند آن كس باشد كه در ركاب پيغمبر </a:t>
            </a:r>
          </a:p>
          <a:p>
            <a:pPr marL="114300" lvl="0" indent="0" rtl="0">
              <a:buClr>
                <a:srgbClr val="0F6FC6"/>
              </a:buClr>
              <a:buNone/>
            </a:pPr>
            <a:r>
              <a:rPr lang="fa-IR" sz="2200" dirty="0" smtClean="0">
                <a:solidFill>
                  <a:prstClr val="black"/>
                </a:solidFill>
                <a:latin typeface="Arial Black" pitchFamily="34" charset="0"/>
              </a:rPr>
              <a:t>صلّى </a:t>
            </a:r>
            <a:r>
              <a:rPr lang="fa-IR" sz="2200" dirty="0">
                <a:solidFill>
                  <a:prstClr val="black"/>
                </a:solidFill>
                <a:latin typeface="Arial Black" pitchFamily="34" charset="0"/>
              </a:rPr>
              <a:t>اللَّه عليه واله و سلّم با شمشير خويش در راه خدا جهاد كرده باشد</a:t>
            </a:r>
            <a:r>
              <a:rPr lang="fa-IR" sz="2200" dirty="0" smtClean="0">
                <a:solidFill>
                  <a:prstClr val="black"/>
                </a:solidFill>
                <a:latin typeface="Arial Black" pitchFamily="34" charset="0"/>
              </a:rPr>
              <a:t>.</a:t>
            </a:r>
          </a:p>
          <a:p>
            <a:pPr marL="114300" lvl="0" indent="0" rtl="0">
              <a:buClr>
                <a:srgbClr val="0F6FC6"/>
              </a:buClr>
              <a:buNone/>
            </a:pPr>
            <a:endParaRPr lang="fa-IR" sz="2200" dirty="0">
              <a:solidFill>
                <a:prstClr val="black"/>
              </a:solidFill>
              <a:latin typeface="Arial Black" pitchFamily="34" charset="0"/>
            </a:endParaRPr>
          </a:p>
          <a:p>
            <a:pPr marL="114300" lvl="0" indent="0" algn="ctr" rtl="0">
              <a:buClr>
                <a:srgbClr val="0F6FC6"/>
              </a:buClr>
              <a:buNone/>
            </a:pPr>
            <a:r>
              <a:rPr lang="fa-IR" sz="2200" dirty="0" smtClean="0">
                <a:solidFill>
                  <a:prstClr val="black"/>
                </a:solidFill>
                <a:latin typeface="Arial Black" pitchFamily="34" charset="0"/>
              </a:rPr>
              <a:t>--مثل سوره:کهف،صافات،حشر،توحید،کافرون و قدر</a:t>
            </a:r>
            <a:endParaRPr lang="fa-IR" sz="2200" dirty="0">
              <a:solidFill>
                <a:prstClr val="black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a-IR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2383295" y="216496"/>
            <a:ext cx="4752528" cy="720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600" dirty="0" smtClean="0">
                <a:solidFill>
                  <a:schemeClr val="tx1"/>
                </a:solidFill>
              </a:rPr>
              <a:t>ثواب قرائت</a:t>
            </a:r>
            <a:endParaRPr lang="fa-IR" sz="3600" dirty="0">
              <a:solidFill>
                <a:schemeClr val="tx1"/>
              </a:solidFill>
            </a:endParaRPr>
          </a:p>
        </p:txBody>
      </p:sp>
      <p:sp>
        <p:nvSpPr>
          <p:cNvPr id="12" name="5-Point Star 11"/>
          <p:cNvSpPr/>
          <p:nvPr/>
        </p:nvSpPr>
        <p:spPr>
          <a:xfrm>
            <a:off x="6372200" y="1154719"/>
            <a:ext cx="2232248" cy="199452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</a:rPr>
              <a:t>شهید</a:t>
            </a:r>
            <a:endParaRPr lang="fa-I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43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1" name="Picture Placeholder 10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" r="40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251520" y="5720482"/>
            <a:ext cx="5937470" cy="804862"/>
          </a:xfrm>
          <a:solidFill>
            <a:schemeClr val="bg2">
              <a:lumMod val="75000"/>
              <a:alpha val="42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a-IR" sz="2800" b="1" dirty="0" smtClean="0">
                <a:solidFill>
                  <a:srgbClr val="FFC000"/>
                </a:solidFill>
              </a:rPr>
              <a:t>شهید آنچنان جان میدهد که نماز میخواند،آنچنان که با تو رازو نیاز میکند.</a:t>
            </a:r>
            <a:endParaRPr lang="fa-IR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72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018082"/>
              </p:ext>
            </p:extLst>
          </p:nvPr>
        </p:nvGraphicFramePr>
        <p:xfrm>
          <a:off x="0" y="-3477"/>
          <a:ext cx="9144000" cy="687469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97248"/>
                <a:gridCol w="1677798"/>
                <a:gridCol w="1677798"/>
                <a:gridCol w="1426129"/>
                <a:gridCol w="2265027"/>
              </a:tblGrid>
              <a:tr h="665129">
                <a:tc>
                  <a:txBody>
                    <a:bodyPr/>
                    <a:lstStyle/>
                    <a:p>
                      <a:r>
                        <a:rPr lang="fa-IR" dirty="0" smtClean="0"/>
                        <a:t>واژه</a:t>
                      </a:r>
                      <a:r>
                        <a:rPr lang="fa-IR" baseline="0" dirty="0" smtClean="0"/>
                        <a:t> کلیدی دسته آیه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موضوع</a:t>
                      </a:r>
                      <a:r>
                        <a:rPr lang="fa-IR" baseline="0" dirty="0" smtClean="0"/>
                        <a:t> دسته آیه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واژه</a:t>
                      </a:r>
                      <a:r>
                        <a:rPr lang="fa-IR" baseline="0" dirty="0" smtClean="0"/>
                        <a:t> کلیدی آیه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موضوع آیه  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baseline="0" dirty="0" smtClean="0"/>
                        <a:t>    </a:t>
                      </a:r>
                      <a:r>
                        <a:rPr lang="fa-IR" dirty="0" smtClean="0"/>
                        <a:t>بسم الله الرحمن          الرحیم  </a:t>
                      </a:r>
                      <a:endParaRPr lang="en-US" dirty="0"/>
                    </a:p>
                  </a:txBody>
                  <a:tcPr/>
                </a:tc>
              </a:tr>
              <a:tr h="913378">
                <a:tc rowSpan="5"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latin typeface="Arial" pitchFamily="34" charset="0"/>
                          <a:cs typeface="Arial" pitchFamily="34" charset="0"/>
                        </a:rPr>
                        <a:t>اقرا</a:t>
                      </a:r>
                    </a:p>
                    <a:p>
                      <a:pPr algn="ctr"/>
                      <a:r>
                        <a:rPr lang="fa-IR" dirty="0" smtClean="0">
                          <a:latin typeface="Arial" pitchFamily="34" charset="0"/>
                          <a:cs typeface="Arial" pitchFamily="34" charset="0"/>
                        </a:rPr>
                        <a:t>انسان</a:t>
                      </a:r>
                    </a:p>
                    <a:p>
                      <a:pPr algn="ctr"/>
                      <a:r>
                        <a:rPr lang="fa-IR" dirty="0" smtClean="0">
                          <a:latin typeface="Arial" pitchFamily="34" charset="0"/>
                          <a:cs typeface="Arial" pitchFamily="34" charset="0"/>
                        </a:rPr>
                        <a:t>علم</a:t>
                      </a:r>
                    </a:p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a-IR" dirty="0" smtClean="0">
                          <a:latin typeface="Arial" pitchFamily="34" charset="0"/>
                          <a:cs typeface="Arial" pitchFamily="34" charset="0"/>
                        </a:rPr>
                        <a:t>رب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توجه به رب بودن پروردگار و تعلیم او انسان-امر به قرائت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اقرا-اسم-رب-خلق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خواندن به</a:t>
                      </a:r>
                      <a:r>
                        <a:rPr lang="fa-IR" baseline="0" dirty="0" smtClean="0"/>
                        <a:t> نام ربی که خلق کرده است.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1- اقْرَأْ بِاسْمِ رَبِّكَ الَّذِي خَلَق</a:t>
                      </a:r>
                      <a:endParaRPr lang="en-US" dirty="0"/>
                    </a:p>
                  </a:txBody>
                  <a:tcPr/>
                </a:tc>
              </a:tr>
              <a:tr h="6393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خلق-انسان-علق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خلق انسان از علق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2-خَلَقَ الْإِنْسانَ مِنْ عَلَق</a:t>
                      </a:r>
                      <a:endParaRPr lang="en-US" dirty="0"/>
                    </a:p>
                  </a:txBody>
                  <a:tcPr/>
                </a:tc>
              </a:tr>
              <a:tr h="9133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اقرا-رب-اکرم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بخوان که پروردگارت اکرم است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 3-اقْرَأْ وَ رَبُّكَ الْأَكْرَم       </a:t>
                      </a:r>
                      <a:endParaRPr lang="en-US" dirty="0"/>
                    </a:p>
                  </a:txBody>
                  <a:tcPr/>
                </a:tc>
              </a:tr>
              <a:tr h="6393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علم-قلم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آموختن به وسیله قلم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4-الَّذِي عَلَّمَ بِالْقَلَم</a:t>
                      </a:r>
                    </a:p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7751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علم-انسان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تعلیم دادن به انسان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5-عَلَّمَ الْإِنْسانَ ما لَمْ يَعْلَم</a:t>
                      </a:r>
                      <a:endParaRPr lang="en-US" dirty="0"/>
                    </a:p>
                  </a:txBody>
                  <a:tcPr/>
                </a:tc>
              </a:tr>
              <a:tr h="775151">
                <a:tc rowSpan="3"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غنی</a:t>
                      </a:r>
                    </a:p>
                    <a:p>
                      <a:pPr algn="ctr"/>
                      <a:r>
                        <a:rPr lang="fa-IR" dirty="0" smtClean="0"/>
                        <a:t>رب</a:t>
                      </a:r>
                    </a:p>
                    <a:p>
                      <a:pPr algn="ctr"/>
                      <a:r>
                        <a:rPr lang="fa-IR" dirty="0" smtClean="0"/>
                        <a:t>انسان</a:t>
                      </a:r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احساس بی نیازی انسان و طغیان او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کلا-انسان-طغی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endParaRPr lang="fa-IR" dirty="0" smtClean="0"/>
                    </a:p>
                    <a:p>
                      <a:pPr algn="r"/>
                      <a:r>
                        <a:rPr lang="fa-IR" dirty="0" smtClean="0"/>
                        <a:t>طغیان</a:t>
                      </a:r>
                      <a:r>
                        <a:rPr lang="fa-IR" baseline="0" dirty="0" smtClean="0"/>
                        <a:t> انسان هنگام بی نیازی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6-كَلَّا إِنَّ الْإِنْسانَ لَيَطْغی</a:t>
                      </a:r>
                      <a:endParaRPr lang="en-US" dirty="0"/>
                    </a:p>
                  </a:txBody>
                  <a:tcPr/>
                </a:tc>
              </a:tr>
              <a:tr h="7751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رای-غنی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7- أَنْ رَآهُ اسْتَغْنی</a:t>
                      </a:r>
                      <a:endParaRPr lang="en-US" dirty="0"/>
                    </a:p>
                  </a:txBody>
                  <a:tcPr/>
                </a:tc>
              </a:tr>
              <a:tr h="7751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رب-رجعی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بازگشت به سوی رب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 8-إِنَّ إِلى‏ رَبِّكَ الرُّجْعی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1861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720752"/>
              </p:ext>
            </p:extLst>
          </p:nvPr>
        </p:nvGraphicFramePr>
        <p:xfrm>
          <a:off x="76200" y="381000"/>
          <a:ext cx="8888288" cy="564028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00868"/>
                <a:gridCol w="1858461"/>
                <a:gridCol w="1373644"/>
                <a:gridCol w="1454447"/>
                <a:gridCol w="2100868"/>
              </a:tblGrid>
              <a:tr h="925097">
                <a:tc>
                  <a:txBody>
                    <a:bodyPr/>
                    <a:lstStyle/>
                    <a:p>
                      <a:r>
                        <a:rPr lang="fa-IR" dirty="0" smtClean="0"/>
                        <a:t>واژه</a:t>
                      </a:r>
                      <a:r>
                        <a:rPr lang="fa-IR" baseline="0" dirty="0" smtClean="0"/>
                        <a:t> کلیدی دسته آیه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موضوع</a:t>
                      </a:r>
                      <a:r>
                        <a:rPr lang="fa-IR" baseline="0" dirty="0" smtClean="0"/>
                        <a:t> دسته آیه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واژه</a:t>
                      </a:r>
                      <a:r>
                        <a:rPr lang="fa-IR" baseline="0" dirty="0" smtClean="0"/>
                        <a:t> کلیدی آیه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موضوع آیه  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آیه</a:t>
                      </a:r>
                      <a:endParaRPr lang="en-US" dirty="0"/>
                    </a:p>
                  </a:txBody>
                  <a:tcPr/>
                </a:tc>
              </a:tr>
              <a:tr h="706438">
                <a:tc rowSpan="6"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صل</a:t>
                      </a:r>
                    </a:p>
                    <a:p>
                      <a:pPr algn="ctr"/>
                      <a:r>
                        <a:rPr lang="fa-IR" dirty="0" smtClean="0"/>
                        <a:t>علم</a:t>
                      </a:r>
                    </a:p>
                    <a:p>
                      <a:pPr algn="ctr"/>
                      <a:r>
                        <a:rPr lang="fa-IR" dirty="0" smtClean="0"/>
                        <a:t>رای</a:t>
                      </a:r>
                      <a:endParaRPr lang="en-US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لزوم دیدن نهی کردن بنده ای که نماز می خواند توسط مکذب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نهی-رای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انسانی که نهی میکند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 9-أَ رَأَيْتَ الَّذِي يَنْهی</a:t>
                      </a:r>
                      <a:endParaRPr lang="en-US" dirty="0"/>
                    </a:p>
                  </a:txBody>
                  <a:tcPr/>
                </a:tc>
              </a:tr>
              <a:tr h="40928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عبد-صلی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بنده نماز خوان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 10-عَبْداً إِذا صَلَّی</a:t>
                      </a:r>
                      <a:endParaRPr lang="en-US" dirty="0"/>
                    </a:p>
                  </a:txBody>
                  <a:tcPr/>
                </a:tc>
              </a:tr>
              <a:tr h="7064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رای -هدی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در مسیر هدایت بودن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 11-أَ رَأَيْتَ إِنْ كانَ عَلَى الْهُدی</a:t>
                      </a:r>
                      <a:endParaRPr lang="en-US" dirty="0"/>
                    </a:p>
                  </a:txBody>
                  <a:tcPr/>
                </a:tc>
              </a:tr>
              <a:tr h="70643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امر-تقویا</a:t>
                      </a:r>
                    </a:p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به تقوا دعوت</a:t>
                      </a:r>
                      <a:r>
                        <a:rPr lang="fa-IR" baseline="0" dirty="0" smtClean="0"/>
                        <a:t> کردن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12-أَوْ أَمَرَ بِالتَّقْوی</a:t>
                      </a:r>
                      <a:endParaRPr lang="en-US" dirty="0"/>
                    </a:p>
                  </a:txBody>
                  <a:tcPr/>
                </a:tc>
              </a:tr>
              <a:tr h="109329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رای-کذب-تولی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تکذیب کردن و روی گرداندن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 13-أَ رَأَيْتَ إِنْ كَذَّبَ وَ تَوَلَّی</a:t>
                      </a:r>
                      <a:endParaRPr lang="en-US" dirty="0"/>
                    </a:p>
                  </a:txBody>
                  <a:tcPr/>
                </a:tc>
              </a:tr>
              <a:tr h="10932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علم-رای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خدا همه چیز را می بیند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14- أَ لَمْ يَعْلَمْ بِأَنَّ اللَّهَ يَری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90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984947"/>
              </p:ext>
            </p:extLst>
          </p:nvPr>
        </p:nvGraphicFramePr>
        <p:xfrm>
          <a:off x="76200" y="381000"/>
          <a:ext cx="8888288" cy="585631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00868"/>
                <a:gridCol w="1777658"/>
                <a:gridCol w="1454447"/>
                <a:gridCol w="1454447"/>
                <a:gridCol w="2100868"/>
              </a:tblGrid>
              <a:tr h="847624">
                <a:tc>
                  <a:txBody>
                    <a:bodyPr/>
                    <a:lstStyle/>
                    <a:p>
                      <a:r>
                        <a:rPr lang="fa-IR" dirty="0" smtClean="0"/>
                        <a:t>واژه</a:t>
                      </a:r>
                      <a:r>
                        <a:rPr lang="fa-IR" baseline="0" dirty="0" smtClean="0"/>
                        <a:t> کلیدی دسته آیه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موضوع</a:t>
                      </a:r>
                      <a:r>
                        <a:rPr lang="fa-IR" baseline="0" dirty="0" smtClean="0"/>
                        <a:t> دسته آیه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واژه</a:t>
                      </a:r>
                      <a:r>
                        <a:rPr lang="fa-IR" baseline="0" dirty="0" smtClean="0"/>
                        <a:t> کلیدی آیه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موضوع آیه  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آیه</a:t>
                      </a:r>
                      <a:endParaRPr lang="en-US" dirty="0"/>
                    </a:p>
                  </a:txBody>
                  <a:tcPr/>
                </a:tc>
              </a:tr>
              <a:tr h="647277">
                <a:tc rowSpan="4"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دعو</a:t>
                      </a:r>
                    </a:p>
                    <a:p>
                      <a:pPr algn="ctr"/>
                      <a:r>
                        <a:rPr lang="fa-IR" dirty="0" smtClean="0"/>
                        <a:t>نصو</a:t>
                      </a:r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عذاب کردن فرد مکذب خطاکار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کلا-سفع-نصو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تهدید مکذب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15-كَلَّا لَئِنْ لَمْ يَنْتَهِ لَنَسْفَعاً بِالنَّاصِيَه</a:t>
                      </a:r>
                      <a:endParaRPr lang="en-US" dirty="0"/>
                    </a:p>
                  </a:txBody>
                  <a:tcPr/>
                </a:tc>
              </a:tr>
              <a:tr h="6472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نصو-کذب-خط</a:t>
                      </a:r>
                      <a:r>
                        <a:rPr lang="fa-IR" baseline="0" dirty="0" smtClean="0"/>
                        <a:t>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کشیدن موی جلوی پیشانی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16-ناصِيَةٍ كاذِبَةٍ خاطِئَةٍ"</a:t>
                      </a:r>
                    </a:p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6472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دعو-ندو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کمک خواستن</a:t>
                      </a:r>
                      <a:r>
                        <a:rPr lang="fa-IR" baseline="0" dirty="0" smtClean="0"/>
                        <a:t> مکذب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17-فَلْيَدْعُ نادِيَهُ </a:t>
                      </a:r>
                      <a:endParaRPr lang="en-US" dirty="0"/>
                    </a:p>
                  </a:txBody>
                  <a:tcPr/>
                </a:tc>
              </a:tr>
              <a:tr h="64727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دعو-زبن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صدا زدن اتش بانان دوزخ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18-سَنَدْعُ الزَّبانِيَه</a:t>
                      </a:r>
                      <a:endParaRPr lang="en-US" dirty="0"/>
                    </a:p>
                  </a:txBody>
                  <a:tcPr/>
                </a:tc>
              </a:tr>
              <a:tr h="2419582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طوع</a:t>
                      </a:r>
                    </a:p>
                    <a:p>
                      <a:pPr algn="ctr"/>
                      <a:r>
                        <a:rPr lang="fa-IR" dirty="0" smtClean="0"/>
                        <a:t>سجد</a:t>
                      </a:r>
                    </a:p>
                    <a:p>
                      <a:pPr algn="ctr"/>
                      <a:r>
                        <a:rPr lang="fa-IR" dirty="0" smtClean="0"/>
                        <a:t>قرب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امر به</a:t>
                      </a:r>
                      <a:r>
                        <a:rPr lang="fa-IR" baseline="0" dirty="0" smtClean="0"/>
                        <a:t> اطاعت،سجده و قرب جستن به رب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طوع-سجد-قرب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عدم اطاعت از مکذب وسجده کردن</a:t>
                      </a:r>
                      <a:r>
                        <a:rPr lang="fa-IR" baseline="0" dirty="0" smtClean="0"/>
                        <a:t> و قرب جستن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19-كَلَّا لا تُطِعْهُ وَ اسْجُدْ وَ اقْتَرِب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53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fa-IR" dirty="0"/>
          </a:p>
          <a:p>
            <a:pPr marL="114300" indent="0">
              <a:buNone/>
            </a:pPr>
            <a:r>
              <a:rPr lang="fa-IR" dirty="0"/>
              <a:t>رای 4 بار</a:t>
            </a:r>
          </a:p>
          <a:p>
            <a:pPr marL="114300" indent="0">
              <a:buNone/>
            </a:pPr>
            <a:r>
              <a:rPr lang="fa-IR" dirty="0"/>
              <a:t>علم 4 بار</a:t>
            </a:r>
          </a:p>
          <a:p>
            <a:pPr marL="114300" indent="0">
              <a:buNone/>
            </a:pPr>
            <a:r>
              <a:rPr lang="fa-IR" dirty="0"/>
              <a:t>انسان 3 بار</a:t>
            </a:r>
          </a:p>
          <a:p>
            <a:pPr marL="114300" indent="0">
              <a:buNone/>
            </a:pPr>
            <a:r>
              <a:rPr lang="fa-IR" dirty="0"/>
              <a:t>رب 3 بار </a:t>
            </a:r>
          </a:p>
          <a:p>
            <a:pPr marL="114300" indent="0">
              <a:buNone/>
            </a:pPr>
            <a:r>
              <a:rPr lang="fa-IR" dirty="0"/>
              <a:t>کلا 3 بار</a:t>
            </a:r>
          </a:p>
          <a:p>
            <a:endParaRPr lang="fa-IR" dirty="0"/>
          </a:p>
        </p:txBody>
      </p:sp>
      <p:sp>
        <p:nvSpPr>
          <p:cNvPr id="4" name="Rounded Rectangle 3"/>
          <p:cNvSpPr/>
          <p:nvPr/>
        </p:nvSpPr>
        <p:spPr>
          <a:xfrm>
            <a:off x="2627784" y="476672"/>
            <a:ext cx="4464496" cy="8640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000" b="1" dirty="0" smtClean="0">
                <a:solidFill>
                  <a:schemeClr val="tx1"/>
                </a:solidFill>
              </a:rPr>
              <a:t>واژه های پر تکرار</a:t>
            </a:r>
            <a:endParaRPr lang="fa-I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860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51870" y="3681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r>
              <a:rPr lang="fa-IR" dirty="0" smtClean="0"/>
              <a:t>                                                                </a:t>
            </a:r>
            <a:r>
              <a:rPr lang="fa-IR" sz="2400" dirty="0" smtClean="0"/>
              <a:t>درجهالت میماند          </a:t>
            </a:r>
          </a:p>
          <a:p>
            <a:pPr marL="0" indent="0">
              <a:buNone/>
            </a:pPr>
            <a:r>
              <a:rPr lang="fa-IR" sz="2400" b="1" dirty="0" smtClean="0"/>
              <a:t>                   </a:t>
            </a:r>
          </a:p>
          <a:p>
            <a:pPr marL="0" indent="0">
              <a:buNone/>
            </a:pPr>
            <a:r>
              <a:rPr lang="fa-IR" sz="2400" b="1" dirty="0" smtClean="0"/>
              <a:t>         </a:t>
            </a:r>
            <a:r>
              <a:rPr lang="fa-IR" sz="2400" dirty="0" smtClean="0"/>
              <a:t>                                                                              قرائت نمیکند </a:t>
            </a:r>
          </a:p>
          <a:p>
            <a:pPr marL="0" indent="0">
              <a:buNone/>
            </a:pPr>
            <a:r>
              <a:rPr lang="fa-IR" dirty="0" smtClean="0"/>
              <a:t>                                                                 </a:t>
            </a:r>
            <a:r>
              <a:rPr lang="fa-IR" sz="2400" dirty="0" smtClean="0"/>
              <a:t>علم نمی اموزد </a:t>
            </a:r>
          </a:p>
          <a:p>
            <a:pPr marL="0" indent="0">
              <a:buNone/>
            </a:pPr>
            <a:r>
              <a:rPr lang="fa-IR" sz="2400" dirty="0" smtClean="0"/>
              <a:t>                                                                       ،  </a:t>
            </a:r>
          </a:p>
          <a:p>
            <a:pPr marL="0" indent="0">
              <a:buNone/>
            </a:pPr>
            <a:endParaRPr lang="fa-IR" sz="2400" dirty="0"/>
          </a:p>
          <a:p>
            <a:pPr marL="0" indent="0">
              <a:buNone/>
            </a:pPr>
            <a:endParaRPr lang="fa-IR" sz="2400" dirty="0" smtClean="0"/>
          </a:p>
          <a:p>
            <a:pPr marL="0" indent="0">
              <a:buNone/>
            </a:pPr>
            <a:r>
              <a:rPr lang="fa-IR" sz="2400" dirty="0" smtClean="0"/>
              <a:t>       </a:t>
            </a:r>
            <a:r>
              <a:rPr lang="fa-IR" sz="2800" b="1" dirty="0" smtClean="0"/>
              <a:t>ندع نادیه</a:t>
            </a:r>
            <a:endParaRPr lang="fa-IR" sz="2800" b="1" dirty="0"/>
          </a:p>
          <a:p>
            <a:pPr marL="0" indent="0">
              <a:buNone/>
            </a:pPr>
            <a:endParaRPr lang="fa-IR" sz="2400" dirty="0" smtClean="0"/>
          </a:p>
          <a:p>
            <a:pPr marL="0" indent="0">
              <a:buNone/>
            </a:pPr>
            <a:r>
              <a:rPr lang="fa-IR" sz="2800" dirty="0" smtClean="0"/>
              <a:t>                              عدم از صلاة وسجده</a:t>
            </a:r>
            <a:endParaRPr lang="fa-IR" sz="2800" dirty="0"/>
          </a:p>
        </p:txBody>
      </p:sp>
      <p:sp>
        <p:nvSpPr>
          <p:cNvPr id="4" name="Smiley Face 3"/>
          <p:cNvSpPr/>
          <p:nvPr/>
        </p:nvSpPr>
        <p:spPr>
          <a:xfrm>
            <a:off x="909305" y="4669803"/>
            <a:ext cx="504056" cy="648072"/>
          </a:xfrm>
          <a:prstGeom prst="smileyFace">
            <a:avLst>
              <a:gd name="adj" fmla="val -4653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6" name="Straight Connector 5"/>
          <p:cNvCxnSpPr/>
          <p:nvPr/>
        </p:nvCxnSpPr>
        <p:spPr>
          <a:xfrm>
            <a:off x="1161333" y="5317875"/>
            <a:ext cx="0" cy="41538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161333" y="5733256"/>
            <a:ext cx="252028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909305" y="5733256"/>
            <a:ext cx="252029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161333" y="5525565"/>
            <a:ext cx="252028" cy="13568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909305" y="5525565"/>
            <a:ext cx="252028" cy="13568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Cloud Callout 17"/>
          <p:cNvSpPr/>
          <p:nvPr/>
        </p:nvSpPr>
        <p:spPr>
          <a:xfrm flipH="1">
            <a:off x="251520" y="3068960"/>
            <a:ext cx="1368152" cy="1379061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solidFill>
                  <a:schemeClr val="tx1"/>
                </a:solidFill>
              </a:rPr>
              <a:t>استغنا </a:t>
            </a:r>
            <a:endParaRPr lang="fa-IR" sz="2000" dirty="0">
              <a:solidFill>
                <a:schemeClr val="tx1"/>
              </a:solidFill>
            </a:endParaRPr>
          </a:p>
        </p:txBody>
      </p:sp>
      <p:sp>
        <p:nvSpPr>
          <p:cNvPr id="19" name="Sun 18"/>
          <p:cNvSpPr/>
          <p:nvPr/>
        </p:nvSpPr>
        <p:spPr>
          <a:xfrm>
            <a:off x="4385219" y="609984"/>
            <a:ext cx="1944216" cy="1656184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b="1" dirty="0" smtClean="0">
                <a:solidFill>
                  <a:schemeClr val="tx1"/>
                </a:solidFill>
              </a:rPr>
              <a:t>رب</a:t>
            </a:r>
            <a:endParaRPr lang="fa-IR" sz="3200" b="1" dirty="0">
              <a:solidFill>
                <a:schemeClr val="tx1"/>
              </a:solidFill>
            </a:endParaRPr>
          </a:p>
        </p:txBody>
      </p:sp>
      <p:sp>
        <p:nvSpPr>
          <p:cNvPr id="22" name="Up Arrow 21"/>
          <p:cNvSpPr/>
          <p:nvPr/>
        </p:nvSpPr>
        <p:spPr>
          <a:xfrm rot="2260056">
            <a:off x="2204217" y="1680835"/>
            <a:ext cx="687713" cy="303893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</a:rPr>
              <a:t>رجعت</a:t>
            </a:r>
            <a:endParaRPr lang="fa-IR" sz="2800" b="1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318479" y="1563682"/>
            <a:ext cx="370384" cy="7920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143631" y="1879810"/>
            <a:ext cx="720080" cy="18002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Down Arrow 26"/>
          <p:cNvSpPr/>
          <p:nvPr/>
        </p:nvSpPr>
        <p:spPr>
          <a:xfrm rot="2229454">
            <a:off x="2839528" y="1644354"/>
            <a:ext cx="1328287" cy="36429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تعلیم به قلم از روی کرامت</a:t>
            </a:r>
            <a:endParaRPr lang="fa-IR" sz="24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896159" y="2564902"/>
            <a:ext cx="26292" cy="432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946384" y="1328269"/>
            <a:ext cx="26291" cy="3005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395536" y="6093296"/>
            <a:ext cx="1656184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کذب وتولی</a:t>
            </a:r>
            <a:endParaRPr lang="fa-IR" sz="2400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3231940" y="5317875"/>
            <a:ext cx="2780220" cy="7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267744" y="2420888"/>
            <a:ext cx="3024336" cy="417646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Wave 41"/>
          <p:cNvSpPr/>
          <p:nvPr/>
        </p:nvSpPr>
        <p:spPr>
          <a:xfrm>
            <a:off x="6228184" y="4492275"/>
            <a:ext cx="2448272" cy="2337945"/>
          </a:xfrm>
          <a:prstGeom prst="wav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solidFill>
                  <a:schemeClr val="tx1"/>
                </a:solidFill>
              </a:rPr>
              <a:t>کشیدن ناصیه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همان جایی که باید سجده میکرده</a:t>
            </a:r>
            <a:endParaRPr lang="fa-IR" sz="2400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7740352" y="4409441"/>
            <a:ext cx="0" cy="5207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041403" y="1158998"/>
            <a:ext cx="576064" cy="25121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2843808" y="152784"/>
            <a:ext cx="2448271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b="1" dirty="0" smtClean="0">
                <a:solidFill>
                  <a:schemeClr val="tx1"/>
                </a:solidFill>
              </a:rPr>
              <a:t>مثال سوره</a:t>
            </a:r>
            <a:endParaRPr lang="fa-IR" sz="32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128284" y="1145770"/>
            <a:ext cx="1224136" cy="8108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ندع زبانیه</a:t>
            </a:r>
            <a:endParaRPr lang="fa-I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12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4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19" grpId="0" animBg="1"/>
      <p:bldP spid="22" grpId="0" animBg="1"/>
      <p:bldP spid="27" grpId="0" animBg="1"/>
      <p:bldP spid="32" grpId="0" animBg="1"/>
      <p:bldP spid="42" grpId="0" animBg="1"/>
      <p:bldP spid="47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>
              <a:latin typeface="Georgia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555776" y="404664"/>
            <a:ext cx="4176464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600" dirty="0" smtClean="0">
                <a:solidFill>
                  <a:schemeClr val="tx1"/>
                </a:solidFill>
                <a:latin typeface="Georgia" pitchFamily="18" charset="0"/>
              </a:rPr>
              <a:t>اسما وصفات الهی</a:t>
            </a:r>
            <a:endParaRPr lang="fa-IR" sz="36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5" name="Flowchart: Connector 4"/>
          <p:cNvSpPr/>
          <p:nvPr/>
        </p:nvSpPr>
        <p:spPr>
          <a:xfrm>
            <a:off x="2555776" y="2204864"/>
            <a:ext cx="4176464" cy="3600400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latin typeface="Georgia" pitchFamily="18" charset="0"/>
            </a:endParaRPr>
          </a:p>
        </p:txBody>
      </p:sp>
      <p:sp>
        <p:nvSpPr>
          <p:cNvPr id="6" name="Flowchart: Connector 5"/>
          <p:cNvSpPr/>
          <p:nvPr/>
        </p:nvSpPr>
        <p:spPr>
          <a:xfrm>
            <a:off x="4211960" y="2564904"/>
            <a:ext cx="1080120" cy="122413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solidFill>
                  <a:schemeClr val="tx1"/>
                </a:solidFill>
                <a:latin typeface="Georgia" pitchFamily="18" charset="0"/>
              </a:rPr>
              <a:t>خالق</a:t>
            </a:r>
            <a:endParaRPr lang="fa-IR" sz="20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7" name="Flowchart: Connector 6"/>
          <p:cNvSpPr/>
          <p:nvPr/>
        </p:nvSpPr>
        <p:spPr>
          <a:xfrm>
            <a:off x="5292080" y="3861048"/>
            <a:ext cx="1224136" cy="108012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solidFill>
                  <a:schemeClr val="tx1"/>
                </a:solidFill>
                <a:latin typeface="Georgia" pitchFamily="18" charset="0"/>
              </a:rPr>
              <a:t>عالم</a:t>
            </a:r>
            <a:endParaRPr lang="fa-IR" sz="20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8" name="Flowchart: Connector 7"/>
          <p:cNvSpPr/>
          <p:nvPr/>
        </p:nvSpPr>
        <p:spPr>
          <a:xfrm>
            <a:off x="2987824" y="3861048"/>
            <a:ext cx="1224136" cy="108012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solidFill>
                  <a:schemeClr val="tx1"/>
                </a:solidFill>
                <a:latin typeface="Georgia" pitchFamily="18" charset="0"/>
              </a:rPr>
              <a:t>اکرم</a:t>
            </a:r>
            <a:endParaRPr lang="fa-IR" sz="2000" dirty="0">
              <a:solidFill>
                <a:schemeClr val="tx1"/>
              </a:solidFill>
              <a:latin typeface="Georgia" pitchFamily="18" charset="0"/>
            </a:endParaRPr>
          </a:p>
        </p:txBody>
      </p:sp>
      <p:cxnSp>
        <p:nvCxnSpPr>
          <p:cNvPr id="10" name="Straight Arrow Connector 9"/>
          <p:cNvCxnSpPr>
            <a:stCxn id="6" idx="7"/>
          </p:cNvCxnSpPr>
          <p:nvPr/>
        </p:nvCxnSpPr>
        <p:spPr>
          <a:xfrm flipV="1">
            <a:off x="5133900" y="1988840"/>
            <a:ext cx="1022276" cy="7553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1"/>
          </p:cNvCxnSpPr>
          <p:nvPr/>
        </p:nvCxnSpPr>
        <p:spPr>
          <a:xfrm flipH="1" flipV="1">
            <a:off x="2195736" y="2204864"/>
            <a:ext cx="971359" cy="18143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2"/>
          </p:cNvCxnSpPr>
          <p:nvPr/>
        </p:nvCxnSpPr>
        <p:spPr>
          <a:xfrm flipH="1" flipV="1">
            <a:off x="2195736" y="2276872"/>
            <a:ext cx="3096344" cy="21242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51920" y="1558533"/>
            <a:ext cx="10801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b="1" dirty="0" smtClean="0"/>
              <a:t>رب</a:t>
            </a:r>
            <a:endParaRPr lang="fa-IR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732240" y="1881698"/>
            <a:ext cx="2232248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dirty="0" smtClean="0"/>
              <a:t>خلق انسان از علق:</a:t>
            </a:r>
          </a:p>
          <a:p>
            <a:pPr algn="ctr"/>
            <a:r>
              <a:rPr lang="fa-IR" sz="2000" dirty="0" smtClean="0"/>
              <a:t>انسان از چیزی خلق شده که دارای تعلق است واصلا احساس استقلالش بی معنی است</a:t>
            </a:r>
            <a:endParaRPr lang="fa-IR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51520" y="1772816"/>
            <a:ext cx="18002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/>
              <a:t>خداوند از کرامت خود به انسان علم آموخته.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159126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Cloud Callout 2061"/>
          <p:cNvSpPr/>
          <p:nvPr/>
        </p:nvSpPr>
        <p:spPr>
          <a:xfrm flipH="1">
            <a:off x="5580112" y="3083722"/>
            <a:ext cx="3420943" cy="2937566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60" name="Cloud Callout 2059"/>
          <p:cNvSpPr/>
          <p:nvPr/>
        </p:nvSpPr>
        <p:spPr>
          <a:xfrm>
            <a:off x="-1" y="2996952"/>
            <a:ext cx="4500555" cy="3024336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036496" cy="5589240"/>
          </a:xfrm>
        </p:spPr>
        <p:txBody>
          <a:bodyPr/>
          <a:lstStyle/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endParaRPr lang="fa-IR" sz="2800" b="1" dirty="0" smtClean="0"/>
          </a:p>
          <a:p>
            <a:pPr marL="0" indent="0">
              <a:buNone/>
            </a:pPr>
            <a:r>
              <a:rPr lang="fa-IR" sz="2800" b="1" dirty="0"/>
              <a:t> </a:t>
            </a:r>
            <a:r>
              <a:rPr lang="fa-IR" sz="2800" b="1" dirty="0" smtClean="0"/>
              <a:t>                        خلق از علق و تعلیم از جانب خدا</a:t>
            </a:r>
          </a:p>
          <a:p>
            <a:endParaRPr lang="fa-IR" sz="2400" b="1" dirty="0" smtClean="0"/>
          </a:p>
          <a:p>
            <a:pPr marL="0" indent="0">
              <a:buNone/>
            </a:pPr>
            <a:r>
              <a:rPr lang="fa-IR" sz="2800" b="1" dirty="0" smtClean="0"/>
              <a:t>     یعلم </a:t>
            </a:r>
            <a:r>
              <a:rPr lang="fa-IR" sz="2400" dirty="0" smtClean="0"/>
              <a:t>بان الله یری                                                 </a:t>
            </a:r>
            <a:r>
              <a:rPr lang="fa-IR" sz="2800" b="1" dirty="0" smtClean="0"/>
              <a:t>لم یعلم </a:t>
            </a:r>
            <a:r>
              <a:rPr lang="fa-IR" sz="2400" dirty="0" smtClean="0"/>
              <a:t>بان الله یری </a:t>
            </a:r>
          </a:p>
          <a:p>
            <a:endParaRPr lang="fa-IR" sz="2400" dirty="0"/>
          </a:p>
          <a:p>
            <a:pPr marL="0" indent="0">
              <a:buNone/>
            </a:pPr>
            <a:r>
              <a:rPr lang="fa-IR" sz="2400" dirty="0" smtClean="0"/>
              <a:t>    نیازمندی                                                               بی نیازی وجاودانگی</a:t>
            </a:r>
          </a:p>
          <a:p>
            <a:pPr marL="0" indent="0">
              <a:buNone/>
            </a:pPr>
            <a:r>
              <a:rPr lang="fa-IR" sz="2400" dirty="0"/>
              <a:t> </a:t>
            </a:r>
            <a:r>
              <a:rPr lang="fa-IR" sz="2400" dirty="0" smtClean="0"/>
              <a:t>                  صلاة وسجده                         کذب و تولی</a:t>
            </a:r>
          </a:p>
          <a:p>
            <a:pPr marL="0" indent="0">
              <a:buNone/>
            </a:pPr>
            <a:r>
              <a:rPr lang="fa-IR" sz="2400" dirty="0" smtClean="0"/>
              <a:t>  علی الهدی-امربه تقوی                                      </a:t>
            </a:r>
            <a:r>
              <a:rPr lang="fa-IR" sz="2800" b="1" dirty="0" smtClean="0"/>
              <a:t>طغیان </a:t>
            </a:r>
            <a:r>
              <a:rPr lang="fa-IR" sz="2400" dirty="0" smtClean="0"/>
              <a:t>   نهی از صلاة وسجده    </a:t>
            </a:r>
            <a:endParaRPr lang="fa-IR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1620235" y="260648"/>
            <a:ext cx="576064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600" dirty="0">
                <a:solidFill>
                  <a:prstClr val="black"/>
                </a:solidFill>
                <a:ea typeface="+mj-ea"/>
                <a:cs typeface="Times New Roman"/>
              </a:rPr>
              <a:t>شخصیت های مثبت و منفی</a:t>
            </a:r>
            <a:endParaRPr lang="fa-IR" sz="3600" dirty="0"/>
          </a:p>
        </p:txBody>
      </p:sp>
      <p:sp>
        <p:nvSpPr>
          <p:cNvPr id="5" name="Down Arrow Callout 4"/>
          <p:cNvSpPr/>
          <p:nvPr/>
        </p:nvSpPr>
        <p:spPr>
          <a:xfrm>
            <a:off x="755576" y="1412776"/>
            <a:ext cx="7776864" cy="864096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r>
              <a:rPr lang="fa-IR" sz="2800" b="1" dirty="0" smtClean="0">
                <a:solidFill>
                  <a:schemeClr val="tx1"/>
                </a:solidFill>
              </a:rPr>
              <a:t>1-خلَقَ </a:t>
            </a:r>
            <a:r>
              <a:rPr lang="fa-IR" sz="2800" b="1" dirty="0">
                <a:solidFill>
                  <a:schemeClr val="tx1"/>
                </a:solidFill>
              </a:rPr>
              <a:t>الْإِنْسانَ مِنْ </a:t>
            </a:r>
            <a:r>
              <a:rPr lang="fa-IR" sz="2800" b="1" dirty="0" smtClean="0">
                <a:solidFill>
                  <a:schemeClr val="tx1"/>
                </a:solidFill>
              </a:rPr>
              <a:t>عَلَق              2-علم الانسان مالم یعلم 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660232" y="2780928"/>
            <a:ext cx="158417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899592" y="2780928"/>
            <a:ext cx="172819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8244408" y="278092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899592" y="278092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8244408" y="378904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7380875" y="4581128"/>
            <a:ext cx="359477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8272603" y="4689140"/>
            <a:ext cx="288032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99592" y="378904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48" name="Straight Arrow Connector 2047"/>
          <p:cNvCxnSpPr/>
          <p:nvPr/>
        </p:nvCxnSpPr>
        <p:spPr>
          <a:xfrm flipH="1">
            <a:off x="899592" y="4689140"/>
            <a:ext cx="432048" cy="4394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54" name="Straight Arrow Connector 2053"/>
          <p:cNvCxnSpPr/>
          <p:nvPr/>
        </p:nvCxnSpPr>
        <p:spPr>
          <a:xfrm>
            <a:off x="2555776" y="4581128"/>
            <a:ext cx="360040" cy="1080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56" name="Straight Arrow Connector 2055"/>
          <p:cNvCxnSpPr/>
          <p:nvPr/>
        </p:nvCxnSpPr>
        <p:spPr>
          <a:xfrm>
            <a:off x="2051720" y="4689140"/>
            <a:ext cx="864096" cy="5400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59" name="Smiley Face 2058"/>
          <p:cNvSpPr/>
          <p:nvPr/>
        </p:nvSpPr>
        <p:spPr>
          <a:xfrm>
            <a:off x="74238" y="5879549"/>
            <a:ext cx="1008112" cy="908720"/>
          </a:xfrm>
          <a:prstGeom prst="smileyFace">
            <a:avLst>
              <a:gd name="adj" fmla="val -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61" name="Smiley Face 2060"/>
          <p:cNvSpPr/>
          <p:nvPr/>
        </p:nvSpPr>
        <p:spPr>
          <a:xfrm>
            <a:off x="8229600" y="5904747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2801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6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517632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a-IR" sz="2800" dirty="0" smtClean="0"/>
          </a:p>
          <a:p>
            <a:pPr marL="0" indent="0">
              <a:buNone/>
            </a:pPr>
            <a:r>
              <a:rPr lang="fa-IR" sz="2800" dirty="0" smtClean="0"/>
              <a:t>                                 </a:t>
            </a:r>
            <a:endParaRPr lang="fa-IR" sz="2800" dirty="0"/>
          </a:p>
          <a:p>
            <a:pPr marL="0" indent="0">
              <a:buNone/>
            </a:pPr>
            <a:r>
              <a:rPr lang="fa-IR" sz="2800" dirty="0" smtClean="0"/>
              <a:t>                             قرائت:</a:t>
            </a:r>
            <a:r>
              <a:rPr lang="fa-IR" sz="2800" u="sng" dirty="0" smtClean="0"/>
              <a:t>فهم به بصر </a:t>
            </a:r>
            <a:r>
              <a:rPr lang="fa-IR" sz="2800" dirty="0" smtClean="0"/>
              <a:t>یا بصیرت</a:t>
            </a:r>
          </a:p>
          <a:p>
            <a:pPr marL="0" indent="0">
              <a:buNone/>
            </a:pPr>
            <a:r>
              <a:rPr lang="fa-IR" sz="2800" dirty="0"/>
              <a:t> </a:t>
            </a:r>
            <a:r>
              <a:rPr lang="fa-IR" sz="2800" dirty="0" smtClean="0"/>
              <a:t>                                          </a:t>
            </a:r>
            <a:r>
              <a:rPr lang="fa-IR" sz="2800" b="1" dirty="0" smtClean="0"/>
              <a:t>رویت        فهم=علم</a:t>
            </a:r>
          </a:p>
          <a:p>
            <a:pPr marL="0" indent="0">
              <a:buNone/>
            </a:pPr>
            <a:r>
              <a:rPr lang="fa-IR" sz="2800" b="1" dirty="0"/>
              <a:t> </a:t>
            </a:r>
            <a:r>
              <a:rPr lang="fa-IR" sz="2800" b="1" dirty="0" smtClean="0"/>
              <a:t>                             </a:t>
            </a:r>
          </a:p>
          <a:p>
            <a:pPr marL="0" indent="0">
              <a:buNone/>
            </a:pPr>
            <a:r>
              <a:rPr lang="fa-IR" sz="2400" dirty="0"/>
              <a:t> </a:t>
            </a:r>
            <a:r>
              <a:rPr lang="fa-IR" sz="2400" dirty="0" smtClean="0"/>
              <a:t>                                          در فردقرائت اتفاق افتاده=عبد و </a:t>
            </a:r>
            <a:r>
              <a:rPr lang="fa-IR" sz="2400" b="1" u="sng" dirty="0" smtClean="0"/>
              <a:t>نیازمند </a:t>
            </a:r>
            <a:r>
              <a:rPr lang="fa-IR" sz="2800" b="1" dirty="0" smtClean="0"/>
              <a:t> </a:t>
            </a:r>
          </a:p>
          <a:p>
            <a:pPr marL="0" indent="0">
              <a:buNone/>
            </a:pPr>
            <a:endParaRPr lang="fa-IR" sz="2800" b="1" dirty="0"/>
          </a:p>
          <a:p>
            <a:pPr marL="0" indent="0">
              <a:buNone/>
            </a:pPr>
            <a:r>
              <a:rPr lang="fa-IR" sz="2800" b="1" dirty="0" smtClean="0"/>
              <a:t>                                                                 </a:t>
            </a:r>
            <a:r>
              <a:rPr lang="fa-IR" sz="2800" dirty="0" smtClean="0"/>
              <a:t>صلاة</a:t>
            </a:r>
            <a:r>
              <a:rPr lang="fa-IR" sz="2800" b="1" dirty="0" smtClean="0"/>
              <a:t> وسجده   </a:t>
            </a:r>
          </a:p>
          <a:p>
            <a:pPr marL="0" indent="0">
              <a:buNone/>
            </a:pPr>
            <a:r>
              <a:rPr lang="fa-IR" sz="2800" b="1" dirty="0" smtClean="0"/>
              <a:t>                                        </a:t>
            </a:r>
          </a:p>
          <a:p>
            <a:pPr marL="0" indent="0">
              <a:buNone/>
            </a:pPr>
            <a:r>
              <a:rPr lang="fa-IR" sz="2800" b="1" dirty="0"/>
              <a:t> </a:t>
            </a:r>
            <a:r>
              <a:rPr lang="fa-IR" sz="2800" b="1" dirty="0" smtClean="0"/>
              <a:t>                                         </a:t>
            </a:r>
            <a:r>
              <a:rPr lang="fa-IR" sz="2800" dirty="0" smtClean="0"/>
              <a:t>باعث </a:t>
            </a:r>
            <a:r>
              <a:rPr lang="fa-IR" sz="2800" b="1" dirty="0" smtClean="0"/>
              <a:t>تقرب</a:t>
            </a:r>
            <a:r>
              <a:rPr lang="fa-IR" sz="2800" dirty="0" smtClean="0"/>
              <a:t> میشود</a:t>
            </a:r>
          </a:p>
          <a:p>
            <a:pPr marL="0" indent="0">
              <a:buNone/>
            </a:pPr>
            <a:r>
              <a:rPr lang="fa-IR" sz="2800" dirty="0" smtClean="0">
                <a:solidFill>
                  <a:srgbClr val="92D050"/>
                </a:solidFill>
              </a:rPr>
              <a:t>پیامبر:نزدیکترین حالت عبد به پروردگارسجده است.</a:t>
            </a:r>
          </a:p>
          <a:p>
            <a:pPr marL="0" indent="0">
              <a:buNone/>
            </a:pPr>
            <a:r>
              <a:rPr lang="fa-IR" sz="2800" dirty="0" smtClean="0">
                <a:solidFill>
                  <a:srgbClr val="92D050"/>
                </a:solidFill>
              </a:rPr>
              <a:t>پیامبر:بخوان و بالا برو.</a:t>
            </a:r>
          </a:p>
          <a:p>
            <a:pPr marL="0" indent="0">
              <a:buNone/>
            </a:pPr>
            <a:endParaRPr lang="fa-IR" sz="2800" dirty="0" smtClean="0"/>
          </a:p>
          <a:p>
            <a:pPr marL="0" indent="0">
              <a:buNone/>
            </a:pPr>
            <a:endParaRPr lang="fa-IR" sz="2800" dirty="0"/>
          </a:p>
        </p:txBody>
      </p:sp>
      <p:sp>
        <p:nvSpPr>
          <p:cNvPr id="5" name="Folded Corner 4"/>
          <p:cNvSpPr/>
          <p:nvPr/>
        </p:nvSpPr>
        <p:spPr>
          <a:xfrm>
            <a:off x="6012160" y="1120619"/>
            <a:ext cx="2376264" cy="3096344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امربه قرائت-2بار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امر به سجده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امر به تقرب</a:t>
            </a:r>
            <a:endParaRPr lang="fa-IR" sz="28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968374" y="198884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Left Arrow 10"/>
          <p:cNvSpPr/>
          <p:nvPr/>
        </p:nvSpPr>
        <p:spPr>
          <a:xfrm>
            <a:off x="4483787" y="1700808"/>
            <a:ext cx="1296144" cy="967983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solidFill>
                  <a:schemeClr val="tx1"/>
                </a:solidFill>
              </a:rPr>
              <a:t>اولین گام قرائت</a:t>
            </a:r>
            <a:endParaRPr lang="fa-IR" sz="2000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23528" y="1484784"/>
            <a:ext cx="1440160" cy="108012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solidFill>
                  <a:schemeClr val="tx1"/>
                </a:solidFill>
              </a:rPr>
              <a:t>لازمه قرائت</a:t>
            </a:r>
            <a:endParaRPr lang="fa-IR" sz="20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763688" y="188640"/>
            <a:ext cx="5112568" cy="720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fa-IR" sz="3600" dirty="0" smtClean="0">
                <a:solidFill>
                  <a:prstClr val="black"/>
                </a:solidFill>
              </a:rPr>
              <a:t>امرهای </a:t>
            </a:r>
            <a:r>
              <a:rPr lang="fa-IR" sz="3600" dirty="0">
                <a:solidFill>
                  <a:prstClr val="black"/>
                </a:solidFill>
              </a:rPr>
              <a:t>سوره 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414373" y="2024844"/>
            <a:ext cx="0" cy="74014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475656" y="324281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Elbow Connector 19"/>
          <p:cNvCxnSpPr/>
          <p:nvPr/>
        </p:nvCxnSpPr>
        <p:spPr>
          <a:xfrm>
            <a:off x="683568" y="4293096"/>
            <a:ext cx="1584176" cy="792088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30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841</TotalTime>
  <Words>793</Words>
  <Application>Microsoft Office PowerPoint</Application>
  <PresentationFormat>On-screen Show (4:3)</PresentationFormat>
  <Paragraphs>217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Office07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الله.</dc:title>
  <dc:creator>v</dc:creator>
  <cp:lastModifiedBy>v</cp:lastModifiedBy>
  <cp:revision>96</cp:revision>
  <dcterms:created xsi:type="dcterms:W3CDTF">2012-08-03T20:12:27Z</dcterms:created>
  <dcterms:modified xsi:type="dcterms:W3CDTF">2012-08-07T11:04:15Z</dcterms:modified>
</cp:coreProperties>
</file>