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0"/>
  </p:notesMasterIdLst>
  <p:sldIdLst>
    <p:sldId id="420" r:id="rId4"/>
    <p:sldId id="433" r:id="rId5"/>
    <p:sldId id="434" r:id="rId6"/>
    <p:sldId id="435" r:id="rId7"/>
    <p:sldId id="432" r:id="rId8"/>
    <p:sldId id="4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FF"/>
    <a:srgbClr val="FF99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22/12/1444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6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اعداد گنگ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اعداد گنگ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4B252-80B9-43A1-A786-3D737CB23069}"/>
              </a:ext>
            </a:extLst>
          </p:cNvPr>
          <p:cNvSpPr txBox="1"/>
          <p:nvPr/>
        </p:nvSpPr>
        <p:spPr>
          <a:xfrm>
            <a:off x="5219092" y="1667612"/>
            <a:ext cx="66524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noProof="0" dirty="0" smtClean="0">
                <a:solidFill>
                  <a:srgbClr val="FFFF00"/>
                </a:solidFill>
                <a:ea typeface="Cambria Math" panose="02040503050406030204" pitchFamily="18" charset="0"/>
              </a:rPr>
              <a:t>سؤال مهم: 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آیا آدمک زیر می‌تواند با گام‌هایی مساوی 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که واحد را به قسمت‌های 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برابر 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تقسیم 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می‌کند</a:t>
            </a:r>
            <a:r>
              <a:rPr lang="fa-IR" sz="2400" dirty="0">
                <a:solidFill>
                  <a:schemeClr val="bg1"/>
                </a:solidFill>
                <a:ea typeface="Cambria Math" panose="02040503050406030204" pitchFamily="18" charset="0"/>
              </a:rPr>
              <a:t> </a:t>
            </a:r>
            <a:r>
              <a:rPr lang="fa-IR" sz="240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قدم بزند تا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 روی هر </a:t>
            </a:r>
            <a:r>
              <a:rPr lang="fa-IR" sz="2400" noProof="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نقطهٔ دلخواه قرار بگیرد؟</a:t>
            </a: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RANYekan Medium" panose="020B0506030804020204" pitchFamily="34" charset="-78"/>
            </a:endParaRPr>
          </a:p>
        </p:txBody>
      </p:sp>
      <p:sp>
        <p:nvSpPr>
          <p:cNvPr id="6" name="Rectangle: Rounded Corners 107">
            <a:extLst>
              <a:ext uri="{FF2B5EF4-FFF2-40B4-BE49-F238E27FC236}">
                <a16:creationId xmlns:a16="http://schemas.microsoft.com/office/drawing/2014/main" id="{153329FF-FD76-9B5F-5950-8BF8588D0547}"/>
              </a:ext>
            </a:extLst>
          </p:cNvPr>
          <p:cNvSpPr/>
          <p:nvPr/>
        </p:nvSpPr>
        <p:spPr>
          <a:xfrm>
            <a:off x="-51798" y="1689743"/>
            <a:ext cx="2548222" cy="3512074"/>
          </a:xfrm>
          <a:prstGeom prst="roundRect">
            <a:avLst>
              <a:gd name="adj" fmla="val 6540"/>
            </a:avLst>
          </a:prstGeom>
          <a:solidFill>
            <a:srgbClr val="004D8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28934-9733-2155-7179-A796C1F2A5B2}"/>
                  </a:ext>
                </a:extLst>
              </p:cNvPr>
              <p:cNvSpPr txBox="1"/>
              <p:nvPr/>
            </p:nvSpPr>
            <p:spPr>
              <a:xfrm>
                <a:off x="1337972" y="5419496"/>
                <a:ext cx="64231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۰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              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۱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              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۲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28934-9733-2155-7179-A796C1F2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72" y="5419496"/>
                <a:ext cx="642316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7682B91-DCA8-EB2A-DEF0-D2DCEB2CC73A}"/>
              </a:ext>
            </a:extLst>
          </p:cNvPr>
          <p:cNvGrpSpPr/>
          <p:nvPr/>
        </p:nvGrpSpPr>
        <p:grpSpPr>
          <a:xfrm>
            <a:off x="1223470" y="5172461"/>
            <a:ext cx="6425065" cy="324928"/>
            <a:chOff x="760898" y="4623557"/>
            <a:chExt cx="5867292" cy="2967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D51E68-0F8D-0439-A4D6-A15D25BC7ED9}"/>
                </a:ext>
              </a:extLst>
            </p:cNvPr>
            <p:cNvCxnSpPr/>
            <p:nvPr/>
          </p:nvCxnSpPr>
          <p:spPr>
            <a:xfrm>
              <a:off x="760898" y="4634895"/>
              <a:ext cx="586729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8DA60-660F-60D2-F45E-E46F8FDA1FA9}"/>
                </a:ext>
              </a:extLst>
            </p:cNvPr>
            <p:cNvCxnSpPr>
              <a:cxnSpLocks/>
            </p:cNvCxnSpPr>
            <p:nvPr/>
          </p:nvCxnSpPr>
          <p:spPr>
            <a:xfrm>
              <a:off x="5907314" y="4623557"/>
              <a:ext cx="0" cy="28538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5D4D60-DE2A-CF6C-B43A-198B8922113E}"/>
                </a:ext>
              </a:extLst>
            </p:cNvPr>
            <p:cNvCxnSpPr>
              <a:cxnSpLocks/>
            </p:cNvCxnSpPr>
            <p:nvPr/>
          </p:nvCxnSpPr>
          <p:spPr>
            <a:xfrm>
              <a:off x="3467276" y="4623557"/>
              <a:ext cx="0" cy="28538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2DC93-C698-B9F8-CADA-DE0CAE1349B6}"/>
                </a:ext>
              </a:extLst>
            </p:cNvPr>
            <p:cNvCxnSpPr>
              <a:cxnSpLocks/>
            </p:cNvCxnSpPr>
            <p:nvPr/>
          </p:nvCxnSpPr>
          <p:spPr>
            <a:xfrm>
              <a:off x="1040896" y="4634895"/>
              <a:ext cx="0" cy="28538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/>
              <p:nvPr/>
            </p:nvSpPr>
            <p:spPr>
              <a:xfrm>
                <a:off x="4870311" y="5355102"/>
                <a:ext cx="697562" cy="614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sz="3600" b="0" i="0" smtClean="0">
                              <a:solidFill>
                                <a:schemeClr val="bg1"/>
                              </a:solidFill>
                              <a:latin typeface="IRANYekan Medium" panose="020B0506030804020204" pitchFamily="34" charset="-78"/>
                            </a:rPr>
                            <m:t>۲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1" y="5355102"/>
                <a:ext cx="697562" cy="614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5270648" y="5110376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E2F4D-F5F6-D309-0701-2C1C9C7E2EF4}"/>
              </a:ext>
            </a:extLst>
          </p:cNvPr>
          <p:cNvGrpSpPr/>
          <p:nvPr/>
        </p:nvGrpSpPr>
        <p:grpSpPr>
          <a:xfrm>
            <a:off x="728077" y="1689742"/>
            <a:ext cx="1783650" cy="3494852"/>
            <a:chOff x="208946" y="383663"/>
            <a:chExt cx="1783650" cy="34948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8C4F88-BDF9-F653-D059-047F6624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46" y="1447969"/>
              <a:ext cx="1783650" cy="24305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08DD8B-13B3-7FBC-D803-693EF6C3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9" y="383663"/>
              <a:ext cx="1064306" cy="106430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49522" y="2540642"/>
            <a:ext cx="2886480" cy="2643952"/>
            <a:chOff x="1549522" y="2540642"/>
            <a:chExt cx="2886480" cy="2643952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167FF50-DA27-0F2B-95B8-48FFD7877BD5}"/>
                </a:ext>
              </a:extLst>
            </p:cNvPr>
            <p:cNvSpPr/>
            <p:nvPr/>
          </p:nvSpPr>
          <p:spPr>
            <a:xfrm flipH="1">
              <a:off x="1549522" y="2540642"/>
              <a:ext cx="2649195" cy="2643952"/>
            </a:xfrm>
            <a:prstGeom prst="rtTriangle">
              <a:avLst/>
            </a:prstGeom>
            <a:solidFill>
              <a:schemeClr val="bg1">
                <a:lumMod val="65000"/>
                <a:alpha val="47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52DBE7-4FBC-0A70-3CEF-A65340019A54}"/>
                    </a:ext>
                  </a:extLst>
                </p:cNvPr>
                <p:cNvSpPr txBox="1"/>
                <p:nvPr/>
              </p:nvSpPr>
              <p:spPr>
                <a:xfrm>
                  <a:off x="2379444" y="3332698"/>
                  <a:ext cx="697562" cy="614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a-IR" sz="3600" b="0" i="0" smtClean="0">
                                <a:solidFill>
                                  <a:schemeClr val="bg1"/>
                                </a:solidFill>
                                <a:latin typeface="IRANYekan Medium" panose="020B0506030804020204" pitchFamily="34" charset="-78"/>
                              </a:rPr>
                              <m:t>۲</m:t>
                            </m:r>
                          </m:e>
                        </m:rad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52DBE7-4FBC-0A70-3CEF-A65340019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444" y="3332698"/>
                  <a:ext cx="697562" cy="614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2DBE7-4FBC-0A70-3CEF-A65340019A54}"/>
                </a:ext>
              </a:extLst>
            </p:cNvPr>
            <p:cNvSpPr txBox="1"/>
            <p:nvPr/>
          </p:nvSpPr>
          <p:spPr>
            <a:xfrm>
              <a:off x="4272496" y="3631441"/>
              <a:ext cx="16350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a-IR" sz="4400">
                  <a:solidFill>
                    <a:schemeClr val="bg1"/>
                  </a:solidFill>
                  <a:latin typeface="IRANYekan Medium" panose="020B0506030804020204" pitchFamily="34" charset="-78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IRANYekan Medium" panose="020B0506030804020204" pitchFamily="34" charset="-78"/>
              </a:endParaRP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id="{86499F3C-E9AC-C867-6518-72C6FFB691CC}"/>
              </a:ext>
            </a:extLst>
          </p:cNvPr>
          <p:cNvSpPr/>
          <p:nvPr/>
        </p:nvSpPr>
        <p:spPr>
          <a:xfrm>
            <a:off x="-2247674" y="1443211"/>
            <a:ext cx="7603522" cy="7603522"/>
          </a:xfrm>
          <a:prstGeom prst="arc">
            <a:avLst>
              <a:gd name="adj1" fmla="val 16200000"/>
              <a:gd name="adj2" fmla="val 21474787"/>
            </a:avLst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31228" y="4647243"/>
            <a:ext cx="4436042" cy="915762"/>
            <a:chOff x="1203174" y="5029171"/>
            <a:chExt cx="4050940" cy="836263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EA98505-1104-06A5-CA03-66B127247B38}"/>
                </a:ext>
              </a:extLst>
            </p:cNvPr>
            <p:cNvSpPr/>
            <p:nvPr/>
          </p:nvSpPr>
          <p:spPr>
            <a:xfrm>
              <a:off x="3634432" y="5029172"/>
              <a:ext cx="811571" cy="811571"/>
            </a:xfrm>
            <a:prstGeom prst="arc">
              <a:avLst>
                <a:gd name="adj1" fmla="val 11933356"/>
                <a:gd name="adj2" fmla="val 323194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CA252EE-47BC-17E7-5B57-111A3E4DF235}"/>
                </a:ext>
              </a:extLst>
            </p:cNvPr>
            <p:cNvSpPr/>
            <p:nvPr/>
          </p:nvSpPr>
          <p:spPr>
            <a:xfrm>
              <a:off x="4442543" y="5029171"/>
              <a:ext cx="811571" cy="811571"/>
            </a:xfrm>
            <a:prstGeom prst="arc">
              <a:avLst>
                <a:gd name="adj1" fmla="val 12326359"/>
                <a:gd name="adj2" fmla="val 417793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C368EB3B-7FB9-ADB4-87A6-680C70AFEF9B}"/>
                </a:ext>
              </a:extLst>
            </p:cNvPr>
            <p:cNvSpPr/>
            <p:nvPr/>
          </p:nvSpPr>
          <p:spPr>
            <a:xfrm>
              <a:off x="1203174" y="5053863"/>
              <a:ext cx="811571" cy="811571"/>
            </a:xfrm>
            <a:prstGeom prst="arc">
              <a:avLst>
                <a:gd name="adj1" fmla="val 10820291"/>
                <a:gd name="adj2" fmla="val 128753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6B9F09E2-7B80-5FD4-2730-E22BEDAC29A5}"/>
                </a:ext>
              </a:extLst>
            </p:cNvPr>
            <p:cNvSpPr/>
            <p:nvPr/>
          </p:nvSpPr>
          <p:spPr>
            <a:xfrm>
              <a:off x="2014742" y="5053863"/>
              <a:ext cx="811571" cy="811571"/>
            </a:xfrm>
            <a:prstGeom prst="arc">
              <a:avLst>
                <a:gd name="adj1" fmla="val 12584564"/>
                <a:gd name="adj2" fmla="val 105212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85E3879-5E4D-D341-DC38-CF8B5C360A37}"/>
                </a:ext>
              </a:extLst>
            </p:cNvPr>
            <p:cNvSpPr/>
            <p:nvPr/>
          </p:nvSpPr>
          <p:spPr>
            <a:xfrm>
              <a:off x="2822864" y="5041521"/>
              <a:ext cx="811571" cy="811571"/>
            </a:xfrm>
            <a:prstGeom prst="arc">
              <a:avLst>
                <a:gd name="adj1" fmla="val 12570727"/>
                <a:gd name="adj2" fmla="val 366633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اعداد گنگ</a:t>
            </a:r>
            <a:endParaRPr lang="en-US" dirty="0"/>
          </a:p>
        </p:txBody>
      </p:sp>
      <p:sp>
        <p:nvSpPr>
          <p:cNvPr id="6" name="Rectangle: Rounded Corners 107">
            <a:extLst>
              <a:ext uri="{FF2B5EF4-FFF2-40B4-BE49-F238E27FC236}">
                <a16:creationId xmlns:a16="http://schemas.microsoft.com/office/drawing/2014/main" id="{153329FF-FD76-9B5F-5950-8BF8588D0547}"/>
              </a:ext>
            </a:extLst>
          </p:cNvPr>
          <p:cNvSpPr/>
          <p:nvPr/>
        </p:nvSpPr>
        <p:spPr>
          <a:xfrm>
            <a:off x="-51798" y="1689743"/>
            <a:ext cx="2548222" cy="3512074"/>
          </a:xfrm>
          <a:prstGeom prst="roundRect">
            <a:avLst>
              <a:gd name="adj" fmla="val 6540"/>
            </a:avLst>
          </a:prstGeom>
          <a:solidFill>
            <a:srgbClr val="004D8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28934-9733-2155-7179-A796C1F2A5B2}"/>
                  </a:ext>
                </a:extLst>
              </p:cNvPr>
              <p:cNvSpPr txBox="1"/>
              <p:nvPr/>
            </p:nvSpPr>
            <p:spPr>
              <a:xfrm>
                <a:off x="1337972" y="5419496"/>
                <a:ext cx="64231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۰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              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۱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              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۲</m:t>
                      </m:r>
                      <m:r>
                        <m:rPr>
                          <m:nor/>
                        </m:rPr>
                        <a:rPr lang="fa-IR" sz="4400" b="0" i="0" smtClean="0">
                          <a:solidFill>
                            <a:srgbClr val="FFFF00"/>
                          </a:solidFill>
                          <a:latin typeface="IRANYekan Medium" panose="020B0506030804020204" pitchFamily="34" charset="-78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28934-9733-2155-7179-A796C1F2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72" y="5419496"/>
                <a:ext cx="642316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7682B91-DCA8-EB2A-DEF0-D2DCEB2CC73A}"/>
              </a:ext>
            </a:extLst>
          </p:cNvPr>
          <p:cNvGrpSpPr/>
          <p:nvPr/>
        </p:nvGrpSpPr>
        <p:grpSpPr>
          <a:xfrm>
            <a:off x="1223470" y="5172461"/>
            <a:ext cx="6425065" cy="324928"/>
            <a:chOff x="760898" y="4623557"/>
            <a:chExt cx="5867292" cy="2967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D51E68-0F8D-0439-A4D6-A15D25BC7ED9}"/>
                </a:ext>
              </a:extLst>
            </p:cNvPr>
            <p:cNvCxnSpPr/>
            <p:nvPr/>
          </p:nvCxnSpPr>
          <p:spPr>
            <a:xfrm>
              <a:off x="760898" y="4634895"/>
              <a:ext cx="586729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8DA60-660F-60D2-F45E-E46F8FDA1FA9}"/>
                </a:ext>
              </a:extLst>
            </p:cNvPr>
            <p:cNvCxnSpPr>
              <a:cxnSpLocks/>
            </p:cNvCxnSpPr>
            <p:nvPr/>
          </p:nvCxnSpPr>
          <p:spPr>
            <a:xfrm>
              <a:off x="5907314" y="4623557"/>
              <a:ext cx="0" cy="28538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5D4D60-DE2A-CF6C-B43A-198B8922113E}"/>
                </a:ext>
              </a:extLst>
            </p:cNvPr>
            <p:cNvCxnSpPr>
              <a:cxnSpLocks/>
            </p:cNvCxnSpPr>
            <p:nvPr/>
          </p:nvCxnSpPr>
          <p:spPr>
            <a:xfrm>
              <a:off x="3467276" y="4623557"/>
              <a:ext cx="0" cy="28538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2DC93-C698-B9F8-CADA-DE0CAE1349B6}"/>
                </a:ext>
              </a:extLst>
            </p:cNvPr>
            <p:cNvCxnSpPr>
              <a:cxnSpLocks/>
            </p:cNvCxnSpPr>
            <p:nvPr/>
          </p:nvCxnSpPr>
          <p:spPr>
            <a:xfrm>
              <a:off x="1040896" y="4634895"/>
              <a:ext cx="0" cy="28538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/>
              <p:nvPr/>
            </p:nvSpPr>
            <p:spPr>
              <a:xfrm>
                <a:off x="4870311" y="5355102"/>
                <a:ext cx="697562" cy="614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a-IR" sz="3600" b="0" i="0" smtClean="0">
                              <a:solidFill>
                                <a:schemeClr val="bg1"/>
                              </a:solidFill>
                              <a:latin typeface="IRANYekan Medium" panose="020B0506030804020204" pitchFamily="34" charset="-78"/>
                            </a:rPr>
                            <m:t>۲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11" y="5355102"/>
                <a:ext cx="697562" cy="614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5270648" y="5110376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E2F4D-F5F6-D309-0701-2C1C9C7E2EF4}"/>
              </a:ext>
            </a:extLst>
          </p:cNvPr>
          <p:cNvGrpSpPr/>
          <p:nvPr/>
        </p:nvGrpSpPr>
        <p:grpSpPr>
          <a:xfrm>
            <a:off x="728077" y="1689742"/>
            <a:ext cx="1783650" cy="3494852"/>
            <a:chOff x="208946" y="383663"/>
            <a:chExt cx="1783650" cy="34948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8C4F88-BDF9-F653-D059-047F6624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46" y="1447969"/>
              <a:ext cx="1783650" cy="24305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08DD8B-13B3-7FBC-D803-693EF6C3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9" y="383663"/>
              <a:ext cx="1064306" cy="106430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49522" y="2540642"/>
            <a:ext cx="2886480" cy="2643952"/>
            <a:chOff x="1549522" y="2540642"/>
            <a:chExt cx="2886480" cy="2643952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167FF50-DA27-0F2B-95B8-48FFD7877BD5}"/>
                </a:ext>
              </a:extLst>
            </p:cNvPr>
            <p:cNvSpPr/>
            <p:nvPr/>
          </p:nvSpPr>
          <p:spPr>
            <a:xfrm flipH="1">
              <a:off x="1549522" y="2540642"/>
              <a:ext cx="2649195" cy="2643952"/>
            </a:xfrm>
            <a:prstGeom prst="rtTriangle">
              <a:avLst/>
            </a:prstGeom>
            <a:solidFill>
              <a:schemeClr val="bg1">
                <a:lumMod val="65000"/>
                <a:alpha val="47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52DBE7-4FBC-0A70-3CEF-A65340019A54}"/>
                    </a:ext>
                  </a:extLst>
                </p:cNvPr>
                <p:cNvSpPr txBox="1"/>
                <p:nvPr/>
              </p:nvSpPr>
              <p:spPr>
                <a:xfrm>
                  <a:off x="2379444" y="3332698"/>
                  <a:ext cx="697562" cy="614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a-IR" sz="3600" b="0" i="0" smtClean="0">
                                <a:solidFill>
                                  <a:schemeClr val="bg1"/>
                                </a:solidFill>
                                <a:latin typeface="IRANYekan Medium" panose="020B0506030804020204" pitchFamily="34" charset="-78"/>
                              </a:rPr>
                              <m:t>۲</m:t>
                            </m:r>
                          </m:e>
                        </m:rad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52DBE7-4FBC-0A70-3CEF-A65340019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444" y="3332698"/>
                  <a:ext cx="697562" cy="614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52DBE7-4FBC-0A70-3CEF-A65340019A54}"/>
                </a:ext>
              </a:extLst>
            </p:cNvPr>
            <p:cNvSpPr txBox="1"/>
            <p:nvPr/>
          </p:nvSpPr>
          <p:spPr>
            <a:xfrm>
              <a:off x="4272496" y="3631441"/>
              <a:ext cx="16350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a-IR" sz="4400">
                  <a:solidFill>
                    <a:schemeClr val="bg1"/>
                  </a:solidFill>
                  <a:latin typeface="IRANYekan Medium" panose="020B0506030804020204" pitchFamily="34" charset="-78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IRANYekan Medium" panose="020B0506030804020204" pitchFamily="34" charset="-78"/>
              </a:endParaRP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id="{86499F3C-E9AC-C867-6518-72C6FFB691CC}"/>
              </a:ext>
            </a:extLst>
          </p:cNvPr>
          <p:cNvSpPr/>
          <p:nvPr/>
        </p:nvSpPr>
        <p:spPr>
          <a:xfrm>
            <a:off x="-2247674" y="1443211"/>
            <a:ext cx="7603522" cy="7603522"/>
          </a:xfrm>
          <a:prstGeom prst="arc">
            <a:avLst>
              <a:gd name="adj1" fmla="val 16200000"/>
              <a:gd name="adj2" fmla="val 21474787"/>
            </a:avLst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31228" y="4647243"/>
            <a:ext cx="4436042" cy="915762"/>
            <a:chOff x="1203174" y="5029171"/>
            <a:chExt cx="4050940" cy="836263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EA98505-1104-06A5-CA03-66B127247B38}"/>
                </a:ext>
              </a:extLst>
            </p:cNvPr>
            <p:cNvSpPr/>
            <p:nvPr/>
          </p:nvSpPr>
          <p:spPr>
            <a:xfrm>
              <a:off x="3634432" y="5029172"/>
              <a:ext cx="811571" cy="811571"/>
            </a:xfrm>
            <a:prstGeom prst="arc">
              <a:avLst>
                <a:gd name="adj1" fmla="val 11933356"/>
                <a:gd name="adj2" fmla="val 323194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CA252EE-47BC-17E7-5B57-111A3E4DF235}"/>
                </a:ext>
              </a:extLst>
            </p:cNvPr>
            <p:cNvSpPr/>
            <p:nvPr/>
          </p:nvSpPr>
          <p:spPr>
            <a:xfrm>
              <a:off x="4442543" y="5029171"/>
              <a:ext cx="811571" cy="811571"/>
            </a:xfrm>
            <a:prstGeom prst="arc">
              <a:avLst>
                <a:gd name="adj1" fmla="val 12326359"/>
                <a:gd name="adj2" fmla="val 417793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C368EB3B-7FB9-ADB4-87A6-680C70AFEF9B}"/>
                </a:ext>
              </a:extLst>
            </p:cNvPr>
            <p:cNvSpPr/>
            <p:nvPr/>
          </p:nvSpPr>
          <p:spPr>
            <a:xfrm>
              <a:off x="1203174" y="5053863"/>
              <a:ext cx="811571" cy="811571"/>
            </a:xfrm>
            <a:prstGeom prst="arc">
              <a:avLst>
                <a:gd name="adj1" fmla="val 10820291"/>
                <a:gd name="adj2" fmla="val 128753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6B9F09E2-7B80-5FD4-2730-E22BEDAC29A5}"/>
                </a:ext>
              </a:extLst>
            </p:cNvPr>
            <p:cNvSpPr/>
            <p:nvPr/>
          </p:nvSpPr>
          <p:spPr>
            <a:xfrm>
              <a:off x="2014742" y="5053863"/>
              <a:ext cx="811571" cy="811571"/>
            </a:xfrm>
            <a:prstGeom prst="arc">
              <a:avLst>
                <a:gd name="adj1" fmla="val 12584564"/>
                <a:gd name="adj2" fmla="val 105212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85E3879-5E4D-D341-DC38-CF8B5C360A37}"/>
                </a:ext>
              </a:extLst>
            </p:cNvPr>
            <p:cNvSpPr/>
            <p:nvPr/>
          </p:nvSpPr>
          <p:spPr>
            <a:xfrm>
              <a:off x="2822864" y="5041521"/>
              <a:ext cx="811571" cy="811571"/>
            </a:xfrm>
            <a:prstGeom prst="arc">
              <a:avLst>
                <a:gd name="adj1" fmla="val 12570727"/>
                <a:gd name="adj2" fmla="val 366633"/>
              </a:avLst>
            </a:prstGeom>
            <a:ln w="47625">
              <a:solidFill>
                <a:srgbClr val="FFC0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/>
              <p:nvPr/>
            </p:nvSpPr>
            <p:spPr>
              <a:xfrm>
                <a:off x="4713515" y="1754119"/>
                <a:ext cx="6930228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2800" b="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(اعداد گنگ)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a-IR" sz="2600" dirty="0">
                    <a:solidFill>
                      <a:prstClr val="white"/>
                    </a:solidFill>
                    <a:latin typeface="IRANYekan Medium" panose="020B0506030804020204" pitchFamily="34" charset="-78"/>
                  </a:rPr>
                  <a:t>: مجموعه اعدادی که </a:t>
                </a:r>
                <a:r>
                  <a:rPr lang="fa-IR" sz="2600" dirty="0" smtClean="0">
                    <a:solidFill>
                      <a:prstClr val="white"/>
                    </a:solidFill>
                    <a:latin typeface="IRANYekan Medium" panose="020B0506030804020204" pitchFamily="34" charset="-78"/>
                  </a:rPr>
                  <a:t>برابر با نسبت هیچ دو عدد صحیحی نیستند. </a:t>
                </a:r>
                <a:endParaRPr kumimoji="0" lang="fa-I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15" y="1754119"/>
                <a:ext cx="6930228" cy="1338828"/>
              </a:xfrm>
              <a:prstGeom prst="rect">
                <a:avLst/>
              </a:prstGeom>
              <a:blipFill>
                <a:blip r:embed="rId7"/>
                <a:stretch>
                  <a:fillRect l="-3078" r="-1847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464B252-80B9-43A1-A786-3D737CB23069}"/>
              </a:ext>
            </a:extLst>
          </p:cNvPr>
          <p:cNvSpPr txBox="1"/>
          <p:nvPr/>
        </p:nvSpPr>
        <p:spPr>
          <a:xfrm>
            <a:off x="5181599" y="3079107"/>
            <a:ext cx="6462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0" dirty="0" smtClean="0">
                <a:solidFill>
                  <a:srgbClr val="FFFF00"/>
                </a:solidFill>
                <a:ea typeface="Cambria Math" panose="02040503050406030204" pitchFamily="18" charset="0"/>
              </a:rPr>
              <a:t>پس نمایش اعشاری اعداد گنگ نامختوم و نامتناوب است!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9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اعداد گنگ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52961" y="3722581"/>
            <a:ext cx="8864305" cy="727894"/>
            <a:chOff x="1663847" y="3106381"/>
            <a:chExt cx="8864305" cy="727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/>
                <p:nvPr/>
              </p:nvSpPr>
              <p:spPr>
                <a:xfrm>
                  <a:off x="5824033" y="3372610"/>
                  <a:ext cx="5908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IRANYekan Medium" panose="020B0506030804020204" pitchFamily="34" charset="-78"/>
                            <a:ea typeface="Cambria Math" panose="02040503050406030204" pitchFamily="18" charset="0"/>
                          </a:rPr>
                          <m:t>۰</m:t>
                        </m:r>
                      </m:oMath>
                    </m:oMathPara>
                  </a14:m>
                  <a:endParaRPr lang="en-US" dirty="0"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033" y="3372610"/>
                  <a:ext cx="59082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/>
                <p:nvPr/>
              </p:nvSpPr>
              <p:spPr>
                <a:xfrm>
                  <a:off x="6863904" y="3372610"/>
                  <a:ext cx="5908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IRANYekan Medium" panose="020B0506030804020204" pitchFamily="34" charset="-78"/>
                            <a:ea typeface="Cambria Math" panose="02040503050406030204" pitchFamily="18" charset="0"/>
                          </a:rPr>
                          <m:t>۱</m:t>
                        </m:r>
                      </m:oMath>
                    </m:oMathPara>
                  </a14:m>
                  <a:endParaRPr lang="en-US" dirty="0"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3904" y="3372610"/>
                  <a:ext cx="59082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/>
                <p:nvPr/>
              </p:nvSpPr>
              <p:spPr>
                <a:xfrm>
                  <a:off x="7903775" y="3372610"/>
                  <a:ext cx="5908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IRANYekan Medium" panose="020B0506030804020204" pitchFamily="34" charset="-78"/>
                            <a:ea typeface="Cambria Math" panose="02040503050406030204" pitchFamily="18" charset="0"/>
                          </a:rPr>
                          <m:t>۲</m:t>
                        </m:r>
                      </m:oMath>
                    </m:oMathPara>
                  </a14:m>
                  <a:endParaRPr lang="en-US" dirty="0"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775" y="3372610"/>
                  <a:ext cx="59082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1663847" y="3106381"/>
              <a:ext cx="8864305" cy="195840"/>
              <a:chOff x="1663847" y="3106381"/>
              <a:chExt cx="8864305" cy="19584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6ABE3B6-7AE6-5E6C-D5B6-9DC08E0818FA}"/>
                  </a:ext>
                </a:extLst>
              </p:cNvPr>
              <p:cNvCxnSpPr/>
              <p:nvPr/>
            </p:nvCxnSpPr>
            <p:spPr>
              <a:xfrm>
                <a:off x="1663847" y="3170848"/>
                <a:ext cx="8864305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C98EA47-3F1A-C410-3474-6A84B0E14BC2}"/>
                  </a:ext>
                </a:extLst>
              </p:cNvPr>
              <p:cNvCxnSpPr/>
              <p:nvPr/>
            </p:nvCxnSpPr>
            <p:spPr>
              <a:xfrm>
                <a:off x="6119446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45B3E5-D343-81CB-A337-BDA6A18D934F}"/>
                  </a:ext>
                </a:extLst>
              </p:cNvPr>
              <p:cNvCxnSpPr/>
              <p:nvPr/>
            </p:nvCxnSpPr>
            <p:spPr>
              <a:xfrm>
                <a:off x="7159321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9D02DE-FEB3-0A5C-4377-31C78DCE18E0}"/>
                  </a:ext>
                </a:extLst>
              </p:cNvPr>
              <p:cNvCxnSpPr/>
              <p:nvPr/>
            </p:nvCxnSpPr>
            <p:spPr>
              <a:xfrm>
                <a:off x="8199196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0D90C6D-6DDE-868D-207A-166DCB25C195}"/>
                  </a:ext>
                </a:extLst>
              </p:cNvPr>
              <p:cNvCxnSpPr/>
              <p:nvPr/>
            </p:nvCxnSpPr>
            <p:spPr>
              <a:xfrm>
                <a:off x="5079571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1F89F7-26DF-CED8-98FE-B30F28E9B47D}"/>
                  </a:ext>
                </a:extLst>
              </p:cNvPr>
              <p:cNvCxnSpPr/>
              <p:nvPr/>
            </p:nvCxnSpPr>
            <p:spPr>
              <a:xfrm>
                <a:off x="4039696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59D02DE-FEB3-0A5C-4377-31C78DCE18E0}"/>
                  </a:ext>
                </a:extLst>
              </p:cNvPr>
              <p:cNvCxnSpPr/>
              <p:nvPr/>
            </p:nvCxnSpPr>
            <p:spPr>
              <a:xfrm>
                <a:off x="9239069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B1F89F7-26DF-CED8-98FE-B30F28E9B47D}"/>
                  </a:ext>
                </a:extLst>
              </p:cNvPr>
              <p:cNvCxnSpPr/>
              <p:nvPr/>
            </p:nvCxnSpPr>
            <p:spPr>
              <a:xfrm>
                <a:off x="2999821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888024" y="3372610"/>
                  <a:ext cx="34011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a-I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۱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024" y="3372610"/>
                  <a:ext cx="34011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727" r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87631" y="3372610"/>
                  <a:ext cx="34011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a-I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۲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631" y="3372610"/>
                  <a:ext cx="34011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86" r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/>
                <p:nvPr/>
              </p:nvSpPr>
              <p:spPr>
                <a:xfrm>
                  <a:off x="8943646" y="3366688"/>
                  <a:ext cx="5908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IRANYekan Medium" panose="020B0506030804020204" pitchFamily="34" charset="-78"/>
                            <a:ea typeface="Cambria Math" panose="02040503050406030204" pitchFamily="18" charset="0"/>
                          </a:rPr>
                          <m:t>۳</m:t>
                        </m:r>
                      </m:oMath>
                    </m:oMathPara>
                  </a14:m>
                  <a:endParaRPr lang="en-US" dirty="0"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3646" y="3366688"/>
                  <a:ext cx="59082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44772" y="3372610"/>
                  <a:ext cx="34011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a-IR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۳</m:t>
                        </m:r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772" y="3372610"/>
                  <a:ext cx="34011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4286" r="-5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4D8986-DBC1-4707-B593-F061B54CD466}"/>
              </a:ext>
            </a:extLst>
          </p:cNvPr>
          <p:cNvGrpSpPr/>
          <p:nvPr/>
        </p:nvGrpSpPr>
        <p:grpSpPr>
          <a:xfrm>
            <a:off x="3463751" y="1955936"/>
            <a:ext cx="5469009" cy="787588"/>
            <a:chOff x="-95293" y="1126330"/>
            <a:chExt cx="5469009" cy="787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F0DC2DF-2C02-A555-B19D-51FB4BA370C6}"/>
                    </a:ext>
                  </a:extLst>
                </p:cNvPr>
                <p:cNvSpPr txBox="1"/>
                <p:nvPr/>
              </p:nvSpPr>
              <p:spPr>
                <a:xfrm>
                  <a:off x="2728182" y="1126330"/>
                  <a:ext cx="2645534" cy="7875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fa-IR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kumimoji="0" lang="fa-IR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fa-IR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fa-IR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  <m:r>
                          <m:rPr>
                            <m:nor/>
                          </m:rPr>
                          <a:rPr kumimoji="0" lang="fa-IR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sSup>
                          <m:sSupPr>
                            <m:ctrlPr>
                              <a:rPr kumimoji="0" lang="fa-IR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fa-IR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36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F0DC2DF-2C02-A555-B19D-51FB4BA37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182" y="1126330"/>
                  <a:ext cx="2645534" cy="7875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E136C9-045F-8860-C04E-13192226229C}"/>
                </a:ext>
              </a:extLst>
            </p:cNvPr>
            <p:cNvSpPr txBox="1"/>
            <p:nvPr/>
          </p:nvSpPr>
          <p:spPr>
            <a:xfrm>
              <a:off x="-95293" y="1250107"/>
              <a:ext cx="3255553" cy="642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a-IR" sz="2600" dirty="0">
                  <a:solidFill>
                    <a:schemeClr val="bg1"/>
                  </a:solidFill>
                  <a:latin typeface="IRANYekan Medium" panose="020B0506030804020204" pitchFamily="34" charset="-78"/>
                </a:rPr>
                <a:t>مجموعه اعداد حقیقی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6716B4-0459-8E7A-7ECC-7BD7185E7E63}"/>
                  </a:ext>
                </a:extLst>
              </p:cNvPr>
              <p:cNvSpPr txBox="1"/>
              <p:nvPr/>
            </p:nvSpPr>
            <p:spPr>
              <a:xfrm>
                <a:off x="6853018" y="4926290"/>
                <a:ext cx="22505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∞</m:t>
                      </m:r>
                      <m:r>
                        <a:rPr lang="fa-IR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∉</m:t>
                      </m:r>
                      <m:r>
                        <a:rPr lang="fa-IR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ℝ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IRANSans(FaNum) Medium" panose="02040503050201020203" pitchFamily="18" charset="-78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6716B4-0459-8E7A-7ECC-7BD7185E7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18" y="4926290"/>
                <a:ext cx="2250568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/>
              <p:nvPr/>
            </p:nvSpPr>
            <p:spPr>
              <a:xfrm>
                <a:off x="7380494" y="4319313"/>
                <a:ext cx="4074385" cy="40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fa-IR" sz="2400" b="0" i="0" smtClean="0">
                            <a:solidFill>
                              <a:schemeClr val="bg1"/>
                            </a:solidFill>
                            <a:latin typeface="IRANYekan Medium" panose="020B0506030804020204" pitchFamily="34" charset="-78"/>
                          </a:rPr>
                          <m:t>۲</m:t>
                        </m:r>
                      </m:e>
                    </m:rad>
                    <m:r>
                      <a:rPr lang="fa-I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۱</m:t>
                    </m:r>
                    <m:r>
                      <a:rPr lang="fa-I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a-I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۴۱۴۲۱۳۵۶۲۳۷۳۰۹۵۰۴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 Medium" panose="020B0506030804020204" pitchFamily="34" charset="-78"/>
                  </a:rPr>
                  <a:t>...</a:t>
                </a:r>
                <a:endParaRPr lang="en-US" sz="2400" dirty="0">
                  <a:solidFill>
                    <a:schemeClr val="bg1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494" y="4319313"/>
                <a:ext cx="4074385" cy="402674"/>
              </a:xfrm>
              <a:prstGeom prst="rect">
                <a:avLst/>
              </a:prstGeom>
              <a:blipFill>
                <a:blip r:embed="rId12"/>
                <a:stretch>
                  <a:fillRect t="-12121" r="-3443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7506203" y="3695608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/>
              <p:nvPr/>
            </p:nvSpPr>
            <p:spPr>
              <a:xfrm>
                <a:off x="9349788" y="3149170"/>
                <a:ext cx="429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788" y="3149170"/>
                <a:ext cx="42992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9473311" y="3707924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690F40-AE93-017C-7368-1382613C56B6}"/>
                  </a:ext>
                </a:extLst>
              </p:cNvPr>
              <p:cNvSpPr txBox="1"/>
              <p:nvPr/>
            </p:nvSpPr>
            <p:spPr>
              <a:xfrm>
                <a:off x="3851053" y="3009656"/>
                <a:ext cx="2188472" cy="66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fa-I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</m:t>
                          </m:r>
                        </m:num>
                        <m:den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</m:t>
                          </m:r>
                        </m:den>
                      </m:f>
                      <m:r>
                        <a:rPr kumimoji="0" lang="fa-I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۵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690F40-AE93-017C-7368-1382613C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53" y="3009656"/>
                <a:ext cx="2188472" cy="6645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4488215" y="3684583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/>
              <p:nvPr/>
            </p:nvSpPr>
            <p:spPr>
              <a:xfrm>
                <a:off x="2141886" y="3169939"/>
                <a:ext cx="7745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52DBE7-4FBC-0A70-3CEF-A6534001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886" y="3169939"/>
                <a:ext cx="774571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2577960" y="3684583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716B4-0459-8E7A-7ECC-7BD7185E7E63}"/>
                  </a:ext>
                </a:extLst>
              </p:cNvPr>
              <p:cNvSpPr txBox="1"/>
              <p:nvPr/>
            </p:nvSpPr>
            <p:spPr>
              <a:xfrm>
                <a:off x="480554" y="4931637"/>
                <a:ext cx="28776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−</m:t>
                      </m:r>
                      <m:r>
                        <a:rPr lang="fa-IR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∞</m:t>
                      </m:r>
                      <m:r>
                        <a:rPr lang="fa-IR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∉</m:t>
                      </m:r>
                      <m:r>
                        <a:rPr lang="fa-IR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Mitra" panose="00000400000000000000" pitchFamily="2" charset="-78"/>
                        </a:rPr>
                        <m:t>ℝ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IRANSans(FaNum) Medium" panose="02040503050201020203" pitchFamily="18" charset="-78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716B4-0459-8E7A-7ECC-7BD7185E7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4" y="4931637"/>
                <a:ext cx="2877668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8B3A77EB-6581-A883-0B0C-B3160B1E4A3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7"/>
          <a:stretch/>
        </p:blipFill>
        <p:spPr>
          <a:xfrm>
            <a:off x="3518950" y="4382818"/>
            <a:ext cx="3277539" cy="1757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690F40-AE93-017C-7368-1382613C56B6}"/>
                  </a:ext>
                </a:extLst>
              </p:cNvPr>
              <p:cNvSpPr txBox="1"/>
              <p:nvPr/>
            </p:nvSpPr>
            <p:spPr>
              <a:xfrm>
                <a:off x="6413455" y="3050027"/>
                <a:ext cx="2188472" cy="66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</m:t>
                          </m:r>
                        </m:num>
                        <m:den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</m:t>
                          </m:r>
                        </m:den>
                      </m:f>
                      <m:r>
                        <a:rPr kumimoji="0" lang="fa-I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۰</m:t>
                          </m:r>
                        </m:num>
                        <m:den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۶۶۶۶</m:t>
                          </m:r>
                          <m:r>
                            <a:rPr kumimoji="0" lang="fa-I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  <a:latin typeface="IRANYekan Medium" panose="020B0506030804020204" pitchFamily="34" charset="-78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690F40-AE93-017C-7368-1382613C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455" y="3050027"/>
                <a:ext cx="2188472" cy="6645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DDDE06F-6F39-88C4-CCF3-AAB4896E9887}"/>
              </a:ext>
            </a:extLst>
          </p:cNvPr>
          <p:cNvSpPr/>
          <p:nvPr/>
        </p:nvSpPr>
        <p:spPr>
          <a:xfrm>
            <a:off x="6700057" y="3722581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597643" y="3938124"/>
            <a:ext cx="0" cy="3563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ترکیب اعداد گنگ و گویا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084807"/>
                  </p:ext>
                </p:extLst>
              </p:nvPr>
            </p:nvGraphicFramePr>
            <p:xfrm>
              <a:off x="1044022" y="2189441"/>
              <a:ext cx="3160116" cy="33233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372">
                      <a:extLst>
                        <a:ext uri="{9D8B030D-6E8A-4147-A177-3AD203B41FA5}">
                          <a16:colId xmlns:a16="http://schemas.microsoft.com/office/drawing/2014/main" val="2894825811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2871469886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609498666"/>
                        </a:ext>
                      </a:extLst>
                    </a:gridCol>
                  </a:tblGrid>
                  <a:tr h="1107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7474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966103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406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084807"/>
                  </p:ext>
                </p:extLst>
              </p:nvPr>
            </p:nvGraphicFramePr>
            <p:xfrm>
              <a:off x="1044022" y="2189441"/>
              <a:ext cx="3160116" cy="33233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372">
                      <a:extLst>
                        <a:ext uri="{9D8B030D-6E8A-4147-A177-3AD203B41FA5}">
                          <a16:colId xmlns:a16="http://schemas.microsoft.com/office/drawing/2014/main" val="2894825811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2871469886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609498666"/>
                        </a:ext>
                      </a:extLst>
                    </a:gridCol>
                  </a:tblGrid>
                  <a:tr h="11077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8" t="-549" r="-201156" b="-2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7474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966103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4064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225884"/>
                  </p:ext>
                </p:extLst>
              </p:nvPr>
            </p:nvGraphicFramePr>
            <p:xfrm>
              <a:off x="6481549" y="2189441"/>
              <a:ext cx="3160116" cy="33233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372">
                      <a:extLst>
                        <a:ext uri="{9D8B030D-6E8A-4147-A177-3AD203B41FA5}">
                          <a16:colId xmlns:a16="http://schemas.microsoft.com/office/drawing/2014/main" val="2894825811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2871469886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609498666"/>
                        </a:ext>
                      </a:extLst>
                    </a:gridCol>
                  </a:tblGrid>
                  <a:tr h="11077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7474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966103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406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225884"/>
                  </p:ext>
                </p:extLst>
              </p:nvPr>
            </p:nvGraphicFramePr>
            <p:xfrm>
              <a:off x="6481549" y="2189441"/>
              <a:ext cx="3160116" cy="33233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372">
                      <a:extLst>
                        <a:ext uri="{9D8B030D-6E8A-4147-A177-3AD203B41FA5}">
                          <a16:colId xmlns:a16="http://schemas.microsoft.com/office/drawing/2014/main" val="2894825811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2871469886"/>
                        </a:ext>
                      </a:extLst>
                    </a:gridCol>
                    <a:gridCol w="1053372">
                      <a:extLst>
                        <a:ext uri="{9D8B030D-6E8A-4147-A177-3AD203B41FA5}">
                          <a16:colId xmlns:a16="http://schemas.microsoft.com/office/drawing/2014/main" val="609498666"/>
                        </a:ext>
                      </a:extLst>
                    </a:gridCol>
                  </a:tblGrid>
                  <a:tr h="11077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8" t="-549" r="-201156" b="-2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7474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گویا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966103"/>
                      </a:ext>
                    </a:extLst>
                  </a:tr>
                  <a:tr h="1107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800" b="1" dirty="0" smtClean="0">
                              <a:solidFill>
                                <a:schemeClr val="tx1"/>
                              </a:solidFill>
                            </a:rPr>
                            <a:t>گنگ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96986" marR="296986" marT="148503" marB="148503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4064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9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۱۴ / اعداد گنگ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فقط الف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فقط ب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1800" dirty="0" smtClean="0"/>
              <a:t>هیچکدام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"/>
              <p:cNvSpPr txBox="1">
                <a:spLocks/>
              </p:cNvSpPr>
              <p:nvPr/>
            </p:nvSpPr>
            <p:spPr>
              <a:xfrm>
                <a:off x="977943" y="1541989"/>
                <a:ext cx="9968243" cy="1135398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/>
                </a:pPr>
                <a:r>
                  <a:rPr lang="fa-IR" dirty="0" smtClean="0">
                    <a:solidFill>
                      <a:prstClr val="white"/>
                    </a:solidFill>
                    <a:latin typeface="IRANYekan Medium" panose="020B0506030804020204" pitchFamily="34" charset="-78"/>
                  </a:rPr>
                  <a:t>اگر 𝑎 عددی گویا و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 smtClean="0">
                    <a:solidFill>
                      <a:prstClr val="white"/>
                    </a:solidFill>
                    <a:latin typeface="IRANYekan Medium" panose="020B0506030804020204" pitchFamily="34" charset="-78"/>
                  </a:rPr>
                  <a:t> عددی گنگ باشد، کدام یک از اعداد زیر حتماً گنگ است؟</a:t>
                </a:r>
                <a:endParaRPr lang="en-US" dirty="0">
                  <a:latin typeface="IRANYekan Medium" panose="020B0506030804020204" pitchFamily="34" charset="-78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3" y="1541989"/>
                <a:ext cx="9968243" cy="1135398"/>
              </a:xfrm>
              <a:prstGeom prst="rect">
                <a:avLst/>
              </a:prstGeom>
              <a:blipFill>
                <a:blip r:embed="rId2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3430273" y="1997160"/>
                <a:ext cx="5063582" cy="1123065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 smtClean="0"/>
                  <a:t>الف)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fa-IR" dirty="0" smtClean="0"/>
                  <a:t>          ب)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73" y="1997160"/>
                <a:ext cx="5063582" cy="1123065"/>
              </a:xfrm>
              <a:prstGeom prst="rect">
                <a:avLst/>
              </a:prstGeom>
              <a:blipFill>
                <a:blip r:embed="rId3"/>
                <a:stretch>
                  <a:fillRect r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7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4998</TotalTime>
  <Words>278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B Mitra</vt:lpstr>
      <vt:lpstr>Calibri</vt:lpstr>
      <vt:lpstr>Calibri Light</vt:lpstr>
      <vt:lpstr>Cambria Math</vt:lpstr>
      <vt:lpstr>IRANSans</vt:lpstr>
      <vt:lpstr>IRANSans(FaNum) Medium</vt:lpstr>
      <vt:lpstr>IRANYekan Black</vt:lpstr>
      <vt:lpstr>IRANYekan ExtraBold</vt:lpstr>
      <vt:lpstr>IRANYekan Light</vt:lpstr>
      <vt:lpstr>IRANYekan Medium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اعداد گنگ</vt:lpstr>
      <vt:lpstr>اعداد گنگ</vt:lpstr>
      <vt:lpstr>اعداد گنگ</vt:lpstr>
      <vt:lpstr>ترکیب اعداد گنگ و گویا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275</cp:revision>
  <dcterms:created xsi:type="dcterms:W3CDTF">2023-04-12T10:55:12Z</dcterms:created>
  <dcterms:modified xsi:type="dcterms:W3CDTF">2023-07-10T05:30:44Z</dcterms:modified>
</cp:coreProperties>
</file>