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1" r:id="rId1"/>
  </p:sldMasterIdLst>
  <p:sldIdLst>
    <p:sldId id="256" r:id="rId2"/>
    <p:sldId id="261" r:id="rId3"/>
    <p:sldId id="264" r:id="rId4"/>
    <p:sldId id="262" r:id="rId5"/>
    <p:sldId id="263" r:id="rId6"/>
    <p:sldId id="265" r:id="rId7"/>
    <p:sldId id="266" r:id="rId8"/>
    <p:sldId id="258" r:id="rId9"/>
    <p:sldId id="257" r:id="rId10"/>
    <p:sldId id="278" r:id="rId11"/>
    <p:sldId id="268"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51" d="100"/>
          <a:sy n="51" d="100"/>
        </p:scale>
        <p:origin x="39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BE07DC-CE1E-4804-B327-2C8FE1BBAE3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0860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E07DC-CE1E-4804-B327-2C8FE1BBAE3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83327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E07DC-CE1E-4804-B327-2C8FE1BBAE3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18044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E07DC-CE1E-4804-B327-2C8FE1BBAE3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7089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BE07DC-CE1E-4804-B327-2C8FE1BBAE3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60044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BE07DC-CE1E-4804-B327-2C8FE1BBAE3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33241801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BE07DC-CE1E-4804-B327-2C8FE1BBAE3A}"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3108998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BE07DC-CE1E-4804-B327-2C8FE1BBAE3A}"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400078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E07DC-CE1E-4804-B327-2C8FE1BBAE3A}"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65431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E07DC-CE1E-4804-B327-2C8FE1BBAE3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28010340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E07DC-CE1E-4804-B327-2C8FE1BBAE3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4732-8E8A-4B1D-BA9B-AADB90B67217}" type="slidenum">
              <a:rPr lang="en-US" smtClean="0"/>
              <a:t>‹#›</a:t>
            </a:fld>
            <a:endParaRPr lang="en-US"/>
          </a:p>
        </p:txBody>
      </p:sp>
    </p:spTree>
    <p:extLst>
      <p:ext uri="{BB962C8B-B14F-4D97-AF65-F5344CB8AC3E}">
        <p14:creationId xmlns:p14="http://schemas.microsoft.com/office/powerpoint/2010/main" val="85851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E07DC-CE1E-4804-B327-2C8FE1BBAE3A}" type="datetimeFigureOut">
              <a:rPr lang="en-US" smtClean="0"/>
              <a:t>10/31/2018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D4732-8E8A-4B1D-BA9B-AADB90B67217}" type="slidenum">
              <a:rPr lang="en-US" smtClean="0"/>
              <a:t>‹#›</a:t>
            </a:fld>
            <a:endParaRPr lang="en-US"/>
          </a:p>
        </p:txBody>
      </p:sp>
    </p:spTree>
    <p:extLst>
      <p:ext uri="{BB962C8B-B14F-4D97-AF65-F5344CB8AC3E}">
        <p14:creationId xmlns:p14="http://schemas.microsoft.com/office/powerpoint/2010/main" val="84217705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58"/>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19138"/>
            <a:ext cx="4448014" cy="2227397"/>
          </a:xfrm>
          <a:prstGeom prst="rect">
            <a:avLst/>
          </a:prstGeom>
        </p:spPr>
      </p:pic>
    </p:spTree>
    <p:extLst>
      <p:ext uri="{BB962C8B-B14F-4D97-AF65-F5344CB8AC3E}">
        <p14:creationId xmlns:p14="http://schemas.microsoft.com/office/powerpoint/2010/main" val="54474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576" y="5034949"/>
            <a:ext cx="1104900" cy="17827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77" y="5155087"/>
            <a:ext cx="1104900" cy="1666875"/>
          </a:xfrm>
          <a:prstGeom prst="rect">
            <a:avLst/>
          </a:prstGeom>
        </p:spPr>
      </p:pic>
      <p:sp>
        <p:nvSpPr>
          <p:cNvPr id="5" name="Rectangle 4"/>
          <p:cNvSpPr/>
          <p:nvPr/>
        </p:nvSpPr>
        <p:spPr>
          <a:xfrm>
            <a:off x="173777" y="735540"/>
            <a:ext cx="11067659" cy="619272"/>
          </a:xfrm>
          <a:prstGeom prst="rect">
            <a:avLst/>
          </a:prstGeom>
        </p:spPr>
        <p:txBody>
          <a:bodyPr wrap="square">
            <a:spAutoFit/>
          </a:bodyPr>
          <a:lstStyle/>
          <a:p>
            <a:pPr algn="just" rtl="1">
              <a:lnSpc>
                <a:spcPct val="107000"/>
              </a:lnSpc>
              <a:spcAft>
                <a:spcPts val="0"/>
              </a:spcAft>
            </a:pPr>
            <a:r>
              <a:rPr lang="ar-SA" sz="3200" dirty="0">
                <a:latin typeface="Calibri" panose="020F0502020204030204" pitchFamily="34" charset="0"/>
                <a:ea typeface="Calibri" panose="020F0502020204030204" pitchFamily="34" charset="0"/>
                <a:cs typeface="B Koodak" panose="00000700000000000000" pitchFamily="2" charset="-78"/>
              </a:rPr>
              <a:t>در </a:t>
            </a:r>
            <a:r>
              <a:rPr lang="ar-SA" sz="3200" dirty="0" smtClean="0">
                <a:latin typeface="Calibri" panose="020F0502020204030204" pitchFamily="34" charset="0"/>
                <a:ea typeface="Calibri" panose="020F0502020204030204" pitchFamily="34" charset="0"/>
                <a:cs typeface="B Koodak" panose="00000700000000000000" pitchFamily="2" charset="-78"/>
              </a:rPr>
              <a:t>نمونه</a:t>
            </a:r>
            <a:r>
              <a:rPr lang="fa-IR" sz="3200" dirty="0" smtClean="0">
                <a:latin typeface="Calibri" panose="020F0502020204030204" pitchFamily="34" charset="0"/>
                <a:ea typeface="Calibri" panose="020F0502020204030204" pitchFamily="34" charset="0"/>
                <a:cs typeface="B Koodak" panose="00000700000000000000" pitchFamily="2" charset="-78"/>
              </a:rPr>
              <a:t> </a:t>
            </a:r>
            <a:r>
              <a:rPr lang="ar-SA" sz="3200" dirty="0" smtClean="0">
                <a:latin typeface="Calibri" panose="020F0502020204030204" pitchFamily="34" charset="0"/>
                <a:ea typeface="Calibri" panose="020F0502020204030204" pitchFamily="34" charset="0"/>
                <a:cs typeface="B Koodak" panose="00000700000000000000" pitchFamily="2" charset="-78"/>
              </a:rPr>
              <a:t>گیری </a:t>
            </a:r>
            <a:r>
              <a:rPr lang="ar-SA" sz="3200" dirty="0">
                <a:latin typeface="Calibri" panose="020F0502020204030204" pitchFamily="34" charset="0"/>
                <a:ea typeface="Calibri" panose="020F0502020204030204" pitchFamily="34" charset="0"/>
                <a:cs typeface="B Koodak" panose="00000700000000000000" pitchFamily="2" charset="-78"/>
              </a:rPr>
              <a:t>غیر تصادفی، شانس برخی از افراد برای انتخاب شدن بیشتر است</a:t>
            </a:r>
            <a:endParaRPr lang="en-US" sz="2400" dirty="0">
              <a:effectLst/>
              <a:latin typeface="Calibri" panose="020F0502020204030204" pitchFamily="34" charset="0"/>
              <a:ea typeface="Calibri" panose="020F0502020204030204" pitchFamily="34" charset="0"/>
              <a:cs typeface="B Koodak" panose="00000700000000000000" pitchFamily="2" charset="-78"/>
            </a:endParaRPr>
          </a:p>
        </p:txBody>
      </p:sp>
      <p:sp>
        <p:nvSpPr>
          <p:cNvPr id="7" name="Rectangle 6"/>
          <p:cNvSpPr/>
          <p:nvPr/>
        </p:nvSpPr>
        <p:spPr>
          <a:xfrm>
            <a:off x="823509" y="1673205"/>
            <a:ext cx="10254444" cy="2554545"/>
          </a:xfrm>
          <a:prstGeom prst="rect">
            <a:avLst/>
          </a:prstGeom>
        </p:spPr>
        <p:txBody>
          <a:bodyPr wrap="square">
            <a:spAutoFit/>
          </a:bodyPr>
          <a:lstStyle/>
          <a:p>
            <a:pPr algn="just" rtl="1"/>
            <a:r>
              <a:rPr lang="ar-SA" sz="3200" dirty="0">
                <a:latin typeface="Calibri" panose="020F0502020204030204" pitchFamily="34" charset="0"/>
                <a:ea typeface="Calibri" panose="020F0502020204030204" pitchFamily="34" charset="0"/>
                <a:cs typeface="B Koodak" panose="00000700000000000000" pitchFamily="2" charset="-78"/>
              </a:rPr>
              <a:t>فرض کنید محقق به صورت دلبخواهی و با کسب اجازه از معلم وارد یک کلاس </a:t>
            </a:r>
            <a:r>
              <a:rPr lang="ar-SA" sz="3200" dirty="0" smtClean="0">
                <a:latin typeface="Calibri" panose="020F0502020204030204" pitchFamily="34" charset="0"/>
                <a:ea typeface="Calibri" panose="020F0502020204030204" pitchFamily="34" charset="0"/>
                <a:cs typeface="B Koodak" panose="00000700000000000000" pitchFamily="2" charset="-78"/>
              </a:rPr>
              <a:t>می</a:t>
            </a:r>
            <a:r>
              <a:rPr lang="fa-IR" sz="3200" dirty="0" smtClean="0">
                <a:latin typeface="Calibri" panose="020F0502020204030204" pitchFamily="34" charset="0"/>
                <a:ea typeface="Calibri" panose="020F0502020204030204" pitchFamily="34" charset="0"/>
                <a:cs typeface="B Koodak" panose="00000700000000000000" pitchFamily="2" charset="-78"/>
              </a:rPr>
              <a:t> </a:t>
            </a:r>
            <a:r>
              <a:rPr lang="ar-SA" sz="3200" dirty="0" smtClean="0">
                <a:latin typeface="Calibri" panose="020F0502020204030204" pitchFamily="34" charset="0"/>
                <a:ea typeface="Calibri" panose="020F0502020204030204" pitchFamily="34" charset="0"/>
                <a:cs typeface="B Koodak" panose="00000700000000000000" pitchFamily="2" charset="-78"/>
              </a:rPr>
              <a:t>شود</a:t>
            </a:r>
            <a:r>
              <a:rPr lang="ar-SA" sz="3200" dirty="0">
                <a:latin typeface="Calibri" panose="020F0502020204030204" pitchFamily="34" charset="0"/>
                <a:ea typeface="Calibri" panose="020F0502020204030204" pitchFamily="34" charset="0"/>
                <a:cs typeface="B Koodak" panose="00000700000000000000" pitchFamily="2" charset="-78"/>
              </a:rPr>
              <a:t>. با معرفی خود به عنوان محقق و بیان موضوع تحقیق 10 نفر را که بصورت داوطلبی حاضر به پر کردن پرسشنامه </a:t>
            </a:r>
            <a:r>
              <a:rPr lang="ar-SA" sz="3200" dirty="0" smtClean="0">
                <a:latin typeface="Calibri" panose="020F0502020204030204" pitchFamily="34" charset="0"/>
                <a:ea typeface="Calibri" panose="020F0502020204030204" pitchFamily="34" charset="0"/>
                <a:cs typeface="B Koodak" panose="00000700000000000000" pitchFamily="2" charset="-78"/>
              </a:rPr>
              <a:t>می</a:t>
            </a:r>
            <a:r>
              <a:rPr lang="fa-IR" sz="3200" dirty="0" smtClean="0">
                <a:latin typeface="Calibri" panose="020F0502020204030204" pitchFamily="34" charset="0"/>
                <a:ea typeface="Calibri" panose="020F0502020204030204" pitchFamily="34" charset="0"/>
                <a:cs typeface="B Koodak" panose="00000700000000000000" pitchFamily="2" charset="-78"/>
              </a:rPr>
              <a:t> </a:t>
            </a:r>
            <a:r>
              <a:rPr lang="ar-SA" sz="3200" dirty="0" smtClean="0">
                <a:latin typeface="Calibri" panose="020F0502020204030204" pitchFamily="34" charset="0"/>
                <a:ea typeface="Calibri" panose="020F0502020204030204" pitchFamily="34" charset="0"/>
                <a:cs typeface="B Koodak" panose="00000700000000000000" pitchFamily="2" charset="-78"/>
              </a:rPr>
              <a:t>شوند</a:t>
            </a:r>
            <a:r>
              <a:rPr lang="ar-SA" sz="3200" dirty="0">
                <a:latin typeface="Calibri" panose="020F0502020204030204" pitchFamily="34" charset="0"/>
                <a:ea typeface="Calibri" panose="020F0502020204030204" pitchFamily="34" charset="0"/>
                <a:cs typeface="B Koodak" panose="00000700000000000000" pitchFamily="2" charset="-78"/>
              </a:rPr>
              <a:t>، را انتخاب و </a:t>
            </a:r>
            <a:r>
              <a:rPr lang="ar-SA" sz="3200" dirty="0" smtClean="0">
                <a:latin typeface="Calibri" panose="020F0502020204030204" pitchFamily="34" charset="0"/>
                <a:ea typeface="Calibri" panose="020F0502020204030204" pitchFamily="34" charset="0"/>
                <a:cs typeface="B Koodak" panose="00000700000000000000" pitchFamily="2" charset="-78"/>
              </a:rPr>
              <a:t>پرسشنامه</a:t>
            </a:r>
            <a:r>
              <a:rPr lang="fa-IR" sz="3200" dirty="0" smtClean="0">
                <a:latin typeface="Calibri" panose="020F0502020204030204" pitchFamily="34" charset="0"/>
                <a:ea typeface="Calibri" panose="020F0502020204030204" pitchFamily="34" charset="0"/>
                <a:cs typeface="B Koodak" panose="00000700000000000000" pitchFamily="2" charset="-78"/>
              </a:rPr>
              <a:t> </a:t>
            </a:r>
            <a:r>
              <a:rPr lang="ar-SA" sz="3200" dirty="0" smtClean="0">
                <a:latin typeface="Calibri" panose="020F0502020204030204" pitchFamily="34" charset="0"/>
                <a:ea typeface="Calibri" panose="020F0502020204030204" pitchFamily="34" charset="0"/>
                <a:cs typeface="B Koodak" panose="00000700000000000000" pitchFamily="2" charset="-78"/>
              </a:rPr>
              <a:t>ها </a:t>
            </a:r>
            <a:r>
              <a:rPr lang="ar-SA" sz="3200" dirty="0">
                <a:latin typeface="Calibri" panose="020F0502020204030204" pitchFamily="34" charset="0"/>
                <a:ea typeface="Calibri" panose="020F0502020204030204" pitchFamily="34" charset="0"/>
                <a:cs typeface="B Koodak" panose="00000700000000000000" pitchFamily="2" charset="-78"/>
              </a:rPr>
              <a:t>را به آنها </a:t>
            </a:r>
            <a:r>
              <a:rPr lang="ar-SA" sz="3200" dirty="0" smtClean="0">
                <a:latin typeface="Calibri" panose="020F0502020204030204" pitchFamily="34" charset="0"/>
                <a:ea typeface="Calibri" panose="020F0502020204030204" pitchFamily="34" charset="0"/>
                <a:cs typeface="B Koodak" panose="00000700000000000000" pitchFamily="2" charset="-78"/>
              </a:rPr>
              <a:t>می</a:t>
            </a:r>
            <a:r>
              <a:rPr lang="fa-IR" sz="3200" dirty="0" smtClean="0">
                <a:latin typeface="Calibri" panose="020F0502020204030204" pitchFamily="34" charset="0"/>
                <a:ea typeface="Calibri" panose="020F0502020204030204" pitchFamily="34" charset="0"/>
                <a:cs typeface="B Koodak" panose="00000700000000000000" pitchFamily="2" charset="-78"/>
              </a:rPr>
              <a:t> </a:t>
            </a:r>
            <a:r>
              <a:rPr lang="ar-SA" sz="3200" dirty="0" smtClean="0">
                <a:latin typeface="Calibri" panose="020F0502020204030204" pitchFamily="34" charset="0"/>
                <a:ea typeface="Calibri" panose="020F0502020204030204" pitchFamily="34" charset="0"/>
                <a:cs typeface="B Koodak" panose="00000700000000000000" pitchFamily="2" charset="-78"/>
              </a:rPr>
              <a:t>دهد</a:t>
            </a:r>
            <a:r>
              <a:rPr lang="ar-SA" sz="3200" dirty="0">
                <a:latin typeface="Calibri" panose="020F0502020204030204" pitchFamily="34" charset="0"/>
                <a:ea typeface="Calibri" panose="020F0502020204030204" pitchFamily="34" charset="0"/>
                <a:cs typeface="B Koodak" panose="00000700000000000000" pitchFamily="2" charset="-78"/>
              </a:rPr>
              <a:t>. شانس داوطلبین برای انتخاب شدن در این روش بیشتر </a:t>
            </a:r>
            <a:r>
              <a:rPr lang="ar-SA" sz="3200" dirty="0" smtClean="0">
                <a:latin typeface="Calibri" panose="020F0502020204030204" pitchFamily="34" charset="0"/>
                <a:ea typeface="Calibri" panose="020F0502020204030204" pitchFamily="34" charset="0"/>
                <a:cs typeface="B Koodak" panose="00000700000000000000" pitchFamily="2" charset="-78"/>
              </a:rPr>
              <a:t>است.</a:t>
            </a:r>
            <a:endParaRPr lang="en-US" sz="3200" dirty="0">
              <a:cs typeface="B Koodak" panose="00000700000000000000" pitchFamily="2" charset="-78"/>
            </a:endParaRPr>
          </a:p>
        </p:txBody>
      </p:sp>
      <p:sp>
        <p:nvSpPr>
          <p:cNvPr id="17" name="Rectangle 16"/>
          <p:cNvSpPr/>
          <p:nvPr/>
        </p:nvSpPr>
        <p:spPr>
          <a:xfrm>
            <a:off x="1388235" y="5096694"/>
            <a:ext cx="9124993" cy="954107"/>
          </a:xfrm>
          <a:prstGeom prst="rect">
            <a:avLst/>
          </a:prstGeom>
        </p:spPr>
        <p:txBody>
          <a:bodyPr wrap="square">
            <a:spAutoFit/>
          </a:bodyPr>
          <a:lstStyle/>
          <a:p>
            <a:pPr algn="r" rtl="1"/>
            <a:r>
              <a:rPr lang="fa-IR" sz="2800" dirty="0">
                <a:latin typeface="Calibri" panose="020F0502020204030204" pitchFamily="34" charset="0"/>
                <a:ea typeface="Calibri" panose="020F0502020204030204" pitchFamily="34" charset="0"/>
                <a:cs typeface="B Koodak" panose="00000700000000000000" pitchFamily="2" charset="-78"/>
              </a:rPr>
              <a:t>بر اساس موضوع  و بزرگی جمعیت تحقیق، </a:t>
            </a:r>
            <a:r>
              <a:rPr lang="fa-IR" sz="2800" dirty="0" smtClean="0">
                <a:latin typeface="Calibri" panose="020F0502020204030204" pitchFamily="34" charset="0"/>
                <a:ea typeface="Calibri" panose="020F0502020204030204" pitchFamily="34" charset="0"/>
                <a:cs typeface="B Koodak" panose="00000700000000000000" pitchFamily="2" charset="-78"/>
              </a:rPr>
              <a:t>نمونه گیری </a:t>
            </a:r>
            <a:r>
              <a:rPr lang="fa-IR" sz="2800" dirty="0">
                <a:latin typeface="Calibri" panose="020F0502020204030204" pitchFamily="34" charset="0"/>
                <a:ea typeface="Calibri" panose="020F0502020204030204" pitchFamily="34" charset="0"/>
                <a:cs typeface="B Koodak" panose="00000700000000000000" pitchFamily="2" charset="-78"/>
              </a:rPr>
              <a:t>تصادفی و غیر تصادفی انواع دیگری پیدا </a:t>
            </a:r>
            <a:r>
              <a:rPr lang="fa-IR" sz="2800" dirty="0" smtClean="0">
                <a:latin typeface="Calibri" panose="020F0502020204030204" pitchFamily="34" charset="0"/>
                <a:ea typeface="Calibri" panose="020F0502020204030204" pitchFamily="34" charset="0"/>
                <a:cs typeface="B Koodak" panose="00000700000000000000" pitchFamily="2" charset="-78"/>
              </a:rPr>
              <a:t>می کنند</a:t>
            </a:r>
            <a:endParaRPr lang="en-US" sz="2800" dirty="0">
              <a:cs typeface="B Koodak" panose="00000700000000000000" pitchFamily="2" charset="-78"/>
            </a:endParaRPr>
          </a:p>
        </p:txBody>
      </p:sp>
    </p:spTree>
    <p:extLst>
      <p:ext uri="{BB962C8B-B14F-4D97-AF65-F5344CB8AC3E}">
        <p14:creationId xmlns:p14="http://schemas.microsoft.com/office/powerpoint/2010/main" val="3761653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ular Callout 5"/>
          <p:cNvSpPr/>
          <p:nvPr/>
        </p:nvSpPr>
        <p:spPr>
          <a:xfrm>
            <a:off x="4519502"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فعالیت</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0" y="1586007"/>
            <a:ext cx="11700587" cy="3970318"/>
          </a:xfrm>
          <a:prstGeom prst="rect">
            <a:avLst/>
          </a:prstGeom>
          <a:noFill/>
        </p:spPr>
        <p:txBody>
          <a:bodyPr wrap="square" lIns="91440" tIns="45720" rIns="91440" bIns="45720">
            <a:spAutoFit/>
          </a:bodyPr>
          <a:lstStyle/>
          <a:p>
            <a:pPr algn="just" rtl="1">
              <a:lnSpc>
                <a:spcPct val="150000"/>
              </a:lnSpc>
            </a:pPr>
            <a:r>
              <a:rPr lang="fa-IR" sz="2800" dirty="0">
                <a:ln w="0"/>
                <a:effectLst>
                  <a:outerShdw blurRad="38100" dist="19050" dir="2700000" algn="tl" rotWithShape="0">
                    <a:schemeClr val="dk1">
                      <a:alpha val="40000"/>
                    </a:schemeClr>
                  </a:outerShdw>
                </a:effectLst>
                <a:cs typeface="B Koodak" panose="00000700000000000000" pitchFamily="2" charset="-78"/>
              </a:rPr>
              <a:t>گزارشگری </a:t>
            </a:r>
            <a:r>
              <a:rPr lang="fa-IR" sz="2800" dirty="0" smtClean="0">
                <a:ln w="0"/>
                <a:effectLst>
                  <a:outerShdw blurRad="38100" dist="19050" dir="2700000" algn="tl" rotWithShape="0">
                    <a:schemeClr val="dk1">
                      <a:alpha val="40000"/>
                    </a:schemeClr>
                  </a:outerShdw>
                </a:effectLst>
                <a:cs typeface="B Koodak" panose="00000700000000000000" pitchFamily="2" charset="-78"/>
              </a:rPr>
              <a:t>می خواهد </a:t>
            </a:r>
            <a:r>
              <a:rPr lang="fa-IR" sz="2800" dirty="0">
                <a:ln w="0"/>
                <a:effectLst>
                  <a:outerShdw blurRad="38100" dist="19050" dir="2700000" algn="tl" rotWithShape="0">
                    <a:schemeClr val="dk1">
                      <a:alpha val="40000"/>
                    </a:schemeClr>
                  </a:outerShdw>
                </a:effectLst>
                <a:cs typeface="B Koodak" panose="00000700000000000000" pitchFamily="2" charset="-78"/>
              </a:rPr>
              <a:t>در یک زمان اندک درباره میزان رضایت پرستاران </a:t>
            </a:r>
            <a:r>
              <a:rPr lang="fa-IR" sz="2800" dirty="0" smtClean="0">
                <a:ln w="0"/>
                <a:effectLst>
                  <a:outerShdw blurRad="38100" dist="19050" dir="2700000" algn="tl" rotWithShape="0">
                    <a:schemeClr val="dk1">
                      <a:alpha val="40000"/>
                    </a:schemeClr>
                  </a:outerShdw>
                </a:effectLst>
                <a:cs typeface="B Koodak" panose="00000700000000000000" pitchFamily="2" charset="-78"/>
              </a:rPr>
              <a:t>بیمارستان های </a:t>
            </a:r>
            <a:r>
              <a:rPr lang="fa-IR" sz="2800" dirty="0">
                <a:ln w="0"/>
                <a:effectLst>
                  <a:outerShdw blurRad="38100" dist="19050" dir="2700000" algn="tl" rotWithShape="0">
                    <a:schemeClr val="dk1">
                      <a:alpha val="40000"/>
                    </a:schemeClr>
                  </a:outerShdw>
                </a:effectLst>
                <a:cs typeface="B Koodak" panose="00000700000000000000" pitchFamily="2" charset="-78"/>
              </a:rPr>
              <a:t>شهر تهران یک گزارش تهیه کند. دفترچه تلفن خود را نگاه کرده و شماره تماس یکی از خویشاوندان خود که پرستار هست را پیدا کرده و یک قرار مصاحبه با او </a:t>
            </a:r>
            <a:r>
              <a:rPr lang="fa-IR" sz="2800" dirty="0" smtClean="0">
                <a:ln w="0"/>
                <a:effectLst>
                  <a:outerShdw blurRad="38100" dist="19050" dir="2700000" algn="tl" rotWithShape="0">
                    <a:schemeClr val="dk1">
                      <a:alpha val="40000"/>
                    </a:schemeClr>
                  </a:outerShdw>
                </a:effectLst>
                <a:cs typeface="B Koodak" panose="00000700000000000000" pitchFamily="2" charset="-78"/>
              </a:rPr>
              <a:t>می گذارد</a:t>
            </a:r>
            <a:r>
              <a:rPr lang="fa-IR" sz="2800" dirty="0">
                <a:ln w="0"/>
                <a:effectLst>
                  <a:outerShdw blurRad="38100" dist="19050" dir="2700000" algn="tl" rotWithShape="0">
                    <a:schemeClr val="dk1">
                      <a:alpha val="40000"/>
                    </a:schemeClr>
                  </a:outerShdw>
                </a:effectLst>
                <a:cs typeface="B Koodak" panose="00000700000000000000" pitchFamily="2" charset="-78"/>
              </a:rPr>
              <a:t>. پس از مصاحبه با او مشخصات پرستار دیگری را نیز از او گرفته و با فرد دوم هم مصاحبه </a:t>
            </a:r>
            <a:r>
              <a:rPr lang="fa-IR" sz="2800" dirty="0" smtClean="0">
                <a:ln w="0"/>
                <a:effectLst>
                  <a:outerShdw blurRad="38100" dist="19050" dir="2700000" algn="tl" rotWithShape="0">
                    <a:schemeClr val="dk1">
                      <a:alpha val="40000"/>
                    </a:schemeClr>
                  </a:outerShdw>
                </a:effectLst>
                <a:cs typeface="B Koodak" panose="00000700000000000000" pitchFamily="2" charset="-78"/>
              </a:rPr>
              <a:t>می کند </a:t>
            </a:r>
            <a:r>
              <a:rPr lang="fa-IR" sz="2800" dirty="0">
                <a:ln w="0"/>
                <a:effectLst>
                  <a:outerShdw blurRad="38100" dist="19050" dir="2700000" algn="tl" rotWithShape="0">
                    <a:schemeClr val="dk1">
                      <a:alpha val="40000"/>
                    </a:schemeClr>
                  </a:outerShdw>
                </a:effectLst>
                <a:cs typeface="B Koodak" panose="00000700000000000000" pitchFamily="2" charset="-78"/>
              </a:rPr>
              <a:t>و در نهایت گزارشی برای چاپ در مقاله آماده </a:t>
            </a:r>
            <a:r>
              <a:rPr lang="fa-IR" sz="2800" dirty="0" smtClean="0">
                <a:ln w="0"/>
                <a:effectLst>
                  <a:outerShdw blurRad="38100" dist="19050" dir="2700000" algn="tl" rotWithShape="0">
                    <a:schemeClr val="dk1">
                      <a:alpha val="40000"/>
                    </a:schemeClr>
                  </a:outerShdw>
                </a:effectLst>
                <a:cs typeface="B Koodak" panose="00000700000000000000" pitchFamily="2" charset="-78"/>
              </a:rPr>
              <a:t>می کند</a:t>
            </a:r>
            <a:r>
              <a:rPr lang="fa-IR" sz="2800" dirty="0">
                <a:ln w="0"/>
                <a:effectLst>
                  <a:outerShdw blurRad="38100" dist="19050" dir="2700000" algn="tl" rotWithShape="0">
                    <a:schemeClr val="dk1">
                      <a:alpha val="40000"/>
                    </a:schemeClr>
                  </a:outerShdw>
                </a:effectLst>
                <a:cs typeface="B Koodak" panose="00000700000000000000" pitchFamily="2" charset="-78"/>
              </a:rPr>
              <a:t>. </a:t>
            </a:r>
          </a:p>
          <a:p>
            <a:pPr algn="just" rtl="1">
              <a:lnSpc>
                <a:spcPct val="150000"/>
              </a:lnSpc>
            </a:pPr>
            <a:r>
              <a:rPr lang="fa-IR" sz="2800" dirty="0">
                <a:ln w="0"/>
                <a:effectLst>
                  <a:outerShdw blurRad="38100" dist="19050" dir="2700000" algn="tl" rotWithShape="0">
                    <a:schemeClr val="dk1">
                      <a:alpha val="40000"/>
                    </a:schemeClr>
                  </a:outerShdw>
                </a:effectLst>
                <a:cs typeface="B Koodak" panose="00000700000000000000" pitchFamily="2" charset="-78"/>
              </a:rPr>
              <a:t>نمونه گیری این مطالعه از چه نوعی بوده است؟ چرا؟</a:t>
            </a:r>
          </a:p>
        </p:txBody>
      </p:sp>
    </p:spTree>
    <p:extLst>
      <p:ext uri="{BB962C8B-B14F-4D97-AF65-F5344CB8AC3E}">
        <p14:creationId xmlns:p14="http://schemas.microsoft.com/office/powerpoint/2010/main" val="391770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2740588" y="1381391"/>
            <a:ext cx="2173993" cy="1323439"/>
          </a:xfrm>
          <a:prstGeom prst="rect">
            <a:avLst/>
          </a:prstGeom>
          <a:noFill/>
        </p:spPr>
        <p:txBody>
          <a:bodyPr wrap="none" lIns="91440" tIns="45720" rIns="91440" bIns="45720">
            <a:spAutoFit/>
          </a:bodyPr>
          <a:lstStyle/>
          <a:p>
            <a:pPr algn="ctr"/>
            <a:r>
              <a:rPr lang="fa-IR" sz="8000" dirty="0" smtClean="0">
                <a:ln w="0"/>
                <a:effectLst>
                  <a:outerShdw blurRad="38100" dist="19050" dir="2700000" algn="tl" rotWithShape="0">
                    <a:schemeClr val="dk1">
                      <a:alpha val="40000"/>
                    </a:schemeClr>
                  </a:outerShdw>
                </a:effectLst>
                <a:cs typeface="B Morvarid" panose="00000400000000000000" pitchFamily="2" charset="-78"/>
              </a:rPr>
              <a:t>پایان</a:t>
            </a:r>
            <a:endParaRPr lang="en-US" sz="8000" dirty="0">
              <a:ln w="0"/>
              <a:effectLst>
                <a:outerShdw blurRad="38100" dist="19050" dir="2700000" algn="tl" rotWithShape="0">
                  <a:schemeClr val="dk1">
                    <a:alpha val="40000"/>
                  </a:schemeClr>
                </a:outerShdw>
              </a:effectLst>
              <a:cs typeface="B Morvarid"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63" y="1884850"/>
            <a:ext cx="2524125" cy="2771775"/>
          </a:xfrm>
          <a:prstGeom prst="rect">
            <a:avLst/>
          </a:prstGeom>
        </p:spPr>
      </p:pic>
    </p:spTree>
    <p:extLst>
      <p:ext uri="{BB962C8B-B14F-4D97-AF65-F5344CB8AC3E}">
        <p14:creationId xmlns:p14="http://schemas.microsoft.com/office/powerpoint/2010/main" val="991665551"/>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a-IR" dirty="0" smtClean="0">
                <a:solidFill>
                  <a:schemeClr val="bg1"/>
                </a:solidFill>
                <a:cs typeface="B Koodak" panose="00000700000000000000" pitchFamily="2" charset="-78"/>
              </a:rPr>
              <a:t>انتخاب موضوع و مسأله</a:t>
            </a:r>
            <a:endParaRPr lang="en-US" dirty="0">
              <a:solidFill>
                <a:schemeClr val="bg1"/>
              </a:solidFill>
              <a:cs typeface="B Koodak" panose="00000700000000000000" pitchFamily="2" charset="-78"/>
            </a:endParaRPr>
          </a:p>
        </p:txBody>
      </p:sp>
      <p:sp>
        <p:nvSpPr>
          <p:cNvPr id="7" name="Rectangle 6"/>
          <p:cNvSpPr/>
          <p:nvPr/>
        </p:nvSpPr>
        <p:spPr>
          <a:xfrm>
            <a:off x="3965796" y="540020"/>
            <a:ext cx="5163594" cy="923330"/>
          </a:xfrm>
          <a:prstGeom prst="rect">
            <a:avLst/>
          </a:prstGeom>
          <a:noFill/>
        </p:spPr>
        <p:txBody>
          <a:bodyPr wrap="none" lIns="91440" tIns="45720" rIns="91440" bIns="45720">
            <a:spAutoFit/>
          </a:bodyPr>
          <a:lstStyle/>
          <a:p>
            <a:pPr algn="ctr"/>
            <a:r>
              <a:rPr lang="fa-IR" sz="5400" dirty="0" smtClean="0">
                <a:ln w="0"/>
                <a:effectLst>
                  <a:outerShdw blurRad="38100" dist="19050" dir="2700000" algn="tl" rotWithShape="0">
                    <a:schemeClr val="dk1">
                      <a:alpha val="40000"/>
                    </a:schemeClr>
                  </a:outerShdw>
                </a:effectLst>
                <a:cs typeface="B Koodak" panose="00000700000000000000" pitchFamily="2" charset="-78"/>
              </a:rPr>
              <a:t>نمونه گیری در تحقیق</a:t>
            </a:r>
            <a:endParaRPr lang="en-US" sz="54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566" y="1602383"/>
            <a:ext cx="3637499" cy="461786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118" y="689768"/>
            <a:ext cx="676275" cy="6762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637" y="1840436"/>
            <a:ext cx="5033493" cy="3775120"/>
          </a:xfrm>
          <a:prstGeom prst="rect">
            <a:avLst/>
          </a:prstGeom>
        </p:spPr>
      </p:pic>
    </p:spTree>
    <p:extLst>
      <p:ext uri="{BB962C8B-B14F-4D97-AF65-F5344CB8AC3E}">
        <p14:creationId xmlns:p14="http://schemas.microsoft.com/office/powerpoint/2010/main" val="1007466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63639" y="2014298"/>
            <a:ext cx="11320529" cy="1077218"/>
          </a:xfrm>
          <a:prstGeom prst="rect">
            <a:avLst/>
          </a:prstGeom>
        </p:spPr>
        <p:txBody>
          <a:bodyPr wrap="square">
            <a:spAutoFit/>
          </a:bodyPr>
          <a:lstStyle/>
          <a:p>
            <a:pPr algn="r" rtl="1"/>
            <a:r>
              <a:rPr lang="fa-IR" sz="3200" dirty="0">
                <a:ln w="0"/>
                <a:effectLst>
                  <a:outerShdw blurRad="38100" dist="19050" dir="2700000" algn="tl" rotWithShape="0">
                    <a:schemeClr val="dk1">
                      <a:alpha val="40000"/>
                    </a:schemeClr>
                  </a:outerShdw>
                </a:effectLst>
                <a:cs typeface="B Koodak" panose="00000700000000000000" pitchFamily="2" charset="-78"/>
              </a:rPr>
              <a:t>مثلاً عنوان تحقیقی «بررسی رابطه شادکامی و پیشرفت تحصیلی در میان دانش آموزان» است. محقق برای جمع آوری اطلاعات باید به میان دانش آموزان برود.</a:t>
            </a:r>
            <a:endParaRPr lang="en-US" sz="3200" dirty="0">
              <a:ln w="0"/>
              <a:effectLst>
                <a:outerShdw blurRad="38100" dist="19050" dir="2700000" algn="tl" rotWithShape="0">
                  <a:schemeClr val="dk1">
                    <a:alpha val="40000"/>
                  </a:schemeClr>
                </a:outerShdw>
              </a:effectLst>
              <a:cs typeface="B Koodak" panose="00000700000000000000" pitchFamily="2" charset="-78"/>
            </a:endParaRPr>
          </a:p>
        </p:txBody>
      </p:sp>
      <p:sp>
        <p:nvSpPr>
          <p:cNvPr id="6" name="Rounded Rectangular Callout 5"/>
          <p:cNvSpPr/>
          <p:nvPr/>
        </p:nvSpPr>
        <p:spPr>
          <a:xfrm>
            <a:off x="1429554" y="420091"/>
            <a:ext cx="10121743"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ln w="0"/>
                <a:solidFill>
                  <a:schemeClr val="tx1"/>
                </a:solidFill>
                <a:effectLst>
                  <a:outerShdw blurRad="38100" dist="19050" dir="2700000" algn="tl" rotWithShape="0">
                    <a:schemeClr val="dk1">
                      <a:alpha val="40000"/>
                    </a:schemeClr>
                  </a:outerShdw>
                </a:effectLst>
                <a:cs typeface="B Koodak" panose="00000700000000000000" pitchFamily="2" charset="-78"/>
              </a:rPr>
              <a:t>برای جمع آوری اطلاعات محقق باید به افراد مورد مطالعه مراجعه کند. </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9" name="Oval Callout 8"/>
          <p:cNvSpPr/>
          <p:nvPr/>
        </p:nvSpPr>
        <p:spPr>
          <a:xfrm>
            <a:off x="8341567" y="3686447"/>
            <a:ext cx="3442601" cy="155010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کدام دانش آموزان</a:t>
            </a:r>
            <a:endParaRPr lang="en-US" sz="3600" dirty="0">
              <a:cs typeface="B Koodak" panose="00000700000000000000" pitchFamily="2" charset="-78"/>
            </a:endParaRPr>
          </a:p>
        </p:txBody>
      </p:sp>
      <p:sp>
        <p:nvSpPr>
          <p:cNvPr id="10" name="Oval Callout 9"/>
          <p:cNvSpPr/>
          <p:nvPr/>
        </p:nvSpPr>
        <p:spPr>
          <a:xfrm>
            <a:off x="463639" y="3678333"/>
            <a:ext cx="3503839"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چه مدرسه ای؟</a:t>
            </a:r>
            <a:endParaRPr lang="en-US" sz="3600" dirty="0">
              <a:cs typeface="B Koodak" panose="00000700000000000000" pitchFamily="2" charset="-78"/>
            </a:endParaRPr>
          </a:p>
        </p:txBody>
      </p:sp>
      <p:sp>
        <p:nvSpPr>
          <p:cNvPr id="11" name="Oval Callout 10"/>
          <p:cNvSpPr/>
          <p:nvPr/>
        </p:nvSpPr>
        <p:spPr>
          <a:xfrm>
            <a:off x="4769124" y="3863102"/>
            <a:ext cx="2770797" cy="130076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3600" dirty="0" smtClean="0">
                <a:cs typeface="B Koodak" panose="00000700000000000000" pitchFamily="2" charset="-78"/>
              </a:rPr>
              <a:t>چند نفر؟</a:t>
            </a:r>
            <a:endParaRPr lang="en-US" sz="3600" dirty="0">
              <a:cs typeface="B Koodak" panose="00000700000000000000" pitchFamily="2" charset="-78"/>
            </a:endParaRPr>
          </a:p>
        </p:txBody>
      </p:sp>
    </p:spTree>
    <p:extLst>
      <p:ext uri="{BB962C8B-B14F-4D97-AF65-F5344CB8AC3E}">
        <p14:creationId xmlns:p14="http://schemas.microsoft.com/office/powerpoint/2010/main" val="288883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112954" y="584228"/>
            <a:ext cx="9966191"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سرشماری یعنی از همه افراد جامعه مورد تحقیق اطلاعات جمع آوری کنیم</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14" name="Rectangle 13"/>
          <p:cNvSpPr/>
          <p:nvPr/>
        </p:nvSpPr>
        <p:spPr>
          <a:xfrm>
            <a:off x="972157" y="1505244"/>
            <a:ext cx="10247685" cy="2308324"/>
          </a:xfrm>
          <a:prstGeom prst="rect">
            <a:avLst/>
          </a:prstGeom>
          <a:noFill/>
        </p:spPr>
        <p:txBody>
          <a:bodyPr wrap="square" lIns="91440" tIns="45720" rIns="91440" bIns="45720">
            <a:spAutoFit/>
          </a:bodyPr>
          <a:lstStyle/>
          <a:p>
            <a:pPr algn="ctr" rtl="1"/>
            <a:r>
              <a:rPr lang="fa-IR" sz="3600" dirty="0">
                <a:ln w="0"/>
                <a:effectLst>
                  <a:outerShdw blurRad="38100" dist="19050" dir="2700000" algn="tl" rotWithShape="0">
                    <a:schemeClr val="dk1">
                      <a:alpha val="40000"/>
                    </a:schemeClr>
                  </a:outerShdw>
                </a:effectLst>
                <a:cs typeface="B Koodak" panose="00000700000000000000" pitchFamily="2" charset="-78"/>
              </a:rPr>
              <a:t>اگر درعنوان تحقیق، مکان تحقیق مشخص باشد، مثلاً دانش آموزان علامه حلّی 9 در سال تحصیلی98-97 و محقق بخواهد </a:t>
            </a:r>
            <a:r>
              <a:rPr lang="fa-IR" sz="3600" dirty="0" smtClean="0">
                <a:ln w="0"/>
                <a:effectLst>
                  <a:outerShdw blurRad="38100" dist="19050" dir="2700000" algn="tl" rotWithShape="0">
                    <a:schemeClr val="dk1">
                      <a:alpha val="40000"/>
                    </a:schemeClr>
                  </a:outerShdw>
                </a:effectLst>
                <a:cs typeface="B Koodak" panose="00000700000000000000" pitchFamily="2" charset="-78"/>
              </a:rPr>
              <a:t>به تمامی </a:t>
            </a:r>
            <a:r>
              <a:rPr lang="fa-IR" sz="3600" dirty="0">
                <a:ln w="0"/>
                <a:effectLst>
                  <a:outerShdw blurRad="38100" dist="19050" dir="2700000" algn="tl" rotWithShape="0">
                    <a:schemeClr val="dk1">
                      <a:alpha val="40000"/>
                    </a:schemeClr>
                  </a:outerShdw>
                </a:effectLst>
                <a:cs typeface="B Koodak" panose="00000700000000000000" pitchFamily="2" charset="-78"/>
              </a:rPr>
              <a:t>دانش آموزان(همه </a:t>
            </a:r>
            <a:r>
              <a:rPr lang="fa-IR" sz="3600" dirty="0" smtClean="0">
                <a:ln w="0"/>
                <a:effectLst>
                  <a:outerShdw blurRad="38100" dist="19050" dir="2700000" algn="tl" rotWithShape="0">
                    <a:schemeClr val="dk1">
                      <a:alpha val="40000"/>
                    </a:schemeClr>
                  </a:outerShdw>
                </a:effectLst>
                <a:cs typeface="B Koodak" panose="00000700000000000000" pitchFamily="2" charset="-78"/>
              </a:rPr>
              <a:t>پایه ها </a:t>
            </a:r>
            <a:r>
              <a:rPr lang="fa-IR" sz="3600" dirty="0">
                <a:ln w="0"/>
                <a:effectLst>
                  <a:outerShdw blurRad="38100" dist="19050" dir="2700000" algn="tl" rotWithShape="0">
                    <a:schemeClr val="dk1">
                      <a:alpha val="40000"/>
                    </a:schemeClr>
                  </a:outerShdw>
                </a:effectLst>
                <a:cs typeface="B Koodak" panose="00000700000000000000" pitchFamily="2" charset="-78"/>
              </a:rPr>
              <a:t>و </a:t>
            </a:r>
            <a:r>
              <a:rPr lang="fa-IR" sz="3600" dirty="0" smtClean="0">
                <a:ln w="0"/>
                <a:effectLst>
                  <a:outerShdw blurRad="38100" dist="19050" dir="2700000" algn="tl" rotWithShape="0">
                    <a:schemeClr val="dk1">
                      <a:alpha val="40000"/>
                    </a:schemeClr>
                  </a:outerShdw>
                </a:effectLst>
                <a:cs typeface="B Koodak" panose="00000700000000000000" pitchFamily="2" charset="-78"/>
              </a:rPr>
              <a:t>کلاس ها</a:t>
            </a:r>
            <a:r>
              <a:rPr lang="fa-IR" sz="3600" dirty="0">
                <a:ln w="0"/>
                <a:effectLst>
                  <a:outerShdw blurRad="38100" dist="19050" dir="2700000" algn="tl" rotWithShape="0">
                    <a:schemeClr val="dk1">
                      <a:alpha val="40000"/>
                    </a:schemeClr>
                  </a:outerShdw>
                </a:effectLst>
                <a:cs typeface="B Koodak" panose="00000700000000000000" pitchFamily="2" charset="-78"/>
              </a:rPr>
              <a:t>) مراجعه کند، در این صورت سرشماری صورت گرفته است.</a:t>
            </a:r>
            <a:endParaRPr lang="en-US" sz="36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17" name="Rectangle 16"/>
          <p:cNvSpPr/>
          <p:nvPr/>
        </p:nvSpPr>
        <p:spPr>
          <a:xfrm>
            <a:off x="2293232" y="4610926"/>
            <a:ext cx="7605534" cy="707886"/>
          </a:xfrm>
          <a:prstGeom prst="rect">
            <a:avLst/>
          </a:prstGeom>
          <a:noFill/>
        </p:spPr>
        <p:txBody>
          <a:bodyPr wrap="square" lIns="91440" tIns="45720" rIns="91440" bIns="45720">
            <a:spAutoFit/>
          </a:bodyPr>
          <a:lstStyle/>
          <a:p>
            <a:pPr algn="ctr" rtl="1"/>
            <a:r>
              <a:rPr lang="fa-IR" sz="4000" dirty="0">
                <a:ln w="0"/>
                <a:effectLst>
                  <a:outerShdw blurRad="38100" dist="19050" dir="2700000" algn="tl" rotWithShape="0">
                    <a:schemeClr val="dk1">
                      <a:alpha val="40000"/>
                    </a:schemeClr>
                  </a:outerShdw>
                </a:effectLst>
                <a:cs typeface="B Koodak" panose="00000700000000000000" pitchFamily="2" charset="-78"/>
              </a:rPr>
              <a:t>اما همیشه این امکان فراهم نیست.</a:t>
            </a:r>
            <a:endParaRPr lang="fa-IR" sz="4000" dirty="0">
              <a:ln w="0"/>
              <a:effectLst>
                <a:outerShdw blurRad="38100" dist="19050" dir="2700000" algn="tl" rotWithShape="0">
                  <a:schemeClr val="dk1">
                    <a:alpha val="40000"/>
                  </a:schemeClr>
                </a:outerShdw>
              </a:effectLst>
              <a:cs typeface="B Koodak" panose="00000700000000000000" pitchFamily="2" charset="-78"/>
            </a:endParaRPr>
          </a:p>
        </p:txBody>
      </p:sp>
    </p:spTree>
    <p:extLst>
      <p:ext uri="{BB962C8B-B14F-4D97-AF65-F5344CB8AC3E}">
        <p14:creationId xmlns:p14="http://schemas.microsoft.com/office/powerpoint/2010/main" val="108953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273737" y="500570"/>
            <a:ext cx="4916731"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آیا سرشماری همیشه ممکن است؟ </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7" name="Round Diagonal Corner Rectangle 6"/>
          <p:cNvSpPr/>
          <p:nvPr/>
        </p:nvSpPr>
        <p:spPr>
          <a:xfrm>
            <a:off x="519447" y="2680403"/>
            <a:ext cx="11153104" cy="1979249"/>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ln w="0"/>
                <a:solidFill>
                  <a:schemeClr val="tx1"/>
                </a:solidFill>
                <a:effectLst>
                  <a:outerShdw blurRad="38100" dist="19050" dir="2700000" algn="tl" rotWithShape="0">
                    <a:schemeClr val="dk1">
                      <a:alpha val="40000"/>
                    </a:schemeClr>
                  </a:outerShdw>
                </a:effectLst>
                <a:cs typeface="B Koodak" panose="00000700000000000000" pitchFamily="2" charset="-78"/>
              </a:rPr>
              <a:t>تعداد کل افراد تحقیق(جمعیت آماری) ممکن است زیاد باشد(برای مثال تعداد کل دانش آموزان مدرسه نزدیک 300نفر است). اگر بخواهیم کل دانش آموزان منطقه 18را در نظر بگیریم، تعداد بیشتر است، یا کل دانش آموزان شهر تهران.</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1060359" y="4929558"/>
            <a:ext cx="10071279" cy="1077218"/>
          </a:xfrm>
          <a:prstGeom prst="rect">
            <a:avLst/>
          </a:prstGeom>
        </p:spPr>
        <p:txBody>
          <a:bodyPr wrap="square">
            <a:spAutoFit/>
          </a:bodyPr>
          <a:lstStyle/>
          <a:p>
            <a:pPr algn="ctr" rtl="1"/>
            <a:r>
              <a:rPr lang="fa-IR" sz="3200" b="1" dirty="0">
                <a:latin typeface="times" panose="02020603060405020304" pitchFamily="18" charset="0"/>
                <a:cs typeface="B Koodak" panose="00000700000000000000" pitchFamily="2" charset="-78"/>
              </a:rPr>
              <a:t>مراجعه به تمامی افراد مورد مطالعه وقت گیر و هزینه بر </a:t>
            </a:r>
            <a:r>
              <a:rPr lang="fa-IR" sz="3200" b="1" dirty="0" smtClean="0">
                <a:latin typeface="times" panose="02020603060405020304" pitchFamily="18" charset="0"/>
                <a:cs typeface="B Koodak" panose="00000700000000000000" pitchFamily="2" charset="-78"/>
              </a:rPr>
              <a:t>است</a:t>
            </a:r>
          </a:p>
          <a:p>
            <a:pPr algn="ctr" rtl="1"/>
            <a:r>
              <a:rPr lang="fa-IR" sz="3200" b="1" i="0" dirty="0" smtClean="0">
                <a:effectLst/>
                <a:latin typeface="times" panose="02020603060405020304" pitchFamily="18" charset="0"/>
                <a:cs typeface="B Koodak" panose="00000700000000000000" pitchFamily="2" charset="-78"/>
              </a:rPr>
              <a:t>بهتر است به شیوه منظم و اصولی افراد کمتری را انتخاب کرد</a:t>
            </a:r>
            <a:endParaRPr lang="fa-IR" sz="3200" b="1" i="0" dirty="0">
              <a:effectLst/>
              <a:latin typeface="times" panose="02020603060405020304" pitchFamily="18" charset="0"/>
              <a:cs typeface="B Koodak" panose="00000700000000000000" pitchFamily="2" charset="-7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344" y="933085"/>
            <a:ext cx="2131509" cy="2131509"/>
          </a:xfrm>
          <a:prstGeom prst="rect">
            <a:avLst/>
          </a:prstGeom>
        </p:spPr>
      </p:pic>
    </p:spTree>
    <p:extLst>
      <p:ext uri="{BB962C8B-B14F-4D97-AF65-F5344CB8AC3E}">
        <p14:creationId xmlns:p14="http://schemas.microsoft.com/office/powerpoint/2010/main" val="37292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 Diagonal Corner Rectangle 10"/>
          <p:cNvSpPr/>
          <p:nvPr/>
        </p:nvSpPr>
        <p:spPr>
          <a:xfrm>
            <a:off x="519448" y="1891537"/>
            <a:ext cx="11153104" cy="1378038"/>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88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مشت نمونه خروار است</a:t>
            </a:r>
            <a:endParaRPr lang="fa-IR" sz="8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646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ular Callout 4"/>
          <p:cNvSpPr/>
          <p:nvPr/>
        </p:nvSpPr>
        <p:spPr>
          <a:xfrm>
            <a:off x="3047980" y="452147"/>
            <a:ext cx="5326287"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تعریف نمونه تحقیق؟</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902776" y="1710807"/>
            <a:ext cx="10386447" cy="1508105"/>
          </a:xfrm>
          <a:prstGeom prst="rect">
            <a:avLst/>
          </a:prstGeom>
          <a:noFill/>
        </p:spPr>
        <p:txBody>
          <a:bodyPr wrap="square" lIns="91440" tIns="45720" rIns="91440" bIns="45720">
            <a:spAutoFit/>
          </a:bodyPr>
          <a:lstStyle/>
          <a:p>
            <a:pPr algn="ctr">
              <a:lnSpc>
                <a:spcPct val="150000"/>
              </a:lnSpc>
            </a:pPr>
            <a:r>
              <a:rPr lang="fa-IR" sz="3200" dirty="0">
                <a:ln w="0"/>
                <a:effectLst>
                  <a:outerShdw blurRad="38100" dist="19050" dir="2700000" algn="tl" rotWithShape="0">
                    <a:schemeClr val="dk1">
                      <a:alpha val="40000"/>
                    </a:schemeClr>
                  </a:outerShdw>
                </a:effectLst>
                <a:cs typeface="B Koodak" panose="00000700000000000000" pitchFamily="2" charset="-78"/>
              </a:rPr>
              <a:t>گروه کوچکی که به شکل خاصی از بین جمعیت نسبتاً بزرگی انتخاب </a:t>
            </a:r>
            <a:r>
              <a:rPr lang="fa-IR" sz="3200" dirty="0" smtClean="0">
                <a:ln w="0"/>
                <a:effectLst>
                  <a:outerShdw blurRad="38100" dist="19050" dir="2700000" algn="tl" rotWithShape="0">
                    <a:schemeClr val="dk1">
                      <a:alpha val="40000"/>
                    </a:schemeClr>
                  </a:outerShdw>
                </a:effectLst>
                <a:cs typeface="B Koodak" panose="00000700000000000000" pitchFamily="2" charset="-78"/>
              </a:rPr>
              <a:t>می شوند </a:t>
            </a:r>
            <a:r>
              <a:rPr lang="fa-IR" sz="3200" dirty="0">
                <a:ln w="0"/>
                <a:effectLst>
                  <a:outerShdw blurRad="38100" dist="19050" dir="2700000" algn="tl" rotWithShape="0">
                    <a:schemeClr val="dk1">
                      <a:alpha val="40000"/>
                    </a:schemeClr>
                  </a:outerShdw>
                </a:effectLst>
                <a:cs typeface="B Koodak" panose="00000700000000000000" pitchFamily="2" charset="-78"/>
              </a:rPr>
              <a:t>و تحقیق فقط بر روی آنها انجام </a:t>
            </a:r>
            <a:r>
              <a:rPr lang="fa-IR" sz="3200" dirty="0" smtClean="0">
                <a:ln w="0"/>
                <a:effectLst>
                  <a:outerShdw blurRad="38100" dist="19050" dir="2700000" algn="tl" rotWithShape="0">
                    <a:schemeClr val="dk1">
                      <a:alpha val="40000"/>
                    </a:schemeClr>
                  </a:outerShdw>
                </a:effectLst>
                <a:cs typeface="B Koodak" panose="00000700000000000000" pitchFamily="2" charset="-78"/>
              </a:rPr>
              <a:t>می گردد</a:t>
            </a:r>
            <a:r>
              <a:rPr lang="fa-IR" sz="3200" dirty="0">
                <a:ln w="0"/>
                <a:effectLst>
                  <a:outerShdw blurRad="38100" dist="19050" dir="2700000" algn="tl" rotWithShape="0">
                    <a:schemeClr val="dk1">
                      <a:alpha val="40000"/>
                    </a:schemeClr>
                  </a:outerShdw>
                </a:effectLst>
                <a:cs typeface="B Koodak" panose="00000700000000000000" pitchFamily="2" charset="-78"/>
              </a:rPr>
              <a:t>.</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9" name="Rectangle 8"/>
          <p:cNvSpPr/>
          <p:nvPr/>
        </p:nvSpPr>
        <p:spPr>
          <a:xfrm>
            <a:off x="307104" y="3429000"/>
            <a:ext cx="11577790"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r" rtl="1"/>
            <a:r>
              <a:rPr lang="fa-IR" sz="3600" b="1" dirty="0">
                <a:solidFill>
                  <a:srgbClr val="333333"/>
                </a:solidFill>
                <a:latin typeface="times" panose="02020603060405020304" pitchFamily="18" charset="0"/>
                <a:cs typeface="B Koodak" panose="00000700000000000000" pitchFamily="2" charset="-78"/>
              </a:rPr>
              <a:t>محقق در نهایت هر </a:t>
            </a:r>
            <a:r>
              <a:rPr lang="fa-IR" sz="3600" b="1" dirty="0" smtClean="0">
                <a:solidFill>
                  <a:srgbClr val="333333"/>
                </a:solidFill>
                <a:latin typeface="times" panose="02020603060405020304" pitchFamily="18" charset="0"/>
                <a:cs typeface="B Koodak" panose="00000700000000000000" pitchFamily="2" charset="-78"/>
              </a:rPr>
              <a:t>نتیجه ای </a:t>
            </a:r>
            <a:r>
              <a:rPr lang="fa-IR" sz="3600" b="1" dirty="0">
                <a:solidFill>
                  <a:srgbClr val="333333"/>
                </a:solidFill>
                <a:latin typeface="times" panose="02020603060405020304" pitchFamily="18" charset="0"/>
                <a:cs typeface="B Koodak" panose="00000700000000000000" pitchFamily="2" charset="-78"/>
              </a:rPr>
              <a:t>که از مطالعه بر روی این گروه گرفت، برای کل افراد مورد مطالعه خود(جامعه آماری)، </a:t>
            </a:r>
            <a:r>
              <a:rPr lang="fa-IR" sz="3600" b="1" dirty="0" smtClean="0">
                <a:solidFill>
                  <a:srgbClr val="333333"/>
                </a:solidFill>
                <a:latin typeface="times" panose="02020603060405020304" pitchFamily="18" charset="0"/>
                <a:cs typeface="B Koodak" panose="00000700000000000000" pitchFamily="2" charset="-78"/>
              </a:rPr>
              <a:t>نتیجه گیری می کند</a:t>
            </a:r>
            <a:r>
              <a:rPr lang="fa-IR" sz="3600" b="1" dirty="0">
                <a:solidFill>
                  <a:srgbClr val="333333"/>
                </a:solidFill>
                <a:latin typeface="times" panose="02020603060405020304" pitchFamily="18" charset="0"/>
                <a:cs typeface="B Koodak" panose="00000700000000000000" pitchFamily="2" charset="-78"/>
              </a:rPr>
              <a:t>. پس شیوه انتخاب نمونه بسیار مهم است </a:t>
            </a:r>
            <a:endParaRPr lang="en-US" sz="3600" dirty="0">
              <a:cs typeface="B Koodak" panose="00000700000000000000" pitchFamily="2" charset="-78"/>
            </a:endParaRPr>
          </a:p>
        </p:txBody>
      </p:sp>
    </p:spTree>
    <p:extLst>
      <p:ext uri="{BB962C8B-B14F-4D97-AF65-F5344CB8AC3E}">
        <p14:creationId xmlns:p14="http://schemas.microsoft.com/office/powerpoint/2010/main" val="92044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ular Callout 4"/>
          <p:cNvSpPr/>
          <p:nvPr/>
        </p:nvSpPr>
        <p:spPr>
          <a:xfrm>
            <a:off x="4926314" y="342817"/>
            <a:ext cx="6162395"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prstClr val="black"/>
                </a:solidFill>
                <a:latin typeface="Calibri Light" panose="020F0302020204030204"/>
                <a:cs typeface="B Koodak" panose="00000700000000000000" pitchFamily="2" charset="-78"/>
              </a:rPr>
              <a:t>انواع نمونه گیری در تحقیق</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6" name="Flowchart: Document 5"/>
          <p:cNvSpPr/>
          <p:nvPr/>
        </p:nvSpPr>
        <p:spPr>
          <a:xfrm>
            <a:off x="7688687" y="1503101"/>
            <a:ext cx="3936148" cy="1557339"/>
          </a:xfrm>
          <a:prstGeom prst="flowChartDocumen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نمونه گیری تصادفی</a:t>
            </a:r>
            <a:endPar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endParaRPr>
          </a:p>
        </p:txBody>
      </p:sp>
      <p:sp>
        <p:nvSpPr>
          <p:cNvPr id="8" name="Flowchart: Document 7"/>
          <p:cNvSpPr/>
          <p:nvPr/>
        </p:nvSpPr>
        <p:spPr>
          <a:xfrm>
            <a:off x="1494416" y="1744256"/>
            <a:ext cx="5237160" cy="1614764"/>
          </a:xfrm>
          <a:prstGeom prst="flowChartDocumen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نمونه گیری غیر تصادفی</a:t>
            </a:r>
            <a:endPar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endParaRPr>
          </a:p>
        </p:txBody>
      </p:sp>
    </p:spTree>
    <p:extLst>
      <p:ext uri="{BB962C8B-B14F-4D97-AF65-F5344CB8AC3E}">
        <p14:creationId xmlns:p14="http://schemas.microsoft.com/office/powerpoint/2010/main" val="220071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wipe(up)">
                                      <p:cBhvr>
                                        <p:cTn id="17" dur="5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 Diagonal Corner Rectangle 7"/>
          <p:cNvSpPr/>
          <p:nvPr/>
        </p:nvSpPr>
        <p:spPr>
          <a:xfrm>
            <a:off x="1249251" y="332722"/>
            <a:ext cx="9118242" cy="1494145"/>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chemeClr val="tx1"/>
                </a:solidFill>
                <a:cs typeface="B Koodak" panose="00000700000000000000" pitchFamily="2" charset="-78"/>
              </a:rPr>
              <a:t>در نمونه گیری تصادفی مثل </a:t>
            </a:r>
            <a:r>
              <a:rPr lang="fa-IR" sz="3200" dirty="0" smtClean="0">
                <a:solidFill>
                  <a:schemeClr val="tx1"/>
                </a:solidFill>
                <a:cs typeface="B Koodak" panose="00000700000000000000" pitchFamily="2" charset="-78"/>
              </a:rPr>
              <a:t>قرعه کشی</a:t>
            </a:r>
            <a:r>
              <a:rPr lang="fa-IR" sz="3200" dirty="0">
                <a:solidFill>
                  <a:schemeClr val="tx1"/>
                </a:solidFill>
                <a:cs typeface="B Koodak" panose="00000700000000000000" pitchFamily="2" charset="-78"/>
              </a:rPr>
              <a:t>، همه افراد مورد مطالعه شانس یکسان برای انتخاب شدن دارند</a:t>
            </a:r>
            <a:endParaRPr lang="fa-IR" sz="320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11" name="Rectangle 10"/>
          <p:cNvSpPr/>
          <p:nvPr/>
        </p:nvSpPr>
        <p:spPr>
          <a:xfrm>
            <a:off x="503853" y="2296742"/>
            <a:ext cx="11383347" cy="3046988"/>
          </a:xfrm>
          <a:prstGeom prst="rect">
            <a:avLst/>
          </a:prstGeom>
          <a:noFill/>
        </p:spPr>
        <p:txBody>
          <a:bodyPr wrap="square" lIns="91440" tIns="45720" rIns="91440" bIns="45720">
            <a:spAutoFit/>
          </a:bodyPr>
          <a:lstStyle/>
          <a:p>
            <a:pPr algn="just" rtl="1"/>
            <a:r>
              <a:rPr lang="fa-IR" sz="3200" dirty="0">
                <a:cs typeface="B Koodak" panose="00000700000000000000" pitchFamily="2" charset="-78"/>
              </a:rPr>
              <a:t>فرض کنید از میان هر یک از سه پایه دوره اول دبیرستان علامه حلی9، یک کلاس را با قرعه انتخاب کردید(مرحله اول)، </a:t>
            </a:r>
            <a:endParaRPr lang="fa-IR" sz="3200" dirty="0" smtClean="0">
              <a:cs typeface="B Koodak" panose="00000700000000000000" pitchFamily="2" charset="-78"/>
            </a:endParaRPr>
          </a:p>
          <a:p>
            <a:pPr algn="just" rtl="1"/>
            <a:r>
              <a:rPr lang="fa-IR" sz="3200" dirty="0" smtClean="0">
                <a:cs typeface="B Koodak" panose="00000700000000000000" pitchFamily="2" charset="-78"/>
              </a:rPr>
              <a:t>در </a:t>
            </a:r>
            <a:r>
              <a:rPr lang="fa-IR" sz="3200" dirty="0">
                <a:cs typeface="B Koodak" panose="00000700000000000000" pitchFamily="2" charset="-78"/>
              </a:rPr>
              <a:t>مرحله دوم لیست </a:t>
            </a:r>
            <a:r>
              <a:rPr lang="fa-IR" sz="3200" dirty="0" smtClean="0">
                <a:cs typeface="B Koodak" panose="00000700000000000000" pitchFamily="2" charset="-78"/>
              </a:rPr>
              <a:t>کلاسهای انتخاب شده </a:t>
            </a:r>
            <a:r>
              <a:rPr lang="fa-IR" sz="3200" dirty="0">
                <a:cs typeface="B Koodak" panose="00000700000000000000" pitchFamily="2" charset="-78"/>
              </a:rPr>
              <a:t>را از آموزش </a:t>
            </a:r>
            <a:r>
              <a:rPr lang="fa-IR" sz="3200" dirty="0" smtClean="0">
                <a:cs typeface="B Koodak" panose="00000700000000000000" pitchFamily="2" charset="-78"/>
              </a:rPr>
              <a:t>می گیرید(به </a:t>
            </a:r>
            <a:r>
              <a:rPr lang="fa-IR" sz="3200" dirty="0">
                <a:cs typeface="B Koodak" panose="00000700000000000000" pitchFamily="2" charset="-78"/>
              </a:rPr>
              <a:t>این لیست در اصطلاح چهارچوب </a:t>
            </a:r>
            <a:r>
              <a:rPr lang="fa-IR" sz="3200" dirty="0" smtClean="0">
                <a:cs typeface="B Koodak" panose="00000700000000000000" pitchFamily="2" charset="-78"/>
              </a:rPr>
              <a:t>نمونه گیری می گویند</a:t>
            </a:r>
            <a:r>
              <a:rPr lang="fa-IR" sz="3200" dirty="0">
                <a:cs typeface="B Koodak" panose="00000700000000000000" pitchFamily="2" charset="-78"/>
              </a:rPr>
              <a:t>) و از میان اسامی هر کلاس با قرعه کشی اسم 30نفر(ده نفر از هر پایه) را استخراج </a:t>
            </a:r>
            <a:r>
              <a:rPr lang="fa-IR" sz="3200" dirty="0" smtClean="0">
                <a:cs typeface="B Koodak" panose="00000700000000000000" pitchFamily="2" charset="-78"/>
              </a:rPr>
              <a:t>می کنید</a:t>
            </a:r>
            <a:r>
              <a:rPr lang="fa-IR" sz="3200" dirty="0">
                <a:cs typeface="B Koodak" panose="00000700000000000000" pitchFamily="2" charset="-78"/>
              </a:rPr>
              <a:t>. </a:t>
            </a:r>
            <a:endParaRPr lang="fa-IR" sz="3200" dirty="0" smtClean="0">
              <a:cs typeface="B Koodak" panose="00000700000000000000" pitchFamily="2" charset="-78"/>
            </a:endParaRPr>
          </a:p>
          <a:p>
            <a:pPr algn="just" rtl="1"/>
            <a:r>
              <a:rPr lang="fa-IR" sz="3200" dirty="0" smtClean="0">
                <a:cs typeface="B Koodak" panose="00000700000000000000" pitchFamily="2" charset="-78"/>
              </a:rPr>
              <a:t>در </a:t>
            </a:r>
            <a:r>
              <a:rPr lang="fa-IR" sz="3200" dirty="0">
                <a:cs typeface="B Koodak" panose="00000700000000000000" pitchFamily="2" charset="-78"/>
              </a:rPr>
              <a:t>نهایت </a:t>
            </a:r>
            <a:r>
              <a:rPr lang="fa-IR" sz="3200" dirty="0" smtClean="0">
                <a:cs typeface="B Koodak" panose="00000700000000000000" pitchFamily="2" charset="-78"/>
              </a:rPr>
              <a:t>پرسشنامه های </a:t>
            </a:r>
            <a:r>
              <a:rPr lang="fa-IR" sz="3200" dirty="0">
                <a:cs typeface="B Koodak" panose="00000700000000000000" pitchFamily="2" charset="-78"/>
              </a:rPr>
              <a:t>خود را فقط از آنها تکمیل </a:t>
            </a:r>
            <a:r>
              <a:rPr lang="fa-IR" sz="3200" dirty="0" smtClean="0">
                <a:cs typeface="B Koodak" panose="00000700000000000000" pitchFamily="2" charset="-78"/>
              </a:rPr>
              <a:t>می نمائید</a:t>
            </a:r>
            <a:r>
              <a:rPr lang="fa-IR" sz="3200" dirty="0">
                <a:cs typeface="B Koodak" panose="00000700000000000000" pitchFamily="2" charset="-78"/>
              </a:rPr>
              <a:t>.  </a:t>
            </a:r>
            <a:endParaRPr lang="en-US" sz="3200" dirty="0">
              <a:cs typeface="B Koodak" panose="00000700000000000000" pitchFamily="2" charset="-78"/>
            </a:endParaRPr>
          </a:p>
        </p:txBody>
      </p:sp>
    </p:spTree>
    <p:extLst>
      <p:ext uri="{BB962C8B-B14F-4D97-AF65-F5344CB8AC3E}">
        <p14:creationId xmlns:p14="http://schemas.microsoft.com/office/powerpoint/2010/main" val="8682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TotalTime>
  <Words>563</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 Koodak</vt:lpstr>
      <vt:lpstr>B Morvarid</vt:lpstr>
      <vt:lpstr>Calibri</vt:lpstr>
      <vt:lpstr>Calibri Light</vt:lpstr>
      <vt:lpstr>times</vt:lpstr>
      <vt:lpstr>Office Theme</vt:lpstr>
      <vt:lpstr>PowerPoint Presentation</vt:lpstr>
      <vt:lpstr>انتخاب موضوع و مسأله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انتخاب موضوع و مسأله</dc:title>
  <dc:creator>user1</dc:creator>
  <cp:lastModifiedBy>user1</cp:lastModifiedBy>
  <cp:revision>44</cp:revision>
  <dcterms:created xsi:type="dcterms:W3CDTF">2018-10-09T03:18:26Z</dcterms:created>
  <dcterms:modified xsi:type="dcterms:W3CDTF">2018-10-31T16:07:40Z</dcterms:modified>
</cp:coreProperties>
</file>