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</p:sldMasterIdLst>
  <p:sldIdLst>
    <p:sldId id="280" r:id="rId4"/>
    <p:sldId id="256" r:id="rId5"/>
    <p:sldId id="257" r:id="rId6"/>
    <p:sldId id="283" r:id="rId7"/>
    <p:sldId id="282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4" r:id="rId19"/>
    <p:sldId id="269" r:id="rId20"/>
    <p:sldId id="275" r:id="rId21"/>
    <p:sldId id="276" r:id="rId22"/>
    <p:sldId id="277" r:id="rId23"/>
    <p:sldId id="271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D1E83D-4785-4D95-8448-80B0E51F3884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601AC5-EDB7-4D71-AAD3-0952F4180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578;&#1575;&#1579;&#1610;&#1585;%20&#1575;&#1589;&#1604;&#1575;&#1581;&#1575;&#1578;%20&#1575;&#1585;&#1590;&#1610;.pdf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تصویر بسم الله الرحمن الرحی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Harvard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400" dirty="0" smtClean="0">
                <a:cs typeface="B Nazanin" pitchFamily="2" charset="-78"/>
              </a:rPr>
              <a:t>امروزه، به بینشی وسیع تر، استراتژیک و بلندنظرانه تر در پیوند با منابع انسانی سازمان نیاز می باشد.</a:t>
            </a:r>
            <a:endParaRPr lang="en-US" sz="3400" dirty="0" smtClean="0">
              <a:cs typeface="B Nazanin" pitchFamily="2" charset="-78"/>
            </a:endParaRPr>
          </a:p>
          <a:p>
            <a:pPr algn="r" rtl="1"/>
            <a:endParaRPr lang="en-US" sz="3400" dirty="0" smtClean="0">
              <a:cs typeface="B Nazanin" pitchFamily="2" charset="-78"/>
            </a:endParaRPr>
          </a:p>
          <a:p>
            <a:pPr algn="r" rtl="1">
              <a:buNone/>
            </a:pPr>
            <a:endParaRPr lang="fa-IR" sz="3400" dirty="0" smtClean="0">
              <a:cs typeface="B Nazanin" pitchFamily="2" charset="-78"/>
            </a:endParaRPr>
          </a:p>
          <a:p>
            <a:pPr algn="r" rtl="1"/>
            <a:r>
              <a:rPr lang="fa-IR" sz="3400" dirty="0" smtClean="0">
                <a:cs typeface="B Nazanin" pitchFamily="2" charset="-78"/>
              </a:rPr>
              <a:t>این مدل منافع </a:t>
            </a:r>
            <a:r>
              <a:rPr lang="fa-IR" sz="3400" u="sng" dirty="0" smtClean="0">
                <a:cs typeface="B Nazanin" pitchFamily="2" charset="-78"/>
              </a:rPr>
              <a:t>دو جانبه</a:t>
            </a:r>
            <a:r>
              <a:rPr lang="fa-IR" sz="3400" dirty="0" smtClean="0">
                <a:cs typeface="B Nazanin" pitchFamily="2" charset="-78"/>
              </a:rPr>
              <a:t> راترویج می کند.</a:t>
            </a:r>
            <a:endParaRPr lang="en-US" sz="3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914400"/>
            <a:ext cx="8028836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Guest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400" dirty="0" smtClean="0">
                <a:cs typeface="B Nazanin" pitchFamily="2" charset="-78"/>
              </a:rPr>
              <a:t>مدیریت منابع انسانی عملکرد کلی سازمان را بهتر می سازد.</a:t>
            </a:r>
            <a:endParaRPr lang="en-US" sz="3400" dirty="0" smtClean="0">
              <a:cs typeface="B Nazanin" pitchFamily="2" charset="-78"/>
            </a:endParaRPr>
          </a:p>
          <a:p>
            <a:pPr algn="r" rtl="1"/>
            <a:endParaRPr lang="en-US" sz="3400" dirty="0" smtClean="0">
              <a:cs typeface="B Nazanin" pitchFamily="2" charset="-78"/>
            </a:endParaRPr>
          </a:p>
          <a:p>
            <a:pPr algn="r" rtl="1">
              <a:buNone/>
            </a:pPr>
            <a:endParaRPr lang="en-US" sz="3400" dirty="0" smtClean="0">
              <a:cs typeface="B Nazanin" pitchFamily="2" charset="-78"/>
            </a:endParaRPr>
          </a:p>
          <a:p>
            <a:pPr algn="r" rtl="1"/>
            <a:r>
              <a:rPr lang="fa-IR" sz="3400" dirty="0" smtClean="0">
                <a:cs typeface="B Nazanin" pitchFamily="2" charset="-78"/>
              </a:rPr>
              <a:t>تأکید بر یکپارچه سازی امور انسانی</a:t>
            </a:r>
            <a:endParaRPr lang="en-US" sz="3400" dirty="0" smtClean="0">
              <a:cs typeface="B Nazanin" pitchFamily="2" charset="-78"/>
            </a:endParaRPr>
          </a:p>
          <a:p>
            <a:pPr algn="r" rtl="1"/>
            <a:endParaRPr lang="en-US" sz="3400" dirty="0" smtClean="0">
              <a:cs typeface="B Nazanin" pitchFamily="2" charset="-78"/>
            </a:endParaRPr>
          </a:p>
          <a:p>
            <a:pPr algn="r" rtl="1">
              <a:buNone/>
            </a:pPr>
            <a:endParaRPr lang="fa-IR" sz="3400" dirty="0" smtClean="0">
              <a:cs typeface="B Nazanin" pitchFamily="2" charset="-78"/>
            </a:endParaRPr>
          </a:p>
          <a:p>
            <a:pPr algn="r" rtl="1"/>
            <a:r>
              <a:rPr lang="fa-IR" sz="3400" dirty="0" smtClean="0">
                <a:cs typeface="B Nazanin" pitchFamily="2" charset="-78"/>
              </a:rPr>
              <a:t>تعریف بازده های کاری برحسب بهره وری، کیفیت و نوآوری</a:t>
            </a:r>
            <a:endParaRPr lang="en-US" sz="3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33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6678" y="2071678"/>
            <a:ext cx="135732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HRM Strategy</a:t>
            </a:r>
            <a:endParaRPr lang="en-IN" b="1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9770" y="1285860"/>
            <a:ext cx="159543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HRM Practices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Hiring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Training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Appraisal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Compensation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Relations</a:t>
            </a:r>
            <a:endParaRPr lang="en-IN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86182" y="1285860"/>
            <a:ext cx="1500198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HR Outcomes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Commitment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Quality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Flexibility</a:t>
            </a:r>
            <a:endParaRPr lang="en-IN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72132" y="1285860"/>
            <a:ext cx="157163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Behavioral Outcomes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Motivation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Co-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Operation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Organisational Citizenship</a:t>
            </a:r>
            <a:endParaRPr lang="en-IN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29520" y="1285860"/>
            <a:ext cx="156208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Performance Outcomes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Productivity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Innovation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Quality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Turnover</a:t>
            </a:r>
            <a:endParaRPr lang="en-IN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76372" y="257174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00430" y="2643182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86380" y="2643182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072330" y="2714620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000892" y="4967278"/>
            <a:ext cx="192882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Financial Outcomes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Profits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ROI</a:t>
            </a:r>
            <a:endParaRPr lang="en-IN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644628" y="4571214"/>
            <a:ext cx="8572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Warwick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Autofit/>
          </a:bodyPr>
          <a:lstStyle/>
          <a:p>
            <a:pPr algn="r" rtl="1"/>
            <a:r>
              <a:rPr lang="fa-IR" sz="3400" dirty="0" smtClean="0">
                <a:cs typeface="B Nazanin" pitchFamily="2" charset="-78"/>
              </a:rPr>
              <a:t>محتوای خارجی مدیریت منابع انسانی بر محتوای درونی اثر</a:t>
            </a:r>
            <a:br>
              <a:rPr lang="fa-IR" sz="3400" dirty="0" smtClean="0">
                <a:cs typeface="B Nazanin" pitchFamily="2" charset="-78"/>
              </a:rPr>
            </a:br>
            <a:r>
              <a:rPr lang="fa-IR" sz="3400" dirty="0" smtClean="0">
                <a:cs typeface="B Nazanin" pitchFamily="2" charset="-78"/>
              </a:rPr>
              <a:t>می گذارد.</a:t>
            </a:r>
          </a:p>
          <a:p>
            <a:pPr algn="r" rtl="1"/>
            <a:endParaRPr lang="fa-IR" sz="3400" dirty="0" smtClean="0">
              <a:cs typeface="B Nazanin" pitchFamily="2" charset="-78"/>
            </a:endParaRPr>
          </a:p>
          <a:p>
            <a:pPr algn="r" rtl="1"/>
            <a:endParaRPr lang="en-US" sz="3400" dirty="0" smtClean="0">
              <a:cs typeface="B Nazanin" pitchFamily="2" charset="-78"/>
            </a:endParaRPr>
          </a:p>
          <a:p>
            <a:pPr algn="r" rtl="1"/>
            <a:endParaRPr lang="en-US" sz="3400" dirty="0" smtClean="0">
              <a:cs typeface="B Nazanin" pitchFamily="2" charset="-78"/>
            </a:endParaRPr>
          </a:p>
          <a:p>
            <a:pPr algn="r" rtl="1"/>
            <a:r>
              <a:rPr lang="fa-IR" sz="3400" dirty="0" smtClean="0">
                <a:cs typeface="B Nazanin" pitchFamily="2" charset="-78"/>
              </a:rPr>
              <a:t>تأثیر گذار بودن راهبرد سازمان بر گردش منابع انسانی، سیستم های کار سیستم پاداش و روابط صنعتی </a:t>
            </a:r>
            <a:r>
              <a:rPr lang="fa-IR" sz="3400" u="sng" dirty="0" smtClean="0">
                <a:cs typeface="B Nazanin" pitchFamily="2" charset="-78"/>
              </a:rPr>
              <a:t>بطور مستقیم</a:t>
            </a:r>
            <a:endParaRPr lang="en-US" sz="3400" u="sng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85720" y="533400"/>
            <a:ext cx="7486680" cy="6257948"/>
            <a:chOff x="285720" y="214290"/>
            <a:chExt cx="7572428" cy="6500858"/>
          </a:xfrm>
        </p:grpSpPr>
        <p:sp>
          <p:nvSpPr>
            <p:cNvPr id="2" name="Rectangle 1"/>
            <p:cNvSpPr/>
            <p:nvPr/>
          </p:nvSpPr>
          <p:spPr>
            <a:xfrm>
              <a:off x="3428992" y="2143116"/>
              <a:ext cx="2071702" cy="1428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Culture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Structure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Politics/Leaders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Task-Technology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Business Outputs</a:t>
              </a:r>
            </a:p>
            <a:p>
              <a:endParaRPr lang="en-IN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857884" y="3857628"/>
              <a:ext cx="2000264" cy="1357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Role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Definition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Organisation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HR Outputs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428992" y="5286388"/>
              <a:ext cx="2000264" cy="1428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HR Flows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Work Systems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Reward Systems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Employee-Relations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857224" y="3857628"/>
              <a:ext cx="2000264" cy="1357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Objectives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Product Market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Strategy &amp; Tactics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428992" y="214290"/>
              <a:ext cx="2071702" cy="1357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Socio-Economic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Technical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Political-Legal</a:t>
              </a:r>
            </a:p>
            <a:p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Competitive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00694" y="214290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Outer Context</a:t>
              </a:r>
              <a:endParaRPr lang="en-IN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00694" y="2071678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Inner Context</a:t>
              </a:r>
              <a:endParaRPr lang="en-IN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00760" y="342900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HRM Context</a:t>
              </a:r>
              <a:endParaRPr lang="en-IN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00430" y="485776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HRM Content</a:t>
              </a:r>
              <a:endParaRPr lang="en-IN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5720" y="3429000"/>
              <a:ext cx="3143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Business Strategy Content</a:t>
              </a:r>
              <a:endParaRPr lang="en-IN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>
              <a:off x="4144166" y="1856570"/>
              <a:ext cx="57150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6322231" y="3178967"/>
              <a:ext cx="64294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500694" y="2857496"/>
              <a:ext cx="114300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10800000">
              <a:off x="5429256" y="6072206"/>
              <a:ext cx="128588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6287306" y="5642784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1286646" y="5642784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1714480" y="6072206"/>
              <a:ext cx="171451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1643042" y="2857496"/>
              <a:ext cx="178753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1322365" y="3178173"/>
              <a:ext cx="64294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285784" y="2214554"/>
              <a:ext cx="2571768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000100" y="928670"/>
              <a:ext cx="1857388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2857488" y="4143380"/>
              <a:ext cx="100013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3501224" y="3856834"/>
              <a:ext cx="71438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3607984" y="4250140"/>
              <a:ext cx="1357322" cy="79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4429918" y="3928272"/>
              <a:ext cx="71438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4786314" y="4286256"/>
              <a:ext cx="100013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3572662" y="4642652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2786050" y="4500570"/>
              <a:ext cx="114142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857752" y="4500570"/>
              <a:ext cx="1000132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4608513" y="4678371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fa-IR" sz="3000" dirty="0" smtClean="0">
                <a:cs typeface="B Nazanin" pitchFamily="2" charset="-78"/>
              </a:rPr>
              <a:t>شباهت به قبل از انقلاب صنعتی اروپا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عدم لزوم دخالت دولت در مسائل بین کارگر و کارفرما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توسعه کارخانجات و لزوم دخالت دولت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اولین متن قانونی: فرمان والی ایالت کرمان و سیستان و بلوچستان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تأسیس </a:t>
            </a:r>
            <a:r>
              <a:rPr lang="ar-SA" sz="3000" dirty="0" smtClean="0">
                <a:cs typeface="B Nazanin" pitchFamily="2" charset="-78"/>
              </a:rPr>
              <a:t>اداره کل صناعت و معادن</a:t>
            </a:r>
            <a:r>
              <a:rPr lang="fa-IR" sz="3000" dirty="0" smtClean="0">
                <a:cs typeface="B Nazanin" pitchFamily="2" charset="-78"/>
              </a:rPr>
              <a:t> </a:t>
            </a:r>
            <a:r>
              <a:rPr lang="ar-SA" sz="3000" dirty="0" smtClean="0">
                <a:cs typeface="B Nazanin" pitchFamily="2" charset="-78"/>
              </a:rPr>
              <a:t>در سال 1314 </a:t>
            </a:r>
            <a:endParaRPr lang="fa-IR" sz="3000" dirty="0" smtClean="0">
              <a:cs typeface="B Nazanin" pitchFamily="2" charset="-78"/>
            </a:endParaRPr>
          </a:p>
          <a:p>
            <a:pPr algn="r" rtl="1"/>
            <a:r>
              <a:rPr lang="ar-SA" sz="3000" dirty="0" smtClean="0">
                <a:cs typeface="B Nazanin" pitchFamily="2" charset="-78"/>
              </a:rPr>
              <a:t>نظامنامه کارخانجات و موسسات صنعتي</a:t>
            </a:r>
            <a:r>
              <a:rPr lang="fa-IR" sz="3000" dirty="0" smtClean="0">
                <a:cs typeface="B Nazanin" pitchFamily="2" charset="-78"/>
              </a:rPr>
              <a:t> در 19 مرداد ماه 1315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اولین قانون کار ایران به ضمیمه تأسیس وزارت کار در سال 1328 به تصویب مجلس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تصویب نهایی قانون کار در 27 اسفند 1337</a:t>
            </a:r>
          </a:p>
          <a:p>
            <a:pPr algn="r" rtl="1"/>
            <a:r>
              <a:rPr lang="fa-IR" sz="3000" dirty="0" smtClean="0">
                <a:cs typeface="B Nazanin" pitchFamily="2" charset="-78"/>
              </a:rPr>
              <a:t>تصویب قانون کار جدید در سال 1369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ctr" rtl="1"/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تاریخچه روابط کار در ایران </a:t>
            </a:r>
            <a:endParaRPr lang="en-US" sz="7200" dirty="0"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 3"/>
          <p:cNvSpPr/>
          <p:nvPr/>
        </p:nvSpPr>
        <p:spPr>
          <a:xfrm>
            <a:off x="905114" y="1295400"/>
            <a:ext cx="7629286" cy="4768304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Oval 6"/>
          <p:cNvSpPr/>
          <p:nvPr/>
        </p:nvSpPr>
        <p:spPr>
          <a:xfrm>
            <a:off x="1272327" y="5266079"/>
            <a:ext cx="175473" cy="175473"/>
          </a:xfrm>
          <a:prstGeom prst="ellipse">
            <a:avLst/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Oval 7"/>
          <p:cNvSpPr/>
          <p:nvPr/>
        </p:nvSpPr>
        <p:spPr>
          <a:xfrm>
            <a:off x="2133600" y="4266829"/>
            <a:ext cx="305171" cy="305171"/>
          </a:xfrm>
          <a:prstGeom prst="ellipse">
            <a:avLst/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Oval 8"/>
          <p:cNvSpPr/>
          <p:nvPr/>
        </p:nvSpPr>
        <p:spPr>
          <a:xfrm>
            <a:off x="3100848" y="3558048"/>
            <a:ext cx="404352" cy="404352"/>
          </a:xfrm>
          <a:prstGeom prst="ellipse">
            <a:avLst/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Oval 9"/>
          <p:cNvSpPr/>
          <p:nvPr/>
        </p:nvSpPr>
        <p:spPr>
          <a:xfrm>
            <a:off x="4411321" y="2887321"/>
            <a:ext cx="541679" cy="541679"/>
          </a:xfrm>
          <a:prstGeom prst="ellipse">
            <a:avLst/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76200" y="4427744"/>
            <a:ext cx="1946953" cy="1355312"/>
            <a:chOff x="739453" y="3252447"/>
            <a:chExt cx="1478164" cy="1355312"/>
          </a:xfrm>
        </p:grpSpPr>
        <p:sp>
          <p:nvSpPr>
            <p:cNvPr id="21" name="Rectangle 20"/>
            <p:cNvSpPr/>
            <p:nvPr/>
          </p:nvSpPr>
          <p:spPr>
            <a:xfrm>
              <a:off x="913010" y="3472903"/>
              <a:ext cx="1304607" cy="113485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39453" y="3252447"/>
              <a:ext cx="1304607" cy="11348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980" tIns="0" rIns="0" bIns="0" numCol="1" spcCol="1270" anchor="t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200" kern="1200" dirty="0" smtClean="0">
                  <a:cs typeface="B Nazanin" pitchFamily="2" charset="-78"/>
                </a:rPr>
                <a:t>استقرار نظام جدید اداری در سال </a:t>
              </a:r>
              <a:r>
                <a:rPr lang="fa-IR" sz="2000" kern="1200" dirty="0" smtClean="0">
                  <a:cs typeface="B Nazanin" pitchFamily="2" charset="-78"/>
                </a:rPr>
                <a:t>1286</a:t>
              </a:r>
              <a:endParaRPr lang="en-IN" sz="2200" kern="1200" dirty="0">
                <a:cs typeface="B Nazanin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03050" y="4191000"/>
            <a:ext cx="2592750" cy="2636314"/>
            <a:chOff x="1259764" y="2634703"/>
            <a:chExt cx="2592750" cy="2636314"/>
          </a:xfrm>
        </p:grpSpPr>
        <p:sp>
          <p:nvSpPr>
            <p:cNvPr id="19" name="Rectangle 18"/>
            <p:cNvSpPr/>
            <p:nvPr/>
          </p:nvSpPr>
          <p:spPr>
            <a:xfrm>
              <a:off x="2250364" y="2634703"/>
              <a:ext cx="1602150" cy="217911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1259764" y="3091903"/>
              <a:ext cx="1602150" cy="21791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704" tIns="0" rIns="0" bIns="0" numCol="1" spcCol="1270" anchor="t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200" kern="1200" dirty="0" smtClean="0">
                  <a:cs typeface="B Nazanin" pitchFamily="2" charset="-78"/>
                </a:rPr>
                <a:t>تصویب قانون استخدام کشوری در سال</a:t>
              </a:r>
              <a:r>
                <a:rPr lang="fa-IR" sz="2000" dirty="0" smtClean="0">
                  <a:cs typeface="B Nazanin" pitchFamily="2" charset="-78"/>
                </a:rPr>
                <a:t>1301</a:t>
              </a:r>
              <a:endParaRPr lang="en-IN" sz="2200" kern="1200" dirty="0">
                <a:cs typeface="B Nazanin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43400" y="3072989"/>
            <a:ext cx="1828800" cy="2946811"/>
            <a:chOff x="3850285" y="1821492"/>
            <a:chExt cx="1602150" cy="2946811"/>
          </a:xfrm>
        </p:grpSpPr>
        <p:sp>
          <p:nvSpPr>
            <p:cNvPr id="17" name="Rectangle 16"/>
            <p:cNvSpPr/>
            <p:nvPr/>
          </p:nvSpPr>
          <p:spPr>
            <a:xfrm>
              <a:off x="3850285" y="1821492"/>
              <a:ext cx="1602150" cy="29468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3850285" y="1821492"/>
              <a:ext cx="1602150" cy="29468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258" tIns="0" rIns="0" bIns="0" numCol="1" spcCol="1270" anchor="t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N" sz="27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923003" y="838200"/>
            <a:ext cx="2858795" cy="6238273"/>
            <a:chOff x="4575876" y="1349430"/>
            <a:chExt cx="2669441" cy="6238273"/>
          </a:xfrm>
        </p:grpSpPr>
        <p:sp>
          <p:nvSpPr>
            <p:cNvPr id="15" name="Rectangle 14"/>
            <p:cNvSpPr/>
            <p:nvPr/>
          </p:nvSpPr>
          <p:spPr>
            <a:xfrm>
              <a:off x="5643167" y="1349430"/>
              <a:ext cx="1602150" cy="341887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4575876" y="4168830"/>
              <a:ext cx="1602150" cy="34188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7025" tIns="0" rIns="0" bIns="0" numCol="1" spcCol="1270" anchor="t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200" dirty="0" smtClean="0">
                  <a:cs typeface="B Nazanin" pitchFamily="2" charset="-78"/>
                </a:rPr>
                <a:t>تشکیل سازمان امور اداری و استخدامی در سال </a:t>
              </a:r>
              <a:r>
                <a:rPr lang="fa-IR" sz="2000" dirty="0" smtClean="0">
                  <a:cs typeface="B Nazanin" pitchFamily="2" charset="-78"/>
                </a:rPr>
                <a:t>1345</a:t>
              </a:r>
              <a:endParaRPr lang="en-IN" sz="2200" kern="1200" dirty="0">
                <a:cs typeface="B Nazanin" pitchFamily="2" charset="-78"/>
              </a:endParaRPr>
            </a:p>
          </p:txBody>
        </p:sp>
      </p:grp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a-IR" sz="72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سیر تکاملی مدیریت منابع انسانی در ایران</a:t>
            </a:r>
            <a:endParaRPr lang="en-US" sz="7200" dirty="0">
              <a:solidFill>
                <a:srgbClr val="7030A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28800" y="2133600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dirty="0" smtClean="0">
                <a:cs typeface="B Nazanin" pitchFamily="2" charset="-78"/>
              </a:rPr>
              <a:t>تحولات قانون استخدام کشوری  </a:t>
            </a:r>
            <a:r>
              <a:rPr lang="fa-IR" sz="2000" dirty="0" smtClean="0">
                <a:cs typeface="B Nazanin" pitchFamily="2" charset="-78"/>
              </a:rPr>
              <a:t>( 1301تا 1325) و</a:t>
            </a:r>
          </a:p>
          <a:p>
            <a:pPr algn="ctr" rtl="1"/>
            <a:r>
              <a:rPr lang="fa-IR" sz="2000" dirty="0" smtClean="0">
                <a:cs typeface="B Nazanin" pitchFamily="2" charset="-78"/>
              </a:rPr>
              <a:t>(1325تا 1345)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791200" y="2286000"/>
            <a:ext cx="762000" cy="762002"/>
          </a:xfrm>
          <a:prstGeom prst="ellipse">
            <a:avLst/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TextBox 26"/>
          <p:cNvSpPr txBox="1"/>
          <p:nvPr/>
        </p:nvSpPr>
        <p:spPr>
          <a:xfrm>
            <a:off x="5791200" y="3124200"/>
            <a:ext cx="1752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dirty="0" smtClean="0">
                <a:cs typeface="B Nazanin" pitchFamily="2" charset="-78"/>
              </a:rPr>
              <a:t>ادغام سازمان امور اداری و استخدامی و سازمان برنامه و بودجه و تولد سازمان مدیریت و برنامه ریزی در سال 1379</a:t>
            </a:r>
            <a:endParaRPr lang="en-US" sz="22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Untitle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43000"/>
            <a:ext cx="2101786" cy="18002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6500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IranNastaliq" pitchFamily="18" charset="0"/>
                <a:cs typeface="IranNastaliq" pitchFamily="18" charset="0"/>
              </a:rPr>
              <a:t>چالش های مدیریت منابع انسانی </a:t>
            </a:r>
            <a:endParaRPr lang="en-US" sz="6500" dirty="0" smtClean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4" name="Picture 3" descr="5b9fda6e25390a6094866759967b99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936992"/>
            <a:ext cx="1524000" cy="192100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endParaRPr lang="fa-IR" sz="3600" dirty="0" smtClean="0">
              <a:cs typeface="B Nazanin" pitchFamily="2" charset="-78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6248400" y="1524000"/>
            <a:ext cx="381000" cy="129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1833027"/>
            <a:ext cx="2057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400" dirty="0" smtClean="0">
                <a:cs typeface="B Nazanin" pitchFamily="2" charset="-78"/>
              </a:rPr>
              <a:t>جهانی شدن</a:t>
            </a:r>
          </a:p>
          <a:p>
            <a:pPr algn="ctr" rtl="1"/>
            <a:endParaRPr lang="en-US" sz="3400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1295400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b="1" dirty="0" smtClean="0">
                <a:cs typeface="B Nazanin" pitchFamily="2" charset="-78"/>
              </a:rPr>
              <a:t>1. از بین رفتن مرزها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19050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b="1" dirty="0" smtClean="0">
                <a:cs typeface="B Nazanin" pitchFamily="2" charset="-78"/>
              </a:rPr>
              <a:t>2. نزدیک شدن و آشنا شدن فرهنگ ها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25146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b="1" dirty="0" smtClean="0">
                <a:cs typeface="B Nazanin" pitchFamily="2" charset="-78"/>
              </a:rPr>
              <a:t>3. جهانی شدن رقابت سازمان ها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3429000"/>
            <a:ext cx="3124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400" dirty="0" smtClean="0">
                <a:cs typeface="B Nazanin" pitchFamily="2" charset="-78"/>
              </a:rPr>
              <a:t>تحولات علمی و صنعتی</a:t>
            </a:r>
            <a:endParaRPr lang="en-US" sz="3400" dirty="0">
              <a:cs typeface="B Nazanin" pitchFamily="2" charset="-78"/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5562600" y="3429000"/>
            <a:ext cx="381000" cy="838200"/>
          </a:xfrm>
          <a:prstGeom prst="rightBrace">
            <a:avLst>
              <a:gd name="adj1" fmla="val 1571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09800" y="3988713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200" b="1" dirty="0" smtClean="0">
                <a:cs typeface="B Nazanin" pitchFamily="2" charset="-78"/>
              </a:rPr>
              <a:t>2. تبدیل سریع آینده به گذشته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3226713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200" b="1" dirty="0" smtClean="0">
                <a:cs typeface="B Nazanin" pitchFamily="2" charset="-78"/>
              </a:rPr>
              <a:t>1. پیشرفت علم انفورماتیک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5251847"/>
            <a:ext cx="3124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400" dirty="0" smtClean="0">
                <a:cs typeface="B Nazanin" pitchFamily="2" charset="-78"/>
              </a:rPr>
              <a:t>بی ثباتی اقتصادی</a:t>
            </a:r>
            <a:endParaRPr lang="en-US" sz="3400" dirty="0">
              <a:cs typeface="B Nazanin" pitchFamily="2" charset="-78"/>
            </a:endParaRPr>
          </a:p>
        </p:txBody>
      </p:sp>
      <p:sp>
        <p:nvSpPr>
          <p:cNvPr id="19" name="Right Brace 18"/>
          <p:cNvSpPr/>
          <p:nvPr/>
        </p:nvSpPr>
        <p:spPr>
          <a:xfrm>
            <a:off x="5410200" y="5105400"/>
            <a:ext cx="381000" cy="990600"/>
          </a:xfrm>
          <a:prstGeom prst="rightBrace">
            <a:avLst>
              <a:gd name="adj1" fmla="val 1571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90600" y="4903113"/>
            <a:ext cx="441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200" b="1" dirty="0" smtClean="0">
                <a:cs typeface="B Nazanin" pitchFamily="2" charset="-78"/>
              </a:rPr>
              <a:t>1. حفظ قدرت رقابتی سازمان در زمان رکود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6400" y="5867400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200" b="1" dirty="0" smtClean="0">
                <a:cs typeface="B Nazanin" pitchFamily="2" charset="-78"/>
              </a:rPr>
              <a:t>2. پیش بینی آینده برای برنامه ریزی منابع انسانی</a:t>
            </a:r>
            <a:endParaRPr lang="en-US" sz="2200" b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7" grpId="0"/>
      <p:bldP spid="9" grpId="0"/>
      <p:bldP spid="10" grpId="0"/>
      <p:bldP spid="11" grpId="0"/>
      <p:bldP spid="12" grpId="0"/>
      <p:bldP spid="13" grpId="0" animBg="1"/>
      <p:bldP spid="14" grpId="0"/>
      <p:bldP spid="15" grpId="0"/>
      <p:bldP spid="17" grpId="0"/>
      <p:bldP spid="19" grpId="0" animBg="1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planning-for-a-mobile-future-www.icesugarmedia.com_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26" r="1082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708025"/>
          </a:xfrm>
        </p:spPr>
        <p:txBody>
          <a:bodyPr>
            <a:normAutofit/>
          </a:bodyPr>
          <a:lstStyle/>
          <a:p>
            <a:pPr algn="ctr"/>
            <a:r>
              <a:rPr lang="fa-IR" sz="2000" dirty="0" smtClean="0">
                <a:solidFill>
                  <a:schemeClr val="tx1"/>
                </a:solidFill>
                <a:cs typeface="B Nazanin" pitchFamily="2" charset="-78"/>
              </a:rPr>
              <a:t>بسمه تعالی</a:t>
            </a:r>
            <a:endParaRPr lang="en-US" sz="2000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8077200" cy="3886200"/>
          </a:xfrm>
        </p:spPr>
        <p:txBody>
          <a:bodyPr>
            <a:normAutofit fontScale="92500" lnSpcReduction="10000"/>
          </a:bodyPr>
          <a:lstStyle/>
          <a:p>
            <a:pPr algn="ctr" rtl="1"/>
            <a:r>
              <a:rPr lang="fa-IR" sz="7800" dirty="0" smtClean="0">
                <a:solidFill>
                  <a:schemeClr val="bg1"/>
                </a:solidFill>
                <a:latin typeface="IranNastaliq" pitchFamily="18" charset="0"/>
                <a:cs typeface="IranNastaliq" pitchFamily="18" charset="0"/>
              </a:rPr>
              <a:t>روند تاریخی قلمرو مدیریت منابع انسانی در ایران</a:t>
            </a:r>
          </a:p>
          <a:p>
            <a:pPr rtl="1"/>
            <a:endParaRPr lang="fa-IR" sz="3900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ctr" rtl="1"/>
            <a:r>
              <a:rPr lang="fa-IR" sz="2800" dirty="0" smtClean="0">
                <a:solidFill>
                  <a:schemeClr val="tx1"/>
                </a:solidFill>
                <a:cs typeface="B Nazanin" pitchFamily="2" charset="-78"/>
              </a:rPr>
              <a:t>گردآورندگان:</a:t>
            </a:r>
          </a:p>
          <a:p>
            <a:pPr algn="ctr" rtl="1"/>
            <a:r>
              <a:rPr lang="fa-IR" sz="2800" dirty="0" smtClean="0">
                <a:solidFill>
                  <a:schemeClr val="tx1"/>
                </a:solidFill>
                <a:cs typeface="B Nazanin" pitchFamily="2" charset="-78"/>
              </a:rPr>
              <a:t>حمیدرضا بهنام</a:t>
            </a:r>
          </a:p>
          <a:p>
            <a:pPr algn="ctr" rtl="1"/>
            <a:r>
              <a:rPr lang="fa-IR" sz="2800" dirty="0" smtClean="0">
                <a:solidFill>
                  <a:schemeClr val="tx1"/>
                </a:solidFill>
                <a:cs typeface="B Nazanin" pitchFamily="2" charset="-78"/>
              </a:rPr>
              <a:t>نگار برات</a:t>
            </a:r>
          </a:p>
          <a:p>
            <a:pPr algn="ctr" rtl="1"/>
            <a:endParaRPr lang="fa-IR" sz="3300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ct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بهار 1394</a:t>
            </a:r>
            <a:endParaRPr lang="en-US" sz="1800" dirty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6500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IranNastaliq" pitchFamily="18" charset="0"/>
                <a:cs typeface="IranNastaliq" pitchFamily="18" charset="0"/>
              </a:rPr>
              <a:t>آینده پیش روی مدیریت منابع انسانی</a:t>
            </a:r>
            <a:endParaRPr lang="en-US" sz="6500" dirty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8448"/>
            <a:ext cx="7467600" cy="4873752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cs typeface="B Nazanin" pitchFamily="2" charset="-78"/>
              </a:rPr>
              <a:t>تغییر نقش واحد منابع انسانی</a:t>
            </a: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r>
              <a:rPr lang="fa-IR" sz="3600" dirty="0" smtClean="0">
                <a:cs typeface="B Nazanin" pitchFamily="2" charset="-78"/>
              </a:rPr>
              <a:t>مدیریت مسیر شغلی</a:t>
            </a: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r>
              <a:rPr lang="fa-IR" sz="3600" dirty="0" smtClean="0">
                <a:cs typeface="B Nazanin" pitchFamily="2" charset="-78"/>
              </a:rPr>
              <a:t>توسعه مدیریت</a:t>
            </a: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r>
              <a:rPr lang="fa-IR" sz="3600" dirty="0" smtClean="0">
                <a:cs typeface="B Nazanin" pitchFamily="2" charset="-78"/>
              </a:rPr>
              <a:t>یادگیری فردی و سازمانی</a:t>
            </a:r>
          </a:p>
          <a:p>
            <a:pPr algn="r" rtl="1"/>
            <a:endParaRPr lang="fa-IR" sz="3600" dirty="0" smtClean="0">
              <a:cs typeface="B Nazanin" pitchFamily="2" charset="-78"/>
            </a:endParaRPr>
          </a:p>
          <a:p>
            <a:pPr algn="r" rtl="1"/>
            <a:endParaRPr lang="en-US" sz="3600" dirty="0">
              <a:cs typeface="B Nazanin" pitchFamily="2" charset="-78"/>
            </a:endParaRPr>
          </a:p>
        </p:txBody>
      </p:sp>
      <p:pic>
        <p:nvPicPr>
          <p:cNvPr id="5" name="Picture 4" descr="human_resourc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572000"/>
            <a:ext cx="3335045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19" y="990600"/>
            <a:ext cx="889718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02342"/>
            <a:ext cx="6751368" cy="6022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31286">
            <a:off x="-414062" y="-73675"/>
            <a:ext cx="7467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منابع</a:t>
            </a:r>
            <a:endParaRPr lang="en-US" sz="6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 rot="21144435">
            <a:off x="256844" y="1111112"/>
            <a:ext cx="6725312" cy="4333982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sz="2600" dirty="0" smtClean="0">
                <a:cs typeface="B Nazanin" pitchFamily="2" charset="-78"/>
              </a:rPr>
              <a:t>ناصر میرسپاسی، مدیریت منابع انسانی و روابط کار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مایکل آرمسترانگ، مدیریت منابع انسانی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شيمون.ال. دولان و رندال اس. شولر، مدیریت امورکارکنان و منابع انسانی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مایکل آرمسترانگ، مدیریت استراتژیک منابع انسانی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مصطفی عسگریان، مدیریت منابع انسانی در سازمان ها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سیدرضا سیدجوادین، مدیریت منابع انسانی و امورکارکنان </a:t>
            </a:r>
            <a:endParaRPr lang="en-US" sz="2600" dirty="0" smtClean="0">
              <a:cs typeface="B Nazanin" pitchFamily="2" charset="-78"/>
            </a:endParaRPr>
          </a:p>
          <a:p>
            <a:pPr algn="r" rt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http://www.pajoohe.com/fa/</a:t>
            </a:r>
            <a:endParaRPr lang="fa-IR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http://www.hrmguide.co.uk</a:t>
            </a:r>
            <a:endParaRPr lang="fa-IR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http://www.managementstudyhq.com</a:t>
            </a:r>
          </a:p>
        </p:txBody>
      </p:sp>
      <p:pic>
        <p:nvPicPr>
          <p:cNvPr id="6" name="Picture 5" descr="l-320-117213333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5452182"/>
            <a:ext cx="2209799" cy="1405818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653" y="76200"/>
            <a:ext cx="2061147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828800"/>
            <a:ext cx="4114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600" dirty="0" smtClean="0">
                <a:latin typeface="IranNastaliq" pitchFamily="18" charset="0"/>
                <a:cs typeface="IranNastaliq" pitchFamily="18" charset="0"/>
              </a:rPr>
              <a:t>پایان</a:t>
            </a:r>
            <a:endParaRPr lang="en-US" dirty="0"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54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آنچه در این فصل می خوانیم:</a:t>
            </a:r>
            <a:endParaRPr lang="en-US" sz="5400" dirty="0">
              <a:solidFill>
                <a:srgbClr val="7030A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تکامل مدیریت امور کارکنان و منابع انسانی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جنبه های مدیریت منابع انسانی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مدل های معروف مدیریت منابع انسانی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مقایسه مدیریت کارکنان و مدیریت منابع انسانی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تاریخچه روابط کار در ایران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سیر تکاملی مدیریت منابع انسانی در ایران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چالش های مدیریت منابع انسانی</a:t>
            </a:r>
          </a:p>
          <a:p>
            <a:pPr marL="514350" indent="-514350" algn="r" rtl="1">
              <a:buFont typeface="Wingdings" pitchFamily="2" charset="2"/>
              <a:buChar char="ü"/>
            </a:pPr>
            <a:r>
              <a:rPr lang="fa-IR" sz="2800" dirty="0" smtClean="0">
                <a:latin typeface="IranNastaliq" pitchFamily="18" charset="0"/>
                <a:cs typeface="B Nazanin" pitchFamily="2" charset="-78"/>
              </a:rPr>
              <a:t>آینده پیش روی مدیریت منابع انسانی</a:t>
            </a:r>
            <a:endParaRPr lang="en-US" sz="2800" dirty="0">
              <a:latin typeface="IranNastaliq" pitchFamily="18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sz="54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تکامل مدیریت امور کارکنان و منابع نسانی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19812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رویدادهای مهم رخ داده شده در این دوره تاریخی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نام</a:t>
                      </a:r>
                      <a:r>
                        <a:rPr lang="fa-IR" baseline="0" dirty="0" smtClean="0"/>
                        <a:t> دوره تاریخی</a:t>
                      </a:r>
                      <a:endParaRPr lang="en-US" dirty="0" smtClean="0"/>
                    </a:p>
                    <a:p>
                      <a:pPr algn="ct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ردیف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kumimoji="0"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وجود یک نظام ابتدایی ارزشیابی عملکرد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600" b="1" dirty="0" smtClean="0">
                          <a:cs typeface="B Nazanin" pitchFamily="2" charset="-78"/>
                        </a:rPr>
                        <a:t>دوران باستان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>
                          <a:cs typeface="B Nazanin" pitchFamily="2" charset="-78"/>
                        </a:rPr>
                        <a:t>جنبش رفاه اجتماعی، مدیریت علمی، روانشناسی صنعتی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600" b="1" dirty="0" smtClean="0">
                          <a:cs typeface="B Nazanin" pitchFamily="2" charset="-78"/>
                        </a:rPr>
                        <a:t>سالهای 1880 تا  1920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>
                          <a:cs typeface="B Nazanin" pitchFamily="2" charset="-78"/>
                        </a:rPr>
                        <a:t>تدوین آزمون هوش ارتش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600" b="1" dirty="0" smtClean="0">
                          <a:cs typeface="B Nazanin" pitchFamily="2" charset="-78"/>
                        </a:rPr>
                        <a:t>جنگ جهانی اول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>
                          <a:cs typeface="B Nazanin" pitchFamily="2" charset="-78"/>
                        </a:rPr>
                        <a:t>رشد برنامه های رفاهی، مصاحبه غیر هدایت شده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600" b="1" dirty="0" smtClean="0">
                          <a:cs typeface="B Nazanin" pitchFamily="2" charset="-78"/>
                        </a:rPr>
                        <a:t>سالهای پرآشوب(دهه 1920)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>
                          <a:cs typeface="B Nazanin" pitchFamily="2" charset="-78"/>
                        </a:rPr>
                        <a:t>تأسیس نخستین واحد پژوهش روانشناختی، آموزش دستورالعمل های شغلی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600" b="1" dirty="0" smtClean="0">
                          <a:cs typeface="B Nazanin" pitchFamily="2" charset="-78"/>
                        </a:rPr>
                        <a:t>جنگ جهانی دوم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>
                          <a:cs typeface="B Nazanin" pitchFamily="2" charset="-78"/>
                        </a:rPr>
                        <a:t>رفتار سازمانی و بالندگی سازمانی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600" b="1" dirty="0" smtClean="0">
                          <a:cs typeface="B Nazanin" pitchFamily="2" charset="-78"/>
                        </a:rPr>
                        <a:t>تأثیر علوم رفتاری (دهه 1950)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kumimoji="0"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حجم عظیم قوانین موجب</a:t>
                      </a:r>
                      <a:r>
                        <a:rPr kumimoji="0" lang="fa-I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پر رنگتر شدن </a:t>
                      </a:r>
                      <a:r>
                        <a:rPr kumimoji="0"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نقش مدیریت امور کارکنان شد.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600" b="1" dirty="0" smtClean="0">
                          <a:cs typeface="B Nazanin" pitchFamily="2" charset="-78"/>
                        </a:rPr>
                        <a:t>دهه های قانونگذاری (دهه 1960 تا اکنون)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P-CMM, ERM, e-Office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sz="1600" b="1" dirty="0" smtClean="0">
                          <a:cs typeface="B Nazanin" pitchFamily="2" charset="-78"/>
                        </a:rPr>
                        <a:t>ظهور مدلهای جدید از نیمه دوم دهه 1990 به بعد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fa-IR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60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تحولات </a:t>
            </a:r>
            <a:r>
              <a:rPr lang="fa-IR" sz="66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مدیریت</a:t>
            </a:r>
            <a:r>
              <a:rPr lang="fa-IR" sz="60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 امور کارکنان</a:t>
            </a:r>
            <a:endParaRPr lang="en-US" sz="6000" dirty="0">
              <a:solidFill>
                <a:srgbClr val="7030A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1"/>
            <a:r>
              <a:rPr lang="fa-IR" dirty="0" smtClean="0">
                <a:cs typeface="B Zar" pitchFamily="2" charset="-78"/>
              </a:rPr>
              <a:t>از آغاز انقلاب صنعتی تا به امروز</a:t>
            </a:r>
            <a:endParaRPr lang="en-US" dirty="0">
              <a:cs typeface="B Zar" pitchFamily="2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>
          <a:xfrm>
            <a:off x="5026025" y="1859757"/>
            <a:ext cx="4041775" cy="654843"/>
          </a:xfrm>
        </p:spPr>
        <p:txBody>
          <a:bodyPr/>
          <a:lstStyle/>
          <a:p>
            <a:pPr algn="ctr" rtl="1"/>
            <a:r>
              <a:rPr lang="fa-IR" dirty="0" smtClean="0">
                <a:cs typeface="B Zar" pitchFamily="2" charset="-78"/>
              </a:rPr>
              <a:t>دوره قبل از انقلاب صنعتی</a:t>
            </a:r>
            <a:endParaRPr lang="en-US" dirty="0">
              <a:cs typeface="B Zar" pitchFamily="2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228600" y="2514600"/>
            <a:ext cx="4648200" cy="3845720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1. نگرش ابزاری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1.1. تلقی افراد کارگر عنصری از عناصر در فرآیند تولید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2.1. نظریه عامل تولید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2. دیدگاه پدرسالارانه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1.2. ایجاد فروشگاه های مصرف، واحد رفاه و مسکن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3. دیدگاه سیستمهای (نظام های) اجتماعی</a:t>
            </a:r>
          </a:p>
          <a:p>
            <a:pPr algn="r" rtl="1">
              <a:buNone/>
            </a:pPr>
            <a:r>
              <a:rPr lang="fa-IR" sz="2300" dirty="0" smtClean="0">
                <a:cs typeface="B Nazanin" pitchFamily="2" charset="-78"/>
              </a:rPr>
              <a:t>1.3. سازمان به عنوان یک نظام مرکزی پیچیده در درون محیط پیچیده</a:t>
            </a:r>
            <a:endParaRPr lang="en-US" sz="2300" dirty="0">
              <a:cs typeface="B Nazanin" pitchFamily="2" charset="-78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دوران بردگی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  <a:hlinkClick r:id="rId2" action="ppaction://hlinkfile"/>
              </a:rPr>
              <a:t>دوران ارباب رعیتی</a:t>
            </a:r>
            <a:endParaRPr lang="fa-IR" sz="2800" dirty="0" smtClean="0">
              <a:cs typeface="B Nazanin" pitchFamily="2" charset="-78"/>
            </a:endParaRP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نظام صنفی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10" grpId="0" build="p"/>
      <p:bldP spid="9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60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جنبه های مدیریت منابع انسانی</a:t>
            </a:r>
            <a:endParaRPr lang="en-US" sz="6000" dirty="0">
              <a:solidFill>
                <a:srgbClr val="7030A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593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Soft version of HRM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24400" y="1371600"/>
            <a:ext cx="4041775" cy="65484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Hard version  of HRM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4040188" cy="2473325"/>
          </a:xfrm>
        </p:spPr>
        <p:txBody>
          <a:bodyPr>
            <a:normAutofit/>
          </a:bodyPr>
          <a:lstStyle/>
          <a:p>
            <a:pPr algn="r" rtl="1"/>
            <a:r>
              <a:rPr lang="fa-IR" sz="2600" dirty="0" smtClean="0">
                <a:cs typeface="B Nazanin" pitchFamily="2" charset="-78"/>
              </a:rPr>
              <a:t>تأکید بر ارتباطات، انگیزش و رهبری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بدست آوردن و جلب تعهد کارکنان از طریق مشارکت دادن آنها</a:t>
            </a:r>
          </a:p>
          <a:p>
            <a:pPr algn="r" rtl="1">
              <a:buNone/>
            </a:pPr>
            <a:endParaRPr lang="en-US" sz="2600" dirty="0">
              <a:cs typeface="B Nazanin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41775" cy="3048000"/>
          </a:xfrm>
        </p:spPr>
        <p:txBody>
          <a:bodyPr>
            <a:noAutofit/>
          </a:bodyPr>
          <a:lstStyle/>
          <a:p>
            <a:pPr algn="r" rtl="1"/>
            <a:r>
              <a:rPr lang="fa-IR" sz="2600" dirty="0" smtClean="0">
                <a:cs typeface="B Nazanin" pitchFamily="2" charset="-78"/>
              </a:rPr>
              <a:t>تأکید بر وجوه کمی، محاسباتی و تجاری به شیوه ای عقلایی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کسب ارزش افزوده از کارکنان</a:t>
            </a:r>
          </a:p>
          <a:p>
            <a:pPr algn="r" rtl="1"/>
            <a:r>
              <a:rPr lang="en-US" sz="2600" dirty="0" smtClean="0">
                <a:latin typeface="Times New Roman" pitchFamily="18" charset="0"/>
                <a:cs typeface="B Nazanin" pitchFamily="2" charset="-78"/>
              </a:rPr>
              <a:t>HRM</a:t>
            </a:r>
            <a:r>
              <a:rPr lang="fa-IR" sz="2600" dirty="0" smtClean="0">
                <a:cs typeface="B Nazanin" pitchFamily="2" charset="-78"/>
              </a:rPr>
              <a:t> در واقع تداوم سنت کاپیتالیستی و سرمایه داری است.</a:t>
            </a:r>
          </a:p>
          <a:p>
            <a:pPr algn="r" rtl="1"/>
            <a:r>
              <a:rPr lang="fa-IR" sz="2600" dirty="0" smtClean="0">
                <a:cs typeface="B Nazanin" pitchFamily="2" charset="-78"/>
              </a:rPr>
              <a:t>تأکید بر منافع و علایق مدیران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5177135"/>
            <a:ext cx="537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 smtClean="0">
                <a:solidFill>
                  <a:srgbClr val="FF0000"/>
                </a:solidFill>
                <a:cs typeface="B Nazanin" pitchFamily="2" charset="-78"/>
              </a:rPr>
              <a:t>بهره مندی دوجانبه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(Mutuality)</a:t>
            </a:r>
            <a:r>
              <a:rPr lang="fa-I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400" dirty="0" smtClean="0">
                <a:solidFill>
                  <a:srgbClr val="FF0000"/>
                </a:solidFill>
                <a:cs typeface="B Nazanin" pitchFamily="2" charset="-78"/>
              </a:rPr>
              <a:t>کانون توجه است.</a:t>
            </a:r>
            <a:endParaRPr lang="en-US" sz="2400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719" y="5802124"/>
            <a:ext cx="670568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2300" dirty="0" smtClean="0">
                <a:solidFill>
                  <a:srgbClr val="FF0000"/>
                </a:solidFill>
                <a:cs typeface="B Nazanin" pitchFamily="2" charset="-78"/>
              </a:rPr>
              <a:t>بهره مندی دو جانبه، نگرشی تساوی گرا </a:t>
            </a:r>
            <a:r>
              <a:rPr lang="en-US" sz="2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(Unitarist approach)</a:t>
            </a:r>
            <a:r>
              <a:rPr lang="fa-IR" sz="2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300" dirty="0" smtClean="0">
                <a:solidFill>
                  <a:srgbClr val="FF0000"/>
                </a:solidFill>
                <a:cs typeface="B Nazanin" pitchFamily="2" charset="-78"/>
              </a:rPr>
              <a:t>است.</a:t>
            </a:r>
            <a:endParaRPr lang="en-US" sz="2300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4" grpId="0" build="p"/>
      <p:bldP spid="6" grpId="0" build="p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6000" dirty="0" smtClean="0">
                <a:solidFill>
                  <a:srgbClr val="7030A0"/>
                </a:solidFill>
                <a:latin typeface="IranNastaliq" pitchFamily="18" charset="0"/>
                <a:cs typeface="IranNastaliq" pitchFamily="18" charset="0"/>
              </a:rPr>
              <a:t>مدل های معروف مدیریت منابع انسانی</a:t>
            </a:r>
            <a:endParaRPr lang="en-US" sz="6000" dirty="0" smtClean="0">
              <a:solidFill>
                <a:srgbClr val="7030A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Matching Model</a:t>
            </a:r>
            <a:endParaRPr lang="fa-I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endParaRPr lang="fa-I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Harvard Framework</a:t>
            </a:r>
            <a:endParaRPr lang="fa-I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Guest Model</a:t>
            </a:r>
            <a:endParaRPr lang="fa-I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Warwick Model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Matching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400" dirty="0" smtClean="0">
                <a:cs typeface="B Nazanin" pitchFamily="2" charset="-78"/>
              </a:rPr>
              <a:t>هماهنگ بودن سیستم های منابع انسانی با استراتژی های سازمانی</a:t>
            </a:r>
          </a:p>
          <a:p>
            <a:pPr algn="r" rtl="1"/>
            <a:r>
              <a:rPr lang="fa-IR" sz="3400" dirty="0" smtClean="0">
                <a:cs typeface="B Nazanin" pitchFamily="2" charset="-78"/>
              </a:rPr>
              <a:t>مدل سازگار</a:t>
            </a:r>
          </a:p>
          <a:p>
            <a:pPr algn="r" rtl="1"/>
            <a:r>
              <a:rPr lang="fa-IR" sz="3400" dirty="0" smtClean="0">
                <a:cs typeface="B Nazanin" pitchFamily="2" charset="-78"/>
              </a:rPr>
              <a:t>مکتب میشیگان</a:t>
            </a:r>
          </a:p>
          <a:p>
            <a:pPr algn="r" rtl="1"/>
            <a:r>
              <a:rPr lang="fa-IR" sz="3400" dirty="0" smtClean="0">
                <a:cs typeface="B Nazanin" pitchFamily="2" charset="-78"/>
              </a:rPr>
              <a:t>مدل ساده ای است و پنج متغیر را به کار می گیرد.</a:t>
            </a: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5446693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 smtClean="0">
                <a:solidFill>
                  <a:srgbClr val="FF0000"/>
                </a:solidFill>
                <a:cs typeface="B Nazanin" pitchFamily="2" charset="-78"/>
              </a:rPr>
              <a:t>هیچ اشاره ای به محیط اجتماعی یا راهبرد سازمان </a:t>
            </a:r>
            <a:r>
              <a:rPr lang="fa-IR" sz="2800" u="sng" dirty="0" smtClean="0">
                <a:solidFill>
                  <a:srgbClr val="FF0000"/>
                </a:solidFill>
                <a:cs typeface="B Nazanin" pitchFamily="2" charset="-78"/>
              </a:rPr>
              <a:t>نمی کند</a:t>
            </a:r>
            <a:r>
              <a:rPr lang="fa-IR" sz="2800" dirty="0" smtClean="0">
                <a:solidFill>
                  <a:srgbClr val="FF0000"/>
                </a:solidFill>
                <a:cs typeface="B Nazanin" pitchFamily="2" charset="-78"/>
              </a:rPr>
              <a:t>.</a:t>
            </a:r>
            <a:endParaRPr lang="en-US" sz="2800" dirty="0">
              <a:solidFill>
                <a:srgbClr val="FF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81000" y="990600"/>
            <a:ext cx="8358198" cy="4344070"/>
            <a:chOff x="381000" y="990600"/>
            <a:chExt cx="8358198" cy="4344070"/>
          </a:xfrm>
        </p:grpSpPr>
        <p:sp>
          <p:nvSpPr>
            <p:cNvPr id="4" name="Rectangle 3"/>
            <p:cNvSpPr/>
            <p:nvPr/>
          </p:nvSpPr>
          <p:spPr>
            <a:xfrm>
              <a:off x="2647936" y="990600"/>
              <a:ext cx="2714644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Human Resource Development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647936" y="2633674"/>
              <a:ext cx="2428892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Appraisal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673529" y="4334538"/>
              <a:ext cx="2474737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Rewards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1000" y="2705112"/>
              <a:ext cx="1481118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Selection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124596" y="2590800"/>
              <a:ext cx="2614602" cy="11858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Organisational Effectiveness</a:t>
              </a:r>
              <a:endParaRPr lang="en-IN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5400000">
              <a:off x="3541704" y="2311410"/>
              <a:ext cx="642943" cy="1588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>
              <a:off x="3541705" y="3954483"/>
              <a:ext cx="642942" cy="1588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828800" y="3133740"/>
              <a:ext cx="82296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436561" y="3168665"/>
              <a:ext cx="3500462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219332" y="4876800"/>
              <a:ext cx="500066" cy="1588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5" idx="3"/>
            </p:cNvCxnSpPr>
            <p:nvPr/>
          </p:nvCxnSpPr>
          <p:spPr>
            <a:xfrm>
              <a:off x="5076828" y="3133740"/>
              <a:ext cx="107157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  <a:effectLst>
              <a:outerShdw blurRad="40000" dist="23000" dir="42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62580" y="1490666"/>
              <a:ext cx="357190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3970333" y="3240103"/>
              <a:ext cx="3500462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148266" y="4991128"/>
              <a:ext cx="571504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185998" y="1446212"/>
              <a:ext cx="500066" cy="1588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3659</TotalTime>
  <Words>883</Words>
  <Application>Microsoft Office PowerPoint</Application>
  <PresentationFormat>On-screen Show (4:3)</PresentationFormat>
  <Paragraphs>209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Flow</vt:lpstr>
      <vt:lpstr>Concourse</vt:lpstr>
      <vt:lpstr>Oriel</vt:lpstr>
      <vt:lpstr>Slide 1</vt:lpstr>
      <vt:lpstr>بسمه تعالی</vt:lpstr>
      <vt:lpstr>آنچه در این فصل می خوانیم:</vt:lpstr>
      <vt:lpstr>تکامل مدیریت امور کارکنان و منابع نسانی</vt:lpstr>
      <vt:lpstr>تحولات مدیریت امور کارکنان</vt:lpstr>
      <vt:lpstr>جنبه های مدیریت منابع انسانی</vt:lpstr>
      <vt:lpstr>مدل های معروف مدیریت منابع انسانی</vt:lpstr>
      <vt:lpstr>Matching Model</vt:lpstr>
      <vt:lpstr>Slide 9</vt:lpstr>
      <vt:lpstr>Harvard Framework</vt:lpstr>
      <vt:lpstr>Slide 11</vt:lpstr>
      <vt:lpstr>Guest Model</vt:lpstr>
      <vt:lpstr>Slide 13</vt:lpstr>
      <vt:lpstr>Warwick Model</vt:lpstr>
      <vt:lpstr>Slide 15</vt:lpstr>
      <vt:lpstr>تاریخچه روابط کار در ایران </vt:lpstr>
      <vt:lpstr>سیر تکاملی مدیریت منابع انسانی در ایران</vt:lpstr>
      <vt:lpstr>چالش های مدیریت منابع انسانی </vt:lpstr>
      <vt:lpstr>Slide 19</vt:lpstr>
      <vt:lpstr>آینده پیش روی مدیریت منابع انسانی</vt:lpstr>
      <vt:lpstr>Slide 21</vt:lpstr>
      <vt:lpstr>Slide 22</vt:lpstr>
      <vt:lpstr>منابع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بسمه تعالی</dc:title>
  <dc:creator>Hamidreza</dc:creator>
  <cp:lastModifiedBy>Hamidreza</cp:lastModifiedBy>
  <cp:revision>245</cp:revision>
  <dcterms:created xsi:type="dcterms:W3CDTF">2015-03-23T06:49:06Z</dcterms:created>
  <dcterms:modified xsi:type="dcterms:W3CDTF">2015-04-22T16:10:49Z</dcterms:modified>
</cp:coreProperties>
</file>