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34"/>
  </p:notesMasterIdLst>
  <p:sldIdLst>
    <p:sldId id="312" r:id="rId2"/>
    <p:sldId id="257" r:id="rId3"/>
    <p:sldId id="302" r:id="rId4"/>
    <p:sldId id="286" r:id="rId5"/>
    <p:sldId id="290" r:id="rId6"/>
    <p:sldId id="307" r:id="rId7"/>
    <p:sldId id="308" r:id="rId8"/>
    <p:sldId id="288" r:id="rId9"/>
    <p:sldId id="314" r:id="rId10"/>
    <p:sldId id="315" r:id="rId11"/>
    <p:sldId id="316" r:id="rId12"/>
    <p:sldId id="292" r:id="rId13"/>
    <p:sldId id="294" r:id="rId14"/>
    <p:sldId id="268" r:id="rId15"/>
    <p:sldId id="270" r:id="rId16"/>
    <p:sldId id="298" r:id="rId17"/>
    <p:sldId id="291" r:id="rId18"/>
    <p:sldId id="261" r:id="rId19"/>
    <p:sldId id="310" r:id="rId20"/>
    <p:sldId id="309" r:id="rId21"/>
    <p:sldId id="272" r:id="rId22"/>
    <p:sldId id="273" r:id="rId23"/>
    <p:sldId id="275" r:id="rId24"/>
    <p:sldId id="311" r:id="rId25"/>
    <p:sldId id="303" r:id="rId26"/>
    <p:sldId id="304" r:id="rId27"/>
    <p:sldId id="305" r:id="rId28"/>
    <p:sldId id="306" r:id="rId29"/>
    <p:sldId id="295" r:id="rId30"/>
    <p:sldId id="296" r:id="rId31"/>
    <p:sldId id="297" r:id="rId32"/>
    <p:sldId id="282"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3" d="100"/>
          <a:sy n="73" d="100"/>
        </p:scale>
        <p:origin x="-1296"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B93E21-891F-4E67-BB3C-4AA49FFA6200}" type="datetimeFigureOut">
              <a:rPr lang="en-US" smtClean="0"/>
              <a:pPr/>
              <a:t>4/30/2015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6972A2-D182-4D41-AF55-D5F43A06178E}" type="slidenum">
              <a:rPr lang="en-GB" smtClean="0"/>
              <a:pPr/>
              <a:t>‹#›</a:t>
            </a:fld>
            <a:endParaRPr lang="en-GB"/>
          </a:p>
        </p:txBody>
      </p:sp>
    </p:spTree>
    <p:extLst>
      <p:ext uri="{BB962C8B-B14F-4D97-AF65-F5344CB8AC3E}">
        <p14:creationId xmlns:p14="http://schemas.microsoft.com/office/powerpoint/2010/main" val="439075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517767-A4AA-4B0B-93DF-7A85AD749142}"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5731B0-8EB3-4F78-8030-FE3829911078}" type="slidenum">
              <a:rPr lang="en-US" smtClean="0"/>
              <a:pPr/>
              <a:t>32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6972A2-D182-4D41-AF55-D5F43A06178E}" type="slidenum">
              <a:rPr lang="en-GB" smtClean="0"/>
              <a:pPr/>
              <a:t>3</a:t>
            </a:fld>
            <a:endParaRPr lang="en-GB"/>
          </a:p>
        </p:txBody>
      </p:sp>
    </p:spTree>
    <p:extLst>
      <p:ext uri="{BB962C8B-B14F-4D97-AF65-F5344CB8AC3E}">
        <p14:creationId xmlns:p14="http://schemas.microsoft.com/office/powerpoint/2010/main" val="1791025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5731B0-8EB3-4F78-8030-FE3829911078}" type="slidenum">
              <a:rPr lang="en-US" smtClean="0"/>
              <a:pPr/>
              <a:t>14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5731B0-8EB3-4F78-8030-FE3829911078}"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5731B0-8EB3-4F78-8030-FE3829911078}" type="slidenum">
              <a:rPr lang="en-US" smtClean="0"/>
              <a:pPr/>
              <a:t>18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5731B0-8EB3-4F78-8030-FE3829911078}" type="slidenum">
              <a:rPr lang="en-US" smtClean="0"/>
              <a:pPr/>
              <a:t>19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5731B0-8EB3-4F78-8030-FE3829911078}" type="slidenum">
              <a:rPr lang="en-US" smtClean="0"/>
              <a:pPr/>
              <a:t>21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5731B0-8EB3-4F78-8030-FE3829911078}" type="slidenum">
              <a:rPr lang="en-US" smtClean="0"/>
              <a:pPr/>
              <a:t>22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5731B0-8EB3-4F78-8030-FE3829911078}" type="slidenum">
              <a:rPr lang="en-US" smtClean="0"/>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5"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5"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3E4B5861-B016-41BE-9168-B92EE47DBA12}" type="datetimeFigureOut">
              <a:rPr lang="en-US" smtClean="0"/>
              <a:pPr/>
              <a:t>4/30/2015</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A21C7FB-48BB-4B8A-B5B1-F41C7797CDF7}"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transition spd="slow">
    <p:wedg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4B5861-B016-41BE-9168-B92EE47DBA12}" type="datetimeFigureOut">
              <a:rPr lang="en-US" smtClean="0"/>
              <a:pPr/>
              <a:t>4/30/2015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A21C7FB-48BB-4B8A-B5B1-F41C7797CDF7}" type="slidenum">
              <a:rPr lang="en-US" smtClean="0"/>
              <a:pPr/>
              <a:t>‹#›</a:t>
            </a:fld>
            <a:endParaRPr lang="en-US"/>
          </a:p>
        </p:txBody>
      </p:sp>
    </p:spTree>
  </p:cSld>
  <p:clrMapOvr>
    <a:masterClrMapping/>
  </p:clrMapOvr>
  <p:transition spd="slow">
    <p:wedg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9"/>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4B5861-B016-41BE-9168-B92EE47DBA12}" type="datetimeFigureOut">
              <a:rPr lang="en-US" smtClean="0"/>
              <a:pPr/>
              <a:t>4/30/2015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A21C7FB-48BB-4B8A-B5B1-F41C7797CDF7}" type="slidenum">
              <a:rPr lang="en-US" smtClean="0"/>
              <a:pPr/>
              <a:t>‹#›</a:t>
            </a:fld>
            <a:endParaRPr lang="en-US"/>
          </a:p>
        </p:txBody>
      </p:sp>
    </p:spTree>
  </p:cSld>
  <p:clrMapOvr>
    <a:masterClrMapping/>
  </p:clrMapOvr>
  <p:transition spd="slow">
    <p:wedg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4B5861-B016-41BE-9168-B92EE47DBA12}" type="datetimeFigureOut">
              <a:rPr lang="en-US" smtClean="0"/>
              <a:pPr/>
              <a:t>4/30/2015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A21C7FB-48BB-4B8A-B5B1-F41C7797CDF7}" type="slidenum">
              <a:rPr lang="en-US" smtClean="0"/>
              <a:pPr/>
              <a:t>‹#›</a:t>
            </a:fld>
            <a:endParaRPr lang="en-US"/>
          </a:p>
        </p:txBody>
      </p:sp>
    </p:spTree>
  </p:cSld>
  <p:clrMapOvr>
    <a:masterClrMapping/>
  </p:clrMapOvr>
  <p:transition spd="slow">
    <p:wedg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4"/>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3E4B5861-B016-41BE-9168-B92EE47DBA12}" type="datetimeFigureOut">
              <a:rPr lang="en-US" smtClean="0"/>
              <a:pPr/>
              <a:t>4/30/2015</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A21C7FB-48BB-4B8A-B5B1-F41C7797CDF7}"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transition spd="slow">
    <p:wedg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E4B5861-B016-41BE-9168-B92EE47DBA12}" type="datetimeFigureOut">
              <a:rPr lang="en-US" smtClean="0"/>
              <a:pPr/>
              <a:t>4/30/2015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0A21C7FB-48BB-4B8A-B5B1-F41C7797CDF7}"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spd="slow">
    <p:wedg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1"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1" y="2362201"/>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6" y="2362201"/>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E4B5861-B016-41BE-9168-B92EE47DBA12}" type="datetimeFigureOut">
              <a:rPr lang="en-US" smtClean="0"/>
              <a:pPr/>
              <a:t>4/30/2015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0A21C7FB-48BB-4B8A-B5B1-F41C7797CDF7}" type="slidenum">
              <a:rPr lang="en-US" smtClean="0"/>
              <a:pPr/>
              <a:t>‹#›</a:t>
            </a:fld>
            <a:endParaRPr lang="en-US"/>
          </a:p>
        </p:txBody>
      </p:sp>
    </p:spTree>
  </p:cSld>
  <p:clrMapOvr>
    <a:masterClrMapping/>
  </p:clrMapOvr>
  <p:transition spd="slow">
    <p:wedg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E4B5861-B016-41BE-9168-B92EE47DBA12}" type="datetimeFigureOut">
              <a:rPr lang="en-US" smtClean="0"/>
              <a:pPr/>
              <a:t>4/30/2015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A21C7FB-48BB-4B8A-B5B1-F41C7797CDF7}"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spd="slow">
    <p:wedg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E4B5861-B016-41BE-9168-B92EE47DBA12}" type="datetimeFigureOut">
              <a:rPr lang="en-US" smtClean="0"/>
              <a:pPr/>
              <a:t>4/30/2015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A21C7FB-48BB-4B8A-B5B1-F41C7797CDF7}" type="slidenum">
              <a:rPr lang="en-US" smtClean="0"/>
              <a:pPr/>
              <a:t>‹#›</a:t>
            </a:fld>
            <a:endParaRPr lang="en-US"/>
          </a:p>
        </p:txBody>
      </p:sp>
    </p:spTree>
  </p:cSld>
  <p:clrMapOvr>
    <a:masterClrMapping/>
  </p:clrMapOvr>
  <p:transition spd="slow">
    <p:wedg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3E4B5861-B016-41BE-9168-B92EE47DBA12}" type="datetimeFigureOut">
              <a:rPr lang="en-US" smtClean="0"/>
              <a:pPr/>
              <a:t>4/30/2015</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A21C7FB-48BB-4B8A-B5B1-F41C7797CDF7}"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transition spd="slow">
    <p:wedg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7"/>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3E4B5861-B016-41BE-9168-B92EE47DBA12}" type="datetimeFigureOut">
              <a:rPr lang="en-US" smtClean="0"/>
              <a:pPr/>
              <a:t>4/30/2015</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A21C7FB-48BB-4B8A-B5B1-F41C7797CDF7}"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transition spd="slow">
    <p:wedg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3" y="147085"/>
            <a:ext cx="8810847"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1D8BD707-D9CF-40AE-B4C6-C98DA3205C09}" type="datetimeFigureOut">
              <a:rPr lang="en-US" smtClean="0"/>
              <a:pPr/>
              <a:t>4/30/2015</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B6F15528-21DE-4FAA-801E-634DDDAF4B2B}"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ransition spd="slow">
    <p:wedge/>
  </p:transition>
  <p:timing>
    <p:tnLst>
      <p:par>
        <p:cTn id="1" dur="indefinite" restart="never" nodeType="tmRoot"/>
      </p:par>
    </p:tnLst>
  </p:timing>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png"/><Relationship Id="rId12" Type="http://schemas.openxmlformats.org/officeDocument/2006/relationships/image" Target="../media/image12.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jpeg"/><Relationship Id="rId7"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1.png"/><Relationship Id="rId4" Type="http://schemas.openxmlformats.org/officeDocument/2006/relationships/image" Target="../media/image4.jpeg"/><Relationship Id="rId9" Type="http://schemas.openxmlformats.org/officeDocument/2006/relationships/image" Target="../media/image36.png"/></Relationships>
</file>

<file path=ppt/slides/_rels/slide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ln>
            <a:noFill/>
          </a:ln>
          <a:effectLst>
            <a:softEdge rad="112500"/>
          </a:effectLst>
        </p:spPr>
      </p:pic>
    </p:spTree>
    <p:extLst>
      <p:ext uri="{BB962C8B-B14F-4D97-AF65-F5344CB8AC3E}">
        <p14:creationId xmlns:p14="http://schemas.microsoft.com/office/powerpoint/2010/main" val="1602989861"/>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dirty="0" smtClean="0"/>
              <a:t>مزایای شرکت فورد به کارمندانش</a:t>
            </a:r>
            <a:endParaRPr lang="en-US" sz="4000" dirty="0"/>
          </a:p>
        </p:txBody>
      </p:sp>
      <p:sp>
        <p:nvSpPr>
          <p:cNvPr id="3" name="Content Placeholder 2"/>
          <p:cNvSpPr>
            <a:spLocks noGrp="1"/>
          </p:cNvSpPr>
          <p:nvPr>
            <p:ph idx="1"/>
          </p:nvPr>
        </p:nvSpPr>
        <p:spPr/>
        <p:txBody>
          <a:bodyPr>
            <a:normAutofit/>
          </a:bodyPr>
          <a:lstStyle/>
          <a:p>
            <a:pPr marL="0" indent="0" algn="r" rtl="1">
              <a:buNone/>
            </a:pPr>
            <a:r>
              <a:rPr lang="fa-IR" sz="2000" dirty="0"/>
              <a:t>شرکت خودروسازی فورد سومین تولید کننده بزرگ خودرو در سراسر جهان است. این شرکت که در سال ۱۹۰۳ میلادی در دیترویت میشیگان آمریکا تأسیس شد علاوه بر خودروهای فورد، تولیدکننده خودروهای پرطرفدار لینکلن و مالک یک سوم امتیاز خودروهای مزداست.</a:t>
            </a:r>
          </a:p>
          <a:p>
            <a:pPr marL="0" indent="0" algn="r" rtl="1">
              <a:buNone/>
            </a:pPr>
            <a:endParaRPr lang="fa-IR" sz="2000" dirty="0"/>
          </a:p>
          <a:p>
            <a:pPr marL="0" indent="0" algn="r" rtl="1">
              <a:buNone/>
            </a:pPr>
            <a:r>
              <a:rPr lang="fa-IR" sz="2000" dirty="0" smtClean="0"/>
              <a:t>این </a:t>
            </a:r>
            <a:r>
              <a:rPr lang="fa-IR" sz="2000" dirty="0"/>
              <a:t>کمپانی هم اکنون دارای ۲۸۰ هزار نیروی تمام وقت در سراسر جهان </a:t>
            </a:r>
            <a:r>
              <a:rPr lang="fa-IR" sz="2000" dirty="0" smtClean="0"/>
              <a:t>است وهزینه های بسیاری برای جذب و نگهداشت نیروهای کاری خبره و با استعدادش متحمل می شود.</a:t>
            </a:r>
            <a:endParaRPr lang="en-US" sz="2000" dirty="0"/>
          </a:p>
        </p:txBody>
      </p:sp>
    </p:spTree>
    <p:extLst>
      <p:ext uri="{BB962C8B-B14F-4D97-AF65-F5344CB8AC3E}">
        <p14:creationId xmlns:p14="http://schemas.microsoft.com/office/powerpoint/2010/main" val="3209529461"/>
      </p:ext>
    </p:extLst>
  </p:cSld>
  <p:clrMapOvr>
    <a:masterClrMapping/>
  </p:clrMapOvr>
  <p:transition spd="slow">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934200" y="533400"/>
            <a:ext cx="1574470" cy="369332"/>
          </a:xfrm>
          <a:prstGeom prst="rect">
            <a:avLst/>
          </a:prstGeom>
        </p:spPr>
        <p:txBody>
          <a:bodyPr wrap="none">
            <a:spAutoFit/>
          </a:bodyPr>
          <a:lstStyle/>
          <a:p>
            <a:r>
              <a:rPr lang="fa-IR" dirty="0"/>
              <a:t>همکاران سطح بالا</a:t>
            </a:r>
            <a:endParaRPr lang="en-US" dirty="0"/>
          </a:p>
        </p:txBody>
      </p:sp>
      <p:sp>
        <p:nvSpPr>
          <p:cNvPr id="5" name="Rectangle 4"/>
          <p:cNvSpPr/>
          <p:nvPr/>
        </p:nvSpPr>
        <p:spPr>
          <a:xfrm>
            <a:off x="3936670" y="990600"/>
            <a:ext cx="4572000" cy="1754326"/>
          </a:xfrm>
          <a:prstGeom prst="rect">
            <a:avLst/>
          </a:prstGeom>
        </p:spPr>
        <p:txBody>
          <a:bodyPr>
            <a:spAutoFit/>
          </a:bodyPr>
          <a:lstStyle/>
          <a:p>
            <a:pPr algn="just" rtl="1"/>
            <a:r>
              <a:rPr lang="fa-IR" dirty="0"/>
              <a:t>یکی از مهمترین موارد در مورد کار، این است که شما با چه کسانی کار می‌کنید. همکاران خوب شما باعث می‌شوند تا در حین کار احساس راحتی داشته باشید و اشتیاق شما برای کار را بیشتر می‌کنند. </a:t>
            </a:r>
            <a:r>
              <a:rPr lang="fa-IR" dirty="0" smtClean="0"/>
              <a:t>در این شرکت نه </a:t>
            </a:r>
            <a:r>
              <a:rPr lang="fa-IR" dirty="0"/>
              <a:t>تنها شما با تعدادی از </a:t>
            </a:r>
            <a:r>
              <a:rPr lang="fa-IR" dirty="0" smtClean="0"/>
              <a:t>مجرب ترین </a:t>
            </a:r>
            <a:r>
              <a:rPr lang="fa-IR" dirty="0"/>
              <a:t>افراد همکار هستید، بلکه بسیاری از آنها چهره‌های شناخته شده‌ای در دنیا هستند</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5320" y="404062"/>
            <a:ext cx="3121152" cy="2340864"/>
          </a:xfrm>
          <a:prstGeom prst="rect">
            <a:avLst/>
          </a:prstGeom>
        </p:spPr>
      </p:pic>
      <p:sp>
        <p:nvSpPr>
          <p:cNvPr id="9" name="Rectangle 8"/>
          <p:cNvSpPr/>
          <p:nvPr/>
        </p:nvSpPr>
        <p:spPr>
          <a:xfrm>
            <a:off x="304800" y="3581400"/>
            <a:ext cx="4343400" cy="3046988"/>
          </a:xfrm>
          <a:prstGeom prst="rect">
            <a:avLst/>
          </a:prstGeom>
        </p:spPr>
        <p:txBody>
          <a:bodyPr wrap="square">
            <a:spAutoFit/>
          </a:bodyPr>
          <a:lstStyle/>
          <a:p>
            <a:pPr algn="just" rtl="1"/>
            <a:r>
              <a:rPr lang="fa-IR" sz="1600" dirty="0"/>
              <a:t>تولد یک نوزاد یکی از زیبایی‌های زندگی است ولی هر کسی در یک نقطه از زندگی عزیزانش را از دست می‌دهد و این هم روی دیگری از زندگی است.گاهی تصادفی رخ می‌دهد و اگر یکی از </a:t>
            </a:r>
            <a:r>
              <a:rPr lang="fa-IR" sz="1600" dirty="0" smtClean="0"/>
              <a:t>کارمندان در </a:t>
            </a:r>
            <a:r>
              <a:rPr lang="fa-IR" sz="1600" dirty="0"/>
              <a:t>حین انجام وظیفه جان خود را از دست بدهد، </a:t>
            </a:r>
            <a:r>
              <a:rPr lang="fa-IR" sz="1600" dirty="0" smtClean="0"/>
              <a:t>شرکت </a:t>
            </a:r>
            <a:r>
              <a:rPr lang="fa-IR" sz="1600" dirty="0"/>
              <a:t>تا 10 سال نصف حقوق او را به همسرش پرداخت خواهد کرد، تمام سهام او به همسرش می‌رسد و اگر فرزندانی داشته باشد، به ازای هر فرزند ماهی 1000 دلار به همسر کارمند متوفی پرداخت خواهد شد. یکی از کارمندان </a:t>
            </a:r>
            <a:r>
              <a:rPr lang="fa-IR" sz="1600" dirty="0" smtClean="0"/>
              <a:t>در </a:t>
            </a:r>
            <a:r>
              <a:rPr lang="fa-IR" sz="1600" dirty="0"/>
              <a:t>این مورد می‌گوید:</a:t>
            </a:r>
          </a:p>
          <a:p>
            <a:pPr algn="just" rtl="1"/>
            <a:r>
              <a:rPr lang="fa-IR" sz="1600" dirty="0"/>
              <a:t> </a:t>
            </a:r>
          </a:p>
          <a:p>
            <a:pPr algn="just" rtl="1"/>
            <a:r>
              <a:rPr lang="fa-IR" sz="1600" dirty="0"/>
              <a:t>وقتی در مورد این مزایا به همسرم گفتم، او فریاد زد: واقعا اگر اتفاقی برای تو بیفته، همه اینا به ما تعلق می‌گیره؟!</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0637" y="3809494"/>
            <a:ext cx="3667125" cy="2590800"/>
          </a:xfrm>
          <a:prstGeom prst="rect">
            <a:avLst/>
          </a:prstGeom>
        </p:spPr>
      </p:pic>
      <p:sp>
        <p:nvSpPr>
          <p:cNvPr id="11" name="Rectangle 10"/>
          <p:cNvSpPr/>
          <p:nvPr/>
        </p:nvSpPr>
        <p:spPr>
          <a:xfrm>
            <a:off x="1070560" y="3051351"/>
            <a:ext cx="2334293" cy="369332"/>
          </a:xfrm>
          <a:prstGeom prst="rect">
            <a:avLst/>
          </a:prstGeom>
        </p:spPr>
        <p:txBody>
          <a:bodyPr wrap="none">
            <a:spAutoFit/>
          </a:bodyPr>
          <a:lstStyle/>
          <a:p>
            <a:r>
              <a:rPr lang="fa-IR" dirty="0"/>
              <a:t>مزایای پس از فوت کارمندان</a:t>
            </a:r>
            <a:endParaRPr lang="en-US" dirty="0"/>
          </a:p>
        </p:txBody>
      </p:sp>
    </p:spTree>
    <p:extLst>
      <p:ext uri="{BB962C8B-B14F-4D97-AF65-F5344CB8AC3E}">
        <p14:creationId xmlns:p14="http://schemas.microsoft.com/office/powerpoint/2010/main" val="2214585036"/>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1)">
                                      <p:cBhvr>
                                        <p:cTn id="13" dur="20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anim calcmode="lin" valueType="num">
                                      <p:cBhvr additive="base">
                                        <p:cTn id="2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circle(in)">
                                      <p:cBhvr>
                                        <p:cTn id="31" dur="20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smtClean="0"/>
              <a:t>شرکت کونوکو</a:t>
            </a:r>
            <a:endParaRPr lang="en-US" dirty="0"/>
          </a:p>
        </p:txBody>
      </p:sp>
      <p:sp>
        <p:nvSpPr>
          <p:cNvPr id="4" name="Rectangle 3"/>
          <p:cNvSpPr/>
          <p:nvPr/>
        </p:nvSpPr>
        <p:spPr>
          <a:xfrm>
            <a:off x="228600" y="1981200"/>
            <a:ext cx="8305800" cy="3477875"/>
          </a:xfrm>
          <a:prstGeom prst="rect">
            <a:avLst/>
          </a:prstGeom>
        </p:spPr>
        <p:txBody>
          <a:bodyPr wrap="square">
            <a:spAutoFit/>
          </a:bodyPr>
          <a:lstStyle/>
          <a:p>
            <a:pPr algn="r" rtl="1"/>
            <a:r>
              <a:rPr lang="fa-IR" sz="2000" b="1" dirty="0" smtClean="0"/>
              <a:t>تاریخچه شرکت کونوکو:</a:t>
            </a:r>
            <a:endParaRPr lang="en-US" sz="2000" dirty="0" smtClean="0"/>
          </a:p>
          <a:p>
            <a:pPr algn="r" rtl="1"/>
            <a:r>
              <a:rPr lang="fa-IR" sz="2000" b="1" dirty="0" smtClean="0"/>
              <a:t>نوع شرکت</a:t>
            </a:r>
            <a:r>
              <a:rPr lang="en-US" sz="2000" b="1" dirty="0" smtClean="0"/>
              <a:t>: </a:t>
            </a:r>
            <a:r>
              <a:rPr lang="fa-IR" sz="2000" b="1" dirty="0" smtClean="0"/>
              <a:t>نفت و گاز</a:t>
            </a:r>
            <a:endParaRPr lang="en-US" sz="2000" dirty="0" smtClean="0"/>
          </a:p>
          <a:p>
            <a:pPr algn="r" rtl="1"/>
            <a:r>
              <a:rPr lang="fa-IR" sz="2000" b="1" dirty="0" smtClean="0"/>
              <a:t>محدوده فعالیت</a:t>
            </a:r>
            <a:r>
              <a:rPr lang="en-US" sz="2000" b="1" dirty="0" smtClean="0"/>
              <a:t>: </a:t>
            </a:r>
            <a:r>
              <a:rPr lang="fa-IR" sz="2000" b="1" dirty="0" smtClean="0"/>
              <a:t>جهانی</a:t>
            </a:r>
            <a:endParaRPr lang="en-US" sz="2000" dirty="0" smtClean="0"/>
          </a:p>
          <a:p>
            <a:pPr algn="r" rtl="1"/>
            <a:r>
              <a:rPr lang="fa-IR" sz="2000" b="1" dirty="0" smtClean="0"/>
              <a:t>بنیانگذاری: </a:t>
            </a:r>
            <a:r>
              <a:rPr lang="en-US" sz="2000" b="1" dirty="0" smtClean="0"/>
              <a:t> 1875</a:t>
            </a:r>
            <a:endParaRPr lang="en-US" sz="2000" dirty="0" smtClean="0"/>
          </a:p>
          <a:p>
            <a:pPr algn="r" rtl="1"/>
            <a:r>
              <a:rPr lang="fa-IR" sz="2000" b="1" dirty="0" smtClean="0"/>
              <a:t>شعبه مرکزی</a:t>
            </a:r>
            <a:r>
              <a:rPr lang="en-US" sz="2000" b="1" dirty="0" smtClean="0"/>
              <a:t>: </a:t>
            </a:r>
            <a:r>
              <a:rPr lang="fa-IR" sz="2000" b="1" dirty="0" smtClean="0"/>
              <a:t>پونکاسیتی، ایالت متحده</a:t>
            </a:r>
            <a:endParaRPr lang="en-US" sz="2000" dirty="0" smtClean="0"/>
          </a:p>
          <a:p>
            <a:pPr algn="r" rtl="1"/>
            <a:r>
              <a:rPr lang="fa-IR" sz="2000" b="1" dirty="0" smtClean="0"/>
              <a:t>محصولات</a:t>
            </a:r>
            <a:r>
              <a:rPr lang="en-US" sz="2000" b="1" dirty="0" smtClean="0"/>
              <a:t>: </a:t>
            </a:r>
            <a:r>
              <a:rPr lang="fa-IR" sz="2000" b="1" dirty="0" smtClean="0"/>
              <a:t>نفت خام</a:t>
            </a:r>
            <a:r>
              <a:rPr lang="en-US" sz="2000" b="1" dirty="0" smtClean="0"/>
              <a:t> / </a:t>
            </a:r>
            <a:r>
              <a:rPr lang="fa-IR" sz="2000" b="1" dirty="0" smtClean="0"/>
              <a:t>بنزین</a:t>
            </a:r>
          </a:p>
          <a:p>
            <a:pPr algn="r" rtl="1"/>
            <a:endParaRPr lang="en-US" sz="2000" dirty="0" smtClean="0"/>
          </a:p>
          <a:p>
            <a:pPr algn="r" rtl="1"/>
            <a:r>
              <a:rPr lang="en-US" sz="2000" b="1" dirty="0" smtClean="0"/>
              <a:t>Conoco </a:t>
            </a:r>
            <a:r>
              <a:rPr lang="fa-IR" sz="2000" b="1" dirty="0" smtClean="0"/>
              <a:t> شرکت نفتی آمریکایی است که در سال</a:t>
            </a:r>
            <a:r>
              <a:rPr lang="en-US" sz="2000" b="1" dirty="0" smtClean="0"/>
              <a:t> 1875 </a:t>
            </a:r>
            <a:r>
              <a:rPr lang="fa-IR" sz="2000" b="1" dirty="0" smtClean="0"/>
              <a:t>در شهر اوگدن ایالت یوتا تاسیس شد</a:t>
            </a:r>
            <a:r>
              <a:rPr lang="en-US" sz="2000" b="1" dirty="0" smtClean="0"/>
              <a:t> .</a:t>
            </a:r>
            <a:endParaRPr lang="en-US" sz="2000" dirty="0" smtClean="0"/>
          </a:p>
          <a:p>
            <a:pPr algn="r" rtl="1"/>
            <a:r>
              <a:rPr lang="fa-IR" sz="2000" b="1" dirty="0" smtClean="0"/>
              <a:t>این شرکت توزیع کننده زغال سنگ، نفت خام، شمع و گریس، در غرب بود</a:t>
            </a:r>
            <a:r>
              <a:rPr lang="en-US" sz="2000" b="1" dirty="0" smtClean="0"/>
              <a:t>. </a:t>
            </a:r>
            <a:r>
              <a:rPr lang="fa-IR" sz="2000" b="1" dirty="0" smtClean="0"/>
              <a:t>درحال حاضر </a:t>
            </a:r>
            <a:r>
              <a:rPr lang="fa-IR" sz="2000" b="1" dirty="0" smtClean="0"/>
              <a:t>شرکت </a:t>
            </a:r>
            <a:r>
              <a:rPr lang="fa-IR" sz="2000" b="1" dirty="0" smtClean="0"/>
              <a:t>کونوکو ازشرکت های تابعه کونوکو فیلیپس بوده و از برندهای شناخته شده در زمینه جایگاه های پمپ بنزین و </a:t>
            </a:r>
            <a:r>
              <a:rPr lang="fa-IR" sz="2000" dirty="0" smtClean="0"/>
              <a:t> </a:t>
            </a:r>
            <a:r>
              <a:rPr lang="fa-IR" sz="2000" b="1" dirty="0" smtClean="0"/>
              <a:t>گازوئیل می باشد و دفتر مرکزی آن در شهر پونکا سیتی، اکلاهما قرار دارد</a:t>
            </a:r>
            <a:r>
              <a:rPr lang="en-US" sz="2000" b="1" dirty="0" smtClean="0"/>
              <a:t>.</a:t>
            </a:r>
            <a:endParaRPr lang="en-US" sz="2000"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063" y="1447800"/>
            <a:ext cx="2552700" cy="2347049"/>
          </a:xfrm>
          <a:prstGeom prst="rect">
            <a:avLst/>
          </a:prstGeom>
        </p:spPr>
      </p:pic>
    </p:spTree>
  </p:cSld>
  <p:clrMapOvr>
    <a:masterClrMapping/>
  </p:clrMapOvr>
  <p:transition spd="slow">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aturation sat="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705600"/>
          </a:xfrm>
          <a:prstGeom prst="rect">
            <a:avLst/>
          </a:prstGeom>
        </p:spPr>
      </p:pic>
      <p:sp>
        <p:nvSpPr>
          <p:cNvPr id="3" name="Content Placeholder 2"/>
          <p:cNvSpPr>
            <a:spLocks noGrp="1"/>
          </p:cNvSpPr>
          <p:nvPr>
            <p:ph idx="1"/>
          </p:nvPr>
        </p:nvSpPr>
        <p:spPr>
          <a:xfrm>
            <a:off x="457200" y="0"/>
            <a:ext cx="8229600" cy="5791200"/>
          </a:xfrm>
        </p:spPr>
        <p:txBody>
          <a:bodyPr>
            <a:normAutofit fontScale="92500" lnSpcReduction="10000"/>
          </a:bodyPr>
          <a:lstStyle/>
          <a:p>
            <a:pPr marL="0" indent="0" algn="ctr" rtl="1">
              <a:buNone/>
            </a:pPr>
            <a:r>
              <a:rPr lang="fa-IR" b="1" dirty="0" smtClean="0">
                <a:solidFill>
                  <a:schemeClr val="bg1"/>
                </a:solidFill>
              </a:rPr>
              <a:t>خط مشی ها وسیاست های شرکت در مورد پرسنل</a:t>
            </a:r>
          </a:p>
          <a:p>
            <a:pPr marL="0" indent="0" algn="ctr" rtl="1">
              <a:buNone/>
            </a:pPr>
            <a:endParaRPr lang="en-US" sz="2400" dirty="0" smtClean="0">
              <a:solidFill>
                <a:schemeClr val="bg1"/>
              </a:solidFill>
            </a:endParaRPr>
          </a:p>
          <a:p>
            <a:pPr algn="just" rtl="1"/>
            <a:r>
              <a:rPr lang="fa-IR" sz="2000" b="1" dirty="0" smtClean="0">
                <a:solidFill>
                  <a:schemeClr val="bg1"/>
                </a:solidFill>
              </a:rPr>
              <a:t>کونوکوفیلیپس به دنبال ایجاد محیط کاری بهره ور است جایی که تک تک کارکنان بتوانند به نتایج برتر دست</a:t>
            </a:r>
            <a:r>
              <a:rPr lang="fa-IR" sz="2000" dirty="0">
                <a:solidFill>
                  <a:schemeClr val="bg1"/>
                </a:solidFill>
              </a:rPr>
              <a:t> </a:t>
            </a:r>
            <a:r>
              <a:rPr lang="fa-IR" sz="2000" b="1" dirty="0" smtClean="0">
                <a:solidFill>
                  <a:schemeClr val="bg1"/>
                </a:solidFill>
              </a:rPr>
              <a:t>یابند</a:t>
            </a:r>
            <a:r>
              <a:rPr lang="en-US" sz="2000" b="1" dirty="0" smtClean="0">
                <a:solidFill>
                  <a:schemeClr val="bg1"/>
                </a:solidFill>
              </a:rPr>
              <a:t>.</a:t>
            </a:r>
            <a:r>
              <a:rPr lang="fa-IR" sz="2000" b="1" dirty="0" smtClean="0">
                <a:solidFill>
                  <a:schemeClr val="bg1"/>
                </a:solidFill>
              </a:rPr>
              <a:t>ارتباطات باز بین مدیریت و پرسنل باعث افزایش عدالت، احترام و اثربخشی در کار می شود</a:t>
            </a:r>
            <a:r>
              <a:rPr lang="en-US" sz="2000" b="1" dirty="0" smtClean="0">
                <a:solidFill>
                  <a:schemeClr val="bg1"/>
                </a:solidFill>
              </a:rPr>
              <a:t>.</a:t>
            </a:r>
            <a:endParaRPr lang="fa-IR" sz="2000" b="1" dirty="0" smtClean="0">
              <a:solidFill>
                <a:schemeClr val="bg1"/>
              </a:solidFill>
            </a:endParaRPr>
          </a:p>
          <a:p>
            <a:pPr algn="just" rtl="1"/>
            <a:endParaRPr lang="fa-IR" sz="2000" b="1" dirty="0" smtClean="0">
              <a:solidFill>
                <a:schemeClr val="bg1"/>
              </a:solidFill>
            </a:endParaRPr>
          </a:p>
          <a:p>
            <a:pPr algn="just" rtl="1"/>
            <a:endParaRPr lang="en-US" sz="2000" dirty="0" smtClean="0">
              <a:solidFill>
                <a:schemeClr val="bg1"/>
              </a:solidFill>
            </a:endParaRPr>
          </a:p>
          <a:p>
            <a:pPr algn="just" rtl="1">
              <a:buNone/>
            </a:pPr>
            <a:r>
              <a:rPr lang="en-US" sz="2000" dirty="0" smtClean="0">
                <a:solidFill>
                  <a:schemeClr val="bg1"/>
                </a:solidFill>
              </a:rPr>
              <a:t> </a:t>
            </a:r>
            <a:r>
              <a:rPr lang="fa-IR" sz="2000" b="1" dirty="0" smtClean="0">
                <a:solidFill>
                  <a:schemeClr val="bg1"/>
                </a:solidFill>
              </a:rPr>
              <a:t>فراهم کردن فرصتهای متعدد به منظور تبادل نظر با یکدیگر و نیز ملاقاتهای منظم بین کارمندان با مدیریت</a:t>
            </a:r>
            <a:r>
              <a:rPr lang="fa-IR" sz="2000" dirty="0">
                <a:solidFill>
                  <a:schemeClr val="bg1"/>
                </a:solidFill>
              </a:rPr>
              <a:t> </a:t>
            </a:r>
            <a:r>
              <a:rPr lang="fa-IR" sz="2000" b="1" dirty="0" smtClean="0">
                <a:solidFill>
                  <a:schemeClr val="bg1"/>
                </a:solidFill>
              </a:rPr>
              <a:t>ارشد درباره موضوعات مختلف تجاری و</a:t>
            </a:r>
            <a:r>
              <a:rPr lang="en-US" sz="2000" b="1" dirty="0" smtClean="0">
                <a:solidFill>
                  <a:schemeClr val="bg1"/>
                </a:solidFill>
              </a:rPr>
              <a:t> </a:t>
            </a:r>
            <a:r>
              <a:rPr lang="fa-IR" sz="2000" b="1" dirty="0" smtClean="0">
                <a:solidFill>
                  <a:schemeClr val="bg1"/>
                </a:solidFill>
              </a:rPr>
              <a:t>حتی  دغدغه های شخصی</a:t>
            </a:r>
            <a:endParaRPr lang="en-US" sz="2000" dirty="0" smtClean="0">
              <a:solidFill>
                <a:schemeClr val="bg1"/>
              </a:solidFill>
            </a:endParaRPr>
          </a:p>
          <a:p>
            <a:pPr algn="just" rtl="1"/>
            <a:r>
              <a:rPr lang="en-US" sz="2000" dirty="0" smtClean="0">
                <a:solidFill>
                  <a:schemeClr val="bg1"/>
                </a:solidFill>
              </a:rPr>
              <a:t> </a:t>
            </a:r>
            <a:r>
              <a:rPr lang="fa-IR" sz="2000" b="1" dirty="0" smtClean="0">
                <a:solidFill>
                  <a:schemeClr val="bg1"/>
                </a:solidFill>
              </a:rPr>
              <a:t>ایجاد فرصتهای برابر استخدام، ممانعت از کار توسط افراد خردسال، آزادی انجمنها و گروهها، ممانعت از</a:t>
            </a:r>
            <a:r>
              <a:rPr lang="fa-IR" sz="2000" dirty="0">
                <a:solidFill>
                  <a:schemeClr val="bg1"/>
                </a:solidFill>
              </a:rPr>
              <a:t> </a:t>
            </a:r>
            <a:r>
              <a:rPr lang="fa-IR" sz="2000" b="1" dirty="0" smtClean="0">
                <a:solidFill>
                  <a:schemeClr val="bg1"/>
                </a:solidFill>
              </a:rPr>
              <a:t>هر گونه تبعیض جنسی،نژادی و</a:t>
            </a:r>
            <a:r>
              <a:rPr lang="en-US" sz="2000" b="1" dirty="0" smtClean="0">
                <a:solidFill>
                  <a:schemeClr val="bg1"/>
                </a:solidFill>
              </a:rPr>
              <a:t>....</a:t>
            </a:r>
            <a:endParaRPr lang="fa-IR" sz="2000" b="1" dirty="0" smtClean="0">
              <a:solidFill>
                <a:schemeClr val="bg1"/>
              </a:solidFill>
            </a:endParaRPr>
          </a:p>
          <a:p>
            <a:pPr algn="just" rtl="1"/>
            <a:endParaRPr lang="en-US" sz="2000" dirty="0" smtClean="0">
              <a:solidFill>
                <a:schemeClr val="bg1"/>
              </a:solidFill>
            </a:endParaRPr>
          </a:p>
          <a:p>
            <a:pPr algn="just" rtl="1"/>
            <a:r>
              <a:rPr lang="en-US" sz="2000" dirty="0" smtClean="0">
                <a:solidFill>
                  <a:schemeClr val="bg1"/>
                </a:solidFill>
              </a:rPr>
              <a:t> </a:t>
            </a:r>
            <a:r>
              <a:rPr lang="fa-IR" sz="2000" b="1" dirty="0" smtClean="0">
                <a:solidFill>
                  <a:schemeClr val="bg1"/>
                </a:solidFill>
              </a:rPr>
              <a:t>حمایت از تنوع و گوناگونی نژاد و جنسیت و اقلیتها در محیط کار و در برنامه های آموزشی</a:t>
            </a:r>
            <a:r>
              <a:rPr lang="en-US" sz="2000" b="1" dirty="0" smtClean="0">
                <a:solidFill>
                  <a:schemeClr val="bg1"/>
                </a:solidFill>
              </a:rPr>
              <a:t>.</a:t>
            </a:r>
            <a:endParaRPr lang="fa-IR" sz="2000" b="1" dirty="0" smtClean="0">
              <a:solidFill>
                <a:schemeClr val="bg1"/>
              </a:solidFill>
            </a:endParaRPr>
          </a:p>
          <a:p>
            <a:pPr algn="just" rtl="1"/>
            <a:endParaRPr lang="fa-IR" sz="2000" b="1" dirty="0">
              <a:solidFill>
                <a:schemeClr val="bg1"/>
              </a:solidFill>
            </a:endParaRPr>
          </a:p>
          <a:p>
            <a:pPr algn="just" rtl="1"/>
            <a:endParaRPr lang="fa-IR" sz="2000" b="1" dirty="0" smtClean="0">
              <a:solidFill>
                <a:schemeClr val="bg1"/>
              </a:solidFill>
            </a:endParaRPr>
          </a:p>
          <a:p>
            <a:pPr algn="just" rtl="1"/>
            <a:endParaRPr lang="en-US" sz="2000" dirty="0" smtClean="0">
              <a:solidFill>
                <a:schemeClr val="bg1"/>
              </a:solidFill>
            </a:endParaRPr>
          </a:p>
          <a:p>
            <a:pPr algn="just" rtl="1"/>
            <a:r>
              <a:rPr lang="en-US" sz="2000" dirty="0" smtClean="0">
                <a:solidFill>
                  <a:schemeClr val="bg1"/>
                </a:solidFill>
              </a:rPr>
              <a:t> </a:t>
            </a:r>
            <a:r>
              <a:rPr lang="fa-IR" sz="2000" b="1" dirty="0" smtClean="0">
                <a:solidFill>
                  <a:schemeClr val="bg1"/>
                </a:solidFill>
              </a:rPr>
              <a:t>ایجاد قوانین کاری منعطف که به نیازهای کارمندان به جهت برقراری تعادل میان کار و الزامات خانوادگی</a:t>
            </a:r>
            <a:r>
              <a:rPr lang="fa-IR" sz="2000" dirty="0">
                <a:solidFill>
                  <a:schemeClr val="bg1"/>
                </a:solidFill>
              </a:rPr>
              <a:t> </a:t>
            </a:r>
            <a:r>
              <a:rPr lang="fa-IR" sz="2000" b="1" dirty="0" smtClean="0">
                <a:solidFill>
                  <a:schemeClr val="bg1"/>
                </a:solidFill>
              </a:rPr>
              <a:t>پاسخ می دهد</a:t>
            </a:r>
            <a:r>
              <a:rPr lang="en-US" sz="2000" b="1" dirty="0" smtClean="0">
                <a:solidFill>
                  <a:schemeClr val="bg1"/>
                </a:solidFill>
              </a:rPr>
              <a:t>.</a:t>
            </a:r>
            <a:r>
              <a:rPr lang="fa-IR" sz="2000" b="1" dirty="0" smtClean="0">
                <a:solidFill>
                  <a:schemeClr val="bg1"/>
                </a:solidFill>
              </a:rPr>
              <a:t>هر گونه آزار و اذیت در کمیته های نظارتی سالیانه مطرح و رسیدگی می شود</a:t>
            </a:r>
            <a:r>
              <a:rPr lang="en-US" sz="2000" b="1" dirty="0" smtClean="0">
                <a:solidFill>
                  <a:schemeClr val="bg1"/>
                </a:solidFill>
              </a:rPr>
              <a:t>.</a:t>
            </a:r>
            <a:endParaRPr lang="en-US" sz="2000" dirty="0" smtClean="0">
              <a:solidFill>
                <a:schemeClr val="bg1"/>
              </a:solidFill>
            </a:endParaRPr>
          </a:p>
          <a:p>
            <a:pPr algn="r" rtl="1"/>
            <a:endParaRPr lang="en-US" dirty="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 calcmode="lin" valueType="num">
                                      <p:cBhvr additive="base">
                                        <p:cTn id="1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 calcmode="lin" valueType="num">
                                      <p:cBhvr additive="base">
                                        <p:cTn id="1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 calcmode="lin" valueType="num">
                                      <p:cBhvr additive="base">
                                        <p:cTn id="2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12" end="12"/>
                                            </p:txEl>
                                          </p:spTgt>
                                        </p:tgtEl>
                                        <p:attrNameLst>
                                          <p:attrName>style.visibility</p:attrName>
                                        </p:attrNameLst>
                                      </p:cBhvr>
                                      <p:to>
                                        <p:strVal val="visible"/>
                                      </p:to>
                                    </p:set>
                                    <p:anim calcmode="lin" valueType="num">
                                      <p:cBhvr additive="base">
                                        <p:cTn id="28"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_1560267_logo-microsoft-300.jpg"/>
          <p:cNvPicPr>
            <a:picLocks noChangeAspect="1"/>
          </p:cNvPicPr>
          <p:nvPr/>
        </p:nvPicPr>
        <p:blipFill>
          <a:blip r:embed="rId3" cstate="print">
            <a:lum bright="28000" contrast="-10000"/>
          </a:blip>
          <a:stretch>
            <a:fillRect/>
          </a:stretch>
        </p:blipFill>
        <p:spPr>
          <a:xfrm>
            <a:off x="0" y="0"/>
            <a:ext cx="9144000" cy="6858000"/>
          </a:xfrm>
          <a:prstGeom prst="rect">
            <a:avLst/>
          </a:prstGeom>
        </p:spPr>
      </p:pic>
      <p:sp>
        <p:nvSpPr>
          <p:cNvPr id="3" name="Content Placeholder 2"/>
          <p:cNvSpPr>
            <a:spLocks noGrp="1"/>
          </p:cNvSpPr>
          <p:nvPr>
            <p:ph idx="1"/>
          </p:nvPr>
        </p:nvSpPr>
        <p:spPr>
          <a:xfrm>
            <a:off x="0" y="0"/>
            <a:ext cx="9144000" cy="6858000"/>
          </a:xfrm>
        </p:spPr>
        <p:txBody>
          <a:bodyPr>
            <a:normAutofit/>
          </a:bodyPr>
          <a:lstStyle/>
          <a:p>
            <a:pPr algn="ctr" rtl="1">
              <a:lnSpc>
                <a:spcPct val="150000"/>
              </a:lnSpc>
              <a:buNone/>
            </a:pPr>
            <a:endParaRPr lang="en-US" sz="2400" b="1" dirty="0" smtClean="0">
              <a:solidFill>
                <a:schemeClr val="bg1">
                  <a:lumMod val="95000"/>
                  <a:lumOff val="5000"/>
                </a:schemeClr>
              </a:solidFill>
              <a:cs typeface="B Nazanin" pitchFamily="2" charset="-78"/>
            </a:endParaRPr>
          </a:p>
          <a:p>
            <a:pPr algn="ctr" rtl="1">
              <a:lnSpc>
                <a:spcPct val="150000"/>
              </a:lnSpc>
              <a:buNone/>
            </a:pPr>
            <a:r>
              <a:rPr lang="fa-IR" sz="2400" b="1" dirty="0" smtClean="0">
                <a:solidFill>
                  <a:schemeClr val="bg1">
                    <a:lumMod val="95000"/>
                    <a:lumOff val="5000"/>
                  </a:schemeClr>
                </a:solidFill>
                <a:cs typeface="B Nazanin" pitchFamily="2" charset="-78"/>
              </a:rPr>
              <a:t>نام شرکت : مایکرو سافت</a:t>
            </a:r>
            <a:endParaRPr lang="fa-IR" sz="2400" b="1" dirty="0">
              <a:solidFill>
                <a:schemeClr val="bg1">
                  <a:lumMod val="95000"/>
                  <a:lumOff val="5000"/>
                </a:schemeClr>
              </a:solidFill>
              <a:cs typeface="B Nazanin" pitchFamily="2" charset="-78"/>
            </a:endParaRPr>
          </a:p>
          <a:p>
            <a:pPr algn="ctr" rtl="1">
              <a:lnSpc>
                <a:spcPct val="150000"/>
              </a:lnSpc>
              <a:buNone/>
            </a:pPr>
            <a:r>
              <a:rPr lang="ar-SA" sz="2400" b="1" dirty="0" smtClean="0">
                <a:solidFill>
                  <a:schemeClr val="bg1">
                    <a:lumMod val="95000"/>
                    <a:lumOff val="5000"/>
                  </a:schemeClr>
                </a:solidFill>
                <a:cs typeface="B Nazanin" pitchFamily="2" charset="-78"/>
              </a:rPr>
              <a:t>سابق</a:t>
            </a:r>
            <a:r>
              <a:rPr lang="fa-IR" sz="2400" b="1" dirty="0" smtClean="0">
                <a:solidFill>
                  <a:schemeClr val="bg1">
                    <a:lumMod val="95000"/>
                    <a:lumOff val="5000"/>
                  </a:schemeClr>
                </a:solidFill>
                <a:cs typeface="B Nazanin" pitchFamily="2" charset="-78"/>
              </a:rPr>
              <a:t>ه</a:t>
            </a:r>
            <a:r>
              <a:rPr lang="en-US" sz="2400" b="1" dirty="0" smtClean="0">
                <a:solidFill>
                  <a:schemeClr val="bg1">
                    <a:lumMod val="95000"/>
                    <a:lumOff val="5000"/>
                  </a:schemeClr>
                </a:solidFill>
                <a:cs typeface="B Nazanin" pitchFamily="2" charset="-78"/>
              </a:rPr>
              <a:t>  :</a:t>
            </a:r>
            <a:r>
              <a:rPr lang="en-US" sz="2400" b="1" dirty="0">
                <a:solidFill>
                  <a:schemeClr val="bg1">
                    <a:lumMod val="95000"/>
                    <a:lumOff val="5000"/>
                  </a:schemeClr>
                </a:solidFill>
                <a:cs typeface="B Nazanin" pitchFamily="2" charset="-78"/>
              </a:rPr>
              <a:t> </a:t>
            </a:r>
            <a:r>
              <a:rPr lang="en-US" sz="2400" b="1" dirty="0" smtClean="0">
                <a:solidFill>
                  <a:schemeClr val="bg1">
                    <a:lumMod val="95000"/>
                    <a:lumOff val="5000"/>
                  </a:schemeClr>
                </a:solidFill>
                <a:cs typeface="B Nazanin" pitchFamily="2" charset="-78"/>
              </a:rPr>
              <a:t> </a:t>
            </a:r>
            <a:r>
              <a:rPr lang="fa-IR" sz="2400" b="1" dirty="0" smtClean="0">
                <a:solidFill>
                  <a:schemeClr val="bg1">
                    <a:lumMod val="95000"/>
                    <a:lumOff val="5000"/>
                  </a:schemeClr>
                </a:solidFill>
                <a:cs typeface="B Nazanin" pitchFamily="2" charset="-78"/>
              </a:rPr>
              <a:t>31</a:t>
            </a:r>
            <a:r>
              <a:rPr lang="ar-SA" sz="2400" b="1" dirty="0" smtClean="0">
                <a:solidFill>
                  <a:schemeClr val="bg1">
                    <a:lumMod val="95000"/>
                    <a:lumOff val="5000"/>
                  </a:schemeClr>
                </a:solidFill>
                <a:cs typeface="B Nazanin" pitchFamily="2" charset="-78"/>
              </a:rPr>
              <a:t>سال</a:t>
            </a:r>
            <a:endParaRPr lang="en-US" sz="2400" b="1" dirty="0">
              <a:solidFill>
                <a:schemeClr val="bg1">
                  <a:lumMod val="95000"/>
                  <a:lumOff val="5000"/>
                </a:schemeClr>
              </a:solidFill>
              <a:cs typeface="B Nazanin" pitchFamily="2" charset="-78"/>
            </a:endParaRPr>
          </a:p>
          <a:p>
            <a:pPr algn="ctr" rtl="1">
              <a:lnSpc>
                <a:spcPct val="150000"/>
              </a:lnSpc>
              <a:buNone/>
            </a:pPr>
            <a:r>
              <a:rPr lang="ar-SA" sz="2400" b="1" dirty="0">
                <a:solidFill>
                  <a:schemeClr val="bg1">
                    <a:lumMod val="95000"/>
                    <a:lumOff val="5000"/>
                  </a:schemeClr>
                </a:solidFill>
                <a:cs typeface="B Nazanin" pitchFamily="2" charset="-78"/>
              </a:rPr>
              <a:t>بنیانگذاران</a:t>
            </a:r>
            <a:r>
              <a:rPr lang="en-US" sz="2400" b="1" dirty="0">
                <a:solidFill>
                  <a:schemeClr val="bg1">
                    <a:lumMod val="95000"/>
                    <a:lumOff val="5000"/>
                  </a:schemeClr>
                </a:solidFill>
                <a:cs typeface="B Nazanin" pitchFamily="2" charset="-78"/>
              </a:rPr>
              <a:t>: </a:t>
            </a:r>
            <a:r>
              <a:rPr lang="ar-SA" sz="2400" b="1" dirty="0">
                <a:solidFill>
                  <a:schemeClr val="bg1">
                    <a:lumMod val="95000"/>
                    <a:lumOff val="5000"/>
                  </a:schemeClr>
                </a:solidFill>
                <a:cs typeface="B Nazanin" pitchFamily="2" charset="-78"/>
              </a:rPr>
              <a:t>بيل </a:t>
            </a:r>
            <a:r>
              <a:rPr lang="ar-SA" sz="2400" b="1" dirty="0" smtClean="0">
                <a:solidFill>
                  <a:schemeClr val="bg1">
                    <a:lumMod val="95000"/>
                    <a:lumOff val="5000"/>
                  </a:schemeClr>
                </a:solidFill>
                <a:cs typeface="B Nazanin" pitchFamily="2" charset="-78"/>
              </a:rPr>
              <a:t>گيتس-پل آلن</a:t>
            </a:r>
            <a:endParaRPr lang="en-US" sz="2400" b="1" dirty="0">
              <a:solidFill>
                <a:schemeClr val="bg1">
                  <a:lumMod val="95000"/>
                  <a:lumOff val="5000"/>
                </a:schemeClr>
              </a:solidFill>
              <a:cs typeface="B Nazanin" pitchFamily="2" charset="-78"/>
            </a:endParaRPr>
          </a:p>
          <a:p>
            <a:pPr algn="ctr" rtl="1">
              <a:lnSpc>
                <a:spcPct val="150000"/>
              </a:lnSpc>
              <a:buNone/>
            </a:pPr>
            <a:r>
              <a:rPr lang="ar-SA" sz="2400" b="1" dirty="0">
                <a:solidFill>
                  <a:schemeClr val="bg1">
                    <a:lumMod val="95000"/>
                    <a:lumOff val="5000"/>
                  </a:schemeClr>
                </a:solidFill>
                <a:cs typeface="B Nazanin" pitchFamily="2" charset="-78"/>
              </a:rPr>
              <a:t>حوزه فعالیت</a:t>
            </a:r>
            <a:r>
              <a:rPr lang="en-US" sz="2400" b="1" dirty="0">
                <a:solidFill>
                  <a:schemeClr val="bg1">
                    <a:lumMod val="95000"/>
                    <a:lumOff val="5000"/>
                  </a:schemeClr>
                </a:solidFill>
                <a:cs typeface="B Nazanin" pitchFamily="2" charset="-78"/>
              </a:rPr>
              <a:t>: </a:t>
            </a:r>
            <a:r>
              <a:rPr lang="ar-SA" sz="2400" b="1" dirty="0">
                <a:solidFill>
                  <a:schemeClr val="bg1">
                    <a:lumMod val="95000"/>
                    <a:lumOff val="5000"/>
                  </a:schemeClr>
                </a:solidFill>
                <a:cs typeface="B Nazanin" pitchFamily="2" charset="-78"/>
              </a:rPr>
              <a:t>توليد نرم افزارهاي مختلف</a:t>
            </a:r>
            <a:endParaRPr lang="en-US" sz="2400" b="1" dirty="0">
              <a:solidFill>
                <a:schemeClr val="bg1">
                  <a:lumMod val="95000"/>
                  <a:lumOff val="5000"/>
                </a:schemeClr>
              </a:solidFill>
              <a:cs typeface="B Nazanin" pitchFamily="2" charset="-78"/>
            </a:endParaRPr>
          </a:p>
          <a:p>
            <a:pPr algn="ctr" rtl="1">
              <a:lnSpc>
                <a:spcPct val="150000"/>
              </a:lnSpc>
              <a:buNone/>
            </a:pPr>
            <a:r>
              <a:rPr lang="ar-SA" sz="2400" b="1" dirty="0">
                <a:solidFill>
                  <a:schemeClr val="bg1">
                    <a:lumMod val="95000"/>
                    <a:lumOff val="5000"/>
                  </a:schemeClr>
                </a:solidFill>
                <a:cs typeface="B Nazanin" pitchFamily="2" charset="-78"/>
              </a:rPr>
              <a:t>ویژگی</a:t>
            </a:r>
            <a:r>
              <a:rPr lang="en-US" sz="2400" b="1" dirty="0">
                <a:solidFill>
                  <a:schemeClr val="bg1">
                    <a:lumMod val="95000"/>
                    <a:lumOff val="5000"/>
                  </a:schemeClr>
                </a:solidFill>
                <a:cs typeface="B Nazanin" pitchFamily="2" charset="-78"/>
              </a:rPr>
              <a:t>: </a:t>
            </a:r>
            <a:r>
              <a:rPr lang="ar-SA" sz="2400" b="1" dirty="0">
                <a:solidFill>
                  <a:schemeClr val="bg1">
                    <a:lumMod val="95000"/>
                    <a:lumOff val="5000"/>
                  </a:schemeClr>
                </a:solidFill>
                <a:cs typeface="B Nazanin" pitchFamily="2" charset="-78"/>
              </a:rPr>
              <a:t>بزرگترين و برترين شركت نرم افزاري جهان</a:t>
            </a:r>
            <a:endParaRPr lang="en-US" sz="2400" b="1" dirty="0">
              <a:solidFill>
                <a:schemeClr val="bg1">
                  <a:lumMod val="95000"/>
                  <a:lumOff val="5000"/>
                </a:schemeClr>
              </a:solidFill>
              <a:cs typeface="B Nazanin" pitchFamily="2" charset="-78"/>
            </a:endParaRPr>
          </a:p>
          <a:p>
            <a:pPr algn="ctr" rtl="1">
              <a:lnSpc>
                <a:spcPct val="150000"/>
              </a:lnSpc>
              <a:buNone/>
            </a:pPr>
            <a:r>
              <a:rPr lang="ar-SA" sz="2400" b="1" dirty="0" smtClean="0">
                <a:solidFill>
                  <a:schemeClr val="bg1">
                    <a:lumMod val="95000"/>
                    <a:lumOff val="5000"/>
                  </a:schemeClr>
                </a:solidFill>
                <a:cs typeface="B Nazanin" pitchFamily="2" charset="-78"/>
              </a:rPr>
              <a:t>فروش</a:t>
            </a:r>
            <a:r>
              <a:rPr lang="fa-IR" sz="2400" b="1" dirty="0" smtClean="0">
                <a:solidFill>
                  <a:schemeClr val="bg1">
                    <a:lumMod val="95000"/>
                    <a:lumOff val="5000"/>
                  </a:schemeClr>
                </a:solidFill>
                <a:cs typeface="B Nazanin" pitchFamily="2" charset="-78"/>
              </a:rPr>
              <a:t>:3.44</a:t>
            </a:r>
            <a:r>
              <a:rPr lang="en-US" sz="2400" b="1" dirty="0" smtClean="0">
                <a:solidFill>
                  <a:schemeClr val="bg1">
                    <a:lumMod val="95000"/>
                    <a:lumOff val="5000"/>
                  </a:schemeClr>
                </a:solidFill>
                <a:cs typeface="B Nazanin" pitchFamily="2" charset="-78"/>
              </a:rPr>
              <a:t> </a:t>
            </a:r>
            <a:r>
              <a:rPr lang="ar-SA" sz="2400" b="1" dirty="0" smtClean="0">
                <a:solidFill>
                  <a:schemeClr val="bg1">
                    <a:lumMod val="95000"/>
                    <a:lumOff val="5000"/>
                  </a:schemeClr>
                </a:solidFill>
                <a:cs typeface="B Nazanin" pitchFamily="2" charset="-78"/>
              </a:rPr>
              <a:t>میلیارد دلار</a:t>
            </a:r>
            <a:r>
              <a:rPr lang="fa-IR" sz="2400" b="1" dirty="0" smtClean="0">
                <a:solidFill>
                  <a:schemeClr val="bg1">
                    <a:lumMod val="95000"/>
                    <a:lumOff val="5000"/>
                  </a:schemeClr>
                </a:solidFill>
                <a:cs typeface="B Nazanin" pitchFamily="2" charset="-78"/>
              </a:rPr>
              <a:t> در سال 2008</a:t>
            </a:r>
            <a:endParaRPr lang="en-US" sz="2400" b="1" dirty="0">
              <a:solidFill>
                <a:schemeClr val="bg1">
                  <a:lumMod val="95000"/>
                  <a:lumOff val="5000"/>
                </a:schemeClr>
              </a:solidFill>
              <a:cs typeface="B Nazanin" pitchFamily="2" charset="-78"/>
            </a:endParaRPr>
          </a:p>
          <a:p>
            <a:pPr algn="ctr" rtl="1">
              <a:lnSpc>
                <a:spcPct val="150000"/>
              </a:lnSpc>
              <a:buNone/>
            </a:pPr>
            <a:r>
              <a:rPr lang="ar-SA" sz="2400" b="1" dirty="0">
                <a:solidFill>
                  <a:schemeClr val="bg1">
                    <a:lumMod val="95000"/>
                    <a:lumOff val="5000"/>
                  </a:schemeClr>
                </a:solidFill>
                <a:cs typeface="B Nazanin" pitchFamily="2" charset="-78"/>
              </a:rPr>
              <a:t>تعداد </a:t>
            </a:r>
            <a:r>
              <a:rPr lang="ar-SA" sz="2400" b="1" dirty="0" smtClean="0">
                <a:solidFill>
                  <a:schemeClr val="bg1">
                    <a:lumMod val="95000"/>
                    <a:lumOff val="5000"/>
                  </a:schemeClr>
                </a:solidFill>
                <a:cs typeface="B Nazanin" pitchFamily="2" charset="-78"/>
              </a:rPr>
              <a:t>کارکنان</a:t>
            </a:r>
            <a:r>
              <a:rPr lang="en-US" sz="2400" b="1" dirty="0">
                <a:solidFill>
                  <a:schemeClr val="bg1">
                    <a:lumMod val="95000"/>
                    <a:lumOff val="5000"/>
                  </a:schemeClr>
                </a:solidFill>
                <a:cs typeface="B Nazanin" pitchFamily="2" charset="-78"/>
              </a:rPr>
              <a:t> </a:t>
            </a:r>
            <a:r>
              <a:rPr lang="en-US" sz="2400" b="1" dirty="0" smtClean="0">
                <a:solidFill>
                  <a:schemeClr val="bg1">
                    <a:lumMod val="95000"/>
                    <a:lumOff val="5000"/>
                  </a:schemeClr>
                </a:solidFill>
                <a:cs typeface="B Nazanin" pitchFamily="2" charset="-78"/>
              </a:rPr>
              <a:t>:</a:t>
            </a:r>
            <a:r>
              <a:rPr lang="fa-IR" sz="2400" b="1" dirty="0" smtClean="0">
                <a:solidFill>
                  <a:schemeClr val="bg1">
                    <a:lumMod val="95000"/>
                    <a:lumOff val="5000"/>
                  </a:schemeClr>
                </a:solidFill>
                <a:cs typeface="B Nazanin" pitchFamily="2" charset="-78"/>
              </a:rPr>
              <a:t> 71172</a:t>
            </a:r>
            <a:endParaRPr lang="en-US" sz="2400" b="1" dirty="0" smtClean="0">
              <a:solidFill>
                <a:schemeClr val="bg1">
                  <a:lumMod val="95000"/>
                  <a:lumOff val="5000"/>
                </a:schemeClr>
              </a:solidFill>
              <a:cs typeface="B Nazanin" pitchFamily="2" charset="-78"/>
            </a:endParaRPr>
          </a:p>
          <a:p>
            <a:pPr algn="ctr" rtl="1">
              <a:lnSpc>
                <a:spcPct val="150000"/>
              </a:lnSpc>
              <a:buNone/>
            </a:pPr>
            <a:r>
              <a:rPr lang="ar-SA" sz="2400" b="1" dirty="0" smtClean="0">
                <a:solidFill>
                  <a:schemeClr val="bg1">
                    <a:lumMod val="95000"/>
                    <a:lumOff val="5000"/>
                  </a:schemeClr>
                </a:solidFill>
                <a:cs typeface="B Nazanin" pitchFamily="2" charset="-78"/>
              </a:rPr>
              <a:t>رئيس </a:t>
            </a:r>
            <a:r>
              <a:rPr lang="ar-SA" sz="2400" b="1" dirty="0">
                <a:solidFill>
                  <a:schemeClr val="bg1">
                    <a:lumMod val="95000"/>
                    <a:lumOff val="5000"/>
                  </a:schemeClr>
                </a:solidFill>
                <a:cs typeface="B Nazanin" pitchFamily="2" charset="-78"/>
              </a:rPr>
              <a:t>هيئت مديره</a:t>
            </a:r>
            <a:r>
              <a:rPr lang="en-US" sz="2400" b="1" dirty="0">
                <a:solidFill>
                  <a:schemeClr val="bg1">
                    <a:lumMod val="95000"/>
                    <a:lumOff val="5000"/>
                  </a:schemeClr>
                </a:solidFill>
                <a:cs typeface="B Nazanin" pitchFamily="2" charset="-78"/>
              </a:rPr>
              <a:t>: </a:t>
            </a:r>
            <a:r>
              <a:rPr lang="ar-SA" sz="2400" b="1" dirty="0">
                <a:solidFill>
                  <a:schemeClr val="bg1">
                    <a:lumMod val="95000"/>
                    <a:lumOff val="5000"/>
                  </a:schemeClr>
                </a:solidFill>
                <a:cs typeface="B Nazanin" pitchFamily="2" charset="-78"/>
              </a:rPr>
              <a:t>بيل گيتس</a:t>
            </a:r>
            <a:endParaRPr lang="en-US" sz="2400" b="1" dirty="0">
              <a:solidFill>
                <a:schemeClr val="bg1">
                  <a:lumMod val="95000"/>
                  <a:lumOff val="5000"/>
                </a:schemeClr>
              </a:solidFill>
              <a:cs typeface="B Nazanin" pitchFamily="2" charset="-78"/>
            </a:endParaRPr>
          </a:p>
          <a:p>
            <a:pPr algn="ctr" rtl="1">
              <a:lnSpc>
                <a:spcPct val="150000"/>
              </a:lnSpc>
              <a:buNone/>
            </a:pPr>
            <a:r>
              <a:rPr lang="ar-SA" sz="2400" b="1" dirty="0">
                <a:solidFill>
                  <a:schemeClr val="bg1">
                    <a:lumMod val="95000"/>
                    <a:lumOff val="5000"/>
                  </a:schemeClr>
                </a:solidFill>
                <a:cs typeface="B Nazanin" pitchFamily="2" charset="-78"/>
              </a:rPr>
              <a:t>مدير عامل</a:t>
            </a:r>
            <a:r>
              <a:rPr lang="en-US" sz="2400" b="1" dirty="0">
                <a:solidFill>
                  <a:schemeClr val="bg1">
                    <a:lumMod val="95000"/>
                    <a:lumOff val="5000"/>
                  </a:schemeClr>
                </a:solidFill>
                <a:cs typeface="B Nazanin" pitchFamily="2" charset="-78"/>
              </a:rPr>
              <a:t>: </a:t>
            </a:r>
            <a:r>
              <a:rPr lang="ar-SA" sz="2400" b="1" dirty="0">
                <a:solidFill>
                  <a:schemeClr val="bg1">
                    <a:lumMod val="95000"/>
                    <a:lumOff val="5000"/>
                  </a:schemeClr>
                </a:solidFill>
                <a:cs typeface="B Nazanin" pitchFamily="2" charset="-78"/>
              </a:rPr>
              <a:t>استيو بالمر</a:t>
            </a:r>
            <a:endParaRPr lang="en-US" sz="2400" b="1" dirty="0">
              <a:solidFill>
                <a:schemeClr val="bg1">
                  <a:lumMod val="95000"/>
                  <a:lumOff val="5000"/>
                </a:schemeClr>
              </a:solidFill>
              <a:cs typeface="B Nazanin" pitchFamily="2" charset="-78"/>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heel(1)">
                                      <p:cBhvr>
                                        <p:cTn id="10" dur="2000"/>
                                        <p:tgtEl>
                                          <p:spTgt spid="3">
                                            <p:txEl>
                                              <p:pRg st="2" end="2"/>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wheel(1)">
                                      <p:cBhvr>
                                        <p:cTn id="13" dur="2000"/>
                                        <p:tgtEl>
                                          <p:spTgt spid="3">
                                            <p:txEl>
                                              <p:pRg st="3" end="3"/>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wheel(1)">
                                      <p:cBhvr>
                                        <p:cTn id="16" dur="2000"/>
                                        <p:tgtEl>
                                          <p:spTgt spid="3">
                                            <p:txEl>
                                              <p:pRg st="4" end="4"/>
                                            </p:txEl>
                                          </p:spTgt>
                                        </p:tgtEl>
                                      </p:cBhvr>
                                    </p:animEffect>
                                  </p:childTnLst>
                                </p:cTn>
                              </p:par>
                              <p:par>
                                <p:cTn id="17" presetID="21" presetClass="entr" presetSubtype="1"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wheel(1)">
                                      <p:cBhvr>
                                        <p:cTn id="19" dur="2000"/>
                                        <p:tgtEl>
                                          <p:spTgt spid="3">
                                            <p:txEl>
                                              <p:pRg st="5" end="5"/>
                                            </p:txEl>
                                          </p:spTgt>
                                        </p:tgtEl>
                                      </p:cBhvr>
                                    </p:animEffect>
                                  </p:childTnLst>
                                </p:cTn>
                              </p:par>
                              <p:par>
                                <p:cTn id="20" presetID="21" presetClass="entr" presetSubtype="1"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heel(1)">
                                      <p:cBhvr>
                                        <p:cTn id="22" dur="2000"/>
                                        <p:tgtEl>
                                          <p:spTgt spid="3">
                                            <p:txEl>
                                              <p:pRg st="6" end="6"/>
                                            </p:txEl>
                                          </p:spTgt>
                                        </p:tgtEl>
                                      </p:cBhvr>
                                    </p:animEffect>
                                  </p:childTnLst>
                                </p:cTn>
                              </p:par>
                              <p:par>
                                <p:cTn id="23" presetID="21" presetClass="entr" presetSubtype="1"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wheel(1)">
                                      <p:cBhvr>
                                        <p:cTn id="25" dur="2000"/>
                                        <p:tgtEl>
                                          <p:spTgt spid="3">
                                            <p:txEl>
                                              <p:pRg st="7" end="7"/>
                                            </p:txEl>
                                          </p:spTgt>
                                        </p:tgtEl>
                                      </p:cBhvr>
                                    </p:animEffect>
                                  </p:childTnLst>
                                </p:cTn>
                              </p:par>
                              <p:par>
                                <p:cTn id="26" presetID="21" presetClass="entr" presetSubtype="1" fill="hold"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wheel(1)">
                                      <p:cBhvr>
                                        <p:cTn id="28" dur="2000"/>
                                        <p:tgtEl>
                                          <p:spTgt spid="3">
                                            <p:txEl>
                                              <p:pRg st="8" end="8"/>
                                            </p:txEl>
                                          </p:spTgt>
                                        </p:tgtEl>
                                      </p:cBhvr>
                                    </p:animEffect>
                                  </p:childTnLst>
                                </p:cTn>
                              </p:par>
                              <p:par>
                                <p:cTn id="29" presetID="21" presetClass="entr" presetSubtype="1"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wheel(1)">
                                      <p:cBhvr>
                                        <p:cTn id="31"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1066800"/>
            <a:ext cx="8839200" cy="5638799"/>
          </a:xfrm>
          <a:prstGeom prst="rect">
            <a:avLst/>
          </a:prstGeom>
        </p:spPr>
      </p:pic>
      <p:sp>
        <p:nvSpPr>
          <p:cNvPr id="3" name="Content Placeholder 2"/>
          <p:cNvSpPr>
            <a:spLocks noGrp="1"/>
          </p:cNvSpPr>
          <p:nvPr>
            <p:ph idx="1"/>
          </p:nvPr>
        </p:nvSpPr>
        <p:spPr>
          <a:xfrm>
            <a:off x="228600" y="0"/>
            <a:ext cx="8686800" cy="6858000"/>
          </a:xfrm>
        </p:spPr>
        <p:txBody>
          <a:bodyPr>
            <a:normAutofit/>
          </a:bodyPr>
          <a:lstStyle/>
          <a:p>
            <a:pPr algn="ctr" rtl="1">
              <a:lnSpc>
                <a:spcPct val="150000"/>
              </a:lnSpc>
              <a:buNone/>
            </a:pPr>
            <a:r>
              <a:rPr lang="fa-IR" sz="3600" b="1" dirty="0" smtClean="0">
                <a:cs typeface="B Nazanin" pitchFamily="2" charset="-78"/>
              </a:rPr>
              <a:t>استراتژی حوزه منابع انسانی</a:t>
            </a:r>
            <a:r>
              <a:rPr lang="ar-SA" sz="3600" b="1" dirty="0" smtClean="0">
                <a:cs typeface="B Nazanin" pitchFamily="2" charset="-78"/>
              </a:rPr>
              <a:t> مايكروسافت</a:t>
            </a:r>
            <a:endParaRPr lang="en-US" sz="3600" b="1" dirty="0" smtClean="0">
              <a:cs typeface="B Nazanin" pitchFamily="2" charset="-78"/>
            </a:endParaRPr>
          </a:p>
          <a:p>
            <a:pPr algn="ctr" rtl="1">
              <a:lnSpc>
                <a:spcPct val="150000"/>
              </a:lnSpc>
              <a:buNone/>
            </a:pPr>
            <a:endParaRPr lang="fa-IR" sz="3600" b="1" dirty="0" smtClean="0">
              <a:solidFill>
                <a:srgbClr val="FF0000"/>
              </a:solidFill>
              <a:cs typeface="B Nazanin" pitchFamily="2" charset="-78"/>
            </a:endParaRPr>
          </a:p>
          <a:p>
            <a:pPr marL="0" indent="0" algn="just" rtl="1">
              <a:lnSpc>
                <a:spcPct val="150000"/>
              </a:lnSpc>
              <a:buNone/>
            </a:pPr>
            <a:r>
              <a:rPr lang="fa-IR" sz="2600" b="1" dirty="0" smtClean="0">
                <a:solidFill>
                  <a:schemeClr val="bg1"/>
                </a:solidFill>
                <a:cs typeface="B Nazanin" pitchFamily="2" charset="-78"/>
              </a:rPr>
              <a:t>صنعت نرم‌افزار صنعت هیجان‌آوری است مخصوصاً زمانی که برای شرکتی مانند </a:t>
            </a:r>
            <a:r>
              <a:rPr lang="en-US" sz="2600" b="1" dirty="0" smtClean="0">
                <a:solidFill>
                  <a:schemeClr val="bg1"/>
                </a:solidFill>
                <a:cs typeface="B Nazanin" pitchFamily="2" charset="-78"/>
              </a:rPr>
              <a:t>Microsoft</a:t>
            </a:r>
            <a:r>
              <a:rPr lang="fa-IR" sz="2600" b="1" dirty="0" smtClean="0">
                <a:solidFill>
                  <a:schemeClr val="bg1"/>
                </a:solidFill>
                <a:cs typeface="B Nazanin" pitchFamily="2" charset="-78"/>
              </a:rPr>
              <a:t> کار کنید. کارمندان وقت آزاد دارند تا در محوطه باشند و زمانی که نیاز دارند محل کار خود را تغییر دهند. این کار نه تنها باعث پرورش خلاقیت می‌شود، بلکه از کسل شدن آنها پیشگیری می‌کند. همچنین اغلب </a:t>
            </a:r>
            <a:r>
              <a:rPr lang="en-US" sz="2600" b="1" dirty="0" smtClean="0">
                <a:solidFill>
                  <a:schemeClr val="bg1"/>
                </a:solidFill>
                <a:cs typeface="B Nazanin" pitchFamily="2" charset="-78"/>
              </a:rPr>
              <a:t>Microsoft</a:t>
            </a:r>
            <a:r>
              <a:rPr lang="fa-IR" sz="2600" b="1" dirty="0" smtClean="0">
                <a:solidFill>
                  <a:schemeClr val="bg1"/>
                </a:solidFill>
                <a:cs typeface="B Nazanin" pitchFamily="2" charset="-78"/>
              </a:rPr>
              <a:t> برای شیوه‌های طراحی مدرن محل کار، مطرح بوده است</a:t>
            </a:r>
            <a:r>
              <a:rPr lang="fa-IR" sz="2600" dirty="0" smtClean="0">
                <a:solidFill>
                  <a:schemeClr val="bg1"/>
                </a:solidFill>
                <a:cs typeface="B Nazanin" pitchFamily="2" charset="-78"/>
              </a:rPr>
              <a:t>. </a:t>
            </a:r>
            <a:r>
              <a:rPr lang="en-US" sz="3200" dirty="0">
                <a:solidFill>
                  <a:schemeClr val="bg1"/>
                </a:solidFill>
                <a:cs typeface="B Nazanin" pitchFamily="2" charset="-78"/>
              </a:rPr>
              <a:t/>
            </a:r>
            <a:br>
              <a:rPr lang="en-US" sz="3200" dirty="0">
                <a:solidFill>
                  <a:schemeClr val="bg1"/>
                </a:solidFill>
                <a:cs typeface="B Nazanin" pitchFamily="2" charset="-78"/>
              </a:rPr>
            </a:br>
            <a:endParaRPr lang="en-US" sz="3200" dirty="0">
              <a:solidFill>
                <a:schemeClr val="bg1"/>
              </a:solidFill>
              <a:cs typeface="B Nazanin" pitchFamily="2" charset="-78"/>
            </a:endParaRPr>
          </a:p>
        </p:txBody>
      </p:sp>
    </p:spTree>
  </p:cSld>
  <p:clrMapOvr>
    <a:masterClrMapping/>
  </p:clrMapOvr>
  <p:transition spd="slow">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209800"/>
            <a:ext cx="8229600" cy="4526280"/>
          </a:xfrm>
        </p:spPr>
        <p:txBody>
          <a:bodyPr>
            <a:noAutofit/>
          </a:bodyPr>
          <a:lstStyle/>
          <a:p>
            <a:pPr algn="just" rtl="1">
              <a:buNone/>
            </a:pPr>
            <a:r>
              <a:rPr lang="fa-IR" sz="2000" dirty="0" smtClean="0"/>
              <a:t>«بیل گیتس» موسس ومدیر اجرایی  مایکروسافت مهم‌ترین نكته را برای «مایكروسافت»، استخدام افراد باهوش می‌داند: «بسیار تلاش كرده‌ایم كه افراد متناسب با فرهنگ سازمانی خود را پیدا و جذب كنیم». او به صراحت، آینده شركت را در گرو جذب افراد مناسب برای آینده می‌داند.</a:t>
            </a:r>
          </a:p>
          <a:p>
            <a:pPr algn="r" rtl="1">
              <a:buNone/>
            </a:pPr>
            <a:endParaRPr lang="fa-IR" sz="2000" dirty="0"/>
          </a:p>
          <a:p>
            <a:pPr algn="just" rtl="1">
              <a:buNone/>
            </a:pPr>
            <a:r>
              <a:rPr lang="fa-IR" sz="2000" dirty="0" smtClean="0"/>
              <a:t/>
            </a:r>
            <a:br>
              <a:rPr lang="fa-IR" sz="2000" dirty="0" smtClean="0"/>
            </a:br>
            <a:r>
              <a:rPr lang="fa-IR" sz="2000" dirty="0" smtClean="0"/>
              <a:t>و برای </a:t>
            </a:r>
            <a:r>
              <a:rPr lang="fa-IR" sz="2000" dirty="0"/>
              <a:t>راضی نگه داشتن کارمندان خود تسهیلات و پاداش‌های ویژه از جمله حق پدری و مادری نیز به کارمندانش می‌دهد. در کنار این‌ها مزایایی از جمله غذای رایگان، سالن‌های ورزشی، حق نوزادان و مانند آن‌ها در زمره پرداختی‌های مایکروسافت به کارمندان خود است.</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152400"/>
            <a:ext cx="2733675" cy="1828800"/>
          </a:xfrm>
          <a:prstGeom prst="rect">
            <a:avLst/>
          </a:prstGeom>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algn="r" rtl="1">
              <a:lnSpc>
                <a:spcPct val="170000"/>
              </a:lnSpc>
              <a:buClr>
                <a:schemeClr val="bg2"/>
              </a:buClr>
              <a:buSzPct val="87000"/>
            </a:pPr>
            <a:r>
              <a:rPr lang="fa-IR" b="1" dirty="0" smtClean="0">
                <a:solidFill>
                  <a:schemeClr val="bg1"/>
                </a:solidFill>
                <a:cs typeface="B Nazanin" pitchFamily="2" charset="-78"/>
              </a:rPr>
              <a:t>نام شرکت </a:t>
            </a:r>
            <a:r>
              <a:rPr lang="fa-IR" b="1" dirty="0" smtClean="0">
                <a:solidFill>
                  <a:schemeClr val="bg1"/>
                </a:solidFill>
              </a:rPr>
              <a:t>: </a:t>
            </a:r>
            <a:r>
              <a:rPr lang="fa-IR" b="1" dirty="0" smtClean="0">
                <a:solidFill>
                  <a:schemeClr val="bg1"/>
                </a:solidFill>
                <a:cs typeface="B Nazanin" pitchFamily="2" charset="-78"/>
              </a:rPr>
              <a:t>نوکیا</a:t>
            </a:r>
          </a:p>
          <a:p>
            <a:pPr algn="r" rtl="1">
              <a:lnSpc>
                <a:spcPct val="170000"/>
              </a:lnSpc>
              <a:buClr>
                <a:schemeClr val="bg2"/>
              </a:buClr>
              <a:buSzPct val="87000"/>
            </a:pPr>
            <a:r>
              <a:rPr lang="fa-IR" b="1" dirty="0" smtClean="0">
                <a:solidFill>
                  <a:schemeClr val="bg1"/>
                </a:solidFill>
                <a:cs typeface="B Nazanin" pitchFamily="2" charset="-78"/>
              </a:rPr>
              <a:t> </a:t>
            </a:r>
            <a:r>
              <a:rPr lang="ar-SA" b="1" dirty="0" smtClean="0">
                <a:solidFill>
                  <a:schemeClr val="bg1"/>
                </a:solidFill>
                <a:cs typeface="B Nazanin" pitchFamily="2" charset="-78"/>
              </a:rPr>
              <a:t>سابقه</a:t>
            </a:r>
            <a:r>
              <a:rPr lang="en-US" b="1" dirty="0" smtClean="0">
                <a:solidFill>
                  <a:schemeClr val="bg1"/>
                </a:solidFill>
                <a:cs typeface="B Nazanin" pitchFamily="2" charset="-78"/>
              </a:rPr>
              <a:t>: </a:t>
            </a:r>
            <a:r>
              <a:rPr lang="fa-IR" b="1" dirty="0" smtClean="0">
                <a:solidFill>
                  <a:schemeClr val="bg1"/>
                </a:solidFill>
                <a:cs typeface="B Nazanin" pitchFamily="2" charset="-78"/>
              </a:rPr>
              <a:t>145</a:t>
            </a:r>
            <a:r>
              <a:rPr lang="ar-SA" b="1" dirty="0" smtClean="0">
                <a:solidFill>
                  <a:schemeClr val="bg1"/>
                </a:solidFill>
                <a:cs typeface="B Nazanin" pitchFamily="2" charset="-78"/>
              </a:rPr>
              <a:t>سال</a:t>
            </a:r>
            <a:endParaRPr lang="fa-IR" b="1" dirty="0" smtClean="0">
              <a:solidFill>
                <a:schemeClr val="bg1"/>
              </a:solidFill>
              <a:cs typeface="B Nazanin" pitchFamily="2" charset="-78"/>
            </a:endParaRPr>
          </a:p>
          <a:p>
            <a:pPr algn="r" rtl="1">
              <a:lnSpc>
                <a:spcPct val="170000"/>
              </a:lnSpc>
              <a:buClr>
                <a:schemeClr val="bg2"/>
              </a:buClr>
              <a:buSzPct val="87000"/>
            </a:pPr>
            <a:r>
              <a:rPr lang="ar-SA" b="1" dirty="0" smtClean="0">
                <a:solidFill>
                  <a:schemeClr val="bg1"/>
                </a:solidFill>
                <a:cs typeface="B Nazanin" pitchFamily="2" charset="-78"/>
              </a:rPr>
              <a:t>مؤسس</a:t>
            </a:r>
            <a:r>
              <a:rPr lang="en-US" b="1" dirty="0" smtClean="0">
                <a:solidFill>
                  <a:schemeClr val="bg1"/>
                </a:solidFill>
                <a:cs typeface="B Nazanin" pitchFamily="2" charset="-78"/>
              </a:rPr>
              <a:t>: </a:t>
            </a:r>
            <a:r>
              <a:rPr lang="ar-SA" b="1" dirty="0" smtClean="0">
                <a:solidFill>
                  <a:schemeClr val="bg1"/>
                </a:solidFill>
                <a:cs typeface="B Nazanin" pitchFamily="2" charset="-78"/>
              </a:rPr>
              <a:t>فردريك ايدستام</a:t>
            </a:r>
            <a:endParaRPr lang="fa-IR" b="1" dirty="0" smtClean="0">
              <a:solidFill>
                <a:schemeClr val="bg1"/>
              </a:solidFill>
              <a:cs typeface="B Nazanin" pitchFamily="2" charset="-78"/>
            </a:endParaRPr>
          </a:p>
          <a:p>
            <a:pPr algn="r" rtl="1">
              <a:lnSpc>
                <a:spcPct val="170000"/>
              </a:lnSpc>
              <a:buClr>
                <a:schemeClr val="bg2"/>
              </a:buClr>
              <a:buSzPct val="87000"/>
            </a:pPr>
            <a:r>
              <a:rPr lang="ar-SA" b="1" dirty="0" smtClean="0">
                <a:solidFill>
                  <a:schemeClr val="bg1"/>
                </a:solidFill>
                <a:cs typeface="B Nazanin" pitchFamily="2" charset="-78"/>
              </a:rPr>
              <a:t>فعاليت اوليه</a:t>
            </a:r>
            <a:r>
              <a:rPr lang="en-US" b="1" dirty="0" smtClean="0">
                <a:solidFill>
                  <a:schemeClr val="bg1"/>
                </a:solidFill>
                <a:cs typeface="B Nazanin" pitchFamily="2" charset="-78"/>
              </a:rPr>
              <a:t>: </a:t>
            </a:r>
            <a:r>
              <a:rPr lang="ar-SA" b="1" dirty="0" smtClean="0">
                <a:solidFill>
                  <a:schemeClr val="bg1"/>
                </a:solidFill>
                <a:cs typeface="B Nazanin" pitchFamily="2" charset="-78"/>
              </a:rPr>
              <a:t>توليد كاغذ و چكمه هاي لاستيكي</a:t>
            </a:r>
            <a:endParaRPr lang="fa-IR" b="1" dirty="0" smtClean="0">
              <a:solidFill>
                <a:schemeClr val="bg1"/>
              </a:solidFill>
              <a:cs typeface="B Nazanin" pitchFamily="2" charset="-78"/>
            </a:endParaRPr>
          </a:p>
          <a:p>
            <a:pPr algn="r" rtl="1">
              <a:lnSpc>
                <a:spcPct val="170000"/>
              </a:lnSpc>
              <a:buClr>
                <a:schemeClr val="bg2"/>
              </a:buClr>
              <a:buSzPct val="87000"/>
            </a:pPr>
            <a:r>
              <a:rPr lang="ar-SA" b="1" dirty="0" smtClean="0">
                <a:solidFill>
                  <a:schemeClr val="bg1"/>
                </a:solidFill>
                <a:cs typeface="B Nazanin" pitchFamily="2" charset="-78"/>
              </a:rPr>
              <a:t>فعاليت كنوني</a:t>
            </a:r>
            <a:r>
              <a:rPr lang="en-US" b="1" dirty="0" smtClean="0">
                <a:solidFill>
                  <a:schemeClr val="bg1"/>
                </a:solidFill>
                <a:cs typeface="B Nazanin" pitchFamily="2" charset="-78"/>
              </a:rPr>
              <a:t>: </a:t>
            </a:r>
            <a:r>
              <a:rPr lang="ar-SA" b="1" dirty="0" smtClean="0">
                <a:solidFill>
                  <a:schemeClr val="bg1"/>
                </a:solidFill>
                <a:cs typeface="B Nazanin" pitchFamily="2" charset="-78"/>
              </a:rPr>
              <a:t>فناوري ارتباطات راه دور و تلفن همراه</a:t>
            </a:r>
            <a:endParaRPr lang="fa-IR" b="1" dirty="0" smtClean="0">
              <a:solidFill>
                <a:schemeClr val="bg1"/>
              </a:solidFill>
              <a:cs typeface="B Nazanin" pitchFamily="2" charset="-78"/>
            </a:endParaRPr>
          </a:p>
          <a:p>
            <a:pPr algn="r" rtl="1">
              <a:lnSpc>
                <a:spcPct val="170000"/>
              </a:lnSpc>
              <a:buClr>
                <a:schemeClr val="bg2"/>
              </a:buClr>
              <a:buSzPct val="87000"/>
            </a:pPr>
            <a:r>
              <a:rPr lang="ar-SA" b="1" dirty="0" smtClean="0">
                <a:solidFill>
                  <a:schemeClr val="bg1"/>
                </a:solidFill>
                <a:cs typeface="B Nazanin" pitchFamily="2" charset="-78"/>
              </a:rPr>
              <a:t>جايگاه</a:t>
            </a:r>
            <a:r>
              <a:rPr lang="en-US" b="1" dirty="0" smtClean="0">
                <a:solidFill>
                  <a:schemeClr val="bg1"/>
                </a:solidFill>
                <a:cs typeface="B Nazanin" pitchFamily="2" charset="-78"/>
              </a:rPr>
              <a:t>: </a:t>
            </a:r>
            <a:r>
              <a:rPr lang="ar-SA" b="1" dirty="0" smtClean="0">
                <a:solidFill>
                  <a:schemeClr val="bg1"/>
                </a:solidFill>
                <a:cs typeface="B Nazanin" pitchFamily="2" charset="-78"/>
              </a:rPr>
              <a:t>مقام اول از سال 1998 تاكنون</a:t>
            </a:r>
            <a:endParaRPr lang="fa-IR" b="1" dirty="0" smtClean="0">
              <a:solidFill>
                <a:schemeClr val="bg1"/>
              </a:solidFill>
              <a:cs typeface="B Nazanin" pitchFamily="2" charset="-78"/>
            </a:endParaRPr>
          </a:p>
          <a:p>
            <a:pPr algn="r" rtl="1">
              <a:lnSpc>
                <a:spcPct val="170000"/>
              </a:lnSpc>
              <a:buClr>
                <a:schemeClr val="bg2"/>
              </a:buClr>
              <a:buSzPct val="87000"/>
            </a:pPr>
            <a:r>
              <a:rPr lang="ar-SA" b="1" dirty="0" smtClean="0">
                <a:solidFill>
                  <a:schemeClr val="bg1"/>
                </a:solidFill>
                <a:cs typeface="B Nazanin" pitchFamily="2" charset="-78"/>
              </a:rPr>
              <a:t>فروش</a:t>
            </a:r>
            <a:r>
              <a:rPr lang="fa-IR" b="1" dirty="0" smtClean="0">
                <a:solidFill>
                  <a:schemeClr val="bg1"/>
                </a:solidFill>
                <a:cs typeface="B Nazanin" pitchFamily="2" charset="-78"/>
              </a:rPr>
              <a:t>:</a:t>
            </a:r>
            <a:r>
              <a:rPr lang="en-US" b="1" dirty="0" smtClean="0">
                <a:solidFill>
                  <a:schemeClr val="bg1"/>
                </a:solidFill>
                <a:cs typeface="B Nazanin" pitchFamily="2" charset="-78"/>
              </a:rPr>
              <a:t> 250 </a:t>
            </a:r>
            <a:r>
              <a:rPr lang="ar-SA" b="1" dirty="0" smtClean="0">
                <a:solidFill>
                  <a:schemeClr val="bg1"/>
                </a:solidFill>
                <a:cs typeface="B Nazanin" pitchFamily="2" charset="-78"/>
              </a:rPr>
              <a:t>ميليون دستگاه در سال (4/36 ميليارد دلار</a:t>
            </a:r>
            <a:r>
              <a:rPr lang="fa-IR" b="1" dirty="0" smtClean="0">
                <a:solidFill>
                  <a:schemeClr val="bg1"/>
                </a:solidFill>
                <a:cs typeface="B Nazanin" pitchFamily="2" charset="-78"/>
              </a:rPr>
              <a:t>)</a:t>
            </a:r>
          </a:p>
          <a:p>
            <a:pPr algn="r" rtl="1">
              <a:lnSpc>
                <a:spcPct val="170000"/>
              </a:lnSpc>
              <a:buClr>
                <a:schemeClr val="bg2"/>
              </a:buClr>
              <a:buSzPct val="87000"/>
            </a:pPr>
            <a:r>
              <a:rPr lang="ar-SA" b="1" dirty="0" smtClean="0">
                <a:solidFill>
                  <a:schemeClr val="bg1"/>
                </a:solidFill>
                <a:cs typeface="B Nazanin" pitchFamily="2" charset="-78"/>
              </a:rPr>
              <a:t>سهم بازار جهاني</a:t>
            </a:r>
            <a:r>
              <a:rPr lang="fa-IR" b="1" dirty="0" smtClean="0">
                <a:solidFill>
                  <a:schemeClr val="bg1"/>
                </a:solidFill>
                <a:cs typeface="B Nazanin" pitchFamily="2" charset="-78"/>
              </a:rPr>
              <a:t>:</a:t>
            </a:r>
            <a:r>
              <a:rPr lang="en-US" b="1" dirty="0" smtClean="0">
                <a:solidFill>
                  <a:schemeClr val="bg1"/>
                </a:solidFill>
                <a:cs typeface="B Nazanin" pitchFamily="2" charset="-78"/>
              </a:rPr>
              <a:t> 38 </a:t>
            </a:r>
            <a:r>
              <a:rPr lang="ar-SA" b="1" dirty="0" smtClean="0">
                <a:solidFill>
                  <a:schemeClr val="bg1"/>
                </a:solidFill>
                <a:cs typeface="B Nazanin" pitchFamily="2" charset="-78"/>
              </a:rPr>
              <a:t>درصد</a:t>
            </a:r>
            <a:endParaRPr lang="fa-IR" b="1" dirty="0" smtClean="0">
              <a:solidFill>
                <a:schemeClr val="bg1"/>
              </a:solidFill>
              <a:cs typeface="B Nazanin" pitchFamily="2" charset="-78"/>
            </a:endParaRPr>
          </a:p>
          <a:p>
            <a:pPr algn="r" rtl="1">
              <a:lnSpc>
                <a:spcPct val="170000"/>
              </a:lnSpc>
              <a:buClr>
                <a:schemeClr val="bg2"/>
              </a:buClr>
              <a:buSzPct val="87000"/>
            </a:pPr>
            <a:r>
              <a:rPr lang="ar-SA" b="1" dirty="0" smtClean="0">
                <a:solidFill>
                  <a:schemeClr val="bg1"/>
                </a:solidFill>
                <a:cs typeface="B Nazanin" pitchFamily="2" charset="-78"/>
              </a:rPr>
              <a:t>تعدادكاركنان</a:t>
            </a:r>
            <a:r>
              <a:rPr lang="en-US" b="1" dirty="0" smtClean="0">
                <a:solidFill>
                  <a:schemeClr val="bg1"/>
                </a:solidFill>
                <a:cs typeface="B Nazanin" pitchFamily="2" charset="-78"/>
              </a:rPr>
              <a:t> </a:t>
            </a:r>
            <a:r>
              <a:rPr lang="fa-IR" b="1" dirty="0" smtClean="0">
                <a:solidFill>
                  <a:schemeClr val="bg1"/>
                </a:solidFill>
                <a:cs typeface="B Nazanin" pitchFamily="2" charset="-78"/>
              </a:rPr>
              <a:t>:55505</a:t>
            </a:r>
          </a:p>
          <a:p>
            <a:pPr algn="r" rtl="1">
              <a:lnSpc>
                <a:spcPct val="170000"/>
              </a:lnSpc>
              <a:buClr>
                <a:schemeClr val="bg2"/>
              </a:buClr>
              <a:buSzPct val="87000"/>
            </a:pPr>
            <a:r>
              <a:rPr lang="ar-SA" b="1" dirty="0" smtClean="0">
                <a:solidFill>
                  <a:schemeClr val="bg1"/>
                </a:solidFill>
                <a:cs typeface="B Nazanin" pitchFamily="2" charset="-78"/>
              </a:rPr>
              <a:t>مديرعامل</a:t>
            </a:r>
            <a:r>
              <a:rPr lang="en-US" b="1" dirty="0" smtClean="0">
                <a:solidFill>
                  <a:schemeClr val="bg1"/>
                </a:solidFill>
                <a:cs typeface="B Nazanin" pitchFamily="2" charset="-78"/>
              </a:rPr>
              <a:t>: </a:t>
            </a:r>
            <a:r>
              <a:rPr lang="ar-SA" b="1" dirty="0" smtClean="0">
                <a:solidFill>
                  <a:schemeClr val="bg1"/>
                </a:solidFill>
                <a:cs typeface="B Nazanin" pitchFamily="2" charset="-78"/>
              </a:rPr>
              <a:t>يورما اوليلا</a:t>
            </a:r>
            <a:endParaRPr lang="en-US" b="1" dirty="0" smtClean="0">
              <a:solidFill>
                <a:schemeClr val="bg1"/>
              </a:solidFill>
              <a:cs typeface="B Nazanin" pitchFamily="2" charset="-78"/>
            </a:endParaRPr>
          </a:p>
          <a:p>
            <a:endParaRPr lang="en-US" dirty="0"/>
          </a:p>
        </p:txBody>
      </p:sp>
      <p:pic>
        <p:nvPicPr>
          <p:cNvPr id="5" name="Picture 4" descr="hhs37.jpg"/>
          <p:cNvPicPr>
            <a:picLocks noChangeAspect="1"/>
          </p:cNvPicPr>
          <p:nvPr/>
        </p:nvPicPr>
        <p:blipFill>
          <a:blip r:embed="rId2" cstate="print"/>
          <a:stretch>
            <a:fillRect/>
          </a:stretch>
        </p:blipFill>
        <p:spPr>
          <a:xfrm>
            <a:off x="0" y="0"/>
            <a:ext cx="9144000" cy="1676400"/>
          </a:xfrm>
          <a:prstGeom prst="rect">
            <a:avLst/>
          </a:prstGeom>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ipe(down)">
                                      <p:cBhvr>
                                        <p:cTn id="23" dur="580">
                                          <p:stCondLst>
                                            <p:cond delay="0"/>
                                          </p:stCondLst>
                                        </p:cTn>
                                        <p:tgtEl>
                                          <p:spTgt spid="3">
                                            <p:txEl>
                                              <p:pRg st="1" end="1"/>
                                            </p:txEl>
                                          </p:spTgt>
                                        </p:tgtEl>
                                      </p:cBhvr>
                                    </p:animEffect>
                                    <p:anim calcmode="lin" valueType="num">
                                      <p:cBhvr>
                                        <p:cTn id="2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1" end="1"/>
                                            </p:txEl>
                                          </p:spTgt>
                                        </p:tgtEl>
                                      </p:cBhvr>
                                      <p:to x="100000" y="60000"/>
                                    </p:animScale>
                                    <p:animScale>
                                      <p:cBhvr>
                                        <p:cTn id="30" dur="166" decel="50000">
                                          <p:stCondLst>
                                            <p:cond delay="676"/>
                                          </p:stCondLst>
                                        </p:cTn>
                                        <p:tgtEl>
                                          <p:spTgt spid="3">
                                            <p:txEl>
                                              <p:pRg st="1" end="1"/>
                                            </p:txEl>
                                          </p:spTgt>
                                        </p:tgtEl>
                                      </p:cBhvr>
                                      <p:to x="100000" y="100000"/>
                                    </p:animScale>
                                    <p:animScale>
                                      <p:cBhvr>
                                        <p:cTn id="31" dur="26">
                                          <p:stCondLst>
                                            <p:cond delay="1312"/>
                                          </p:stCondLst>
                                        </p:cTn>
                                        <p:tgtEl>
                                          <p:spTgt spid="3">
                                            <p:txEl>
                                              <p:pRg st="1" end="1"/>
                                            </p:txEl>
                                          </p:spTgt>
                                        </p:tgtEl>
                                      </p:cBhvr>
                                      <p:to x="100000" y="80000"/>
                                    </p:animScale>
                                    <p:animScale>
                                      <p:cBhvr>
                                        <p:cTn id="32" dur="166" decel="50000">
                                          <p:stCondLst>
                                            <p:cond delay="1338"/>
                                          </p:stCondLst>
                                        </p:cTn>
                                        <p:tgtEl>
                                          <p:spTgt spid="3">
                                            <p:txEl>
                                              <p:pRg st="1" end="1"/>
                                            </p:txEl>
                                          </p:spTgt>
                                        </p:tgtEl>
                                      </p:cBhvr>
                                      <p:to x="100000" y="100000"/>
                                    </p:animScale>
                                    <p:animScale>
                                      <p:cBhvr>
                                        <p:cTn id="33" dur="26">
                                          <p:stCondLst>
                                            <p:cond delay="1642"/>
                                          </p:stCondLst>
                                        </p:cTn>
                                        <p:tgtEl>
                                          <p:spTgt spid="3">
                                            <p:txEl>
                                              <p:pRg st="1" end="1"/>
                                            </p:txEl>
                                          </p:spTgt>
                                        </p:tgtEl>
                                      </p:cBhvr>
                                      <p:to x="100000" y="90000"/>
                                    </p:animScale>
                                    <p:animScale>
                                      <p:cBhvr>
                                        <p:cTn id="34" dur="166" decel="50000">
                                          <p:stCondLst>
                                            <p:cond delay="1668"/>
                                          </p:stCondLst>
                                        </p:cTn>
                                        <p:tgtEl>
                                          <p:spTgt spid="3">
                                            <p:txEl>
                                              <p:pRg st="1" end="1"/>
                                            </p:txEl>
                                          </p:spTgt>
                                        </p:tgtEl>
                                      </p:cBhvr>
                                      <p:to x="100000" y="100000"/>
                                    </p:animScale>
                                    <p:animScale>
                                      <p:cBhvr>
                                        <p:cTn id="35" dur="26">
                                          <p:stCondLst>
                                            <p:cond delay="1808"/>
                                          </p:stCondLst>
                                        </p:cTn>
                                        <p:tgtEl>
                                          <p:spTgt spid="3">
                                            <p:txEl>
                                              <p:pRg st="1" end="1"/>
                                            </p:txEl>
                                          </p:spTgt>
                                        </p:tgtEl>
                                      </p:cBhvr>
                                      <p:to x="100000" y="95000"/>
                                    </p:animScale>
                                    <p:animScale>
                                      <p:cBhvr>
                                        <p:cTn id="36" dur="166" decel="50000">
                                          <p:stCondLst>
                                            <p:cond delay="1834"/>
                                          </p:stCondLst>
                                        </p:cTn>
                                        <p:tgtEl>
                                          <p:spTgt spid="3">
                                            <p:txEl>
                                              <p:pRg st="1" end="1"/>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Effect transition="in" filter="wipe(down)">
                                      <p:cBhvr>
                                        <p:cTn id="39" dur="580">
                                          <p:stCondLst>
                                            <p:cond delay="0"/>
                                          </p:stCondLst>
                                        </p:cTn>
                                        <p:tgtEl>
                                          <p:spTgt spid="3">
                                            <p:txEl>
                                              <p:pRg st="2" end="2"/>
                                            </p:txEl>
                                          </p:spTgt>
                                        </p:tgtEl>
                                      </p:cBhvr>
                                    </p:animEffect>
                                    <p:anim calcmode="lin" valueType="num">
                                      <p:cBhvr>
                                        <p:cTn id="40"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2" end="2"/>
                                            </p:txEl>
                                          </p:spTgt>
                                        </p:tgtEl>
                                      </p:cBhvr>
                                      <p:to x="100000" y="60000"/>
                                    </p:animScale>
                                    <p:animScale>
                                      <p:cBhvr>
                                        <p:cTn id="46" dur="166" decel="50000">
                                          <p:stCondLst>
                                            <p:cond delay="676"/>
                                          </p:stCondLst>
                                        </p:cTn>
                                        <p:tgtEl>
                                          <p:spTgt spid="3">
                                            <p:txEl>
                                              <p:pRg st="2" end="2"/>
                                            </p:txEl>
                                          </p:spTgt>
                                        </p:tgtEl>
                                      </p:cBhvr>
                                      <p:to x="100000" y="100000"/>
                                    </p:animScale>
                                    <p:animScale>
                                      <p:cBhvr>
                                        <p:cTn id="47" dur="26">
                                          <p:stCondLst>
                                            <p:cond delay="1312"/>
                                          </p:stCondLst>
                                        </p:cTn>
                                        <p:tgtEl>
                                          <p:spTgt spid="3">
                                            <p:txEl>
                                              <p:pRg st="2" end="2"/>
                                            </p:txEl>
                                          </p:spTgt>
                                        </p:tgtEl>
                                      </p:cBhvr>
                                      <p:to x="100000" y="80000"/>
                                    </p:animScale>
                                    <p:animScale>
                                      <p:cBhvr>
                                        <p:cTn id="48" dur="166" decel="50000">
                                          <p:stCondLst>
                                            <p:cond delay="1338"/>
                                          </p:stCondLst>
                                        </p:cTn>
                                        <p:tgtEl>
                                          <p:spTgt spid="3">
                                            <p:txEl>
                                              <p:pRg st="2" end="2"/>
                                            </p:txEl>
                                          </p:spTgt>
                                        </p:tgtEl>
                                      </p:cBhvr>
                                      <p:to x="100000" y="100000"/>
                                    </p:animScale>
                                    <p:animScale>
                                      <p:cBhvr>
                                        <p:cTn id="49" dur="26">
                                          <p:stCondLst>
                                            <p:cond delay="1642"/>
                                          </p:stCondLst>
                                        </p:cTn>
                                        <p:tgtEl>
                                          <p:spTgt spid="3">
                                            <p:txEl>
                                              <p:pRg st="2" end="2"/>
                                            </p:txEl>
                                          </p:spTgt>
                                        </p:tgtEl>
                                      </p:cBhvr>
                                      <p:to x="100000" y="90000"/>
                                    </p:animScale>
                                    <p:animScale>
                                      <p:cBhvr>
                                        <p:cTn id="50" dur="166" decel="50000">
                                          <p:stCondLst>
                                            <p:cond delay="1668"/>
                                          </p:stCondLst>
                                        </p:cTn>
                                        <p:tgtEl>
                                          <p:spTgt spid="3">
                                            <p:txEl>
                                              <p:pRg st="2" end="2"/>
                                            </p:txEl>
                                          </p:spTgt>
                                        </p:tgtEl>
                                      </p:cBhvr>
                                      <p:to x="100000" y="100000"/>
                                    </p:animScale>
                                    <p:animScale>
                                      <p:cBhvr>
                                        <p:cTn id="51" dur="26">
                                          <p:stCondLst>
                                            <p:cond delay="1808"/>
                                          </p:stCondLst>
                                        </p:cTn>
                                        <p:tgtEl>
                                          <p:spTgt spid="3">
                                            <p:txEl>
                                              <p:pRg st="2" end="2"/>
                                            </p:txEl>
                                          </p:spTgt>
                                        </p:tgtEl>
                                      </p:cBhvr>
                                      <p:to x="100000" y="95000"/>
                                    </p:animScale>
                                    <p:animScale>
                                      <p:cBhvr>
                                        <p:cTn id="52" dur="166" decel="50000">
                                          <p:stCondLst>
                                            <p:cond delay="1834"/>
                                          </p:stCondLst>
                                        </p:cTn>
                                        <p:tgtEl>
                                          <p:spTgt spid="3">
                                            <p:txEl>
                                              <p:pRg st="2" end="2"/>
                                            </p:txEl>
                                          </p:spTgt>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3">
                                            <p:txEl>
                                              <p:pRg st="3" end="3"/>
                                            </p:txEl>
                                          </p:spTgt>
                                        </p:tgtEl>
                                        <p:attrNameLst>
                                          <p:attrName>style.visibility</p:attrName>
                                        </p:attrNameLst>
                                      </p:cBhvr>
                                      <p:to>
                                        <p:strVal val="visible"/>
                                      </p:to>
                                    </p:set>
                                    <p:animEffect transition="in" filter="wipe(down)">
                                      <p:cBhvr>
                                        <p:cTn id="55" dur="580">
                                          <p:stCondLst>
                                            <p:cond delay="0"/>
                                          </p:stCondLst>
                                        </p:cTn>
                                        <p:tgtEl>
                                          <p:spTgt spid="3">
                                            <p:txEl>
                                              <p:pRg st="3" end="3"/>
                                            </p:txEl>
                                          </p:spTgt>
                                        </p:tgtEl>
                                      </p:cBhvr>
                                    </p:animEffect>
                                    <p:anim calcmode="lin" valueType="num">
                                      <p:cBhvr>
                                        <p:cTn id="56"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3">
                                            <p:txEl>
                                              <p:pRg st="3" end="3"/>
                                            </p:txEl>
                                          </p:spTgt>
                                        </p:tgtEl>
                                      </p:cBhvr>
                                      <p:to x="100000" y="60000"/>
                                    </p:animScale>
                                    <p:animScale>
                                      <p:cBhvr>
                                        <p:cTn id="62" dur="166" decel="50000">
                                          <p:stCondLst>
                                            <p:cond delay="676"/>
                                          </p:stCondLst>
                                        </p:cTn>
                                        <p:tgtEl>
                                          <p:spTgt spid="3">
                                            <p:txEl>
                                              <p:pRg st="3" end="3"/>
                                            </p:txEl>
                                          </p:spTgt>
                                        </p:tgtEl>
                                      </p:cBhvr>
                                      <p:to x="100000" y="100000"/>
                                    </p:animScale>
                                    <p:animScale>
                                      <p:cBhvr>
                                        <p:cTn id="63" dur="26">
                                          <p:stCondLst>
                                            <p:cond delay="1312"/>
                                          </p:stCondLst>
                                        </p:cTn>
                                        <p:tgtEl>
                                          <p:spTgt spid="3">
                                            <p:txEl>
                                              <p:pRg st="3" end="3"/>
                                            </p:txEl>
                                          </p:spTgt>
                                        </p:tgtEl>
                                      </p:cBhvr>
                                      <p:to x="100000" y="80000"/>
                                    </p:animScale>
                                    <p:animScale>
                                      <p:cBhvr>
                                        <p:cTn id="64" dur="166" decel="50000">
                                          <p:stCondLst>
                                            <p:cond delay="1338"/>
                                          </p:stCondLst>
                                        </p:cTn>
                                        <p:tgtEl>
                                          <p:spTgt spid="3">
                                            <p:txEl>
                                              <p:pRg st="3" end="3"/>
                                            </p:txEl>
                                          </p:spTgt>
                                        </p:tgtEl>
                                      </p:cBhvr>
                                      <p:to x="100000" y="100000"/>
                                    </p:animScale>
                                    <p:animScale>
                                      <p:cBhvr>
                                        <p:cTn id="65" dur="26">
                                          <p:stCondLst>
                                            <p:cond delay="1642"/>
                                          </p:stCondLst>
                                        </p:cTn>
                                        <p:tgtEl>
                                          <p:spTgt spid="3">
                                            <p:txEl>
                                              <p:pRg st="3" end="3"/>
                                            </p:txEl>
                                          </p:spTgt>
                                        </p:tgtEl>
                                      </p:cBhvr>
                                      <p:to x="100000" y="90000"/>
                                    </p:animScale>
                                    <p:animScale>
                                      <p:cBhvr>
                                        <p:cTn id="66" dur="166" decel="50000">
                                          <p:stCondLst>
                                            <p:cond delay="1668"/>
                                          </p:stCondLst>
                                        </p:cTn>
                                        <p:tgtEl>
                                          <p:spTgt spid="3">
                                            <p:txEl>
                                              <p:pRg st="3" end="3"/>
                                            </p:txEl>
                                          </p:spTgt>
                                        </p:tgtEl>
                                      </p:cBhvr>
                                      <p:to x="100000" y="100000"/>
                                    </p:animScale>
                                    <p:animScale>
                                      <p:cBhvr>
                                        <p:cTn id="67" dur="26">
                                          <p:stCondLst>
                                            <p:cond delay="1808"/>
                                          </p:stCondLst>
                                        </p:cTn>
                                        <p:tgtEl>
                                          <p:spTgt spid="3">
                                            <p:txEl>
                                              <p:pRg st="3" end="3"/>
                                            </p:txEl>
                                          </p:spTgt>
                                        </p:tgtEl>
                                      </p:cBhvr>
                                      <p:to x="100000" y="95000"/>
                                    </p:animScale>
                                    <p:animScale>
                                      <p:cBhvr>
                                        <p:cTn id="68" dur="166" decel="50000">
                                          <p:stCondLst>
                                            <p:cond delay="1834"/>
                                          </p:stCondLst>
                                        </p:cTn>
                                        <p:tgtEl>
                                          <p:spTgt spid="3">
                                            <p:txEl>
                                              <p:pRg st="3" end="3"/>
                                            </p:txEl>
                                          </p:spTgt>
                                        </p:tgtEl>
                                      </p:cBhvr>
                                      <p:to x="100000" y="100000"/>
                                    </p:animScale>
                                  </p:childTnLst>
                                </p:cTn>
                              </p:par>
                              <p:par>
                                <p:cTn id="69" presetID="26" presetClass="entr" presetSubtype="0" fill="hold" nodeType="withEffect">
                                  <p:stCondLst>
                                    <p:cond delay="0"/>
                                  </p:stCondLst>
                                  <p:childTnLst>
                                    <p:set>
                                      <p:cBhvr>
                                        <p:cTn id="70" dur="1" fill="hold">
                                          <p:stCondLst>
                                            <p:cond delay="0"/>
                                          </p:stCondLst>
                                        </p:cTn>
                                        <p:tgtEl>
                                          <p:spTgt spid="3">
                                            <p:txEl>
                                              <p:pRg st="4" end="4"/>
                                            </p:txEl>
                                          </p:spTgt>
                                        </p:tgtEl>
                                        <p:attrNameLst>
                                          <p:attrName>style.visibility</p:attrName>
                                        </p:attrNameLst>
                                      </p:cBhvr>
                                      <p:to>
                                        <p:strVal val="visible"/>
                                      </p:to>
                                    </p:set>
                                    <p:animEffect transition="in" filter="wipe(down)">
                                      <p:cBhvr>
                                        <p:cTn id="71" dur="580">
                                          <p:stCondLst>
                                            <p:cond delay="0"/>
                                          </p:stCondLst>
                                        </p:cTn>
                                        <p:tgtEl>
                                          <p:spTgt spid="3">
                                            <p:txEl>
                                              <p:pRg st="4" end="4"/>
                                            </p:txEl>
                                          </p:spTgt>
                                        </p:tgtEl>
                                      </p:cBhvr>
                                    </p:animEffect>
                                    <p:anim calcmode="lin" valueType="num">
                                      <p:cBhvr>
                                        <p:cTn id="72"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77" dur="26">
                                          <p:stCondLst>
                                            <p:cond delay="650"/>
                                          </p:stCondLst>
                                        </p:cTn>
                                        <p:tgtEl>
                                          <p:spTgt spid="3">
                                            <p:txEl>
                                              <p:pRg st="4" end="4"/>
                                            </p:txEl>
                                          </p:spTgt>
                                        </p:tgtEl>
                                      </p:cBhvr>
                                      <p:to x="100000" y="60000"/>
                                    </p:animScale>
                                    <p:animScale>
                                      <p:cBhvr>
                                        <p:cTn id="78" dur="166" decel="50000">
                                          <p:stCondLst>
                                            <p:cond delay="676"/>
                                          </p:stCondLst>
                                        </p:cTn>
                                        <p:tgtEl>
                                          <p:spTgt spid="3">
                                            <p:txEl>
                                              <p:pRg st="4" end="4"/>
                                            </p:txEl>
                                          </p:spTgt>
                                        </p:tgtEl>
                                      </p:cBhvr>
                                      <p:to x="100000" y="100000"/>
                                    </p:animScale>
                                    <p:animScale>
                                      <p:cBhvr>
                                        <p:cTn id="79" dur="26">
                                          <p:stCondLst>
                                            <p:cond delay="1312"/>
                                          </p:stCondLst>
                                        </p:cTn>
                                        <p:tgtEl>
                                          <p:spTgt spid="3">
                                            <p:txEl>
                                              <p:pRg st="4" end="4"/>
                                            </p:txEl>
                                          </p:spTgt>
                                        </p:tgtEl>
                                      </p:cBhvr>
                                      <p:to x="100000" y="80000"/>
                                    </p:animScale>
                                    <p:animScale>
                                      <p:cBhvr>
                                        <p:cTn id="80" dur="166" decel="50000">
                                          <p:stCondLst>
                                            <p:cond delay="1338"/>
                                          </p:stCondLst>
                                        </p:cTn>
                                        <p:tgtEl>
                                          <p:spTgt spid="3">
                                            <p:txEl>
                                              <p:pRg st="4" end="4"/>
                                            </p:txEl>
                                          </p:spTgt>
                                        </p:tgtEl>
                                      </p:cBhvr>
                                      <p:to x="100000" y="100000"/>
                                    </p:animScale>
                                    <p:animScale>
                                      <p:cBhvr>
                                        <p:cTn id="81" dur="26">
                                          <p:stCondLst>
                                            <p:cond delay="1642"/>
                                          </p:stCondLst>
                                        </p:cTn>
                                        <p:tgtEl>
                                          <p:spTgt spid="3">
                                            <p:txEl>
                                              <p:pRg st="4" end="4"/>
                                            </p:txEl>
                                          </p:spTgt>
                                        </p:tgtEl>
                                      </p:cBhvr>
                                      <p:to x="100000" y="90000"/>
                                    </p:animScale>
                                    <p:animScale>
                                      <p:cBhvr>
                                        <p:cTn id="82" dur="166" decel="50000">
                                          <p:stCondLst>
                                            <p:cond delay="1668"/>
                                          </p:stCondLst>
                                        </p:cTn>
                                        <p:tgtEl>
                                          <p:spTgt spid="3">
                                            <p:txEl>
                                              <p:pRg st="4" end="4"/>
                                            </p:txEl>
                                          </p:spTgt>
                                        </p:tgtEl>
                                      </p:cBhvr>
                                      <p:to x="100000" y="100000"/>
                                    </p:animScale>
                                    <p:animScale>
                                      <p:cBhvr>
                                        <p:cTn id="83" dur="26">
                                          <p:stCondLst>
                                            <p:cond delay="1808"/>
                                          </p:stCondLst>
                                        </p:cTn>
                                        <p:tgtEl>
                                          <p:spTgt spid="3">
                                            <p:txEl>
                                              <p:pRg st="4" end="4"/>
                                            </p:txEl>
                                          </p:spTgt>
                                        </p:tgtEl>
                                      </p:cBhvr>
                                      <p:to x="100000" y="95000"/>
                                    </p:animScale>
                                    <p:animScale>
                                      <p:cBhvr>
                                        <p:cTn id="84" dur="166" decel="50000">
                                          <p:stCondLst>
                                            <p:cond delay="1834"/>
                                          </p:stCondLst>
                                        </p:cTn>
                                        <p:tgtEl>
                                          <p:spTgt spid="3">
                                            <p:txEl>
                                              <p:pRg st="4" end="4"/>
                                            </p:txEl>
                                          </p:spTgt>
                                        </p:tgtEl>
                                      </p:cBhvr>
                                      <p:to x="100000" y="100000"/>
                                    </p:animScale>
                                  </p:childTnLst>
                                </p:cTn>
                              </p:par>
                              <p:par>
                                <p:cTn id="85" presetID="26" presetClass="entr" presetSubtype="0" fill="hold" nodeType="withEffect">
                                  <p:stCondLst>
                                    <p:cond delay="0"/>
                                  </p:stCondLst>
                                  <p:childTnLst>
                                    <p:set>
                                      <p:cBhvr>
                                        <p:cTn id="86" dur="1" fill="hold">
                                          <p:stCondLst>
                                            <p:cond delay="0"/>
                                          </p:stCondLst>
                                        </p:cTn>
                                        <p:tgtEl>
                                          <p:spTgt spid="3">
                                            <p:txEl>
                                              <p:pRg st="5" end="5"/>
                                            </p:txEl>
                                          </p:spTgt>
                                        </p:tgtEl>
                                        <p:attrNameLst>
                                          <p:attrName>style.visibility</p:attrName>
                                        </p:attrNameLst>
                                      </p:cBhvr>
                                      <p:to>
                                        <p:strVal val="visible"/>
                                      </p:to>
                                    </p:set>
                                    <p:animEffect transition="in" filter="wipe(down)">
                                      <p:cBhvr>
                                        <p:cTn id="87" dur="580">
                                          <p:stCondLst>
                                            <p:cond delay="0"/>
                                          </p:stCondLst>
                                        </p:cTn>
                                        <p:tgtEl>
                                          <p:spTgt spid="3">
                                            <p:txEl>
                                              <p:pRg st="5" end="5"/>
                                            </p:txEl>
                                          </p:spTgt>
                                        </p:tgtEl>
                                      </p:cBhvr>
                                    </p:animEffect>
                                    <p:anim calcmode="lin" valueType="num">
                                      <p:cBhvr>
                                        <p:cTn id="88"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93" dur="26">
                                          <p:stCondLst>
                                            <p:cond delay="650"/>
                                          </p:stCondLst>
                                        </p:cTn>
                                        <p:tgtEl>
                                          <p:spTgt spid="3">
                                            <p:txEl>
                                              <p:pRg st="5" end="5"/>
                                            </p:txEl>
                                          </p:spTgt>
                                        </p:tgtEl>
                                      </p:cBhvr>
                                      <p:to x="100000" y="60000"/>
                                    </p:animScale>
                                    <p:animScale>
                                      <p:cBhvr>
                                        <p:cTn id="94" dur="166" decel="50000">
                                          <p:stCondLst>
                                            <p:cond delay="676"/>
                                          </p:stCondLst>
                                        </p:cTn>
                                        <p:tgtEl>
                                          <p:spTgt spid="3">
                                            <p:txEl>
                                              <p:pRg st="5" end="5"/>
                                            </p:txEl>
                                          </p:spTgt>
                                        </p:tgtEl>
                                      </p:cBhvr>
                                      <p:to x="100000" y="100000"/>
                                    </p:animScale>
                                    <p:animScale>
                                      <p:cBhvr>
                                        <p:cTn id="95" dur="26">
                                          <p:stCondLst>
                                            <p:cond delay="1312"/>
                                          </p:stCondLst>
                                        </p:cTn>
                                        <p:tgtEl>
                                          <p:spTgt spid="3">
                                            <p:txEl>
                                              <p:pRg st="5" end="5"/>
                                            </p:txEl>
                                          </p:spTgt>
                                        </p:tgtEl>
                                      </p:cBhvr>
                                      <p:to x="100000" y="80000"/>
                                    </p:animScale>
                                    <p:animScale>
                                      <p:cBhvr>
                                        <p:cTn id="96" dur="166" decel="50000">
                                          <p:stCondLst>
                                            <p:cond delay="1338"/>
                                          </p:stCondLst>
                                        </p:cTn>
                                        <p:tgtEl>
                                          <p:spTgt spid="3">
                                            <p:txEl>
                                              <p:pRg st="5" end="5"/>
                                            </p:txEl>
                                          </p:spTgt>
                                        </p:tgtEl>
                                      </p:cBhvr>
                                      <p:to x="100000" y="100000"/>
                                    </p:animScale>
                                    <p:animScale>
                                      <p:cBhvr>
                                        <p:cTn id="97" dur="26">
                                          <p:stCondLst>
                                            <p:cond delay="1642"/>
                                          </p:stCondLst>
                                        </p:cTn>
                                        <p:tgtEl>
                                          <p:spTgt spid="3">
                                            <p:txEl>
                                              <p:pRg st="5" end="5"/>
                                            </p:txEl>
                                          </p:spTgt>
                                        </p:tgtEl>
                                      </p:cBhvr>
                                      <p:to x="100000" y="90000"/>
                                    </p:animScale>
                                    <p:animScale>
                                      <p:cBhvr>
                                        <p:cTn id="98" dur="166" decel="50000">
                                          <p:stCondLst>
                                            <p:cond delay="1668"/>
                                          </p:stCondLst>
                                        </p:cTn>
                                        <p:tgtEl>
                                          <p:spTgt spid="3">
                                            <p:txEl>
                                              <p:pRg st="5" end="5"/>
                                            </p:txEl>
                                          </p:spTgt>
                                        </p:tgtEl>
                                      </p:cBhvr>
                                      <p:to x="100000" y="100000"/>
                                    </p:animScale>
                                    <p:animScale>
                                      <p:cBhvr>
                                        <p:cTn id="99" dur="26">
                                          <p:stCondLst>
                                            <p:cond delay="1808"/>
                                          </p:stCondLst>
                                        </p:cTn>
                                        <p:tgtEl>
                                          <p:spTgt spid="3">
                                            <p:txEl>
                                              <p:pRg st="5" end="5"/>
                                            </p:txEl>
                                          </p:spTgt>
                                        </p:tgtEl>
                                      </p:cBhvr>
                                      <p:to x="100000" y="95000"/>
                                    </p:animScale>
                                    <p:animScale>
                                      <p:cBhvr>
                                        <p:cTn id="100" dur="166" decel="50000">
                                          <p:stCondLst>
                                            <p:cond delay="1834"/>
                                          </p:stCondLst>
                                        </p:cTn>
                                        <p:tgtEl>
                                          <p:spTgt spid="3">
                                            <p:txEl>
                                              <p:pRg st="5" end="5"/>
                                            </p:txEl>
                                          </p:spTgt>
                                        </p:tgtEl>
                                      </p:cBhvr>
                                      <p:to x="100000" y="100000"/>
                                    </p:animScale>
                                  </p:childTnLst>
                                </p:cTn>
                              </p:par>
                              <p:par>
                                <p:cTn id="101" presetID="26" presetClass="entr" presetSubtype="0" fill="hold" nodeType="withEffect">
                                  <p:stCondLst>
                                    <p:cond delay="0"/>
                                  </p:stCondLst>
                                  <p:childTnLst>
                                    <p:set>
                                      <p:cBhvr>
                                        <p:cTn id="102" dur="1" fill="hold">
                                          <p:stCondLst>
                                            <p:cond delay="0"/>
                                          </p:stCondLst>
                                        </p:cTn>
                                        <p:tgtEl>
                                          <p:spTgt spid="3">
                                            <p:txEl>
                                              <p:pRg st="6" end="6"/>
                                            </p:txEl>
                                          </p:spTgt>
                                        </p:tgtEl>
                                        <p:attrNameLst>
                                          <p:attrName>style.visibility</p:attrName>
                                        </p:attrNameLst>
                                      </p:cBhvr>
                                      <p:to>
                                        <p:strVal val="visible"/>
                                      </p:to>
                                    </p:set>
                                    <p:animEffect transition="in" filter="wipe(down)">
                                      <p:cBhvr>
                                        <p:cTn id="103" dur="580">
                                          <p:stCondLst>
                                            <p:cond delay="0"/>
                                          </p:stCondLst>
                                        </p:cTn>
                                        <p:tgtEl>
                                          <p:spTgt spid="3">
                                            <p:txEl>
                                              <p:pRg st="6" end="6"/>
                                            </p:txEl>
                                          </p:spTgt>
                                        </p:tgtEl>
                                      </p:cBhvr>
                                    </p:animEffect>
                                    <p:anim calcmode="lin" valueType="num">
                                      <p:cBhvr>
                                        <p:cTn id="104"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09" dur="26">
                                          <p:stCondLst>
                                            <p:cond delay="650"/>
                                          </p:stCondLst>
                                        </p:cTn>
                                        <p:tgtEl>
                                          <p:spTgt spid="3">
                                            <p:txEl>
                                              <p:pRg st="6" end="6"/>
                                            </p:txEl>
                                          </p:spTgt>
                                        </p:tgtEl>
                                      </p:cBhvr>
                                      <p:to x="100000" y="60000"/>
                                    </p:animScale>
                                    <p:animScale>
                                      <p:cBhvr>
                                        <p:cTn id="110" dur="166" decel="50000">
                                          <p:stCondLst>
                                            <p:cond delay="676"/>
                                          </p:stCondLst>
                                        </p:cTn>
                                        <p:tgtEl>
                                          <p:spTgt spid="3">
                                            <p:txEl>
                                              <p:pRg st="6" end="6"/>
                                            </p:txEl>
                                          </p:spTgt>
                                        </p:tgtEl>
                                      </p:cBhvr>
                                      <p:to x="100000" y="100000"/>
                                    </p:animScale>
                                    <p:animScale>
                                      <p:cBhvr>
                                        <p:cTn id="111" dur="26">
                                          <p:stCondLst>
                                            <p:cond delay="1312"/>
                                          </p:stCondLst>
                                        </p:cTn>
                                        <p:tgtEl>
                                          <p:spTgt spid="3">
                                            <p:txEl>
                                              <p:pRg st="6" end="6"/>
                                            </p:txEl>
                                          </p:spTgt>
                                        </p:tgtEl>
                                      </p:cBhvr>
                                      <p:to x="100000" y="80000"/>
                                    </p:animScale>
                                    <p:animScale>
                                      <p:cBhvr>
                                        <p:cTn id="112" dur="166" decel="50000">
                                          <p:stCondLst>
                                            <p:cond delay="1338"/>
                                          </p:stCondLst>
                                        </p:cTn>
                                        <p:tgtEl>
                                          <p:spTgt spid="3">
                                            <p:txEl>
                                              <p:pRg st="6" end="6"/>
                                            </p:txEl>
                                          </p:spTgt>
                                        </p:tgtEl>
                                      </p:cBhvr>
                                      <p:to x="100000" y="100000"/>
                                    </p:animScale>
                                    <p:animScale>
                                      <p:cBhvr>
                                        <p:cTn id="113" dur="26">
                                          <p:stCondLst>
                                            <p:cond delay="1642"/>
                                          </p:stCondLst>
                                        </p:cTn>
                                        <p:tgtEl>
                                          <p:spTgt spid="3">
                                            <p:txEl>
                                              <p:pRg st="6" end="6"/>
                                            </p:txEl>
                                          </p:spTgt>
                                        </p:tgtEl>
                                      </p:cBhvr>
                                      <p:to x="100000" y="90000"/>
                                    </p:animScale>
                                    <p:animScale>
                                      <p:cBhvr>
                                        <p:cTn id="114" dur="166" decel="50000">
                                          <p:stCondLst>
                                            <p:cond delay="1668"/>
                                          </p:stCondLst>
                                        </p:cTn>
                                        <p:tgtEl>
                                          <p:spTgt spid="3">
                                            <p:txEl>
                                              <p:pRg st="6" end="6"/>
                                            </p:txEl>
                                          </p:spTgt>
                                        </p:tgtEl>
                                      </p:cBhvr>
                                      <p:to x="100000" y="100000"/>
                                    </p:animScale>
                                    <p:animScale>
                                      <p:cBhvr>
                                        <p:cTn id="115" dur="26">
                                          <p:stCondLst>
                                            <p:cond delay="1808"/>
                                          </p:stCondLst>
                                        </p:cTn>
                                        <p:tgtEl>
                                          <p:spTgt spid="3">
                                            <p:txEl>
                                              <p:pRg st="6" end="6"/>
                                            </p:txEl>
                                          </p:spTgt>
                                        </p:tgtEl>
                                      </p:cBhvr>
                                      <p:to x="100000" y="95000"/>
                                    </p:animScale>
                                    <p:animScale>
                                      <p:cBhvr>
                                        <p:cTn id="116" dur="166" decel="50000">
                                          <p:stCondLst>
                                            <p:cond delay="1834"/>
                                          </p:stCondLst>
                                        </p:cTn>
                                        <p:tgtEl>
                                          <p:spTgt spid="3">
                                            <p:txEl>
                                              <p:pRg st="6" end="6"/>
                                            </p:txEl>
                                          </p:spTgt>
                                        </p:tgtEl>
                                      </p:cBhvr>
                                      <p:to x="100000" y="100000"/>
                                    </p:animScale>
                                  </p:childTnLst>
                                </p:cTn>
                              </p:par>
                              <p:par>
                                <p:cTn id="117" presetID="26" presetClass="entr" presetSubtype="0" fill="hold" nodeType="withEffect">
                                  <p:stCondLst>
                                    <p:cond delay="0"/>
                                  </p:stCondLst>
                                  <p:childTnLst>
                                    <p:set>
                                      <p:cBhvr>
                                        <p:cTn id="118" dur="1" fill="hold">
                                          <p:stCondLst>
                                            <p:cond delay="0"/>
                                          </p:stCondLst>
                                        </p:cTn>
                                        <p:tgtEl>
                                          <p:spTgt spid="3">
                                            <p:txEl>
                                              <p:pRg st="7" end="7"/>
                                            </p:txEl>
                                          </p:spTgt>
                                        </p:tgtEl>
                                        <p:attrNameLst>
                                          <p:attrName>style.visibility</p:attrName>
                                        </p:attrNameLst>
                                      </p:cBhvr>
                                      <p:to>
                                        <p:strVal val="visible"/>
                                      </p:to>
                                    </p:set>
                                    <p:animEffect transition="in" filter="wipe(down)">
                                      <p:cBhvr>
                                        <p:cTn id="119" dur="580">
                                          <p:stCondLst>
                                            <p:cond delay="0"/>
                                          </p:stCondLst>
                                        </p:cTn>
                                        <p:tgtEl>
                                          <p:spTgt spid="3">
                                            <p:txEl>
                                              <p:pRg st="7" end="7"/>
                                            </p:txEl>
                                          </p:spTgt>
                                        </p:tgtEl>
                                      </p:cBhvr>
                                    </p:animEffect>
                                    <p:anim calcmode="lin" valueType="num">
                                      <p:cBhvr>
                                        <p:cTn id="120"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21"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22"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23"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24"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25" dur="26">
                                          <p:stCondLst>
                                            <p:cond delay="650"/>
                                          </p:stCondLst>
                                        </p:cTn>
                                        <p:tgtEl>
                                          <p:spTgt spid="3">
                                            <p:txEl>
                                              <p:pRg st="7" end="7"/>
                                            </p:txEl>
                                          </p:spTgt>
                                        </p:tgtEl>
                                      </p:cBhvr>
                                      <p:to x="100000" y="60000"/>
                                    </p:animScale>
                                    <p:animScale>
                                      <p:cBhvr>
                                        <p:cTn id="126" dur="166" decel="50000">
                                          <p:stCondLst>
                                            <p:cond delay="676"/>
                                          </p:stCondLst>
                                        </p:cTn>
                                        <p:tgtEl>
                                          <p:spTgt spid="3">
                                            <p:txEl>
                                              <p:pRg st="7" end="7"/>
                                            </p:txEl>
                                          </p:spTgt>
                                        </p:tgtEl>
                                      </p:cBhvr>
                                      <p:to x="100000" y="100000"/>
                                    </p:animScale>
                                    <p:animScale>
                                      <p:cBhvr>
                                        <p:cTn id="127" dur="26">
                                          <p:stCondLst>
                                            <p:cond delay="1312"/>
                                          </p:stCondLst>
                                        </p:cTn>
                                        <p:tgtEl>
                                          <p:spTgt spid="3">
                                            <p:txEl>
                                              <p:pRg st="7" end="7"/>
                                            </p:txEl>
                                          </p:spTgt>
                                        </p:tgtEl>
                                      </p:cBhvr>
                                      <p:to x="100000" y="80000"/>
                                    </p:animScale>
                                    <p:animScale>
                                      <p:cBhvr>
                                        <p:cTn id="128" dur="166" decel="50000">
                                          <p:stCondLst>
                                            <p:cond delay="1338"/>
                                          </p:stCondLst>
                                        </p:cTn>
                                        <p:tgtEl>
                                          <p:spTgt spid="3">
                                            <p:txEl>
                                              <p:pRg st="7" end="7"/>
                                            </p:txEl>
                                          </p:spTgt>
                                        </p:tgtEl>
                                      </p:cBhvr>
                                      <p:to x="100000" y="100000"/>
                                    </p:animScale>
                                    <p:animScale>
                                      <p:cBhvr>
                                        <p:cTn id="129" dur="26">
                                          <p:stCondLst>
                                            <p:cond delay="1642"/>
                                          </p:stCondLst>
                                        </p:cTn>
                                        <p:tgtEl>
                                          <p:spTgt spid="3">
                                            <p:txEl>
                                              <p:pRg st="7" end="7"/>
                                            </p:txEl>
                                          </p:spTgt>
                                        </p:tgtEl>
                                      </p:cBhvr>
                                      <p:to x="100000" y="90000"/>
                                    </p:animScale>
                                    <p:animScale>
                                      <p:cBhvr>
                                        <p:cTn id="130" dur="166" decel="50000">
                                          <p:stCondLst>
                                            <p:cond delay="1668"/>
                                          </p:stCondLst>
                                        </p:cTn>
                                        <p:tgtEl>
                                          <p:spTgt spid="3">
                                            <p:txEl>
                                              <p:pRg st="7" end="7"/>
                                            </p:txEl>
                                          </p:spTgt>
                                        </p:tgtEl>
                                      </p:cBhvr>
                                      <p:to x="100000" y="100000"/>
                                    </p:animScale>
                                    <p:animScale>
                                      <p:cBhvr>
                                        <p:cTn id="131" dur="26">
                                          <p:stCondLst>
                                            <p:cond delay="1808"/>
                                          </p:stCondLst>
                                        </p:cTn>
                                        <p:tgtEl>
                                          <p:spTgt spid="3">
                                            <p:txEl>
                                              <p:pRg st="7" end="7"/>
                                            </p:txEl>
                                          </p:spTgt>
                                        </p:tgtEl>
                                      </p:cBhvr>
                                      <p:to x="100000" y="95000"/>
                                    </p:animScale>
                                    <p:animScale>
                                      <p:cBhvr>
                                        <p:cTn id="132" dur="166" decel="50000">
                                          <p:stCondLst>
                                            <p:cond delay="1834"/>
                                          </p:stCondLst>
                                        </p:cTn>
                                        <p:tgtEl>
                                          <p:spTgt spid="3">
                                            <p:txEl>
                                              <p:pRg st="7" end="7"/>
                                            </p:txEl>
                                          </p:spTgt>
                                        </p:tgtEl>
                                      </p:cBhvr>
                                      <p:to x="100000" y="100000"/>
                                    </p:animScale>
                                  </p:childTnLst>
                                </p:cTn>
                              </p:par>
                              <p:par>
                                <p:cTn id="133" presetID="26" presetClass="entr" presetSubtype="0" fill="hold" nodeType="withEffect">
                                  <p:stCondLst>
                                    <p:cond delay="0"/>
                                  </p:stCondLst>
                                  <p:childTnLst>
                                    <p:set>
                                      <p:cBhvr>
                                        <p:cTn id="134" dur="1" fill="hold">
                                          <p:stCondLst>
                                            <p:cond delay="0"/>
                                          </p:stCondLst>
                                        </p:cTn>
                                        <p:tgtEl>
                                          <p:spTgt spid="3">
                                            <p:txEl>
                                              <p:pRg st="8" end="8"/>
                                            </p:txEl>
                                          </p:spTgt>
                                        </p:tgtEl>
                                        <p:attrNameLst>
                                          <p:attrName>style.visibility</p:attrName>
                                        </p:attrNameLst>
                                      </p:cBhvr>
                                      <p:to>
                                        <p:strVal val="visible"/>
                                      </p:to>
                                    </p:set>
                                    <p:animEffect transition="in" filter="wipe(down)">
                                      <p:cBhvr>
                                        <p:cTn id="135" dur="580">
                                          <p:stCondLst>
                                            <p:cond delay="0"/>
                                          </p:stCondLst>
                                        </p:cTn>
                                        <p:tgtEl>
                                          <p:spTgt spid="3">
                                            <p:txEl>
                                              <p:pRg st="8" end="8"/>
                                            </p:txEl>
                                          </p:spTgt>
                                        </p:tgtEl>
                                      </p:cBhvr>
                                    </p:animEffect>
                                    <p:anim calcmode="lin" valueType="num">
                                      <p:cBhvr>
                                        <p:cTn id="136"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137"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138"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139"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140"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141" dur="26">
                                          <p:stCondLst>
                                            <p:cond delay="650"/>
                                          </p:stCondLst>
                                        </p:cTn>
                                        <p:tgtEl>
                                          <p:spTgt spid="3">
                                            <p:txEl>
                                              <p:pRg st="8" end="8"/>
                                            </p:txEl>
                                          </p:spTgt>
                                        </p:tgtEl>
                                      </p:cBhvr>
                                      <p:to x="100000" y="60000"/>
                                    </p:animScale>
                                    <p:animScale>
                                      <p:cBhvr>
                                        <p:cTn id="142" dur="166" decel="50000">
                                          <p:stCondLst>
                                            <p:cond delay="676"/>
                                          </p:stCondLst>
                                        </p:cTn>
                                        <p:tgtEl>
                                          <p:spTgt spid="3">
                                            <p:txEl>
                                              <p:pRg st="8" end="8"/>
                                            </p:txEl>
                                          </p:spTgt>
                                        </p:tgtEl>
                                      </p:cBhvr>
                                      <p:to x="100000" y="100000"/>
                                    </p:animScale>
                                    <p:animScale>
                                      <p:cBhvr>
                                        <p:cTn id="143" dur="26">
                                          <p:stCondLst>
                                            <p:cond delay="1312"/>
                                          </p:stCondLst>
                                        </p:cTn>
                                        <p:tgtEl>
                                          <p:spTgt spid="3">
                                            <p:txEl>
                                              <p:pRg st="8" end="8"/>
                                            </p:txEl>
                                          </p:spTgt>
                                        </p:tgtEl>
                                      </p:cBhvr>
                                      <p:to x="100000" y="80000"/>
                                    </p:animScale>
                                    <p:animScale>
                                      <p:cBhvr>
                                        <p:cTn id="144" dur="166" decel="50000">
                                          <p:stCondLst>
                                            <p:cond delay="1338"/>
                                          </p:stCondLst>
                                        </p:cTn>
                                        <p:tgtEl>
                                          <p:spTgt spid="3">
                                            <p:txEl>
                                              <p:pRg st="8" end="8"/>
                                            </p:txEl>
                                          </p:spTgt>
                                        </p:tgtEl>
                                      </p:cBhvr>
                                      <p:to x="100000" y="100000"/>
                                    </p:animScale>
                                    <p:animScale>
                                      <p:cBhvr>
                                        <p:cTn id="145" dur="26">
                                          <p:stCondLst>
                                            <p:cond delay="1642"/>
                                          </p:stCondLst>
                                        </p:cTn>
                                        <p:tgtEl>
                                          <p:spTgt spid="3">
                                            <p:txEl>
                                              <p:pRg st="8" end="8"/>
                                            </p:txEl>
                                          </p:spTgt>
                                        </p:tgtEl>
                                      </p:cBhvr>
                                      <p:to x="100000" y="90000"/>
                                    </p:animScale>
                                    <p:animScale>
                                      <p:cBhvr>
                                        <p:cTn id="146" dur="166" decel="50000">
                                          <p:stCondLst>
                                            <p:cond delay="1668"/>
                                          </p:stCondLst>
                                        </p:cTn>
                                        <p:tgtEl>
                                          <p:spTgt spid="3">
                                            <p:txEl>
                                              <p:pRg st="8" end="8"/>
                                            </p:txEl>
                                          </p:spTgt>
                                        </p:tgtEl>
                                      </p:cBhvr>
                                      <p:to x="100000" y="100000"/>
                                    </p:animScale>
                                    <p:animScale>
                                      <p:cBhvr>
                                        <p:cTn id="147" dur="26">
                                          <p:stCondLst>
                                            <p:cond delay="1808"/>
                                          </p:stCondLst>
                                        </p:cTn>
                                        <p:tgtEl>
                                          <p:spTgt spid="3">
                                            <p:txEl>
                                              <p:pRg st="8" end="8"/>
                                            </p:txEl>
                                          </p:spTgt>
                                        </p:tgtEl>
                                      </p:cBhvr>
                                      <p:to x="100000" y="95000"/>
                                    </p:animScale>
                                    <p:animScale>
                                      <p:cBhvr>
                                        <p:cTn id="148" dur="166" decel="50000">
                                          <p:stCondLst>
                                            <p:cond delay="1834"/>
                                          </p:stCondLst>
                                        </p:cTn>
                                        <p:tgtEl>
                                          <p:spTgt spid="3">
                                            <p:txEl>
                                              <p:pRg st="8" end="8"/>
                                            </p:txEl>
                                          </p:spTgt>
                                        </p:tgtEl>
                                      </p:cBhvr>
                                      <p:to x="100000" y="100000"/>
                                    </p:animScale>
                                  </p:childTnLst>
                                </p:cTn>
                              </p:par>
                              <p:par>
                                <p:cTn id="149" presetID="26" presetClass="entr" presetSubtype="0" fill="hold" nodeType="withEffect">
                                  <p:stCondLst>
                                    <p:cond delay="0"/>
                                  </p:stCondLst>
                                  <p:childTnLst>
                                    <p:set>
                                      <p:cBhvr>
                                        <p:cTn id="150" dur="1" fill="hold">
                                          <p:stCondLst>
                                            <p:cond delay="0"/>
                                          </p:stCondLst>
                                        </p:cTn>
                                        <p:tgtEl>
                                          <p:spTgt spid="3">
                                            <p:txEl>
                                              <p:pRg st="9" end="9"/>
                                            </p:txEl>
                                          </p:spTgt>
                                        </p:tgtEl>
                                        <p:attrNameLst>
                                          <p:attrName>style.visibility</p:attrName>
                                        </p:attrNameLst>
                                      </p:cBhvr>
                                      <p:to>
                                        <p:strVal val="visible"/>
                                      </p:to>
                                    </p:set>
                                    <p:animEffect transition="in" filter="wipe(down)">
                                      <p:cBhvr>
                                        <p:cTn id="151" dur="580">
                                          <p:stCondLst>
                                            <p:cond delay="0"/>
                                          </p:stCondLst>
                                        </p:cTn>
                                        <p:tgtEl>
                                          <p:spTgt spid="3">
                                            <p:txEl>
                                              <p:pRg st="9" end="9"/>
                                            </p:txEl>
                                          </p:spTgt>
                                        </p:tgtEl>
                                      </p:cBhvr>
                                    </p:animEffect>
                                    <p:anim calcmode="lin" valueType="num">
                                      <p:cBhvr>
                                        <p:cTn id="152" dur="1822" tmFilter="0,0; 0.14,0.36; 0.43,0.73; 0.71,0.91; 1.0,1.0">
                                          <p:stCondLst>
                                            <p:cond delay="0"/>
                                          </p:stCondLst>
                                        </p:cTn>
                                        <p:tgtEl>
                                          <p:spTgt spid="3">
                                            <p:txEl>
                                              <p:pRg st="9" end="9"/>
                                            </p:txEl>
                                          </p:spTgt>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3">
                                            <p:txEl>
                                              <p:pRg st="9" end="9"/>
                                            </p:txEl>
                                          </p:spTgt>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3">
                                            <p:txEl>
                                              <p:pRg st="9" end="9"/>
                                            </p:txEl>
                                          </p:spTgt>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3">
                                            <p:txEl>
                                              <p:pRg st="9" end="9"/>
                                            </p:txEl>
                                          </p:spTgt>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3">
                                            <p:txEl>
                                              <p:pRg st="9" end="9"/>
                                            </p:txEl>
                                          </p:spTgt>
                                        </p:tgtEl>
                                        <p:attrNameLst>
                                          <p:attrName>ppt_y</p:attrName>
                                        </p:attrNameLst>
                                      </p:cBhvr>
                                      <p:tavLst>
                                        <p:tav tm="0" fmla="#ppt_y-sin(pi*$)/81">
                                          <p:val>
                                            <p:fltVal val="0"/>
                                          </p:val>
                                        </p:tav>
                                        <p:tav tm="100000">
                                          <p:val>
                                            <p:fltVal val="1"/>
                                          </p:val>
                                        </p:tav>
                                      </p:tavLst>
                                    </p:anim>
                                    <p:animScale>
                                      <p:cBhvr>
                                        <p:cTn id="157" dur="26">
                                          <p:stCondLst>
                                            <p:cond delay="650"/>
                                          </p:stCondLst>
                                        </p:cTn>
                                        <p:tgtEl>
                                          <p:spTgt spid="3">
                                            <p:txEl>
                                              <p:pRg st="9" end="9"/>
                                            </p:txEl>
                                          </p:spTgt>
                                        </p:tgtEl>
                                      </p:cBhvr>
                                      <p:to x="100000" y="60000"/>
                                    </p:animScale>
                                    <p:animScale>
                                      <p:cBhvr>
                                        <p:cTn id="158" dur="166" decel="50000">
                                          <p:stCondLst>
                                            <p:cond delay="676"/>
                                          </p:stCondLst>
                                        </p:cTn>
                                        <p:tgtEl>
                                          <p:spTgt spid="3">
                                            <p:txEl>
                                              <p:pRg st="9" end="9"/>
                                            </p:txEl>
                                          </p:spTgt>
                                        </p:tgtEl>
                                      </p:cBhvr>
                                      <p:to x="100000" y="100000"/>
                                    </p:animScale>
                                    <p:animScale>
                                      <p:cBhvr>
                                        <p:cTn id="159" dur="26">
                                          <p:stCondLst>
                                            <p:cond delay="1312"/>
                                          </p:stCondLst>
                                        </p:cTn>
                                        <p:tgtEl>
                                          <p:spTgt spid="3">
                                            <p:txEl>
                                              <p:pRg st="9" end="9"/>
                                            </p:txEl>
                                          </p:spTgt>
                                        </p:tgtEl>
                                      </p:cBhvr>
                                      <p:to x="100000" y="80000"/>
                                    </p:animScale>
                                    <p:animScale>
                                      <p:cBhvr>
                                        <p:cTn id="160" dur="166" decel="50000">
                                          <p:stCondLst>
                                            <p:cond delay="1338"/>
                                          </p:stCondLst>
                                        </p:cTn>
                                        <p:tgtEl>
                                          <p:spTgt spid="3">
                                            <p:txEl>
                                              <p:pRg st="9" end="9"/>
                                            </p:txEl>
                                          </p:spTgt>
                                        </p:tgtEl>
                                      </p:cBhvr>
                                      <p:to x="100000" y="100000"/>
                                    </p:animScale>
                                    <p:animScale>
                                      <p:cBhvr>
                                        <p:cTn id="161" dur="26">
                                          <p:stCondLst>
                                            <p:cond delay="1642"/>
                                          </p:stCondLst>
                                        </p:cTn>
                                        <p:tgtEl>
                                          <p:spTgt spid="3">
                                            <p:txEl>
                                              <p:pRg st="9" end="9"/>
                                            </p:txEl>
                                          </p:spTgt>
                                        </p:tgtEl>
                                      </p:cBhvr>
                                      <p:to x="100000" y="90000"/>
                                    </p:animScale>
                                    <p:animScale>
                                      <p:cBhvr>
                                        <p:cTn id="162" dur="166" decel="50000">
                                          <p:stCondLst>
                                            <p:cond delay="1668"/>
                                          </p:stCondLst>
                                        </p:cTn>
                                        <p:tgtEl>
                                          <p:spTgt spid="3">
                                            <p:txEl>
                                              <p:pRg st="9" end="9"/>
                                            </p:txEl>
                                          </p:spTgt>
                                        </p:tgtEl>
                                      </p:cBhvr>
                                      <p:to x="100000" y="100000"/>
                                    </p:animScale>
                                    <p:animScale>
                                      <p:cBhvr>
                                        <p:cTn id="163" dur="26">
                                          <p:stCondLst>
                                            <p:cond delay="1808"/>
                                          </p:stCondLst>
                                        </p:cTn>
                                        <p:tgtEl>
                                          <p:spTgt spid="3">
                                            <p:txEl>
                                              <p:pRg st="9" end="9"/>
                                            </p:txEl>
                                          </p:spTgt>
                                        </p:tgtEl>
                                      </p:cBhvr>
                                      <p:to x="100000" y="95000"/>
                                    </p:animScale>
                                    <p:animScale>
                                      <p:cBhvr>
                                        <p:cTn id="164" dur="166" decel="50000">
                                          <p:stCondLst>
                                            <p:cond delay="1834"/>
                                          </p:stCondLst>
                                        </p:cTn>
                                        <p:tgtEl>
                                          <p:spTgt spid="3">
                                            <p:txEl>
                                              <p:pRg st="9" end="9"/>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0"/>
            <a:ext cx="8915400" cy="6858000"/>
          </a:xfrm>
        </p:spPr>
        <p:txBody>
          <a:bodyPr>
            <a:normAutofit/>
          </a:bodyPr>
          <a:lstStyle/>
          <a:p>
            <a:pPr algn="ctr" rtl="1">
              <a:lnSpc>
                <a:spcPct val="150000"/>
              </a:lnSpc>
              <a:buNone/>
            </a:pPr>
            <a:endParaRPr lang="en-US" b="1" dirty="0">
              <a:solidFill>
                <a:srgbClr val="FF0000"/>
              </a:solidFill>
              <a:cs typeface="B Nazanin" pitchFamily="2" charset="-78"/>
            </a:endParaRPr>
          </a:p>
          <a:p>
            <a:pPr algn="ctr" rtl="1">
              <a:lnSpc>
                <a:spcPct val="150000"/>
              </a:lnSpc>
              <a:buNone/>
            </a:pPr>
            <a:r>
              <a:rPr lang="fa-IR" sz="2600" b="1" dirty="0" smtClean="0">
                <a:solidFill>
                  <a:srgbClr val="FF0000"/>
                </a:solidFill>
                <a:cs typeface="B Nazanin" pitchFamily="2" charset="-78"/>
              </a:rPr>
              <a:t>فعالیت شرکت نوکیا در حوزه منابع انسانی</a:t>
            </a:r>
            <a:endParaRPr lang="en-US" sz="2600" b="1" dirty="0" smtClean="0">
              <a:solidFill>
                <a:srgbClr val="FF0000"/>
              </a:solidFill>
              <a:cs typeface="B Nazanin" pitchFamily="2" charset="-78"/>
            </a:endParaRPr>
          </a:p>
          <a:p>
            <a:pPr algn="ctr" rtl="1">
              <a:lnSpc>
                <a:spcPct val="150000"/>
              </a:lnSpc>
              <a:buNone/>
            </a:pPr>
            <a:endParaRPr lang="fa-IR" sz="2600" b="1" dirty="0" smtClean="0">
              <a:solidFill>
                <a:schemeClr val="bg1">
                  <a:lumMod val="95000"/>
                  <a:lumOff val="5000"/>
                </a:schemeClr>
              </a:solidFill>
              <a:cs typeface="B Nazanin" pitchFamily="2" charset="-78"/>
            </a:endParaRPr>
          </a:p>
          <a:p>
            <a:pPr algn="just" rtl="1">
              <a:lnSpc>
                <a:spcPct val="150000"/>
              </a:lnSpc>
            </a:pPr>
            <a:endParaRPr lang="fa-IR" sz="2400" dirty="0" smtClean="0">
              <a:solidFill>
                <a:schemeClr val="bg1">
                  <a:lumMod val="95000"/>
                  <a:lumOff val="5000"/>
                </a:schemeClr>
              </a:solidFill>
              <a:cs typeface="B Nazanin" pitchFamily="2" charset="-78"/>
            </a:endParaRPr>
          </a:p>
          <a:p>
            <a:pPr algn="just" rtl="1">
              <a:lnSpc>
                <a:spcPct val="150000"/>
              </a:lnSpc>
            </a:pPr>
            <a:r>
              <a:rPr lang="fa-IR" sz="2400" dirty="0" smtClean="0">
                <a:solidFill>
                  <a:schemeClr val="bg1">
                    <a:lumMod val="95000"/>
                    <a:lumOff val="5000"/>
                  </a:schemeClr>
                </a:solidFill>
                <a:cs typeface="B Nazanin" pitchFamily="2" charset="-78"/>
              </a:rPr>
              <a:t>شركت نوكيا نشستي سالانه به صورت جهاني براي كاركنان خود ترتيب مي دهد كه به عنوان «به شما گوش فرامي‌دهيم»</a:t>
            </a:r>
            <a:r>
              <a:rPr lang="en-US" sz="2400" dirty="0" smtClean="0">
                <a:solidFill>
                  <a:schemeClr val="bg1">
                    <a:lumMod val="95000"/>
                    <a:lumOff val="5000"/>
                  </a:schemeClr>
                </a:solidFill>
                <a:cs typeface="B Nazanin" pitchFamily="2" charset="-78"/>
              </a:rPr>
              <a:t>LISTENING TO YOU </a:t>
            </a:r>
            <a:r>
              <a:rPr lang="fa-IR" sz="2400" dirty="0" smtClean="0">
                <a:solidFill>
                  <a:schemeClr val="bg1">
                    <a:lumMod val="95000"/>
                    <a:lumOff val="5000"/>
                  </a:schemeClr>
                </a:solidFill>
                <a:cs typeface="B Nazanin" pitchFamily="2" charset="-78"/>
              </a:rPr>
              <a:t> معروف است و شركت از اين راه بازخورد خوبي از كاركنان به دست مي‌آورد. همچنين سيستم «از منابع انساني بپرسيد» </a:t>
            </a:r>
            <a:r>
              <a:rPr lang="en-US" sz="2400" dirty="0" smtClean="0">
                <a:solidFill>
                  <a:schemeClr val="bg1">
                    <a:lumMod val="95000"/>
                    <a:lumOff val="5000"/>
                  </a:schemeClr>
                </a:solidFill>
                <a:cs typeface="B Nazanin" pitchFamily="2" charset="-78"/>
              </a:rPr>
              <a:t>ASK HER </a:t>
            </a:r>
            <a:r>
              <a:rPr lang="fa-IR" sz="2400" dirty="0" smtClean="0">
                <a:solidFill>
                  <a:schemeClr val="bg1">
                    <a:lumMod val="95000"/>
                    <a:lumOff val="5000"/>
                  </a:schemeClr>
                </a:solidFill>
                <a:cs typeface="B Nazanin" pitchFamily="2" charset="-78"/>
              </a:rPr>
              <a:t>در شركت برقرار است كه پرسشهاي مكتوب كاركنان درزمينه منابع انساني، همواره پاسخ داده مي شود</a:t>
            </a:r>
            <a:endParaRPr lang="en-US" sz="2400" dirty="0" smtClean="0">
              <a:solidFill>
                <a:schemeClr val="bg1">
                  <a:lumMod val="95000"/>
                  <a:lumOff val="5000"/>
                </a:schemeClr>
              </a:solidFill>
              <a:cs typeface="B Nazanin" pitchFamily="2" charset="-78"/>
            </a:endParaRPr>
          </a:p>
        </p:txBody>
      </p:sp>
      <p:pic>
        <p:nvPicPr>
          <p:cNvPr id="6" name="Picture 5" descr="hhs36.jpg"/>
          <p:cNvPicPr>
            <a:picLocks noChangeAspect="1"/>
          </p:cNvPicPr>
          <p:nvPr/>
        </p:nvPicPr>
        <p:blipFill>
          <a:blip r:embed="rId3" cstate="print"/>
          <a:stretch>
            <a:fillRect/>
          </a:stretch>
        </p:blipFill>
        <p:spPr>
          <a:xfrm>
            <a:off x="381000" y="838200"/>
            <a:ext cx="1828800" cy="1371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0"/>
            <a:ext cx="8839200" cy="6858000"/>
          </a:xfrm>
        </p:spPr>
        <p:txBody>
          <a:bodyPr>
            <a:normAutofit/>
          </a:bodyPr>
          <a:lstStyle/>
          <a:p>
            <a:pPr algn="ctr" rtl="1">
              <a:lnSpc>
                <a:spcPct val="150000"/>
              </a:lnSpc>
              <a:buNone/>
            </a:pPr>
            <a:r>
              <a:rPr lang="fa-IR" b="1" dirty="0" smtClean="0">
                <a:cs typeface="B Nazanin" pitchFamily="2" charset="-78"/>
              </a:rPr>
              <a:t>ماموریت    </a:t>
            </a:r>
          </a:p>
          <a:p>
            <a:pPr algn="ctr" rtl="1">
              <a:lnSpc>
                <a:spcPct val="150000"/>
              </a:lnSpc>
              <a:buNone/>
            </a:pPr>
            <a:endParaRPr lang="fa-IR" sz="4000" b="1" dirty="0" smtClean="0">
              <a:solidFill>
                <a:srgbClr val="FF0000"/>
              </a:solidFill>
              <a:cs typeface="B Nazanin" pitchFamily="2" charset="-78"/>
            </a:endParaRPr>
          </a:p>
          <a:p>
            <a:pPr algn="ctr" rtl="1">
              <a:lnSpc>
                <a:spcPct val="150000"/>
              </a:lnSpc>
              <a:buNone/>
            </a:pPr>
            <a:r>
              <a:rPr lang="ar-SA" sz="2000" dirty="0" smtClean="0">
                <a:cs typeface="B Nazanin" pitchFamily="2" charset="-78"/>
              </a:rPr>
              <a:t>شـــركت </a:t>
            </a:r>
            <a:r>
              <a:rPr lang="ar-SA" sz="2000" dirty="0">
                <a:cs typeface="B Nazanin" pitchFamily="2" charset="-78"/>
              </a:rPr>
              <a:t>نوكيا در سال</a:t>
            </a:r>
            <a:r>
              <a:rPr lang="en-US" sz="2000" dirty="0">
                <a:cs typeface="B Nazanin" pitchFamily="2" charset="-78"/>
              </a:rPr>
              <a:t> 1993 </a:t>
            </a:r>
            <a:r>
              <a:rPr lang="ar-SA" sz="2000" dirty="0">
                <a:cs typeface="B Nazanin" pitchFamily="2" charset="-78"/>
              </a:rPr>
              <a:t>شعار «ارتباط انسانها با </a:t>
            </a:r>
            <a:r>
              <a:rPr lang="ar-SA" sz="2000" dirty="0" smtClean="0">
                <a:cs typeface="B Nazanin" pitchFamily="2" charset="-78"/>
              </a:rPr>
              <a:t>يكديگر</a:t>
            </a:r>
            <a:r>
              <a:rPr lang="fa-IR" sz="2000" dirty="0" smtClean="0">
                <a:cs typeface="B Nazanin" pitchFamily="2" charset="-78"/>
              </a:rPr>
              <a:t>»</a:t>
            </a:r>
            <a:r>
              <a:rPr lang="en-US" sz="2000" dirty="0" smtClean="0">
                <a:cs typeface="B Nazanin" pitchFamily="2" charset="-78"/>
              </a:rPr>
              <a:t> CONNECTING People </a:t>
            </a:r>
            <a:r>
              <a:rPr lang="ar-SA" sz="2000" dirty="0" smtClean="0">
                <a:cs typeface="B Nazanin" pitchFamily="2" charset="-78"/>
              </a:rPr>
              <a:t>را </a:t>
            </a:r>
            <a:r>
              <a:rPr lang="ar-SA" sz="2000" dirty="0">
                <a:cs typeface="B Nazanin" pitchFamily="2" charset="-78"/>
              </a:rPr>
              <a:t>برگزيد. </a:t>
            </a:r>
            <a:endParaRPr lang="fa-IR" sz="2000" dirty="0" smtClean="0">
              <a:cs typeface="B Nazanin" pitchFamily="2" charset="-78"/>
            </a:endParaRPr>
          </a:p>
          <a:p>
            <a:pPr algn="ctr" rtl="1">
              <a:lnSpc>
                <a:spcPct val="150000"/>
              </a:lnSpc>
              <a:buNone/>
            </a:pPr>
            <a:r>
              <a:rPr lang="ar-SA" sz="2000" dirty="0" smtClean="0">
                <a:cs typeface="B Nazanin" pitchFamily="2" charset="-78"/>
              </a:rPr>
              <a:t>اين شعار بيانگر سهم نوكيا براي خلق ارتباطات بدون سيم بين مردم است.</a:t>
            </a:r>
            <a:endParaRPr lang="fa-IR" sz="2000" dirty="0" smtClean="0">
              <a:cs typeface="B Nazanin" pitchFamily="2" charset="-78"/>
            </a:endParaRPr>
          </a:p>
          <a:p>
            <a:pPr algn="ctr" rtl="1">
              <a:lnSpc>
                <a:spcPct val="150000"/>
              </a:lnSpc>
              <a:buNone/>
            </a:pPr>
            <a:r>
              <a:rPr lang="ar-SA" sz="2000" dirty="0" smtClean="0">
                <a:cs typeface="B Nazanin" pitchFamily="2" charset="-78"/>
              </a:rPr>
              <a:t> </a:t>
            </a:r>
            <a:r>
              <a:rPr lang="ar-SA" sz="2000" dirty="0">
                <a:cs typeface="B Nazanin" pitchFamily="2" charset="-78"/>
              </a:rPr>
              <a:t>نوكيا اميدوار است با ارتباط دادن افراد به يكديگر، نياز اساسي انسان براي برقراري ارتباطات اجتماعي را پاسخ دهد و بين مردم واطلاعات </a:t>
            </a:r>
            <a:r>
              <a:rPr lang="ar-SA" sz="2000" dirty="0" smtClean="0">
                <a:cs typeface="B Nazanin" pitchFamily="2" charset="-78"/>
              </a:rPr>
              <a:t>مورد</a:t>
            </a:r>
            <a:r>
              <a:rPr lang="fa-IR" sz="2000" dirty="0" smtClean="0">
                <a:cs typeface="B Nazanin" pitchFamily="2" charset="-78"/>
              </a:rPr>
              <a:t> </a:t>
            </a:r>
            <a:r>
              <a:rPr lang="ar-SA" sz="2000" dirty="0" smtClean="0">
                <a:cs typeface="B Nazanin" pitchFamily="2" charset="-78"/>
              </a:rPr>
              <a:t>نياز </a:t>
            </a:r>
            <a:r>
              <a:rPr lang="ar-SA" sz="2000" dirty="0">
                <a:cs typeface="B Nazanin" pitchFamily="2" charset="-78"/>
              </a:rPr>
              <a:t>آنها پلي برقرار سازد. </a:t>
            </a:r>
            <a:endParaRPr lang="fa-IR" sz="2000" dirty="0" smtClean="0">
              <a:cs typeface="B Nazanin" pitchFamily="2" charset="-78"/>
            </a:endParaRPr>
          </a:p>
          <a:p>
            <a:pPr algn="ctr" rtl="1">
              <a:lnSpc>
                <a:spcPct val="150000"/>
              </a:lnSpc>
              <a:buNone/>
            </a:pPr>
            <a:endParaRPr lang="fa-IR" sz="2000" dirty="0" smtClean="0">
              <a:cs typeface="B Nazanin" pitchFamily="2" charset="-78"/>
            </a:endParaRPr>
          </a:p>
          <a:p>
            <a:pPr algn="ctr" rtl="1">
              <a:lnSpc>
                <a:spcPct val="150000"/>
              </a:lnSpc>
              <a:buNone/>
            </a:pPr>
            <a:endParaRPr lang="en-US" dirty="0"/>
          </a:p>
        </p:txBody>
      </p:sp>
      <p:pic>
        <p:nvPicPr>
          <p:cNvPr id="6" name="Picture 5" descr="777.png"/>
          <p:cNvPicPr>
            <a:picLocks noChangeAspect="1"/>
          </p:cNvPicPr>
          <p:nvPr/>
        </p:nvPicPr>
        <p:blipFill>
          <a:blip r:embed="rId3" cstate="print"/>
          <a:stretch>
            <a:fillRect/>
          </a:stretch>
        </p:blipFill>
        <p:spPr>
          <a:xfrm>
            <a:off x="381000" y="3962400"/>
            <a:ext cx="8305800" cy="1371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83991701"/>
      </p:ext>
    </p:extLst>
  </p:cSld>
  <p:clrMapOvr>
    <a:masterClrMapping/>
  </p:clrMapOvr>
  <p:transition spd="slow">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44000" cy="6771084"/>
          </a:xfrm>
          <a:prstGeom prst="rect">
            <a:avLst/>
          </a:prstGeom>
        </p:spPr>
        <p:txBody>
          <a:bodyPr wrap="square">
            <a:spAutoFit/>
          </a:bodyPr>
          <a:lstStyle/>
          <a:p>
            <a:pPr algn="ctr" rtl="1"/>
            <a:endParaRPr lang="en-GB" sz="5400" dirty="0" smtClean="0">
              <a:solidFill>
                <a:srgbClr val="00B0F0"/>
              </a:solidFill>
              <a:cs typeface="B Nazanin" pitchFamily="2" charset="-78"/>
            </a:endParaRPr>
          </a:p>
          <a:p>
            <a:pPr algn="ctr" rtl="1"/>
            <a:endParaRPr lang="fa-IR" sz="5400" dirty="0" smtClean="0">
              <a:solidFill>
                <a:srgbClr val="00B0F0"/>
              </a:solidFill>
              <a:cs typeface="B Nazanin" pitchFamily="2" charset="-78"/>
            </a:endParaRPr>
          </a:p>
          <a:p>
            <a:pPr algn="ctr" rtl="1"/>
            <a:endParaRPr lang="fa-IR" sz="5400" dirty="0" smtClean="0">
              <a:solidFill>
                <a:srgbClr val="FFFF00"/>
              </a:solidFill>
              <a:cs typeface="B Nazanin" pitchFamily="2" charset="-78"/>
            </a:endParaRPr>
          </a:p>
          <a:p>
            <a:pPr algn="ctr" rtl="1"/>
            <a:endParaRPr lang="en-GB" sz="3200" dirty="0" smtClean="0">
              <a:solidFill>
                <a:srgbClr val="FFFF00"/>
              </a:solidFill>
              <a:cs typeface="B Nazanin" pitchFamily="2" charset="-78"/>
            </a:endParaRPr>
          </a:p>
          <a:p>
            <a:pPr algn="ctr" rtl="1"/>
            <a:endParaRPr lang="en-GB" sz="3200" dirty="0" smtClean="0">
              <a:solidFill>
                <a:srgbClr val="FFFF00"/>
              </a:solidFill>
              <a:cs typeface="B Nazanin" pitchFamily="2" charset="-78"/>
            </a:endParaRPr>
          </a:p>
          <a:p>
            <a:pPr algn="ctr" rtl="1"/>
            <a:endParaRPr lang="en-GB" sz="3200" dirty="0" smtClean="0">
              <a:solidFill>
                <a:srgbClr val="FFFF00"/>
              </a:solidFill>
              <a:cs typeface="B Nazanin" pitchFamily="2" charset="-78"/>
            </a:endParaRPr>
          </a:p>
          <a:p>
            <a:pPr algn="ctr" rtl="1"/>
            <a:endParaRPr lang="en-GB" sz="3200" dirty="0" smtClean="0">
              <a:solidFill>
                <a:srgbClr val="FF0000"/>
              </a:solidFill>
              <a:cs typeface="B Nazanin" pitchFamily="2" charset="-78"/>
            </a:endParaRPr>
          </a:p>
          <a:p>
            <a:pPr algn="ctr" rtl="1"/>
            <a:r>
              <a:rPr lang="fa-IR" sz="3200" dirty="0" smtClean="0">
                <a:solidFill>
                  <a:srgbClr val="FF0000"/>
                </a:solidFill>
                <a:cs typeface="B Nazanin" pitchFamily="2" charset="-78"/>
              </a:rPr>
              <a:t>  استاد : دکتر کیا پارسا</a:t>
            </a:r>
          </a:p>
          <a:p>
            <a:pPr algn="ctr" rtl="1"/>
            <a:r>
              <a:rPr lang="fa-IR" sz="2800" dirty="0" smtClean="0">
                <a:solidFill>
                  <a:srgbClr val="FF0000"/>
                </a:solidFill>
                <a:cs typeface="B Nazanin" pitchFamily="2" charset="-78"/>
              </a:rPr>
              <a:t>دانشجویان :</a:t>
            </a:r>
          </a:p>
          <a:p>
            <a:pPr algn="ctr" rtl="1"/>
            <a:r>
              <a:rPr lang="fa-IR" sz="2800" dirty="0" smtClean="0">
                <a:solidFill>
                  <a:srgbClr val="FF0000"/>
                </a:solidFill>
                <a:cs typeface="B Nazanin" pitchFamily="2" charset="-78"/>
              </a:rPr>
              <a:t> ساقی نورزاد</a:t>
            </a:r>
          </a:p>
          <a:p>
            <a:pPr algn="ctr" rtl="1"/>
            <a:r>
              <a:rPr lang="fa-IR" sz="2800" dirty="0" smtClean="0">
                <a:solidFill>
                  <a:srgbClr val="FF0000"/>
                </a:solidFill>
                <a:cs typeface="B Nazanin" pitchFamily="2" charset="-78"/>
              </a:rPr>
              <a:t> پریناز نوری</a:t>
            </a:r>
          </a:p>
          <a:p>
            <a:pPr algn="ctr" rtl="1"/>
            <a:r>
              <a:rPr lang="fa-IR" sz="2800" dirty="0" smtClean="0">
                <a:solidFill>
                  <a:srgbClr val="FF0000"/>
                </a:solidFill>
                <a:cs typeface="B Nazanin" pitchFamily="2" charset="-78"/>
              </a:rPr>
              <a:t>  بهار 1394</a:t>
            </a:r>
            <a:endParaRPr lang="en-US" sz="2800" dirty="0">
              <a:solidFill>
                <a:srgbClr val="FF0000"/>
              </a:solidFill>
              <a:cs typeface="B Nazanin" pitchFamily="2" charset="-78"/>
            </a:endParaRPr>
          </a:p>
        </p:txBody>
      </p:sp>
      <p:pic>
        <p:nvPicPr>
          <p:cNvPr id="3" name="Picture 2" descr="6CA73EIJNCA89MPY7CA9QA3L8CAEEC41DCAICLLVRCANBCL1LCAGD2NCECAYHGDZ2CABSXII8CAS444DNCADEV4R6CAPCHO62CAE8WIL9CA5K5KMPCAE04IOJCAZNHXHWCA25OAN5CAW6GMITCAGMWM95.jpg"/>
          <p:cNvPicPr>
            <a:picLocks noChangeAspect="1"/>
          </p:cNvPicPr>
          <p:nvPr/>
        </p:nvPicPr>
        <p:blipFill>
          <a:blip r:embed="rId3" cstate="print">
            <a:lum bright="19000" contrast="9000"/>
          </a:blip>
          <a:stretch>
            <a:fillRect/>
          </a:stretch>
        </p:blipFill>
        <p:spPr>
          <a:xfrm rot="587982">
            <a:off x="3583090" y="2423673"/>
            <a:ext cx="2220295" cy="1665222"/>
          </a:xfrm>
          <a:prstGeom prst="rect">
            <a:avLst/>
          </a:prstGeom>
        </p:spPr>
      </p:pic>
      <p:pic>
        <p:nvPicPr>
          <p:cNvPr id="6" name="Picture 5" descr="_1560267_logo-microsoft-300.jpg"/>
          <p:cNvPicPr>
            <a:picLocks noChangeAspect="1"/>
          </p:cNvPicPr>
          <p:nvPr/>
        </p:nvPicPr>
        <p:blipFill>
          <a:blip r:embed="rId4" cstate="print">
            <a:lum bright="28000" contrast="10000"/>
          </a:blip>
          <a:stretch>
            <a:fillRect/>
          </a:stretch>
        </p:blipFill>
        <p:spPr>
          <a:xfrm>
            <a:off x="0" y="2115604"/>
            <a:ext cx="1981200" cy="1389596"/>
          </a:xfrm>
          <a:prstGeom prst="rect">
            <a:avLst/>
          </a:prstGeom>
        </p:spPr>
      </p:pic>
      <p:pic>
        <p:nvPicPr>
          <p:cNvPr id="7" name="Picture 6" descr="234.bmp"/>
          <p:cNvPicPr>
            <a:picLocks noChangeAspect="1"/>
          </p:cNvPicPr>
          <p:nvPr/>
        </p:nvPicPr>
        <p:blipFill>
          <a:blip r:embed="rId5" cstate="print">
            <a:lum bright="50000" contrast="54000"/>
          </a:blip>
          <a:stretch>
            <a:fillRect/>
          </a:stretch>
        </p:blipFill>
        <p:spPr>
          <a:xfrm rot="20227965">
            <a:off x="899140" y="4974037"/>
            <a:ext cx="2133600" cy="1529511"/>
          </a:xfrm>
          <a:prstGeom prst="rect">
            <a:avLst/>
          </a:prstGeom>
        </p:spPr>
      </p:pic>
      <p:pic>
        <p:nvPicPr>
          <p:cNvPr id="4098" name="Picture 2"/>
          <p:cNvPicPr>
            <a:picLocks noChangeAspect="1" noChangeArrowheads="1"/>
          </p:cNvPicPr>
          <p:nvPr/>
        </p:nvPicPr>
        <p:blipFill>
          <a:blip r:embed="rId6" cstate="print"/>
          <a:srcRect/>
          <a:stretch>
            <a:fillRect/>
          </a:stretch>
        </p:blipFill>
        <p:spPr bwMode="auto">
          <a:xfrm rot="1123851">
            <a:off x="603925" y="3736376"/>
            <a:ext cx="1634995" cy="1183481"/>
          </a:xfrm>
          <a:prstGeom prst="rect">
            <a:avLst/>
          </a:prstGeom>
          <a:noFill/>
          <a:ln w="9525">
            <a:noFill/>
            <a:miter lim="800000"/>
            <a:headEnd/>
            <a:tailEnd/>
          </a:ln>
          <a:effectLst/>
        </p:spPr>
      </p:pic>
      <p:pic>
        <p:nvPicPr>
          <p:cNvPr id="1027" name="Picture 3"/>
          <p:cNvPicPr>
            <a:picLocks noChangeAspect="1" noChangeArrowheads="1"/>
          </p:cNvPicPr>
          <p:nvPr/>
        </p:nvPicPr>
        <p:blipFill>
          <a:blip r:embed="rId7" cstate="print"/>
          <a:srcRect/>
          <a:stretch>
            <a:fillRect/>
          </a:stretch>
        </p:blipFill>
        <p:spPr bwMode="auto">
          <a:xfrm>
            <a:off x="0" y="-76200"/>
            <a:ext cx="9144000" cy="2286000"/>
          </a:xfrm>
          <a:prstGeom prst="rect">
            <a:avLst/>
          </a:prstGeom>
          <a:noFill/>
          <a:ln w="9525">
            <a:noFill/>
            <a:miter lim="800000"/>
            <a:headEnd/>
            <a:tailEnd/>
          </a:ln>
          <a:effectLst/>
        </p:spPr>
      </p:pic>
      <p:sp>
        <p:nvSpPr>
          <p:cNvPr id="14" name="TextBox 13"/>
          <p:cNvSpPr txBox="1"/>
          <p:nvPr/>
        </p:nvSpPr>
        <p:spPr>
          <a:xfrm>
            <a:off x="-152400" y="1371600"/>
            <a:ext cx="9144000" cy="830997"/>
          </a:xfrm>
          <a:prstGeom prst="rect">
            <a:avLst/>
          </a:prstGeom>
          <a:noFill/>
          <a:ln>
            <a:noFill/>
          </a:ln>
        </p:spPr>
        <p:txBody>
          <a:bodyPr wrap="square" rtlCol="0">
            <a:spAutoFit/>
          </a:bodyPr>
          <a:lstStyle/>
          <a:p>
            <a:pPr algn="ctr" rtl="1"/>
            <a:r>
              <a:rPr lang="fa-IR" sz="4800" b="1" dirty="0" smtClean="0">
                <a:solidFill>
                  <a:srgbClr val="FF0000"/>
                </a:solidFill>
                <a:cs typeface="B Nazanin" pitchFamily="2" charset="-78"/>
              </a:rPr>
              <a:t>شرکت های پیشرو در منابع انسانی</a:t>
            </a:r>
            <a:endParaRPr lang="en-GB" sz="4800" b="1" dirty="0">
              <a:solidFill>
                <a:srgbClr val="FF0000"/>
              </a:solidFill>
              <a:cs typeface="B Nazanin" pitchFamily="2" charset="-78"/>
            </a:endParaRPr>
          </a:p>
        </p:txBody>
      </p:sp>
      <p:pic>
        <p:nvPicPr>
          <p:cNvPr id="15" name="Picture 14" descr="Capture.JPG"/>
          <p:cNvPicPr>
            <a:picLocks noChangeAspect="1"/>
          </p:cNvPicPr>
          <p:nvPr/>
        </p:nvPicPr>
        <p:blipFill>
          <a:blip r:embed="rId8" cstate="print"/>
          <a:stretch>
            <a:fillRect/>
          </a:stretch>
        </p:blipFill>
        <p:spPr>
          <a:xfrm>
            <a:off x="5908964" y="4895468"/>
            <a:ext cx="2362200" cy="11430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050" name="Picture 2"/>
          <p:cNvPicPr>
            <a:picLocks noChangeAspect="1" noChangeArrowheads="1"/>
          </p:cNvPicPr>
          <p:nvPr/>
        </p:nvPicPr>
        <p:blipFill>
          <a:blip r:embed="rId9" cstate="print"/>
          <a:srcRect/>
          <a:stretch>
            <a:fillRect/>
          </a:stretch>
        </p:blipFill>
        <p:spPr bwMode="auto">
          <a:xfrm>
            <a:off x="0" y="0"/>
            <a:ext cx="9144000" cy="1371600"/>
          </a:xfrm>
          <a:prstGeom prst="rect">
            <a:avLst/>
          </a:prstGeom>
          <a:noFill/>
          <a:ln w="9525">
            <a:noFill/>
            <a:miter lim="800000"/>
            <a:headEnd/>
            <a:tailEnd/>
          </a:ln>
        </p:spPr>
      </p:pic>
      <p:pic>
        <p:nvPicPr>
          <p:cNvPr id="17" name="Picture 16" descr="3333.JPG"/>
          <p:cNvPicPr>
            <a:picLocks noChangeAspect="1"/>
          </p:cNvPicPr>
          <p:nvPr/>
        </p:nvPicPr>
        <p:blipFill>
          <a:blip r:embed="rId10" cstate="print"/>
          <a:stretch>
            <a:fillRect/>
          </a:stretch>
        </p:blipFill>
        <p:spPr>
          <a:xfrm>
            <a:off x="1828800" y="2438400"/>
            <a:ext cx="1628775" cy="1666875"/>
          </a:xfrm>
          <a:prstGeom prst="ellipse">
            <a:avLst/>
          </a:prstGeom>
          <a:ln>
            <a:noFill/>
          </a:ln>
          <a:effectLst>
            <a:softEdge rad="112500"/>
          </a:effectLst>
        </p:spPr>
      </p:pic>
      <p:pic>
        <p:nvPicPr>
          <p:cNvPr id="2" name="Picture 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279573" y="2529414"/>
            <a:ext cx="1905000" cy="561975"/>
          </a:xfrm>
          <a:prstGeom prst="rect">
            <a:avLst/>
          </a:prstGeom>
        </p:spPr>
      </p:pic>
      <p:pic>
        <p:nvPicPr>
          <p:cNvPr id="4" name="Picture 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430302" y="3334048"/>
            <a:ext cx="1603541" cy="146785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Click="0" advTm="9000">
        <p:checker/>
      </p:transition>
    </mc:Choice>
    <mc:Fallback xmlns="">
      <p:transition spd="slow" advClick="0" advTm="900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box(in)">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checkerboard(across)">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linds(horizontal)">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4098"/>
                                        </p:tgtEl>
                                        <p:attrNameLst>
                                          <p:attrName>style.visibility</p:attrName>
                                        </p:attrNameLst>
                                      </p:cBhvr>
                                      <p:to>
                                        <p:strVal val="visible"/>
                                      </p:to>
                                    </p:set>
                                    <p:anim calcmode="lin" valueType="num">
                                      <p:cBhvr additive="base">
                                        <p:cTn id="34" dur="500" fill="hold"/>
                                        <p:tgtEl>
                                          <p:spTgt spid="4098"/>
                                        </p:tgtEl>
                                        <p:attrNameLst>
                                          <p:attrName>ppt_x</p:attrName>
                                        </p:attrNameLst>
                                      </p:cBhvr>
                                      <p:tavLst>
                                        <p:tav tm="0">
                                          <p:val>
                                            <p:strVal val="#ppt_x"/>
                                          </p:val>
                                        </p:tav>
                                        <p:tav tm="100000">
                                          <p:val>
                                            <p:strVal val="#ppt_x"/>
                                          </p:val>
                                        </p:tav>
                                      </p:tavLst>
                                    </p:anim>
                                    <p:anim calcmode="lin" valueType="num">
                                      <p:cBhvr additive="base">
                                        <p:cTn id="35"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nodeType="click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circle(in)">
                                      <p:cBhvr>
                                        <p:cTn id="4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2400"/>
            <a:ext cx="8991600" cy="6553200"/>
          </a:xfrm>
          <a:prstGeom prst="rect">
            <a:avLst/>
          </a:prstGeom>
        </p:spPr>
      </p:pic>
      <p:sp>
        <p:nvSpPr>
          <p:cNvPr id="3" name="Content Placeholder 2"/>
          <p:cNvSpPr>
            <a:spLocks noGrp="1"/>
          </p:cNvSpPr>
          <p:nvPr>
            <p:ph idx="1"/>
          </p:nvPr>
        </p:nvSpPr>
        <p:spPr>
          <a:xfrm>
            <a:off x="457200" y="838200"/>
            <a:ext cx="8229600" cy="5334317"/>
          </a:xfrm>
        </p:spPr>
        <p:txBody>
          <a:bodyPr>
            <a:normAutofit/>
          </a:bodyPr>
          <a:lstStyle/>
          <a:p>
            <a:pPr marL="0" indent="0" algn="r" rtl="1">
              <a:buNone/>
            </a:pPr>
            <a:r>
              <a:rPr lang="fa-IR" sz="2400" b="1" dirty="0"/>
              <a:t> </a:t>
            </a:r>
            <a:r>
              <a:rPr lang="fa-IR" sz="2800" b="1" dirty="0"/>
              <a:t>تناسب اندام رایگان</a:t>
            </a:r>
          </a:p>
          <a:p>
            <a:pPr marL="0" indent="0" algn="just" rtl="1">
              <a:buNone/>
            </a:pPr>
            <a:r>
              <a:rPr lang="fa-IR" sz="2800" dirty="0"/>
              <a:t>سلامتی هم به اندازه شاد بودن حایز اهمیت است. </a:t>
            </a:r>
            <a:r>
              <a:rPr lang="fa-IR" sz="2800" dirty="0" smtClean="0"/>
              <a:t>شرکت نوکیا خدمات </a:t>
            </a:r>
            <a:r>
              <a:rPr lang="fa-IR" sz="2800" dirty="0"/>
              <a:t>سلامت را برای کارکنانشان فراهم می‌کنند که اغلب امکاناتش از امکانات بهترین باشگاه‌ها هم فراتر </a:t>
            </a:r>
            <a:r>
              <a:rPr lang="fa-IR" sz="2800" dirty="0" smtClean="0"/>
              <a:t>است</a:t>
            </a:r>
          </a:p>
          <a:p>
            <a:pPr marL="0" indent="0" algn="just" rtl="1">
              <a:buNone/>
            </a:pPr>
            <a:endParaRPr lang="fa-IR" sz="2800" dirty="0"/>
          </a:p>
          <a:p>
            <a:pPr marL="0" indent="0" algn="just" rtl="1">
              <a:buNone/>
            </a:pPr>
            <a:endParaRPr lang="fa-IR" sz="2800" dirty="0" smtClean="0"/>
          </a:p>
          <a:p>
            <a:pPr marL="0" indent="0" algn="just" rtl="1">
              <a:buNone/>
            </a:pPr>
            <a:endParaRPr lang="fa-IR" sz="2800" dirty="0" smtClean="0"/>
          </a:p>
          <a:p>
            <a:pPr marL="0" indent="0" algn="just" rtl="1">
              <a:buNone/>
            </a:pPr>
            <a:r>
              <a:rPr lang="fa-IR" sz="2800" b="1" dirty="0"/>
              <a:t>ساعات </a:t>
            </a:r>
            <a:r>
              <a:rPr lang="fa-IR" sz="2800" b="1" dirty="0" smtClean="0"/>
              <a:t>شاد</a:t>
            </a:r>
          </a:p>
          <a:p>
            <a:pPr marL="0" indent="0" algn="just" rtl="1">
              <a:buNone/>
            </a:pPr>
            <a:r>
              <a:rPr lang="fa-IR" sz="2800" dirty="0"/>
              <a:t>ساعت 5، ساعت شور و هیجان و فریاد است. </a:t>
            </a:r>
            <a:r>
              <a:rPr lang="fa-IR" sz="2800" dirty="0" smtClean="0"/>
              <a:t>شرکت نوکیا نمونه ایی از شرکتهایی است که بعد </a:t>
            </a:r>
            <a:r>
              <a:rPr lang="fa-IR" sz="2800" dirty="0"/>
              <a:t>از ساعت کاری، در محل کار، نوشیدنی رایگان سرو می کنند.</a:t>
            </a:r>
          </a:p>
          <a:p>
            <a:pPr algn="r" rtl="1">
              <a:buFont typeface="Wingdings" pitchFamily="2" charset="2"/>
              <a:buChar char="Ø"/>
            </a:pPr>
            <a:endParaRPr lang="fa-IR" b="1" dirty="0" smtClean="0"/>
          </a:p>
          <a:p>
            <a:pPr algn="r" rtl="1">
              <a:buFont typeface="Wingdings" pitchFamily="2" charset="2"/>
              <a:buChar char="Ø"/>
            </a:pPr>
            <a:endParaRPr lang="fa-IR" b="1" dirty="0"/>
          </a:p>
          <a:p>
            <a:pPr marL="0" indent="0" algn="r" rtl="1">
              <a:buNone/>
            </a:pPr>
            <a:endParaRPr lang="en-US" dirty="0"/>
          </a:p>
        </p:txBody>
      </p:sp>
      <p:sp>
        <p:nvSpPr>
          <p:cNvPr id="5" name="Rectangle 4"/>
          <p:cNvSpPr/>
          <p:nvPr/>
        </p:nvSpPr>
        <p:spPr>
          <a:xfrm>
            <a:off x="152400" y="5867400"/>
            <a:ext cx="8534400" cy="22860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rtl="1"/>
            <a:endParaRPr lang="en-US" dirty="0"/>
          </a:p>
        </p:txBody>
      </p:sp>
    </p:spTree>
    <p:extLst>
      <p:ext uri="{BB962C8B-B14F-4D97-AF65-F5344CB8AC3E}">
        <p14:creationId xmlns:p14="http://schemas.microsoft.com/office/powerpoint/2010/main" val="2011549576"/>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xEl>
                                              <p:pRg st="0" end="0"/>
                                            </p:txEl>
                                          </p:spTgt>
                                        </p:tgtEl>
                                      </p:cBhvr>
                                    </p:animEffect>
                                    <p:animScale>
                                      <p:cBhvr>
                                        <p:cTn id="7" dur="250" autoRev="1" fill="hold"/>
                                        <p:tgtEl>
                                          <p:spTgt spid="3">
                                            <p:txEl>
                                              <p:pRg st="0" end="0"/>
                                            </p:txEl>
                                          </p:spTgt>
                                        </p:tgtEl>
                                      </p:cBhvr>
                                      <p:by x="105000" y="105000"/>
                                    </p:animScale>
                                  </p:childTnLst>
                                </p:cTn>
                              </p:par>
                              <p:par>
                                <p:cTn id="8" presetID="26" presetClass="emph" presetSubtype="0" fill="hold" nodeType="withEffect">
                                  <p:stCondLst>
                                    <p:cond delay="0"/>
                                  </p:stCondLst>
                                  <p:childTnLst>
                                    <p:animEffect transition="out" filter="fade">
                                      <p:cBhvr>
                                        <p:cTn id="9" dur="500" tmFilter="0, 0; .2, .5; .8, .5; 1, 0"/>
                                        <p:tgtEl>
                                          <p:spTgt spid="3">
                                            <p:txEl>
                                              <p:pRg st="1" end="1"/>
                                            </p:txEl>
                                          </p:spTgt>
                                        </p:tgtEl>
                                      </p:cBhvr>
                                    </p:animEffect>
                                    <p:animScale>
                                      <p:cBhvr>
                                        <p:cTn id="10" dur="250" autoRev="1" fill="hold"/>
                                        <p:tgtEl>
                                          <p:spTgt spid="3">
                                            <p:txEl>
                                              <p:pRg st="1" end="1"/>
                                            </p:txEl>
                                          </p:spTgt>
                                        </p:tgtEl>
                                      </p:cBhvr>
                                      <p:by x="105000" y="105000"/>
                                    </p:animScale>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p:cTn id="15"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5" end="5"/>
                                            </p:txEl>
                                          </p:spTgt>
                                        </p:tgtEl>
                                      </p:cBhvr>
                                    </p:animEffect>
                                  </p:childTnLst>
                                </p:cTn>
                              </p:par>
                              <p:par>
                                <p:cTn id="19" presetID="3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 calcmode="lin" valueType="num">
                                      <p:cBhvr>
                                        <p:cTn id="21"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34.bmp"/>
          <p:cNvPicPr>
            <a:picLocks noChangeAspect="1"/>
          </p:cNvPicPr>
          <p:nvPr/>
        </p:nvPicPr>
        <p:blipFill>
          <a:blip r:embed="rId3" cstate="print">
            <a:lum bright="50000" contrast="54000"/>
          </a:blip>
          <a:stretch>
            <a:fillRect/>
          </a:stretch>
        </p:blipFill>
        <p:spPr>
          <a:xfrm>
            <a:off x="0" y="0"/>
            <a:ext cx="9144000" cy="6858000"/>
          </a:xfrm>
          <a:prstGeom prst="rect">
            <a:avLst/>
          </a:prstGeom>
        </p:spPr>
      </p:pic>
      <p:sp>
        <p:nvSpPr>
          <p:cNvPr id="3" name="Content Placeholder 2"/>
          <p:cNvSpPr>
            <a:spLocks noGrp="1"/>
          </p:cNvSpPr>
          <p:nvPr>
            <p:ph idx="1"/>
          </p:nvPr>
        </p:nvSpPr>
        <p:spPr>
          <a:xfrm>
            <a:off x="0" y="0"/>
            <a:ext cx="9144000" cy="6858000"/>
          </a:xfrm>
        </p:spPr>
        <p:txBody>
          <a:bodyPr>
            <a:noAutofit/>
          </a:bodyPr>
          <a:lstStyle/>
          <a:p>
            <a:pPr algn="ctr" rtl="1">
              <a:lnSpc>
                <a:spcPct val="150000"/>
              </a:lnSpc>
              <a:buClr>
                <a:srgbClr val="FF0000"/>
              </a:buClr>
            </a:pPr>
            <a:endParaRPr lang="fa-IR" sz="2400" b="1" dirty="0" smtClean="0">
              <a:solidFill>
                <a:schemeClr val="bg2"/>
              </a:solidFill>
              <a:cs typeface="B Nazanin" pitchFamily="2" charset="-78"/>
            </a:endParaRPr>
          </a:p>
          <a:p>
            <a:pPr algn="ctr" rtl="1">
              <a:lnSpc>
                <a:spcPct val="150000"/>
              </a:lnSpc>
              <a:buClr>
                <a:srgbClr val="FF0000"/>
              </a:buClr>
            </a:pPr>
            <a:endParaRPr lang="fa-IR" sz="2400" b="1" dirty="0" smtClean="0">
              <a:solidFill>
                <a:schemeClr val="bg2"/>
              </a:solidFill>
              <a:cs typeface="B Nazanin" pitchFamily="2" charset="-78"/>
            </a:endParaRPr>
          </a:p>
          <a:p>
            <a:pPr algn="ctr" rtl="1">
              <a:lnSpc>
                <a:spcPct val="150000"/>
              </a:lnSpc>
              <a:buClr>
                <a:srgbClr val="FF0000"/>
              </a:buClr>
            </a:pPr>
            <a:r>
              <a:rPr lang="fa-IR" sz="2400" b="1" dirty="0" smtClean="0">
                <a:solidFill>
                  <a:schemeClr val="bg1"/>
                </a:solidFill>
                <a:cs typeface="B Nazanin" pitchFamily="2" charset="-78"/>
              </a:rPr>
              <a:t>نام شرکت : سامسونگ</a:t>
            </a:r>
          </a:p>
          <a:p>
            <a:pPr algn="ctr" rtl="1">
              <a:lnSpc>
                <a:spcPct val="150000"/>
              </a:lnSpc>
              <a:buClr>
                <a:srgbClr val="FF0000"/>
              </a:buClr>
            </a:pPr>
            <a:r>
              <a:rPr lang="fa-IR" sz="2400" b="1" dirty="0" smtClean="0">
                <a:solidFill>
                  <a:schemeClr val="bg1"/>
                </a:solidFill>
                <a:cs typeface="B Nazanin" pitchFamily="2" charset="-78"/>
              </a:rPr>
              <a:t> </a:t>
            </a:r>
            <a:r>
              <a:rPr lang="ar-SA" sz="2400" b="1" dirty="0" smtClean="0">
                <a:solidFill>
                  <a:schemeClr val="bg1"/>
                </a:solidFill>
                <a:cs typeface="B Nazanin" pitchFamily="2" charset="-78"/>
              </a:rPr>
              <a:t>سابقه</a:t>
            </a:r>
            <a:r>
              <a:rPr lang="fa-IR" sz="2400" b="1" dirty="0" smtClean="0">
                <a:solidFill>
                  <a:schemeClr val="bg1"/>
                </a:solidFill>
                <a:cs typeface="B Nazanin" pitchFamily="2" charset="-78"/>
              </a:rPr>
              <a:t>:</a:t>
            </a:r>
            <a:r>
              <a:rPr lang="en-US" sz="2400" b="1" dirty="0" smtClean="0">
                <a:solidFill>
                  <a:schemeClr val="bg1"/>
                </a:solidFill>
                <a:cs typeface="B Nazanin" pitchFamily="2" charset="-78"/>
              </a:rPr>
              <a:t> 67 </a:t>
            </a:r>
            <a:r>
              <a:rPr lang="ar-SA" sz="2400" b="1" dirty="0" smtClean="0">
                <a:solidFill>
                  <a:schemeClr val="bg1"/>
                </a:solidFill>
                <a:cs typeface="B Nazanin" pitchFamily="2" charset="-78"/>
              </a:rPr>
              <a:t>سال</a:t>
            </a:r>
            <a:r>
              <a:rPr lang="en-US" sz="2400" b="1" dirty="0" smtClean="0">
                <a:solidFill>
                  <a:schemeClr val="bg1"/>
                </a:solidFill>
                <a:cs typeface="B Nazanin" pitchFamily="2" charset="-78"/>
              </a:rPr>
              <a:t> </a:t>
            </a:r>
            <a:endParaRPr lang="fa-IR" sz="2400" b="1" dirty="0" smtClean="0">
              <a:solidFill>
                <a:schemeClr val="bg1"/>
              </a:solidFill>
              <a:cs typeface="B Nazanin" pitchFamily="2" charset="-78"/>
            </a:endParaRPr>
          </a:p>
          <a:p>
            <a:pPr algn="ctr" rtl="1">
              <a:lnSpc>
                <a:spcPct val="150000"/>
              </a:lnSpc>
              <a:buClr>
                <a:srgbClr val="FF0000"/>
              </a:buClr>
            </a:pPr>
            <a:r>
              <a:rPr lang="ar-SA" sz="2400" b="1" dirty="0" smtClean="0">
                <a:solidFill>
                  <a:schemeClr val="bg1"/>
                </a:solidFill>
                <a:cs typeface="B Nazanin" pitchFamily="2" charset="-78"/>
              </a:rPr>
              <a:t>بنيانگذار</a:t>
            </a:r>
            <a:r>
              <a:rPr lang="en-US" sz="2400" b="1" dirty="0" smtClean="0">
                <a:solidFill>
                  <a:schemeClr val="bg1"/>
                </a:solidFill>
                <a:cs typeface="B Nazanin" pitchFamily="2" charset="-78"/>
              </a:rPr>
              <a:t>: </a:t>
            </a:r>
            <a:r>
              <a:rPr lang="ar-SA" sz="2400" b="1" dirty="0" smtClean="0">
                <a:solidFill>
                  <a:schemeClr val="bg1"/>
                </a:solidFill>
                <a:cs typeface="B Nazanin" pitchFamily="2" charset="-78"/>
              </a:rPr>
              <a:t>لي بيونگ چول</a:t>
            </a:r>
            <a:endParaRPr lang="fa-IR" sz="2400" b="1" dirty="0" smtClean="0">
              <a:solidFill>
                <a:schemeClr val="bg1"/>
              </a:solidFill>
              <a:cs typeface="B Nazanin" pitchFamily="2" charset="-78"/>
            </a:endParaRPr>
          </a:p>
          <a:p>
            <a:pPr algn="ctr" rtl="1">
              <a:lnSpc>
                <a:spcPct val="150000"/>
              </a:lnSpc>
              <a:buClr>
                <a:srgbClr val="FF0000"/>
              </a:buClr>
            </a:pPr>
            <a:r>
              <a:rPr lang="ar-SA" sz="2400" b="1" dirty="0" smtClean="0">
                <a:solidFill>
                  <a:schemeClr val="bg1"/>
                </a:solidFill>
                <a:cs typeface="B Nazanin" pitchFamily="2" charset="-78"/>
              </a:rPr>
              <a:t>حوزه فعاليت</a:t>
            </a:r>
            <a:r>
              <a:rPr lang="en-US" sz="2400" b="1" dirty="0" smtClean="0">
                <a:solidFill>
                  <a:schemeClr val="bg1"/>
                </a:solidFill>
                <a:cs typeface="B Nazanin" pitchFamily="2" charset="-78"/>
              </a:rPr>
              <a:t>: </a:t>
            </a:r>
            <a:r>
              <a:rPr lang="ar-SA" sz="2000" b="1" dirty="0" smtClean="0">
                <a:solidFill>
                  <a:schemeClr val="bg1"/>
                </a:solidFill>
                <a:cs typeface="B Nazanin" pitchFamily="2" charset="-78"/>
              </a:rPr>
              <a:t>ارتباطات راه دور، نيمه هادي‌ها، فناوري ديجيتال</a:t>
            </a:r>
            <a:endParaRPr lang="fa-IR" sz="2400" b="1" dirty="0" smtClean="0">
              <a:solidFill>
                <a:schemeClr val="bg1"/>
              </a:solidFill>
              <a:cs typeface="B Nazanin" pitchFamily="2" charset="-78"/>
            </a:endParaRPr>
          </a:p>
          <a:p>
            <a:pPr algn="ctr" rtl="1">
              <a:lnSpc>
                <a:spcPct val="150000"/>
              </a:lnSpc>
              <a:buClr>
                <a:srgbClr val="FF0000"/>
              </a:buClr>
            </a:pPr>
            <a:r>
              <a:rPr lang="ar-SA" sz="2400" b="1" dirty="0" smtClean="0">
                <a:solidFill>
                  <a:schemeClr val="bg1"/>
                </a:solidFill>
                <a:cs typeface="B Nazanin" pitchFamily="2" charset="-78"/>
              </a:rPr>
              <a:t>ويژگي</a:t>
            </a:r>
            <a:r>
              <a:rPr lang="en-US" sz="2400" b="1" dirty="0" smtClean="0">
                <a:solidFill>
                  <a:schemeClr val="bg1"/>
                </a:solidFill>
                <a:cs typeface="B Nazanin" pitchFamily="2" charset="-78"/>
              </a:rPr>
              <a:t>: </a:t>
            </a:r>
            <a:r>
              <a:rPr lang="ar-SA" sz="2400" b="1" dirty="0" smtClean="0">
                <a:solidFill>
                  <a:schemeClr val="bg1"/>
                </a:solidFill>
                <a:cs typeface="B Nazanin" pitchFamily="2" charset="-78"/>
              </a:rPr>
              <a:t>برترين شركت كره جنوبي</a:t>
            </a:r>
            <a:endParaRPr lang="fa-IR" sz="2400" b="1" dirty="0" smtClean="0">
              <a:solidFill>
                <a:schemeClr val="bg1"/>
              </a:solidFill>
              <a:cs typeface="B Nazanin" pitchFamily="2" charset="-78"/>
            </a:endParaRPr>
          </a:p>
          <a:p>
            <a:pPr algn="ctr" rtl="1">
              <a:lnSpc>
                <a:spcPct val="150000"/>
              </a:lnSpc>
              <a:buClr>
                <a:srgbClr val="FF0000"/>
              </a:buClr>
            </a:pPr>
            <a:r>
              <a:rPr lang="ar-SA" sz="2400" b="1" dirty="0" smtClean="0">
                <a:solidFill>
                  <a:schemeClr val="bg1"/>
                </a:solidFill>
                <a:cs typeface="B Nazanin" pitchFamily="2" charset="-78"/>
              </a:rPr>
              <a:t>فروش</a:t>
            </a:r>
            <a:r>
              <a:rPr lang="en-US" sz="2400" b="1" dirty="0" smtClean="0">
                <a:solidFill>
                  <a:schemeClr val="bg1"/>
                </a:solidFill>
                <a:cs typeface="B Nazanin" pitchFamily="2" charset="-78"/>
              </a:rPr>
              <a:t> 5/71: </a:t>
            </a:r>
            <a:r>
              <a:rPr lang="ar-SA" sz="2400" b="1" dirty="0" smtClean="0">
                <a:solidFill>
                  <a:schemeClr val="bg1"/>
                </a:solidFill>
                <a:cs typeface="B Nazanin" pitchFamily="2" charset="-78"/>
              </a:rPr>
              <a:t>ميليارد دلار</a:t>
            </a:r>
            <a:endParaRPr lang="fa-IR" sz="2400" b="1" dirty="0" smtClean="0">
              <a:solidFill>
                <a:schemeClr val="bg1"/>
              </a:solidFill>
              <a:cs typeface="B Nazanin" pitchFamily="2" charset="-78"/>
            </a:endParaRPr>
          </a:p>
          <a:p>
            <a:pPr algn="ctr" rtl="1">
              <a:lnSpc>
                <a:spcPct val="150000"/>
              </a:lnSpc>
              <a:buClr>
                <a:srgbClr val="FF0000"/>
              </a:buClr>
            </a:pPr>
            <a:r>
              <a:rPr lang="ar-SA" sz="2400" b="1" dirty="0" smtClean="0">
                <a:solidFill>
                  <a:schemeClr val="bg1"/>
                </a:solidFill>
                <a:cs typeface="B Nazanin" pitchFamily="2" charset="-78"/>
              </a:rPr>
              <a:t>كاركنان</a:t>
            </a:r>
            <a:r>
              <a:rPr lang="fa-IR" sz="2400" b="1" dirty="0" smtClean="0">
                <a:solidFill>
                  <a:schemeClr val="bg1"/>
                </a:solidFill>
                <a:cs typeface="B Nazanin" pitchFamily="2" charset="-78"/>
              </a:rPr>
              <a:t>:</a:t>
            </a:r>
            <a:r>
              <a:rPr lang="en-US" sz="2400" b="1" dirty="0" smtClean="0">
                <a:solidFill>
                  <a:schemeClr val="bg1"/>
                </a:solidFill>
                <a:cs typeface="B Nazanin" pitchFamily="2" charset="-78"/>
              </a:rPr>
              <a:t> 80594 </a:t>
            </a:r>
            <a:r>
              <a:rPr lang="ar-SA" sz="2400" b="1" dirty="0" smtClean="0">
                <a:solidFill>
                  <a:schemeClr val="bg1"/>
                </a:solidFill>
                <a:cs typeface="B Nazanin" pitchFamily="2" charset="-78"/>
              </a:rPr>
              <a:t>نفر</a:t>
            </a:r>
            <a:endParaRPr lang="en-US" sz="2000" b="1" dirty="0">
              <a:solidFill>
                <a:schemeClr val="bg1"/>
              </a:solidFill>
            </a:endParaRPr>
          </a:p>
        </p:txBody>
      </p:sp>
    </p:spTree>
  </p:cSld>
  <p:clrMapOvr>
    <a:masterClrMapping/>
  </p:clrMapOvr>
  <p:transition spd="slow">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458200" cy="6248400"/>
          </a:xfrm>
        </p:spPr>
        <p:txBody>
          <a:bodyPr>
            <a:normAutofit lnSpcReduction="10000"/>
          </a:bodyPr>
          <a:lstStyle/>
          <a:p>
            <a:pPr algn="ctr" rtl="1">
              <a:lnSpc>
                <a:spcPct val="150000"/>
              </a:lnSpc>
              <a:buNone/>
            </a:pPr>
            <a:r>
              <a:rPr lang="ar-SA" sz="3600" b="1" dirty="0" smtClean="0">
                <a:solidFill>
                  <a:schemeClr val="bg1"/>
                </a:solidFill>
                <a:cs typeface="B Nazanin" pitchFamily="2" charset="-78"/>
              </a:rPr>
              <a:t>چشم انداز </a:t>
            </a:r>
            <a:endParaRPr lang="fa-IR" sz="3600" b="1" dirty="0" smtClean="0">
              <a:solidFill>
                <a:schemeClr val="bg1"/>
              </a:solidFill>
              <a:cs typeface="B Nazanin" pitchFamily="2" charset="-78"/>
            </a:endParaRPr>
          </a:p>
          <a:p>
            <a:pPr algn="ctr" rtl="1">
              <a:lnSpc>
                <a:spcPct val="150000"/>
              </a:lnSpc>
              <a:buNone/>
            </a:pPr>
            <a:endParaRPr lang="fa-IR" sz="3600" b="1" dirty="0" smtClean="0">
              <a:solidFill>
                <a:srgbClr val="FF0000"/>
              </a:solidFill>
              <a:cs typeface="B Nazanin" pitchFamily="2" charset="-78"/>
            </a:endParaRPr>
          </a:p>
          <a:p>
            <a:pPr algn="r" rtl="1">
              <a:lnSpc>
                <a:spcPct val="150000"/>
              </a:lnSpc>
              <a:buNone/>
            </a:pPr>
            <a:r>
              <a:rPr lang="ar-SA" sz="2800" b="1" dirty="0" smtClean="0">
                <a:cs typeface="B Nazanin" pitchFamily="2" charset="-78"/>
              </a:rPr>
              <a:t>تبديل شدن به رهبر انقلاب ديجيتال. </a:t>
            </a:r>
            <a:endParaRPr lang="fa-IR" sz="2800" b="1" dirty="0" smtClean="0">
              <a:cs typeface="B Nazanin" pitchFamily="2" charset="-78"/>
            </a:endParaRPr>
          </a:p>
          <a:p>
            <a:pPr algn="r" rtl="1">
              <a:lnSpc>
                <a:spcPct val="150000"/>
              </a:lnSpc>
            </a:pPr>
            <a:r>
              <a:rPr lang="ar-SA" sz="2800" dirty="0" smtClean="0">
                <a:cs typeface="B Nazanin" pitchFamily="2" charset="-78"/>
              </a:rPr>
              <a:t>شعار سامسونگ براي تحقق اين چشم انداز، «شركت ديجيتال» بودن است</a:t>
            </a:r>
            <a:r>
              <a:rPr lang="fa-IR" sz="2800" dirty="0" smtClean="0">
                <a:cs typeface="B Nazanin" pitchFamily="2" charset="-78"/>
              </a:rPr>
              <a:t>.</a:t>
            </a:r>
          </a:p>
          <a:p>
            <a:pPr algn="ctr" rtl="1">
              <a:lnSpc>
                <a:spcPct val="150000"/>
              </a:lnSpc>
              <a:buNone/>
            </a:pPr>
            <a:r>
              <a:rPr lang="fa-IR" sz="4000" b="1" dirty="0" smtClean="0">
                <a:solidFill>
                  <a:srgbClr val="FF0000"/>
                </a:solidFill>
                <a:cs typeface="B Nazanin" pitchFamily="2" charset="-78"/>
              </a:rPr>
              <a:t>    </a:t>
            </a:r>
            <a:r>
              <a:rPr lang="fa-IR" sz="4000" b="1" dirty="0" smtClean="0">
                <a:solidFill>
                  <a:schemeClr val="bg1"/>
                </a:solidFill>
                <a:cs typeface="B Nazanin" pitchFamily="2" charset="-78"/>
              </a:rPr>
              <a:t>مأموریت</a:t>
            </a:r>
          </a:p>
          <a:p>
            <a:pPr algn="just" rtl="1">
              <a:lnSpc>
                <a:spcPct val="150000"/>
              </a:lnSpc>
            </a:pPr>
            <a:r>
              <a:rPr lang="ar-SA" sz="2800" dirty="0" smtClean="0">
                <a:cs typeface="B Nazanin" pitchFamily="2" charset="-78"/>
              </a:rPr>
              <a:t>شعارهاي سامسونگ از ابتداي تأسيس، توجه به منابع انساني، كمك اقتصادي به جامعه و خردورزي بوده است. </a:t>
            </a:r>
            <a:endParaRPr lang="fa-IR" sz="2800" dirty="0" smtClean="0">
              <a:cs typeface="B Nazanin" pitchFamily="2" charset="-78"/>
            </a:endParaRPr>
          </a:p>
          <a:p>
            <a:pPr algn="just" rtl="1">
              <a:lnSpc>
                <a:spcPct val="150000"/>
              </a:lnSpc>
            </a:pPr>
            <a:r>
              <a:rPr lang="ar-SA" sz="2800" dirty="0" smtClean="0">
                <a:cs typeface="B Nazanin" pitchFamily="2" charset="-78"/>
              </a:rPr>
              <a:t>مديرعامل شركت معتقد است، موقعيت سامسونگ متكي به پنج ارزش است: كيفيت، خلاقيت، رقابت، فرهنگ و وح</a:t>
            </a:r>
            <a:r>
              <a:rPr lang="fa-IR" sz="2800" dirty="0" smtClean="0">
                <a:cs typeface="B Nazanin" pitchFamily="2" charset="-78"/>
              </a:rPr>
              <a:t>دت</a:t>
            </a:r>
            <a:r>
              <a:rPr lang="fa-IR" sz="2400" dirty="0" smtClean="0">
                <a:cs typeface="B Nazanin" pitchFamily="2" charset="-78"/>
              </a:rPr>
              <a:t>.</a:t>
            </a:r>
          </a:p>
          <a:p>
            <a:pPr algn="r" rtl="1">
              <a:lnSpc>
                <a:spcPct val="150000"/>
              </a:lnSpc>
              <a:buNone/>
            </a:pPr>
            <a:endParaRPr lang="en-US" sz="3200" dirty="0">
              <a:cs typeface="B Nazanin" pitchFamily="2" charset="-78"/>
            </a:endParaRPr>
          </a:p>
        </p:txBody>
      </p:sp>
      <p:pic>
        <p:nvPicPr>
          <p:cNvPr id="4" name="Picture 3" descr="234.bmp"/>
          <p:cNvPicPr>
            <a:picLocks noChangeAspect="1"/>
          </p:cNvPicPr>
          <p:nvPr/>
        </p:nvPicPr>
        <p:blipFill>
          <a:blip r:embed="rId3" cstate="print">
            <a:lum bright="50000" contrast="54000"/>
          </a:blip>
          <a:stretch>
            <a:fillRect/>
          </a:stretch>
        </p:blipFill>
        <p:spPr>
          <a:xfrm>
            <a:off x="381000" y="0"/>
            <a:ext cx="2362200" cy="1771650"/>
          </a:xfrm>
          <a:prstGeom prst="rect">
            <a:avLst/>
          </a:prstGeom>
        </p:spPr>
      </p:pic>
    </p:spTree>
  </p:cSld>
  <p:clrMapOvr>
    <a:masterClrMapping/>
  </p:clrMapOvr>
  <p:transition spd="slow">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458200" cy="6629400"/>
          </a:xfrm>
        </p:spPr>
        <p:txBody>
          <a:bodyPr>
            <a:normAutofit/>
          </a:bodyPr>
          <a:lstStyle/>
          <a:p>
            <a:pPr marL="0" indent="0" algn="just" rtl="1">
              <a:lnSpc>
                <a:spcPct val="150000"/>
              </a:lnSpc>
              <a:buNone/>
            </a:pPr>
            <a:r>
              <a:rPr lang="fa-IR" sz="4000" dirty="0" smtClean="0">
                <a:cs typeface="B Nazanin" pitchFamily="2" charset="-78"/>
              </a:rPr>
              <a:t> </a:t>
            </a:r>
            <a:endParaRPr lang="fa-IR" sz="4000" dirty="0">
              <a:cs typeface="B Nazanin" pitchFamily="2" charset="-78"/>
            </a:endParaRPr>
          </a:p>
          <a:p>
            <a:pPr marL="0" indent="0" algn="just" rtl="1">
              <a:lnSpc>
                <a:spcPct val="150000"/>
              </a:lnSpc>
              <a:buNone/>
            </a:pPr>
            <a:endParaRPr lang="fa-IR" sz="3600" dirty="0" smtClean="0">
              <a:cs typeface="B Nazanin" pitchFamily="2" charset="-78"/>
            </a:endParaRPr>
          </a:p>
          <a:p>
            <a:pPr marL="0" indent="0" algn="just" rtl="1">
              <a:lnSpc>
                <a:spcPct val="150000"/>
              </a:lnSpc>
              <a:buNone/>
            </a:pPr>
            <a:r>
              <a:rPr lang="ar-SA" sz="2400" dirty="0" smtClean="0">
                <a:cs typeface="B Nazanin" pitchFamily="2" charset="-78"/>
              </a:rPr>
              <a:t>در سامسونگ هر تغيير به عنوان يك فرصت ديده مي شود و به افراد امكان و اجازه اشتباه كردن داده مي شود</a:t>
            </a:r>
            <a:r>
              <a:rPr lang="fa-IR" sz="2400" dirty="0">
                <a:cs typeface="B Nazanin" pitchFamily="2" charset="-78"/>
              </a:rPr>
              <a:t> </a:t>
            </a:r>
            <a:r>
              <a:rPr lang="ar-SA" sz="2400" dirty="0" smtClean="0">
                <a:cs typeface="B Nazanin" pitchFamily="2" charset="-78"/>
              </a:rPr>
              <a:t>به شرط آنكه آن اشتباه مستند و مكتوب شده و ديگر تكرار نشود</a:t>
            </a:r>
            <a:r>
              <a:rPr lang="fa-IR" sz="2400" dirty="0" smtClean="0">
                <a:cs typeface="B Nazanin" pitchFamily="2" charset="-78"/>
              </a:rPr>
              <a:t>.</a:t>
            </a:r>
            <a:endParaRPr lang="en-US" sz="2400" dirty="0" smtClean="0">
              <a:cs typeface="B Nazanin"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3429000"/>
            <a:ext cx="7086600" cy="2347914"/>
          </a:xfrm>
          <a:prstGeom prst="rect">
            <a:avLst/>
          </a:prstGeom>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42918"/>
            <a:ext cx="8229600" cy="5529599"/>
          </a:xfrm>
        </p:spPr>
        <p:txBody>
          <a:bodyPr>
            <a:normAutofit lnSpcReduction="10000"/>
          </a:bodyPr>
          <a:lstStyle/>
          <a:p>
            <a:pPr algn="just" rtl="1">
              <a:buNone/>
            </a:pPr>
            <a:r>
              <a:rPr lang="fa-IR" sz="2000" dirty="0" smtClean="0"/>
              <a:t> </a:t>
            </a:r>
          </a:p>
          <a:p>
            <a:pPr algn="just" rtl="1">
              <a:buNone/>
            </a:pPr>
            <a:endParaRPr lang="fa-IR" sz="2000" dirty="0"/>
          </a:p>
          <a:p>
            <a:pPr algn="just" rtl="1">
              <a:buNone/>
            </a:pPr>
            <a:endParaRPr lang="fa-IR" sz="2000" dirty="0" smtClean="0"/>
          </a:p>
          <a:p>
            <a:pPr algn="just" rtl="1">
              <a:buNone/>
            </a:pPr>
            <a:r>
              <a:rPr lang="fa-IR" sz="2000" dirty="0" smtClean="0"/>
              <a:t> </a:t>
            </a:r>
            <a:r>
              <a:rPr lang="fa-IR" sz="2000" dirty="0" smtClean="0"/>
              <a:t>   مدیریت </a:t>
            </a:r>
            <a:r>
              <a:rPr lang="fa-IR" sz="2000" dirty="0" smtClean="0"/>
              <a:t>جدید بر چند شعار یا دستورالعمل اصلی استوار است. «پرورش افراد» و«تغییر از من شروع می‌شود» جملاتی هستند که به وفور شنیده می‌شوند. </a:t>
            </a:r>
            <a:r>
              <a:rPr lang="fa-IR" sz="2000" dirty="0" smtClean="0"/>
              <a:t>تمام </a:t>
            </a:r>
            <a:r>
              <a:rPr lang="fa-IR" sz="2000" dirty="0" smtClean="0"/>
              <a:t>این اصول در یکی دیگر از مراکز سامسونگ یعنی مجموعه گومی (</a:t>
            </a:r>
            <a:r>
              <a:rPr lang="en-US" sz="2000" dirty="0" smtClean="0"/>
              <a:t>Gumi Complex</a:t>
            </a:r>
            <a:r>
              <a:rPr lang="fa-IR" sz="2000" dirty="0" smtClean="0"/>
              <a:t>) نیز به وضوح مورد استفاده قرار گرفته و پیاده می‌شوند.  این مجموعه که در فاصله ۱۵۰ مایلی جنوب سئول قرار دارد، محل تولید تلفن‌های هوشمند مشهور سامسونگ است و همان جایی است که سامسونگ نخستین تلفن‌اش یعنی </a:t>
            </a:r>
            <a:r>
              <a:rPr lang="en-US" sz="2000" dirty="0" smtClean="0"/>
              <a:t>SH-100</a:t>
            </a:r>
            <a:r>
              <a:rPr lang="fa-IR" sz="2000" dirty="0" smtClean="0"/>
              <a:t> را تولید کرد.</a:t>
            </a:r>
            <a:endParaRPr lang="en-US" sz="2000" dirty="0" smtClean="0"/>
          </a:p>
          <a:p>
            <a:pPr algn="just" rtl="1">
              <a:buNone/>
            </a:pPr>
            <a:endParaRPr lang="en-US" sz="2000" dirty="0"/>
          </a:p>
          <a:p>
            <a:pPr algn="just" rtl="1">
              <a:buNone/>
            </a:pPr>
            <a:endParaRPr lang="en-US" sz="2000" dirty="0" smtClean="0"/>
          </a:p>
          <a:p>
            <a:pPr algn="just" rtl="1">
              <a:buNone/>
            </a:pPr>
            <a:r>
              <a:rPr lang="fa-IR" sz="2000" dirty="0"/>
              <a:t> </a:t>
            </a:r>
            <a:r>
              <a:rPr lang="fa-IR" sz="2000" dirty="0" smtClean="0"/>
              <a:t>    نخستین </a:t>
            </a:r>
            <a:r>
              <a:rPr lang="fa-IR" sz="2000" dirty="0"/>
              <a:t>چیزی که در این مرکز به چشم می‌خورد، حضور موسیقی </a:t>
            </a:r>
            <a:r>
              <a:rPr lang="en-US" sz="2000" dirty="0"/>
              <a:t>K-pop</a:t>
            </a:r>
            <a:r>
              <a:rPr lang="fa-IR" sz="2000" dirty="0"/>
              <a:t> یا موسیقی پاپ کره‌ای در تمام فضای بیرونی مجموعه است که از بلندگوهایی به شکل صخره پخش می‌شود. این موسیقی ملایم و سبک است و به گفته یکی از سخن‌گویان سامسونگ براساس مشاوره با روانشناسان و برای کاهش استرس کارکنان انتخاب شده است. بیش از ۱۰۰۰۰ کارمند در گومی کار می‌کنند که بیشتر آن‌ها زنانی در سنین حدود ۲۰ سال هستند.بسیاری از کارکنان مجرد در همان مجموعه گومی زندگی می‌کنند؛ در خوابگاه‌هایی که به اتاق‌های ناهارخوری، سالن‌های بدنسازی، کتابخانه و بارهای قهوه مجهز هستند. قهوه در کره طرفداران زیادی دارد.</a:t>
            </a:r>
            <a:endParaRPr lang="en-US" sz="2000" dirty="0"/>
          </a:p>
          <a:p>
            <a:pPr algn="just" rtl="1">
              <a:buNone/>
            </a:pPr>
            <a:endParaRPr lang="en-US" sz="2000" dirty="0" smtClean="0"/>
          </a:p>
          <a:p>
            <a:pPr algn="just">
              <a:buNone/>
            </a:pPr>
            <a:endParaRPr lang="fa-IR" sz="2000" dirty="0"/>
          </a:p>
        </p:txBody>
      </p:sp>
    </p:spTree>
    <p:extLst>
      <p:ext uri="{BB962C8B-B14F-4D97-AF65-F5344CB8AC3E}">
        <p14:creationId xmlns:p14="http://schemas.microsoft.com/office/powerpoint/2010/main" val="697489086"/>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1000"/>
                                        <p:tgtEl>
                                          <p:spTgt spid="3">
                                            <p:txEl>
                                              <p:pRg st="6" end="6"/>
                                            </p:txEl>
                                          </p:spTgt>
                                        </p:tgtEl>
                                      </p:cBhvr>
                                    </p:animEffect>
                                    <p:anim calcmode="lin" valueType="num">
                                      <p:cBhvr>
                                        <p:cTn id="2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Apple</a:t>
            </a:r>
            <a:r>
              <a:rPr lang="fa-IR" dirty="0" smtClean="0">
                <a:solidFill>
                  <a:schemeClr val="tx1"/>
                </a:solidFill>
              </a:rPr>
              <a:t>شرکت </a:t>
            </a:r>
            <a:endParaRPr lang="en-US"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p:txBody>
          <a:bodyPr>
            <a:normAutofit/>
          </a:bodyPr>
          <a:lstStyle/>
          <a:p>
            <a:pPr marL="0" indent="0" algn="just" rtl="1">
              <a:buNone/>
            </a:pPr>
            <a:r>
              <a:rPr lang="fa-IR" sz="2000" dirty="0"/>
              <a:t>یک شرکت چند ملیتی آمریکایی </a:t>
            </a:r>
            <a:r>
              <a:rPr lang="fa-IR" sz="2000" dirty="0" smtClean="0"/>
              <a:t>در </a:t>
            </a:r>
            <a:r>
              <a:rPr lang="fa-IR" sz="2000" dirty="0"/>
              <a:t>زمینهٔ طراحی و ساخت لوازم الکترونیکی مصرفی و نرم‌افزار کامپیوتر فعالیت می‌کند. این شرکت ابتدا با نام شرکت کامپیوتری اپل </a:t>
            </a:r>
            <a:r>
              <a:rPr lang="en-US" sz="2000" dirty="0" smtClean="0"/>
              <a:t>Apple </a:t>
            </a:r>
            <a:r>
              <a:rPr lang="en-US" sz="2000" dirty="0"/>
              <a:t>Computer </a:t>
            </a:r>
            <a:r>
              <a:rPr lang="fa-IR" sz="2000" dirty="0" smtClean="0"/>
              <a:t>در </a:t>
            </a:r>
            <a:r>
              <a:rPr lang="fa-IR" sz="2000" dirty="0"/>
              <a:t>شهر کوپرتینو در ایالت کالیفورنیا، واقع در دره سیلیکون کشور آمریکا تأسیس شد.</a:t>
            </a:r>
          </a:p>
          <a:p>
            <a:pPr marL="0" indent="0" algn="just" rtl="1">
              <a:buNone/>
            </a:pPr>
            <a:r>
              <a:rPr lang="fa-IR" sz="2000" dirty="0"/>
              <a:t>این شرکت در دهه‌ٔ هفتاد میلادی با معرفی ریزرایانه‌های اپل </a:t>
            </a:r>
            <a:r>
              <a:rPr lang="en-US" sz="2000" dirty="0"/>
              <a:t>I، </a:t>
            </a:r>
            <a:r>
              <a:rPr lang="fa-IR" sz="2000" dirty="0"/>
              <a:t>اپل </a:t>
            </a:r>
            <a:r>
              <a:rPr lang="en-US" sz="2000" dirty="0"/>
              <a:t>II، </a:t>
            </a:r>
            <a:r>
              <a:rPr lang="fa-IR" sz="2000" dirty="0"/>
              <a:t>اپل </a:t>
            </a:r>
            <a:r>
              <a:rPr lang="en-US" sz="2000" dirty="0"/>
              <a:t>III </a:t>
            </a:r>
            <a:r>
              <a:rPr lang="fa-IR" sz="2000" dirty="0"/>
              <a:t>و پس از آن مکینتاش به بازار به آغاز و گسترش نوعی رایانه شخصی کمک فراوانی نمود</a:t>
            </a:r>
            <a:r>
              <a:rPr lang="fa-IR" sz="2000" dirty="0" smtClean="0"/>
              <a:t>.</a:t>
            </a:r>
            <a:endParaRPr lang="en-US" sz="2000" dirty="0" smtClean="0"/>
          </a:p>
          <a:p>
            <a:pPr marL="0" indent="0" algn="just" rtl="1">
              <a:buNone/>
            </a:pPr>
            <a:endParaRPr lang="en-US" sz="2000" dirty="0"/>
          </a:p>
          <a:p>
            <a:pPr marL="0" indent="0" algn="just" rtl="1">
              <a:buNone/>
            </a:pPr>
            <a:endParaRPr lang="en-US" sz="2000" dirty="0" smtClean="0"/>
          </a:p>
          <a:p>
            <a:pPr marL="0" indent="0" algn="just" rtl="1">
              <a:buNone/>
            </a:pPr>
            <a:endParaRPr lang="fa-IR" sz="2000" dirty="0"/>
          </a:p>
          <a:p>
            <a:pPr marL="0" indent="0" algn="just" rtl="1">
              <a:buNone/>
            </a:pPr>
            <a:r>
              <a:rPr lang="fa-IR" sz="2000" dirty="0"/>
              <a:t>همچنین این شرکت در زمینه‌ٔ تولید نرم‌افزار هم فعالیت دارد. نرم‌افزارهای آی‌تونز، آی‌لایف ، آی ورک و سیستم‌عامل مورد استفاده در رایانه‌های این شرکت مک اواس ده نیز نمونه‌هایی از فعالیت نرم‌افزاری این شرکت هستند.</a:t>
            </a:r>
            <a:endParaRPr lang="en-US" sz="2000" dirty="0"/>
          </a:p>
        </p:txBody>
      </p:sp>
      <p:sp>
        <p:nvSpPr>
          <p:cNvPr id="6" name="TextBox 5"/>
          <p:cNvSpPr txBox="1"/>
          <p:nvPr/>
        </p:nvSpPr>
        <p:spPr>
          <a:xfrm>
            <a:off x="3124200" y="467591"/>
            <a:ext cx="3276600" cy="584775"/>
          </a:xfrm>
          <a:prstGeom prst="rect">
            <a:avLst/>
          </a:prstGeom>
          <a:noFill/>
        </p:spPr>
        <p:txBody>
          <a:bodyPr wrap="square" rtlCol="0">
            <a:spAutoFit/>
          </a:bodyPr>
          <a:lstStyle/>
          <a:p>
            <a:pPr algn="ctr"/>
            <a:r>
              <a:rPr lang="en-US" sz="3200" b="1" dirty="0" smtClean="0"/>
              <a:t>Apple</a:t>
            </a:r>
            <a:endParaRPr lang="en-US" b="1" dirty="0"/>
          </a:p>
        </p:txBody>
      </p:sp>
    </p:spTree>
    <p:extLst>
      <p:ext uri="{BB962C8B-B14F-4D97-AF65-F5344CB8AC3E}">
        <p14:creationId xmlns:p14="http://schemas.microsoft.com/office/powerpoint/2010/main" val="632200126"/>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1)">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21600000">
                                      <p:cBhvr>
                                        <p:cTn id="14" dur="2000" fill="hold"/>
                                        <p:tgtEl>
                                          <p:spTgt spid="3">
                                            <p:txEl>
                                              <p:pRg st="5" end="5"/>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APPLE</a:t>
            </a:r>
            <a:r>
              <a:rPr lang="fa-IR" dirty="0" smtClean="0"/>
              <a:t>منابع انسانی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4600" y="3581400"/>
            <a:ext cx="4354982" cy="2895600"/>
          </a:xfrm>
        </p:spPr>
      </p:pic>
      <p:sp>
        <p:nvSpPr>
          <p:cNvPr id="5" name="TextBox 4"/>
          <p:cNvSpPr txBox="1"/>
          <p:nvPr/>
        </p:nvSpPr>
        <p:spPr>
          <a:xfrm>
            <a:off x="457200" y="1676400"/>
            <a:ext cx="7772400" cy="646331"/>
          </a:xfrm>
          <a:prstGeom prst="rect">
            <a:avLst/>
          </a:prstGeom>
          <a:noFill/>
        </p:spPr>
        <p:txBody>
          <a:bodyPr wrap="square" rtlCol="0">
            <a:spAutoFit/>
          </a:bodyPr>
          <a:lstStyle/>
          <a:p>
            <a:pPr algn="r" rtl="1"/>
            <a:r>
              <a:rPr lang="fa-IR" b="1" dirty="0"/>
              <a:t>شرکتهای بزرگ تکنولوژی </a:t>
            </a:r>
            <a:r>
              <a:rPr lang="fa-IR" b="1" dirty="0" smtClean="0"/>
              <a:t>مثل برای </a:t>
            </a:r>
            <a:r>
              <a:rPr lang="fa-IR" b="1" dirty="0"/>
              <a:t>افزایش خلاقیت و بهره وری کارمندانشان دیوانه کننده ترین مزایایی که می‌تواند وجود داشته باشد را برای آنها در نظر گرفته اند که مغزتان سوت می کشد!</a:t>
            </a:r>
            <a:endParaRPr lang="en-US" b="1" dirty="0"/>
          </a:p>
        </p:txBody>
      </p:sp>
      <p:sp>
        <p:nvSpPr>
          <p:cNvPr id="6" name="TextBox 5"/>
          <p:cNvSpPr txBox="1"/>
          <p:nvPr/>
        </p:nvSpPr>
        <p:spPr>
          <a:xfrm>
            <a:off x="457200" y="2667000"/>
            <a:ext cx="8001000" cy="646331"/>
          </a:xfrm>
          <a:prstGeom prst="rect">
            <a:avLst/>
          </a:prstGeom>
          <a:noFill/>
        </p:spPr>
        <p:txBody>
          <a:bodyPr wrap="square" rtlCol="0">
            <a:spAutoFit/>
          </a:bodyPr>
          <a:lstStyle/>
          <a:p>
            <a:pPr algn="r" rtl="1"/>
            <a:r>
              <a:rPr lang="fa-IR" b="1" dirty="0"/>
              <a:t>غول های تکنولوژی به امید اینکه کارمندان راضی وبی تنش، کارایی بالاتری داشته باشند، دائما مزایایی را به آنها ارائه می‌دهند. بحث درباره ایجاد انگیزه برای خلاقیت و کمک به بهره وری است</a:t>
            </a:r>
            <a:r>
              <a:rPr lang="fa-IR" dirty="0"/>
              <a:t>.</a:t>
            </a:r>
            <a:endParaRPr lang="en-US" dirty="0"/>
          </a:p>
        </p:txBody>
      </p:sp>
    </p:spTree>
    <p:extLst>
      <p:ext uri="{BB962C8B-B14F-4D97-AF65-F5344CB8AC3E}">
        <p14:creationId xmlns:p14="http://schemas.microsoft.com/office/powerpoint/2010/main" val="1181255426"/>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mph" presetSubtype="0" fill="hold" nodeType="clickEffect">
                                  <p:stCondLst>
                                    <p:cond delay="0"/>
                                  </p:stCondLst>
                                  <p:iterate type="lt">
                                    <p:tmPct val="4000"/>
                                  </p:iterate>
                                  <p:childTnLst>
                                    <p:set>
                                      <p:cBhvr override="childStyle">
                                        <p:cTn id="11" dur="500" fill="hold"/>
                                        <p:tgtEl>
                                          <p:spTgt spid="6">
                                            <p:txEl>
                                              <p:pRg st="0" end="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2564" y="533400"/>
            <a:ext cx="8229600" cy="5791517"/>
          </a:xfrm>
        </p:spPr>
        <p:txBody>
          <a:bodyPr>
            <a:normAutofit/>
          </a:bodyPr>
          <a:lstStyle/>
          <a:p>
            <a:pPr marL="0" indent="0" algn="ctr" rtl="1">
              <a:buNone/>
            </a:pPr>
            <a:r>
              <a:rPr lang="fa-IR" sz="2400" b="1" dirty="0"/>
              <a:t>اپل </a:t>
            </a:r>
            <a:r>
              <a:rPr lang="fa-IR" sz="2400" b="1" dirty="0" smtClean="0"/>
              <a:t>به </a:t>
            </a:r>
            <a:r>
              <a:rPr lang="fa-IR" sz="2400" b="1" dirty="0"/>
              <a:t>کارمندان خود جهت انجماد تخمک های شان تسهیلات ارائه می </a:t>
            </a:r>
            <a:r>
              <a:rPr lang="fa-IR" sz="2400" b="1" dirty="0" smtClean="0"/>
              <a:t>دهند</a:t>
            </a:r>
          </a:p>
          <a:p>
            <a:pPr marL="0" indent="0" algn="ctr" rtl="1">
              <a:buNone/>
            </a:pPr>
            <a:endParaRPr lang="fa-IR" sz="2400" b="1" dirty="0" smtClean="0"/>
          </a:p>
          <a:p>
            <a:pPr marL="0" indent="0" algn="ctr" rtl="1">
              <a:buNone/>
            </a:pPr>
            <a:endParaRPr lang="fa-IR" sz="2400" b="1" dirty="0" smtClean="0"/>
          </a:p>
          <a:p>
            <a:pPr marL="0" indent="0" algn="ctr" rtl="1">
              <a:buNone/>
            </a:pPr>
            <a:r>
              <a:rPr lang="fa-IR" sz="2000" dirty="0" smtClean="0"/>
              <a:t>تا این </a:t>
            </a:r>
            <a:r>
              <a:rPr lang="fa-IR" sz="2000" dirty="0"/>
              <a:t>امکان را برای زنان فراهم بیاورند که بهترین سال های عمرشان را صرف کار خود کرده و در آن پیشرفت نمایند. </a:t>
            </a:r>
            <a:r>
              <a:rPr lang="fa-IR" sz="2000" dirty="0" smtClean="0"/>
              <a:t>اپل</a:t>
            </a:r>
            <a:r>
              <a:rPr lang="fa-IR" sz="2000" dirty="0"/>
              <a:t>، </a:t>
            </a:r>
            <a:r>
              <a:rPr lang="fa-IR" sz="2000" dirty="0" smtClean="0"/>
              <a:t>هزینه </a:t>
            </a:r>
            <a:r>
              <a:rPr lang="fa-IR" sz="2000" dirty="0"/>
              <a:t>انجماد تخمک ها را به عهده می گیرند، مبلغی نزدیک به ۲۰ هزار دلار برای هر </a:t>
            </a:r>
            <a:r>
              <a:rPr lang="fa-IR" sz="2000" dirty="0" smtClean="0"/>
              <a:t>کارمند.</a:t>
            </a:r>
            <a:r>
              <a:rPr lang="fa-IR" sz="2000" dirty="0"/>
              <a:t/>
            </a:r>
            <a:br>
              <a:rPr lang="fa-IR" sz="2000" dirty="0"/>
            </a:br>
            <a:endParaRPr lang="fa-IR" sz="2000" dirty="0"/>
          </a:p>
          <a:p>
            <a:pPr marL="0" indent="0" algn="r" rtl="1">
              <a:buNone/>
            </a:pPr>
            <a:endParaRPr lang="fa-IR" sz="2000" dirty="0"/>
          </a:p>
          <a:p>
            <a:pPr marL="0" indent="0" algn="r" rtl="1">
              <a:buNone/>
            </a:pP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2819400"/>
            <a:ext cx="7231673" cy="3581400"/>
          </a:xfrm>
          <a:prstGeom prst="rect">
            <a:avLst/>
          </a:prstGeom>
        </p:spPr>
      </p:pic>
    </p:spTree>
    <p:extLst>
      <p:ext uri="{BB962C8B-B14F-4D97-AF65-F5344CB8AC3E}">
        <p14:creationId xmlns:p14="http://schemas.microsoft.com/office/powerpoint/2010/main" val="1797790313"/>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639117"/>
          </a:xfrm>
        </p:spPr>
        <p:txBody>
          <a:bodyPr/>
          <a:lstStyle/>
          <a:p>
            <a:pPr marL="0" indent="0" algn="r" rtl="1">
              <a:buNone/>
            </a:pPr>
            <a:r>
              <a:rPr lang="fa-IR" dirty="0"/>
              <a:t>محصولات تکنولوژیکی</a:t>
            </a:r>
          </a:p>
          <a:p>
            <a:pPr marL="0" indent="0" algn="r" rtl="1">
              <a:buNone/>
            </a:pPr>
            <a:endParaRPr lang="fa-IR" sz="2000" dirty="0"/>
          </a:p>
          <a:p>
            <a:pPr marL="0" indent="0" algn="just" rtl="1">
              <a:buNone/>
            </a:pPr>
            <a:endParaRPr lang="fa-IR" sz="2000" dirty="0" smtClean="0"/>
          </a:p>
          <a:p>
            <a:pPr marL="0" indent="0" algn="just" rtl="1">
              <a:buNone/>
            </a:pPr>
            <a:r>
              <a:rPr lang="fa-IR" sz="2000" dirty="0" smtClean="0"/>
              <a:t>بعد </a:t>
            </a:r>
            <a:r>
              <a:rPr lang="fa-IR" sz="2000" dirty="0"/>
              <a:t>از دو سال کار کردن برای شرکت "اپل"، شما مشمول 25 درصد تخفیف در بهای کامپیوترها می‌شوید، و بعلاوه بسیاری تخفیف‌های دیگر در سرتا سر دوران تصدی شغلی.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3823" y="3352800"/>
            <a:ext cx="4762500" cy="2733675"/>
          </a:xfrm>
          <a:prstGeom prst="rect">
            <a:avLst/>
          </a:prstGeom>
        </p:spPr>
      </p:pic>
    </p:spTree>
    <p:extLst>
      <p:ext uri="{BB962C8B-B14F-4D97-AF65-F5344CB8AC3E}">
        <p14:creationId xmlns:p14="http://schemas.microsoft.com/office/powerpoint/2010/main" val="2169302134"/>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شرکت لیزینگ ایران خودرو</a:t>
            </a:r>
            <a:endParaRPr lang="fa-IR" dirty="0"/>
          </a:p>
        </p:txBody>
      </p:sp>
      <p:sp>
        <p:nvSpPr>
          <p:cNvPr id="3" name="Content Placeholder 2"/>
          <p:cNvSpPr>
            <a:spLocks noGrp="1"/>
          </p:cNvSpPr>
          <p:nvPr>
            <p:ph idx="1"/>
          </p:nvPr>
        </p:nvSpPr>
        <p:spPr>
          <a:xfrm>
            <a:off x="533400" y="1569720"/>
            <a:ext cx="8229600" cy="4526280"/>
          </a:xfrm>
        </p:spPr>
        <p:txBody>
          <a:bodyPr>
            <a:normAutofit/>
          </a:bodyPr>
          <a:lstStyle/>
          <a:p>
            <a:pPr algn="just" rtl="1">
              <a:buNone/>
            </a:pPr>
            <a:r>
              <a:rPr lang="fa-IR" sz="2400" b="1" dirty="0"/>
              <a:t> شرکت در یک نگاه</a:t>
            </a:r>
            <a:r>
              <a:rPr lang="en-US" sz="2400" b="1" dirty="0"/>
              <a:t>: </a:t>
            </a:r>
            <a:endParaRPr lang="fa-IR" sz="2400" b="1" dirty="0"/>
          </a:p>
          <a:p>
            <a:pPr algn="just" rtl="1">
              <a:buNone/>
            </a:pPr>
            <a:r>
              <a:rPr lang="fa-IR" sz="2400" dirty="0"/>
              <a:t>  شرکت لیزینگ ایران خودرو(سهامی خاص) در تاریخ 1382/7/14 به عنوان بزرگترین شرکت لیزینگ کشور پا به عرصه فعالیت نهاد تا به اهداف بلند گروه صنعتی ایران خودرو در جهت توسعه فروش محصولات متنوع تولید شده جامه عمل بپوشاند</a:t>
            </a:r>
            <a:r>
              <a:rPr lang="en-US" sz="2400" dirty="0" smtClean="0"/>
              <a:t>.</a:t>
            </a:r>
          </a:p>
          <a:p>
            <a:pPr algn="just" rtl="1">
              <a:buNone/>
            </a:pPr>
            <a:endParaRPr lang="en-US" sz="2400" dirty="0"/>
          </a:p>
          <a:p>
            <a:pPr algn="just" rtl="1">
              <a:buNone/>
            </a:pPr>
            <a:endParaRPr lang="en-US" sz="2400" dirty="0"/>
          </a:p>
          <a:p>
            <a:pPr algn="just" rtl="1">
              <a:buNone/>
            </a:pPr>
            <a:r>
              <a:rPr lang="fa-IR" sz="2400" b="1" dirty="0"/>
              <a:t>   خدمات</a:t>
            </a:r>
            <a:r>
              <a:rPr lang="en-US" sz="2400" b="1" dirty="0"/>
              <a:t>:</a:t>
            </a:r>
            <a:r>
              <a:rPr lang="en-US" sz="2400" dirty="0"/>
              <a:t> </a:t>
            </a:r>
            <a:r>
              <a:rPr lang="fa-IR" sz="2400" dirty="0"/>
              <a:t>فروش محصولات ایران خودرو بصورت لیزینگی</a:t>
            </a:r>
            <a:endParaRPr lang="en-US" sz="2400" dirty="0"/>
          </a:p>
          <a:p>
            <a:pPr algn="just" rtl="1">
              <a:buNone/>
            </a:pPr>
            <a:r>
              <a:rPr lang="en-US" sz="2400" dirty="0"/>
              <a:t> </a:t>
            </a:r>
          </a:p>
          <a:p>
            <a:pPr algn="r" rtl="1">
              <a:buNone/>
            </a:pPr>
            <a:endParaRPr lang="fa-IR" sz="2400" dirty="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1)">
                                      <p:cBhvr>
                                        <p:cTn id="10" dur="2000"/>
                                        <p:tgtEl>
                                          <p:spTgt spid="3">
                                            <p:txEl>
                                              <p:pRg st="1" end="1"/>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wheel(1)">
                                      <p:cBhvr>
                                        <p:cTn id="13" dur="2000"/>
                                        <p:tgtEl>
                                          <p:spTgt spid="3">
                                            <p:txEl>
                                              <p:pRg st="4" end="4"/>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wheel(1)">
                                      <p:cBhvr>
                                        <p:cTn id="16"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مقدمه</a:t>
            </a:r>
            <a:endParaRPr lang="en-US" dirty="0"/>
          </a:p>
        </p:txBody>
      </p:sp>
      <p:sp>
        <p:nvSpPr>
          <p:cNvPr id="3" name="Content Placeholder 2"/>
          <p:cNvSpPr>
            <a:spLocks noGrp="1"/>
          </p:cNvSpPr>
          <p:nvPr>
            <p:ph idx="1"/>
          </p:nvPr>
        </p:nvSpPr>
        <p:spPr/>
        <p:txBody>
          <a:bodyPr>
            <a:normAutofit fontScale="85000" lnSpcReduction="20000"/>
          </a:bodyPr>
          <a:lstStyle/>
          <a:p>
            <a:pPr marL="0" indent="0" algn="just" rtl="1">
              <a:buNone/>
            </a:pPr>
            <a:endParaRPr lang="fa-IR" dirty="0"/>
          </a:p>
          <a:p>
            <a:pPr marL="0" indent="0" algn="just" rtl="1">
              <a:buNone/>
            </a:pPr>
            <a:r>
              <a:rPr lang="fa-IR" sz="2400" dirty="0" smtClean="0"/>
              <a:t> منابع انسنی مهمترين </a:t>
            </a:r>
            <a:r>
              <a:rPr lang="fa-IR" sz="2400" dirty="0"/>
              <a:t>عامل در حيات ، رشد و بالندگي سازمانهاست.دستيابي به بهره وري پايدار ، خلاقيت و </a:t>
            </a:r>
            <a:r>
              <a:rPr lang="fa-IR" sz="2400" dirty="0" smtClean="0"/>
              <a:t>نوآو</a:t>
            </a:r>
            <a:r>
              <a:rPr lang="fa-IR" sz="2400" dirty="0"/>
              <a:t>ر</a:t>
            </a:r>
            <a:r>
              <a:rPr lang="fa-IR" sz="2400" dirty="0" smtClean="0"/>
              <a:t>ي </a:t>
            </a:r>
            <a:r>
              <a:rPr lang="fa-IR" sz="2400" dirty="0"/>
              <a:t>و كيفيت مناسب زندگي در </a:t>
            </a:r>
            <a:r>
              <a:rPr lang="fa-IR" sz="2400" dirty="0" smtClean="0"/>
              <a:t>گرو</a:t>
            </a:r>
            <a:r>
              <a:rPr lang="fa-IR" sz="2400" dirty="0"/>
              <a:t/>
            </a:r>
            <a:br>
              <a:rPr lang="fa-IR" sz="2400" dirty="0"/>
            </a:br>
            <a:r>
              <a:rPr lang="fa-IR" sz="2400" dirty="0"/>
              <a:t>مديريت منابع انساني و نيروي انساني كارا، اثربخش، هوشمند و متعهد است</a:t>
            </a:r>
            <a:r>
              <a:rPr lang="fa-IR" sz="2400" dirty="0" smtClean="0"/>
              <a:t>.</a:t>
            </a:r>
            <a:endParaRPr lang="en-US" sz="2400" dirty="0" smtClean="0"/>
          </a:p>
          <a:p>
            <a:pPr marL="0" indent="0" algn="just" rtl="1">
              <a:buNone/>
            </a:pPr>
            <a:endParaRPr lang="fa-IR" sz="2400" dirty="0" smtClean="0"/>
          </a:p>
          <a:p>
            <a:pPr marL="0" indent="0" algn="just" rtl="1">
              <a:buNone/>
            </a:pPr>
            <a:r>
              <a:rPr lang="en-US" sz="2400" dirty="0"/>
              <a:t> </a:t>
            </a:r>
            <a:r>
              <a:rPr lang="ar-SA" sz="2400" dirty="0"/>
              <a:t>عصر حاضر، عصر سازمانهاست و متولیان این سازمانها، انسانها هستند. انسانهایی که خود به واسطه در اختیار داشتن عظیمترین منبع قدرت یعنی تفکر، می‌توانند موجبات تعالی، حرکت و رشد سازمانها را پدید </a:t>
            </a:r>
            <a:r>
              <a:rPr lang="ar-SA" sz="2400" dirty="0" smtClean="0"/>
              <a:t>آورند</a:t>
            </a:r>
            <a:endParaRPr lang="en-US" sz="2400" dirty="0" smtClean="0"/>
          </a:p>
          <a:p>
            <a:pPr marL="0" indent="0" algn="just" rtl="1">
              <a:buNone/>
            </a:pPr>
            <a:endParaRPr lang="fa-IR" sz="2400" dirty="0" smtClean="0"/>
          </a:p>
          <a:p>
            <a:pPr marL="0" indent="0" algn="just" rtl="1">
              <a:buNone/>
            </a:pPr>
            <a:r>
              <a:rPr lang="ar-SA" sz="2400" dirty="0"/>
              <a:t>در فضای پرشتاب و سرشار از تحول و </a:t>
            </a:r>
            <a:r>
              <a:rPr lang="ar-SA" sz="2400" dirty="0" smtClean="0"/>
              <a:t>رقابت </a:t>
            </a:r>
            <a:r>
              <a:rPr lang="ar-SA" sz="2400" dirty="0"/>
              <a:t>دنیای امروز، آنچه که </a:t>
            </a:r>
            <a:r>
              <a:rPr lang="ar-SA" sz="2400" dirty="0" smtClean="0"/>
              <a:t>منجر </a:t>
            </a:r>
            <a:r>
              <a:rPr lang="ar-SA" sz="2400" dirty="0"/>
              <a:t>به کسب مزیت رقابتی سازمانها می‌گردد، نیروی انسانی با کیفیت، خلاق و پویاست. از این رو در عصر حاضر، منابع انسانی دانشگر به عنوان مهمترین قابلیت </a:t>
            </a:r>
            <a:r>
              <a:rPr lang="ar-SA" sz="2400" dirty="0" smtClean="0"/>
              <a:t>سازمان در کسب مزیت رقابتی و همچنین عمده‌ترین دارایی نامشهود قلمداد می‌شوند و باید </a:t>
            </a:r>
            <a:r>
              <a:rPr lang="ar-SA" sz="2400" b="1" dirty="0" smtClean="0"/>
              <a:t>کارکنان</a:t>
            </a:r>
            <a:r>
              <a:rPr lang="ar-SA" sz="2400" dirty="0" smtClean="0"/>
              <a:t> را کلید طلایی بهبود کیفیت و بهره‌وری کلیه فرایندهای سازمانی دانست. سازمانهای پیشرو با تلاش برای جذب</a:t>
            </a:r>
            <a:r>
              <a:rPr lang="ar-SA" sz="2400" dirty="0"/>
              <a:t>، پرورش، نگهداشت و به کارگیری نیروهای دانشگر و زبده، مزیت رقابتی امروز و فردای خود را تضمین میکنند.</a:t>
            </a:r>
            <a:endParaRPr lang="en-US" sz="2400" dirty="0"/>
          </a:p>
          <a:p>
            <a:pPr marL="0" indent="0" algn="just" rtl="1">
              <a:buNone/>
            </a:pPr>
            <a:r>
              <a:rPr lang="fa-IR" sz="2400" dirty="0"/>
              <a:t/>
            </a:r>
            <a:br>
              <a:rPr lang="fa-IR" sz="2400" dirty="0"/>
            </a:br>
            <a:endParaRPr lang="en-US" sz="24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76200"/>
            <a:ext cx="2667000" cy="1828800"/>
          </a:xfrm>
          <a:prstGeom prst="rect">
            <a:avLst/>
          </a:prstGeom>
        </p:spPr>
      </p:pic>
    </p:spTree>
    <p:extLst>
      <p:ext uri="{BB962C8B-B14F-4D97-AF65-F5344CB8AC3E}">
        <p14:creationId xmlns:p14="http://schemas.microsoft.com/office/powerpoint/2010/main" val="346290393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dirty="0" smtClean="0"/>
              <a:t>منابع انسانی لیزینگ ایران خودرو</a:t>
            </a:r>
            <a:endParaRPr lang="fa-IR" sz="4000" dirty="0"/>
          </a:p>
        </p:txBody>
      </p:sp>
      <p:sp>
        <p:nvSpPr>
          <p:cNvPr id="3" name="Content Placeholder 2"/>
          <p:cNvSpPr>
            <a:spLocks noGrp="1"/>
          </p:cNvSpPr>
          <p:nvPr>
            <p:ph idx="1"/>
          </p:nvPr>
        </p:nvSpPr>
        <p:spPr/>
        <p:txBody>
          <a:bodyPr>
            <a:normAutofit/>
          </a:bodyPr>
          <a:lstStyle/>
          <a:p>
            <a:pPr algn="just" rtl="1">
              <a:buNone/>
            </a:pPr>
            <a:r>
              <a:rPr lang="fa-IR" sz="2400" dirty="0" smtClean="0"/>
              <a:t>   طبق اظهارات مدیر منابع انسانی شرکت لیزینگ،دراین شرکت بیشترازسیستمهای تشویقی استفاده میشود به طور مثال در مورد ورود و خروج افراد، بی نظمی هایی مشاهده میشودکه برای رفع آن شرکت در آیین نامه مقرر کرد که به افرادی که هیچ تاخیر و مرخصی و یا غیبتی نداشته باشند 10 ساعت اضافه کار تشویقی به آنها داده می شود. در نهایت بعد از مدتی 80 درصد نیروهای این شرکت همه موازین را رعایت کردندتا این اضافه کار شاملشان شود. زمانی هم که شرکت از نیرویی رضایت نداشته باشدهمه مراحل تذکر، تنبیه و... اجرا کردندو در نهایت اگر اصلاح نشد، با آن برخورد جدی انجام می شود.</a:t>
            </a:r>
            <a:endParaRPr lang="fa-IR" sz="2400" dirty="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72337"/>
            <a:ext cx="5334000" cy="842853"/>
          </a:xfrm>
        </p:spPr>
        <p:txBody>
          <a:bodyPr>
            <a:normAutofit fontScale="90000"/>
          </a:bodyPr>
          <a:lstStyle/>
          <a:p>
            <a:r>
              <a:rPr lang="fa-IR" sz="3600" dirty="0" smtClean="0">
                <a:solidFill>
                  <a:schemeClr val="bg1"/>
                </a:solidFill>
              </a:rPr>
              <a:t>عامل موفقیت شرکت لیزینگ از زبان مدیر منابع انسانی:</a:t>
            </a:r>
            <a:r>
              <a:rPr lang="fa-IR" dirty="0" smtClean="0">
                <a:solidFill>
                  <a:schemeClr val="bg1"/>
                </a:solidFill>
              </a:rPr>
              <a:t/>
            </a:r>
            <a:br>
              <a:rPr lang="fa-IR" dirty="0" smtClean="0">
                <a:solidFill>
                  <a:schemeClr val="bg1"/>
                </a:solidFill>
              </a:rPr>
            </a:br>
            <a:endParaRPr lang="fa-IR" dirty="0">
              <a:solidFill>
                <a:schemeClr val="bg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1" y="1295400"/>
            <a:ext cx="8631488" cy="5347855"/>
          </a:xfrm>
          <a:prstGeom prst="rect">
            <a:avLst/>
          </a:prstGeom>
        </p:spPr>
      </p:pic>
      <p:sp>
        <p:nvSpPr>
          <p:cNvPr id="3" name="Content Placeholder 2"/>
          <p:cNvSpPr>
            <a:spLocks noGrp="1"/>
          </p:cNvSpPr>
          <p:nvPr>
            <p:ph idx="1"/>
          </p:nvPr>
        </p:nvSpPr>
        <p:spPr>
          <a:xfrm>
            <a:off x="457200" y="1600200"/>
            <a:ext cx="5486400" cy="4419917"/>
          </a:xfrm>
        </p:spPr>
        <p:txBody>
          <a:bodyPr>
            <a:normAutofit lnSpcReduction="10000"/>
          </a:bodyPr>
          <a:lstStyle/>
          <a:p>
            <a:pPr algn="just" rtl="1">
              <a:buNone/>
            </a:pPr>
            <a:r>
              <a:rPr lang="fa-IR" sz="2400" dirty="0" smtClean="0">
                <a:solidFill>
                  <a:schemeClr val="bg1"/>
                </a:solidFill>
              </a:rPr>
              <a:t>    من عامل موفقیت شرکت لیزینگ ایران خودرورا در توسعه شرایط خوب می دانم. همانطور که گفتم ما کارمندان را اگر سرمایه خود بدانیم شرایط بعدی مثبت خواهد بود و یقینا به موفقیت هم می رسد. نگاه سرمایه ای تنها مالی نیست و می تواند معنوی هم باشد. من با تسهیلات زیاد هم موفق نیستم. هرچیزی باید اندازه و حد معین خود را داشته باشد. ما در محیط شرکت لیزینگ خودرو صمیمیت افراد را به خوبی می توانیم مشاهده کنیم واین نشان می دهد که مسئولیت پذیری افراد فقط به علت مسائل مالی نیست. موفقیت زمانی حاصل می شود که کارمندان و مدیران به یک درک متقابل برسند و با هم مشکلات را حل کنند.</a:t>
            </a:r>
            <a:endParaRPr lang="en-US" sz="2400" dirty="0" smtClean="0">
              <a:solidFill>
                <a:schemeClr val="bg1"/>
              </a:solidFill>
            </a:endParaRPr>
          </a:p>
          <a:p>
            <a:pPr algn="r" rtl="1">
              <a:buNone/>
            </a:pPr>
            <a:endParaRPr lang="fa-IR" dirty="0">
              <a:solidFill>
                <a:schemeClr val="bg1"/>
              </a:solidFill>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066801"/>
            <a:ext cx="7467600" cy="5135563"/>
          </a:xfrm>
        </p:spPr>
        <p:txBody>
          <a:bodyPr/>
          <a:lstStyle/>
          <a:p>
            <a:pPr algn="r" rtl="1">
              <a:buNone/>
            </a:pPr>
            <a:r>
              <a:rPr lang="fa-IR" dirty="0" smtClean="0"/>
              <a:t>          </a:t>
            </a:r>
          </a:p>
          <a:p>
            <a:pPr algn="r" rtl="1">
              <a:buNone/>
            </a:pPr>
            <a:endParaRPr lang="fa-IR" dirty="0" smtClean="0"/>
          </a:p>
          <a:p>
            <a:pPr algn="r" rtl="1">
              <a:buNone/>
            </a:pPr>
            <a:endParaRPr lang="fa-IR" dirty="0" smtClean="0"/>
          </a:p>
          <a:p>
            <a:pPr algn="r" rtl="1">
              <a:buNone/>
            </a:pPr>
            <a:endParaRPr lang="fa-IR" dirty="0" smtClean="0"/>
          </a:p>
        </p:txBody>
      </p:sp>
      <p:sp>
        <p:nvSpPr>
          <p:cNvPr id="6" name="Rectangle 5"/>
          <p:cNvSpPr/>
          <p:nvPr/>
        </p:nvSpPr>
        <p:spPr>
          <a:xfrm>
            <a:off x="0" y="2133601"/>
            <a:ext cx="9144000" cy="1323439"/>
          </a:xfrm>
          <a:prstGeom prst="rect">
            <a:avLst/>
          </a:prstGeom>
          <a:noFill/>
        </p:spPr>
        <p:txBody>
          <a:bodyPr wrap="square" lIns="91440" tIns="45720" rIns="91440" bIns="45720">
            <a:spAutoFit/>
          </a:bodyPr>
          <a:lstStyle/>
          <a:p>
            <a:pPr algn="ctr" rtl="1">
              <a:buNone/>
            </a:pPr>
            <a:r>
              <a:rPr lang="fa-IR" sz="8000" b="1" i="1" dirty="0" smtClean="0">
                <a:solidFill>
                  <a:srgbClr val="FF0000"/>
                </a:solidFill>
                <a:cs typeface="B Nazanin" pitchFamily="2" charset="-78"/>
              </a:rPr>
              <a:t>با تشکر</a:t>
            </a:r>
            <a:endParaRPr lang="en-US" sz="8000" b="1" i="1" dirty="0">
              <a:solidFill>
                <a:srgbClr val="FF0000"/>
              </a:solidFill>
              <a:cs typeface="B Nazanin" pitchFamily="2" charset="-78"/>
            </a:endParaRPr>
          </a:p>
        </p:txBody>
      </p:sp>
      <p:pic>
        <p:nvPicPr>
          <p:cNvPr id="4" name="Picture 3" descr="6CA73EIJNCA89MPY7CA9QA3L8CAEEC41DCAICLLVRCANBCL1LCAGD2NCECAYHGDZ2CABSXII8CAS444DNCADEV4R6CAPCHO62CAE8WIL9CA5K5KMPCAE04IOJCAZNHXHWCA25OAN5CAW6GMITCAGMWM95.jpg"/>
          <p:cNvPicPr>
            <a:picLocks noChangeAspect="1"/>
          </p:cNvPicPr>
          <p:nvPr/>
        </p:nvPicPr>
        <p:blipFill>
          <a:blip r:embed="rId3" cstate="print">
            <a:lum bright="19000" contrast="9000"/>
          </a:blip>
          <a:stretch>
            <a:fillRect/>
          </a:stretch>
        </p:blipFill>
        <p:spPr>
          <a:xfrm rot="21290148">
            <a:off x="5480637" y="512277"/>
            <a:ext cx="2220295" cy="1665222"/>
          </a:xfrm>
          <a:prstGeom prst="rect">
            <a:avLst/>
          </a:prstGeom>
        </p:spPr>
      </p:pic>
      <p:pic>
        <p:nvPicPr>
          <p:cNvPr id="8" name="Picture 7" descr="_1560267_logo-microsoft-300.jpg"/>
          <p:cNvPicPr>
            <a:picLocks noChangeAspect="1"/>
          </p:cNvPicPr>
          <p:nvPr/>
        </p:nvPicPr>
        <p:blipFill>
          <a:blip r:embed="rId4" cstate="print">
            <a:lum bright="28000" contrast="10000"/>
          </a:blip>
          <a:stretch>
            <a:fillRect/>
          </a:stretch>
        </p:blipFill>
        <p:spPr>
          <a:xfrm>
            <a:off x="870088" y="190501"/>
            <a:ext cx="2285999" cy="1714499"/>
          </a:xfrm>
          <a:prstGeom prst="rect">
            <a:avLst/>
          </a:prstGeom>
        </p:spPr>
      </p:pic>
      <p:pic>
        <p:nvPicPr>
          <p:cNvPr id="9" name="Picture 8" descr="234.bmp"/>
          <p:cNvPicPr>
            <a:picLocks noChangeAspect="1"/>
          </p:cNvPicPr>
          <p:nvPr/>
        </p:nvPicPr>
        <p:blipFill>
          <a:blip r:embed="rId5" cstate="print">
            <a:lum bright="50000" contrast="54000"/>
          </a:blip>
          <a:stretch>
            <a:fillRect/>
          </a:stretch>
        </p:blipFill>
        <p:spPr>
          <a:xfrm rot="20227965">
            <a:off x="6246875" y="2424545"/>
            <a:ext cx="2133600" cy="1600200"/>
          </a:xfrm>
          <a:prstGeom prst="rect">
            <a:avLst/>
          </a:prstGeom>
        </p:spPr>
      </p:pic>
      <p:pic>
        <p:nvPicPr>
          <p:cNvPr id="11" name="Picture 2"/>
          <p:cNvPicPr>
            <a:picLocks noChangeAspect="1" noChangeArrowheads="1"/>
          </p:cNvPicPr>
          <p:nvPr/>
        </p:nvPicPr>
        <p:blipFill>
          <a:blip r:embed="rId6" cstate="print"/>
          <a:srcRect/>
          <a:stretch>
            <a:fillRect/>
          </a:stretch>
        </p:blipFill>
        <p:spPr bwMode="auto">
          <a:xfrm rot="1123851">
            <a:off x="3880797" y="4728261"/>
            <a:ext cx="2023995" cy="1465056"/>
          </a:xfrm>
          <a:prstGeom prst="rect">
            <a:avLst/>
          </a:prstGeom>
          <a:noFill/>
          <a:ln w="9525">
            <a:noFill/>
            <a:miter lim="800000"/>
            <a:headEnd/>
            <a:tailEnd/>
          </a:ln>
          <a:effectLst/>
        </p:spPr>
      </p:pic>
      <p:pic>
        <p:nvPicPr>
          <p:cNvPr id="14" name="Picture 13" descr="Capture.JPG"/>
          <p:cNvPicPr>
            <a:picLocks noChangeAspect="1"/>
          </p:cNvPicPr>
          <p:nvPr/>
        </p:nvPicPr>
        <p:blipFill>
          <a:blip r:embed="rId7" cstate="print"/>
          <a:stretch>
            <a:fillRect/>
          </a:stretch>
        </p:blipFill>
        <p:spPr>
          <a:xfrm>
            <a:off x="110624" y="2792022"/>
            <a:ext cx="2784976" cy="96860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 name="Picture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57600" y="1205146"/>
            <a:ext cx="1358276" cy="10187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122"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28449" y="3974281"/>
            <a:ext cx="1298575" cy="140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940294" y="4095431"/>
            <a:ext cx="1905000" cy="561975"/>
          </a:xfrm>
          <a:prstGeom prst="rect">
            <a:avLst/>
          </a:prstGeom>
        </p:spPr>
      </p:pic>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pPr algn="r" rtl="1"/>
            <a:r>
              <a:rPr lang="fa-IR" sz="2000" dirty="0" smtClean="0"/>
              <a:t> نام شرکت : گوگل</a:t>
            </a:r>
          </a:p>
          <a:p>
            <a:pPr algn="r" rtl="1"/>
            <a:r>
              <a:rPr lang="fa-IR" sz="2000" dirty="0" smtClean="0"/>
              <a:t> سال تاسیس:1995 </a:t>
            </a:r>
          </a:p>
          <a:p>
            <a:pPr algn="r" rtl="1"/>
            <a:r>
              <a:rPr lang="fa-IR" sz="2000" dirty="0" smtClean="0"/>
              <a:t>نوع شرکت:سهامی عام</a:t>
            </a:r>
          </a:p>
          <a:p>
            <a:pPr algn="r" rtl="1"/>
            <a:r>
              <a:rPr lang="fa-IR" sz="2000" dirty="0" smtClean="0"/>
              <a:t>محدوده:فعالیت جهانی</a:t>
            </a:r>
          </a:p>
          <a:p>
            <a:pPr algn="r" rtl="1"/>
            <a:r>
              <a:rPr lang="fa-IR" sz="2000" dirty="0" smtClean="0"/>
              <a:t>بنیانگذارها:سرگئی برین و لری پیج</a:t>
            </a:r>
          </a:p>
          <a:p>
            <a:pPr algn="r" rtl="1"/>
            <a:r>
              <a:rPr lang="fa-IR" sz="2000" dirty="0" smtClean="0"/>
              <a:t>شعبه مرکزی:کالیفرنیا</a:t>
            </a:r>
          </a:p>
          <a:p>
            <a:pPr algn="r" rtl="1"/>
            <a:r>
              <a:rPr lang="fa-IR" sz="2000" dirty="0" smtClean="0"/>
              <a:t>درآمد:23.651میلیارد دلار (سال 2009)</a:t>
            </a:r>
          </a:p>
          <a:p>
            <a:pPr lvl="1" algn="r" rtl="1">
              <a:buNone/>
            </a:pPr>
            <a:r>
              <a:rPr lang="fa-IR" sz="1800" dirty="0" smtClean="0"/>
              <a:t>سود خالص:6.520میلیارد دلار(سال 2009</a:t>
            </a:r>
            <a:r>
              <a:rPr lang="fa-IR" dirty="0" smtClean="0"/>
              <a:t>)</a:t>
            </a:r>
          </a:p>
          <a:p>
            <a:pPr lvl="1" algn="r" rtl="1">
              <a:buNone/>
            </a:pPr>
            <a:r>
              <a:rPr lang="fa-IR" sz="2000" dirty="0" smtClean="0"/>
              <a:t>تعداد کارکنان:20.621(سال 2010)</a:t>
            </a:r>
          </a:p>
          <a:p>
            <a:pPr lvl="1" algn="r" rtl="1">
              <a:buNone/>
            </a:pPr>
            <a:endParaRPr lang="fa-IR" dirty="0" smtClean="0"/>
          </a:p>
          <a:p>
            <a:pPr lvl="1" algn="r" rtl="1"/>
            <a:endParaRPr lang="en-US" dirty="0"/>
          </a:p>
        </p:txBody>
      </p:sp>
      <p:pic>
        <p:nvPicPr>
          <p:cNvPr id="8" name="Picture 7" descr="images.jpg"/>
          <p:cNvPicPr>
            <a:picLocks noChangeAspect="1"/>
          </p:cNvPicPr>
          <p:nvPr/>
        </p:nvPicPr>
        <p:blipFill>
          <a:blip r:embed="rId2" cstate="print"/>
          <a:stretch>
            <a:fillRect/>
          </a:stretch>
        </p:blipFill>
        <p:spPr>
          <a:xfrm>
            <a:off x="533400" y="304801"/>
            <a:ext cx="8001000" cy="1066800"/>
          </a:xfrm>
          <a:prstGeom prst="rect">
            <a:avLst/>
          </a:prstGeom>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استراتژي هاي گوگل در حوزه منابع انساني</a:t>
            </a:r>
            <a:endParaRPr lang="en-US" dirty="0"/>
          </a:p>
        </p:txBody>
      </p:sp>
      <p:sp>
        <p:nvSpPr>
          <p:cNvPr id="3" name="Content Placeholder 2"/>
          <p:cNvSpPr>
            <a:spLocks noGrp="1"/>
          </p:cNvSpPr>
          <p:nvPr>
            <p:ph idx="1"/>
          </p:nvPr>
        </p:nvSpPr>
        <p:spPr>
          <a:xfrm>
            <a:off x="381000" y="1600200"/>
            <a:ext cx="8229600" cy="4526280"/>
          </a:xfrm>
        </p:spPr>
        <p:txBody>
          <a:bodyPr>
            <a:normAutofit/>
          </a:bodyPr>
          <a:lstStyle/>
          <a:p>
            <a:pPr algn="r" rtl="1"/>
            <a:r>
              <a:rPr lang="fa-IR" sz="2400" dirty="0" smtClean="0"/>
              <a:t>استراتژی اول: استخدام کمیته ای</a:t>
            </a:r>
          </a:p>
          <a:p>
            <a:pPr algn="r" rtl="1"/>
            <a:r>
              <a:rPr lang="fa-IR" sz="2400" dirty="0" smtClean="0"/>
              <a:t>استراتژی دوم: حذف نیازهاي کارمندان</a:t>
            </a:r>
          </a:p>
          <a:p>
            <a:pPr algn="r" rtl="1"/>
            <a:r>
              <a:rPr lang="fa-IR" sz="2400" dirty="0" smtClean="0"/>
              <a:t>استراتژی </a:t>
            </a:r>
            <a:r>
              <a:rPr lang="fa-IR" sz="2400" dirty="0" smtClean="0"/>
              <a:t>سوم</a:t>
            </a:r>
            <a:r>
              <a:rPr lang="fa-IR" sz="2400" dirty="0" smtClean="0"/>
              <a:t>: </a:t>
            </a:r>
            <a:r>
              <a:rPr lang="fa-IR" sz="2400" dirty="0" smtClean="0"/>
              <a:t>استفاده از یک شبکه داخلی</a:t>
            </a:r>
          </a:p>
          <a:p>
            <a:pPr algn="r" rtl="1"/>
            <a:r>
              <a:rPr lang="fa-IR" sz="2400" dirty="0" smtClean="0"/>
              <a:t>استراتژي </a:t>
            </a:r>
            <a:r>
              <a:rPr lang="fa-IR" sz="2400" dirty="0" smtClean="0"/>
              <a:t>چهارم: </a:t>
            </a:r>
            <a:r>
              <a:rPr lang="fa-IR" sz="2400" dirty="0" smtClean="0"/>
              <a:t>تشویق خلاقیت</a:t>
            </a:r>
          </a:p>
          <a:p>
            <a:pPr algn="r" rtl="1"/>
            <a:r>
              <a:rPr lang="fa-IR" sz="2400" dirty="0" smtClean="0"/>
              <a:t>استراتژي </a:t>
            </a:r>
            <a:r>
              <a:rPr lang="fa-IR" sz="2400" dirty="0" smtClean="0"/>
              <a:t>پنجم: </a:t>
            </a:r>
            <a:r>
              <a:rPr lang="fa-IR" sz="2400" dirty="0" smtClean="0"/>
              <a:t>افراد بيشتر در تصميم گيري</a:t>
            </a:r>
          </a:p>
          <a:p>
            <a:pPr algn="r" rtl="1"/>
            <a:r>
              <a:rPr lang="fa-IR" sz="2400" dirty="0" smtClean="0"/>
              <a:t>استراتژي </a:t>
            </a:r>
            <a:r>
              <a:rPr lang="fa-IR" sz="2400" dirty="0" smtClean="0"/>
              <a:t>ششم: </a:t>
            </a:r>
            <a:r>
              <a:rPr lang="fa-IR" sz="2400" dirty="0" smtClean="0"/>
              <a:t>بدصفت نباشید</a:t>
            </a:r>
          </a:p>
          <a:p>
            <a:pPr algn="r" rtl="1"/>
            <a:r>
              <a:rPr lang="fa-IR" sz="2400" dirty="0" smtClean="0"/>
              <a:t>استراتژي </a:t>
            </a:r>
            <a:r>
              <a:rPr lang="fa-IR" sz="2400" dirty="0" smtClean="0"/>
              <a:t>هفتم: </a:t>
            </a:r>
            <a:r>
              <a:rPr lang="en-US" sz="2400" dirty="0" smtClean="0"/>
              <a:t>up-to-date </a:t>
            </a:r>
            <a:r>
              <a:rPr lang="fa-IR" sz="2400" dirty="0" smtClean="0"/>
              <a:t>بودن</a:t>
            </a:r>
          </a:p>
          <a:p>
            <a:pPr algn="r" rtl="1"/>
            <a:r>
              <a:rPr lang="fa-IR" sz="2400" dirty="0" smtClean="0"/>
              <a:t>استراتژي </a:t>
            </a:r>
            <a:r>
              <a:rPr lang="fa-IR" sz="2400" dirty="0" smtClean="0"/>
              <a:t>هشتم: </a:t>
            </a:r>
            <a:r>
              <a:rPr lang="fa-IR" sz="2400" dirty="0" smtClean="0"/>
              <a:t>خلق محیطی کاملا مناسب</a:t>
            </a:r>
          </a:p>
          <a:p>
            <a:pPr algn="r" rtl="1"/>
            <a:endParaRPr lang="en-US" dirty="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خدمات گوگل به کارمندانش</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023445" cy="6705600"/>
          </a:xfrm>
          <a:prstGeom prst="rect">
            <a:avLst/>
          </a:prstGeom>
        </p:spPr>
      </p:pic>
      <p:sp>
        <p:nvSpPr>
          <p:cNvPr id="3" name="Content Placeholder 2"/>
          <p:cNvSpPr>
            <a:spLocks noGrp="1"/>
          </p:cNvSpPr>
          <p:nvPr>
            <p:ph idx="1"/>
          </p:nvPr>
        </p:nvSpPr>
        <p:spPr/>
        <p:txBody>
          <a:bodyPr>
            <a:normAutofit/>
          </a:bodyPr>
          <a:lstStyle/>
          <a:p>
            <a:pPr algn="r" rtl="1"/>
            <a:r>
              <a:rPr lang="fa-IR" sz="2000" dirty="0"/>
              <a:t>غذاها رایگان و ارگانیک	</a:t>
            </a:r>
          </a:p>
          <a:p>
            <a:pPr algn="r" rtl="1"/>
            <a:r>
              <a:rPr lang="fa-IR" sz="2000" dirty="0"/>
              <a:t>امکانات پزشکی رایگان</a:t>
            </a:r>
          </a:p>
          <a:p>
            <a:pPr algn="r" rtl="1"/>
            <a:r>
              <a:rPr lang="fa-IR" sz="2000" dirty="0"/>
              <a:t>امکانات ورزشی رایگان</a:t>
            </a:r>
          </a:p>
          <a:p>
            <a:pPr algn="r" rtl="1"/>
            <a:r>
              <a:rPr lang="fa-IR" sz="2000" dirty="0"/>
              <a:t>کارمندان 20%از وقت کارهای روزانه و یا یک روز کامل در هفته را به پروژه و کارهای مورد علاقه شان اختصاص می دهند</a:t>
            </a:r>
          </a:p>
          <a:p>
            <a:pPr algn="r" rtl="1"/>
            <a:r>
              <a:rPr lang="fa-IR" sz="2000" dirty="0"/>
              <a:t>مهندسین 	</a:t>
            </a:r>
            <a:r>
              <a:rPr lang="en-US" sz="2000" dirty="0"/>
              <a:t>Google </a:t>
            </a:r>
            <a:r>
              <a:rPr lang="fa-IR" sz="2000" dirty="0"/>
              <a:t>اجازه چرت زدن دارند!!!</a:t>
            </a:r>
          </a:p>
          <a:p>
            <a:pPr algn="r" rtl="1"/>
            <a:r>
              <a:rPr lang="fa-IR" sz="2000" dirty="0"/>
              <a:t>تفریحات و مسابقه های ورزشی </a:t>
            </a:r>
            <a:r>
              <a:rPr lang="fa-IR" sz="2000" dirty="0" smtClean="0"/>
              <a:t>والیبال</a:t>
            </a:r>
          </a:p>
          <a:p>
            <a:pPr algn="r" rtl="1"/>
            <a:endParaRPr lang="fa-IR" sz="2000" dirty="0"/>
          </a:p>
          <a:p>
            <a:pPr marL="0" indent="0" algn="r" rtl="1">
              <a:buNone/>
            </a:pPr>
            <a:r>
              <a:rPr lang="fa-IR" b="1" dirty="0"/>
              <a:t> سفر ... بر عهده آنها</a:t>
            </a:r>
          </a:p>
          <a:p>
            <a:pPr marL="0" indent="0" algn="just" rtl="1">
              <a:buNone/>
            </a:pPr>
            <a:r>
              <a:rPr lang="fa-IR" sz="2200" dirty="0"/>
              <a:t>هواپیما، قطار یا اتومبیل کدام را انتخاب می‌کنید، برخی از شرکت‌ها شرایط سفرهای بی‌دردسر را برای کارکنان خود فراهم می‌آورند. شرکت "گوگل" در حین ماموریت‌ها، خودروهایی به صورت رایگان در اختیار کارکنانش قرار می دهد</a:t>
            </a:r>
          </a:p>
          <a:p>
            <a:pPr algn="r" rtl="1"/>
            <a:endParaRPr lang="en-US" dirty="0"/>
          </a:p>
        </p:txBody>
      </p:sp>
      <p:sp>
        <p:nvSpPr>
          <p:cNvPr id="5" name="TextBox 4"/>
          <p:cNvSpPr txBox="1"/>
          <p:nvPr/>
        </p:nvSpPr>
        <p:spPr>
          <a:xfrm>
            <a:off x="609600" y="457200"/>
            <a:ext cx="7924800" cy="584775"/>
          </a:xfrm>
          <a:prstGeom prst="rect">
            <a:avLst/>
          </a:prstGeom>
          <a:noFill/>
        </p:spPr>
        <p:txBody>
          <a:bodyPr wrap="square" rtlCol="0">
            <a:spAutoFit/>
          </a:bodyPr>
          <a:lstStyle/>
          <a:p>
            <a:pPr algn="ctr" rtl="1"/>
            <a:r>
              <a:rPr lang="fa-IR" sz="3200" b="1" dirty="0" smtClean="0"/>
              <a:t>خدمات گوگل در حوزه منابع انسانی</a:t>
            </a:r>
            <a:endParaRPr lang="en-US" sz="3200" b="1" dirty="0"/>
          </a:p>
        </p:txBody>
      </p:sp>
      <p:sp>
        <p:nvSpPr>
          <p:cNvPr id="6" name="Rectangle 5"/>
          <p:cNvSpPr/>
          <p:nvPr/>
        </p:nvSpPr>
        <p:spPr>
          <a:xfrm>
            <a:off x="152400" y="5791200"/>
            <a:ext cx="8871045" cy="4572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963616233"/>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ircle(in)">
                                      <p:cBhvr>
                                        <p:cTn id="19" dur="2000"/>
                                        <p:tgtEl>
                                          <p:spTgt spid="3">
                                            <p:txEl>
                                              <p:pRg st="4" end="4"/>
                                            </p:txEl>
                                          </p:spTgt>
                                        </p:tgtEl>
                                      </p:cBhvr>
                                    </p:animEffect>
                                  </p:childTnLst>
                                </p:cTn>
                              </p:par>
                              <p:par>
                                <p:cTn id="20" presetID="6" presetClass="entr" presetSubtype="16"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ircle(in)">
                                      <p:cBhvr>
                                        <p:cTn id="22" dur="2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1000"/>
                                        <p:tgtEl>
                                          <p:spTgt spid="3">
                                            <p:txEl>
                                              <p:pRg st="7" end="7"/>
                                            </p:txEl>
                                          </p:spTgt>
                                        </p:tgtEl>
                                      </p:cBhvr>
                                    </p:animEffect>
                                    <p:anim calcmode="lin" valueType="num">
                                      <p:cBhvr>
                                        <p:cTn id="2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7" presetClass="emph" presetSubtype="0" fill="remove" nodeType="clickEffect">
                                  <p:stCondLst>
                                    <p:cond delay="0"/>
                                  </p:stCondLst>
                                  <p:childTnLst>
                                    <p:animClr clrSpc="rgb" dir="cw">
                                      <p:cBhvr override="childStyle">
                                        <p:cTn id="33" dur="250" autoRev="1" fill="remove"/>
                                        <p:tgtEl>
                                          <p:spTgt spid="3">
                                            <p:txEl>
                                              <p:pRg st="8" end="8"/>
                                            </p:txEl>
                                          </p:spTgt>
                                        </p:tgtEl>
                                        <p:attrNameLst>
                                          <p:attrName>style.color</p:attrName>
                                        </p:attrNameLst>
                                      </p:cBhvr>
                                      <p:to>
                                        <a:schemeClr val="bg1"/>
                                      </p:to>
                                    </p:animClr>
                                    <p:animClr clrSpc="rgb" dir="cw">
                                      <p:cBhvr>
                                        <p:cTn id="34" dur="250" autoRev="1" fill="remove"/>
                                        <p:tgtEl>
                                          <p:spTgt spid="3">
                                            <p:txEl>
                                              <p:pRg st="8" end="8"/>
                                            </p:txEl>
                                          </p:spTgt>
                                        </p:tgtEl>
                                        <p:attrNameLst>
                                          <p:attrName>fillcolor</p:attrName>
                                        </p:attrNameLst>
                                      </p:cBhvr>
                                      <p:to>
                                        <a:schemeClr val="bg1"/>
                                      </p:to>
                                    </p:animClr>
                                    <p:set>
                                      <p:cBhvr>
                                        <p:cTn id="35" dur="250" autoRev="1" fill="remove"/>
                                        <p:tgtEl>
                                          <p:spTgt spid="3">
                                            <p:txEl>
                                              <p:pRg st="8" end="8"/>
                                            </p:txEl>
                                          </p:spTgt>
                                        </p:tgtEl>
                                        <p:attrNameLst>
                                          <p:attrName>fill.type</p:attrName>
                                        </p:attrNameLst>
                                      </p:cBhvr>
                                      <p:to>
                                        <p:strVal val="solid"/>
                                      </p:to>
                                    </p:set>
                                    <p:set>
                                      <p:cBhvr>
                                        <p:cTn id="36" dur="250" autoRev="1" fill="remove"/>
                                        <p:tgtEl>
                                          <p:spTgt spid="3">
                                            <p:txEl>
                                              <p:pRg st="8" end="8"/>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152400" y="228600"/>
            <a:ext cx="8839200" cy="6477000"/>
          </a:xfrm>
          <a:prstGeom prst="rect">
            <a:avLst/>
          </a:prstGeom>
        </p:spPr>
      </p:pic>
      <p:sp>
        <p:nvSpPr>
          <p:cNvPr id="3" name="Content Placeholder 2"/>
          <p:cNvSpPr>
            <a:spLocks noGrp="1"/>
          </p:cNvSpPr>
          <p:nvPr>
            <p:ph idx="1"/>
          </p:nvPr>
        </p:nvSpPr>
        <p:spPr/>
        <p:txBody>
          <a:bodyPr>
            <a:normAutofit/>
          </a:bodyPr>
          <a:lstStyle/>
          <a:p>
            <a:pPr marL="0" indent="0" algn="just" rtl="1">
              <a:buNone/>
            </a:pPr>
            <a:r>
              <a:rPr lang="fa-IR" sz="2000" dirty="0"/>
              <a:t> </a:t>
            </a:r>
            <a:r>
              <a:rPr lang="fa-IR" sz="2800" dirty="0"/>
              <a:t>ت</a:t>
            </a:r>
            <a:r>
              <a:rPr lang="fa-IR" sz="2800" dirty="0">
                <a:solidFill>
                  <a:srgbClr val="FFFF00"/>
                </a:solidFill>
              </a:rPr>
              <a:t>سهیلات در محل شرکت</a:t>
            </a:r>
          </a:p>
          <a:p>
            <a:pPr marL="0" indent="0" algn="just" rtl="1">
              <a:buNone/>
            </a:pPr>
            <a:endParaRPr lang="fa-IR" sz="2800" dirty="0">
              <a:solidFill>
                <a:srgbClr val="FFFF00"/>
              </a:solidFill>
            </a:endParaRPr>
          </a:p>
          <a:p>
            <a:pPr marL="0" indent="0" algn="just" rtl="1">
              <a:buNone/>
            </a:pPr>
            <a:r>
              <a:rPr lang="fa-IR" sz="2800" dirty="0">
                <a:solidFill>
                  <a:srgbClr val="FFFF00"/>
                </a:solidFill>
              </a:rPr>
              <a:t>بسیاری از شرکت‌ها، خدماتی را در محوطه شرکت ارائه می‌دهند که کارکنان به بهانه کار شخصی از شرکت فرارنکنند، </a:t>
            </a:r>
            <a:r>
              <a:rPr lang="fa-IR" sz="2800" dirty="0" smtClean="0">
                <a:solidFill>
                  <a:srgbClr val="FFFF00"/>
                </a:solidFill>
              </a:rPr>
              <a:t>و به </a:t>
            </a:r>
            <a:r>
              <a:rPr lang="fa-IR" sz="2800" dirty="0">
                <a:solidFill>
                  <a:srgbClr val="FFFF00"/>
                </a:solidFill>
              </a:rPr>
              <a:t>مرکز خدمات درمانی مجهز هستند و به کارکنان خود خدمات خشکشویی هم ارائه می‌دهند.</a:t>
            </a:r>
            <a:endParaRPr lang="en-US" sz="2800" dirty="0">
              <a:solidFill>
                <a:srgbClr val="FFFF00"/>
              </a:solidFill>
            </a:endParaRPr>
          </a:p>
        </p:txBody>
      </p:sp>
      <p:sp>
        <p:nvSpPr>
          <p:cNvPr id="5" name="Rectangle 4"/>
          <p:cNvSpPr/>
          <p:nvPr/>
        </p:nvSpPr>
        <p:spPr>
          <a:xfrm>
            <a:off x="152400" y="5410200"/>
            <a:ext cx="8839200" cy="762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8909478"/>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nodeType="clickEffect">
                                  <p:stCondLst>
                                    <p:cond delay="0"/>
                                  </p:stCondLst>
                                  <p:childTnLst>
                                    <p:anim calcmode="lin" valueType="num">
                                      <p:cBhvr>
                                        <p:cTn id="6" dur="500"/>
                                        <p:tgtEl>
                                          <p:spTgt spid="3">
                                            <p:txEl>
                                              <p:pRg st="2" end="2"/>
                                            </p:txEl>
                                          </p:spTgt>
                                        </p:tgtEl>
                                        <p:attrNameLst>
                                          <p:attrName>ppt_w</p:attrName>
                                        </p:attrNameLst>
                                      </p:cBhvr>
                                      <p:tavLst>
                                        <p:tav tm="0">
                                          <p:val>
                                            <p:strVal val="ppt_w"/>
                                          </p:val>
                                        </p:tav>
                                        <p:tav tm="100000">
                                          <p:val>
                                            <p:fltVal val="0"/>
                                          </p:val>
                                        </p:tav>
                                      </p:tavLst>
                                    </p:anim>
                                    <p:anim calcmode="lin" valueType="num">
                                      <p:cBhvr>
                                        <p:cTn id="7" dur="500"/>
                                        <p:tgtEl>
                                          <p:spTgt spid="3">
                                            <p:txEl>
                                              <p:pRg st="2" end="2"/>
                                            </p:txEl>
                                          </p:spTgt>
                                        </p:tgtEl>
                                        <p:attrNameLst>
                                          <p:attrName>ppt_h</p:attrName>
                                        </p:attrNameLst>
                                      </p:cBhvr>
                                      <p:tavLst>
                                        <p:tav tm="0">
                                          <p:val>
                                            <p:strVal val="ppt_h"/>
                                          </p:val>
                                        </p:tav>
                                        <p:tav tm="100000">
                                          <p:val>
                                            <p:fltVal val="0"/>
                                          </p:val>
                                        </p:tav>
                                      </p:tavLst>
                                    </p:anim>
                                    <p:animEffect transition="out" filter="fade">
                                      <p:cBhvr>
                                        <p:cTn id="8" dur="500"/>
                                        <p:tgtEl>
                                          <p:spTgt spid="3">
                                            <p:txEl>
                                              <p:pRg st="2" end="2"/>
                                            </p:txEl>
                                          </p:spTgt>
                                        </p:tgtEl>
                                      </p:cBhvr>
                                    </p:animEffect>
                                    <p:set>
                                      <p:cBhvr>
                                        <p:cTn id="9"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685800"/>
            <a:ext cx="8229600" cy="751790"/>
          </a:xfrm>
        </p:spPr>
        <p:txBody>
          <a:bodyPr>
            <a:noAutofit/>
          </a:bodyPr>
          <a:lstStyle/>
          <a:p>
            <a:pPr algn="ctr" rtl="1"/>
            <a:r>
              <a:rPr lang="fa-IR" sz="3200" dirty="0" smtClean="0"/>
              <a:t>چرا کارکنان </a:t>
            </a:r>
            <a:r>
              <a:rPr lang="en-US" sz="3200" dirty="0" smtClean="0"/>
              <a:t>Google</a:t>
            </a:r>
            <a:r>
              <a:rPr lang="fa-IR" sz="3200" dirty="0" smtClean="0"/>
              <a:t> دمپایی به پا می کنند؟</a:t>
            </a:r>
            <a:endParaRPr lang="en-US" sz="3200" dirty="0"/>
          </a:p>
        </p:txBody>
      </p:sp>
      <p:sp>
        <p:nvSpPr>
          <p:cNvPr id="3" name="Content Placeholder 2"/>
          <p:cNvSpPr>
            <a:spLocks noGrp="1"/>
          </p:cNvSpPr>
          <p:nvPr>
            <p:ph idx="1"/>
          </p:nvPr>
        </p:nvSpPr>
        <p:spPr>
          <a:xfrm>
            <a:off x="457200" y="152401"/>
            <a:ext cx="8229600" cy="5638800"/>
          </a:xfrm>
        </p:spPr>
        <p:txBody>
          <a:bodyPr>
            <a:normAutofit/>
          </a:bodyPr>
          <a:lstStyle/>
          <a:p>
            <a:pPr algn="r" rtl="1"/>
            <a:endParaRPr lang="fa-IR" sz="2000" dirty="0" smtClean="0"/>
          </a:p>
          <a:p>
            <a:pPr algn="r" rtl="1"/>
            <a:endParaRPr lang="fa-IR" sz="2000" dirty="0" smtClean="0"/>
          </a:p>
          <a:p>
            <a:pPr algn="r" rtl="1"/>
            <a:endParaRPr lang="fa-IR" sz="2000" dirty="0"/>
          </a:p>
          <a:p>
            <a:pPr algn="r" rtl="1"/>
            <a:endParaRPr lang="fa-IR" sz="2000" dirty="0" smtClean="0"/>
          </a:p>
          <a:p>
            <a:pPr algn="r" rtl="1"/>
            <a:endParaRPr lang="fa-IR" sz="2000" dirty="0" smtClean="0"/>
          </a:p>
          <a:p>
            <a:pPr algn="r" rtl="1"/>
            <a:endParaRPr lang="fa-IR" sz="2000" dirty="0" smtClean="0"/>
          </a:p>
          <a:p>
            <a:pPr algn="r" rtl="1"/>
            <a:r>
              <a:rPr lang="fa-IR" sz="2000" dirty="0" smtClean="0"/>
              <a:t>اکثر کارمندان </a:t>
            </a:r>
            <a:r>
              <a:rPr lang="en-US" sz="2000" dirty="0" smtClean="0"/>
              <a:t>Google</a:t>
            </a:r>
            <a:r>
              <a:rPr lang="fa-IR" sz="2000" dirty="0" smtClean="0"/>
              <a:t> در هنگام کار دمپایی به پا می کنند!!</a:t>
            </a:r>
            <a:endParaRPr lang="en-US" sz="2000" dirty="0" smtClean="0"/>
          </a:p>
          <a:p>
            <a:pPr algn="just" rtl="1"/>
            <a:r>
              <a:rPr lang="fa-IR" sz="2000" dirty="0" smtClean="0"/>
              <a:t>گوگل نه تنها دائماً لیست بهترین کارمندان را در روی زمین دارد </a:t>
            </a:r>
            <a:r>
              <a:rPr lang="fa-IR" sz="2000" dirty="0" smtClean="0"/>
              <a:t>، </a:t>
            </a:r>
            <a:r>
              <a:rPr lang="fa-IR" sz="2000" dirty="0" smtClean="0"/>
              <a:t>گوگل مزایای زیادی از جمله میان‌وعده‌های خوشمزه و تحسین‌برانگیز، سگ‌هایی که با آغوشی باز از شما استقبال می‌کنند و ... به شما ارائه می‌کند.</a:t>
            </a:r>
          </a:p>
        </p:txBody>
      </p:sp>
      <p:sp>
        <p:nvSpPr>
          <p:cNvPr id="4" name="TextBox 3"/>
          <p:cNvSpPr txBox="1"/>
          <p:nvPr/>
        </p:nvSpPr>
        <p:spPr>
          <a:xfrm>
            <a:off x="6400800" y="4191000"/>
            <a:ext cx="184731" cy="369332"/>
          </a:xfrm>
          <a:prstGeom prst="rect">
            <a:avLst/>
          </a:prstGeom>
          <a:noFill/>
        </p:spPr>
        <p:txBody>
          <a:bodyPr wrap="none" rtlCol="0">
            <a:spAutoFit/>
          </a:bodyPr>
          <a:lstStyle/>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4191000"/>
            <a:ext cx="8686800" cy="2000250"/>
          </a:xfrm>
          <a:prstGeom prst="rect">
            <a:avLst/>
          </a:prstGeom>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randombar(horizontal)">
                                      <p:cBhvr>
                                        <p:cTn id="7" dur="500"/>
                                        <p:tgtEl>
                                          <p:spTgt spid="3">
                                            <p:txEl>
                                              <p:pRg st="6" end="6"/>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randombar(horizontal)">
                                      <p:cBhvr>
                                        <p:cTn id="10" dur="500"/>
                                        <p:tgtEl>
                                          <p:spTgt spid="3">
                                            <p:txEl>
                                              <p:pRg st="7" end="7"/>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80">
                                          <p:stCondLst>
                                            <p:cond delay="0"/>
                                          </p:stCondLst>
                                        </p:cTn>
                                        <p:tgtEl>
                                          <p:spTgt spid="5"/>
                                        </p:tgtEl>
                                      </p:cBhvr>
                                    </p:animEffect>
                                    <p:anim calcmode="lin" valueType="num">
                                      <p:cBhvr>
                                        <p:cTn id="1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1" dur="26">
                                          <p:stCondLst>
                                            <p:cond delay="650"/>
                                          </p:stCondLst>
                                        </p:cTn>
                                        <p:tgtEl>
                                          <p:spTgt spid="5"/>
                                        </p:tgtEl>
                                      </p:cBhvr>
                                      <p:to x="100000" y="60000"/>
                                    </p:animScale>
                                    <p:animScale>
                                      <p:cBhvr>
                                        <p:cTn id="22" dur="166" decel="50000">
                                          <p:stCondLst>
                                            <p:cond delay="676"/>
                                          </p:stCondLst>
                                        </p:cTn>
                                        <p:tgtEl>
                                          <p:spTgt spid="5"/>
                                        </p:tgtEl>
                                      </p:cBhvr>
                                      <p:to x="100000" y="100000"/>
                                    </p:animScale>
                                    <p:animScale>
                                      <p:cBhvr>
                                        <p:cTn id="23" dur="26">
                                          <p:stCondLst>
                                            <p:cond delay="1312"/>
                                          </p:stCondLst>
                                        </p:cTn>
                                        <p:tgtEl>
                                          <p:spTgt spid="5"/>
                                        </p:tgtEl>
                                      </p:cBhvr>
                                      <p:to x="100000" y="80000"/>
                                    </p:animScale>
                                    <p:animScale>
                                      <p:cBhvr>
                                        <p:cTn id="24" dur="166" decel="50000">
                                          <p:stCondLst>
                                            <p:cond delay="1338"/>
                                          </p:stCondLst>
                                        </p:cTn>
                                        <p:tgtEl>
                                          <p:spTgt spid="5"/>
                                        </p:tgtEl>
                                      </p:cBhvr>
                                      <p:to x="100000" y="100000"/>
                                    </p:animScale>
                                    <p:animScale>
                                      <p:cBhvr>
                                        <p:cTn id="25" dur="26">
                                          <p:stCondLst>
                                            <p:cond delay="1642"/>
                                          </p:stCondLst>
                                        </p:cTn>
                                        <p:tgtEl>
                                          <p:spTgt spid="5"/>
                                        </p:tgtEl>
                                      </p:cBhvr>
                                      <p:to x="100000" y="90000"/>
                                    </p:animScale>
                                    <p:animScale>
                                      <p:cBhvr>
                                        <p:cTn id="26" dur="166" decel="50000">
                                          <p:stCondLst>
                                            <p:cond delay="1668"/>
                                          </p:stCondLst>
                                        </p:cTn>
                                        <p:tgtEl>
                                          <p:spTgt spid="5"/>
                                        </p:tgtEl>
                                      </p:cBhvr>
                                      <p:to x="100000" y="100000"/>
                                    </p:animScale>
                                    <p:animScale>
                                      <p:cBhvr>
                                        <p:cTn id="27" dur="26">
                                          <p:stCondLst>
                                            <p:cond delay="1808"/>
                                          </p:stCondLst>
                                        </p:cTn>
                                        <p:tgtEl>
                                          <p:spTgt spid="5"/>
                                        </p:tgtEl>
                                      </p:cBhvr>
                                      <p:to x="100000" y="95000"/>
                                    </p:animScale>
                                    <p:animScale>
                                      <p:cBhvr>
                                        <p:cTn id="28"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152400" y="1371601"/>
            <a:ext cx="8865137" cy="5460274"/>
          </a:xfrm>
          <a:effectLst>
            <a:glow rad="228600">
              <a:schemeClr val="accent5">
                <a:satMod val="175000"/>
                <a:alpha val="40000"/>
              </a:schemeClr>
            </a:glow>
          </a:effectLst>
        </p:spPr>
      </p:pic>
      <p:sp>
        <p:nvSpPr>
          <p:cNvPr id="2" name="Title 1"/>
          <p:cNvSpPr>
            <a:spLocks noGrp="1"/>
          </p:cNvSpPr>
          <p:nvPr>
            <p:ph type="title"/>
          </p:nvPr>
        </p:nvSpPr>
        <p:spPr/>
        <p:txBody>
          <a:bodyPr/>
          <a:lstStyle/>
          <a:p>
            <a:pPr algn="ctr"/>
            <a:r>
              <a:rPr lang="en-US" dirty="0" smtClean="0"/>
              <a:t>Ford</a:t>
            </a:r>
            <a:endParaRPr lang="en-US" dirty="0"/>
          </a:p>
        </p:txBody>
      </p:sp>
      <p:sp>
        <p:nvSpPr>
          <p:cNvPr id="5" name="Rectangle 4"/>
          <p:cNvSpPr/>
          <p:nvPr/>
        </p:nvSpPr>
        <p:spPr>
          <a:xfrm>
            <a:off x="158931" y="1345474"/>
            <a:ext cx="2895600" cy="4401205"/>
          </a:xfrm>
          <a:prstGeom prst="rect">
            <a:avLst/>
          </a:prstGeom>
        </p:spPr>
        <p:txBody>
          <a:bodyPr wrap="square">
            <a:spAutoFit/>
          </a:bodyPr>
          <a:lstStyle/>
          <a:p>
            <a:pPr algn="just" rtl="1"/>
            <a:r>
              <a:rPr lang="fa-IR" sz="2000" b="1" dirty="0">
                <a:solidFill>
                  <a:schemeClr val="bg1"/>
                </a:solidFill>
                <a:latin typeface="tahoma"/>
              </a:rPr>
              <a:t>سال تاسیس فورد : سال ۱۹۰۳میلادی</a:t>
            </a:r>
          </a:p>
          <a:p>
            <a:pPr algn="just" rtl="1"/>
            <a:r>
              <a:rPr lang="fa-IR" sz="2000" b="1" dirty="0">
                <a:solidFill>
                  <a:schemeClr val="bg1"/>
                </a:solidFill>
                <a:latin typeface="tahoma"/>
              </a:rPr>
              <a:t>موسس کمپانی فورد: هنری فورد</a:t>
            </a:r>
          </a:p>
          <a:p>
            <a:pPr algn="just" rtl="1"/>
            <a:r>
              <a:rPr lang="fa-IR" sz="2000" b="1" dirty="0">
                <a:solidFill>
                  <a:schemeClr val="bg1"/>
                </a:solidFill>
                <a:latin typeface="tahoma"/>
              </a:rPr>
              <a:t>در سال ۱۹۰۸ ماندگارترین مدل خود را یعنی </a:t>
            </a:r>
            <a:r>
              <a:rPr lang="en-US" sz="2000" b="1" dirty="0">
                <a:solidFill>
                  <a:schemeClr val="bg1"/>
                </a:solidFill>
                <a:latin typeface="tahoma"/>
              </a:rPr>
              <a:t>T </a:t>
            </a:r>
            <a:r>
              <a:rPr lang="fa-IR" sz="2000" b="1" dirty="0">
                <a:solidFill>
                  <a:schemeClr val="bg1"/>
                </a:solidFill>
                <a:latin typeface="tahoma"/>
              </a:rPr>
              <a:t>را تولید کرد</a:t>
            </a:r>
          </a:p>
          <a:p>
            <a:pPr algn="just" rtl="1"/>
            <a:r>
              <a:rPr lang="fa-IR" sz="2000" b="1" dirty="0">
                <a:solidFill>
                  <a:schemeClr val="bg1"/>
                </a:solidFill>
                <a:latin typeface="tahoma"/>
              </a:rPr>
              <a:t>سال ۱۹۱۳ اولین خط تولید انبوه خودروی جهان را ، راه اندازی کرد</a:t>
            </a:r>
          </a:p>
          <a:p>
            <a:pPr algn="just" rtl="1"/>
            <a:r>
              <a:rPr lang="fa-IR" sz="2000" b="1" dirty="0" smtClean="0">
                <a:solidFill>
                  <a:schemeClr val="bg1"/>
                </a:solidFill>
                <a:latin typeface="tahoma"/>
              </a:rPr>
              <a:t>در </a:t>
            </a:r>
            <a:r>
              <a:rPr lang="fa-IR" sz="2000" b="1" dirty="0">
                <a:solidFill>
                  <a:schemeClr val="bg1"/>
                </a:solidFill>
                <a:latin typeface="tahoma"/>
              </a:rPr>
              <a:t>سال ۱۹۲۲ ، ۵۶ درصد تولید خودرو جهان را در اختیار داشت</a:t>
            </a:r>
          </a:p>
          <a:p>
            <a:pPr algn="just" rtl="1"/>
            <a:r>
              <a:rPr lang="fa-IR" sz="2000" b="1" dirty="0">
                <a:solidFill>
                  <a:schemeClr val="bg1"/>
                </a:solidFill>
                <a:latin typeface="tahoma"/>
              </a:rPr>
              <a:t>تعداد کارکنان شرکت فورد در سال ۲۰۰۶، ۲۸۳۰۰۰ نفر</a:t>
            </a:r>
            <a:endParaRPr lang="fa-IR" sz="2000" b="1" i="0" dirty="0">
              <a:solidFill>
                <a:schemeClr val="bg1"/>
              </a:solidFill>
              <a:effectLst/>
              <a:latin typeface="tahoma"/>
            </a:endParaRPr>
          </a:p>
        </p:txBody>
      </p:sp>
    </p:spTree>
    <p:extLst>
      <p:ext uri="{BB962C8B-B14F-4D97-AF65-F5344CB8AC3E}">
        <p14:creationId xmlns:p14="http://schemas.microsoft.com/office/powerpoint/2010/main" val="2703913411"/>
      </p:ext>
    </p:extLst>
  </p:cSld>
  <p:clrMapOvr>
    <a:masterClrMapping/>
  </p:clrMapOvr>
  <p:transition spd="slow">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1320</TotalTime>
  <Words>1821</Words>
  <Application>Microsoft Office PowerPoint</Application>
  <PresentationFormat>On-screen Show (4:3)</PresentationFormat>
  <Paragraphs>215</Paragraphs>
  <Slides>32</Slides>
  <Notes>10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Foundry</vt:lpstr>
      <vt:lpstr>PowerPoint Presentation</vt:lpstr>
      <vt:lpstr>PowerPoint Presentation</vt:lpstr>
      <vt:lpstr>مقدمه</vt:lpstr>
      <vt:lpstr>PowerPoint Presentation</vt:lpstr>
      <vt:lpstr>استراتژي هاي گوگل در حوزه منابع انساني</vt:lpstr>
      <vt:lpstr>خدمات گوگل به کارمندانش</vt:lpstr>
      <vt:lpstr>PowerPoint Presentation</vt:lpstr>
      <vt:lpstr>چرا کارکنان Google دمپایی به پا می کنند؟</vt:lpstr>
      <vt:lpstr>Ford</vt:lpstr>
      <vt:lpstr>مزایای شرکت فورد به کارمندانش</vt:lpstr>
      <vt:lpstr>PowerPoint Presentation</vt:lpstr>
      <vt:lpstr>شرکت کونوکو</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Appleشرکت </vt:lpstr>
      <vt:lpstr>APPLEمنابع انسانی </vt:lpstr>
      <vt:lpstr>PowerPoint Presentation</vt:lpstr>
      <vt:lpstr>PowerPoint Presentation</vt:lpstr>
      <vt:lpstr>شرکت لیزینگ ایران خودرو</vt:lpstr>
      <vt:lpstr>منابع انسانی لیزینگ ایران خودرو</vt:lpstr>
      <vt:lpstr>عامل موفقیت شرکت لیزینگ از زبان مدیر منابع انسانی: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sadegh</dc:creator>
  <cp:lastModifiedBy>Saghi</cp:lastModifiedBy>
  <cp:revision>130</cp:revision>
  <dcterms:created xsi:type="dcterms:W3CDTF">2006-08-16T00:00:00Z</dcterms:created>
  <dcterms:modified xsi:type="dcterms:W3CDTF">2015-04-30T06:32:17Z</dcterms:modified>
</cp:coreProperties>
</file>