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77" r:id="rId2"/>
    <p:sldId id="267" r:id="rId3"/>
    <p:sldId id="280" r:id="rId4"/>
    <p:sldId id="272" r:id="rId5"/>
    <p:sldId id="275" r:id="rId6"/>
    <p:sldId id="278" r:id="rId7"/>
    <p:sldId id="283" r:id="rId8"/>
    <p:sldId id="257" r:id="rId9"/>
    <p:sldId id="282" r:id="rId10"/>
    <p:sldId id="258" r:id="rId11"/>
    <p:sldId id="281" r:id="rId12"/>
    <p:sldId id="259" r:id="rId13"/>
    <p:sldId id="27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53" autoAdjust="0"/>
    <p:restoredTop sz="94660"/>
  </p:normalViewPr>
  <p:slideViewPr>
    <p:cSldViewPr>
      <p:cViewPr varScale="1">
        <p:scale>
          <a:sx n="72" d="100"/>
          <a:sy n="72" d="100"/>
        </p:scale>
        <p:origin x="115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113112-17B6-49BD-A65E-5BA694F2B914}" type="datetimeFigureOut">
              <a:rPr lang="en-US" smtClean="0"/>
              <a:pPr/>
              <a:t>2015/04/11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27D0A9-B8C4-420F-8EB6-9926F32958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703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1C90EAE-1AB5-4B97-83B7-02CE1F8FD418}" type="datetime1">
              <a:rPr lang="en-US" smtClean="0">
                <a:solidFill>
                  <a:srgbClr val="438086"/>
                </a:solidFill>
              </a:rPr>
              <a:pPr/>
              <a:t>2015/04/11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fa-IR" smtClean="0">
                <a:solidFill>
                  <a:srgbClr val="438086"/>
                </a:solidFill>
              </a:rPr>
              <a:t>جبران خدمت/ دکتر فیاضی</a:t>
            </a:r>
            <a:endParaRPr lang="en-US">
              <a:solidFill>
                <a:srgbClr val="438086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D45DA66-D17C-41DA-B9C4-FF00F3A0205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005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0E60-C790-46EC-B954-6A3A199EF5FA}" type="datetime1">
              <a:rPr lang="en-US" smtClean="0">
                <a:solidFill>
                  <a:srgbClr val="438086"/>
                </a:solidFill>
              </a:rPr>
              <a:pPr/>
              <a:t>2015/04/11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>
                <a:solidFill>
                  <a:srgbClr val="438086"/>
                </a:solidFill>
              </a:rPr>
              <a:t>جبران خدمت/ دکتر فیاضی</a:t>
            </a: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5DA66-D17C-41DA-B9C4-FF00F3A02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996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69A2F-5509-47DF-B811-D87D78216D56}" type="datetime1">
              <a:rPr lang="en-US" smtClean="0">
                <a:solidFill>
                  <a:srgbClr val="438086"/>
                </a:solidFill>
              </a:rPr>
              <a:pPr/>
              <a:t>2015/04/11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>
                <a:solidFill>
                  <a:srgbClr val="438086"/>
                </a:solidFill>
              </a:rPr>
              <a:t>جبران خدمت/ دکتر فیاضی</a:t>
            </a: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5DA66-D17C-41DA-B9C4-FF00F3A02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98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54FA-8CA0-4233-A211-7BA85FB62BC9}" type="datetime1">
              <a:rPr lang="en-US" smtClean="0">
                <a:solidFill>
                  <a:srgbClr val="438086"/>
                </a:solidFill>
              </a:rPr>
              <a:pPr/>
              <a:t>2015/04/11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>
                <a:solidFill>
                  <a:srgbClr val="438086"/>
                </a:solidFill>
              </a:rPr>
              <a:t>جبران خدمت/ دکتر فیاضی</a:t>
            </a: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5DA66-D17C-41DA-B9C4-FF00F3A02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40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B806-A065-4A93-81D0-9AE6B9CEEAF4}" type="datetime1">
              <a:rPr lang="en-US" smtClean="0">
                <a:solidFill>
                  <a:srgbClr val="438086"/>
                </a:solidFill>
              </a:rPr>
              <a:pPr/>
              <a:t>2015/04/11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>
                <a:solidFill>
                  <a:srgbClr val="438086"/>
                </a:solidFill>
              </a:rPr>
              <a:t>جبران خدمت/ دکتر فیاضی</a:t>
            </a: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5DA66-D17C-41DA-B9C4-FF00F3A02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580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14466-5C06-4787-AF9E-E45C41E6621C}" type="datetime1">
              <a:rPr lang="en-US" smtClean="0">
                <a:solidFill>
                  <a:srgbClr val="438086"/>
                </a:solidFill>
              </a:rPr>
              <a:pPr/>
              <a:t>2015/04/11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>
                <a:solidFill>
                  <a:srgbClr val="438086"/>
                </a:solidFill>
              </a:rPr>
              <a:t>جبران خدمت/ دکتر فیاضی</a:t>
            </a: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5DA66-D17C-41DA-B9C4-FF00F3A02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9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5A0B5A-EE7B-4100-B50D-62CBC9FF30FA}" type="datetime1">
              <a:rPr lang="en-US" smtClean="0">
                <a:solidFill>
                  <a:srgbClr val="438086"/>
                </a:solidFill>
              </a:rPr>
              <a:pPr/>
              <a:t>2015/04/11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D45DA66-D17C-41DA-B9C4-FF00F3A020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fa-IR" smtClean="0">
                <a:solidFill>
                  <a:srgbClr val="438086"/>
                </a:solidFill>
              </a:rPr>
              <a:t>جبران خدمت/ دکتر فیاضی</a:t>
            </a: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848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880DC75-003F-41DA-8217-1302F0BBF37C}" type="datetime1">
              <a:rPr lang="en-US" smtClean="0">
                <a:solidFill>
                  <a:srgbClr val="438086"/>
                </a:solidFill>
              </a:rPr>
              <a:pPr/>
              <a:t>2015/04/11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fa-IR" smtClean="0">
                <a:solidFill>
                  <a:srgbClr val="438086"/>
                </a:solidFill>
              </a:rPr>
              <a:t>جبران خدمت/ دکتر فیاضی</a:t>
            </a: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D45DA66-D17C-41DA-B9C4-FF00F3A02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778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63494-B180-4B84-9F88-3F937CEABD14}" type="datetime1">
              <a:rPr lang="en-US" smtClean="0">
                <a:solidFill>
                  <a:srgbClr val="438086"/>
                </a:solidFill>
              </a:rPr>
              <a:pPr/>
              <a:t>2015/04/11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>
                <a:solidFill>
                  <a:srgbClr val="438086"/>
                </a:solidFill>
              </a:rPr>
              <a:t>جبران خدمت/ دکتر فیاضی</a:t>
            </a: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5DA66-D17C-41DA-B9C4-FF00F3A02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45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0378-6BD4-43A7-9A1A-B0E4E99B6E80}" type="datetime1">
              <a:rPr lang="en-US" smtClean="0">
                <a:solidFill>
                  <a:srgbClr val="438086"/>
                </a:solidFill>
              </a:rPr>
              <a:pPr/>
              <a:t>2015/04/11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>
                <a:solidFill>
                  <a:srgbClr val="438086"/>
                </a:solidFill>
              </a:rPr>
              <a:t>جبران خدمت/ دکتر فیاضی</a:t>
            </a: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5DA66-D17C-41DA-B9C4-FF00F3A02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764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3EB3-9454-4441-BE7F-144A40BE55D9}" type="datetime1">
              <a:rPr lang="en-US" smtClean="0">
                <a:solidFill>
                  <a:srgbClr val="438086"/>
                </a:solidFill>
              </a:rPr>
              <a:pPr/>
              <a:t>2015/04/11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>
                <a:solidFill>
                  <a:srgbClr val="438086"/>
                </a:solidFill>
              </a:rPr>
              <a:t>جبران خدمت/ دکتر فیاضی</a:t>
            </a: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5DA66-D17C-41DA-B9C4-FF00F3A02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5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7FFFF3E-1B22-4152-A3A8-F4B95C423E63}" type="datetime1">
              <a:rPr lang="en-US" smtClean="0">
                <a:solidFill>
                  <a:srgbClr val="438086"/>
                </a:solidFill>
              </a:rPr>
              <a:pPr/>
              <a:t>2015/04/11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fa-IR" smtClean="0">
                <a:solidFill>
                  <a:srgbClr val="438086"/>
                </a:solidFill>
              </a:rPr>
              <a:t>جبران خدمت/ دکتر فیاضی</a:t>
            </a:r>
            <a:endParaRPr lang="en-US">
              <a:solidFill>
                <a:srgbClr val="438086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D45DA66-D17C-41DA-B9C4-FF00F3A02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07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67800" cy="3366538"/>
          </a:xfrm>
        </p:spPr>
        <p:txBody>
          <a:bodyPr>
            <a:normAutofit fontScale="90000"/>
          </a:bodyPr>
          <a:lstStyle/>
          <a:p>
            <a:pPr algn="ctr" rtl="1"/>
            <a:r>
              <a:rPr lang="fa-IR" b="1" dirty="0"/>
              <a:t/>
            </a:r>
            <a:br>
              <a:rPr lang="fa-IR" b="1" dirty="0"/>
            </a:br>
            <a:r>
              <a:rPr lang="fa-IR" sz="2700" b="1" dirty="0">
                <a:cs typeface="B Nazanin" panose="00000400000000000000" pitchFamily="2" charset="-78"/>
              </a:rPr>
              <a:t>به نام خدا</a:t>
            </a:r>
            <a:br>
              <a:rPr lang="fa-IR" sz="2700" b="1" dirty="0">
                <a:cs typeface="B Nazanin" panose="00000400000000000000" pitchFamily="2" charset="-78"/>
              </a:rPr>
            </a:br>
            <a:r>
              <a:rPr lang="fa-IR" sz="2700" b="1" dirty="0">
                <a:cs typeface="B Nazanin" panose="00000400000000000000" pitchFamily="2" charset="-78"/>
              </a:rPr>
              <a:t/>
            </a:r>
            <a:br>
              <a:rPr lang="fa-IR" sz="2700" b="1" dirty="0">
                <a:cs typeface="B Nazanin" panose="00000400000000000000" pitchFamily="2" charset="-78"/>
              </a:rPr>
            </a:br>
            <a:r>
              <a:rPr lang="fa-IR" sz="2700" b="1" dirty="0">
                <a:cs typeface="B Nazanin" panose="00000400000000000000" pitchFamily="2" charset="-78"/>
              </a:rPr>
              <a:t/>
            </a:r>
            <a:br>
              <a:rPr lang="fa-IR" sz="2700" b="1" dirty="0">
                <a:cs typeface="B Nazanin" panose="00000400000000000000" pitchFamily="2" charset="-78"/>
              </a:rPr>
            </a:br>
            <a:r>
              <a:rPr lang="fa-IR" sz="2700" b="1" dirty="0">
                <a:cs typeface="B Nazanin" panose="00000400000000000000" pitchFamily="2" charset="-78"/>
              </a:rPr>
              <a:t/>
            </a:r>
            <a:br>
              <a:rPr lang="fa-IR" sz="2700" b="1" dirty="0">
                <a:cs typeface="B Nazanin" panose="00000400000000000000" pitchFamily="2" charset="-78"/>
              </a:rPr>
            </a:br>
            <a:r>
              <a:rPr lang="fa-IR" sz="2700" b="1" dirty="0">
                <a:cs typeface="B Nazanin" panose="00000400000000000000" pitchFamily="2" charset="-78"/>
              </a:rPr>
              <a:t>موضوع سمینار: جبران خدمت منابع انساني(شركت بهمن موتور)</a:t>
            </a:r>
            <a:br>
              <a:rPr lang="fa-IR" sz="2700" b="1" dirty="0">
                <a:cs typeface="B Nazanin" panose="00000400000000000000" pitchFamily="2" charset="-78"/>
              </a:rPr>
            </a:br>
            <a:r>
              <a:rPr lang="fa-IR" sz="2700" b="1" dirty="0">
                <a:cs typeface="B Nazanin" panose="00000400000000000000" pitchFamily="2" charset="-78"/>
              </a:rPr>
              <a:t/>
            </a:r>
            <a:br>
              <a:rPr lang="fa-IR" sz="2700" b="1" dirty="0">
                <a:cs typeface="B Nazanin" panose="00000400000000000000" pitchFamily="2" charset="-78"/>
              </a:rPr>
            </a:br>
            <a:r>
              <a:rPr lang="fa-IR" sz="2700" b="1" dirty="0">
                <a:cs typeface="B Nazanin" panose="00000400000000000000" pitchFamily="2" charset="-78"/>
              </a:rPr>
              <a:t>استاد:جناب آقای دکتر پارسا</a:t>
            </a:r>
            <a:r>
              <a:rPr lang="fa-IR" sz="2700" dirty="0">
                <a:cs typeface="B Nazanin" panose="00000400000000000000" pitchFamily="2" charset="-78"/>
              </a:rPr>
              <a:t/>
            </a:r>
            <a:br>
              <a:rPr lang="fa-IR" sz="2700" dirty="0">
                <a:cs typeface="B Nazanin" panose="00000400000000000000" pitchFamily="2" charset="-78"/>
              </a:rPr>
            </a:br>
            <a:r>
              <a:rPr lang="fa-IR" sz="2200" dirty="0">
                <a:cs typeface="B Nazanin" panose="00000400000000000000" pitchFamily="2" charset="-78"/>
              </a:rPr>
              <a:t/>
            </a:r>
            <a:br>
              <a:rPr lang="fa-IR" sz="2200" dirty="0">
                <a:cs typeface="B Nazanin" panose="00000400000000000000" pitchFamily="2" charset="-78"/>
              </a:rPr>
            </a:b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subTitle" idx="1"/>
          </p:nvPr>
        </p:nvSpPr>
        <p:spPr>
          <a:xfrm rot="10800000" flipV="1">
            <a:off x="838200" y="4419600"/>
            <a:ext cx="8458200" cy="1752600"/>
          </a:xfrm>
        </p:spPr>
        <p:txBody>
          <a:bodyPr>
            <a:normAutofit/>
          </a:bodyPr>
          <a:lstStyle/>
          <a:p>
            <a:pPr algn="r" rtl="1"/>
            <a:r>
              <a:rPr lang="fa-IR" dirty="0">
                <a:solidFill>
                  <a:srgbClr val="002060"/>
                </a:solidFill>
                <a:cs typeface="B Nazanin" panose="00000400000000000000" pitchFamily="2" charset="-78"/>
              </a:rPr>
              <a:t> </a:t>
            </a:r>
            <a:r>
              <a:rPr lang="fa-IR" b="1" dirty="0">
                <a:solidFill>
                  <a:srgbClr val="002060"/>
                </a:solidFill>
                <a:cs typeface="B Nazanin" panose="00000400000000000000" pitchFamily="2" charset="-78"/>
              </a:rPr>
              <a:t>ارائـه دهندگان : </a:t>
            </a:r>
          </a:p>
          <a:p>
            <a:pPr algn="r" rtl="1"/>
            <a:r>
              <a:rPr lang="fa-IR" b="1" dirty="0">
                <a:solidFill>
                  <a:srgbClr val="002060"/>
                </a:solidFill>
                <a:cs typeface="B Nazanin" panose="00000400000000000000" pitchFamily="2" charset="-78"/>
              </a:rPr>
              <a:t>                                       حمید عامری</a:t>
            </a:r>
          </a:p>
          <a:p>
            <a:pPr algn="r" rtl="1"/>
            <a:r>
              <a:rPr lang="fa-IR" b="1" dirty="0">
                <a:solidFill>
                  <a:srgbClr val="002060"/>
                </a:solidFill>
                <a:cs typeface="B Nazanin" panose="00000400000000000000" pitchFamily="2" charset="-78"/>
              </a:rPr>
              <a:t>                                        زینب عبدالهی پور</a:t>
            </a:r>
            <a:endParaRPr lang="en-US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" y="4876800"/>
            <a:ext cx="2305050" cy="198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04877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 algn="ctr" rtl="1">
              <a:lnSpc>
                <a:spcPts val="3500"/>
              </a:lnSpc>
              <a:buNone/>
            </a:pPr>
            <a:r>
              <a:rPr lang="fa-IR" sz="4000" b="1" dirty="0" smtClean="0">
                <a:solidFill>
                  <a:srgbClr val="C00000"/>
                </a:solidFill>
                <a:cs typeface="B Nazanin" pitchFamily="2" charset="-78"/>
              </a:rPr>
              <a:t>پرداخت متغیر</a:t>
            </a:r>
            <a:endParaRPr lang="ar-SA" sz="4000" b="1" dirty="0" smtClean="0">
              <a:solidFill>
                <a:srgbClr val="C00000"/>
              </a:solidFill>
              <a:cs typeface="B Nazanin" pitchFamily="2" charset="-78"/>
            </a:endParaRPr>
          </a:p>
          <a:p>
            <a:pPr algn="just" rtl="1">
              <a:lnSpc>
                <a:spcPts val="35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ar-SA" dirty="0">
                <a:cs typeface="B Nazanin" pitchFamily="2" charset="-78"/>
              </a:rPr>
              <a:t>نقاط قوت</a:t>
            </a:r>
          </a:p>
          <a:p>
            <a:pPr algn="just" rtl="1">
              <a:lnSpc>
                <a:spcPts val="35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ar-SA" dirty="0">
                <a:cs typeface="B Nazanin" pitchFamily="2" charset="-78"/>
              </a:rPr>
              <a:t>زمينه‌هاي قابل بهبود</a:t>
            </a:r>
          </a:p>
          <a:p>
            <a:pPr algn="just" rtl="1">
              <a:lnSpc>
                <a:spcPts val="35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ar-SA" dirty="0">
                <a:cs typeface="B Nazanin" pitchFamily="2" charset="-78"/>
              </a:rPr>
              <a:t>رويكردهاي </a:t>
            </a:r>
            <a:r>
              <a:rPr lang="ar-SA" dirty="0" smtClean="0">
                <a:cs typeface="B Nazanin" pitchFamily="2" charset="-78"/>
              </a:rPr>
              <a:t>جاري</a:t>
            </a:r>
            <a:endParaRPr lang="ar-SA" dirty="0">
              <a:cs typeface="B Nazanin" pitchFamily="2" charset="-78"/>
            </a:endParaRPr>
          </a:p>
          <a:p>
            <a:pPr algn="just" rtl="1">
              <a:lnSpc>
                <a:spcPts val="35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ar-SA" dirty="0">
                <a:cs typeface="B Nazanin" pitchFamily="2" charset="-78"/>
              </a:rPr>
              <a:t>برنامه‌هاي </a:t>
            </a:r>
            <a:r>
              <a:rPr lang="ar-SA" dirty="0" smtClean="0">
                <a:cs typeface="B Nazanin" pitchFamily="2" charset="-78"/>
              </a:rPr>
              <a:t>آتي</a:t>
            </a:r>
            <a:endParaRPr lang="ar-SA" dirty="0">
              <a:cs typeface="B Nazanin" pitchFamily="2" charset="-78"/>
            </a:endParaRPr>
          </a:p>
          <a:p>
            <a:pPr algn="just" rtl="1">
              <a:lnSpc>
                <a:spcPts val="35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ar-SA" sz="2400" dirty="0">
              <a:cs typeface="B Nazanin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5410200"/>
            <a:ext cx="2488164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 algn="just" rtl="1">
              <a:buFont typeface="Wingdings" panose="05000000000000000000" pitchFamily="2" charset="2"/>
              <a:buChar char="ü"/>
            </a:pPr>
            <a:r>
              <a:rPr lang="fa-IR" sz="3200" b="1" dirty="0" smtClean="0">
                <a:cs typeface="B Nazanin" pitchFamily="2" charset="-78"/>
              </a:rPr>
              <a:t>برنامه های توسعه و بهبود مستمر سطح سلامت ، </a:t>
            </a:r>
            <a:r>
              <a:rPr lang="ar-SA" sz="3200" b="1" dirty="0" smtClean="0">
                <a:cs typeface="B Nazanin" pitchFamily="2" charset="-78"/>
              </a:rPr>
              <a:t>بهداشت و ايمنی در سازمان </a:t>
            </a:r>
            <a:r>
              <a:rPr lang="fa-IR" sz="3200" b="1" dirty="0" smtClean="0">
                <a:cs typeface="B Nazanin" pitchFamily="2" charset="-78"/>
              </a:rPr>
              <a:t>طراحی و اجرا </a:t>
            </a:r>
            <a:r>
              <a:rPr lang="ar-SA" sz="3200" b="1" dirty="0" smtClean="0">
                <a:cs typeface="B Nazanin" pitchFamily="2" charset="-78"/>
              </a:rPr>
              <a:t>می شود. </a:t>
            </a:r>
          </a:p>
          <a:p>
            <a:pPr lvl="1" algn="just" rtl="1">
              <a:buFontTx/>
              <a:buChar char="•"/>
            </a:pPr>
            <a:r>
              <a:rPr lang="ar-SA" sz="2400" dirty="0" smtClean="0">
                <a:cs typeface="B Nazanin" pitchFamily="2" charset="-78"/>
              </a:rPr>
              <a:t>کشف و تحليل علل حوادث ، آسيب ها ، بيماری های شغلی ، شناسايي روش های پيشگيری ، عوامل مؤثر بر فشار های روانی و</a:t>
            </a:r>
            <a:r>
              <a:rPr lang="fa-IR" sz="2400" dirty="0" smtClean="0">
                <a:cs typeface="B Nazanin" pitchFamily="2" charset="-78"/>
              </a:rPr>
              <a:t>.......</a:t>
            </a:r>
          </a:p>
          <a:p>
            <a:pPr lvl="1" algn="just" rtl="1">
              <a:buFontTx/>
              <a:buChar char="•"/>
            </a:pPr>
            <a:r>
              <a:rPr lang="ar-SA" sz="2400" dirty="0" smtClean="0">
                <a:cs typeface="B Nazanin" pitchFamily="2" charset="-78"/>
              </a:rPr>
              <a:t> شناسايي و به کارگيری روش ها و برنامه های مناسب برای پيش گيري از وقوع احتمالي حوادث ، آسيب ها ، بيماری های شغلی در آينده</a:t>
            </a:r>
          </a:p>
          <a:p>
            <a:pPr lvl="1" algn="just" rtl="1">
              <a:buFontTx/>
              <a:buChar char="•"/>
            </a:pPr>
            <a:r>
              <a:rPr lang="fa-IR" sz="2400" dirty="0" smtClean="0">
                <a:cs typeface="B Nazanin" pitchFamily="2" charset="-78"/>
              </a:rPr>
              <a:t>طراحی و استقرار طرح ها و برنامه های مدون توسعه سلامت ، بهداشت و ایمنی کارکنان </a:t>
            </a:r>
          </a:p>
          <a:p>
            <a:pPr lvl="1" algn="just" rtl="1">
              <a:buFontTx/>
              <a:buChar char="•"/>
            </a:pPr>
            <a:r>
              <a:rPr lang="fa-IR" sz="2400" dirty="0" smtClean="0">
                <a:cs typeface="B Nazanin" pitchFamily="2" charset="-78"/>
              </a:rPr>
              <a:t>ارزشیابی مستمر یا ادواری سطح سلامت جسمی و روانی کارکنان</a:t>
            </a:r>
          </a:p>
          <a:p>
            <a:pPr lvl="1" algn="just" rtl="1">
              <a:buFontTx/>
              <a:buChar char="•"/>
            </a:pPr>
            <a:r>
              <a:rPr lang="ar-SA" sz="2400" dirty="0" smtClean="0">
                <a:cs typeface="B Nazanin" pitchFamily="2" charset="-78"/>
              </a:rPr>
              <a:t>مشاوره ، اطلاع رساني و آموزش كاركنان</a:t>
            </a:r>
            <a:r>
              <a:rPr lang="fa-IR" sz="2400" dirty="0" smtClean="0">
                <a:cs typeface="B Nazanin" pitchFamily="2" charset="-78"/>
              </a:rPr>
              <a:t> و همچنین ارائه بازخور ، مشاوره و آموزش در راستای ارتقاء سطح سلامت جسمی و روانی کارکنان</a:t>
            </a:r>
          </a:p>
          <a:p>
            <a:pPr lvl="1" algn="just" rtl="1">
              <a:buFontTx/>
              <a:buChar char="•"/>
            </a:pPr>
            <a:r>
              <a:rPr lang="fa-IR" sz="2400" dirty="0" smtClean="0">
                <a:cs typeface="B Nazanin" pitchFamily="2" charset="-78"/>
              </a:rPr>
              <a:t>جلب مشارکت و انگیزه مدیران و کارکنان </a:t>
            </a:r>
            <a:r>
              <a:rPr lang="ar-SA" sz="2400" dirty="0" smtClean="0">
                <a:cs typeface="B Nazanin" pitchFamily="2" charset="-78"/>
              </a:rPr>
              <a:t>جهت تحقق موفقيت آميز برنامه هاي </a:t>
            </a:r>
            <a:r>
              <a:rPr lang="fa-IR" sz="2400" dirty="0" smtClean="0">
                <a:cs typeface="B Nazanin" pitchFamily="2" charset="-78"/>
              </a:rPr>
              <a:t>سلامت ، </a:t>
            </a:r>
            <a:r>
              <a:rPr lang="ar-SA" sz="2400" dirty="0" smtClean="0">
                <a:cs typeface="B Nazanin" pitchFamily="2" charset="-78"/>
              </a:rPr>
              <a:t>بهداشت و ايمني</a:t>
            </a:r>
          </a:p>
          <a:p>
            <a:pPr algn="just" rtl="1">
              <a:buNone/>
            </a:pPr>
            <a:endParaRPr lang="ar-SA" sz="24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1250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 algn="ctr" rtl="1">
              <a:buNone/>
            </a:pPr>
            <a:r>
              <a:rPr lang="fa-IR" sz="4000" b="1" dirty="0" smtClean="0">
                <a:solidFill>
                  <a:srgbClr val="C00000"/>
                </a:solidFill>
                <a:cs typeface="B Nazanin" pitchFamily="2" charset="-78"/>
              </a:rPr>
              <a:t>سلامت،بهداشت و ایمنی</a:t>
            </a:r>
            <a:endParaRPr lang="en-US" sz="4000" b="1" dirty="0" smtClean="0">
              <a:solidFill>
                <a:srgbClr val="C00000"/>
              </a:solidFill>
              <a:cs typeface="B Nazanin" pitchFamily="2" charset="-78"/>
            </a:endParaRPr>
          </a:p>
          <a:p>
            <a:pPr algn="just" rtl="1">
              <a:buNone/>
            </a:pPr>
            <a:endParaRPr lang="en-US" b="1" dirty="0" smtClean="0">
              <a:cs typeface="B Nazanin" pitchFamily="2" charset="-78"/>
            </a:endParaRPr>
          </a:p>
          <a:p>
            <a:pPr algn="just" rtl="1">
              <a:buFont typeface="Wingdings" panose="05000000000000000000" pitchFamily="2" charset="2"/>
              <a:buChar char="ü"/>
            </a:pPr>
            <a:r>
              <a:rPr lang="fa-IR" dirty="0">
                <a:cs typeface="B Nazanin" pitchFamily="2" charset="-78"/>
              </a:rPr>
              <a:t>نقاط قوت</a:t>
            </a:r>
          </a:p>
          <a:p>
            <a:pPr algn="just" rtl="1">
              <a:buFont typeface="Wingdings" panose="05000000000000000000" pitchFamily="2" charset="2"/>
              <a:buChar char="ü"/>
            </a:pPr>
            <a:r>
              <a:rPr lang="fa-IR" dirty="0">
                <a:cs typeface="B Nazanin" pitchFamily="2" charset="-78"/>
              </a:rPr>
              <a:t>زمينه‌هاي قابل بهبود</a:t>
            </a:r>
          </a:p>
          <a:p>
            <a:pPr algn="just" rtl="1">
              <a:buFont typeface="Wingdings" panose="05000000000000000000" pitchFamily="2" charset="2"/>
              <a:buChar char="ü"/>
            </a:pPr>
            <a:r>
              <a:rPr lang="fa-IR" dirty="0">
                <a:cs typeface="B Nazanin" pitchFamily="2" charset="-78"/>
              </a:rPr>
              <a:t>رويكردهاي </a:t>
            </a:r>
            <a:r>
              <a:rPr lang="fa-IR" dirty="0" smtClean="0">
                <a:cs typeface="B Nazanin" pitchFamily="2" charset="-78"/>
              </a:rPr>
              <a:t>جاري</a:t>
            </a:r>
            <a:endParaRPr lang="fa-IR" dirty="0">
              <a:cs typeface="B Nazanin" pitchFamily="2" charset="-78"/>
            </a:endParaRPr>
          </a:p>
          <a:p>
            <a:pPr algn="just" rtl="1">
              <a:buFont typeface="Wingdings" panose="05000000000000000000" pitchFamily="2" charset="2"/>
              <a:buChar char="ü"/>
            </a:pPr>
            <a:r>
              <a:rPr lang="fa-IR" dirty="0">
                <a:cs typeface="B Nazanin" pitchFamily="2" charset="-78"/>
              </a:rPr>
              <a:t>برنامه‌هاي </a:t>
            </a:r>
            <a:r>
              <a:rPr lang="fa-IR" dirty="0" smtClean="0">
                <a:cs typeface="B Nazanin" pitchFamily="2" charset="-78"/>
              </a:rPr>
              <a:t>آتي</a:t>
            </a:r>
            <a:endParaRPr lang="fa-IR" dirty="0">
              <a:cs typeface="B Nazanin" pitchFamily="2" charset="-78"/>
            </a:endParaRPr>
          </a:p>
          <a:p>
            <a:pPr algn="just" rtl="1">
              <a:buNone/>
            </a:pPr>
            <a:endParaRPr lang="en-US" b="1" dirty="0" smtClean="0">
              <a:cs typeface="B Nazanin" pitchFamily="2" charset="-78"/>
            </a:endParaRPr>
          </a:p>
          <a:p>
            <a:pPr algn="just" rtl="1">
              <a:buNone/>
            </a:pPr>
            <a:endParaRPr lang="ar-SA" b="1" dirty="0" smtClean="0">
              <a:cs typeface="B Nazanin" pitchFamily="2" charset="-78"/>
            </a:endParaRPr>
          </a:p>
          <a:p>
            <a:pPr algn="just" rtl="1">
              <a:buNone/>
            </a:pPr>
            <a:endParaRPr lang="ar-SA" sz="2400" dirty="0">
              <a:cs typeface="B Nazanin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078" y="3962400"/>
            <a:ext cx="1743607" cy="2615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Nazanin" panose="00000400000000000000" pitchFamily="2" charset="-78"/>
              </a:rPr>
              <a:t>منابع</a:t>
            </a: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fa-IR" dirty="0" smtClean="0"/>
              <a:t>مدیریت نیروی انسانی سیدامرالله آذریون</a:t>
            </a:r>
          </a:p>
          <a:p>
            <a:pPr algn="r"/>
            <a:r>
              <a:rPr lang="fa-IR" dirty="0" smtClean="0"/>
              <a:t>طراحی نظام جبران خدمات عملکرد محور دکتر خسروی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14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  <a:buNone/>
            </a:pPr>
            <a:r>
              <a:rPr lang="en-US" sz="3500" dirty="0" smtClean="0">
                <a:cs typeface="B Titr" pitchFamily="2" charset="-78"/>
              </a:rPr>
              <a:t>  </a:t>
            </a:r>
            <a:r>
              <a:rPr lang="fa-IR" sz="3600" dirty="0" smtClean="0">
                <a:solidFill>
                  <a:srgbClr val="FF0000"/>
                </a:solidFill>
                <a:cs typeface="B Titr" pitchFamily="2" charset="-78"/>
              </a:rPr>
              <a:t>جبران خدمت منابع انساني</a:t>
            </a:r>
          </a:p>
          <a:p>
            <a:pPr algn="r" rtl="1">
              <a:lnSpc>
                <a:spcPct val="150000"/>
              </a:lnSpc>
              <a:buNone/>
            </a:pPr>
            <a:r>
              <a:rPr lang="fa-IR" sz="3500" dirty="0" smtClean="0">
                <a:cs typeface="B Nazanin" pitchFamily="2" charset="-78"/>
              </a:rPr>
              <a:t>	 </a:t>
            </a:r>
            <a:r>
              <a:rPr lang="fa-IR" sz="3200" dirty="0" smtClean="0">
                <a:cs typeface="B Nazanin" pitchFamily="2" charset="-78"/>
              </a:rPr>
              <a:t>سازمان هاي متعالي نظام های جبران خدمات (حقوق و دستمزد ، پاداش ، مزايای رفاهی ، سلامت و بهداشت) را به گونه‌اي نظام مند و مؤثر متناسب با فرهنگ سازمانی و در جهت  انگيزش ، رضایت و نگهداشت منابع انساني، طرح ريزی و مستقر می کنند</a:t>
            </a:r>
            <a:r>
              <a:rPr lang="en-US" sz="3200" dirty="0">
                <a:cs typeface="B Nazanin" pitchFamily="2" charset="-78"/>
              </a:rPr>
              <a:t>.</a:t>
            </a:r>
            <a:endParaRPr lang="en-US" sz="3600" dirty="0">
              <a:cs typeface="B Nazanin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endParaRPr lang="en-US" sz="3600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endParaRPr lang="en-US" sz="3600" dirty="0">
              <a:cs typeface="B Nazanin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endParaRPr lang="en-US" sz="3600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endParaRPr lang="en-US" sz="3600" dirty="0">
              <a:cs typeface="B Nazanin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endParaRPr lang="en-US" sz="3600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endParaRPr lang="en-US" sz="3600" dirty="0">
              <a:cs typeface="B Nazanin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endParaRPr lang="en-US" sz="3600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endParaRPr lang="en-US" sz="3600" dirty="0">
              <a:cs typeface="B Nazanin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endParaRPr lang="en-US" sz="3600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endParaRPr lang="en-US" sz="3600" dirty="0" smtClean="0">
              <a:cs typeface="B Nazanin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648200"/>
            <a:ext cx="2231329" cy="20484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/>
          </a:bodyPr>
          <a:lstStyle/>
          <a:p>
            <a:pPr algn="r" rtl="1"/>
            <a:r>
              <a:rPr lang="fa-IR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تعریف جبران خدمت منابع انسانی</a:t>
            </a:r>
            <a:r>
              <a:rPr lang="fa-IR" sz="3500" b="1" dirty="0" smtClean="0">
                <a:solidFill>
                  <a:srgbClr val="FF0000"/>
                </a:solidFill>
                <a:cs typeface="0 Nazanin" pitchFamily="2" charset="-78"/>
              </a:rPr>
              <a:t>:</a:t>
            </a:r>
            <a:endParaRPr lang="en-US" sz="3500" b="1" dirty="0">
              <a:solidFill>
                <a:srgbClr val="FF0000"/>
              </a:solidFill>
              <a:cs typeface="0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>
                <a:cs typeface="B Nazanin" pitchFamily="2" charset="-78"/>
              </a:rPr>
              <a:t>جبران خدمات عبارت است از همه شکل</a:t>
            </a:r>
            <a:r>
              <a:rPr lang="ar-SA" sz="3200" dirty="0">
                <a:cs typeface="B Nazanin" pitchFamily="2" charset="-78"/>
              </a:rPr>
              <a:t>هاي</a:t>
            </a:r>
            <a:r>
              <a:rPr lang="fa-IR" sz="3200" dirty="0">
                <a:cs typeface="B Nazanin" pitchFamily="2" charset="-78"/>
              </a:rPr>
              <a:t> پرداخت مالی وغير مالی که در ازای خدمات محسوس کارکنان </a:t>
            </a:r>
            <a:r>
              <a:rPr lang="fa-IR" sz="3200" dirty="0" smtClean="0">
                <a:cs typeface="B Nazanin" pitchFamily="2" charset="-78"/>
              </a:rPr>
              <a:t>به آنان تعریف می شود.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471495"/>
            <a:ext cx="1993565" cy="214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16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51765"/>
            <a:ext cx="8229600" cy="1066800"/>
          </a:xfrm>
        </p:spPr>
        <p:txBody>
          <a:bodyPr>
            <a:normAutofit/>
          </a:bodyPr>
          <a:lstStyle/>
          <a:p>
            <a:pPr algn="ctr" rtl="1"/>
            <a:r>
              <a:rPr lang="fa-IR" b="1" dirty="0" smtClean="0">
                <a:solidFill>
                  <a:schemeClr val="tx1"/>
                </a:solidFill>
                <a:cs typeface="B Nazanin" pitchFamily="2" charset="-78"/>
              </a:rPr>
              <a:t>جبران خدمات </a:t>
            </a:r>
            <a:endParaRPr lang="fa-IR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33800" y="1676400"/>
            <a:ext cx="1447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Nazanin" pitchFamily="2" charset="-78"/>
              </a:rPr>
              <a:t>سیستم جبران خدمات</a:t>
            </a:r>
            <a:endParaRPr lang="fa-IR" dirty="0">
              <a:cs typeface="B Nazanin" pitchFamily="2" charset="-78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4267200" y="2438400"/>
            <a:ext cx="381000" cy="6858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cxnSp>
        <p:nvCxnSpPr>
          <p:cNvPr id="14" name="Straight Connector 13"/>
          <p:cNvCxnSpPr/>
          <p:nvPr/>
        </p:nvCxnSpPr>
        <p:spPr>
          <a:xfrm rot="10800000">
            <a:off x="2590800" y="3200400"/>
            <a:ext cx="3733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Down Arrow 14"/>
          <p:cNvSpPr/>
          <p:nvPr/>
        </p:nvSpPr>
        <p:spPr>
          <a:xfrm>
            <a:off x="2514600" y="3200400"/>
            <a:ext cx="228600" cy="5334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6" name="Down Arrow 15"/>
          <p:cNvSpPr/>
          <p:nvPr/>
        </p:nvSpPr>
        <p:spPr>
          <a:xfrm>
            <a:off x="6248400" y="3200400"/>
            <a:ext cx="228600" cy="6096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7" name="Rectangle 16"/>
          <p:cNvSpPr/>
          <p:nvPr/>
        </p:nvSpPr>
        <p:spPr>
          <a:xfrm>
            <a:off x="2286000" y="3733800"/>
            <a:ext cx="762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Nazanin" pitchFamily="2" charset="-78"/>
              </a:rPr>
              <a:t>غیرمالی</a:t>
            </a:r>
            <a:endParaRPr lang="fa-IR" dirty="0">
              <a:cs typeface="B Nazanin" pitchFamily="2" charset="-7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943600" y="3810000"/>
            <a:ext cx="762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Nazanin" pitchFamily="2" charset="-78"/>
              </a:rPr>
              <a:t>مالی</a:t>
            </a:r>
            <a:endParaRPr lang="fa-IR" dirty="0">
              <a:cs typeface="B Nazanin" pitchFamily="2" charset="-78"/>
            </a:endParaRPr>
          </a:p>
        </p:txBody>
      </p:sp>
      <p:sp>
        <p:nvSpPr>
          <p:cNvPr id="20" name="Down Arrow 19"/>
          <p:cNvSpPr/>
          <p:nvPr/>
        </p:nvSpPr>
        <p:spPr>
          <a:xfrm>
            <a:off x="2514600" y="4191000"/>
            <a:ext cx="228600" cy="4572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cxnSp>
        <p:nvCxnSpPr>
          <p:cNvPr id="22" name="Straight Connector 21"/>
          <p:cNvCxnSpPr/>
          <p:nvPr/>
        </p:nvCxnSpPr>
        <p:spPr>
          <a:xfrm rot="10800000">
            <a:off x="2133600" y="4648200"/>
            <a:ext cx="990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Down Arrow 22"/>
          <p:cNvSpPr/>
          <p:nvPr/>
        </p:nvSpPr>
        <p:spPr>
          <a:xfrm>
            <a:off x="2057400" y="4648200"/>
            <a:ext cx="228600" cy="3810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4" name="Down Arrow 23"/>
          <p:cNvSpPr/>
          <p:nvPr/>
        </p:nvSpPr>
        <p:spPr>
          <a:xfrm>
            <a:off x="2971800" y="4648200"/>
            <a:ext cx="228600" cy="3810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5" name="Rectangle 24"/>
          <p:cNvSpPr/>
          <p:nvPr/>
        </p:nvSpPr>
        <p:spPr>
          <a:xfrm>
            <a:off x="1524000" y="5029200"/>
            <a:ext cx="914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Nazanin" pitchFamily="2" charset="-78"/>
              </a:rPr>
              <a:t>سازمانی</a:t>
            </a:r>
            <a:endParaRPr lang="fa-IR" dirty="0">
              <a:cs typeface="B Nazanin" pitchFamily="2" charset="-78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782956" y="5042452"/>
            <a:ext cx="762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Nazanin" pitchFamily="2" charset="-78"/>
              </a:rPr>
              <a:t>شغلی</a:t>
            </a:r>
            <a:endParaRPr lang="fa-IR" dirty="0">
              <a:cs typeface="B Nazanin" pitchFamily="2" charset="-78"/>
            </a:endParaRPr>
          </a:p>
        </p:txBody>
      </p:sp>
      <p:sp>
        <p:nvSpPr>
          <p:cNvPr id="27" name="Down Arrow 26"/>
          <p:cNvSpPr/>
          <p:nvPr/>
        </p:nvSpPr>
        <p:spPr>
          <a:xfrm>
            <a:off x="6172200" y="4267200"/>
            <a:ext cx="304800" cy="4572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cxnSp>
        <p:nvCxnSpPr>
          <p:cNvPr id="29" name="Straight Connector 28"/>
          <p:cNvCxnSpPr/>
          <p:nvPr/>
        </p:nvCxnSpPr>
        <p:spPr>
          <a:xfrm rot="10800000">
            <a:off x="5257800" y="4724400"/>
            <a:ext cx="2209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Down Arrow 30"/>
          <p:cNvSpPr/>
          <p:nvPr/>
        </p:nvSpPr>
        <p:spPr>
          <a:xfrm>
            <a:off x="5181600" y="4724400"/>
            <a:ext cx="228600" cy="4572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2" name="Down Arrow 31"/>
          <p:cNvSpPr/>
          <p:nvPr/>
        </p:nvSpPr>
        <p:spPr>
          <a:xfrm>
            <a:off x="6172200" y="4724400"/>
            <a:ext cx="304800" cy="3048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3" name="Down Arrow 32"/>
          <p:cNvSpPr/>
          <p:nvPr/>
        </p:nvSpPr>
        <p:spPr>
          <a:xfrm>
            <a:off x="7391400" y="4724400"/>
            <a:ext cx="228600" cy="3810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4" name="Rectangle 33"/>
          <p:cNvSpPr/>
          <p:nvPr/>
        </p:nvSpPr>
        <p:spPr>
          <a:xfrm>
            <a:off x="4890052" y="5176178"/>
            <a:ext cx="762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Nazanin" pitchFamily="2" charset="-78"/>
              </a:rPr>
              <a:t>غیر مستقیم</a:t>
            </a:r>
            <a:endParaRPr lang="fa-IR" dirty="0">
              <a:cs typeface="B Nazanin" pitchFamily="2" charset="-78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946913" y="5029199"/>
            <a:ext cx="914400" cy="7604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Nazanin" pitchFamily="2" charset="-78"/>
              </a:rPr>
              <a:t>غیر مستقیم غیر نقدی</a:t>
            </a:r>
            <a:endParaRPr lang="fa-IR" dirty="0">
              <a:cs typeface="B Nazanin" pitchFamily="2" charset="-78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315200" y="5105400"/>
            <a:ext cx="76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Nazanin" pitchFamily="2" charset="-78"/>
              </a:rPr>
              <a:t>مستقیم نقدی</a:t>
            </a:r>
            <a:endParaRPr lang="en-US" dirty="0">
              <a:cs typeface="B Nazanin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65909" y="5666509"/>
            <a:ext cx="1447799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04008" y="5666509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dirty="0">
                <a:solidFill>
                  <a:schemeClr val="bg1"/>
                </a:solidFill>
                <a:cs typeface="B Nazanin" pitchFamily="2" charset="-78"/>
              </a:rPr>
              <a:t>امکان کار از راه </a:t>
            </a:r>
            <a:r>
              <a:rPr lang="fa-IR" sz="1400" dirty="0" smtClean="0">
                <a:solidFill>
                  <a:schemeClr val="bg1"/>
                </a:solidFill>
                <a:cs typeface="B Nazanin" pitchFamily="2" charset="-78"/>
              </a:rPr>
              <a:t>دور،</a:t>
            </a:r>
            <a:r>
              <a:rPr lang="fa-IR" sz="1400" dirty="0">
                <a:solidFill>
                  <a:schemeClr val="bg1"/>
                </a:solidFill>
                <a:cs typeface="B Nazanin" pitchFamily="2" charset="-78"/>
              </a:rPr>
              <a:t> تعطیلات آخر هفته</a:t>
            </a:r>
            <a:endParaRPr lang="en-US" sz="1400" dirty="0">
              <a:solidFill>
                <a:schemeClr val="bg1"/>
              </a:solidFill>
              <a:cs typeface="B Nazanin" pitchFamily="2" charset="-78"/>
            </a:endParaRPr>
          </a:p>
          <a:p>
            <a:pPr algn="ctr" rtl="1"/>
            <a:r>
              <a:rPr lang="fa-IR" sz="1400" dirty="0" smtClean="0">
                <a:solidFill>
                  <a:schemeClr val="bg1"/>
                </a:solidFill>
                <a:cs typeface="B Nazanin" pitchFamily="2" charset="-78"/>
              </a:rPr>
              <a:t>،</a:t>
            </a:r>
            <a:r>
              <a:rPr lang="fa-IR" sz="1400" dirty="0">
                <a:solidFill>
                  <a:schemeClr val="bg1"/>
                </a:solidFill>
                <a:cs typeface="B Nazanin" pitchFamily="2" charset="-78"/>
              </a:rPr>
              <a:t> شرایط کار مساعد</a:t>
            </a:r>
            <a:endParaRPr lang="en-US" sz="1400" dirty="0">
              <a:solidFill>
                <a:schemeClr val="bg1"/>
              </a:solidFill>
              <a:cs typeface="B Nazanin" pitchFamily="2" charset="-78"/>
            </a:endParaRPr>
          </a:p>
          <a:p>
            <a:pPr algn="ctr" rtl="1"/>
            <a:endParaRPr lang="en-US" sz="14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95600" y="5666509"/>
            <a:ext cx="1371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845904" y="5656569"/>
            <a:ext cx="152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dirty="0">
                <a:solidFill>
                  <a:schemeClr val="bg1"/>
                </a:solidFill>
                <a:cs typeface="B Nazanin" pitchFamily="2" charset="-78"/>
              </a:rPr>
              <a:t>رشد و </a:t>
            </a:r>
            <a:r>
              <a:rPr lang="fa-IR" sz="1400" dirty="0" smtClean="0">
                <a:solidFill>
                  <a:schemeClr val="bg1"/>
                </a:solidFill>
                <a:cs typeface="B Nazanin" pitchFamily="2" charset="-78"/>
              </a:rPr>
              <a:t>یادگیری،</a:t>
            </a:r>
            <a:r>
              <a:rPr lang="fa-IR" sz="1400" dirty="0">
                <a:solidFill>
                  <a:schemeClr val="bg1"/>
                </a:solidFill>
                <a:cs typeface="B Nazanin" pitchFamily="2" charset="-78"/>
              </a:rPr>
              <a:t> شناخته شدن</a:t>
            </a:r>
            <a:endParaRPr lang="en-US" sz="1400" dirty="0">
              <a:solidFill>
                <a:schemeClr val="bg1"/>
              </a:solidFill>
              <a:cs typeface="B Nazanin" pitchFamily="2" charset="-78"/>
            </a:endParaRPr>
          </a:p>
          <a:p>
            <a:pPr algn="ctr" rtl="1"/>
            <a:r>
              <a:rPr lang="fa-IR" sz="1400" dirty="0" smtClean="0">
                <a:solidFill>
                  <a:schemeClr val="bg1"/>
                </a:solidFill>
                <a:cs typeface="B Nazanin" pitchFamily="2" charset="-78"/>
              </a:rPr>
              <a:t>،</a:t>
            </a:r>
            <a:r>
              <a:rPr lang="fa-IR" sz="1400" dirty="0">
                <a:solidFill>
                  <a:schemeClr val="bg1"/>
                </a:solidFill>
                <a:cs typeface="B Nazanin" pitchFamily="2" charset="-78"/>
              </a:rPr>
              <a:t> مسئولیت</a:t>
            </a:r>
            <a:endParaRPr lang="en-US" sz="1400" dirty="0">
              <a:solidFill>
                <a:schemeClr val="bg1"/>
              </a:solidFill>
              <a:cs typeface="B Nazanin" pitchFamily="2" charset="-78"/>
            </a:endParaRPr>
          </a:p>
          <a:p>
            <a:pPr algn="ctr" rtl="1"/>
            <a:endParaRPr lang="en-US" sz="14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24400" y="5791200"/>
            <a:ext cx="990600" cy="829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1400" dirty="0">
                <a:cs typeface="B Nazanin" pitchFamily="2" charset="-78"/>
              </a:rPr>
              <a:t>بیمه </a:t>
            </a:r>
            <a:r>
              <a:rPr lang="fa-IR" sz="1400" dirty="0" smtClean="0">
                <a:cs typeface="B Nazanin" pitchFamily="2" charset="-78"/>
              </a:rPr>
              <a:t>عمر،</a:t>
            </a:r>
            <a:r>
              <a:rPr lang="fa-IR" sz="1400" dirty="0">
                <a:cs typeface="B Nazanin" pitchFamily="2" charset="-78"/>
              </a:rPr>
              <a:t> بیمه درمانی</a:t>
            </a:r>
            <a:endParaRPr lang="en-US" sz="1400" dirty="0">
              <a:cs typeface="B Nazanin" pitchFamily="2" charset="-78"/>
            </a:endParaRPr>
          </a:p>
          <a:p>
            <a:pPr algn="ctr" rtl="1"/>
            <a:r>
              <a:rPr lang="fa-IR" sz="1400" dirty="0" smtClean="0">
                <a:cs typeface="B Nazanin" pitchFamily="2" charset="-78"/>
              </a:rPr>
              <a:t>،</a:t>
            </a:r>
            <a:r>
              <a:rPr lang="fa-IR" sz="1400" dirty="0">
                <a:cs typeface="B Nazanin" pitchFamily="2" charset="-78"/>
              </a:rPr>
              <a:t> مرخصی</a:t>
            </a:r>
            <a:endParaRPr lang="en-US" sz="1400" dirty="0">
              <a:cs typeface="B Nazanin" pitchFamily="2" charset="-78"/>
            </a:endParaRPr>
          </a:p>
          <a:p>
            <a:pPr algn="ctr" rtl="1"/>
            <a:endParaRPr lang="en-US" sz="1400" dirty="0">
              <a:cs typeface="B Nazanin" pitchFamily="2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981700" y="5886499"/>
            <a:ext cx="1066800" cy="8088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1300" dirty="0">
                <a:cs typeface="B Nazanin" pitchFamily="2" charset="-78"/>
              </a:rPr>
              <a:t>خوار </a:t>
            </a:r>
            <a:r>
              <a:rPr lang="fa-IR" sz="1300" dirty="0" smtClean="0">
                <a:cs typeface="B Nazanin" pitchFamily="2" charset="-78"/>
              </a:rPr>
              <a:t>بار،</a:t>
            </a:r>
            <a:r>
              <a:rPr lang="fa-IR" sz="1300" dirty="0">
                <a:cs typeface="B Nazanin" pitchFamily="2" charset="-78"/>
              </a:rPr>
              <a:t> حق مسکن</a:t>
            </a:r>
            <a:endParaRPr lang="en-US" sz="1300" dirty="0">
              <a:cs typeface="B Nazanin" pitchFamily="2" charset="-78"/>
            </a:endParaRPr>
          </a:p>
          <a:p>
            <a:pPr algn="ctr" rtl="1"/>
            <a:r>
              <a:rPr lang="fa-IR" sz="1300" dirty="0" smtClean="0">
                <a:cs typeface="B Nazanin" pitchFamily="2" charset="-78"/>
              </a:rPr>
              <a:t>،</a:t>
            </a:r>
            <a:r>
              <a:rPr lang="fa-IR" sz="1300" dirty="0">
                <a:cs typeface="B Nazanin" pitchFamily="2" charset="-78"/>
              </a:rPr>
              <a:t> غذای گرم</a:t>
            </a:r>
            <a:endParaRPr lang="en-US" sz="1300" dirty="0">
              <a:cs typeface="B Nazanin" pitchFamily="2" charset="-78"/>
            </a:endParaRPr>
          </a:p>
          <a:p>
            <a:pPr algn="ctr" rtl="1"/>
            <a:endParaRPr lang="en-US" sz="1300" dirty="0">
              <a:cs typeface="B Nazanin" pitchFamily="2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20000" y="5896715"/>
            <a:ext cx="1295400" cy="6961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1400" dirty="0" smtClean="0">
                <a:cs typeface="B Nazanin" pitchFamily="2" charset="-78"/>
              </a:rPr>
              <a:t>حقوق،</a:t>
            </a:r>
            <a:r>
              <a:rPr lang="fa-IR" sz="1400" dirty="0">
                <a:cs typeface="B Nazanin" pitchFamily="2" charset="-78"/>
              </a:rPr>
              <a:t> دستمزد</a:t>
            </a:r>
            <a:endParaRPr lang="en-US" sz="1400" dirty="0">
              <a:cs typeface="B Nazanin" pitchFamily="2" charset="-78"/>
            </a:endParaRPr>
          </a:p>
          <a:p>
            <a:pPr algn="ctr" rtl="1"/>
            <a:r>
              <a:rPr lang="fa-IR" sz="1400" dirty="0" smtClean="0">
                <a:cs typeface="B Nazanin" pitchFamily="2" charset="-78"/>
              </a:rPr>
              <a:t>،</a:t>
            </a:r>
            <a:r>
              <a:rPr lang="fa-IR" sz="1400" dirty="0">
                <a:cs typeface="B Nazanin" pitchFamily="2" charset="-78"/>
              </a:rPr>
              <a:t> کارانه</a:t>
            </a:r>
            <a:endParaRPr lang="en-US" sz="1400" dirty="0">
              <a:cs typeface="B Nazanin" pitchFamily="2" charset="-78"/>
            </a:endParaRPr>
          </a:p>
          <a:p>
            <a:pPr algn="ctr" rtl="1"/>
            <a:endParaRPr lang="en-US" sz="1400" dirty="0">
              <a:cs typeface="B Nazanin" pitchFamily="2" charset="-78"/>
            </a:endParaRPr>
          </a:p>
        </p:txBody>
      </p:sp>
      <p:cxnSp>
        <p:nvCxnSpPr>
          <p:cNvPr id="21" name="Straight Arrow Connector 20"/>
          <p:cNvCxnSpPr>
            <a:stCxn id="25" idx="2"/>
          </p:cNvCxnSpPr>
          <p:nvPr/>
        </p:nvCxnSpPr>
        <p:spPr>
          <a:xfrm flipH="1">
            <a:off x="1828800" y="5410200"/>
            <a:ext cx="152400" cy="2563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6" idx="2"/>
            <a:endCxn id="9" idx="0"/>
          </p:cNvCxnSpPr>
          <p:nvPr/>
        </p:nvCxnSpPr>
        <p:spPr>
          <a:xfrm>
            <a:off x="3163956" y="5423452"/>
            <a:ext cx="443948" cy="2331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4" idx="2"/>
            <a:endCxn id="10" idx="0"/>
          </p:cNvCxnSpPr>
          <p:nvPr/>
        </p:nvCxnSpPr>
        <p:spPr>
          <a:xfrm flipH="1">
            <a:off x="5219700" y="5633378"/>
            <a:ext cx="51352" cy="1578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5" idx="2"/>
            <a:endCxn id="11" idx="0"/>
          </p:cNvCxnSpPr>
          <p:nvPr/>
        </p:nvCxnSpPr>
        <p:spPr>
          <a:xfrm>
            <a:off x="6404113" y="5789610"/>
            <a:ext cx="110987" cy="968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6" idx="2"/>
            <a:endCxn id="13" idx="0"/>
          </p:cNvCxnSpPr>
          <p:nvPr/>
        </p:nvCxnSpPr>
        <p:spPr>
          <a:xfrm>
            <a:off x="7696200" y="5791200"/>
            <a:ext cx="571500" cy="1055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871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4" grpId="0" animBg="1"/>
      <p:bldP spid="6" grpId="0" animBg="1"/>
      <p:bldP spid="10" grpId="0" animBg="1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79084"/>
            <a:ext cx="2200847" cy="2078916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pPr algn="r"/>
            <a:r>
              <a:rPr lang="fa-IR" b="1" dirty="0">
                <a:cs typeface="B Nazanin" pitchFamily="2" charset="-78"/>
              </a:rPr>
              <a:t> </a:t>
            </a:r>
            <a:r>
              <a:rPr lang="fa-IR" sz="4400" b="1" dirty="0">
                <a:solidFill>
                  <a:srgbClr val="C00000"/>
                </a:solidFill>
                <a:cs typeface="B Nazanin" pitchFamily="2" charset="-78"/>
              </a:rPr>
              <a:t>اهداف نظام جبران خدمات:</a:t>
            </a:r>
            <a:br>
              <a:rPr lang="fa-IR" sz="4400" b="1" dirty="0">
                <a:solidFill>
                  <a:srgbClr val="C00000"/>
                </a:solidFill>
                <a:cs typeface="B Nazanin" pitchFamily="2" charset="-78"/>
              </a:rPr>
            </a:br>
            <a:endParaRPr lang="en-US" sz="4400" dirty="0">
              <a:solidFill>
                <a:srgbClr val="C00000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buFont typeface="Wingdings" pitchFamily="2" charset="2"/>
              <a:buChar char="ü"/>
            </a:pPr>
            <a:r>
              <a:rPr lang="fa-IR" dirty="0" smtClean="0">
                <a:cs typeface="B Nazanin" pitchFamily="2" charset="-78"/>
              </a:rPr>
              <a:t>جذب متقاضيان شايسته؛</a:t>
            </a:r>
          </a:p>
          <a:p>
            <a:pPr algn="just" rtl="1">
              <a:buFont typeface="Wingdings" pitchFamily="2" charset="2"/>
              <a:buChar char="ü"/>
            </a:pPr>
            <a:r>
              <a:rPr lang="fa-IR" dirty="0" smtClean="0">
                <a:cs typeface="B Nazanin" pitchFamily="2" charset="-78"/>
              </a:rPr>
              <a:t>حفظ كاركنان شايسته؛</a:t>
            </a:r>
          </a:p>
          <a:p>
            <a:pPr algn="just" rtl="1">
              <a:buFont typeface="Wingdings" pitchFamily="2" charset="2"/>
              <a:buChar char="ü"/>
            </a:pPr>
            <a:r>
              <a:rPr lang="fa-IR" dirty="0" smtClean="0">
                <a:cs typeface="B Nazanin" pitchFamily="2" charset="-78"/>
              </a:rPr>
              <a:t>افزايش انگيزه كاركنان؛</a:t>
            </a:r>
          </a:p>
          <a:p>
            <a:pPr algn="just" rtl="1">
              <a:buFont typeface="Wingdings" pitchFamily="2" charset="2"/>
              <a:buChar char="ü"/>
            </a:pPr>
            <a:r>
              <a:rPr lang="fa-IR" dirty="0" smtClean="0">
                <a:cs typeface="B Nazanin" pitchFamily="2" charset="-78"/>
              </a:rPr>
              <a:t>ملاحظات قانونى.</a:t>
            </a:r>
            <a:endParaRPr lang="fa-IR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485429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جبران خدمت در شرکت بهمن موتور</a:t>
            </a:r>
            <a:endParaRPr lang="en-US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fa-IR" dirty="0" smtClean="0"/>
              <a:t> </a:t>
            </a:r>
            <a:r>
              <a:rPr lang="fa-IR" dirty="0"/>
              <a:t>پرداخت ثابت به کارکنان متناسب با مقتضیات خاص سازمان طراحی و اجرا می شود</a:t>
            </a:r>
            <a:r>
              <a:rPr lang="fa-IR" dirty="0" smtClean="0"/>
              <a:t>.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fa-IR" dirty="0">
                <a:cs typeface="B Nazanin" pitchFamily="2" charset="-78"/>
              </a:rPr>
              <a:t> پرداخت های متغیر مبتنی بر عملکرد و مزایا و تسهیلات رفاهی متناسب با مطلوبیت های گروه های مختلف کارکنان طراحی و اجرا می شود.</a:t>
            </a:r>
            <a:r>
              <a:rPr lang="ar-SA" dirty="0">
                <a:cs typeface="B Nazanin" pitchFamily="2" charset="-78"/>
              </a:rPr>
              <a:t> </a:t>
            </a:r>
            <a:endParaRPr lang="fa-IR" dirty="0" smtClean="0"/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fa-IR" dirty="0">
                <a:cs typeface="B Nazanin" pitchFamily="2" charset="-78"/>
              </a:rPr>
              <a:t> برنامه های توسعه و بهبود مستمر سطح سلامت ، </a:t>
            </a:r>
            <a:r>
              <a:rPr lang="ar-SA" dirty="0">
                <a:cs typeface="B Nazanin" pitchFamily="2" charset="-78"/>
              </a:rPr>
              <a:t>بهداشت و ايمنی در سازمان </a:t>
            </a:r>
            <a:r>
              <a:rPr lang="fa-IR" dirty="0">
                <a:cs typeface="B Nazanin" pitchFamily="2" charset="-78"/>
              </a:rPr>
              <a:t>طراحی و اجرا </a:t>
            </a:r>
            <a:r>
              <a:rPr lang="ar-SA" dirty="0">
                <a:cs typeface="B Nazanin" pitchFamily="2" charset="-78"/>
              </a:rPr>
              <a:t>می شود. 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ü"/>
            </a:pPr>
            <a:endParaRPr lang="fa-I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5126607"/>
            <a:ext cx="1835055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95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91200"/>
          </a:xfrm>
        </p:spPr>
        <p:txBody>
          <a:bodyPr>
            <a:normAutofit/>
          </a:bodyPr>
          <a:lstStyle/>
          <a:p>
            <a:pPr algn="just" rt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a-IR" sz="3200" b="1" dirty="0" smtClean="0">
                <a:cs typeface="B Nazanin" pitchFamily="2" charset="-78"/>
              </a:rPr>
              <a:t>پرداخت</a:t>
            </a:r>
            <a:r>
              <a:rPr lang="ar-SA" sz="3200" b="1" dirty="0" smtClean="0">
                <a:cs typeface="B Nazanin" pitchFamily="2" charset="-78"/>
              </a:rPr>
              <a:t> </a:t>
            </a:r>
            <a:r>
              <a:rPr lang="fa-IR" sz="3200" b="1" dirty="0" smtClean="0">
                <a:cs typeface="B Nazanin" pitchFamily="2" charset="-78"/>
              </a:rPr>
              <a:t>ثابت به کارکنان متناسب با مقتضیات خاص سازمان طراحی و اجرا می </a:t>
            </a:r>
            <a:r>
              <a:rPr lang="ar-SA" sz="3200" b="1" dirty="0" smtClean="0">
                <a:cs typeface="B Nazanin" pitchFamily="2" charset="-78"/>
              </a:rPr>
              <a:t>شود</a:t>
            </a:r>
            <a:r>
              <a:rPr lang="ar-SA" sz="2400" b="1" dirty="0" smtClean="0">
                <a:cs typeface="B Nazanin" pitchFamily="2" charset="-78"/>
              </a:rPr>
              <a:t>.</a:t>
            </a:r>
            <a:endParaRPr lang="fa-IR" sz="2400" b="1" dirty="0" smtClean="0">
              <a:cs typeface="B Nazanin" pitchFamily="2" charset="-78"/>
            </a:endParaRPr>
          </a:p>
          <a:p>
            <a:pPr lvl="1" algn="just" rtl="1">
              <a:lnSpc>
                <a:spcPct val="150000"/>
              </a:lnSpc>
              <a:buFontTx/>
              <a:buChar char="•"/>
            </a:pPr>
            <a:r>
              <a:rPr lang="fa-IR" sz="2400" dirty="0" smtClean="0">
                <a:cs typeface="B Nazanin" pitchFamily="2" charset="-78"/>
              </a:rPr>
              <a:t>شناخت و پایش شرایط داخلی و محیطی سازمان (مانند رقبا ، بازار کار ، قوانین ، ...) و لحاظ کردن آن ها در نظام جبران خدمت</a:t>
            </a:r>
          </a:p>
          <a:p>
            <a:pPr lvl="1" algn="just" rtl="1">
              <a:lnSpc>
                <a:spcPct val="150000"/>
              </a:lnSpc>
              <a:buFontTx/>
              <a:buChar char="•"/>
            </a:pPr>
            <a:r>
              <a:rPr lang="ar-SA" sz="2400" dirty="0" smtClean="0">
                <a:cs typeface="B Nazanin" pitchFamily="2" charset="-78"/>
              </a:rPr>
              <a:t>استفاده مناسب از طرح های پرداخت </a:t>
            </a:r>
            <a:r>
              <a:rPr lang="fa-IR" sz="2400" dirty="0" smtClean="0">
                <a:cs typeface="B Nazanin" pitchFamily="2" charset="-78"/>
              </a:rPr>
              <a:t>متنوع برای تعیین سطح پرداخت (عدالت بیرونی به مفهوم مقایسه پرداخت های سازمان با سازمان های مشابه)</a:t>
            </a:r>
          </a:p>
          <a:p>
            <a:pPr lvl="1" algn="just" rtl="1">
              <a:lnSpc>
                <a:spcPct val="150000"/>
              </a:lnSpc>
              <a:buFontTx/>
              <a:buChar char="•"/>
            </a:pPr>
            <a:r>
              <a:rPr lang="fa-IR" sz="2400" dirty="0" smtClean="0">
                <a:cs typeface="B Nazanin" pitchFamily="2" charset="-78"/>
              </a:rPr>
              <a:t>ارزشیابی شغل و شاغل برای اطمینان از رعایت عدالت درونی به مفهوم تناسب پرداخت ها با سطوح مختلف مشاغل</a:t>
            </a:r>
          </a:p>
        </p:txBody>
      </p:sp>
    </p:spTree>
    <p:extLst>
      <p:ext uri="{BB962C8B-B14F-4D97-AF65-F5344CB8AC3E}">
        <p14:creationId xmlns:p14="http://schemas.microsoft.com/office/powerpoint/2010/main" val="116950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91200"/>
          </a:xfrm>
        </p:spPr>
        <p:txBody>
          <a:bodyPr>
            <a:normAutofit/>
          </a:bodyPr>
          <a:lstStyle/>
          <a:p>
            <a:pPr marL="109728" indent="0" algn="ctr" rtl="1">
              <a:lnSpc>
                <a:spcPct val="150000"/>
              </a:lnSpc>
              <a:buClr>
                <a:srgbClr val="FF0000"/>
              </a:buClr>
              <a:buNone/>
            </a:pPr>
            <a:r>
              <a:rPr lang="fa-IR" sz="4000" b="1" dirty="0" smtClean="0">
                <a:solidFill>
                  <a:srgbClr val="C00000"/>
                </a:solidFill>
                <a:cs typeface="B Nazanin" pitchFamily="2" charset="-78"/>
              </a:rPr>
              <a:t>پرداخت </a:t>
            </a:r>
            <a:r>
              <a:rPr lang="fa-IR" sz="4000" b="1" dirty="0" smtClean="0">
                <a:solidFill>
                  <a:srgbClr val="C00000"/>
                </a:solidFill>
                <a:cs typeface="B Nazanin" pitchFamily="2" charset="-78"/>
              </a:rPr>
              <a:t>ثابت</a:t>
            </a:r>
            <a:endParaRPr lang="en-US" sz="4000" b="1" dirty="0" smtClean="0">
              <a:solidFill>
                <a:srgbClr val="C00000"/>
              </a:solidFill>
              <a:cs typeface="B Nazanin" pitchFamily="2" charset="-78"/>
            </a:endParaRPr>
          </a:p>
          <a:p>
            <a:pPr algn="just" rtl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fa-IR" dirty="0" smtClean="0">
                <a:cs typeface="B Nazanin" pitchFamily="2" charset="-78"/>
              </a:rPr>
              <a:t>نقاط </a:t>
            </a:r>
            <a:r>
              <a:rPr lang="fa-IR" dirty="0" smtClean="0">
                <a:cs typeface="B Nazanin" pitchFamily="2" charset="-78"/>
              </a:rPr>
              <a:t>قوت</a:t>
            </a:r>
            <a:endParaRPr lang="en-US" dirty="0" smtClean="0">
              <a:cs typeface="B Nazanin" pitchFamily="2" charset="-78"/>
            </a:endParaRPr>
          </a:p>
          <a:p>
            <a:pPr algn="just" rtl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fa-IR" dirty="0">
                <a:cs typeface="B Nazanin" pitchFamily="2" charset="-78"/>
              </a:rPr>
              <a:t>زمينه‌هاي قابل </a:t>
            </a:r>
            <a:r>
              <a:rPr lang="fa-IR" dirty="0" smtClean="0">
                <a:cs typeface="B Nazanin" pitchFamily="2" charset="-78"/>
              </a:rPr>
              <a:t>بهبود</a:t>
            </a:r>
            <a:endParaRPr lang="en-US" dirty="0" smtClean="0">
              <a:cs typeface="B Nazanin" pitchFamily="2" charset="-78"/>
            </a:endParaRPr>
          </a:p>
          <a:p>
            <a:pPr algn="just" rtl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fa-IR" dirty="0">
                <a:cs typeface="B Nazanin" pitchFamily="2" charset="-78"/>
              </a:rPr>
              <a:t>رويكردهاي </a:t>
            </a:r>
            <a:r>
              <a:rPr lang="fa-IR" dirty="0" smtClean="0">
                <a:cs typeface="B Nazanin" pitchFamily="2" charset="-78"/>
              </a:rPr>
              <a:t>جاري</a:t>
            </a:r>
            <a:endParaRPr lang="fa-IR" dirty="0">
              <a:cs typeface="B Nazanin" pitchFamily="2" charset="-78"/>
            </a:endParaRPr>
          </a:p>
          <a:p>
            <a:pPr algn="just" rtl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fa-IR" dirty="0">
                <a:cs typeface="B Nazanin" pitchFamily="2" charset="-78"/>
              </a:rPr>
              <a:t>برنامه‌هاي </a:t>
            </a:r>
            <a:r>
              <a:rPr lang="fa-IR" dirty="0" smtClean="0">
                <a:cs typeface="B Nazanin" pitchFamily="2" charset="-78"/>
              </a:rPr>
              <a:t>آتي</a:t>
            </a:r>
            <a:endParaRPr lang="fa-IR" dirty="0">
              <a:cs typeface="B Nazanin" pitchFamily="2" charset="-78"/>
            </a:endParaRPr>
          </a:p>
          <a:p>
            <a:pPr algn="just" rtl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ü"/>
            </a:pPr>
            <a:endParaRPr lang="en-US" dirty="0" smtClean="0">
              <a:cs typeface="B Nazanin" pitchFamily="2" charset="-78"/>
            </a:endParaRPr>
          </a:p>
          <a:p>
            <a:pPr algn="just" rtl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ü"/>
            </a:pPr>
            <a:endParaRPr lang="fa-IR" dirty="0">
              <a:cs typeface="B Nazanin" pitchFamily="2" charset="-78"/>
            </a:endParaRPr>
          </a:p>
          <a:p>
            <a:pPr algn="just" rtl="1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fa-IR" sz="2400" b="1" dirty="0">
              <a:cs typeface="B Nazanin" pitchFamily="2" charset="-78"/>
            </a:endParaRPr>
          </a:p>
          <a:p>
            <a:pPr algn="just" rtl="1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fa-IR" sz="2400" b="1" dirty="0" smtClean="0">
              <a:cs typeface="B Nazanin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5334000"/>
            <a:ext cx="2145978" cy="1231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 algn="just" rtl="1">
              <a:lnSpc>
                <a:spcPts val="3500"/>
              </a:lnSpc>
              <a:buFont typeface="Wingdings" panose="05000000000000000000" pitchFamily="2" charset="2"/>
              <a:buChar char="ü"/>
            </a:pPr>
            <a:r>
              <a:rPr lang="fa-IR" b="1" dirty="0" smtClean="0">
                <a:cs typeface="B Nazanin" pitchFamily="2" charset="-78"/>
              </a:rPr>
              <a:t>پرداخت های متغیر مبتنی بر عملکرد و مزایا و تسهیلات رفاهی متناسب با مطلوبیت های گروه های مختلف کارکنان طراحی و اجرا می شود.</a:t>
            </a:r>
            <a:r>
              <a:rPr lang="ar-SA" b="1" dirty="0" smtClean="0">
                <a:cs typeface="B Nazanin" pitchFamily="2" charset="-78"/>
              </a:rPr>
              <a:t> </a:t>
            </a:r>
          </a:p>
          <a:p>
            <a:pPr lvl="1" algn="just" rtl="1">
              <a:lnSpc>
                <a:spcPts val="3500"/>
              </a:lnSpc>
              <a:buFontTx/>
              <a:buChar char="•"/>
            </a:pPr>
            <a:r>
              <a:rPr lang="fa-IR" sz="2400" dirty="0" smtClean="0">
                <a:cs typeface="B Nazanin" pitchFamily="2" charset="-78"/>
              </a:rPr>
              <a:t>طرح های انگیزشی مبتنی بر عملکرد متناسب با سطوح سازمانی برای </a:t>
            </a:r>
            <a:r>
              <a:rPr lang="ar-SA" sz="2400" dirty="0" smtClean="0">
                <a:cs typeface="B Nazanin" pitchFamily="2" charset="-78"/>
              </a:rPr>
              <a:t>قدردانی </a:t>
            </a:r>
            <a:r>
              <a:rPr lang="fa-IR" sz="2400" dirty="0" smtClean="0">
                <a:cs typeface="B Nazanin" pitchFamily="2" charset="-78"/>
              </a:rPr>
              <a:t>از عملکرد </a:t>
            </a:r>
            <a:r>
              <a:rPr lang="ar-SA" sz="2400" dirty="0" smtClean="0">
                <a:cs typeface="B Nazanin" pitchFamily="2" charset="-78"/>
              </a:rPr>
              <a:t>و تشويق افراد برای </a:t>
            </a:r>
            <a:r>
              <a:rPr lang="fa-IR" sz="2400" dirty="0" smtClean="0">
                <a:cs typeface="B Nazanin" pitchFamily="2" charset="-78"/>
              </a:rPr>
              <a:t>عملکرد بهتر ، </a:t>
            </a:r>
            <a:r>
              <a:rPr lang="ar-SA" sz="2400" dirty="0" smtClean="0">
                <a:cs typeface="B Nazanin" pitchFamily="2" charset="-78"/>
              </a:rPr>
              <a:t>يادگيری مستمر ، رشد و پيشرفت ، موفقيت سازمان</a:t>
            </a:r>
            <a:r>
              <a:rPr lang="fa-IR" sz="2400" dirty="0" smtClean="0">
                <a:cs typeface="B Nazanin" pitchFamily="2" charset="-78"/>
              </a:rPr>
              <a:t>ی</a:t>
            </a:r>
            <a:r>
              <a:rPr lang="ar-SA" sz="2400" dirty="0" smtClean="0">
                <a:cs typeface="B Nazanin" pitchFamily="2" charset="-78"/>
              </a:rPr>
              <a:t>، تسهيم دانش و </a:t>
            </a:r>
            <a:r>
              <a:rPr lang="fa-IR" sz="2400" dirty="0" smtClean="0">
                <a:cs typeface="B Nazanin" pitchFamily="2" charset="-78"/>
              </a:rPr>
              <a:t>..... طراحی و مستقر می شوند.</a:t>
            </a:r>
          </a:p>
          <a:p>
            <a:pPr lvl="1" algn="just" rtl="1">
              <a:lnSpc>
                <a:spcPts val="3500"/>
              </a:lnSpc>
              <a:buFontTx/>
              <a:buChar char="•"/>
            </a:pPr>
            <a:r>
              <a:rPr lang="fa-IR" sz="2400" dirty="0" smtClean="0">
                <a:cs typeface="B Nazanin" pitchFamily="2" charset="-78"/>
              </a:rPr>
              <a:t>پرداخت ها و مزایای متغیر نقدی و غیر نقدی مبتنی بر ارزشیابی عملکرد منابع انسانی طراحی و اجرا می شود.</a:t>
            </a:r>
          </a:p>
          <a:p>
            <a:pPr lvl="1" algn="just" rtl="1">
              <a:lnSpc>
                <a:spcPts val="3500"/>
              </a:lnSpc>
              <a:buFontTx/>
              <a:buChar char="•"/>
            </a:pPr>
            <a:r>
              <a:rPr lang="fa-IR" sz="2400" dirty="0" smtClean="0">
                <a:cs typeface="B Nazanin" pitchFamily="2" charset="-78"/>
              </a:rPr>
              <a:t>مطلوبیت های گروه های مختلف کارکنان شناسایی می شود و برنامه های رفاهی متناسب با آن ها با مشارکت کارکنان طراحی و اجرا می شود.</a:t>
            </a:r>
          </a:p>
          <a:p>
            <a:pPr algn="just" rtl="1">
              <a:lnSpc>
                <a:spcPts val="3500"/>
              </a:lnSpc>
              <a:buNone/>
            </a:pPr>
            <a:endParaRPr lang="ar-SA" sz="24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2098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998</TotalTime>
  <Words>577</Words>
  <Application>Microsoft Office PowerPoint</Application>
  <PresentationFormat>On-screen Show (4:3)</PresentationFormat>
  <Paragraphs>81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0 Nazanin</vt:lpstr>
      <vt:lpstr>Arial</vt:lpstr>
      <vt:lpstr>B Nazanin</vt:lpstr>
      <vt:lpstr>B Titr</vt:lpstr>
      <vt:lpstr>Calibri</vt:lpstr>
      <vt:lpstr>Georgia</vt:lpstr>
      <vt:lpstr>Tahoma</vt:lpstr>
      <vt:lpstr>Trebuchet MS</vt:lpstr>
      <vt:lpstr>Wingdings</vt:lpstr>
      <vt:lpstr>Wingdings 2</vt:lpstr>
      <vt:lpstr>Urban</vt:lpstr>
      <vt:lpstr> به نام خدا    موضوع سمینار: جبران خدمت منابع انساني(شركت بهمن موتور)  استاد:جناب آقای دکتر پارسا  </vt:lpstr>
      <vt:lpstr>PowerPoint Presentation</vt:lpstr>
      <vt:lpstr>تعریف جبران خدمت منابع انسانی:</vt:lpstr>
      <vt:lpstr>جبران خدمات </vt:lpstr>
      <vt:lpstr> اهداف نظام جبران خدمات: </vt:lpstr>
      <vt:lpstr>جبران خدمت در شرکت بهمن موتور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منابع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mahla dashti</dc:creator>
  <cp:lastModifiedBy>MRT www.Win2Farsi.com</cp:lastModifiedBy>
  <cp:revision>196</cp:revision>
  <dcterms:created xsi:type="dcterms:W3CDTF">2006-08-16T00:00:00Z</dcterms:created>
  <dcterms:modified xsi:type="dcterms:W3CDTF">2015-04-11T15:58:49Z</dcterms:modified>
</cp:coreProperties>
</file>