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sldIdLst>
    <p:sldId id="256" r:id="rId2"/>
    <p:sldId id="257" r:id="rId3"/>
    <p:sldId id="279" r:id="rId4"/>
    <p:sldId id="258" r:id="rId5"/>
    <p:sldId id="259" r:id="rId6"/>
    <p:sldId id="271" r:id="rId7"/>
    <p:sldId id="270" r:id="rId8"/>
    <p:sldId id="260" r:id="rId9"/>
    <p:sldId id="280" r:id="rId10"/>
    <p:sldId id="261" r:id="rId11"/>
    <p:sldId id="262" r:id="rId12"/>
    <p:sldId id="273" r:id="rId13"/>
    <p:sldId id="263" r:id="rId14"/>
    <p:sldId id="264" r:id="rId15"/>
    <p:sldId id="276" r:id="rId16"/>
    <p:sldId id="277" r:id="rId17"/>
    <p:sldId id="274" r:id="rId18"/>
    <p:sldId id="265" r:id="rId19"/>
    <p:sldId id="266" r:id="rId20"/>
    <p:sldId id="267" r:id="rId21"/>
    <p:sldId id="268" r:id="rId22"/>
    <p:sldId id="269" r:id="rId23"/>
    <p:sldId id="278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F2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0.1256907261592301"/>
                  <c:y val="-0.13981991834354038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32959831583552124"/>
                  <c:y val="3.0769174686497577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9.8600174978127615E-4"/>
                  <c:y val="-0.18849081364829426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0.16810936132983401"/>
                  <c:y val="2.6035287255759816E-3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400">
                    <a:cs typeface="B Zar" pitchFamily="2" charset="-78"/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Sheet1!$A$10:$A$13</c:f>
              <c:strCache>
                <c:ptCount val="4"/>
                <c:pt idx="0">
                  <c:v>0-10سال</c:v>
                </c:pt>
                <c:pt idx="1">
                  <c:v>10-20سال</c:v>
                </c:pt>
                <c:pt idx="2">
                  <c:v>20-30سال</c:v>
                </c:pt>
                <c:pt idx="3">
                  <c:v>بیش از 30سال</c:v>
                </c:pt>
              </c:strCache>
            </c:strRef>
          </c:cat>
          <c:val>
            <c:numRef>
              <c:f>Sheet1!$D$10:$D$13</c:f>
              <c:numCache>
                <c:formatCode>General</c:formatCode>
                <c:ptCount val="4"/>
                <c:pt idx="0">
                  <c:v>14860</c:v>
                </c:pt>
                <c:pt idx="1">
                  <c:v>5205</c:v>
                </c:pt>
                <c:pt idx="2">
                  <c:v>13380</c:v>
                </c:pt>
                <c:pt idx="3">
                  <c:v>20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spPr>
    <a:ln>
      <a:solidFill>
        <a:schemeClr val="tx1"/>
      </a:solidFill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5152849-4DCC-4786-B676-EB010F4BB9F8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C963FE1-5261-4E67-8C61-944E180AB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esabdari.pdf" TargetMode="External"/><Relationship Id="rId2" Type="http://schemas.openxmlformats.org/officeDocument/2006/relationships/hyperlink" Target="&#1570;&#1711;&#1607;&#1740;%20&#1575;&#1587;&#1578;&#1582;&#1583;&#1575;&#1605;%20&#1576;&#1575;&#1606;&#1705;%20&#1589;&#1575;&#1583;&#1585;&#1575;&#1578;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modiryat.pd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132" y="285728"/>
            <a:ext cx="32147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انتخاب ( گزینش )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500174"/>
            <a:ext cx="86658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cs typeface="B Zar" pitchFamily="2" charset="-78"/>
              </a:rPr>
              <a:t>یکی از ارکان نظام جامع امور اداری ، رکن منابع انسانی است و از جمله فرآیندهای این رکن نیز گزینش نیروی انسانی است .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مرحله ای از مدیریت منابع انسانی است برای پذیرفتن تقاضاهای مراجعین و متقاضیان کار ، به طوریکه شایسته ترین ، مناسب ترین و با استعدادترین آنها برگزیده و تعیین شوند .این کار تکمیل کننده مرحله کارمندیابی است .به بیان دیگر انتخاب را می توان جریان کشف ، شناخت و مشخصات و خصوصیات متقضایان شغل دانست .در حقیقت هدف غائی از انتخاب ، سپردن کار به کاردان است 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                                      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از مهمترین وظایف مدیریت منابع انسانی جذب و بکارگیری افرادی است که بهترین بازدهی را در مجموعه کاری داشته باشند .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en-US" dirty="0">
              <a:cs typeface="B Zar" pitchFamily="2" charset="-78"/>
            </a:endParaRPr>
          </a:p>
        </p:txBody>
      </p:sp>
      <p:pic>
        <p:nvPicPr>
          <p:cNvPr id="7" name="Picture 6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00694" y="214290"/>
            <a:ext cx="32147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انتخاب ( گزینش ) 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78489" y="1214422"/>
            <a:ext cx="6854825" cy="4247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گام های گزینش :</a:t>
            </a:r>
          </a:p>
          <a:p>
            <a:pPr algn="r" rtl="1"/>
            <a:endParaRPr lang="fa-IR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>
              <a:buFont typeface="Arial" charset="0"/>
              <a:buChar char="•"/>
            </a:pPr>
            <a:r>
              <a:rPr lang="fa-IR" dirty="0" smtClean="0">
                <a:cs typeface="B Zar" pitchFamily="2" charset="-78"/>
              </a:rPr>
              <a:t>مصاحبه مقدماتی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>
              <a:buFont typeface="Arial" charset="0"/>
              <a:buChar char="•"/>
            </a:pPr>
            <a:r>
              <a:rPr lang="fa-IR" dirty="0" smtClean="0">
                <a:cs typeface="B Zar" pitchFamily="2" charset="-78"/>
              </a:rPr>
              <a:t>تکمیل فرم درخواست شغل توسط متقاضی 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>
              <a:buFont typeface="Arial" charset="0"/>
              <a:buChar char="•"/>
            </a:pPr>
            <a:r>
              <a:rPr lang="fa-IR" dirty="0" smtClean="0">
                <a:cs typeface="B Zar" pitchFamily="2" charset="-78"/>
              </a:rPr>
              <a:t>ارائه مدارک توسط متقاضی 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>
              <a:buFont typeface="Arial" charset="0"/>
              <a:buChar char="•"/>
            </a:pPr>
            <a:r>
              <a:rPr lang="fa-IR" dirty="0" smtClean="0">
                <a:cs typeface="B Zar" pitchFamily="2" charset="-78"/>
              </a:rPr>
              <a:t>انجام دادن تحقیقات لازم توسط مسوول گزینش 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>
              <a:buFont typeface="Arial" charset="0"/>
              <a:buChar char="•"/>
            </a:pPr>
            <a:r>
              <a:rPr lang="fa-IR" dirty="0" smtClean="0">
                <a:cs typeface="B Zar" pitchFamily="2" charset="-78"/>
              </a:rPr>
              <a:t>آزمون های استخدامی (استفاده از انواع آزمون های استخدامی بستگی به سطح و نوع مشاغل دارد .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>
              <a:buFont typeface="Arial" charset="0"/>
              <a:buChar char="•"/>
            </a:pPr>
            <a:r>
              <a:rPr lang="fa-IR" dirty="0" smtClean="0">
                <a:cs typeface="B Zar" pitchFamily="2" charset="-78"/>
              </a:rPr>
              <a:t>مصاحبه استخدامی </a:t>
            </a:r>
          </a:p>
          <a:p>
            <a:pPr algn="r" rtl="1"/>
            <a:endParaRPr lang="fa-IR" b="1" dirty="0" smtClean="0">
              <a:cs typeface="B Zar" pitchFamily="2" charset="-78"/>
            </a:endParaRPr>
          </a:p>
          <a:p>
            <a:pPr algn="r" rtl="1"/>
            <a:endParaRPr lang="fa-IR" b="1" dirty="0">
              <a:cs typeface="B Zar" pitchFamily="2" charset="-78"/>
            </a:endParaRPr>
          </a:p>
        </p:txBody>
      </p:sp>
      <p:pic>
        <p:nvPicPr>
          <p:cNvPr id="7" name="Picture 6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00694" y="214290"/>
            <a:ext cx="32147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انتخاب ( گزینش ) 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000109"/>
            <a:ext cx="8786810" cy="7240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مصاحبه مقدماتی با متقاضی :</a:t>
            </a:r>
          </a:p>
          <a:p>
            <a:pPr algn="r" rtl="1"/>
            <a:endParaRPr lang="fa-IR" sz="1100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	</a:t>
            </a:r>
            <a:r>
              <a:rPr lang="fa-IR" sz="1500" dirty="0" smtClean="0">
                <a:cs typeface="B Zar" pitchFamily="2" charset="-78"/>
              </a:rPr>
              <a:t>اینگونه مصاحبه ها معمولا توسط نیرویابان و یا واحدهای کارگزینی سازمان ها انجام می شود .این مصاحبه ها از نظر زمانی کوتاه مدت اند و هدف آنها کسب اطلاعات کلی است ولی چنانچه مصاحبه کننده ، کارآزموده و آموزش دیده باشد از همین مصاحبه مقدماتی می تواند بسیاری از مسائل را روشن کند . در مصاحبه مقدماتی معمولا ظاهر و رفتار ظاهری متقاضی ، نحوه بیان و استدلال و تا اندازه ای نوع و میزان تحصیلات و تجربه و مهارت های او ارزشیابی می شوند .فضای مصاحبه نیز تا اندازه ای غیر رسمی است .</a:t>
            </a: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تکمیل فرم درخواست شغل توسط متقاضی :</a:t>
            </a: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  <a:r>
              <a:rPr lang="fa-IR" sz="1500" dirty="0" smtClean="0">
                <a:cs typeface="B Zar" pitchFamily="2" charset="-78"/>
              </a:rPr>
              <a:t>این فرم برای کسب اطلاعات مورد نیاز و طبقه بندی شده از متقاضاین شغلی به کار می رود و در تهیه و تنظیم این فرم ها باید توجه داشت که سوالات خصوصی و غیر قانونی در آنها طرح نگردد .</a:t>
            </a:r>
          </a:p>
          <a:p>
            <a:pPr algn="r" rtl="1"/>
            <a:endParaRPr lang="fa-IR" sz="1500" dirty="0" smtClean="0">
              <a:cs typeface="B Zar" pitchFamily="2" charset="-78"/>
            </a:endParaRPr>
          </a:p>
          <a:p>
            <a:pPr algn="r" rtl="1"/>
            <a:endParaRPr lang="fa-IR" sz="1200" dirty="0" smtClean="0">
              <a:cs typeface="B Zar" pitchFamily="2" charset="-78"/>
            </a:endParaRPr>
          </a:p>
          <a:p>
            <a:pPr algn="r" rtl="1"/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انجام دادن تحقیقات لازم در مورد متقاضی :</a:t>
            </a:r>
          </a:p>
          <a:p>
            <a:pPr algn="r" rtl="1"/>
            <a:r>
              <a:rPr lang="fa-IR" sz="1500" dirty="0" smtClean="0">
                <a:cs typeface="B Zar" pitchFamily="2" charset="-78"/>
              </a:rPr>
              <a:t>	هدف از تحقیقات ، گردآوری اطلاعات در مورد متقضای و حصول اطمنیان از صحت اطلاعات مندرج در فرم درخواست شغل است .</a:t>
            </a:r>
          </a:p>
          <a:p>
            <a:pPr algn="r" rtl="1"/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r" rtl="1"/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r" rtl="1"/>
            <a:endParaRPr lang="fa-IR" sz="1500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just" rtl="1">
              <a:lnSpc>
                <a:spcPct val="150000"/>
              </a:lnSpc>
            </a:pPr>
            <a:endParaRPr lang="fa-IR" sz="1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1600" dirty="0" smtClean="0">
                <a:cs typeface="B Zar" pitchFamily="2" charset="-78"/>
              </a:rPr>
              <a:t>	</a:t>
            </a:r>
            <a:endParaRPr lang="fa-IR" sz="1600" dirty="0">
              <a:cs typeface="B Zar" pitchFamily="2" charset="-78"/>
            </a:endParaRPr>
          </a:p>
        </p:txBody>
      </p:sp>
      <p:pic>
        <p:nvPicPr>
          <p:cNvPr id="7" name="Picture 6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8596" y="4429132"/>
            <a:ext cx="857256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آزمون هاى استخدامی</a:t>
            </a:r>
          </a:p>
          <a:p>
            <a:pPr algn="just" rtl="1"/>
            <a:r>
              <a:rPr lang="fa-IR" sz="1500" dirty="0" smtClean="0">
                <a:cs typeface="B Zar" pitchFamily="2" charset="-78"/>
              </a:rPr>
              <a:t>	آزمون هاى انتخاب، اغلب براى تشخيص و ارزيابى قابليت ها، توانايى ها و خصوصيات قابل اندازه گيرى مانند هوش، مهارت، سرعت، دقت، معلومات فنى و نيروى جسمانى مورد استفاده قرار مى گيرد. </a:t>
            </a:r>
          </a:p>
          <a:p>
            <a:pPr algn="just" rtl="1"/>
            <a:r>
              <a:rPr lang="fa-IR" sz="1500" dirty="0" smtClean="0">
                <a:cs typeface="B Zar" pitchFamily="2" charset="-78"/>
              </a:rPr>
              <a:t>با استفاده از آزمون هاى انتخاب مى توان از ترديد و اشتباه در تصميم گيرى و قضاوت هاى ذهنى مبتنى بر حدس و گمان تا حدى جلوگيرى كرد. معمولاً سازمان هاى بزرگ بيشتر از سازمان هاى كوچك از آزمون ها استفاده مى كنند و آزمون هاى متعددى براى انتخاب افراد به كار مى گيرند. </a:t>
            </a:r>
          </a:p>
          <a:p>
            <a:pPr algn="just" rtl="1"/>
            <a:r>
              <a:rPr lang="fa-IR" sz="1500" dirty="0" smtClean="0">
                <a:cs typeface="B Zar" pitchFamily="2" charset="-78"/>
              </a:rPr>
              <a:t>با آن كه برگزارى اين نوع آزمون ها مزاياى زيادى دارد انجام آنها داراى شرايطى مى باشد و معمولاً تأمين شرايط مورد نياز، مشكل است، به طورى كه برخى دانشمندان از انجام آنها انتقاد مى كنند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72132" y="285728"/>
            <a:ext cx="32147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انتخاب ( گزینش )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14810" y="11429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اهداف مصاحبه های استخدامی </a:t>
            </a:r>
            <a:endParaRPr lang="fa-IR" b="1" dirty="0">
              <a:solidFill>
                <a:srgbClr val="00B050"/>
              </a:solidFill>
              <a:cs typeface="B Zar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3381" y="1214422"/>
            <a:ext cx="8319971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: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1-گردآوری اطلاعات لازم برای پیش بینی میزان موفقیت متقاضی در شغل مورد تقاضا 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2-ارائه اطلاعات لازم در مورد سازمان به متقاضی برای تصمیم گیری آسان تر آنها در مورد قبول یا رد استخدام 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3-ایجاد فضایی دوستانه در تبادل اطلاعات که در آن دو طرف بتوانند بر اساس واقعیت ها تصمیم گیری کنند .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معیارهای گزینش :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1-معیارهای سازمانی :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	به ویژگی های لازم برای موفقیت آمیز بودن شغل اشاره دارد که در فرم های شرح شغل منعکس شده است 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2-معیارهای اخلاقی :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	یک سلسله از رفتارهای پذیرفتنی در جوامع انسانی اند مانند پاکیزگی –ادب –رعایت حقوق دیگران و ... 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3-معیارهای ارزشی :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	مانند تقوا و تعهد و ... .</a:t>
            </a:r>
          </a:p>
          <a:p>
            <a:pPr algn="r" rtl="1"/>
            <a:endParaRPr lang="fa-IR" b="1" dirty="0" smtClean="0">
              <a:cs typeface="B Zar" pitchFamily="2" charset="-78"/>
            </a:endParaRPr>
          </a:p>
          <a:p>
            <a:pPr algn="r" rtl="1"/>
            <a:endParaRPr lang="fa-IR" b="1" dirty="0">
              <a:cs typeface="B Zar" pitchFamily="2" charset="-78"/>
            </a:endParaRPr>
          </a:p>
        </p:txBody>
      </p:sp>
      <p:pic>
        <p:nvPicPr>
          <p:cNvPr id="9" name="Picture 8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7554" y="142852"/>
            <a:ext cx="55007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مطالعه موردی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358214" cy="8333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endParaRPr lang="fa-IR" sz="1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1600" dirty="0" smtClean="0">
                <a:cs typeface="B Zar" pitchFamily="2" charset="-78"/>
              </a:rPr>
              <a:t>هر دستگاه و سازمانی که به نوعی با نیروی انسانی سروکار دارد کارکنان خویش را بر اساس دیدگاه ها و ضوابط معین از دو نظر انتخاب می کند : اول بستر سازی برای ورود افراد شایسته / دوم پیگیری از ورود افراد ناشایست .</a:t>
            </a:r>
          </a:p>
          <a:p>
            <a:pPr algn="just" rtl="1">
              <a:lnSpc>
                <a:spcPct val="150000"/>
              </a:lnSpc>
            </a:pPr>
            <a:r>
              <a:rPr lang="fa-IR" sz="1600" dirty="0" smtClean="0">
                <a:cs typeface="B Zar" pitchFamily="2" charset="-78"/>
              </a:rPr>
              <a:t>سازمان های مختلف بر حسب اهداف سازمانی ، نوع مشاغل ، مهارت ها ، توانایی هایی جسمی ،روحی و روانی و سایر توانمندی ها ، معیارهای استخدام خود را انتخاب می کنند .</a:t>
            </a:r>
          </a:p>
          <a:p>
            <a:pPr algn="just" rtl="1">
              <a:lnSpc>
                <a:spcPct val="150000"/>
              </a:lnSpc>
            </a:pPr>
            <a:r>
              <a:rPr lang="fa-IR" sz="3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1-بانک صادرات ایران :</a:t>
            </a:r>
          </a:p>
          <a:p>
            <a:pPr algn="just" rtl="1">
              <a:lnSpc>
                <a:spcPct val="150000"/>
              </a:lnSpc>
            </a:pPr>
            <a:r>
              <a:rPr lang="fa-IR" sz="3000" dirty="0" smtClean="0">
                <a:solidFill>
                  <a:srgbClr val="00B050"/>
                </a:solidFill>
                <a:latin typeface="IranNastaliq" pitchFamily="18" charset="0"/>
                <a:cs typeface="IranNastaliq" pitchFamily="18" charset="0"/>
              </a:rPr>
              <a:t>تعداد  شاغلین در بانک صادرات 33465نفر می باشد.                </a:t>
            </a:r>
          </a:p>
          <a:p>
            <a:pPr algn="just" rtl="1">
              <a:lnSpc>
                <a:spcPct val="150000"/>
              </a:lnSpc>
            </a:pPr>
            <a:endParaRPr lang="fa-IR" sz="3000" dirty="0" smtClean="0">
              <a:solidFill>
                <a:srgbClr val="00B050"/>
              </a:solidFill>
              <a:latin typeface="IranNastaliq" pitchFamily="18" charset="0"/>
              <a:cs typeface="IranNastaliq" pitchFamily="18" charset="0"/>
            </a:endParaRPr>
          </a:p>
          <a:p>
            <a:pPr algn="just" rtl="1">
              <a:lnSpc>
                <a:spcPct val="150000"/>
              </a:lnSpc>
            </a:pPr>
            <a:r>
              <a:rPr lang="fa-IR" sz="3000" dirty="0" smtClean="0">
                <a:latin typeface="IranNastaliq" pitchFamily="18" charset="0"/>
                <a:cs typeface="IranNastaliq" pitchFamily="18" charset="0"/>
              </a:rPr>
              <a:t>نمودار شاغلین بر حسب سابقه کار</a:t>
            </a:r>
          </a:p>
          <a:p>
            <a:pPr algn="ctr" rtl="1">
              <a:lnSpc>
                <a:spcPct val="150000"/>
              </a:lnSpc>
            </a:pPr>
            <a:r>
              <a:rPr lang="fa-IR" sz="3000" b="1" dirty="0" smtClean="0">
                <a:solidFill>
                  <a:srgbClr val="00B050"/>
                </a:solidFill>
                <a:latin typeface="IranNastaliq" pitchFamily="18" charset="0"/>
                <a:cs typeface="IranNastaliq" pitchFamily="18" charset="0"/>
              </a:rPr>
              <a:t>                                          </a:t>
            </a:r>
          </a:p>
          <a:p>
            <a:pPr algn="just" rtl="1">
              <a:lnSpc>
                <a:spcPct val="150000"/>
              </a:lnSpc>
            </a:pPr>
            <a:endParaRPr lang="fa-IR" sz="3000" b="1" dirty="0" smtClean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  <a:p>
            <a:pPr algn="just" rtl="1">
              <a:lnSpc>
                <a:spcPct val="150000"/>
              </a:lnSpc>
            </a:pPr>
            <a:endParaRPr lang="fa-IR" sz="3000" b="1" dirty="0" smtClean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endParaRPr lang="fa-IR" sz="300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endParaRPr lang="fa-IR" sz="1600" dirty="0">
              <a:cs typeface="B Zar" pitchFamily="2" charset="-78"/>
            </a:endParaRPr>
          </a:p>
        </p:txBody>
      </p:sp>
      <p:pic>
        <p:nvPicPr>
          <p:cNvPr id="9" name="Picture 8" descr="لوگوی دانشگاه آزاده تهران شمال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/>
        </p:nvGraphicFramePr>
        <p:xfrm>
          <a:off x="857224" y="3571876"/>
          <a:ext cx="4914900" cy="2928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86050" y="500042"/>
            <a:ext cx="4107215" cy="727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3000" b="1" dirty="0" smtClean="0">
                <a:solidFill>
                  <a:srgbClr val="00B050"/>
                </a:solidFill>
                <a:latin typeface="IranNastaliq" pitchFamily="18" charset="0"/>
                <a:cs typeface="IranNastaliq" pitchFamily="18" charset="0"/>
              </a:rPr>
              <a:t>ترکیب پرسنل شاغل به تفکیک جنسیت ، تحصیلات و سابقه خدمت </a:t>
            </a:r>
          </a:p>
        </p:txBody>
      </p:sp>
      <p:sp>
        <p:nvSpPr>
          <p:cNvPr id="5" name="Rectangle 4"/>
          <p:cNvSpPr/>
          <p:nvPr/>
        </p:nvSpPr>
        <p:spPr>
          <a:xfrm>
            <a:off x="7429520" y="142852"/>
            <a:ext cx="145584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مطالعه موردی</a:t>
            </a:r>
            <a:endParaRPr lang="en-US" sz="4500" b="1" dirty="0" smtClean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00035" y="1397000"/>
          <a:ext cx="82153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643074"/>
                <a:gridCol w="1643074"/>
                <a:gridCol w="1643074"/>
                <a:gridCol w="16430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500" dirty="0" smtClean="0">
                          <a:cs typeface="B Zar" pitchFamily="2" charset="-78"/>
                        </a:rPr>
                        <a:t>جمع</a:t>
                      </a:r>
                      <a:endParaRPr lang="en-US" sz="15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500" dirty="0" smtClean="0">
                          <a:cs typeface="B Zar" pitchFamily="2" charset="-78"/>
                        </a:rPr>
                        <a:t>دیپلم و زیردیلپم</a:t>
                      </a:r>
                      <a:endParaRPr lang="en-US" sz="15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500" dirty="0" smtClean="0">
                          <a:cs typeface="B Zar" pitchFamily="2" charset="-78"/>
                        </a:rPr>
                        <a:t>فوق دیپلم و لیسانس</a:t>
                      </a:r>
                      <a:endParaRPr lang="en-US" sz="15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500" dirty="0" smtClean="0">
                          <a:cs typeface="B Zar" pitchFamily="2" charset="-78"/>
                        </a:rPr>
                        <a:t>فوق لیسانس به بالا</a:t>
                      </a:r>
                      <a:endParaRPr lang="en-US" sz="15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500" dirty="0" smtClean="0">
                          <a:cs typeface="B Zar" pitchFamily="2" charset="-78"/>
                        </a:rPr>
                        <a:t>شرح</a:t>
                      </a:r>
                      <a:endParaRPr lang="en-US" sz="1500" dirty="0">
                        <a:cs typeface="B Zar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034" y="1772276"/>
          <a:ext cx="82153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819"/>
                <a:gridCol w="730255"/>
                <a:gridCol w="857256"/>
                <a:gridCol w="785818"/>
                <a:gridCol w="857256"/>
                <a:gridCol w="785818"/>
                <a:gridCol w="857256"/>
                <a:gridCol w="785818"/>
                <a:gridCol w="16430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زن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مرد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زن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مرد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زن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مرد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زن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مرد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00034" y="2071678"/>
          <a:ext cx="82153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819"/>
                <a:gridCol w="730255"/>
                <a:gridCol w="857256"/>
                <a:gridCol w="785818"/>
                <a:gridCol w="857256"/>
                <a:gridCol w="785818"/>
                <a:gridCol w="857256"/>
                <a:gridCol w="785818"/>
                <a:gridCol w="16430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5006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9854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674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5415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4072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4320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260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119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10-0سال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00034" y="2357430"/>
          <a:ext cx="82153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819"/>
                <a:gridCol w="730255"/>
                <a:gridCol w="857256"/>
                <a:gridCol w="785818"/>
                <a:gridCol w="857256"/>
                <a:gridCol w="785818"/>
                <a:gridCol w="857256"/>
                <a:gridCol w="785818"/>
                <a:gridCol w="16430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438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4767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194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2666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235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2023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9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78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20-10سال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00034" y="2643182"/>
          <a:ext cx="82153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819"/>
                <a:gridCol w="730255"/>
                <a:gridCol w="857256"/>
                <a:gridCol w="785818"/>
                <a:gridCol w="857256"/>
                <a:gridCol w="785818"/>
                <a:gridCol w="857256"/>
                <a:gridCol w="785818"/>
                <a:gridCol w="16430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146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13234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79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9504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63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3541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4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189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30-20سال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00034" y="2928934"/>
          <a:ext cx="82153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819"/>
                <a:gridCol w="730255"/>
                <a:gridCol w="857256"/>
                <a:gridCol w="785818"/>
                <a:gridCol w="857256"/>
                <a:gridCol w="785818"/>
                <a:gridCol w="857256"/>
                <a:gridCol w="785818"/>
                <a:gridCol w="16430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20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1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15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4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بیش از 30 سال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00034" y="3286124"/>
          <a:ext cx="82153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819"/>
                <a:gridCol w="730255"/>
                <a:gridCol w="857256"/>
                <a:gridCol w="785818"/>
                <a:gridCol w="857256"/>
                <a:gridCol w="785818"/>
                <a:gridCol w="857256"/>
                <a:gridCol w="785818"/>
                <a:gridCol w="16430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5590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27875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947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17586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4370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9899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273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390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0" dirty="0" smtClean="0">
                          <a:cs typeface="B Zar" pitchFamily="2" charset="-78"/>
                        </a:rPr>
                        <a:t>جمع کل </a:t>
                      </a:r>
                      <a:endParaRPr lang="en-US" sz="1400" b="0" dirty="0">
                        <a:cs typeface="B Zar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85852" y="4143380"/>
            <a:ext cx="72570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000" dirty="0" smtClean="0">
                <a:solidFill>
                  <a:srgbClr val="00B050"/>
                </a:solidFill>
                <a:latin typeface="IranNastaliq" pitchFamily="18" charset="0"/>
                <a:cs typeface="IranNastaliq" pitchFamily="18" charset="0"/>
              </a:rPr>
              <a:t>تعداد شعبه های داخل کشور : 2951</a:t>
            </a:r>
          </a:p>
          <a:p>
            <a:pPr algn="ctr" rtl="1"/>
            <a:r>
              <a:rPr lang="fa-IR" sz="3000" dirty="0" smtClean="0">
                <a:solidFill>
                  <a:srgbClr val="00B050"/>
                </a:solidFill>
                <a:latin typeface="IranNastaliq" pitchFamily="18" charset="0"/>
                <a:cs typeface="IranNastaliq" pitchFamily="18" charset="0"/>
              </a:rPr>
              <a:t>واحدهای خارج از کشور : 28شعبه</a:t>
            </a:r>
            <a:endParaRPr lang="en-US" sz="3000" dirty="0" smtClean="0">
              <a:solidFill>
                <a:srgbClr val="00B05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14" name="Picture 13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857232"/>
            <a:ext cx="9001156" cy="5347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فرآیند مراحل جذب در بانک صادرات ایران :</a:t>
            </a:r>
          </a:p>
          <a:p>
            <a:pPr algn="r" rtl="1"/>
            <a:endParaRPr lang="fa-IR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1-برنامه ریزی نیروی انسانی توسط اداره برنامه ریزی و تأمین نیروی انسانی</a:t>
            </a:r>
          </a:p>
          <a:p>
            <a:pPr algn="r" rtl="1"/>
            <a:endParaRPr lang="fa-IR" sz="105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2-کارمند یابی توسط اداره کارگیزینی (تبلیغات استخدام :</a:t>
            </a:r>
            <a:r>
              <a:rPr lang="fa-IR" dirty="0" smtClean="0">
                <a:cs typeface="B Zar" pitchFamily="2" charset="-78"/>
                <a:hlinkClick r:id="rId2" action="ppaction://hlinkfile"/>
              </a:rPr>
              <a:t>چاپ آگهی استخدام در روزنامه های کثیرالانتشار</a:t>
            </a:r>
            <a:r>
              <a:rPr lang="fa-IR" dirty="0" smtClean="0">
                <a:cs typeface="B Zar" pitchFamily="2" charset="-78"/>
              </a:rPr>
              <a:t>)</a:t>
            </a:r>
          </a:p>
          <a:p>
            <a:pPr algn="r" rtl="1"/>
            <a:endParaRPr lang="fa-IR" sz="105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3-ایجاد بانک متقاضیان استخدام و غربال گیری اولیه توسط اداره کارگزینی با توجه به شرایط استخدامی مندرج در آگهی استخدام</a:t>
            </a:r>
          </a:p>
          <a:p>
            <a:pPr algn="r" rtl="1"/>
            <a:endParaRPr lang="fa-IR" sz="105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 4-اخذ مدارک از داوطلبین حائز شرایط جهت شرکت در آزمون استخدامی </a:t>
            </a:r>
          </a:p>
          <a:p>
            <a:pPr algn="r" rtl="1"/>
            <a:endParaRPr lang="fa-IR" sz="105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5-</a:t>
            </a:r>
            <a:r>
              <a:rPr lang="fa-IR" dirty="0" smtClean="0">
                <a:cs typeface="B Zar" pitchFamily="2" charset="-78"/>
                <a:hlinkClick r:id="rId3" action="ppaction://hlinkfile"/>
              </a:rPr>
              <a:t>آزمون ورودی </a:t>
            </a:r>
            <a:r>
              <a:rPr lang="fa-IR" dirty="0" smtClean="0">
                <a:cs typeface="B Zar" pitchFamily="2" charset="-78"/>
              </a:rPr>
              <a:t>که توسط اداره </a:t>
            </a:r>
            <a:r>
              <a:rPr lang="fa-IR" dirty="0" smtClean="0">
                <a:cs typeface="B Zar" pitchFamily="2" charset="-78"/>
                <a:hlinkClick r:id="rId4" action="ppaction://hlinkfile"/>
              </a:rPr>
              <a:t>آموزش طراحی </a:t>
            </a:r>
            <a:r>
              <a:rPr lang="fa-IR" dirty="0" smtClean="0">
                <a:cs typeface="B Zar" pitchFamily="2" charset="-78"/>
              </a:rPr>
              <a:t>می شود .( مرحله دوم غربالگیری در آزمون ورودی می باشد )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6-مصاحبه علمی توسط کمیته جذب و استخدام (مرحله سوم غربالگیری در مصاحبه های علمی است ) </a:t>
            </a:r>
          </a:p>
          <a:p>
            <a:pPr algn="r" rtl="1"/>
            <a:endParaRPr lang="fa-IR" sz="9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7-معرفی به حراست جهت انجام مراحل تحقیق 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8-معرفی جهت معاینات پزشکی </a:t>
            </a:r>
          </a:p>
          <a:p>
            <a:pPr algn="r" rtl="1"/>
            <a:endParaRPr lang="fa-IR" sz="8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9-صدور رأی نهایی </a:t>
            </a:r>
          </a:p>
          <a:p>
            <a:pPr algn="r" rtl="1"/>
            <a:endParaRPr lang="fa-IR" sz="105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10-معرفی به آموزش جهت گذاراندن دوره آموزشی به مدت 45 روز </a:t>
            </a:r>
          </a:p>
          <a:p>
            <a:pPr algn="r" rtl="1"/>
            <a:endParaRPr lang="fa-IR" sz="105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11-استخدام و معرفی به مراکز مورد نیاز </a:t>
            </a:r>
          </a:p>
        </p:txBody>
      </p:sp>
      <p:sp>
        <p:nvSpPr>
          <p:cNvPr id="3" name="Rectangle 2"/>
          <p:cNvSpPr/>
          <p:nvPr/>
        </p:nvSpPr>
        <p:spPr>
          <a:xfrm>
            <a:off x="7429520" y="142852"/>
            <a:ext cx="145584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مطالعه موردی</a:t>
            </a:r>
            <a:endParaRPr lang="en-US" sz="4500" b="1" dirty="0" smtClean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5" name="Picture 4" descr="لوگوی دانشگاه آزاده تهران شمال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34" y="1428736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dirty="0" smtClean="0">
                <a:cs typeface="B Zar" pitchFamily="2" charset="-78"/>
              </a:rPr>
              <a:t>سازمان های پلیس دنیا بر حسب معیارهای خود به جذب و استخدا می پردازند . در ادامه مطالب فرآیند جذب و گزینش کارکنان پلیس در ایران و یونان آمده است .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282" y="2786058"/>
            <a:ext cx="864399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جذب و استخدام پلیس در جمهوری اسلامی ایران :</a:t>
            </a:r>
          </a:p>
          <a:p>
            <a:pPr algn="just" rtl="1">
              <a:lnSpc>
                <a:spcPct val="150000"/>
              </a:lnSpc>
            </a:pPr>
            <a:endParaRPr lang="fa-IR" sz="2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dirty="0" smtClean="0">
                <a:cs typeface="B Zar" pitchFamily="2" charset="-78"/>
              </a:rPr>
              <a:t>	سیر صعودی استخدام ناجا در هر سال نسبت به سال قبل نشانگر نیاز سازمان به عضوگیری جدید و اهمیت آن می باشد. اصولا مأموریت های گسترده نیروی انتظامی به نحوی است که کارکنان ناجا به صورت مداوم با مردم و در میان آنها بوده و انتظار مردم از ناجا در خصوص جلوگیری از جرایم بزهکارها ، فحشا ، قاچاق مواد مخدر و برقراری نظم و امنیت انتظاری به حقو و فزاینده است که نظر به وسعت و پهنه جغرافیای مأموریت ها ، کارکنان موجود جوابگوی این نیاز نمی باشند . پاسخگویی به این نیاز توسط مرکز گزینش و استخدام ناجا انجام می شود . </a:t>
            </a:r>
            <a:endParaRPr lang="fa-IR" dirty="0">
              <a:cs typeface="B Zar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72330" y="142852"/>
            <a:ext cx="175859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مطالعه موردی</a:t>
            </a:r>
          </a:p>
          <a:p>
            <a:pPr algn="just" rtl="1"/>
            <a:r>
              <a:rPr lang="fa-IR" sz="3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2-ناجا </a:t>
            </a:r>
            <a:endParaRPr lang="en-US" sz="3000" b="1" dirty="0" smtClean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7" name="Picture 6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4282" y="1214422"/>
            <a:ext cx="8786810" cy="6778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الف :شرایط عمومی استخدام پلیس در ایران :</a:t>
            </a:r>
          </a:p>
          <a:p>
            <a:pPr algn="r" rtl="1"/>
            <a:endParaRPr lang="fa-IR" sz="1400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1-اعتقاد و التزام عملی به مبنانی و احکام اسلامی و رعایت اخلاق اسلامی 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2-ایمان به انقلاب اسلامی و نظام جمهوری اسلامی ایران و التزام به ولایت فقیه و آمادگی فداکاری در راه تحقق اهداف آن.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3-تابعیت جمهوری اسلامی ایران 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4-عدم سابقه عضویت یا وابستگی به احزاب و گروه های سیاسی غیرقانونی و الحادی .</a:t>
            </a:r>
          </a:p>
          <a:p>
            <a:pPr algn="r" rtl="1"/>
            <a:endParaRPr lang="fa-IR" sz="7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5-عدم عضویت یا وابستگی به احزاب و گروه های سیاسی قانونی 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6-عدم محکومیت بر محرومیت از خدمات دولتی 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7-نداشتن سوء پیشینه و برخورداری از حسن شهرت 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8-عدم اعتیاد به مواد مخدر 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9-عدم همکاری موثر با رژیم طاغوت و یا مباشرت در ثبت آن 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10-داشتن شرایط تحصیلی و تخصصی با معدل و مدارک قابل قبول در هر مقطع عضویت 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11-داشتن حداقل 17 سال سن ( حداکثر با توجه به مقاطع عضویتی تناسب داشته باشد ).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12-داشتن سلامت روانی و جسمی متناسب با خدمات مورد نیاز .</a:t>
            </a: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13-حسن شهرت و عدم ناهنجاری های رفتاری و اجتماعی در خانواده 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just" rtl="1">
              <a:lnSpc>
                <a:spcPct val="150000"/>
              </a:lnSpc>
            </a:pPr>
            <a:endParaRPr lang="fa-IR" sz="1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1600" dirty="0" smtClean="0">
                <a:cs typeface="B Zar" pitchFamily="2" charset="-78"/>
              </a:rPr>
              <a:t>	</a:t>
            </a:r>
            <a:endParaRPr lang="fa-IR" sz="1600" dirty="0">
              <a:cs typeface="B Zar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285728"/>
            <a:ext cx="55007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جذب و استخدام پلیس در جمهوری اسلامی ایران و یونان 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11" name="Picture 10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86116" y="285728"/>
            <a:ext cx="55007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جذب و استخدام پلیس در جمهوری اسلامی ایران و یونان 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4282" y="1000109"/>
            <a:ext cx="8786810" cy="664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الف :فرآیند مراحل گزینش :</a:t>
            </a:r>
          </a:p>
          <a:p>
            <a:pPr algn="r" rtl="1"/>
            <a:endParaRPr lang="fa-IR" sz="1400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1-تبلیغات استخدام : </a:t>
            </a:r>
            <a:r>
              <a:rPr lang="fa-IR" sz="1400" dirty="0" smtClean="0">
                <a:cs typeface="B Zar" pitchFamily="2" charset="-78"/>
              </a:rPr>
              <a:t>چاپ آگهی استخدام در روزنامه های کثیرالانتشار و تبلیغ آن از طریق صدا و سیما و هماهنگی با دانشگاه ها و نیروی مقاومت بسیج .</a:t>
            </a: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2-مراجعه داوطلب به گزینش : </a:t>
            </a:r>
            <a:r>
              <a:rPr lang="fa-IR" sz="1500" dirty="0" smtClean="0">
                <a:cs typeface="B Zar" pitchFamily="2" charset="-78"/>
              </a:rPr>
              <a:t>داوطلب برای ثبت نام به یکی از مراکز گزینش و استخدام ناجا در مراکز استان ها و شهرستان ها مراجعه می کند.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3-تطبیق شرایط : </a:t>
            </a:r>
            <a:r>
              <a:rPr lang="fa-IR" sz="1500" dirty="0" smtClean="0">
                <a:cs typeface="B Zar" pitchFamily="2" charset="-78"/>
              </a:rPr>
              <a:t>تطبیق شرایط داوطلبان با شرایط استخدام در ناجا توسط کارشناسان استخدام ناجا انجام می شود 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4-اخذ مدارک : </a:t>
            </a:r>
            <a:r>
              <a:rPr lang="fa-IR" sz="1500" dirty="0" smtClean="0">
                <a:cs typeface="B Zar" pitchFamily="2" charset="-78"/>
              </a:rPr>
              <a:t>در صورت داشتن شرایط لازم از دواطلب ثبت نام می شود 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5-آزمون ورودی: </a:t>
            </a:r>
            <a:r>
              <a:rPr lang="fa-IR" sz="1500" dirty="0" smtClean="0">
                <a:cs typeface="B Zar" pitchFamily="2" charset="-78"/>
              </a:rPr>
              <a:t>به منظور سنجش اطلاعات علمی و استعداد دواطلبان و هم چنین افراد برتر ، آزمون ورودی از داوطلبان استخدام به عمل می آید.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6-مصاحبه : </a:t>
            </a:r>
            <a:r>
              <a:rPr lang="fa-IR" sz="1500" dirty="0" smtClean="0">
                <a:cs typeface="B Zar" pitchFamily="2" charset="-78"/>
              </a:rPr>
              <a:t>در این مراحل با توجه به میزان تحصیلات و سطح بندی سوالات ، امتحان کتبی و مصاحبه حضوری از داوطلب انجام می شود 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7-معرفی به تشخیص هویت : </a:t>
            </a:r>
            <a:r>
              <a:rPr lang="fa-IR" sz="1500" dirty="0" smtClean="0">
                <a:cs typeface="B Zar" pitchFamily="2" charset="-78"/>
              </a:rPr>
              <a:t>داوطلب برای اخذ گواهی عدم سوءپیشینه به تشخیص هویت معرفی می شود 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8-معرفی برای انجام معاینات اولیه : </a:t>
            </a:r>
            <a:r>
              <a:rPr lang="fa-IR" sz="1500" dirty="0" smtClean="0">
                <a:cs typeface="B Zar" pitchFamily="2" charset="-78"/>
              </a:rPr>
              <a:t>داوطلب برای انجام معاینات عمومی به بهداری ناجا معرفی می شود .</a:t>
            </a: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9-معرفی برای آزمایش جسمانی : </a:t>
            </a:r>
            <a:r>
              <a:rPr lang="fa-IR" sz="1500" dirty="0" smtClean="0">
                <a:cs typeface="B Zar" pitchFamily="2" charset="-78"/>
              </a:rPr>
              <a:t>داوطلب برای انجام آزمایش جسمانی به اداره تربیت بدنی معرفی می شود 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10-انجام تحقیقات : </a:t>
            </a:r>
            <a:r>
              <a:rPr lang="fa-IR" sz="1500" dirty="0" smtClean="0">
                <a:cs typeface="B Zar" pitchFamily="2" charset="-78"/>
              </a:rPr>
              <a:t>تحقیقات از محل سکونت تحصیل و کار داوطلب ( حداقل طی 5 سال گذشته با توجه به سن داوطلب انجام می گیرد ) 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just" rtl="1">
              <a:lnSpc>
                <a:spcPct val="150000"/>
              </a:lnSpc>
            </a:pPr>
            <a:endParaRPr lang="fa-IR" sz="1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1600" dirty="0" smtClean="0">
                <a:cs typeface="B Zar" pitchFamily="2" charset="-78"/>
              </a:rPr>
              <a:t>	</a:t>
            </a:r>
            <a:endParaRPr lang="fa-IR" sz="1600" dirty="0">
              <a:cs typeface="B Zar" pitchFamily="2" charset="-78"/>
            </a:endParaRPr>
          </a:p>
        </p:txBody>
      </p:sp>
      <p:pic>
        <p:nvPicPr>
          <p:cNvPr id="9" name="Picture 8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2786058"/>
            <a:ext cx="3500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000" dirty="0" smtClean="0">
                <a:latin typeface="IranNastaliq" pitchFamily="18" charset="0"/>
                <a:cs typeface="IranNastaliq" pitchFamily="18" charset="0"/>
              </a:rPr>
              <a:t>ارائه دهندگان :سمانه زند -مریم سهرابی </a:t>
            </a:r>
          </a:p>
          <a:p>
            <a:pPr algn="ctr"/>
            <a:r>
              <a:rPr lang="fa-IR" sz="3000" dirty="0" smtClean="0">
                <a:latin typeface="IranNastaliq" pitchFamily="18" charset="0"/>
                <a:cs typeface="IranNastaliq" pitchFamily="18" charset="0"/>
              </a:rPr>
              <a:t>فروردین 1394</a:t>
            </a:r>
            <a:endParaRPr lang="en-US" sz="3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6446" y="785794"/>
            <a:ext cx="18573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موضوع :  </a:t>
            </a:r>
            <a:endParaRPr lang="en-US" sz="50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8926" y="1500174"/>
            <a:ext cx="321471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5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جذب در حوزه منابع انسانی  </a:t>
            </a:r>
            <a:endParaRPr lang="en-US" sz="50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500166" y="4357694"/>
            <a:ext cx="5857916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14546" y="4643446"/>
            <a:ext cx="42148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3500" b="1" dirty="0" smtClean="0">
                <a:latin typeface="IranNastaliq" pitchFamily="18" charset="0"/>
                <a:cs typeface="IranNastaliq" pitchFamily="18" charset="0"/>
              </a:rPr>
              <a:t>درس مدیریت منابع انسانی </a:t>
            </a:r>
          </a:p>
          <a:p>
            <a:pPr algn="just" rtl="1"/>
            <a:r>
              <a:rPr lang="fa-IR" sz="3500" b="1" dirty="0" smtClean="0">
                <a:latin typeface="IranNastaliq" pitchFamily="18" charset="0"/>
                <a:cs typeface="IranNastaliq" pitchFamily="18" charset="0"/>
              </a:rPr>
              <a:t>                                                               مدرس: جناب آقای دکتر پارسا</a:t>
            </a:r>
            <a:endParaRPr lang="en-US" sz="3500" b="1" dirty="0"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11" name="Picture 10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86116" y="285728"/>
            <a:ext cx="55007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جذب و استخدام پلیس در جمهوری اسلامی ایران و یونان 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4282" y="1000109"/>
            <a:ext cx="8786810" cy="5055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الف :فرآیند مراحل گزینش :</a:t>
            </a:r>
          </a:p>
          <a:p>
            <a:pPr algn="r" rtl="1"/>
            <a:endParaRPr lang="fa-IR" sz="1400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11-ارزیابی پرونده : </a:t>
            </a:r>
            <a:r>
              <a:rPr lang="fa-IR" sz="1400" dirty="0" smtClean="0">
                <a:cs typeface="B Zar" pitchFamily="2" charset="-78"/>
              </a:rPr>
              <a:t>در صورت تکمیل بودن پرونده فرم ارزیابی تکمیل می شود و داوطلب برای طی مراحل بعدی به مبادی ذیربط معرفی می شود .</a:t>
            </a: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12-معرفی داوطلب برای معاینات پزشکی تخصصی</a:t>
            </a:r>
          </a:p>
          <a:p>
            <a:pPr algn="r" rtl="1"/>
            <a:endParaRPr lang="fa-IR" sz="12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13-صدور رأی نهایی : </a:t>
            </a:r>
            <a:r>
              <a:rPr lang="fa-IR" sz="1500" dirty="0" smtClean="0">
                <a:cs typeface="B Zar" pitchFamily="2" charset="-78"/>
              </a:rPr>
              <a:t>به منظور اولو یت بندی و بررسی نهایی پرونده های مثبت در کمیسیون دبیرخانه هیات مرکزی بررسی می شود و رای نهایی صادر می گردد 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14-اعزام به آموزش : </a:t>
            </a:r>
            <a:r>
              <a:rPr lang="fa-IR" sz="1500" dirty="0" smtClean="0">
                <a:cs typeface="B Zar" pitchFamily="2" charset="-78"/>
              </a:rPr>
              <a:t>بر اساس مقاطع استخدامی و جداول اعزام ، داوطلبان از سراسر کشور برای اعزام دعوت شده و به مراکز آموزش مورد نظر اعزام می شوند 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15-استخدام و شروع به کار: </a:t>
            </a:r>
            <a:r>
              <a:rPr lang="fa-IR" sz="1500" dirty="0" smtClean="0">
                <a:cs typeface="B Zar" pitchFamily="2" charset="-78"/>
              </a:rPr>
              <a:t>پس از طی دوره آموزشی ، کارکنان بر اساس حکم استخدام صادره ، خود را به مراکز خدمتی مورد نظر معرفی می کنند و شروع به کار می نمایند .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just" rtl="1">
              <a:lnSpc>
                <a:spcPct val="150000"/>
              </a:lnSpc>
            </a:pPr>
            <a:endParaRPr lang="fa-IR" sz="1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1600" dirty="0" smtClean="0">
                <a:cs typeface="B Zar" pitchFamily="2" charset="-78"/>
              </a:rPr>
              <a:t>	</a:t>
            </a:r>
            <a:endParaRPr lang="fa-IR" sz="1600" dirty="0">
              <a:cs typeface="B Zar" pitchFamily="2" charset="-78"/>
            </a:endParaRPr>
          </a:p>
        </p:txBody>
      </p:sp>
      <p:pic>
        <p:nvPicPr>
          <p:cNvPr id="10" name="Picture 9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285728"/>
            <a:ext cx="67866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مقایسه تطبیقی مراحل جذب و استخدام پلیس در کشور ایران و یونان 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0034" y="1142984"/>
          <a:ext cx="8072494" cy="52070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036247"/>
                <a:gridCol w="40362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Zar" pitchFamily="2" charset="-78"/>
                        </a:rPr>
                        <a:t>یونان </a:t>
                      </a:r>
                      <a:endParaRPr lang="en-US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Zar" pitchFamily="2" charset="-78"/>
                        </a:rPr>
                        <a:t>ایران </a:t>
                      </a:r>
                      <a:endParaRPr lang="en-US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Zar" pitchFamily="2" charset="-78"/>
                        </a:rPr>
                        <a:t>درج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آگهی از طریق روزنامه ، رسانه واعلام شرایط عمومی</a:t>
                      </a:r>
                      <a:endParaRPr lang="en-US" sz="1400" dirty="0" smtClean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درج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آگهی از طریق روزنامه ، رسانه واعلام شرایط عمومی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اخذ مدارک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اخذ مدارک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آزمون ورودی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:</a:t>
                      </a:r>
                    </a:p>
                    <a:p>
                      <a:pPr algn="just" rtl="1"/>
                      <a:r>
                        <a:rPr lang="fa-IR" sz="1400" baseline="0" dirty="0" smtClean="0">
                          <a:cs typeface="B Zar" pitchFamily="2" charset="-78"/>
                        </a:rPr>
                        <a:t>1-هوش 2-اطلاعات عمومی 3-آزمون مربوط به گفتار و نوشتار</a:t>
                      </a:r>
                      <a:endParaRPr lang="fa-IR" sz="1400" dirty="0" smtClean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آزمون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ورودی :</a:t>
                      </a:r>
                    </a:p>
                    <a:p>
                      <a:pPr algn="just" rtl="1"/>
                      <a:r>
                        <a:rPr lang="fa-IR" sz="1400" baseline="0" dirty="0" smtClean="0">
                          <a:cs typeface="B Zar" pitchFamily="2" charset="-78"/>
                        </a:rPr>
                        <a:t>1- هوش 2- اطلاعات عمومی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انجام مصاحبه ( حرفه ای )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انجام مصاحبه اولیه ( عقیدتی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– سیاسی )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Zar" pitchFamily="2" charset="-78"/>
                        </a:rPr>
                        <a:t>معرفی به تشخیص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هویت ( عدم سوء پیشینه ) </a:t>
                      </a:r>
                      <a:endParaRPr lang="en-US" sz="1400" dirty="0" smtClean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معرفی به تشخیص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هویت ( عدم سوء پیشینه )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معرفی برای انجام معاینات اولیه :</a:t>
                      </a:r>
                    </a:p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تنظیم پرسشنامه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وضعیت جسمانی –معاینه فیزیکی –معاینه دندانپزشکی –معاینه روان پزشکی –معاینه چشم –شنوایی سنجی –آزمون شخصیت –مجاری ادراری –اندام های جنسی ( حنجره ) </a:t>
                      </a:r>
                      <a:endParaRPr lang="en-US" sz="1400" dirty="0" smtClean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معرفی برای انجام معاینات اولیه :</a:t>
                      </a:r>
                    </a:p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تنظیم پرسشنامه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وضعیت جسمانی –معاینه فیزیکی –معاینه دندانپزشکی –معاینه روان پزشکی –معاینه چشم –شنوایی سنجی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معرفی برای آزمایش جسمانی ( مقاومت بدنی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) :</a:t>
                      </a:r>
                    </a:p>
                    <a:p>
                      <a:pPr algn="just" rtl="1"/>
                      <a:r>
                        <a:rPr lang="fa-IR" sz="1400" baseline="0" dirty="0" smtClean="0">
                          <a:cs typeface="B Zar" pitchFamily="2" charset="-78"/>
                        </a:rPr>
                        <a:t>تناسب جسمانی ( قد و وزن ) –دراز نشست متوالی –پرش عمودی –انعطاف پذیری –دو رفت و برگشت (4*9) در 10 ثانیه –حرکت بارفیکس-دو 1000 متر – پرش سه گام –پرش طول –شنای آزاد</a:t>
                      </a:r>
                      <a:endParaRPr lang="en-US" sz="1400" dirty="0" smtClean="0">
                        <a:cs typeface="B Zar" pitchFamily="2" charset="-78"/>
                      </a:endParaRPr>
                    </a:p>
                    <a:p>
                      <a:pPr algn="just" rtl="1"/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معرفی برای آزمایش جسمانی ( مقاومت بدنی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) :</a:t>
                      </a:r>
                    </a:p>
                    <a:p>
                      <a:pPr algn="just" rtl="1"/>
                      <a:r>
                        <a:rPr lang="fa-IR" sz="1400" baseline="0" dirty="0" smtClean="0">
                          <a:cs typeface="B Zar" pitchFamily="2" charset="-78"/>
                        </a:rPr>
                        <a:t>تناسب جسمانی ( قد و وزن ) –دراز نشست متوالی –پرش عمودی –انعطاف پذیری –دو رفت و برگشت (4*9) در 10 ثانیه –حرکت بارفیکس-دو 1600 متر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انجام تحقیقات :</a:t>
                      </a:r>
                    </a:p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از محل سکونت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انجام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تحقیقات :</a:t>
                      </a:r>
                    </a:p>
                    <a:p>
                      <a:pPr algn="just" rtl="1"/>
                      <a:r>
                        <a:rPr lang="fa-IR" sz="1400" baseline="0" dirty="0" smtClean="0">
                          <a:cs typeface="B Zar" pitchFamily="2" charset="-78"/>
                        </a:rPr>
                        <a:t>از محل سکونت –تحصیل –محل کار قبلی –مراجعه به برخی از معرفان داوطلب استخدام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0"/>
            <a:ext cx="857256" cy="106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0034" y="1142984"/>
          <a:ext cx="8072494" cy="30124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036247"/>
                <a:gridCol w="40362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Zar" pitchFamily="2" charset="-78"/>
                        </a:rPr>
                        <a:t>یونان </a:t>
                      </a:r>
                      <a:endParaRPr lang="en-US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Zar" pitchFamily="2" charset="-78"/>
                        </a:rPr>
                        <a:t>ایران </a:t>
                      </a:r>
                      <a:endParaRPr lang="en-US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Zar" pitchFamily="2" charset="-78"/>
                        </a:rPr>
                        <a:t>___________</a:t>
                      </a:r>
                      <a:endParaRPr lang="en-US" sz="1400" dirty="0" smtClean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مصاحبه نهایی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___________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بررسی وارزیابی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پرونده </a:t>
                      </a:r>
                      <a:endParaRPr lang="fa-IR" sz="1400" dirty="0" smtClean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معرفی برای معاینات پزشکی :</a:t>
                      </a:r>
                    </a:p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گروه خونی -شمارش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سلول های خونی -آزمایش قند خون - آزمایش کامل ادرار -آزمایش کلیه – هپاتیت </a:t>
                      </a:r>
                      <a:r>
                        <a:rPr lang="en-US" sz="1400" baseline="0" dirty="0" smtClean="0">
                          <a:cs typeface="B Zar" pitchFamily="2" charset="-78"/>
                        </a:rPr>
                        <a:t>B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–ایدز –آزمایش سفلیس –آزمایش عدم اعتیاد –آزمایش سل –رادیوگرافی قفسه سینه –رادیوگرافی کمر –</a:t>
                      </a:r>
                      <a:endParaRPr lang="en-US" sz="1400" dirty="0" smtClean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معرفی برای معاینات پزشکی :</a:t>
                      </a:r>
                    </a:p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گروه خونی -شمارش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سلول های خونی -آزمایش قند خون - آزمایش کامل ادرار -آزمایش کلیه – هپاتیت </a:t>
                      </a:r>
                      <a:r>
                        <a:rPr lang="en-US" sz="1400" baseline="0" dirty="0" smtClean="0">
                          <a:cs typeface="B Zar" pitchFamily="2" charset="-78"/>
                        </a:rPr>
                        <a:t>B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–ایدز –آزمایش سفلیس –آزمایش عدم اعتیاد –آزمایش سل –رادیوگرافی قفسه سینه –رادیوگرافی کمر -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صدور حکم استخدام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بررسی وارزیابی و صدور رای نهایی استخدام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Zar" pitchFamily="2" charset="-78"/>
                        </a:rPr>
                        <a:t>اعزام به آموزش</a:t>
                      </a:r>
                      <a:endParaRPr lang="en-US" sz="1400" dirty="0" smtClean="0">
                        <a:cs typeface="B Za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400" dirty="0" smtClean="0">
                          <a:cs typeface="B Zar" pitchFamily="2" charset="-78"/>
                        </a:rPr>
                        <a:t>اعزام</a:t>
                      </a:r>
                      <a:r>
                        <a:rPr lang="fa-IR" sz="1400" baseline="0" dirty="0" smtClean="0">
                          <a:cs typeface="B Zar" pitchFamily="2" charset="-78"/>
                        </a:rPr>
                        <a:t> به آموزش </a:t>
                      </a:r>
                      <a:endParaRPr lang="en-US" sz="1400" dirty="0">
                        <a:cs typeface="B Zar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00232" y="285728"/>
            <a:ext cx="67866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مقایسه تطبیقی مراحل جذب و استخدام پلیس در کشور ایران و یونان 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Picture 5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0"/>
            <a:ext cx="857256" cy="106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3438" y="142852"/>
            <a:ext cx="418749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مطالعه موردی</a:t>
            </a:r>
          </a:p>
          <a:p>
            <a:pPr algn="just" rtl="1"/>
            <a:r>
              <a:rPr lang="fa-IR" sz="3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2-نوآوری در جذب در شرکت ژاپنی</a:t>
            </a:r>
            <a:endParaRPr lang="en-US" sz="3000" b="1" dirty="0" smtClean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282" y="1571612"/>
            <a:ext cx="85725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fa-IR" sz="1400" dirty="0" smtClean="0">
                <a:cs typeface="B Zar" pitchFamily="2" charset="-78"/>
              </a:rPr>
              <a:t>یک شرکت ژاپنی، کوهپیمایی را یکی از شروط استخدام و قبول کارمند قرار داده است. این یکی از خلاقانه ترین تصمیماتی است که تا حالا در زمینه منابع انسانی و جذب و استخدام نیروی پرسنلی به گوش رسیده است.این شرط از چندین زاویه و با تکیه بر چندین صفت مشخصه مثبت، مسائلی را در ابعاد گوناگون اجتماعی، فکری، جسمی و فرهنگی به ما نشان می دهد:</a:t>
            </a:r>
            <a:br>
              <a:rPr lang="fa-IR" sz="1400" dirty="0" smtClean="0">
                <a:cs typeface="B Zar" pitchFamily="2" charset="-78"/>
              </a:rPr>
            </a:br>
            <a:r>
              <a:rPr lang="fa-IR" sz="1400" dirty="0" smtClean="0">
                <a:cs typeface="B Zar" pitchFamily="2" charset="-78"/>
              </a:rPr>
              <a:t> 1- شرایط فیزیکی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 2- انعطاف پذیری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 3- ریسک پذیری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4- خلاقیت و ابتکار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 5- انگیزه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 6- استقامت و پشتکار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 7-روحیه ایثار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 8- اجتماعی یا گوشه گیر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9- سرعت یا دقت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10- روحیه مشارکت</a:t>
            </a:r>
          </a:p>
          <a:p>
            <a:pPr lvl="0" algn="r" rtl="1"/>
            <a:r>
              <a:rPr lang="fa-IR" sz="1400" dirty="0" smtClean="0">
                <a:cs typeface="B Zar" pitchFamily="2" charset="-78"/>
              </a:rPr>
              <a:t>11- ادب و احترام</a:t>
            </a:r>
            <a:endParaRPr lang="en-US" sz="1400" dirty="0" smtClean="0">
              <a:cs typeface="B Zar" pitchFamily="2" charset="-78"/>
            </a:endParaRPr>
          </a:p>
        </p:txBody>
      </p:sp>
      <p:pic>
        <p:nvPicPr>
          <p:cNvPr id="7" name="Picture 6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857256" cy="106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3438" y="142852"/>
            <a:ext cx="418749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منابع :</a:t>
            </a:r>
            <a:endParaRPr lang="en-US" sz="3000" b="1" dirty="0" smtClean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5" name="Picture 4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857256" cy="1069848"/>
          </a:xfrm>
          <a:prstGeom prst="rect">
            <a:avLst/>
          </a:prstGeom>
        </p:spPr>
      </p:pic>
      <p:pic>
        <p:nvPicPr>
          <p:cNvPr id="7" name="Picture 6" descr="9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5992"/>
            <a:ext cx="3214678" cy="2000264"/>
          </a:xfrm>
          <a:prstGeom prst="rect">
            <a:avLst/>
          </a:prstGeom>
        </p:spPr>
      </p:pic>
      <p:pic>
        <p:nvPicPr>
          <p:cNvPr id="8" name="Picture 7" descr="9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006" y="4143356"/>
            <a:ext cx="3910026" cy="27146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472" y="1214422"/>
            <a:ext cx="82970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دکتراسفندیار سعادت-مدیریت منابع انسانی -1389-سازمان مطالعه و تدوین کتب علوم انسانی دانشگاه ها</a:t>
            </a:r>
          </a:p>
          <a:p>
            <a:pPr algn="just" rtl="1">
              <a:buFont typeface="Wingdings" pitchFamily="2" charset="2"/>
              <a:buChar char="ü"/>
            </a:pPr>
            <a:endParaRPr lang="fa-IR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نوآوری در جذب منابع انسانی </a:t>
            </a:r>
            <a:r>
              <a:rPr lang="en-US" dirty="0" smtClean="0">
                <a:cs typeface="B Zar" pitchFamily="2" charset="-78"/>
              </a:rPr>
              <a:t>–www.unp.ir-</a:t>
            </a:r>
            <a:r>
              <a:rPr lang="fa-IR" dirty="0" smtClean="0">
                <a:cs typeface="B Zar" pitchFamily="2" charset="-78"/>
              </a:rPr>
              <a:t>1391</a:t>
            </a:r>
          </a:p>
          <a:p>
            <a:pPr algn="just" rtl="1">
              <a:buFont typeface="Wingdings" pitchFamily="2" charset="2"/>
              <a:buChar char="ü"/>
            </a:pPr>
            <a:endParaRPr lang="en-US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ناصر غفوری-مطالعه تطبیقی جذب و گزینش پلیس جمهوری اسلامی ایران با پلیس پاکستان و یونان –1386</a:t>
            </a:r>
          </a:p>
          <a:p>
            <a:pPr algn="just" rtl="1"/>
            <a:endParaRPr lang="fa-IR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گزارش فعالیت هیأت مدیره بانک صادرات ایران -1390</a:t>
            </a:r>
          </a:p>
          <a:p>
            <a:pPr algn="just" rtl="1"/>
            <a:r>
              <a:rPr lang="fa-IR" dirty="0" smtClean="0">
                <a:cs typeface="B Zar" pitchFamily="2" charset="-78"/>
              </a:rPr>
              <a:t> </a:t>
            </a:r>
          </a:p>
          <a:p>
            <a:pPr algn="just" rtl="1"/>
            <a:endParaRPr lang="fa-IR" dirty="0" smtClean="0"/>
          </a:p>
          <a:p>
            <a:pPr algn="just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2910" y="1142984"/>
            <a:ext cx="835824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endParaRPr lang="fa-IR" sz="1200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	</a:t>
            </a:r>
            <a:endParaRPr lang="fa-IR" sz="1200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1-برنامه ریزی </a:t>
            </a:r>
          </a:p>
          <a:p>
            <a:pPr algn="r" rtl="1"/>
            <a:endParaRPr lang="fa-IR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2-کارمندیابی </a:t>
            </a:r>
          </a:p>
          <a:p>
            <a:pPr algn="r" rtl="1"/>
            <a:endParaRPr lang="fa-IR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3-انتخاب</a:t>
            </a:r>
          </a:p>
          <a:p>
            <a:pPr algn="r" rtl="1"/>
            <a:r>
              <a:rPr lang="fa-IR" dirty="0" smtClean="0">
                <a:cs typeface="B Titr" pitchFamily="2" charset="-78"/>
              </a:rPr>
              <a:t> </a:t>
            </a:r>
          </a:p>
          <a:p>
            <a:pPr algn="r" rtl="1"/>
            <a:r>
              <a:rPr lang="fa-IR" dirty="0" smtClean="0">
                <a:cs typeface="B Titr" pitchFamily="2" charset="-78"/>
              </a:rPr>
              <a:t>4-استخدام </a:t>
            </a:r>
          </a:p>
          <a:p>
            <a:pPr algn="r" rtl="1"/>
            <a:endParaRPr lang="fa-IR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5-مطالعه موردی</a:t>
            </a:r>
            <a:endParaRPr lang="fa-IR" dirty="0">
              <a:cs typeface="B Titr" pitchFamily="2" charset="-78"/>
            </a:endParaRPr>
          </a:p>
          <a:p>
            <a:pPr algn="r" rtl="1"/>
            <a:endParaRPr lang="fa-IR" dirty="0" smtClean="0">
              <a:cs typeface="B Titr" pitchFamily="2" charset="-78"/>
            </a:endParaRPr>
          </a:p>
          <a:p>
            <a:pPr algn="r" rtl="1"/>
            <a:endParaRPr lang="fa-IR" dirty="0">
              <a:cs typeface="B Titr" pitchFamily="2" charset="-78"/>
            </a:endParaRPr>
          </a:p>
          <a:p>
            <a:pPr algn="r" rtl="1"/>
            <a:endParaRPr lang="en-US" dirty="0">
              <a:cs typeface="B Titr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285728"/>
            <a:ext cx="32147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فهرست  :  </a:t>
            </a:r>
            <a:endParaRPr lang="en-US" sz="4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9" name="Picture 8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  <p:pic>
        <p:nvPicPr>
          <p:cNvPr id="12" name="Picture 11" descr="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71745"/>
            <a:ext cx="6429385" cy="4286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43570" y="285728"/>
            <a:ext cx="32147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latin typeface="IranNastaliq" pitchFamily="18" charset="0"/>
                <a:cs typeface="IranNastaliq" pitchFamily="18" charset="0"/>
              </a:rPr>
              <a:t>تعاریف :  </a:t>
            </a:r>
            <a:endParaRPr lang="en-US" sz="4500" b="1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142984"/>
            <a:ext cx="8358246" cy="5429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تعریف منابع انسانی : </a:t>
            </a:r>
          </a:p>
          <a:p>
            <a:pPr algn="r" rtl="1"/>
            <a:endParaRPr lang="fa-IR" sz="1200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	مدیریت منابع انسانی شامل چهار وظیفه جذب ، توسعه ، ایجاد انگیزش و نگهداشت منابع انسانی است .</a:t>
            </a:r>
          </a:p>
          <a:p>
            <a:pPr algn="r" rtl="1"/>
            <a:endParaRPr lang="fa-IR" sz="1200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sz="1200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sz="1200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sz="1200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sz="1200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sz="1200" dirty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جذب : </a:t>
            </a:r>
          </a:p>
          <a:p>
            <a:pPr algn="r" rtl="1"/>
            <a:r>
              <a:rPr lang="fa-IR" sz="1400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  <a:r>
              <a:rPr lang="fa-IR" sz="1400" dirty="0" smtClean="0">
                <a:cs typeface="B Zar" pitchFamily="2" charset="-78"/>
              </a:rPr>
              <a:t>جذب</a:t>
            </a:r>
            <a:r>
              <a:rPr lang="fa-IR" dirty="0" smtClean="0">
                <a:cs typeface="B Zar" pitchFamily="2" charset="-78"/>
              </a:rPr>
              <a:t> منابع انسانی عبارتند از :</a:t>
            </a:r>
          </a:p>
          <a:p>
            <a:pPr algn="r" rtl="1"/>
            <a:endParaRPr lang="fa-IR" sz="1050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1-برنامه ریزی 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2-کارمندیابی 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3-انتخاب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 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4-استخدام </a:t>
            </a:r>
            <a:endParaRPr lang="fa-IR" dirty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>
              <a:cs typeface="B Zar" pitchFamily="2" charset="-78"/>
            </a:endParaRPr>
          </a:p>
          <a:p>
            <a:pPr algn="r" rtl="1"/>
            <a:endParaRPr lang="en-US" dirty="0">
              <a:cs typeface="B Zar" pitchFamily="2" charset="-78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4414" y="2571744"/>
            <a:ext cx="7072362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285728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برنامه ریزی نیروی انسانی     </a:t>
            </a:r>
            <a:r>
              <a:rPr lang="fa-IR" sz="2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(</a:t>
            </a:r>
            <a:r>
              <a:rPr lang="en-US" sz="2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Human Resource Planning</a:t>
            </a:r>
            <a:r>
              <a:rPr lang="fa-IR" sz="2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 )</a:t>
            </a:r>
            <a:endParaRPr lang="en-US" sz="2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142984"/>
            <a:ext cx="835824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cs typeface="B Zar" pitchFamily="2" charset="-78"/>
              </a:rPr>
              <a:t>بنا به تعریفی ، </a:t>
            </a:r>
          </a:p>
          <a:p>
            <a:pPr algn="r" rtl="1"/>
            <a:r>
              <a:rPr lang="fa-IR" sz="2000" dirty="0" smtClean="0">
                <a:cs typeface="B Zar" pitchFamily="2" charset="-78"/>
              </a:rPr>
              <a:t>برنامه ریزی نیروی انسانی «فرآیندی است که بوسیله آن سازمان معین می کند که برای نیل به اهداف خود به چه تعداد کارمند ،با چه تخصص و مهارت هایی ،برای چه مشاغلی و در چه زمانی نیاز دارند .»</a:t>
            </a:r>
            <a:endParaRPr lang="en-US" sz="2000" dirty="0" smtClean="0">
              <a:cs typeface="B Zar" pitchFamily="2" charset="-78"/>
            </a:endParaRPr>
          </a:p>
          <a:p>
            <a:pPr algn="r" rtl="1"/>
            <a:endParaRPr lang="fa-IR" sz="2000" b="1" dirty="0" smtClean="0">
              <a:cs typeface="B Zar" pitchFamily="2" charset="-78"/>
            </a:endParaRPr>
          </a:p>
          <a:p>
            <a:pPr algn="r" rtl="1"/>
            <a:endParaRPr lang="en-US" sz="2000" b="1" dirty="0">
              <a:cs typeface="B Zar" pitchFamily="2" charset="-78"/>
            </a:endParaRPr>
          </a:p>
          <a:p>
            <a:pPr algn="r" rtl="1"/>
            <a:r>
              <a:rPr lang="fa-IR" dirty="0" smtClean="0">
                <a:solidFill>
                  <a:srgbClr val="FF0000"/>
                </a:solidFill>
                <a:cs typeface="B Zar" pitchFamily="2" charset="-78"/>
              </a:rPr>
              <a:t>فرآیند برنامه ریزی نیروی انسانی از 5 مرحله تشکیل شده است : 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1-تعیین موجودی نیروی انسانی در سازمان.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2-مطالعه و بررسی اهداف آتی سازمان.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3-برآورد نیاز سازمان به نیروی انسانی ( تقاضا برای نیرو با توجه به اهداف آتی ).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4-برآورد عرضه نیروی انسانی ( از منابع داخلی و خارجی ).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5-مقایسه عرضه و تقاضا نیروی انسانی و تعیین سیاست های پرسنلی سازمان بر آن اساس .</a:t>
            </a:r>
          </a:p>
          <a:p>
            <a:pPr algn="r" rtl="1"/>
            <a:endParaRPr lang="fa-IR" sz="1400" dirty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dirty="0">
              <a:cs typeface="B Zar" pitchFamily="2" charset="-78"/>
            </a:endParaRPr>
          </a:p>
          <a:p>
            <a:pPr algn="r" rtl="1"/>
            <a:endParaRPr lang="en-US" dirty="0">
              <a:cs typeface="B Zar" pitchFamily="2" charset="-78"/>
            </a:endParaRPr>
          </a:p>
        </p:txBody>
      </p:sp>
      <p:pic>
        <p:nvPicPr>
          <p:cNvPr id="7" name="Picture 6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285728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برنامه ریزی نیروی انسانی     </a:t>
            </a:r>
            <a:r>
              <a:rPr lang="fa-IR" sz="2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(</a:t>
            </a:r>
            <a:r>
              <a:rPr lang="en-US" sz="2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Human Resource Planning</a:t>
            </a:r>
            <a:r>
              <a:rPr lang="fa-IR" sz="2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 )</a:t>
            </a:r>
            <a:endParaRPr lang="en-US" sz="2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000109"/>
            <a:ext cx="8786810" cy="7794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تعیین موجودی نیروی انسانی:</a:t>
            </a:r>
          </a:p>
          <a:p>
            <a:pPr algn="r" rtl="1"/>
            <a:endParaRPr lang="fa-IR" sz="1100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	</a:t>
            </a:r>
            <a:r>
              <a:rPr lang="fa-IR" sz="1600" dirty="0" smtClean="0">
                <a:cs typeface="B Zar" pitchFamily="2" charset="-78"/>
              </a:rPr>
              <a:t>تعیین مشخصات و خصوصیات نیروی انسانی موجود در سازمان است .این مرحله در واقع یک مطالعه و بررسی جامع درون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sz="1600" dirty="0" smtClean="0">
                <a:cs typeface="B Zar" pitchFamily="2" charset="-78"/>
              </a:rPr>
              <a:t> سازمانی به منظور تجزیه و تحلیل دقیق کلیه مشاغل و پست های سازمانی و تهیه فهرستی از تخصص ها و مهارت های موجود در سازمان است .</a:t>
            </a: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اهداف آتی سازمان :</a:t>
            </a: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  <a:r>
              <a:rPr lang="fa-IR" sz="1600" dirty="0" smtClean="0">
                <a:cs typeface="B Zar" pitchFamily="2" charset="-78"/>
              </a:rPr>
              <a:t>اهدافی که سازمان برای آینده خود معین می کند و هم چنین نوع استراتژی هایی که برای نیل به این اهداف طراحی می شوند ، 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sz="1600" dirty="0" smtClean="0">
                <a:cs typeface="B Zar" pitchFamily="2" charset="-78"/>
              </a:rPr>
              <a:t>تعیین کننده کمیت و کیفیت نیروی انسانی مورد نیاز است و به عبارت دیگر تعداد افراد و نوع تخصص های مورد نیاز بستگی به اهداف و 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sz="1600" dirty="0" smtClean="0">
                <a:cs typeface="B Zar" pitchFamily="2" charset="-78"/>
              </a:rPr>
              <a:t>استراتژی های کلی سازمان دارد .</a:t>
            </a: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برآورد نیروی انسانی مورد نیاز ( تقاضا برای نیرو ) :</a:t>
            </a: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  <a:r>
              <a:rPr lang="fa-IR" sz="1600" dirty="0" smtClean="0">
                <a:cs typeface="B Zar" pitchFamily="2" charset="-78"/>
              </a:rPr>
              <a:t>بعد از انجام مراحل اول و دوم می توانیم برآوردی از نیروهای مورد نیاز سازمان داشته باشیم .سطح تقاضا برای تولید یا خدمات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sz="1600" dirty="0" smtClean="0">
                <a:cs typeface="B Zar" pitchFamily="2" charset="-78"/>
              </a:rPr>
              <a:t> سازمان ، برآورد تعداد نیروهایی که در اثر اخراج ، استعفا ، بازنشستگی ، خاتمه خدمت و غیره سازمان را ترک می کنند ، میزان تطبیق تخصص ها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sz="1600" dirty="0" smtClean="0">
                <a:cs typeface="B Zar" pitchFamily="2" charset="-78"/>
              </a:rPr>
              <a:t> و مهارت های کادر فعلی با تخصص ها و مهارت هایی که سازمان در اثر تغییر و تحولات آتی نیاز دارد . پیشرفت تکنولوژی و تغییر رویه ها و 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sz="1600" dirty="0" smtClean="0">
                <a:cs typeface="B Zar" pitchFamily="2" charset="-78"/>
              </a:rPr>
              <a:t>شیوه های اداری و اجرایی . افزایش بودجه سازمان با تخصیص منابع واحد مالی .</a:t>
            </a:r>
            <a:endParaRPr lang="fa-IR" sz="1600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just" rtl="1">
              <a:lnSpc>
                <a:spcPct val="150000"/>
              </a:lnSpc>
            </a:pPr>
            <a:endParaRPr lang="fa-IR" sz="1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1600" dirty="0" smtClean="0">
                <a:cs typeface="B Zar" pitchFamily="2" charset="-78"/>
              </a:rPr>
              <a:t>	</a:t>
            </a:r>
            <a:endParaRPr lang="fa-IR" sz="1600" dirty="0">
              <a:cs typeface="B Zar" pitchFamily="2" charset="-78"/>
            </a:endParaRPr>
          </a:p>
        </p:txBody>
      </p:sp>
      <p:pic>
        <p:nvPicPr>
          <p:cNvPr id="6" name="Picture 5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285728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برنامه ریزی نیروی انسانی     </a:t>
            </a:r>
            <a:r>
              <a:rPr lang="fa-IR" sz="2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(</a:t>
            </a:r>
            <a:r>
              <a:rPr lang="en-US" sz="2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Human Resource Planning</a:t>
            </a:r>
            <a:r>
              <a:rPr lang="fa-IR" sz="2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 )</a:t>
            </a:r>
            <a:endParaRPr lang="en-US" sz="25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000109"/>
            <a:ext cx="8786810" cy="6624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برآورد عرضه نیروی انسانی در سازمان :</a:t>
            </a:r>
          </a:p>
          <a:p>
            <a:pPr algn="r" rtl="1"/>
            <a:endParaRPr lang="fa-IR" sz="1100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	</a:t>
            </a:r>
            <a:r>
              <a:rPr lang="fa-IR" sz="1600" dirty="0" smtClean="0">
                <a:cs typeface="B Zar" pitchFamily="2" charset="-78"/>
              </a:rPr>
              <a:t>بعد از تعیین کمیت و کیفیت نیرویی که سازمان برای نیل به اهداف خود نیاز دارد ( تقاضا برای نیرو ) در این مرحله باید به این 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sz="1600" dirty="0" smtClean="0">
                <a:cs typeface="B Zar" pitchFamily="2" charset="-78"/>
              </a:rPr>
              <a:t>سوال پاسخ داد که این افراد از کجا تامین شوند .سازمان می تواند نیروی انسانی خود را از طریق برآورد عرضه نیرو از منابع داخلی یا منابع خارجی </a:t>
            </a:r>
          </a:p>
          <a:p>
            <a:pPr algn="r" rtl="1"/>
            <a:endParaRPr lang="fa-IR" sz="1000" dirty="0" smtClean="0">
              <a:cs typeface="B Zar" pitchFamily="2" charset="-78"/>
            </a:endParaRPr>
          </a:p>
          <a:p>
            <a:pPr algn="r" rtl="1"/>
            <a:r>
              <a:rPr lang="fa-IR" sz="1600" dirty="0" smtClean="0">
                <a:cs typeface="B Zar" pitchFamily="2" charset="-78"/>
              </a:rPr>
              <a:t>تامین نماید که در قسمت کارمند یابی به تفصیل شرح داده خواهد شد .</a:t>
            </a: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مقایسه عرضه و تقاضا :</a:t>
            </a:r>
          </a:p>
          <a:p>
            <a:pPr algn="r" rtl="1"/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  <a:r>
              <a:rPr lang="fa-IR" sz="1600" dirty="0" smtClean="0">
                <a:cs typeface="B Zar" pitchFamily="2" charset="-78"/>
              </a:rPr>
              <a:t>تقاضا با عرضه مساوی است .</a:t>
            </a:r>
          </a:p>
          <a:p>
            <a:pPr algn="r" rtl="1"/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r" rtl="1"/>
            <a:r>
              <a:rPr lang="fa-IR" sz="1600" dirty="0" smtClean="0">
                <a:cs typeface="B Zar" pitchFamily="2" charset="-78"/>
              </a:rPr>
              <a:t>	تقاضا بیشتر از عرضه است .</a:t>
            </a:r>
          </a:p>
          <a:p>
            <a:pPr algn="r" rtl="1"/>
            <a:r>
              <a:rPr lang="fa-IR" sz="1600" dirty="0" smtClean="0">
                <a:cs typeface="B Zar" pitchFamily="2" charset="-78"/>
              </a:rPr>
              <a:t>	</a:t>
            </a:r>
          </a:p>
          <a:p>
            <a:pPr algn="r" rtl="1"/>
            <a:r>
              <a:rPr lang="fa-IR" sz="1600" dirty="0" smtClean="0">
                <a:cs typeface="B Zar" pitchFamily="2" charset="-78"/>
              </a:rPr>
              <a:t>	تقاضا کمتر از عرضه است .</a:t>
            </a:r>
          </a:p>
          <a:p>
            <a:pPr algn="r" rtl="1"/>
            <a:endParaRPr lang="fa-IR" sz="1600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r>
              <a:rPr lang="fa-IR" sz="1600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endParaRPr lang="fa-IR" sz="1400" dirty="0" smtClean="0">
              <a:cs typeface="B Zar" pitchFamily="2" charset="-78"/>
            </a:endParaRPr>
          </a:p>
          <a:p>
            <a:pPr algn="r" rtl="1"/>
            <a:endParaRPr lang="fa-IR" sz="600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endParaRPr lang="fa-IR" dirty="0" smtClean="0">
              <a:cs typeface="B Zar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	</a:t>
            </a:r>
          </a:p>
          <a:p>
            <a:pPr algn="just" rtl="1">
              <a:lnSpc>
                <a:spcPct val="150000"/>
              </a:lnSpc>
            </a:pPr>
            <a:endParaRPr lang="fa-IR" sz="1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1600" dirty="0" smtClean="0">
                <a:cs typeface="B Zar" pitchFamily="2" charset="-78"/>
              </a:rPr>
              <a:t>	</a:t>
            </a:r>
            <a:endParaRPr lang="fa-IR" sz="1600" dirty="0">
              <a:cs typeface="B Zar" pitchFamily="2" charset="-78"/>
            </a:endParaRPr>
          </a:p>
        </p:txBody>
      </p:sp>
      <p:pic>
        <p:nvPicPr>
          <p:cNvPr id="6" name="Picture 5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" cy="106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72132" y="285728"/>
            <a:ext cx="32147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کارمند یابی </a:t>
            </a:r>
            <a:r>
              <a:rPr lang="fa-IR" sz="2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(</a:t>
            </a:r>
            <a:r>
              <a:rPr lang="en-US" sz="2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(Staffing</a:t>
            </a:r>
            <a:endParaRPr lang="en-US" sz="20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1142985"/>
            <a:ext cx="821537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endParaRPr lang="fa-IR" dirty="0" smtClean="0">
              <a:cs typeface="B Zar" pitchFamily="2" charset="-78"/>
            </a:endParaRPr>
          </a:p>
          <a:p>
            <a:pPr algn="just" rtl="1"/>
            <a:r>
              <a:rPr lang="fa-IR" dirty="0" smtClean="0">
                <a:cs typeface="B Zar" pitchFamily="2" charset="-78"/>
              </a:rPr>
              <a:t>هنگامی که تعداد و نوع کارکنان مورد نیاز سازمان در مرحله برنامه ریزی نیروی انسانی معلوم گردید ،مرحله بعدی کارمند یابی است .</a:t>
            </a:r>
          </a:p>
          <a:p>
            <a:pPr algn="just" rtl="1"/>
            <a:endParaRPr lang="fa-IR" dirty="0" smtClean="0">
              <a:cs typeface="B Zar" pitchFamily="2" charset="-78"/>
            </a:endParaRPr>
          </a:p>
          <a:p>
            <a:pPr algn="just" rtl="1"/>
            <a:r>
              <a:rPr lang="fa-IR" dirty="0" smtClean="0">
                <a:cs typeface="B Zar" pitchFamily="2" charset="-78"/>
              </a:rPr>
              <a:t>کارمند یابی ( در جستجوی کارمند بودن ):  را عملیات کاوش و پژوهش در منابع انسانی و کشف افراد شایسته و با استعداد و ترغیب و تشویق و دعوت آنها به قبول شغل در سازمان می نامند .</a:t>
            </a:r>
          </a:p>
          <a:p>
            <a:pPr algn="just" rtl="1"/>
            <a:r>
              <a:rPr lang="fa-IR" dirty="0" smtClean="0">
                <a:cs typeface="B Zar" pitchFamily="2" charset="-78"/>
              </a:rPr>
              <a:t>کارمند یابی یک فرآیند واسطه ای است یعنی طی این فرآیند کسانی که جویای کارند و کسانی که خواهان نیروی کار برای نخستین بار با یکدیگر روبرو می شوند تا طی فرآیند بعدی ( انتخاب و گزینش ) توانایی واقعی آنها برای احراز شغل و ورود به سازمان تعیین گردد .</a:t>
            </a:r>
          </a:p>
          <a:p>
            <a:pPr algn="just" rtl="1"/>
            <a:endParaRPr lang="fa-IR" dirty="0" smtClean="0">
              <a:cs typeface="B Zar" pitchFamily="2" charset="-78"/>
            </a:endParaRPr>
          </a:p>
          <a:p>
            <a:pPr algn="just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میزان کارمند یابی :</a:t>
            </a:r>
          </a:p>
          <a:p>
            <a:pPr algn="just" rtl="1"/>
            <a:r>
              <a:rPr lang="fa-IR" dirty="0" smtClean="0">
                <a:cs typeface="B Zar" pitchFamily="2" charset="-78"/>
              </a:rPr>
              <a:t>کارمندیابی در همه سازمان ها یکسان نیست و به مجموعه ای از عوامل مختلف بستگی دارد که مهمترین آنها عبارتند از:</a:t>
            </a:r>
          </a:p>
          <a:p>
            <a:pPr algn="just" rtl="1"/>
            <a:endParaRPr lang="fa-IR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اندازه ( بزرگی و کوچکی ) سازمان                                     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  مکان ( جغرافیایی ) سازمان 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محیط و شرایط کار و میزان حقوق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 رشد یا رکود سازمان</a:t>
            </a:r>
          </a:p>
          <a:p>
            <a:pPr algn="just" rtl="1">
              <a:buFont typeface="Wingdings" pitchFamily="2" charset="2"/>
              <a:buChar char="ü"/>
            </a:pPr>
            <a:endParaRPr lang="fa-IR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ü"/>
            </a:pPr>
            <a:endParaRPr lang="fa-IR" dirty="0" smtClean="0">
              <a:cs typeface="B Zar" pitchFamily="2" charset="-78"/>
            </a:endParaRPr>
          </a:p>
          <a:p>
            <a:pPr algn="just" rtl="1"/>
            <a:endParaRPr lang="fa-IR" dirty="0">
              <a:cs typeface="B Zar" pitchFamily="2" charset="-78"/>
            </a:endParaRPr>
          </a:p>
          <a:p>
            <a:pPr algn="just" rtl="1"/>
            <a:endParaRPr lang="en-US" dirty="0">
              <a:cs typeface="B Zar" pitchFamily="2" charset="-78"/>
            </a:endParaRPr>
          </a:p>
        </p:txBody>
      </p:sp>
      <p:pic>
        <p:nvPicPr>
          <p:cNvPr id="6" name="Picture 5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857256" cy="106984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34" y="928670"/>
            <a:ext cx="835824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عوامل موثر در کارمندیابی :</a:t>
            </a:r>
          </a:p>
          <a:p>
            <a:pPr algn="just" rtl="1"/>
            <a:endParaRPr lang="fa-IR" b="1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عوامل محیطی       </a:t>
            </a:r>
          </a:p>
          <a:p>
            <a:pPr algn="just" rtl="1"/>
            <a:r>
              <a:rPr lang="fa-IR" dirty="0" smtClean="0">
                <a:solidFill>
                  <a:srgbClr val="00B050"/>
                </a:solidFill>
                <a:cs typeface="B Zar" pitchFamily="2" charset="-78"/>
              </a:rPr>
              <a:t>                                </a:t>
            </a:r>
            <a:r>
              <a:rPr lang="fa-IR" dirty="0" smtClean="0">
                <a:cs typeface="B Zar" pitchFamily="2" charset="-78"/>
              </a:rPr>
              <a:t>* عوامل اقتصادی </a:t>
            </a:r>
          </a:p>
          <a:p>
            <a:pPr algn="just" rtl="1"/>
            <a:r>
              <a:rPr lang="fa-IR" dirty="0" smtClean="0">
                <a:solidFill>
                  <a:srgbClr val="00B050"/>
                </a:solidFill>
                <a:cs typeface="B Zar" pitchFamily="2" charset="-78"/>
              </a:rPr>
              <a:t>                                </a:t>
            </a:r>
            <a:r>
              <a:rPr lang="fa-IR" dirty="0" smtClean="0">
                <a:cs typeface="B Zar" pitchFamily="2" charset="-78"/>
              </a:rPr>
              <a:t>*عوامل اجتماعی </a:t>
            </a:r>
          </a:p>
          <a:p>
            <a:pPr algn="just" rtl="1"/>
            <a:r>
              <a:rPr lang="fa-IR" dirty="0" smtClean="0">
                <a:cs typeface="B Zar" pitchFamily="2" charset="-78"/>
              </a:rPr>
              <a:t>                                *عوامل تکنولوژیک</a:t>
            </a:r>
          </a:p>
          <a:p>
            <a:pPr algn="just" rtl="1"/>
            <a:r>
              <a:rPr lang="fa-IR" dirty="0" smtClean="0">
                <a:cs typeface="B Zar" pitchFamily="2" charset="-78"/>
              </a:rPr>
              <a:t>                                *قوانین و مقررات                </a:t>
            </a:r>
          </a:p>
          <a:p>
            <a:pPr algn="just" rtl="1"/>
            <a:endParaRPr lang="fa-IR" dirty="0" smtClean="0">
              <a:solidFill>
                <a:srgbClr val="00B050"/>
              </a:solidFill>
              <a:cs typeface="B Zar" pitchFamily="2" charset="-78"/>
            </a:endParaRP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عوامل سازمانی     *شهرت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                           *جذابیت شغل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                           *سیاست ها و خط مشیهای سازمان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                           *دخالت اتحادیه ها </a:t>
            </a:r>
          </a:p>
          <a:p>
            <a:pPr algn="just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                           *هزینه کارمند یابی         </a:t>
            </a:r>
          </a:p>
          <a:p>
            <a:pPr algn="just" rtl="1"/>
            <a:r>
              <a:rPr lang="fa-IR" b="1" dirty="0" smtClean="0">
                <a:solidFill>
                  <a:srgbClr val="00B050"/>
                </a:solidFill>
                <a:cs typeface="B Zar" pitchFamily="2" charset="-78"/>
              </a:rPr>
              <a:t>منابع کارمند یابی :</a:t>
            </a:r>
          </a:p>
          <a:p>
            <a:pPr algn="just" rtl="1"/>
            <a:r>
              <a:rPr lang="fa-IR" dirty="0" smtClean="0">
                <a:cs typeface="B Zar" pitchFamily="2" charset="-78"/>
              </a:rPr>
              <a:t>کارمندیابی  و جستجو برای یافتن منابع انسانی مناسب هنگامی با موفقیت انجام می گیرد که بدانیم کسی که به دنبالش هستیم در کجا می توانیم پیدا کنیم .</a:t>
            </a:r>
          </a:p>
          <a:p>
            <a:pPr algn="just" rtl="1"/>
            <a:endParaRPr lang="fa-IR" dirty="0" smtClean="0">
              <a:cs typeface="B Zar" pitchFamily="2" charset="-78"/>
            </a:endParaRPr>
          </a:p>
          <a:p>
            <a:pPr algn="just" rtl="1"/>
            <a:r>
              <a:rPr lang="fa-IR" dirty="0" smtClean="0">
                <a:cs typeface="B Zar" pitchFamily="2" charset="-78"/>
              </a:rPr>
              <a:t>الف : منابع داخلی : استفاده از نیروهای داخلی </a:t>
            </a:r>
          </a:p>
          <a:p>
            <a:pPr algn="just" rtl="1"/>
            <a:endParaRPr lang="fa-IR" dirty="0" smtClean="0">
              <a:cs typeface="B Zar" pitchFamily="2" charset="-78"/>
            </a:endParaRPr>
          </a:p>
          <a:p>
            <a:pPr algn="just" rtl="1"/>
            <a:r>
              <a:rPr lang="fa-IR" dirty="0" smtClean="0">
                <a:cs typeface="B Zar" pitchFamily="2" charset="-78"/>
              </a:rPr>
              <a:t>ب: منابع خارجی : شیوه های دستیابی به منابع خارجی عبارتند از : موسسات کاریابی ، آگهی های استخدامی ،مراجه به دانشگاه ها و ....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86446" y="142852"/>
            <a:ext cx="32147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45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کارمند یابی </a:t>
            </a:r>
            <a:r>
              <a:rPr lang="fa-IR" sz="2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(</a:t>
            </a:r>
            <a:r>
              <a:rPr lang="en-US" sz="2000" b="1" dirty="0" smtClean="0">
                <a:solidFill>
                  <a:srgbClr val="FF0000"/>
                </a:solidFill>
                <a:latin typeface="IranNastaliq" pitchFamily="18" charset="0"/>
                <a:cs typeface="IranNastaliq" pitchFamily="18" charset="0"/>
              </a:rPr>
              <a:t>(Staffing</a:t>
            </a:r>
            <a:endParaRPr lang="en-US" sz="2000" b="1" dirty="0">
              <a:solidFill>
                <a:srgbClr val="FF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Picture 5" descr="لوگوی دانشگاه آزاده تهران شما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857256" cy="1069848"/>
          </a:xfrm>
          <a:prstGeom prst="rect">
            <a:avLst/>
          </a:prstGeom>
        </p:spPr>
      </p:pic>
      <p:sp>
        <p:nvSpPr>
          <p:cNvPr id="7" name="Right Brace 6"/>
          <p:cNvSpPr/>
          <p:nvPr/>
        </p:nvSpPr>
        <p:spPr>
          <a:xfrm>
            <a:off x="7286644" y="1714488"/>
            <a:ext cx="285752" cy="12858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7286644" y="3214686"/>
            <a:ext cx="285752" cy="12858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899</TotalTime>
  <Words>2214</Words>
  <Application>Microsoft Office PowerPoint</Application>
  <PresentationFormat>On-screen Show (4:3)</PresentationFormat>
  <Paragraphs>480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msohrabi</dc:creator>
  <cp:lastModifiedBy>msohrabi</cp:lastModifiedBy>
  <cp:revision>196</cp:revision>
  <dcterms:created xsi:type="dcterms:W3CDTF">2014-12-28T05:07:44Z</dcterms:created>
  <dcterms:modified xsi:type="dcterms:W3CDTF">2015-04-22T08:09:02Z</dcterms:modified>
</cp:coreProperties>
</file>