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0"/>
  </p:notesMasterIdLst>
  <p:sldIdLst>
    <p:sldId id="256" r:id="rId2"/>
    <p:sldId id="264" r:id="rId3"/>
    <p:sldId id="260" r:id="rId4"/>
    <p:sldId id="261" r:id="rId5"/>
    <p:sldId id="257" r:id="rId6"/>
    <p:sldId id="276" r:id="rId7"/>
    <p:sldId id="263" r:id="rId8"/>
    <p:sldId id="262" r:id="rId9"/>
    <p:sldId id="267" r:id="rId10"/>
    <p:sldId id="268" r:id="rId11"/>
    <p:sldId id="269" r:id="rId12"/>
    <p:sldId id="270" r:id="rId13"/>
    <p:sldId id="271" r:id="rId14"/>
    <p:sldId id="272" r:id="rId15"/>
    <p:sldId id="273" r:id="rId16"/>
    <p:sldId id="274" r:id="rId17"/>
    <p:sldId id="275" r:id="rId18"/>
    <p:sldId id="258"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8" d="100"/>
          <a:sy n="48" d="100"/>
        </p:scale>
        <p:origin x="-1110"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D07445B-B7B3-4359-95C9-68EC73F60C0E}" type="doc">
      <dgm:prSet loTypeId="urn:microsoft.com/office/officeart/2005/8/layout/pyramid1" loCatId="pyramid" qsTypeId="urn:microsoft.com/office/officeart/2005/8/quickstyle/3d9" qsCatId="3D" csTypeId="urn:microsoft.com/office/officeart/2005/8/colors/accent2_3" csCatId="accent2" phldr="1"/>
      <dgm:spPr>
        <a:scene3d>
          <a:camera prst="perspectiveRelaxed">
            <a:rot lat="19262560" lon="19242067" rev="2458315"/>
          </a:camera>
          <a:lightRig rig="soft" dir="t"/>
          <a:backdrop>
            <a:anchor x="0" y="0" z="-210000"/>
            <a:norm dx="0" dy="0" dz="914400"/>
            <a:up dx="0" dy="914400" dz="0"/>
          </a:backdrop>
        </a:scene3d>
      </dgm:spPr>
    </dgm:pt>
    <dgm:pt modelId="{2AD831F6-6DE2-4566-917C-40FCF022D811}">
      <dgm:prSet phldrT="[Text]" custT="1"/>
      <dgm:spPr>
        <a:gradFill rotWithShape="0">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lin ang="11400000" scaled="0"/>
        </a:gradFill>
        <a:sp3d>
          <a:bevelT w="165100" prst="coolSlant"/>
        </a:sp3d>
      </dgm:spPr>
      <dgm:t>
        <a:bodyPr>
          <a:sp3d extrusionH="28000" prstMaterial="matte"/>
        </a:bodyPr>
        <a:lstStyle/>
        <a:p>
          <a:pPr algn="ctr"/>
          <a:r>
            <a:rPr lang="fa-IR" sz="4000" dirty="0" smtClean="0">
              <a:solidFill>
                <a:schemeClr val="tx1">
                  <a:lumMod val="65000"/>
                  <a:lumOff val="35000"/>
                </a:schemeClr>
              </a:solidFill>
            </a:rPr>
            <a:t>تولید چابک</a:t>
          </a:r>
          <a:endParaRPr lang="en-CA" sz="4000" dirty="0">
            <a:solidFill>
              <a:schemeClr val="tx1">
                <a:lumMod val="65000"/>
                <a:lumOff val="35000"/>
              </a:schemeClr>
            </a:solidFill>
          </a:endParaRPr>
        </a:p>
      </dgm:t>
    </dgm:pt>
    <dgm:pt modelId="{45355C65-E587-4DF6-8744-4EE3CEA1A584}" type="parTrans" cxnId="{EA848D2E-6324-4731-A0FA-AD4CECB63A18}">
      <dgm:prSet/>
      <dgm:spPr/>
      <dgm:t>
        <a:bodyPr/>
        <a:lstStyle/>
        <a:p>
          <a:endParaRPr lang="en-CA"/>
        </a:p>
      </dgm:t>
    </dgm:pt>
    <dgm:pt modelId="{3ACFCBD0-F0C3-43F4-B338-542E8440E961}" type="sibTrans" cxnId="{EA848D2E-6324-4731-A0FA-AD4CECB63A18}">
      <dgm:prSet/>
      <dgm:spPr/>
      <dgm:t>
        <a:bodyPr/>
        <a:lstStyle/>
        <a:p>
          <a:endParaRPr lang="en-CA"/>
        </a:p>
      </dgm:t>
    </dgm:pt>
    <dgm:pt modelId="{113BBEC0-8E8E-4F36-A389-44A76FF3CB45}">
      <dgm:prSet phldrT="[Text]"/>
      <dgm:spPr>
        <a:gradFill flip="none"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lin ang="11400000" scaled="0"/>
          <a:tileRect/>
        </a:gradFill>
        <a:sp3d>
          <a:bevelT w="165100" prst="coolSlant"/>
        </a:sp3d>
      </dgm:spPr>
      <dgm:t>
        <a:bodyPr>
          <a:sp3d extrusionH="28000" prstMaterial="matte"/>
        </a:bodyPr>
        <a:lstStyle/>
        <a:p>
          <a:r>
            <a:rPr lang="fa-IR" dirty="0" smtClean="0">
              <a:solidFill>
                <a:schemeClr val="tx1">
                  <a:lumMod val="75000"/>
                  <a:lumOff val="25000"/>
                </a:schemeClr>
              </a:solidFill>
            </a:rPr>
            <a:t>تولید ناب</a:t>
          </a:r>
          <a:endParaRPr lang="en-CA" dirty="0">
            <a:solidFill>
              <a:schemeClr val="tx1">
                <a:lumMod val="75000"/>
                <a:lumOff val="25000"/>
              </a:schemeClr>
            </a:solidFill>
          </a:endParaRPr>
        </a:p>
      </dgm:t>
    </dgm:pt>
    <dgm:pt modelId="{DFB902BA-9550-45FA-A402-41B4AF8992FB}" type="parTrans" cxnId="{CEDA6009-F5CC-47A6-A238-1DF460B14D88}">
      <dgm:prSet/>
      <dgm:spPr/>
      <dgm:t>
        <a:bodyPr/>
        <a:lstStyle/>
        <a:p>
          <a:endParaRPr lang="en-CA"/>
        </a:p>
      </dgm:t>
    </dgm:pt>
    <dgm:pt modelId="{0CF68776-BF7B-4954-BFBD-58347BAB5A87}" type="sibTrans" cxnId="{CEDA6009-F5CC-47A6-A238-1DF460B14D88}">
      <dgm:prSet/>
      <dgm:spPr/>
      <dgm:t>
        <a:bodyPr/>
        <a:lstStyle/>
        <a:p>
          <a:endParaRPr lang="en-CA"/>
        </a:p>
      </dgm:t>
    </dgm:pt>
    <dgm:pt modelId="{268AD6E3-5283-4CCC-9F9B-C85B41DD357C}">
      <dgm:prSet phldrT="[Text]"/>
      <dgm:spPr>
        <a:gradFill flip="none"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lin ang="11400000" scaled="0"/>
          <a:tileRect/>
        </a:gradFill>
        <a:sp3d>
          <a:bevelT w="165100" prst="coolSlant"/>
        </a:sp3d>
      </dgm:spPr>
      <dgm:t>
        <a:bodyPr>
          <a:sp3d extrusionH="28000" prstMaterial="matte"/>
        </a:bodyPr>
        <a:lstStyle/>
        <a:p>
          <a:r>
            <a:rPr lang="fa-IR" dirty="0" smtClean="0"/>
            <a:t>تولید دستی</a:t>
          </a:r>
          <a:endParaRPr lang="en-CA" dirty="0"/>
        </a:p>
      </dgm:t>
    </dgm:pt>
    <dgm:pt modelId="{12C79396-AD95-4AEA-956F-AD2588146FA7}" type="parTrans" cxnId="{F9B33174-BFC1-4066-9168-3DBCF00650FA}">
      <dgm:prSet/>
      <dgm:spPr/>
      <dgm:t>
        <a:bodyPr/>
        <a:lstStyle/>
        <a:p>
          <a:endParaRPr lang="en-CA"/>
        </a:p>
      </dgm:t>
    </dgm:pt>
    <dgm:pt modelId="{5C3E66A0-508C-4E93-8B98-462AFA467712}" type="sibTrans" cxnId="{F9B33174-BFC1-4066-9168-3DBCF00650FA}">
      <dgm:prSet/>
      <dgm:spPr/>
      <dgm:t>
        <a:bodyPr/>
        <a:lstStyle/>
        <a:p>
          <a:endParaRPr lang="en-CA"/>
        </a:p>
      </dgm:t>
    </dgm:pt>
    <dgm:pt modelId="{9CBB39A0-7FC2-4489-9BDB-742F83078BA3}">
      <dgm:prSet/>
      <dgm:spPr>
        <a:gradFill flip="none"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lin ang="11400000" scaled="0"/>
          <a:tileRect/>
        </a:gradFill>
        <a:sp3d>
          <a:bevelT w="165100" prst="coolSlant"/>
        </a:sp3d>
      </dgm:spPr>
      <dgm:t>
        <a:bodyPr>
          <a:sp3d extrusionH="28000" prstMaterial="matte"/>
        </a:bodyPr>
        <a:lstStyle/>
        <a:p>
          <a:r>
            <a:rPr lang="fa-IR" dirty="0" smtClean="0">
              <a:solidFill>
                <a:schemeClr val="tx1">
                  <a:lumMod val="85000"/>
                  <a:lumOff val="15000"/>
                </a:schemeClr>
              </a:solidFill>
            </a:rPr>
            <a:t>تولید انبوه</a:t>
          </a:r>
          <a:endParaRPr lang="en-CA" dirty="0">
            <a:solidFill>
              <a:schemeClr val="tx1">
                <a:lumMod val="85000"/>
                <a:lumOff val="15000"/>
              </a:schemeClr>
            </a:solidFill>
          </a:endParaRPr>
        </a:p>
      </dgm:t>
    </dgm:pt>
    <dgm:pt modelId="{0967BC40-615E-4242-BD3B-0347724B1ED8}" type="parTrans" cxnId="{FDB8F3F4-DB08-428C-9F16-416240FABC7A}">
      <dgm:prSet/>
      <dgm:spPr/>
      <dgm:t>
        <a:bodyPr/>
        <a:lstStyle/>
        <a:p>
          <a:endParaRPr lang="en-CA"/>
        </a:p>
      </dgm:t>
    </dgm:pt>
    <dgm:pt modelId="{5B398B7D-48AD-4CB6-A0FC-DDBFA9436F99}" type="sibTrans" cxnId="{FDB8F3F4-DB08-428C-9F16-416240FABC7A}">
      <dgm:prSet/>
      <dgm:spPr/>
      <dgm:t>
        <a:bodyPr/>
        <a:lstStyle/>
        <a:p>
          <a:endParaRPr lang="en-CA"/>
        </a:p>
      </dgm:t>
    </dgm:pt>
    <dgm:pt modelId="{F73E51B9-BED5-4A0E-84E9-4FCF59384A1B}" type="pres">
      <dgm:prSet presAssocID="{DD07445B-B7B3-4359-95C9-68EC73F60C0E}" presName="Name0" presStyleCnt="0">
        <dgm:presLayoutVars>
          <dgm:dir/>
          <dgm:animLvl val="lvl"/>
          <dgm:resizeHandles val="exact"/>
        </dgm:presLayoutVars>
      </dgm:prSet>
      <dgm:spPr/>
    </dgm:pt>
    <dgm:pt modelId="{FA02F952-60DA-4FA1-807A-DCB99ECD796A}" type="pres">
      <dgm:prSet presAssocID="{2AD831F6-6DE2-4566-917C-40FCF022D811}" presName="Name8" presStyleCnt="0"/>
      <dgm:spPr>
        <a:sp3d prstMaterial="matte">
          <a:bevelT w="165100" prst="coolSlant"/>
        </a:sp3d>
      </dgm:spPr>
    </dgm:pt>
    <dgm:pt modelId="{E3864242-5808-4247-86FB-5F37EFD94BA8}" type="pres">
      <dgm:prSet presAssocID="{2AD831F6-6DE2-4566-917C-40FCF022D811}" presName="level" presStyleLbl="node1" presStyleIdx="0" presStyleCnt="4" custLinFactNeighborX="-3097" custLinFactNeighborY="-4620">
        <dgm:presLayoutVars>
          <dgm:chMax val="1"/>
          <dgm:bulletEnabled val="1"/>
        </dgm:presLayoutVars>
      </dgm:prSet>
      <dgm:spPr/>
      <dgm:t>
        <a:bodyPr/>
        <a:lstStyle/>
        <a:p>
          <a:endParaRPr lang="en-CA"/>
        </a:p>
      </dgm:t>
    </dgm:pt>
    <dgm:pt modelId="{ECE3CEE9-0097-4F1A-966C-19B07C788B88}" type="pres">
      <dgm:prSet presAssocID="{2AD831F6-6DE2-4566-917C-40FCF022D811}" presName="levelTx" presStyleLbl="revTx" presStyleIdx="0" presStyleCnt="0">
        <dgm:presLayoutVars>
          <dgm:chMax val="1"/>
          <dgm:bulletEnabled val="1"/>
        </dgm:presLayoutVars>
      </dgm:prSet>
      <dgm:spPr/>
      <dgm:t>
        <a:bodyPr/>
        <a:lstStyle/>
        <a:p>
          <a:endParaRPr lang="en-CA"/>
        </a:p>
      </dgm:t>
    </dgm:pt>
    <dgm:pt modelId="{78227CA5-B403-4393-A28B-D54372403622}" type="pres">
      <dgm:prSet presAssocID="{113BBEC0-8E8E-4F36-A389-44A76FF3CB45}" presName="Name8" presStyleCnt="0"/>
      <dgm:spPr>
        <a:sp3d prstMaterial="matte">
          <a:bevelT w="165100" prst="coolSlant"/>
        </a:sp3d>
      </dgm:spPr>
    </dgm:pt>
    <dgm:pt modelId="{A4269161-4EC1-49F1-93F3-751ED47CE215}" type="pres">
      <dgm:prSet presAssocID="{113BBEC0-8E8E-4F36-A389-44A76FF3CB45}" presName="level" presStyleLbl="node1" presStyleIdx="1" presStyleCnt="4" custScaleY="108435" custLinFactNeighborX="-909" custLinFactNeighborY="-7642">
        <dgm:presLayoutVars>
          <dgm:chMax val="1"/>
          <dgm:bulletEnabled val="1"/>
        </dgm:presLayoutVars>
      </dgm:prSet>
      <dgm:spPr/>
      <dgm:t>
        <a:bodyPr/>
        <a:lstStyle/>
        <a:p>
          <a:endParaRPr lang="en-CA"/>
        </a:p>
      </dgm:t>
    </dgm:pt>
    <dgm:pt modelId="{EC79A2D3-F621-44C6-AFA6-CCBBCD19A97C}" type="pres">
      <dgm:prSet presAssocID="{113BBEC0-8E8E-4F36-A389-44A76FF3CB45}" presName="levelTx" presStyleLbl="revTx" presStyleIdx="0" presStyleCnt="0">
        <dgm:presLayoutVars>
          <dgm:chMax val="1"/>
          <dgm:bulletEnabled val="1"/>
        </dgm:presLayoutVars>
      </dgm:prSet>
      <dgm:spPr/>
      <dgm:t>
        <a:bodyPr/>
        <a:lstStyle/>
        <a:p>
          <a:endParaRPr lang="en-CA"/>
        </a:p>
      </dgm:t>
    </dgm:pt>
    <dgm:pt modelId="{D14CF1C6-966D-48FA-95DA-8BBF6AF47DDC}" type="pres">
      <dgm:prSet presAssocID="{9CBB39A0-7FC2-4489-9BDB-742F83078BA3}" presName="Name8" presStyleCnt="0"/>
      <dgm:spPr>
        <a:sp3d prstMaterial="matte">
          <a:bevelT w="165100" prst="coolSlant"/>
        </a:sp3d>
      </dgm:spPr>
    </dgm:pt>
    <dgm:pt modelId="{F6BBA640-552E-4387-A279-4793B2D532F6}" type="pres">
      <dgm:prSet presAssocID="{9CBB39A0-7FC2-4489-9BDB-742F83078BA3}" presName="level" presStyleLbl="node1" presStyleIdx="2" presStyleCnt="4" custLinFactNeighborX="-320" custLinFactNeighborY="-5374">
        <dgm:presLayoutVars>
          <dgm:chMax val="1"/>
          <dgm:bulletEnabled val="1"/>
        </dgm:presLayoutVars>
      </dgm:prSet>
      <dgm:spPr/>
      <dgm:t>
        <a:bodyPr/>
        <a:lstStyle/>
        <a:p>
          <a:endParaRPr lang="en-CA"/>
        </a:p>
      </dgm:t>
    </dgm:pt>
    <dgm:pt modelId="{60B0EE0B-3DD7-4A6D-A0DD-D91FAD5F4165}" type="pres">
      <dgm:prSet presAssocID="{9CBB39A0-7FC2-4489-9BDB-742F83078BA3}" presName="levelTx" presStyleLbl="revTx" presStyleIdx="0" presStyleCnt="0">
        <dgm:presLayoutVars>
          <dgm:chMax val="1"/>
          <dgm:bulletEnabled val="1"/>
        </dgm:presLayoutVars>
      </dgm:prSet>
      <dgm:spPr/>
      <dgm:t>
        <a:bodyPr/>
        <a:lstStyle/>
        <a:p>
          <a:endParaRPr lang="en-CA"/>
        </a:p>
      </dgm:t>
    </dgm:pt>
    <dgm:pt modelId="{5CDAA586-BE7A-4282-B8E9-72DD16B0AF44}" type="pres">
      <dgm:prSet presAssocID="{268AD6E3-5283-4CCC-9F9B-C85B41DD357C}" presName="Name8" presStyleCnt="0"/>
      <dgm:spPr>
        <a:sp3d prstMaterial="matte">
          <a:bevelT w="165100" prst="coolSlant"/>
        </a:sp3d>
      </dgm:spPr>
    </dgm:pt>
    <dgm:pt modelId="{25B7185A-9AEA-40A4-ADFA-C8D1FDEC69F1}" type="pres">
      <dgm:prSet presAssocID="{268AD6E3-5283-4CCC-9F9B-C85B41DD357C}" presName="level" presStyleLbl="node1" presStyleIdx="3" presStyleCnt="4" custLinFactNeighborX="-2000" custLinFactNeighborY="-6447">
        <dgm:presLayoutVars>
          <dgm:chMax val="1"/>
          <dgm:bulletEnabled val="1"/>
        </dgm:presLayoutVars>
      </dgm:prSet>
      <dgm:spPr/>
      <dgm:t>
        <a:bodyPr/>
        <a:lstStyle/>
        <a:p>
          <a:endParaRPr lang="en-CA"/>
        </a:p>
      </dgm:t>
    </dgm:pt>
    <dgm:pt modelId="{07EE74CD-1611-4264-AAA1-1B7D840C7B70}" type="pres">
      <dgm:prSet presAssocID="{268AD6E3-5283-4CCC-9F9B-C85B41DD357C}" presName="levelTx" presStyleLbl="revTx" presStyleIdx="0" presStyleCnt="0">
        <dgm:presLayoutVars>
          <dgm:chMax val="1"/>
          <dgm:bulletEnabled val="1"/>
        </dgm:presLayoutVars>
      </dgm:prSet>
      <dgm:spPr/>
      <dgm:t>
        <a:bodyPr/>
        <a:lstStyle/>
        <a:p>
          <a:endParaRPr lang="en-CA"/>
        </a:p>
      </dgm:t>
    </dgm:pt>
  </dgm:ptLst>
  <dgm:cxnLst>
    <dgm:cxn modelId="{EA848D2E-6324-4731-A0FA-AD4CECB63A18}" srcId="{DD07445B-B7B3-4359-95C9-68EC73F60C0E}" destId="{2AD831F6-6DE2-4566-917C-40FCF022D811}" srcOrd="0" destOrd="0" parTransId="{45355C65-E587-4DF6-8744-4EE3CEA1A584}" sibTransId="{3ACFCBD0-F0C3-43F4-B338-542E8440E961}"/>
    <dgm:cxn modelId="{21514F2C-6FBA-432D-AAA2-48E9A5C471FC}" type="presOf" srcId="{9CBB39A0-7FC2-4489-9BDB-742F83078BA3}" destId="{F6BBA640-552E-4387-A279-4793B2D532F6}" srcOrd="0" destOrd="0" presId="urn:microsoft.com/office/officeart/2005/8/layout/pyramid1"/>
    <dgm:cxn modelId="{BCDEE353-FD89-403C-8FEA-158E0F56722D}" type="presOf" srcId="{113BBEC0-8E8E-4F36-A389-44A76FF3CB45}" destId="{EC79A2D3-F621-44C6-AFA6-CCBBCD19A97C}" srcOrd="1" destOrd="0" presId="urn:microsoft.com/office/officeart/2005/8/layout/pyramid1"/>
    <dgm:cxn modelId="{F9B33174-BFC1-4066-9168-3DBCF00650FA}" srcId="{DD07445B-B7B3-4359-95C9-68EC73F60C0E}" destId="{268AD6E3-5283-4CCC-9F9B-C85B41DD357C}" srcOrd="3" destOrd="0" parTransId="{12C79396-AD95-4AEA-956F-AD2588146FA7}" sibTransId="{5C3E66A0-508C-4E93-8B98-462AFA467712}"/>
    <dgm:cxn modelId="{54C85E43-86D9-4BED-A865-7DA409A55AA1}" type="presOf" srcId="{2AD831F6-6DE2-4566-917C-40FCF022D811}" destId="{ECE3CEE9-0097-4F1A-966C-19B07C788B88}" srcOrd="1" destOrd="0" presId="urn:microsoft.com/office/officeart/2005/8/layout/pyramid1"/>
    <dgm:cxn modelId="{CEDA6009-F5CC-47A6-A238-1DF460B14D88}" srcId="{DD07445B-B7B3-4359-95C9-68EC73F60C0E}" destId="{113BBEC0-8E8E-4F36-A389-44A76FF3CB45}" srcOrd="1" destOrd="0" parTransId="{DFB902BA-9550-45FA-A402-41B4AF8992FB}" sibTransId="{0CF68776-BF7B-4954-BFBD-58347BAB5A87}"/>
    <dgm:cxn modelId="{FDB8F3F4-DB08-428C-9F16-416240FABC7A}" srcId="{DD07445B-B7B3-4359-95C9-68EC73F60C0E}" destId="{9CBB39A0-7FC2-4489-9BDB-742F83078BA3}" srcOrd="2" destOrd="0" parTransId="{0967BC40-615E-4242-BD3B-0347724B1ED8}" sibTransId="{5B398B7D-48AD-4CB6-A0FC-DDBFA9436F99}"/>
    <dgm:cxn modelId="{17BC1A6E-1663-4F48-9D4F-5234D14603F0}" type="presOf" srcId="{268AD6E3-5283-4CCC-9F9B-C85B41DD357C}" destId="{07EE74CD-1611-4264-AAA1-1B7D840C7B70}" srcOrd="1" destOrd="0" presId="urn:microsoft.com/office/officeart/2005/8/layout/pyramid1"/>
    <dgm:cxn modelId="{01A9D0B9-57A4-4A09-8F96-CB7A74CEC373}" type="presOf" srcId="{2AD831F6-6DE2-4566-917C-40FCF022D811}" destId="{E3864242-5808-4247-86FB-5F37EFD94BA8}" srcOrd="0" destOrd="0" presId="urn:microsoft.com/office/officeart/2005/8/layout/pyramid1"/>
    <dgm:cxn modelId="{C0A68BBB-40A7-42A4-83FA-748163E9DE01}" type="presOf" srcId="{113BBEC0-8E8E-4F36-A389-44A76FF3CB45}" destId="{A4269161-4EC1-49F1-93F3-751ED47CE215}" srcOrd="0" destOrd="0" presId="urn:microsoft.com/office/officeart/2005/8/layout/pyramid1"/>
    <dgm:cxn modelId="{7290DEB6-7B88-471C-A770-2ECB747BBD0E}" type="presOf" srcId="{9CBB39A0-7FC2-4489-9BDB-742F83078BA3}" destId="{60B0EE0B-3DD7-4A6D-A0DD-D91FAD5F4165}" srcOrd="1" destOrd="0" presId="urn:microsoft.com/office/officeart/2005/8/layout/pyramid1"/>
    <dgm:cxn modelId="{496E8657-7EC6-49C1-80E1-B76E6FE9459B}" type="presOf" srcId="{268AD6E3-5283-4CCC-9F9B-C85B41DD357C}" destId="{25B7185A-9AEA-40A4-ADFA-C8D1FDEC69F1}" srcOrd="0" destOrd="0" presId="urn:microsoft.com/office/officeart/2005/8/layout/pyramid1"/>
    <dgm:cxn modelId="{5C01522B-E8C1-4E25-9A5D-94084FC7ED32}" type="presOf" srcId="{DD07445B-B7B3-4359-95C9-68EC73F60C0E}" destId="{F73E51B9-BED5-4A0E-84E9-4FCF59384A1B}" srcOrd="0" destOrd="0" presId="urn:microsoft.com/office/officeart/2005/8/layout/pyramid1"/>
    <dgm:cxn modelId="{75E43CF8-9C04-4005-8472-2FD28C619B4D}" type="presParOf" srcId="{F73E51B9-BED5-4A0E-84E9-4FCF59384A1B}" destId="{FA02F952-60DA-4FA1-807A-DCB99ECD796A}" srcOrd="0" destOrd="0" presId="urn:microsoft.com/office/officeart/2005/8/layout/pyramid1"/>
    <dgm:cxn modelId="{3892910E-2CE5-4B38-8249-7602715B742C}" type="presParOf" srcId="{FA02F952-60DA-4FA1-807A-DCB99ECD796A}" destId="{E3864242-5808-4247-86FB-5F37EFD94BA8}" srcOrd="0" destOrd="0" presId="urn:microsoft.com/office/officeart/2005/8/layout/pyramid1"/>
    <dgm:cxn modelId="{1F5C160B-E1D4-4215-B3AC-4CA34C35D10A}" type="presParOf" srcId="{FA02F952-60DA-4FA1-807A-DCB99ECD796A}" destId="{ECE3CEE9-0097-4F1A-966C-19B07C788B88}" srcOrd="1" destOrd="0" presId="urn:microsoft.com/office/officeart/2005/8/layout/pyramid1"/>
    <dgm:cxn modelId="{9556F4B6-266A-4F31-B6F5-03237A2BA966}" type="presParOf" srcId="{F73E51B9-BED5-4A0E-84E9-4FCF59384A1B}" destId="{78227CA5-B403-4393-A28B-D54372403622}" srcOrd="1" destOrd="0" presId="urn:microsoft.com/office/officeart/2005/8/layout/pyramid1"/>
    <dgm:cxn modelId="{CCDCB8D7-D216-46AA-89F4-97178AB6C29B}" type="presParOf" srcId="{78227CA5-B403-4393-A28B-D54372403622}" destId="{A4269161-4EC1-49F1-93F3-751ED47CE215}" srcOrd="0" destOrd="0" presId="urn:microsoft.com/office/officeart/2005/8/layout/pyramid1"/>
    <dgm:cxn modelId="{E3F8B765-A417-473A-B35C-5D1328F4610B}" type="presParOf" srcId="{78227CA5-B403-4393-A28B-D54372403622}" destId="{EC79A2D3-F621-44C6-AFA6-CCBBCD19A97C}" srcOrd="1" destOrd="0" presId="urn:microsoft.com/office/officeart/2005/8/layout/pyramid1"/>
    <dgm:cxn modelId="{BB3FB4AB-B527-49FB-9E3C-49D36CAF9194}" type="presParOf" srcId="{F73E51B9-BED5-4A0E-84E9-4FCF59384A1B}" destId="{D14CF1C6-966D-48FA-95DA-8BBF6AF47DDC}" srcOrd="2" destOrd="0" presId="urn:microsoft.com/office/officeart/2005/8/layout/pyramid1"/>
    <dgm:cxn modelId="{D7CF3B02-358A-44B6-B3E2-436B0DE8F2E9}" type="presParOf" srcId="{D14CF1C6-966D-48FA-95DA-8BBF6AF47DDC}" destId="{F6BBA640-552E-4387-A279-4793B2D532F6}" srcOrd="0" destOrd="0" presId="urn:microsoft.com/office/officeart/2005/8/layout/pyramid1"/>
    <dgm:cxn modelId="{5ED3ADA1-E2C7-4D91-B204-2C32307CA454}" type="presParOf" srcId="{D14CF1C6-966D-48FA-95DA-8BBF6AF47DDC}" destId="{60B0EE0B-3DD7-4A6D-A0DD-D91FAD5F4165}" srcOrd="1" destOrd="0" presId="urn:microsoft.com/office/officeart/2005/8/layout/pyramid1"/>
    <dgm:cxn modelId="{D1377DF5-2996-47B4-9A7B-A4772C4794F7}" type="presParOf" srcId="{F73E51B9-BED5-4A0E-84E9-4FCF59384A1B}" destId="{5CDAA586-BE7A-4282-B8E9-72DD16B0AF44}" srcOrd="3" destOrd="0" presId="urn:microsoft.com/office/officeart/2005/8/layout/pyramid1"/>
    <dgm:cxn modelId="{F909564F-4529-486F-ADD7-2089C1F02FEF}" type="presParOf" srcId="{5CDAA586-BE7A-4282-B8E9-72DD16B0AF44}" destId="{25B7185A-9AEA-40A4-ADFA-C8D1FDEC69F1}" srcOrd="0" destOrd="0" presId="urn:microsoft.com/office/officeart/2005/8/layout/pyramid1"/>
    <dgm:cxn modelId="{FE8E1241-98CA-4E10-93D1-3F2AF9B69721}" type="presParOf" srcId="{5CDAA586-BE7A-4282-B8E9-72DD16B0AF44}" destId="{07EE74CD-1611-4264-AAA1-1B7D840C7B70}"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864242-5808-4247-86FB-5F37EFD94BA8}">
      <dsp:nvSpPr>
        <dsp:cNvPr id="0" name=""/>
        <dsp:cNvSpPr/>
      </dsp:nvSpPr>
      <dsp:spPr>
        <a:xfrm>
          <a:off x="2907517" y="0"/>
          <a:ext cx="1923973" cy="1546948"/>
        </a:xfrm>
        <a:prstGeom prst="trapezoid">
          <a:avLst>
            <a:gd name="adj" fmla="val 62186"/>
          </a:avLst>
        </a:prstGeom>
        <a:gradFill rotWithShape="0">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lin ang="11400000" scaled="0"/>
        </a:gradFill>
        <a:ln>
          <a:noFill/>
        </a:ln>
        <a:effectLst>
          <a:outerShdw blurRad="40000" dist="23000" dir="5400000" rotWithShape="0">
            <a:srgbClr val="000000">
              <a:alpha val="35000"/>
            </a:srgbClr>
          </a:outerShdw>
        </a:effectLst>
        <a:scene3d>
          <a:camera prst="perspectiveRelaxed">
            <a:rot lat="19262560" lon="19242067" rev="2458315"/>
          </a:camera>
          <a:lightRig rig="soft" dir="t"/>
          <a:backdrop>
            <a:anchor x="0" y="0" z="-210000"/>
            <a:norm dx="0" dy="0" dz="914400"/>
            <a:up dx="0" dy="914400" dz="0"/>
          </a:backdrop>
        </a:scene3d>
        <a:sp3d>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50800" tIns="50800" rIns="50800" bIns="50800" numCol="1" spcCol="1270" anchor="ctr" anchorCtr="0">
          <a:noAutofit/>
          <a:sp3d extrusionH="28000" prstMaterial="matte"/>
        </a:bodyPr>
        <a:lstStyle/>
        <a:p>
          <a:pPr lvl="0" algn="ctr" defTabSz="1778000">
            <a:lnSpc>
              <a:spcPct val="90000"/>
            </a:lnSpc>
            <a:spcBef>
              <a:spcPct val="0"/>
            </a:spcBef>
            <a:spcAft>
              <a:spcPct val="35000"/>
            </a:spcAft>
          </a:pPr>
          <a:r>
            <a:rPr lang="fa-IR" sz="4000" kern="1200" dirty="0" smtClean="0">
              <a:solidFill>
                <a:schemeClr val="tx1">
                  <a:lumMod val="65000"/>
                  <a:lumOff val="35000"/>
                </a:schemeClr>
              </a:solidFill>
            </a:rPr>
            <a:t>تولید چابک</a:t>
          </a:r>
          <a:endParaRPr lang="en-CA" sz="4000" kern="1200" dirty="0">
            <a:solidFill>
              <a:schemeClr val="tx1">
                <a:lumMod val="65000"/>
                <a:lumOff val="35000"/>
              </a:schemeClr>
            </a:solidFill>
          </a:endParaRPr>
        </a:p>
      </dsp:txBody>
      <dsp:txXfrm>
        <a:off x="2907517" y="0"/>
        <a:ext cx="1923973" cy="1546948"/>
      </dsp:txXfrm>
    </dsp:sp>
    <dsp:sp modelId="{A4269161-4EC1-49F1-93F3-751ED47CE215}">
      <dsp:nvSpPr>
        <dsp:cNvPr id="0" name=""/>
        <dsp:cNvSpPr/>
      </dsp:nvSpPr>
      <dsp:spPr>
        <a:xfrm>
          <a:off x="1887520" y="1428730"/>
          <a:ext cx="4010233" cy="1677433"/>
        </a:xfrm>
        <a:prstGeom prst="trapezoid">
          <a:avLst>
            <a:gd name="adj" fmla="val 62186"/>
          </a:avLst>
        </a:prstGeom>
        <a:gradFill flip="none"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lin ang="11400000" scaled="0"/>
          <a:tileRect/>
        </a:gradFill>
        <a:ln>
          <a:noFill/>
        </a:ln>
        <a:effectLst>
          <a:outerShdw blurRad="40000" dist="23000" dir="5400000" rotWithShape="0">
            <a:srgbClr val="000000">
              <a:alpha val="35000"/>
            </a:srgbClr>
          </a:outerShdw>
        </a:effectLst>
        <a:scene3d>
          <a:camera prst="perspectiveRelaxed">
            <a:rot lat="19262560" lon="19242067" rev="2458315"/>
          </a:camera>
          <a:lightRig rig="soft" dir="t"/>
          <a:backdrop>
            <a:anchor x="0" y="0" z="-210000"/>
            <a:norm dx="0" dy="0" dz="914400"/>
            <a:up dx="0" dy="914400" dz="0"/>
          </a:backdrop>
        </a:scene3d>
        <a:sp3d>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82550" tIns="82550" rIns="82550" bIns="82550" numCol="1" spcCol="1270" anchor="ctr" anchorCtr="0">
          <a:noAutofit/>
          <a:sp3d extrusionH="28000" prstMaterial="matte"/>
        </a:bodyPr>
        <a:lstStyle/>
        <a:p>
          <a:pPr lvl="0" algn="ctr" defTabSz="2889250">
            <a:lnSpc>
              <a:spcPct val="90000"/>
            </a:lnSpc>
            <a:spcBef>
              <a:spcPct val="0"/>
            </a:spcBef>
            <a:spcAft>
              <a:spcPct val="35000"/>
            </a:spcAft>
          </a:pPr>
          <a:r>
            <a:rPr lang="fa-IR" sz="6500" kern="1200" dirty="0" smtClean="0">
              <a:solidFill>
                <a:schemeClr val="tx1">
                  <a:lumMod val="75000"/>
                  <a:lumOff val="25000"/>
                </a:schemeClr>
              </a:solidFill>
            </a:rPr>
            <a:t>تولید ناب</a:t>
          </a:r>
          <a:endParaRPr lang="en-CA" sz="6500" kern="1200" dirty="0">
            <a:solidFill>
              <a:schemeClr val="tx1">
                <a:lumMod val="75000"/>
                <a:lumOff val="25000"/>
              </a:schemeClr>
            </a:solidFill>
          </a:endParaRPr>
        </a:p>
      </dsp:txBody>
      <dsp:txXfrm>
        <a:off x="2589311" y="1428730"/>
        <a:ext cx="2606651" cy="1677433"/>
      </dsp:txXfrm>
    </dsp:sp>
    <dsp:sp modelId="{F6BBA640-552E-4387-A279-4793B2D532F6}">
      <dsp:nvSpPr>
        <dsp:cNvPr id="0" name=""/>
        <dsp:cNvSpPr/>
      </dsp:nvSpPr>
      <dsp:spPr>
        <a:xfrm>
          <a:off x="942997" y="3141249"/>
          <a:ext cx="5934206" cy="1546948"/>
        </a:xfrm>
        <a:prstGeom prst="trapezoid">
          <a:avLst>
            <a:gd name="adj" fmla="val 62186"/>
          </a:avLst>
        </a:prstGeom>
        <a:gradFill flip="none"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lin ang="11400000" scaled="0"/>
          <a:tileRect/>
        </a:gradFill>
        <a:ln>
          <a:noFill/>
        </a:ln>
        <a:effectLst>
          <a:outerShdw blurRad="40000" dist="23000" dir="5400000" rotWithShape="0">
            <a:srgbClr val="000000">
              <a:alpha val="35000"/>
            </a:srgbClr>
          </a:outerShdw>
        </a:effectLst>
        <a:scene3d>
          <a:camera prst="perspectiveRelaxed">
            <a:rot lat="19262560" lon="19242067" rev="2458315"/>
          </a:camera>
          <a:lightRig rig="soft" dir="t"/>
          <a:backdrop>
            <a:anchor x="0" y="0" z="-210000"/>
            <a:norm dx="0" dy="0" dz="914400"/>
            <a:up dx="0" dy="914400" dz="0"/>
          </a:backdrop>
        </a:scene3d>
        <a:sp3d>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82550" tIns="82550" rIns="82550" bIns="82550" numCol="1" spcCol="1270" anchor="ctr" anchorCtr="0">
          <a:noAutofit/>
          <a:sp3d extrusionH="28000" prstMaterial="matte"/>
        </a:bodyPr>
        <a:lstStyle/>
        <a:p>
          <a:pPr lvl="0" algn="ctr" defTabSz="2889250">
            <a:lnSpc>
              <a:spcPct val="90000"/>
            </a:lnSpc>
            <a:spcBef>
              <a:spcPct val="0"/>
            </a:spcBef>
            <a:spcAft>
              <a:spcPct val="35000"/>
            </a:spcAft>
          </a:pPr>
          <a:r>
            <a:rPr lang="fa-IR" sz="6500" kern="1200" dirty="0" smtClean="0">
              <a:solidFill>
                <a:schemeClr val="tx1">
                  <a:lumMod val="85000"/>
                  <a:lumOff val="15000"/>
                </a:schemeClr>
              </a:solidFill>
            </a:rPr>
            <a:t>تولید انبوه</a:t>
          </a:r>
          <a:endParaRPr lang="en-CA" sz="6500" kern="1200" dirty="0">
            <a:solidFill>
              <a:schemeClr val="tx1">
                <a:lumMod val="85000"/>
                <a:lumOff val="15000"/>
              </a:schemeClr>
            </a:solidFill>
          </a:endParaRPr>
        </a:p>
      </dsp:txBody>
      <dsp:txXfrm>
        <a:off x="1981483" y="3141249"/>
        <a:ext cx="3857234" cy="1546948"/>
      </dsp:txXfrm>
    </dsp:sp>
    <dsp:sp modelId="{25B7185A-9AEA-40A4-ADFA-C8D1FDEC69F1}">
      <dsp:nvSpPr>
        <dsp:cNvPr id="0" name=""/>
        <dsp:cNvSpPr/>
      </dsp:nvSpPr>
      <dsp:spPr>
        <a:xfrm>
          <a:off x="0" y="4671599"/>
          <a:ext cx="7858180" cy="1546948"/>
        </a:xfrm>
        <a:prstGeom prst="trapezoid">
          <a:avLst>
            <a:gd name="adj" fmla="val 62186"/>
          </a:avLst>
        </a:prstGeom>
        <a:gradFill flip="none"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lin ang="11400000" scaled="0"/>
          <a:tileRect/>
        </a:gradFill>
        <a:ln>
          <a:noFill/>
        </a:ln>
        <a:effectLst>
          <a:outerShdw blurRad="40000" dist="23000" dir="5400000" rotWithShape="0">
            <a:srgbClr val="000000">
              <a:alpha val="35000"/>
            </a:srgbClr>
          </a:outerShdw>
        </a:effectLst>
        <a:scene3d>
          <a:camera prst="perspectiveRelaxed">
            <a:rot lat="19262560" lon="19242067" rev="2458315"/>
          </a:camera>
          <a:lightRig rig="soft" dir="t"/>
          <a:backdrop>
            <a:anchor x="0" y="0" z="-210000"/>
            <a:norm dx="0" dy="0" dz="914400"/>
            <a:up dx="0" dy="914400" dz="0"/>
          </a:backdrop>
        </a:scene3d>
        <a:sp3d>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82550" tIns="82550" rIns="82550" bIns="82550" numCol="1" spcCol="1270" anchor="ctr" anchorCtr="0">
          <a:noAutofit/>
          <a:sp3d extrusionH="28000" prstMaterial="matte"/>
        </a:bodyPr>
        <a:lstStyle/>
        <a:p>
          <a:pPr lvl="0" algn="ctr" defTabSz="2889250">
            <a:lnSpc>
              <a:spcPct val="90000"/>
            </a:lnSpc>
            <a:spcBef>
              <a:spcPct val="0"/>
            </a:spcBef>
            <a:spcAft>
              <a:spcPct val="35000"/>
            </a:spcAft>
          </a:pPr>
          <a:r>
            <a:rPr lang="fa-IR" sz="6500" kern="1200" dirty="0" smtClean="0"/>
            <a:t>تولید دستی</a:t>
          </a:r>
          <a:endParaRPr lang="en-CA" sz="6500" kern="1200" dirty="0"/>
        </a:p>
      </dsp:txBody>
      <dsp:txXfrm>
        <a:off x="1375181" y="4671599"/>
        <a:ext cx="5107817" cy="1546948"/>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684370-0001-4923-B5D4-F5051B4FAE39}" type="datetimeFigureOut">
              <a:rPr lang="en-US" smtClean="0"/>
              <a:t>5/17/2015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9B923D-4780-4A34-B79A-51FD6F1761AD}" type="slidenum">
              <a:rPr lang="en-US" smtClean="0"/>
              <a:t>‹#›</a:t>
            </a:fld>
            <a:endParaRPr lang="en-US"/>
          </a:p>
        </p:txBody>
      </p:sp>
    </p:spTree>
    <p:extLst>
      <p:ext uri="{BB962C8B-B14F-4D97-AF65-F5344CB8AC3E}">
        <p14:creationId xmlns:p14="http://schemas.microsoft.com/office/powerpoint/2010/main" val="34692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شركت تویوتا در بهار۱۹۵۰ شروع به تغییراتی در ساختار و عملیات خود كرد. این تغییرات از تفكرات «آی جی تویودا» و «تایی چی اوهنو» نابغه تولید تویوتا سرچشمه گرفت. در سال ۱۹۵۰ طی سفری سه ماهه به دیترویت، آنها كارخانه فورد را از نزدیك موردبررسی قرار دادند. پس از بازگشت، به این نتیجه رسیدند كه تولید انبوه هرگز نمی تواند در ژاپن محقق گردد. درواقع این آزمون شروعی بود برای ظهور سیستمی كه آن را سیستم تولیدی تویوتا نامیدند. این سیستم درنهایت به تولید ناب معروف شد (ووماك و همكارانش، ۸۲-۸۱، ۱۳۷۶). در دهه ۱۹۸۰ و اوایل ۱۹۹۰ پارادایم غالب، تولید ناب بود كه منشا آن ژاپن و شركت تویوتا موتور بوده است. در سال ۱۹۹۱ در كنفرانسی كه در دانشگاه «لی های» با نام «استراتژی های تولید برای قرن۲۱» برگزار شد، واژه تولید چابك مطرح گردید كه اكنون آن را پارادایم قرن ۲۱ به حساب می آورند (هرمزی، ۲۰۰۱؛ دوگاسی و همكارانش، ۱۹۹۷).</a:t>
            </a:r>
            <a:endParaRPr lang="en-US" dirty="0"/>
          </a:p>
        </p:txBody>
      </p:sp>
      <p:sp>
        <p:nvSpPr>
          <p:cNvPr id="4" name="Slide Number Placeholder 3"/>
          <p:cNvSpPr>
            <a:spLocks noGrp="1"/>
          </p:cNvSpPr>
          <p:nvPr>
            <p:ph type="sldNum" sz="quarter" idx="10"/>
          </p:nvPr>
        </p:nvSpPr>
        <p:spPr/>
        <p:txBody>
          <a:bodyPr/>
          <a:lstStyle/>
          <a:p>
            <a:fld id="{089B923D-4780-4A34-B79A-51FD6F1761AD}" type="slidenum">
              <a:rPr lang="en-US" smtClean="0"/>
              <a:t>3</a:t>
            </a:fld>
            <a:endParaRPr lang="en-US"/>
          </a:p>
        </p:txBody>
      </p:sp>
    </p:spTree>
    <p:extLst>
      <p:ext uri="{BB962C8B-B14F-4D97-AF65-F5344CB8AC3E}">
        <p14:creationId xmlns:p14="http://schemas.microsoft.com/office/powerpoint/2010/main" val="14238543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Human development is the focus of principles 9 through 11. Principle 9 emphasizes the need to ensure that leaders embrace and promote the corporate philosophy. This reflects, according to Liker, a belief that the principles have to be ingrained in employees to survive. The 10th principle emphasizes the need of individuals and work teams to embrace the company's philosophy, with teams of 4-5 people who are judged in success by their team achievements, rather than their individual efforts. Principle 11 looks to business partners, who are treated by Toyota much like they treat their employees. Toyota challenges them to do better and helps them to achieve it, providing cross functional teams to help suppliers discover and fix problems so that they can become a stronger, better supplier.</a:t>
            </a:r>
            <a:endParaRPr lang="en-US" dirty="0"/>
          </a:p>
        </p:txBody>
      </p:sp>
      <p:sp>
        <p:nvSpPr>
          <p:cNvPr id="4" name="Slide Number Placeholder 3"/>
          <p:cNvSpPr>
            <a:spLocks noGrp="1"/>
          </p:cNvSpPr>
          <p:nvPr>
            <p:ph type="sldNum" sz="quarter" idx="10"/>
          </p:nvPr>
        </p:nvSpPr>
        <p:spPr/>
        <p:txBody>
          <a:bodyPr/>
          <a:lstStyle/>
          <a:p>
            <a:fld id="{089B923D-4780-4A34-B79A-51FD6F1761AD}" type="slidenum">
              <a:rPr lang="en-US" smtClean="0"/>
              <a:t>8</a:t>
            </a:fld>
            <a:endParaRPr lang="en-US"/>
          </a:p>
        </p:txBody>
      </p:sp>
    </p:spTree>
    <p:extLst>
      <p:ext uri="{BB962C8B-B14F-4D97-AF65-F5344CB8AC3E}">
        <p14:creationId xmlns:p14="http://schemas.microsoft.com/office/powerpoint/2010/main" val="37590248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a-IR" dirty="0" smtClean="0"/>
              <a:t>تولید چابک، یک سیستم تولید با قابلیت های فوق العاده (قابلیت های داخلی: تکنولوژی های سخت افزاری و نرم افزاری، نیروی انسانی و مدیریت آموزش دیده) برای رسیدن به تغییرات سریع بازار (سرعت، انعطاف پذیری، مشتریان، و پاسخگویی) است. سیستم تولیدی که به سرعت بین مدلهای محصول (سرعت و پاسخگویی) یا بین خطوط تولید جا به جا شده (انعطاف پذیری) و به تقاضای مشتری (نیازها و خواسته های مشتری) در زمان واقعی و به صورت ایده آل پاسخ می دهد.</a:t>
            </a:r>
          </a:p>
          <a:p>
            <a:endParaRPr lang="en-US" dirty="0"/>
          </a:p>
        </p:txBody>
      </p:sp>
      <p:sp>
        <p:nvSpPr>
          <p:cNvPr id="4" name="Slide Number Placeholder 3"/>
          <p:cNvSpPr>
            <a:spLocks noGrp="1"/>
          </p:cNvSpPr>
          <p:nvPr>
            <p:ph type="sldNum" sz="quarter" idx="10"/>
          </p:nvPr>
        </p:nvSpPr>
        <p:spPr/>
        <p:txBody>
          <a:bodyPr/>
          <a:lstStyle/>
          <a:p>
            <a:fld id="{089B923D-4780-4A34-B79A-51FD6F1761AD}" type="slidenum">
              <a:rPr lang="en-US" smtClean="0"/>
              <a:t>9</a:t>
            </a:fld>
            <a:endParaRPr lang="en-US"/>
          </a:p>
        </p:txBody>
      </p:sp>
    </p:spTree>
    <p:extLst>
      <p:ext uri="{BB962C8B-B14F-4D97-AF65-F5344CB8AC3E}">
        <p14:creationId xmlns:p14="http://schemas.microsoft.com/office/powerpoint/2010/main" val="30836034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EC2DFE62-62A5-4122-8E9A-747887EF4A70}" type="datetimeFigureOut">
              <a:rPr lang="en-US" smtClean="0"/>
              <a:t>5/17/2015</a:t>
            </a:fld>
            <a:endParaRPr lang="en-US"/>
          </a:p>
        </p:txBody>
      </p:sp>
      <p:sp>
        <p:nvSpPr>
          <p:cNvPr id="8" name="Slide Number Placeholder 7"/>
          <p:cNvSpPr>
            <a:spLocks noGrp="1"/>
          </p:cNvSpPr>
          <p:nvPr>
            <p:ph type="sldNum" sz="quarter" idx="11"/>
          </p:nvPr>
        </p:nvSpPr>
        <p:spPr/>
        <p:txBody>
          <a:bodyPr/>
          <a:lstStyle/>
          <a:p>
            <a:fld id="{3CEDF0A9-0E35-4AA1-9FF6-09244B782C4C}"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2DFE62-62A5-4122-8E9A-747887EF4A70}" type="datetimeFigureOut">
              <a:rPr lang="en-US" smtClean="0"/>
              <a:t>5/17/2015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EDF0A9-0E35-4AA1-9FF6-09244B782C4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2DFE62-62A5-4122-8E9A-747887EF4A70}" type="datetimeFigureOut">
              <a:rPr lang="en-US" smtClean="0"/>
              <a:t>5/17/2015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EDF0A9-0E35-4AA1-9FF6-09244B782C4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EC2DFE62-62A5-4122-8E9A-747887EF4A70}" type="datetimeFigureOut">
              <a:rPr lang="en-US" smtClean="0"/>
              <a:t>5/17/2015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EDF0A9-0E35-4AA1-9FF6-09244B782C4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C2DFE62-62A5-4122-8E9A-747887EF4A70}" type="datetimeFigureOut">
              <a:rPr lang="en-US" smtClean="0"/>
              <a:t>5/17/2015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EDF0A9-0E35-4AA1-9FF6-09244B782C4C}" type="slidenum">
              <a:rPr lang="en-US" smtClean="0"/>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EC2DFE62-62A5-4122-8E9A-747887EF4A70}" type="datetimeFigureOut">
              <a:rPr lang="en-US" smtClean="0"/>
              <a:t>5/17/2015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EDF0A9-0E35-4AA1-9FF6-09244B782C4C}" type="slidenum">
              <a:rPr lang="en-US" smtClean="0"/>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EC2DFE62-62A5-4122-8E9A-747887EF4A70}" type="datetimeFigureOut">
              <a:rPr lang="en-US" smtClean="0"/>
              <a:t>5/17/2015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EDF0A9-0E35-4AA1-9FF6-09244B782C4C}" type="slidenum">
              <a:rPr lang="en-US" smtClean="0"/>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C2DFE62-62A5-4122-8E9A-747887EF4A70}" type="datetimeFigureOut">
              <a:rPr lang="en-US" smtClean="0"/>
              <a:t>5/17/2015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EDF0A9-0E35-4AA1-9FF6-09244B782C4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2DFE62-62A5-4122-8E9A-747887EF4A70}" type="datetimeFigureOut">
              <a:rPr lang="en-US" smtClean="0"/>
              <a:t>5/17/2015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EDF0A9-0E35-4AA1-9FF6-09244B782C4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2DFE62-62A5-4122-8E9A-747887EF4A70}" type="datetimeFigureOut">
              <a:rPr lang="en-US" smtClean="0"/>
              <a:t>5/17/2015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EDF0A9-0E35-4AA1-9FF6-09244B782C4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2DFE62-62A5-4122-8E9A-747887EF4A70}" type="datetimeFigureOut">
              <a:rPr lang="en-US" smtClean="0"/>
              <a:t>5/17/2015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EDF0A9-0E35-4AA1-9FF6-09244B782C4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EC2DFE62-62A5-4122-8E9A-747887EF4A70}" type="datetimeFigureOut">
              <a:rPr lang="en-US" smtClean="0"/>
              <a:t>5/17/2015</a:t>
            </a:fld>
            <a:endParaRPr 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3CEDF0A9-0E35-4AA1-9FF6-09244B782C4C}" type="slidenum">
              <a:rPr lang="en-US" smtClean="0"/>
              <a:t>‹#›</a:t>
            </a:fld>
            <a:endParaRPr 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en.wikipedia.org/wiki/Special:BookSources/978-0-915299-14-0" TargetMode="External"/><Relationship Id="rId2" Type="http://schemas.openxmlformats.org/officeDocument/2006/relationships/hyperlink" Target="http://en.wikipedia.org/wiki/International_Standard_Book_Number" TargetMode="External"/><Relationship Id="rId1" Type="http://schemas.openxmlformats.org/officeDocument/2006/relationships/slideLayout" Target="../slideLayouts/slideLayout2.xml"/><Relationship Id="rId4" Type="http://schemas.openxmlformats.org/officeDocument/2006/relationships/hyperlink" Target="http://isna.ir/"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totalqualitymanagement.files.wordpress.com/2008/11/kanab-system.png" TargetMode="External"/><Relationship Id="rId1" Type="http://schemas.openxmlformats.org/officeDocument/2006/relationships/slideLayout" Target="../slideLayouts/slideLayout2.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65018" y="1447800"/>
            <a:ext cx="7772400" cy="2209800"/>
          </a:xfrm>
        </p:spPr>
        <p:txBody>
          <a:bodyPr>
            <a:noAutofit/>
          </a:bodyPr>
          <a:lstStyle/>
          <a:p>
            <a:pPr>
              <a:lnSpc>
                <a:spcPct val="150000"/>
              </a:lnSpc>
            </a:pPr>
            <a:r>
              <a:rPr lang="en-US" sz="5400" dirty="0" smtClean="0"/>
              <a:t>Agile Enterprise</a:t>
            </a:r>
            <a:r>
              <a:rPr lang="fa-IR" sz="5400" dirty="0" smtClean="0"/>
              <a:t/>
            </a:r>
            <a:br>
              <a:rPr lang="fa-IR" sz="5400" dirty="0" smtClean="0"/>
            </a:br>
            <a:r>
              <a:rPr lang="en-US" sz="5400" dirty="0" smtClean="0"/>
              <a:t>Agile Management </a:t>
            </a:r>
            <a:r>
              <a:rPr lang="fa-IR" sz="5400" dirty="0" smtClean="0"/>
              <a:t/>
            </a:r>
            <a:br>
              <a:rPr lang="fa-IR" sz="5400" dirty="0" smtClean="0"/>
            </a:br>
            <a:endParaRPr lang="en-US" sz="3600" dirty="0"/>
          </a:p>
        </p:txBody>
      </p:sp>
      <p:sp>
        <p:nvSpPr>
          <p:cNvPr id="3" name="Subtitle 2"/>
          <p:cNvSpPr>
            <a:spLocks noGrp="1"/>
          </p:cNvSpPr>
          <p:nvPr>
            <p:ph type="subTitle" idx="1"/>
          </p:nvPr>
        </p:nvSpPr>
        <p:spPr/>
        <p:txBody>
          <a:bodyPr/>
          <a:lstStyle/>
          <a:p>
            <a:r>
              <a:rPr lang="en-US" b="1" dirty="0" smtClean="0">
                <a:solidFill>
                  <a:schemeClr val="tx1"/>
                </a:solidFill>
              </a:rPr>
              <a:t>Case study </a:t>
            </a:r>
          </a:p>
          <a:p>
            <a:r>
              <a:rPr lang="en-US" b="1" dirty="0" smtClean="0">
                <a:solidFill>
                  <a:schemeClr val="tx1"/>
                </a:solidFill>
              </a:rPr>
              <a:t>Toyota Company</a:t>
            </a:r>
          </a:p>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4600" y="4038600"/>
            <a:ext cx="2286000" cy="2055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064863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8305800" cy="2039112"/>
          </a:xfrm>
        </p:spPr>
        <p:txBody>
          <a:bodyPr>
            <a:noAutofit/>
          </a:bodyPr>
          <a:lstStyle/>
          <a:p>
            <a:pPr algn="r"/>
            <a:r>
              <a:rPr lang="fa-IR" sz="4000" dirty="0" smtClean="0"/>
              <a:t>دلایل تعدیل کارخانه ای 4500 کارگری به 3000 کارگری</a:t>
            </a:r>
            <a:endParaRPr lang="en-US" sz="4000"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2630255" y="3232191"/>
            <a:ext cx="3883489" cy="1261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183357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i.beigzadeh\Desktop\images5.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58000" contrast="20000"/>
                    </a14:imgEffect>
                  </a14:imgLayer>
                </a14:imgProps>
              </a:ext>
              <a:ext uri="{28A0092B-C50C-407E-A947-70E740481C1C}">
                <a14:useLocalDpi xmlns:a14="http://schemas.microsoft.com/office/drawing/2010/main" val="0"/>
              </a:ext>
            </a:extLst>
          </a:blip>
          <a:srcRect/>
          <a:stretch>
            <a:fillRect/>
          </a:stretch>
        </p:blipFill>
        <p:spPr bwMode="auto">
          <a:xfrm>
            <a:off x="228600" y="0"/>
            <a:ext cx="85344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pPr algn="ctr"/>
            <a:r>
              <a:rPr lang="fa-IR" dirty="0" smtClean="0">
                <a:effectLst>
                  <a:outerShdw blurRad="38100" dist="38100" dir="2700000" algn="tl">
                    <a:srgbClr val="000000">
                      <a:alpha val="43137"/>
                    </a:srgbClr>
                  </a:outerShdw>
                </a:effectLst>
              </a:rPr>
              <a:t>اصول زیر بنایی چابکی</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381000" y="2819400"/>
            <a:ext cx="8229600" cy="4389120"/>
          </a:xfrm>
        </p:spPr>
        <p:txBody>
          <a:bodyPr>
            <a:normAutofit/>
          </a:bodyPr>
          <a:lstStyle/>
          <a:p>
            <a:pPr marL="514350" indent="-514350" algn="r" rtl="1">
              <a:buClr>
                <a:schemeClr val="tx1"/>
              </a:buClr>
              <a:buFont typeface="+mj-lt"/>
              <a:buAutoNum type="arabicParenR"/>
            </a:pPr>
            <a:r>
              <a:rPr lang="fa-IR" sz="3200" b="1" dirty="0" smtClean="0">
                <a:solidFill>
                  <a:schemeClr val="tx1"/>
                </a:solidFill>
              </a:rPr>
              <a:t>تحویل ارزش به مشتری</a:t>
            </a:r>
          </a:p>
          <a:p>
            <a:pPr marL="514350" indent="-514350" algn="r" rtl="1">
              <a:buClr>
                <a:schemeClr val="tx1"/>
              </a:buClr>
              <a:buFont typeface="+mj-lt"/>
              <a:buAutoNum type="arabicParenR"/>
            </a:pPr>
            <a:r>
              <a:rPr lang="fa-IR" sz="3200" b="1" dirty="0" smtClean="0">
                <a:solidFill>
                  <a:schemeClr val="tx1"/>
                </a:solidFill>
              </a:rPr>
              <a:t>آمادگی در رویارویی با  تغییرات</a:t>
            </a:r>
          </a:p>
          <a:p>
            <a:pPr marL="514350" indent="-514350" algn="r" rtl="1">
              <a:buClr>
                <a:schemeClr val="tx1"/>
              </a:buClr>
              <a:buFont typeface="+mj-lt"/>
              <a:buAutoNum type="arabicParenR"/>
            </a:pPr>
            <a:r>
              <a:rPr lang="fa-IR" sz="3200" b="1" dirty="0" smtClean="0">
                <a:solidFill>
                  <a:schemeClr val="tx1"/>
                </a:solidFill>
              </a:rPr>
              <a:t>ارزش قائل شدن برای مهارتها و دانش انسانی</a:t>
            </a:r>
          </a:p>
          <a:p>
            <a:pPr marL="514350" indent="-514350" algn="r" rtl="1">
              <a:buClr>
                <a:schemeClr val="tx1"/>
              </a:buClr>
              <a:buFont typeface="+mj-lt"/>
              <a:buAutoNum type="arabicParenR"/>
            </a:pPr>
            <a:r>
              <a:rPr lang="fa-IR" sz="3200" b="1" dirty="0" smtClean="0">
                <a:solidFill>
                  <a:schemeClr val="tx1"/>
                </a:solidFill>
              </a:rPr>
              <a:t>تشکیل دادن مشارکت های مجازی </a:t>
            </a:r>
            <a:endParaRPr lang="en-US" sz="3200" b="1" dirty="0">
              <a:solidFill>
                <a:schemeClr val="tx1"/>
              </a:solidFill>
            </a:endParaRPr>
          </a:p>
        </p:txBody>
      </p:sp>
    </p:spTree>
    <p:extLst>
      <p:ext uri="{BB962C8B-B14F-4D97-AF65-F5344CB8AC3E}">
        <p14:creationId xmlns:p14="http://schemas.microsoft.com/office/powerpoint/2010/main" val="4274702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t>ویژگیهای سازمان چابک </a:t>
            </a:r>
            <a:endParaRPr lang="en-US" dirty="0"/>
          </a:p>
        </p:txBody>
      </p:sp>
      <p:sp>
        <p:nvSpPr>
          <p:cNvPr id="3" name="Content Placeholder 2"/>
          <p:cNvSpPr>
            <a:spLocks noGrp="1"/>
          </p:cNvSpPr>
          <p:nvPr>
            <p:ph idx="1"/>
          </p:nvPr>
        </p:nvSpPr>
        <p:spPr>
          <a:xfrm>
            <a:off x="381000" y="2448098"/>
            <a:ext cx="8229600" cy="4389120"/>
          </a:xfrm>
        </p:spPr>
        <p:txBody>
          <a:bodyPr/>
          <a:lstStyle/>
          <a:p>
            <a:pPr marL="514350" indent="-514350" algn="r" rtl="1">
              <a:lnSpc>
                <a:spcPct val="150000"/>
              </a:lnSpc>
              <a:buClr>
                <a:schemeClr val="tx1"/>
              </a:buClr>
              <a:buFont typeface="+mj-lt"/>
              <a:buAutoNum type="arabicPeriod"/>
            </a:pPr>
            <a:r>
              <a:rPr lang="fa-IR" sz="2800" b="1" dirty="0" smtClean="0">
                <a:solidFill>
                  <a:schemeClr val="tx1"/>
                </a:solidFill>
              </a:rPr>
              <a:t>مبتنی بر اطلاعات</a:t>
            </a:r>
          </a:p>
          <a:p>
            <a:pPr marL="514350" indent="-514350" algn="r" rtl="1">
              <a:lnSpc>
                <a:spcPct val="150000"/>
              </a:lnSpc>
              <a:buClr>
                <a:schemeClr val="tx1"/>
              </a:buClr>
              <a:buFont typeface="+mj-lt"/>
              <a:buAutoNum type="arabicPeriod"/>
            </a:pPr>
            <a:r>
              <a:rPr lang="fa-IR" sz="2800" b="1" dirty="0" smtClean="0">
                <a:solidFill>
                  <a:schemeClr val="tx1"/>
                </a:solidFill>
              </a:rPr>
              <a:t>انعطاف پذیری</a:t>
            </a:r>
          </a:p>
          <a:p>
            <a:pPr marL="514350" indent="-514350" algn="r" rtl="1">
              <a:lnSpc>
                <a:spcPct val="150000"/>
              </a:lnSpc>
              <a:buClr>
                <a:schemeClr val="tx1"/>
              </a:buClr>
              <a:buFont typeface="+mj-lt"/>
              <a:buAutoNum type="arabicPeriod"/>
            </a:pPr>
            <a:r>
              <a:rPr lang="fa-IR" sz="2800" b="1" dirty="0" smtClean="0">
                <a:solidFill>
                  <a:schemeClr val="tx1"/>
                </a:solidFill>
              </a:rPr>
              <a:t>حذف هزینه های سربار</a:t>
            </a:r>
          </a:p>
          <a:p>
            <a:pPr marL="514350" indent="-514350" algn="r" rtl="1">
              <a:lnSpc>
                <a:spcPct val="150000"/>
              </a:lnSpc>
              <a:buClr>
                <a:schemeClr val="tx1"/>
              </a:buClr>
              <a:buFont typeface="+mj-lt"/>
              <a:buAutoNum type="arabicPeriod"/>
            </a:pPr>
            <a:r>
              <a:rPr lang="fa-IR" sz="2800" b="1" dirty="0" smtClean="0">
                <a:solidFill>
                  <a:schemeClr val="tx1"/>
                </a:solidFill>
              </a:rPr>
              <a:t>توانایی تشخیص نیاز</a:t>
            </a:r>
          </a:p>
          <a:p>
            <a:pPr marL="514350" indent="-514350" algn="r" rtl="1">
              <a:lnSpc>
                <a:spcPct val="150000"/>
              </a:lnSpc>
              <a:buClr>
                <a:schemeClr val="tx1"/>
              </a:buClr>
              <a:buFont typeface="+mj-lt"/>
              <a:buAutoNum type="arabicPeriod"/>
            </a:pPr>
            <a:r>
              <a:rPr lang="fa-IR" sz="2800" b="1" dirty="0">
                <a:solidFill>
                  <a:schemeClr val="tx1"/>
                </a:solidFill>
              </a:rPr>
              <a:t>ت</a:t>
            </a:r>
            <a:r>
              <a:rPr lang="fa-IR" sz="2800" b="1" dirty="0" smtClean="0">
                <a:solidFill>
                  <a:schemeClr val="tx1"/>
                </a:solidFill>
              </a:rPr>
              <a:t>مرکز </a:t>
            </a:r>
            <a:r>
              <a:rPr lang="fa-IR" sz="2800" b="1" dirty="0">
                <a:solidFill>
                  <a:schemeClr val="tx1"/>
                </a:solidFill>
              </a:rPr>
              <a:t>روی قابلیتهای کلیدی سازمان‌های همکار.</a:t>
            </a:r>
          </a:p>
          <a:p>
            <a:pPr marL="0" indent="0" algn="r" rtl="1">
              <a:buClr>
                <a:schemeClr val="tx1"/>
              </a:buClr>
              <a:buNone/>
            </a:pPr>
            <a:endParaRPr lang="fa-IR" dirty="0" smtClean="0"/>
          </a:p>
          <a:p>
            <a:pPr marL="0" indent="0" algn="r" rtl="1">
              <a:buClr>
                <a:schemeClr val="tx1"/>
              </a:buClr>
              <a:buNone/>
            </a:pPr>
            <a:endParaRPr lang="en-US" dirty="0"/>
          </a:p>
        </p:txBody>
      </p:sp>
    </p:spTree>
    <p:extLst>
      <p:ext uri="{BB962C8B-B14F-4D97-AF65-F5344CB8AC3E}">
        <p14:creationId xmlns:p14="http://schemas.microsoft.com/office/powerpoint/2010/main" val="39709289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dirty="0" smtClean="0"/>
              <a:t>دلایل نیاز سازمانها به تشکیل سازمانهای کوچک</a:t>
            </a:r>
            <a:endParaRPr lang="en-US" dirty="0"/>
          </a:p>
        </p:txBody>
      </p:sp>
      <p:sp>
        <p:nvSpPr>
          <p:cNvPr id="3" name="Content Placeholder 2"/>
          <p:cNvSpPr>
            <a:spLocks noGrp="1"/>
          </p:cNvSpPr>
          <p:nvPr>
            <p:ph idx="1"/>
          </p:nvPr>
        </p:nvSpPr>
        <p:spPr>
          <a:xfrm>
            <a:off x="457200" y="2819400"/>
            <a:ext cx="8229600" cy="4389120"/>
          </a:xfrm>
        </p:spPr>
        <p:txBody>
          <a:bodyPr>
            <a:normAutofit/>
          </a:bodyPr>
          <a:lstStyle/>
          <a:p>
            <a:pPr marL="514350" indent="-514350" algn="r" rtl="1">
              <a:lnSpc>
                <a:spcPct val="150000"/>
              </a:lnSpc>
              <a:buClrTx/>
              <a:buFont typeface="+mj-lt"/>
              <a:buAutoNum type="arabicPeriod"/>
            </a:pPr>
            <a:r>
              <a:rPr lang="fa-IR" sz="2800" b="1" dirty="0" smtClean="0">
                <a:solidFill>
                  <a:schemeClr val="tx1"/>
                </a:solidFill>
              </a:rPr>
              <a:t>کوتاه مدت بودن فرصت های بازار</a:t>
            </a:r>
          </a:p>
          <a:p>
            <a:pPr marL="514350" indent="-514350" algn="r" rtl="1">
              <a:lnSpc>
                <a:spcPct val="150000"/>
              </a:lnSpc>
              <a:buClrTx/>
              <a:buFont typeface="+mj-lt"/>
              <a:buAutoNum type="arabicPeriod"/>
            </a:pPr>
            <a:r>
              <a:rPr lang="fa-IR" sz="2800" b="1" dirty="0" smtClean="0">
                <a:solidFill>
                  <a:schemeClr val="tx1"/>
                </a:solidFill>
              </a:rPr>
              <a:t>ارائه سریع یک محصول جدید به بازار</a:t>
            </a:r>
          </a:p>
          <a:p>
            <a:pPr marL="514350" indent="-514350" algn="r" rtl="1">
              <a:lnSpc>
                <a:spcPct val="150000"/>
              </a:lnSpc>
              <a:buClrTx/>
              <a:buFont typeface="+mj-lt"/>
              <a:buAutoNum type="arabicPeriod"/>
            </a:pPr>
            <a:r>
              <a:rPr lang="fa-IR" sz="2800" b="1" dirty="0" smtClean="0">
                <a:solidFill>
                  <a:schemeClr val="tx1"/>
                </a:solidFill>
              </a:rPr>
              <a:t>غیر قابل پیش بینی بودن تغیرات مداوم در سطح بازار</a:t>
            </a:r>
          </a:p>
          <a:p>
            <a:pPr marL="514350" indent="-514350" algn="r" rtl="1">
              <a:lnSpc>
                <a:spcPct val="150000"/>
              </a:lnSpc>
              <a:buClrTx/>
              <a:buFont typeface="+mj-lt"/>
              <a:buAutoNum type="arabicPeriod"/>
            </a:pPr>
            <a:r>
              <a:rPr lang="fa-IR" sz="2800" b="1" dirty="0" smtClean="0">
                <a:solidFill>
                  <a:schemeClr val="tx1"/>
                </a:solidFill>
              </a:rPr>
              <a:t>ایده‌ </a:t>
            </a:r>
            <a:r>
              <a:rPr lang="fa-IR" sz="2800" b="1" dirty="0">
                <a:solidFill>
                  <a:schemeClr val="tx1"/>
                </a:solidFill>
              </a:rPr>
              <a:t>اصلی تشکیل یک سازمان مجازی، بر بهره‌گیری از فرصتهای فوری </a:t>
            </a:r>
            <a:endParaRPr lang="en-US" sz="2800" b="1" dirty="0">
              <a:solidFill>
                <a:schemeClr val="tx1"/>
              </a:solidFill>
            </a:endParaRPr>
          </a:p>
        </p:txBody>
      </p:sp>
    </p:spTree>
    <p:extLst>
      <p:ext uri="{BB962C8B-B14F-4D97-AF65-F5344CB8AC3E}">
        <p14:creationId xmlns:p14="http://schemas.microsoft.com/office/powerpoint/2010/main" val="1498857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t>ابعاد تولید چابک</a:t>
            </a:r>
            <a:endParaRPr lang="en-US" dirty="0"/>
          </a:p>
        </p:txBody>
      </p:sp>
      <p:sp>
        <p:nvSpPr>
          <p:cNvPr id="3" name="Content Placeholder 2"/>
          <p:cNvSpPr>
            <a:spLocks noGrp="1"/>
          </p:cNvSpPr>
          <p:nvPr>
            <p:ph idx="1"/>
          </p:nvPr>
        </p:nvSpPr>
        <p:spPr/>
        <p:txBody>
          <a:bodyPr>
            <a:normAutofit fontScale="47500" lnSpcReduction="20000"/>
          </a:bodyPr>
          <a:lstStyle/>
          <a:p>
            <a:pPr algn="r" rtl="1">
              <a:buClrTx/>
            </a:pPr>
            <a:endParaRPr lang="fa-IR" sz="2800" b="1" dirty="0" smtClean="0">
              <a:solidFill>
                <a:schemeClr val="tx1"/>
              </a:solidFill>
            </a:endParaRPr>
          </a:p>
          <a:p>
            <a:pPr algn="r" rtl="1">
              <a:lnSpc>
                <a:spcPct val="200000"/>
              </a:lnSpc>
              <a:buClrTx/>
            </a:pPr>
            <a:r>
              <a:rPr lang="fa-IR" sz="4400" b="1" dirty="0" smtClean="0">
                <a:solidFill>
                  <a:schemeClr val="tx1"/>
                </a:solidFill>
              </a:rPr>
              <a:t>استراتژی‌ها</a:t>
            </a:r>
          </a:p>
          <a:p>
            <a:pPr marL="0" indent="0" algn="r" rtl="1">
              <a:lnSpc>
                <a:spcPct val="200000"/>
              </a:lnSpc>
              <a:buClrTx/>
              <a:buNone/>
            </a:pPr>
            <a:r>
              <a:rPr lang="fa-IR" sz="4400" b="1" dirty="0">
                <a:solidFill>
                  <a:schemeClr val="tx1"/>
                </a:solidFill>
              </a:rPr>
              <a:t>الف) مدیریت زنجیره </a:t>
            </a:r>
            <a:r>
              <a:rPr lang="fa-IR" sz="4400" b="1" dirty="0" smtClean="0">
                <a:solidFill>
                  <a:schemeClr val="tx1"/>
                </a:solidFill>
              </a:rPr>
              <a:t>عرضه</a:t>
            </a:r>
          </a:p>
          <a:p>
            <a:pPr marL="0" indent="0" algn="r" rtl="1">
              <a:lnSpc>
                <a:spcPct val="200000"/>
              </a:lnSpc>
              <a:buClrTx/>
              <a:buNone/>
            </a:pPr>
            <a:r>
              <a:rPr lang="fa-IR" sz="4400" b="1" dirty="0">
                <a:solidFill>
                  <a:schemeClr val="tx1"/>
                </a:solidFill>
              </a:rPr>
              <a:t>ب) مهندسی همزمان</a:t>
            </a:r>
          </a:p>
          <a:p>
            <a:pPr algn="r" rtl="1">
              <a:lnSpc>
                <a:spcPct val="200000"/>
              </a:lnSpc>
              <a:buClrTx/>
            </a:pPr>
            <a:r>
              <a:rPr lang="fa-IR" sz="4400" b="1" dirty="0">
                <a:solidFill>
                  <a:schemeClr val="tx1"/>
                </a:solidFill>
              </a:rPr>
              <a:t>ت</a:t>
            </a:r>
            <a:r>
              <a:rPr lang="fa-IR" sz="4400" b="1" dirty="0" smtClean="0">
                <a:solidFill>
                  <a:schemeClr val="tx1"/>
                </a:solidFill>
              </a:rPr>
              <a:t>کنولوژی‌ها</a:t>
            </a:r>
            <a:endParaRPr lang="fa-IR" sz="4400" b="1" dirty="0">
              <a:solidFill>
                <a:schemeClr val="tx1"/>
              </a:solidFill>
            </a:endParaRPr>
          </a:p>
          <a:p>
            <a:pPr algn="r" rtl="1">
              <a:lnSpc>
                <a:spcPct val="200000"/>
              </a:lnSpc>
              <a:buClrTx/>
            </a:pPr>
            <a:r>
              <a:rPr lang="fa-IR" sz="4400" b="1" dirty="0" smtClean="0">
                <a:solidFill>
                  <a:schemeClr val="tx1"/>
                </a:solidFill>
              </a:rPr>
              <a:t> </a:t>
            </a:r>
            <a:r>
              <a:rPr lang="fa-IR" sz="4400" b="1" dirty="0">
                <a:solidFill>
                  <a:schemeClr val="tx1"/>
                </a:solidFill>
              </a:rPr>
              <a:t>سیستم‌ها</a:t>
            </a:r>
          </a:p>
          <a:p>
            <a:pPr algn="r" rtl="1">
              <a:lnSpc>
                <a:spcPct val="200000"/>
              </a:lnSpc>
              <a:buClrTx/>
            </a:pPr>
            <a:r>
              <a:rPr lang="fa-IR" sz="4400" b="1" dirty="0" smtClean="0">
                <a:solidFill>
                  <a:schemeClr val="tx1"/>
                </a:solidFill>
              </a:rPr>
              <a:t> </a:t>
            </a:r>
            <a:r>
              <a:rPr lang="fa-IR" sz="4400" b="1" dirty="0">
                <a:solidFill>
                  <a:schemeClr val="tx1"/>
                </a:solidFill>
              </a:rPr>
              <a:t>نیروی انسانی</a:t>
            </a:r>
            <a:endParaRPr lang="en-US" sz="4400" b="1" dirty="0">
              <a:solidFill>
                <a:schemeClr val="tx1"/>
              </a:solidFill>
            </a:endParaRPr>
          </a:p>
        </p:txBody>
      </p:sp>
    </p:spTree>
    <p:extLst>
      <p:ext uri="{BB962C8B-B14F-4D97-AF65-F5344CB8AC3E}">
        <p14:creationId xmlns:p14="http://schemas.microsoft.com/office/powerpoint/2010/main" val="24025643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600200"/>
          </a:xfrm>
        </p:spPr>
        <p:txBody>
          <a:bodyPr/>
          <a:lstStyle/>
          <a:p>
            <a:pPr algn="ctr"/>
            <a:r>
              <a:rPr lang="fa-IR" dirty="0"/>
              <a:t>اصول طراحی سازمان چابک</a:t>
            </a:r>
            <a:endParaRPr lang="en-US" dirty="0"/>
          </a:p>
        </p:txBody>
      </p:sp>
      <p:sp>
        <p:nvSpPr>
          <p:cNvPr id="3" name="Content Placeholder 2"/>
          <p:cNvSpPr>
            <a:spLocks noGrp="1"/>
          </p:cNvSpPr>
          <p:nvPr>
            <p:ph idx="1"/>
          </p:nvPr>
        </p:nvSpPr>
        <p:spPr/>
        <p:txBody>
          <a:bodyPr>
            <a:normAutofit/>
          </a:bodyPr>
          <a:lstStyle/>
          <a:p>
            <a:pPr marL="514350" indent="-514350" algn="r" rtl="1">
              <a:buClrTx/>
              <a:buFont typeface="+mj-lt"/>
              <a:buAutoNum type="arabicPeriod"/>
            </a:pPr>
            <a:r>
              <a:rPr lang="fa-IR" sz="3200" b="1" dirty="0" smtClean="0">
                <a:solidFill>
                  <a:schemeClr val="tx1"/>
                </a:solidFill>
              </a:rPr>
              <a:t> استراتژی </a:t>
            </a:r>
            <a:r>
              <a:rPr lang="fa-IR" sz="3200" b="1" dirty="0">
                <a:solidFill>
                  <a:schemeClr val="tx1"/>
                </a:solidFill>
              </a:rPr>
              <a:t>منبع </a:t>
            </a:r>
            <a:r>
              <a:rPr lang="fa-IR" sz="3200" b="1" dirty="0" smtClean="0">
                <a:solidFill>
                  <a:schemeClr val="tx1"/>
                </a:solidFill>
              </a:rPr>
              <a:t>یابی</a:t>
            </a:r>
          </a:p>
          <a:p>
            <a:pPr marL="514350" indent="-514350" algn="r" rtl="1">
              <a:buClrTx/>
              <a:buFont typeface="+mj-lt"/>
              <a:buAutoNum type="arabicPeriod"/>
            </a:pPr>
            <a:r>
              <a:rPr lang="fa-IR" sz="3200" b="1" dirty="0">
                <a:solidFill>
                  <a:schemeClr val="tx1"/>
                </a:solidFill>
              </a:rPr>
              <a:t>مدیریت </a:t>
            </a:r>
            <a:r>
              <a:rPr lang="fa-IR" sz="3200" b="1" dirty="0" smtClean="0">
                <a:solidFill>
                  <a:schemeClr val="tx1"/>
                </a:solidFill>
              </a:rPr>
              <a:t>منابع</a:t>
            </a:r>
          </a:p>
          <a:p>
            <a:pPr marL="514350" indent="-514350" algn="r" rtl="1">
              <a:buClrTx/>
              <a:buFont typeface="+mj-lt"/>
              <a:buAutoNum type="arabicPeriod"/>
            </a:pPr>
            <a:r>
              <a:rPr lang="fa-IR" sz="3200" b="1" dirty="0" smtClean="0">
                <a:solidFill>
                  <a:schemeClr val="tx1"/>
                </a:solidFill>
              </a:rPr>
              <a:t>شایستگیها</a:t>
            </a:r>
          </a:p>
          <a:p>
            <a:pPr marL="514350" indent="-514350" algn="r" rtl="1">
              <a:buClrTx/>
              <a:buFont typeface="+mj-lt"/>
              <a:buAutoNum type="arabicPeriod"/>
            </a:pPr>
            <a:r>
              <a:rPr lang="fa-IR" sz="3200" b="1" dirty="0">
                <a:solidFill>
                  <a:schemeClr val="tx1"/>
                </a:solidFill>
              </a:rPr>
              <a:t>رهبری </a:t>
            </a:r>
            <a:endParaRPr lang="fa-IR" sz="3200" b="1" dirty="0" smtClean="0">
              <a:solidFill>
                <a:schemeClr val="tx1"/>
              </a:solidFill>
            </a:endParaRPr>
          </a:p>
          <a:p>
            <a:pPr marL="514350" indent="-514350" algn="r" rtl="1">
              <a:buClrTx/>
              <a:buFont typeface="+mj-lt"/>
              <a:buAutoNum type="arabicPeriod"/>
            </a:pPr>
            <a:r>
              <a:rPr lang="fa-IR" sz="3200" b="1" dirty="0">
                <a:solidFill>
                  <a:schemeClr val="tx1"/>
                </a:solidFill>
              </a:rPr>
              <a:t>نوع </a:t>
            </a:r>
            <a:r>
              <a:rPr lang="fa-IR" sz="3200" b="1" dirty="0" smtClean="0">
                <a:solidFill>
                  <a:schemeClr val="tx1"/>
                </a:solidFill>
              </a:rPr>
              <a:t>فرآیندها</a:t>
            </a:r>
          </a:p>
          <a:p>
            <a:pPr marL="514350" indent="-514350" algn="r" rtl="1">
              <a:buClrTx/>
              <a:buFont typeface="+mj-lt"/>
              <a:buAutoNum type="arabicPeriod"/>
            </a:pPr>
            <a:r>
              <a:rPr lang="fa-IR" sz="3200" b="1" dirty="0">
                <a:solidFill>
                  <a:schemeClr val="tx1"/>
                </a:solidFill>
              </a:rPr>
              <a:t>ساختار </a:t>
            </a:r>
            <a:r>
              <a:rPr lang="fa-IR" sz="3200" b="1" dirty="0" smtClean="0">
                <a:solidFill>
                  <a:schemeClr val="tx1"/>
                </a:solidFill>
              </a:rPr>
              <a:t>بندی</a:t>
            </a:r>
          </a:p>
          <a:p>
            <a:pPr marL="514350" indent="-514350" algn="r" rtl="1">
              <a:buClrTx/>
              <a:buFont typeface="+mj-lt"/>
              <a:buAutoNum type="arabicPeriod"/>
            </a:pPr>
            <a:r>
              <a:rPr lang="fa-IR" sz="3200" b="1" dirty="0">
                <a:solidFill>
                  <a:schemeClr val="tx1"/>
                </a:solidFill>
              </a:rPr>
              <a:t> آمادگی تغییر</a:t>
            </a:r>
            <a:endParaRPr lang="en-US" sz="3200" b="1" dirty="0">
              <a:solidFill>
                <a:schemeClr val="tx1"/>
              </a:solidFill>
            </a:endParaRPr>
          </a:p>
        </p:txBody>
      </p:sp>
    </p:spTree>
    <p:extLst>
      <p:ext uri="{BB962C8B-B14F-4D97-AF65-F5344CB8AC3E}">
        <p14:creationId xmlns:p14="http://schemas.microsoft.com/office/powerpoint/2010/main" val="30545334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t>چابک سازی در بانک های دولتی  </a:t>
            </a:r>
            <a:endParaRPr lang="en-US" dirty="0"/>
          </a:p>
        </p:txBody>
      </p:sp>
      <p:sp>
        <p:nvSpPr>
          <p:cNvPr id="3" name="Content Placeholder 2"/>
          <p:cNvSpPr>
            <a:spLocks noGrp="1"/>
          </p:cNvSpPr>
          <p:nvPr>
            <p:ph idx="1"/>
          </p:nvPr>
        </p:nvSpPr>
        <p:spPr/>
        <p:txBody>
          <a:bodyPr>
            <a:normAutofit fontScale="85000" lnSpcReduction="10000"/>
          </a:bodyPr>
          <a:lstStyle/>
          <a:p>
            <a:pPr algn="just" rtl="1">
              <a:lnSpc>
                <a:spcPct val="200000"/>
              </a:lnSpc>
            </a:pPr>
            <a:r>
              <a:rPr lang="fa-IR" sz="2800" b="1" dirty="0" smtClean="0">
                <a:solidFill>
                  <a:schemeClr val="tx1"/>
                </a:solidFill>
              </a:rPr>
              <a:t>به نظرمی رسد بانک های بخش دولتی در کشور در ارائه خدمات به مشتریان خود از چابکی لازم برخوردار نبوده و نیازهای آنان را مرتفع نمی سازد.شاید به همین دلیل باشد که در سالهای اخیر اقبال عمومی از بانک های خصوصی و خدمات  آنها بیشتر شده است.اگر چابکی را پاسخگویی سریع و شایسته و منعطف به نیازهای مشتریان در عرصه خدمات بدانیم احساس می شود که این شیوه از پاسخگویی و ارائه خدمات در وضعیت کنونی بانک های بخش دولتی کشور رضایت مشتری را جلب نکرده است.</a:t>
            </a:r>
          </a:p>
          <a:p>
            <a:pPr algn="r" rtl="1"/>
            <a:endParaRPr lang="en-US" dirty="0"/>
          </a:p>
        </p:txBody>
      </p:sp>
    </p:spTree>
    <p:extLst>
      <p:ext uri="{BB962C8B-B14F-4D97-AF65-F5344CB8AC3E}">
        <p14:creationId xmlns:p14="http://schemas.microsoft.com/office/powerpoint/2010/main" val="11374836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1"/>
            <a:r>
              <a:rPr lang="fa-IR" sz="4000" dirty="0" smtClean="0"/>
              <a:t>راهکارهای کوچک سازی و چابک سازی ساختار صدا وسیما</a:t>
            </a:r>
            <a:endParaRPr lang="en-US" sz="4000" dirty="0"/>
          </a:p>
        </p:txBody>
      </p:sp>
      <p:sp>
        <p:nvSpPr>
          <p:cNvPr id="3" name="Content Placeholder 2"/>
          <p:cNvSpPr>
            <a:spLocks noGrp="1"/>
          </p:cNvSpPr>
          <p:nvPr>
            <p:ph idx="1"/>
          </p:nvPr>
        </p:nvSpPr>
        <p:spPr/>
        <p:txBody>
          <a:bodyPr/>
          <a:lstStyle/>
          <a:p>
            <a:pPr marL="0" indent="0" algn="r" rtl="1">
              <a:buNone/>
            </a:pPr>
            <a:endParaRPr lang="fa-IR" dirty="0" smtClean="0"/>
          </a:p>
          <a:p>
            <a:pPr marL="0" indent="0" algn="r" rtl="1">
              <a:lnSpc>
                <a:spcPct val="200000"/>
              </a:lnSpc>
              <a:buNone/>
            </a:pPr>
            <a:r>
              <a:rPr lang="fa-IR" b="1" dirty="0" smtClean="0">
                <a:solidFill>
                  <a:schemeClr val="tx1"/>
                </a:solidFill>
              </a:rPr>
              <a:t>یکی </a:t>
            </a:r>
            <a:r>
              <a:rPr lang="fa-IR" b="1" dirty="0">
                <a:solidFill>
                  <a:schemeClr val="tx1"/>
                </a:solidFill>
              </a:rPr>
              <a:t>از عوارض قابل توجه ای که ریشه بروز آن در این ساختار بزرگ و پیچیده وجود دارد، «ناچابکی سازمانی» </a:t>
            </a:r>
            <a:r>
              <a:rPr lang="fa-IR" b="1" dirty="0" smtClean="0">
                <a:solidFill>
                  <a:schemeClr val="tx1"/>
                </a:solidFill>
              </a:rPr>
              <a:t>است.</a:t>
            </a:r>
          </a:p>
          <a:p>
            <a:pPr marL="0" indent="0" algn="r" rtl="1">
              <a:lnSpc>
                <a:spcPct val="200000"/>
              </a:lnSpc>
              <a:buNone/>
            </a:pPr>
            <a:r>
              <a:rPr lang="fa-IR" b="1" dirty="0">
                <a:solidFill>
                  <a:schemeClr val="tx1"/>
                </a:solidFill>
              </a:rPr>
              <a:t>عارضه قابل توجه دیگری که می توان ریشه بروز آن را در ساختار بزرگ و پیچیده صدا و سیما جست و جو کرد، «ناچابکی سازمانی» </a:t>
            </a:r>
            <a:r>
              <a:rPr lang="fa-IR" b="1" dirty="0" smtClean="0">
                <a:solidFill>
                  <a:schemeClr val="tx1"/>
                </a:solidFill>
              </a:rPr>
              <a:t>است.</a:t>
            </a:r>
          </a:p>
          <a:p>
            <a:pPr marL="0" indent="0" algn="r" rtl="1">
              <a:buNone/>
            </a:pPr>
            <a:endParaRPr lang="en-US" dirty="0"/>
          </a:p>
        </p:txBody>
      </p:sp>
    </p:spTree>
    <p:extLst>
      <p:ext uri="{BB962C8B-B14F-4D97-AF65-F5344CB8AC3E}">
        <p14:creationId xmlns:p14="http://schemas.microsoft.com/office/powerpoint/2010/main" val="14476230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References</a:t>
            </a:r>
          </a:p>
        </p:txBody>
      </p:sp>
      <p:sp>
        <p:nvSpPr>
          <p:cNvPr id="3" name="Content Placeholder 2"/>
          <p:cNvSpPr>
            <a:spLocks noGrp="1"/>
          </p:cNvSpPr>
          <p:nvPr>
            <p:ph idx="1"/>
          </p:nvPr>
        </p:nvSpPr>
        <p:spPr/>
        <p:txBody>
          <a:bodyPr>
            <a:normAutofit fontScale="70000" lnSpcReduction="20000"/>
          </a:bodyPr>
          <a:lstStyle/>
          <a:p>
            <a:pPr>
              <a:lnSpc>
                <a:spcPct val="170000"/>
              </a:lnSpc>
            </a:pPr>
            <a:r>
              <a:rPr lang="en-US" dirty="0" smtClean="0"/>
              <a:t>1- </a:t>
            </a:r>
            <a:r>
              <a:rPr lang="en-US" dirty="0" err="1" smtClean="0"/>
              <a:t>Ohno</a:t>
            </a:r>
            <a:r>
              <a:rPr lang="en-US" dirty="0"/>
              <a:t>, </a:t>
            </a:r>
            <a:r>
              <a:rPr lang="en-US" dirty="0" err="1"/>
              <a:t>Taiichi</a:t>
            </a:r>
            <a:r>
              <a:rPr lang="en-US" dirty="0"/>
              <a:t> (March 1998), Toyota Production System: Beyond Large-Scale Production, Productivity </a:t>
            </a:r>
            <a:r>
              <a:rPr lang="en-US" sz="3100" dirty="0"/>
              <a:t>Press, </a:t>
            </a:r>
            <a:r>
              <a:rPr lang="en-US" sz="3100" dirty="0">
                <a:hlinkClick r:id="rId2" tooltip="International Standard Book Number"/>
              </a:rPr>
              <a:t>ISBN</a:t>
            </a:r>
            <a:r>
              <a:rPr lang="en-US" sz="3100" dirty="0"/>
              <a:t> </a:t>
            </a:r>
            <a:r>
              <a:rPr lang="en-US" sz="3100" dirty="0">
                <a:hlinkClick r:id="rId3" tooltip="Special:BookSources/978-0-915299-14-0"/>
              </a:rPr>
              <a:t>978-0-915299-14-0</a:t>
            </a:r>
            <a:endParaRPr lang="en-US" sz="3100" dirty="0"/>
          </a:p>
          <a:p>
            <a:pPr>
              <a:lnSpc>
                <a:spcPct val="170000"/>
              </a:lnSpc>
            </a:pPr>
            <a:r>
              <a:rPr lang="en-US" dirty="0" smtClean="0"/>
              <a:t>2- </a:t>
            </a:r>
            <a:r>
              <a:rPr lang="en-US" sz="3100" dirty="0"/>
              <a:t>http://toyotaky.com</a:t>
            </a:r>
          </a:p>
          <a:p>
            <a:pPr>
              <a:lnSpc>
                <a:spcPct val="170000"/>
              </a:lnSpc>
            </a:pPr>
            <a:r>
              <a:rPr lang="en-US" sz="3100" dirty="0" err="1">
                <a:hlinkClick r:id="rId4"/>
              </a:rPr>
              <a:t>wikipedia</a:t>
            </a:r>
            <a:endParaRPr lang="en-US" sz="3100" dirty="0">
              <a:hlinkClick r:id="rId4"/>
            </a:endParaRPr>
          </a:p>
          <a:p>
            <a:pPr>
              <a:lnSpc>
                <a:spcPct val="170000"/>
              </a:lnSpc>
            </a:pPr>
            <a:r>
              <a:rPr lang="en-US" sz="3100" dirty="0">
                <a:hlinkClick r:id="rId4"/>
              </a:rPr>
              <a:t>http://isna.ir</a:t>
            </a:r>
            <a:endParaRPr lang="en-US" sz="3100" dirty="0"/>
          </a:p>
          <a:p>
            <a:pPr>
              <a:lnSpc>
                <a:spcPct val="170000"/>
              </a:lnSpc>
            </a:pPr>
            <a:r>
              <a:rPr lang="en-US" sz="3100" dirty="0"/>
              <a:t>http://www.1tech.eu/clients/casestudy_toyota3</a:t>
            </a:r>
          </a:p>
          <a:p>
            <a:pPr>
              <a:lnSpc>
                <a:spcPct val="170000"/>
              </a:lnSpc>
            </a:pPr>
            <a:r>
              <a:rPr lang="fa-IR" dirty="0" smtClean="0"/>
              <a:t>مران جوری،مهدی، علیخانی، راضیه، (1388)، بررسی تطبیقی شیوه های نوین تولید در شرایط رقابتی : (مطالعه موردی تولید ناب و تولید چابک)</a:t>
            </a:r>
            <a:endParaRPr lang="en-US" dirty="0"/>
          </a:p>
        </p:txBody>
      </p:sp>
    </p:spTree>
    <p:extLst>
      <p:ext uri="{BB962C8B-B14F-4D97-AF65-F5344CB8AC3E}">
        <p14:creationId xmlns:p14="http://schemas.microsoft.com/office/powerpoint/2010/main" val="13940205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History</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numCol="1">
            <a:normAutofit/>
          </a:bodyPr>
          <a:lstStyle/>
          <a:p>
            <a:endParaRPr lang="en-US" dirty="0"/>
          </a:p>
          <a:p>
            <a:pPr marL="0"/>
            <a:r>
              <a:rPr lang="en-US" dirty="0" err="1">
                <a:latin typeface="Times New Roman" pitchFamily="18" charset="0"/>
                <a:cs typeface="Times New Roman" pitchFamily="18" charset="0"/>
              </a:rPr>
              <a:t>Sakichi</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Toyoda (</a:t>
            </a:r>
            <a:r>
              <a:rPr lang="en-US" dirty="0">
                <a:latin typeface="Times New Roman" pitchFamily="18" charset="0"/>
                <a:cs typeface="Times New Roman" pitchFamily="18" charset="0"/>
              </a:rPr>
              <a:t>1867-1930) </a:t>
            </a:r>
          </a:p>
          <a:p>
            <a:pPr marL="0"/>
            <a:r>
              <a:rPr lang="en-US" dirty="0" smtClean="0">
                <a:latin typeface="Times New Roman" pitchFamily="18" charset="0"/>
                <a:cs typeface="Times New Roman" pitchFamily="18" charset="0"/>
              </a:rPr>
              <a:t>Kiichiro Toyoda (</a:t>
            </a:r>
            <a:r>
              <a:rPr lang="en-US" dirty="0">
                <a:latin typeface="Times New Roman" pitchFamily="18" charset="0"/>
                <a:cs typeface="Times New Roman" pitchFamily="18" charset="0"/>
              </a:rPr>
              <a:t>1894-1952)</a:t>
            </a:r>
          </a:p>
          <a:p>
            <a:pPr marL="0"/>
            <a:r>
              <a:rPr lang="en-US" dirty="0" err="1" smtClean="0">
                <a:latin typeface="Times New Roman" pitchFamily="18" charset="0"/>
                <a:cs typeface="Times New Roman" pitchFamily="18" charset="0"/>
              </a:rPr>
              <a:t>Eiji</a:t>
            </a:r>
            <a:r>
              <a:rPr lang="en-US" dirty="0" smtClean="0">
                <a:latin typeface="Times New Roman" pitchFamily="18" charset="0"/>
                <a:cs typeface="Times New Roman" pitchFamily="18" charset="0"/>
              </a:rPr>
              <a:t> Toyoda  </a:t>
            </a:r>
            <a:r>
              <a:rPr lang="en-US" dirty="0">
                <a:latin typeface="Times New Roman" pitchFamily="18" charset="0"/>
                <a:cs typeface="Times New Roman" pitchFamily="18" charset="0"/>
              </a:rPr>
              <a:t>(1913-2013</a:t>
            </a:r>
            <a:r>
              <a:rPr lang="en-US" dirty="0" smtClean="0">
                <a:latin typeface="Times New Roman" pitchFamily="18" charset="0"/>
                <a:cs typeface="Times New Roman" pitchFamily="18" charset="0"/>
              </a:rPr>
              <a:t>)</a:t>
            </a:r>
          </a:p>
          <a:p>
            <a:r>
              <a:rPr lang="en-US" sz="3600" b="1" dirty="0" err="1" smtClean="0">
                <a:solidFill>
                  <a:schemeClr val="tx1"/>
                </a:solidFill>
                <a:latin typeface="Times New Roman" pitchFamily="18" charset="0"/>
                <a:cs typeface="Times New Roman" pitchFamily="18" charset="0"/>
              </a:rPr>
              <a:t>Taiichi</a:t>
            </a:r>
            <a:r>
              <a:rPr lang="en-US" sz="3600" b="1" dirty="0" smtClean="0">
                <a:solidFill>
                  <a:schemeClr val="tx1"/>
                </a:solidFill>
                <a:latin typeface="Times New Roman" pitchFamily="18" charset="0"/>
                <a:cs typeface="Times New Roman" pitchFamily="18" charset="0"/>
              </a:rPr>
              <a:t> </a:t>
            </a:r>
            <a:r>
              <a:rPr lang="en-US" sz="3600" b="1" dirty="0" err="1" smtClean="0">
                <a:solidFill>
                  <a:schemeClr val="tx1"/>
                </a:solidFill>
                <a:latin typeface="Times New Roman" pitchFamily="18" charset="0"/>
                <a:cs typeface="Times New Roman" pitchFamily="18" charset="0"/>
              </a:rPr>
              <a:t>Ohno</a:t>
            </a:r>
            <a:r>
              <a:rPr lang="en-US" sz="3600" b="1" dirty="0" smtClean="0">
                <a:solidFill>
                  <a:schemeClr val="tx1"/>
                </a:solidFill>
                <a:latin typeface="Times New Roman" pitchFamily="18" charset="0"/>
                <a:cs typeface="Times New Roman" pitchFamily="18" charset="0"/>
              </a:rPr>
              <a:t> (</a:t>
            </a:r>
            <a:r>
              <a:rPr lang="en-US" sz="3600" b="1" dirty="0">
                <a:solidFill>
                  <a:schemeClr val="tx1"/>
                </a:solidFill>
                <a:latin typeface="Times New Roman" pitchFamily="18" charset="0"/>
                <a:cs typeface="Times New Roman" pitchFamily="18" charset="0"/>
              </a:rPr>
              <a:t>1912-1990)</a:t>
            </a:r>
          </a:p>
          <a:p>
            <a:pPr marL="0" indent="0">
              <a:buNone/>
            </a:pPr>
            <a:endParaRPr lang="en-US" b="1" dirty="0" smtClean="0"/>
          </a:p>
          <a:p>
            <a:pPr marL="0"/>
            <a:endParaRPr lang="en-US" b="1" dirty="0" smtClean="0"/>
          </a:p>
          <a:p>
            <a:pPr marL="0"/>
            <a:endParaRPr lang="en-US" b="1" dirty="0"/>
          </a:p>
          <a:p>
            <a:pPr marL="0"/>
            <a:endParaRPr lang="en-US" dirty="0"/>
          </a:p>
          <a:p>
            <a:pPr marL="0"/>
            <a:endParaRPr lang="en-US" dirty="0"/>
          </a:p>
          <a:p>
            <a:endParaRPr lang="en-US" dirty="0"/>
          </a:p>
        </p:txBody>
      </p:sp>
      <p:pic>
        <p:nvPicPr>
          <p:cNvPr id="1026" name="Picture 2" descr="C:\Users\i.beigzadeh\Desktop\چابک سازی سازمانی - 2\Result\p_4_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02255" y="1447360"/>
            <a:ext cx="827953" cy="124945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i.beigzadeh\Desktop\چابک سازی سازمانی - 2\Result\p_4_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3457575"/>
            <a:ext cx="1000847" cy="7905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i.beigzadeh\Desktop\چابک سازی سازمانی - 2\Result\p_4_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18732" y="2696816"/>
            <a:ext cx="859271" cy="790575"/>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i.beigzadeh\Desktop\چابک سازی سازمانی - 2\Result\p_4_9.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81400" y="4191000"/>
            <a:ext cx="2230871" cy="16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44522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i.beigzadeh\Desktop\چابک سازی سازمانی - 2\Result\toyota pi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724400"/>
            <a:ext cx="9144000" cy="21336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81000" y="381000"/>
            <a:ext cx="8229600" cy="1219200"/>
          </a:xfrm>
        </p:spPr>
        <p:txBody>
          <a:bodyPr>
            <a:normAutofit fontScale="90000"/>
          </a:bodyPr>
          <a:lstStyle/>
          <a:p>
            <a:r>
              <a:rPr lang="en-US" b="1" dirty="0" smtClean="0"/>
              <a:t/>
            </a:r>
            <a:br>
              <a:rPr lang="en-US" b="1" dirty="0" smtClean="0"/>
            </a:br>
            <a:r>
              <a:rPr lang="en-US" b="1" dirty="0">
                <a:latin typeface="Times New Roman" pitchFamily="18" charset="0"/>
                <a:cs typeface="Times New Roman" pitchFamily="18" charset="0"/>
              </a:rPr>
              <a:t>What Really Happened to Toyota?</a:t>
            </a:r>
            <a:endParaRPr lang="en-US" dirty="0"/>
          </a:p>
        </p:txBody>
      </p:sp>
      <p:sp>
        <p:nvSpPr>
          <p:cNvPr id="3" name="Content Placeholder 2"/>
          <p:cNvSpPr>
            <a:spLocks noGrp="1"/>
          </p:cNvSpPr>
          <p:nvPr>
            <p:ph idx="1"/>
          </p:nvPr>
        </p:nvSpPr>
        <p:spPr/>
        <p:txBody>
          <a:bodyPr/>
          <a:lstStyle/>
          <a:p>
            <a:pPr algn="just">
              <a:lnSpc>
                <a:spcPct val="150000"/>
              </a:lnSpc>
            </a:pPr>
            <a:r>
              <a:rPr lang="en-US" sz="2800" b="1" dirty="0">
                <a:solidFill>
                  <a:schemeClr val="tx1"/>
                </a:solidFill>
                <a:latin typeface="Times New Roman" pitchFamily="18" charset="0"/>
                <a:cs typeface="Times New Roman" pitchFamily="18" charset="0"/>
              </a:rPr>
              <a:t>Toyota Production </a:t>
            </a:r>
            <a:r>
              <a:rPr lang="en-US" sz="2800" b="1" dirty="0" smtClean="0">
                <a:solidFill>
                  <a:schemeClr val="tx1"/>
                </a:solidFill>
                <a:latin typeface="Times New Roman" pitchFamily="18" charset="0"/>
                <a:cs typeface="Times New Roman" pitchFamily="18" charset="0"/>
              </a:rPr>
              <a:t>System </a:t>
            </a:r>
            <a:r>
              <a:rPr lang="en-US" sz="2800" b="1" dirty="0">
                <a:solidFill>
                  <a:schemeClr val="tx1"/>
                </a:solidFill>
                <a:latin typeface="Times New Roman" pitchFamily="18" charset="0"/>
                <a:cs typeface="Times New Roman" pitchFamily="18" charset="0"/>
              </a:rPr>
              <a:t>(TPS</a:t>
            </a:r>
            <a:r>
              <a:rPr lang="en-US" sz="2800" b="1" dirty="0" smtClean="0">
                <a:solidFill>
                  <a:schemeClr val="tx1"/>
                </a:solidFill>
                <a:latin typeface="Times New Roman" pitchFamily="18" charset="0"/>
                <a:cs typeface="Times New Roman" pitchFamily="18" charset="0"/>
              </a:rPr>
              <a:t>)</a:t>
            </a:r>
          </a:p>
          <a:p>
            <a:pPr algn="just">
              <a:lnSpc>
                <a:spcPct val="150000"/>
              </a:lnSpc>
            </a:pPr>
            <a:r>
              <a:rPr lang="en-US" sz="2800" b="1" dirty="0">
                <a:solidFill>
                  <a:schemeClr val="tx1"/>
                </a:solidFill>
                <a:latin typeface="Times New Roman" pitchFamily="18" charset="0"/>
                <a:cs typeface="Times New Roman" pitchFamily="18" charset="0"/>
              </a:rPr>
              <a:t>Goals</a:t>
            </a:r>
          </a:p>
          <a:p>
            <a:pPr algn="just">
              <a:lnSpc>
                <a:spcPct val="150000"/>
              </a:lnSpc>
            </a:pPr>
            <a:r>
              <a:rPr lang="en-US" sz="2800" b="1" dirty="0">
                <a:solidFill>
                  <a:schemeClr val="tx1"/>
                </a:solidFill>
                <a:latin typeface="Times New Roman" pitchFamily="18" charset="0"/>
                <a:cs typeface="Times New Roman" pitchFamily="18" charset="0"/>
              </a:rPr>
              <a:t>Origins</a:t>
            </a:r>
          </a:p>
          <a:p>
            <a:pPr algn="just">
              <a:lnSpc>
                <a:spcPct val="150000"/>
              </a:lnSpc>
            </a:pPr>
            <a:r>
              <a:rPr lang="en-US" sz="2800" b="1" dirty="0">
                <a:solidFill>
                  <a:schemeClr val="tx1"/>
                </a:solidFill>
                <a:latin typeface="Times New Roman" pitchFamily="18" charset="0"/>
                <a:cs typeface="Times New Roman" pitchFamily="18" charset="0"/>
              </a:rPr>
              <a:t>Sharing</a:t>
            </a:r>
          </a:p>
          <a:p>
            <a:endParaRPr lang="en-US" b="1" dirty="0"/>
          </a:p>
          <a:p>
            <a:endParaRPr lang="en-US" dirty="0"/>
          </a:p>
        </p:txBody>
      </p:sp>
    </p:spTree>
    <p:extLst>
      <p:ext uri="{BB962C8B-B14F-4D97-AF65-F5344CB8AC3E}">
        <p14:creationId xmlns:p14="http://schemas.microsoft.com/office/powerpoint/2010/main" val="201231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kanab-system">
            <a:hlinkClick r:id="rId2"/>
          </p:cNvPr>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85000"/>
                    </a14:imgEffect>
                    <a14:imgEffect>
                      <a14:brightnessContrast contrast="-20000"/>
                    </a14:imgEffect>
                  </a14:imgLayer>
                </a14:imgProps>
              </a:ext>
              <a:ext uri="{28A0092B-C50C-407E-A947-70E740481C1C}">
                <a14:useLocalDpi xmlns:a14="http://schemas.microsoft.com/office/drawing/2010/main" val="0"/>
              </a:ext>
            </a:extLst>
          </a:blip>
          <a:srcRect/>
          <a:stretch>
            <a:fillRect/>
          </a:stretch>
        </p:blipFill>
        <p:spPr>
          <a:xfrm>
            <a:off x="838200" y="1700213"/>
            <a:ext cx="7429500" cy="4429125"/>
          </a:xfrm>
          <a:prstGeom prst="rect">
            <a:avLst/>
          </a:prstGeom>
        </p:spPr>
      </p:pic>
      <p:sp>
        <p:nvSpPr>
          <p:cNvPr id="2" name="Title 1"/>
          <p:cNvSpPr>
            <a:spLocks noGrp="1"/>
          </p:cNvSpPr>
          <p:nvPr>
            <p:ph type="title"/>
          </p:nvPr>
        </p:nvSpPr>
        <p:spPr>
          <a:xfrm>
            <a:off x="457200" y="381000"/>
            <a:ext cx="8229600" cy="1600200"/>
          </a:xfrm>
        </p:spPr>
        <p:txBody>
          <a:bodyPr>
            <a:normAutofit fontScale="90000"/>
          </a:bodyPr>
          <a:lstStyle/>
          <a:p>
            <a:pPr>
              <a:lnSpc>
                <a:spcPct val="150000"/>
              </a:lnSpc>
            </a:pPr>
            <a:r>
              <a:rPr lang="en-US" dirty="0"/>
              <a:t/>
            </a:r>
            <a:br>
              <a:rPr lang="en-US" dirty="0"/>
            </a:br>
            <a:r>
              <a:rPr lang="en-US" b="1" dirty="0">
                <a:latin typeface="Times New Roman" pitchFamily="18" charset="0"/>
                <a:cs typeface="Times New Roman" pitchFamily="18" charset="0"/>
              </a:rPr>
              <a:t>Just – in - Time</a:t>
            </a:r>
            <a:br>
              <a:rPr lang="en-US" b="1" dirty="0">
                <a:latin typeface="Times New Roman" pitchFamily="18" charset="0"/>
                <a:cs typeface="Times New Roman" pitchFamily="18" charset="0"/>
              </a:rPr>
            </a:br>
            <a:r>
              <a:rPr lang="en-US" b="1" dirty="0">
                <a:latin typeface="Times New Roman" pitchFamily="18" charset="0"/>
                <a:cs typeface="Times New Roman" pitchFamily="18" charset="0"/>
              </a:rPr>
              <a:t>Productivity improvement</a:t>
            </a:r>
            <a:endParaRPr lang="en-US" dirty="0"/>
          </a:p>
        </p:txBody>
      </p:sp>
      <p:sp>
        <p:nvSpPr>
          <p:cNvPr id="3" name="Content Placeholder 2"/>
          <p:cNvSpPr>
            <a:spLocks noGrp="1"/>
          </p:cNvSpPr>
          <p:nvPr>
            <p:ph idx="1"/>
          </p:nvPr>
        </p:nvSpPr>
        <p:spPr/>
        <p:txBody>
          <a:bodyPr/>
          <a:lstStyle/>
          <a:p>
            <a:pPr>
              <a:lnSpc>
                <a:spcPct val="200000"/>
              </a:lnSpc>
            </a:pPr>
            <a:r>
              <a:rPr lang="en-US" sz="3200" b="1" dirty="0" smtClean="0">
                <a:solidFill>
                  <a:schemeClr val="tx1"/>
                </a:solidFill>
                <a:latin typeface="Times New Roman" pitchFamily="18" charset="0"/>
                <a:cs typeface="Times New Roman" pitchFamily="18" charset="0"/>
              </a:rPr>
              <a:t>1. order</a:t>
            </a:r>
          </a:p>
          <a:p>
            <a:pPr>
              <a:lnSpc>
                <a:spcPct val="200000"/>
              </a:lnSpc>
            </a:pPr>
            <a:r>
              <a:rPr lang="en-US" sz="3200" b="1" dirty="0" smtClean="0">
                <a:solidFill>
                  <a:schemeClr val="tx1"/>
                </a:solidFill>
                <a:latin typeface="Times New Roman" pitchFamily="18" charset="0"/>
                <a:cs typeface="Times New Roman" pitchFamily="18" charset="0"/>
              </a:rPr>
              <a:t>2. stocked</a:t>
            </a:r>
          </a:p>
          <a:p>
            <a:pPr>
              <a:lnSpc>
                <a:spcPct val="200000"/>
              </a:lnSpc>
            </a:pPr>
            <a:r>
              <a:rPr lang="en-US" sz="3200" b="1" dirty="0" smtClean="0">
                <a:solidFill>
                  <a:schemeClr val="tx1"/>
                </a:solidFill>
                <a:latin typeface="Times New Roman" pitchFamily="18" charset="0"/>
                <a:cs typeface="Times New Roman" pitchFamily="18" charset="0"/>
              </a:rPr>
              <a:t>3. </a:t>
            </a:r>
            <a:r>
              <a:rPr lang="en-US" sz="3200" b="1" dirty="0">
                <a:solidFill>
                  <a:schemeClr val="tx1"/>
                </a:solidFill>
                <a:latin typeface="Times New Roman" pitchFamily="18" charset="0"/>
                <a:cs typeface="Times New Roman" pitchFamily="18" charset="0"/>
              </a:rPr>
              <a:t>replace</a:t>
            </a:r>
            <a:endParaRPr lang="en-US" sz="3200" b="1" dirty="0" smtClean="0">
              <a:solidFill>
                <a:schemeClr val="tx1"/>
              </a:solidFill>
              <a:latin typeface="Times New Roman" pitchFamily="18" charset="0"/>
              <a:cs typeface="Times New Roman" pitchFamily="18" charset="0"/>
            </a:endParaRPr>
          </a:p>
          <a:p>
            <a:pPr>
              <a:lnSpc>
                <a:spcPct val="200000"/>
              </a:lnSpc>
            </a:pPr>
            <a:r>
              <a:rPr lang="en-US" sz="3200" b="1" dirty="0" smtClean="0">
                <a:solidFill>
                  <a:schemeClr val="tx1"/>
                </a:solidFill>
                <a:latin typeface="Times New Roman" pitchFamily="18" charset="0"/>
                <a:cs typeface="Times New Roman" pitchFamily="18" charset="0"/>
              </a:rPr>
              <a:t>4. </a:t>
            </a:r>
            <a:r>
              <a:rPr lang="en-US" sz="3200" b="1" dirty="0">
                <a:solidFill>
                  <a:schemeClr val="tx1"/>
                </a:solidFill>
                <a:latin typeface="Times New Roman" pitchFamily="18" charset="0"/>
                <a:cs typeface="Times New Roman" pitchFamily="18" charset="0"/>
              </a:rPr>
              <a:t>retrieved</a:t>
            </a:r>
            <a:endParaRPr lang="en-US" sz="3200" b="1" dirty="0" smtClean="0">
              <a:solidFill>
                <a:schemeClr val="tx1"/>
              </a:solidFill>
              <a:latin typeface="Times New Roman" pitchFamily="18" charset="0"/>
              <a:cs typeface="Times New Roman" pitchFamily="18" charset="0"/>
            </a:endParaRPr>
          </a:p>
          <a:p>
            <a:endParaRPr lang="en-US" dirty="0" smtClean="0"/>
          </a:p>
        </p:txBody>
      </p:sp>
    </p:spTree>
    <p:extLst>
      <p:ext uri="{BB962C8B-B14F-4D97-AF65-F5344CB8AC3E}">
        <p14:creationId xmlns:p14="http://schemas.microsoft.com/office/powerpoint/2010/main" val="24128874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Toyota Production System</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lgn="r" rtl="1"/>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600200"/>
            <a:ext cx="80010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960966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6"/>
          <p:cNvSpPr>
            <a:spLocks noGrp="1"/>
          </p:cNvSpPr>
          <p:nvPr>
            <p:ph type="title"/>
          </p:nvPr>
        </p:nvSpPr>
        <p:spPr>
          <a:xfrm>
            <a:off x="228600" y="76200"/>
            <a:ext cx="8770938" cy="1281113"/>
          </a:xfrm>
        </p:spPr>
        <p:txBody>
          <a:bodyPr/>
          <a:lstStyle/>
          <a:p>
            <a:pPr eaLnBrk="1" hangingPunct="1"/>
            <a:r>
              <a:rPr lang="fa-IR" dirty="0" smtClean="0"/>
              <a:t>روند پارادایمهای تولید طی تاریخ</a:t>
            </a:r>
            <a:endParaRPr lang="en-CA" dirty="0" smtClean="0"/>
          </a:p>
        </p:txBody>
      </p:sp>
      <p:sp>
        <p:nvSpPr>
          <p:cNvPr id="2051" name="Content Placeholder 7"/>
          <p:cNvSpPr>
            <a:spLocks noGrp="1"/>
          </p:cNvSpPr>
          <p:nvPr>
            <p:ph idx="1"/>
          </p:nvPr>
        </p:nvSpPr>
        <p:spPr>
          <a:xfrm>
            <a:off x="1428750" y="1428750"/>
            <a:ext cx="7499350" cy="4800600"/>
          </a:xfrm>
        </p:spPr>
        <p:txBody>
          <a:bodyPr/>
          <a:lstStyle/>
          <a:p>
            <a:pPr eaLnBrk="1" hangingPunct="1">
              <a:buFont typeface="Wingdings 2" pitchFamily="18" charset="2"/>
              <a:buNone/>
            </a:pPr>
            <a:endParaRPr lang="fa-IR" smtClean="0"/>
          </a:p>
          <a:p>
            <a:pPr eaLnBrk="1" hangingPunct="1">
              <a:buFontTx/>
              <a:buChar char="-"/>
            </a:pPr>
            <a:endParaRPr lang="en-CA" smtClean="0"/>
          </a:p>
        </p:txBody>
      </p:sp>
      <p:sp>
        <p:nvSpPr>
          <p:cNvPr id="5" name="Slide Number Placeholder 4"/>
          <p:cNvSpPr>
            <a:spLocks noGrp="1"/>
          </p:cNvSpPr>
          <p:nvPr>
            <p:ph type="sldNum" sz="quarter" idx="12"/>
          </p:nvPr>
        </p:nvSpPr>
        <p:spPr/>
        <p:txBody>
          <a:bodyPr/>
          <a:lstStyle/>
          <a:p>
            <a:pPr>
              <a:defRPr/>
            </a:pPr>
            <a:fld id="{3DFBBB27-ED43-4FE5-AEBE-CFC1F6038F4C}" type="slidenum">
              <a:rPr lang="en-CA"/>
              <a:pPr>
                <a:defRPr/>
              </a:pPr>
              <a:t>6</a:t>
            </a:fld>
            <a:endParaRPr lang="en-CA"/>
          </a:p>
        </p:txBody>
      </p:sp>
      <p:graphicFrame>
        <p:nvGraphicFramePr>
          <p:cNvPr id="10" name="Diagram 9"/>
          <p:cNvGraphicFramePr/>
          <p:nvPr>
            <p:extLst>
              <p:ext uri="{D42A27DB-BD31-4B8C-83A1-F6EECF244321}">
                <p14:modId xmlns:p14="http://schemas.microsoft.com/office/powerpoint/2010/main" val="1865207833"/>
              </p:ext>
            </p:extLst>
          </p:nvPr>
        </p:nvGraphicFramePr>
        <p:xfrm>
          <a:off x="609600" y="581284"/>
          <a:ext cx="7858180" cy="6318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402547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kanban</a:t>
            </a:r>
            <a:endParaRPr lang="en-US" b="1" dirty="0"/>
          </a:p>
        </p:txBody>
      </p:sp>
      <p:sp>
        <p:nvSpPr>
          <p:cNvPr id="3" name="Content Placeholder 2"/>
          <p:cNvSpPr>
            <a:spLocks noGrp="1"/>
          </p:cNvSpPr>
          <p:nvPr>
            <p:ph idx="1"/>
          </p:nvPr>
        </p:nvSpPr>
        <p:spPr/>
        <p:txBody>
          <a:bodyPr>
            <a:normAutofit/>
          </a:bodyPr>
          <a:lstStyle/>
          <a:p>
            <a:pPr algn="just">
              <a:lnSpc>
                <a:spcPct val="200000"/>
              </a:lnSpc>
            </a:pPr>
            <a:endParaRPr lang="en-US" dirty="0"/>
          </a:p>
        </p:txBody>
      </p:sp>
      <p:pic>
        <p:nvPicPr>
          <p:cNvPr id="4" name="Content Placeholder 3" descr="C:\Users\Dell\Pictures\SKMBT_C451090919174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838200" y="1428749"/>
            <a:ext cx="7848600" cy="4786313"/>
          </a:xfrm>
          <a:prstGeom prst="rect">
            <a:avLst/>
          </a:prstGeom>
          <a:noFill/>
        </p:spPr>
      </p:pic>
    </p:spTree>
    <p:extLst>
      <p:ext uri="{BB962C8B-B14F-4D97-AF65-F5344CB8AC3E}">
        <p14:creationId xmlns:p14="http://schemas.microsoft.com/office/powerpoint/2010/main" val="19151561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i.beigzadeh\Desktop\index.png"/>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43000"/>
                    </a14:imgEffect>
                  </a14:imgLayer>
                </a14:imgProps>
              </a:ext>
              <a:ext uri="{28A0092B-C50C-407E-A947-70E740481C1C}">
                <a14:useLocalDpi xmlns:a14="http://schemas.microsoft.com/office/drawing/2010/main" val="0"/>
              </a:ext>
            </a:extLst>
          </a:blip>
          <a:srcRect/>
          <a:stretch>
            <a:fillRect/>
          </a:stretch>
        </p:blipFill>
        <p:spPr bwMode="auto">
          <a:xfrm>
            <a:off x="914400" y="2286000"/>
            <a:ext cx="6219825" cy="396692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a:bodyPr>
          <a:lstStyle/>
          <a:p>
            <a:r>
              <a:rPr lang="en-US" sz="4900" b="1" dirty="0">
                <a:latin typeface="Times New Roman" pitchFamily="18" charset="0"/>
                <a:cs typeface="Times New Roman" pitchFamily="18" charset="0"/>
              </a:rPr>
              <a:t>Conclusion</a:t>
            </a:r>
            <a:r>
              <a:rPr lang="en-US" b="1" dirty="0"/>
              <a:t/>
            </a:r>
            <a:br>
              <a:rPr lang="en-US" b="1" dirty="0"/>
            </a:br>
            <a:endParaRPr lang="en-US" dirty="0"/>
          </a:p>
        </p:txBody>
      </p:sp>
      <p:sp>
        <p:nvSpPr>
          <p:cNvPr id="3" name="Content Placeholder 2"/>
          <p:cNvSpPr>
            <a:spLocks noGrp="1"/>
          </p:cNvSpPr>
          <p:nvPr>
            <p:ph idx="1"/>
          </p:nvPr>
        </p:nvSpPr>
        <p:spPr/>
        <p:txBody>
          <a:bodyPr>
            <a:normAutofit/>
          </a:bodyPr>
          <a:lstStyle/>
          <a:p>
            <a:pPr>
              <a:lnSpc>
                <a:spcPct val="200000"/>
              </a:lnSpc>
            </a:pPr>
            <a:r>
              <a:rPr lang="en-US" sz="2800" b="1" dirty="0" smtClean="0">
                <a:solidFill>
                  <a:schemeClr val="tx1"/>
                </a:solidFill>
                <a:latin typeface="Times New Roman" pitchFamily="18" charset="0"/>
                <a:cs typeface="Times New Roman" pitchFamily="18" charset="0"/>
              </a:rPr>
              <a:t>deliver an end to end working less than a month</a:t>
            </a:r>
          </a:p>
          <a:p>
            <a:pPr>
              <a:lnSpc>
                <a:spcPct val="200000"/>
              </a:lnSpc>
            </a:pPr>
            <a:endParaRPr lang="en-US" sz="2800" b="1" dirty="0" smtClean="0">
              <a:solidFill>
                <a:schemeClr val="tx1"/>
              </a:solidFill>
              <a:latin typeface="Times New Roman" pitchFamily="18" charset="0"/>
              <a:cs typeface="Times New Roman" pitchFamily="18" charset="0"/>
            </a:endParaRPr>
          </a:p>
          <a:p>
            <a:pPr>
              <a:lnSpc>
                <a:spcPct val="200000"/>
              </a:lnSpc>
            </a:pPr>
            <a:r>
              <a:rPr lang="en-US" sz="2800" b="1" dirty="0" smtClean="0">
                <a:solidFill>
                  <a:schemeClr val="tx1"/>
                </a:solidFill>
                <a:latin typeface="Times New Roman" pitchFamily="18" charset="0"/>
                <a:cs typeface="Times New Roman" pitchFamily="18" charset="0"/>
              </a:rPr>
              <a:t>Reduce the time needed to realize benefits, while improving staff motivation </a:t>
            </a:r>
            <a:endParaRPr lang="en-US" sz="2800"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38683076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229600" cy="1143000"/>
          </a:xfrm>
        </p:spPr>
        <p:txBody>
          <a:bodyPr/>
          <a:lstStyle/>
          <a:p>
            <a:pPr rtl="1"/>
            <a:r>
              <a:rPr lang="fa-IR" dirty="0"/>
              <a:t> </a:t>
            </a:r>
            <a:r>
              <a:rPr lang="fa-IR" dirty="0" smtClean="0"/>
              <a:t>مفاهیم چابک </a:t>
            </a:r>
            <a:r>
              <a:rPr lang="fa-IR" dirty="0"/>
              <a:t>سازی</a:t>
            </a:r>
            <a:endParaRPr lang="en-US" dirty="0"/>
          </a:p>
        </p:txBody>
      </p:sp>
      <p:sp>
        <p:nvSpPr>
          <p:cNvPr id="3" name="Content Placeholder 2"/>
          <p:cNvSpPr>
            <a:spLocks noGrp="1"/>
          </p:cNvSpPr>
          <p:nvPr>
            <p:ph idx="1"/>
          </p:nvPr>
        </p:nvSpPr>
        <p:spPr>
          <a:xfrm>
            <a:off x="457200" y="1371600"/>
            <a:ext cx="8305800" cy="5257800"/>
          </a:xfrm>
        </p:spPr>
        <p:txBody>
          <a:bodyPr>
            <a:normAutofit/>
          </a:bodyPr>
          <a:lstStyle/>
          <a:p>
            <a:pPr algn="just" rtl="1"/>
            <a:r>
              <a:rPr lang="fa-IR" b="1" dirty="0" smtClean="0">
                <a:solidFill>
                  <a:schemeClr val="tx1"/>
                </a:solidFill>
              </a:rPr>
              <a:t>چابکی توانایی حرکت بصورت سریع و آسان و قادر نبودن به تفکر به صورت سریع و بایک روش هوشمندانه است.</a:t>
            </a:r>
          </a:p>
          <a:p>
            <a:pPr algn="just" rtl="1"/>
            <a:r>
              <a:rPr lang="fa-IR" b="1" dirty="0" smtClean="0">
                <a:solidFill>
                  <a:schemeClr val="tx1"/>
                </a:solidFill>
              </a:rPr>
              <a:t>چابکی سازمان عبارت است از دادن ارزش به مشتری و آمادگی برای مواجه با تغییرات همچنین توجه به مهارتها و ایجاد مشارکت کارکنان.</a:t>
            </a:r>
            <a:endParaRPr lang="en-US" b="1" dirty="0" smtClean="0">
              <a:solidFill>
                <a:schemeClr val="tx1"/>
              </a:solidFill>
            </a:endParaRPr>
          </a:p>
          <a:p>
            <a:pPr algn="just" rtl="1"/>
            <a:r>
              <a:rPr lang="fa-IR" b="1" dirty="0">
                <a:solidFill>
                  <a:schemeClr val="tx1"/>
                </a:solidFill>
              </a:rPr>
              <a:t>چابکی(</a:t>
            </a:r>
            <a:r>
              <a:rPr lang="en-US" b="1" dirty="0">
                <a:solidFill>
                  <a:schemeClr val="tx1"/>
                </a:solidFill>
              </a:rPr>
              <a:t>agility) </a:t>
            </a:r>
            <a:r>
              <a:rPr lang="fa-IR" b="1" dirty="0">
                <a:solidFill>
                  <a:schemeClr val="tx1"/>
                </a:solidFill>
              </a:rPr>
              <a:t>عبارت است از، شناسایی موفق مبانی رقابت (سرعت، انعطاف پذیری، نوآوری، کیفیت و سودآوری)، انسجام منابع، و اقدامات مناسب در محیط دانش و دارای تغییرات سریع بوسیله فراهم کردن محصولات و خدمات مشتری پسند.</a:t>
            </a:r>
          </a:p>
          <a:p>
            <a:pPr algn="r" rtl="1"/>
            <a:endParaRPr lang="fa-IR" dirty="0" smtClean="0"/>
          </a:p>
        </p:txBody>
      </p:sp>
      <p:pic>
        <p:nvPicPr>
          <p:cNvPr id="3075" name="Picture 3" descr="C:\Users\i.beigzadeh\Desktop\images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32288" y="5029993"/>
            <a:ext cx="4125912" cy="151447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i.beigzadeh\Desktop\images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8950" y="4915692"/>
            <a:ext cx="2628900" cy="174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603232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559</TotalTime>
  <Words>921</Words>
  <Application>Microsoft Office PowerPoint</Application>
  <PresentationFormat>On-screen Show (4:3)</PresentationFormat>
  <Paragraphs>91</Paragraphs>
  <Slides>18</Slides>
  <Notes>3</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Executive</vt:lpstr>
      <vt:lpstr>Agile Enterprise Agile Management  </vt:lpstr>
      <vt:lpstr>History</vt:lpstr>
      <vt:lpstr> What Really Happened to Toyota?</vt:lpstr>
      <vt:lpstr> Just – in - Time Productivity improvement</vt:lpstr>
      <vt:lpstr>Toyota Production System</vt:lpstr>
      <vt:lpstr>روند پارادایمهای تولید طی تاریخ</vt:lpstr>
      <vt:lpstr>kanban</vt:lpstr>
      <vt:lpstr>Conclusion </vt:lpstr>
      <vt:lpstr> مفاهیم چابک سازی</vt:lpstr>
      <vt:lpstr>دلایل تعدیل کارخانه ای 4500 کارگری به 3000 کارگری</vt:lpstr>
      <vt:lpstr>اصول زیر بنایی چابکی</vt:lpstr>
      <vt:lpstr>ویژگیهای سازمان چابک </vt:lpstr>
      <vt:lpstr>دلایل نیاز سازمانها به تشکیل سازمانهای کوچک</vt:lpstr>
      <vt:lpstr>ابعاد تولید چابک</vt:lpstr>
      <vt:lpstr>اصول طراحی سازمان چابک</vt:lpstr>
      <vt:lpstr>چابک سازی در بانک های دولتی  </vt:lpstr>
      <vt:lpstr>راهکارهای کوچک سازی و چابک سازی ساختار صدا وسیما</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Agile Enterprise</dc:title>
  <dc:creator>Ilnaz Beigzadeh</dc:creator>
  <cp:lastModifiedBy>Ilnaz Beigzadeh</cp:lastModifiedBy>
  <cp:revision>32</cp:revision>
  <dcterms:created xsi:type="dcterms:W3CDTF">2015-05-11T05:31:49Z</dcterms:created>
  <dcterms:modified xsi:type="dcterms:W3CDTF">2015-05-17T04:38:51Z</dcterms:modified>
</cp:coreProperties>
</file>