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4"/>
  </p:notesMasterIdLst>
  <p:sldIdLst>
    <p:sldId id="277" r:id="rId2"/>
    <p:sldId id="296" r:id="rId3"/>
    <p:sldId id="279" r:id="rId4"/>
    <p:sldId id="295" r:id="rId5"/>
    <p:sldId id="278" r:id="rId6"/>
    <p:sldId id="280" r:id="rId7"/>
    <p:sldId id="282" r:id="rId8"/>
    <p:sldId id="256" r:id="rId9"/>
    <p:sldId id="257" r:id="rId10"/>
    <p:sldId id="269" r:id="rId11"/>
    <p:sldId id="268" r:id="rId12"/>
    <p:sldId id="258" r:id="rId13"/>
    <p:sldId id="285" r:id="rId14"/>
    <p:sldId id="286" r:id="rId15"/>
    <p:sldId id="270" r:id="rId16"/>
    <p:sldId id="266" r:id="rId17"/>
    <p:sldId id="271" r:id="rId18"/>
    <p:sldId id="275" r:id="rId19"/>
    <p:sldId id="284" r:id="rId20"/>
    <p:sldId id="281" r:id="rId21"/>
    <p:sldId id="272" r:id="rId22"/>
    <p:sldId id="273" r:id="rId23"/>
    <p:sldId id="287" r:id="rId24"/>
    <p:sldId id="288" r:id="rId25"/>
    <p:sldId id="274" r:id="rId26"/>
    <p:sldId id="290" r:id="rId27"/>
    <p:sldId id="291" r:id="rId28"/>
    <p:sldId id="292" r:id="rId29"/>
    <p:sldId id="289" r:id="rId30"/>
    <p:sldId id="293" r:id="rId31"/>
    <p:sldId id="294" r:id="rId32"/>
    <p:sldId id="267" r:id="rId33"/>
  </p:sldIdLst>
  <p:sldSz cx="9144000" cy="6858000" type="screen4x3"/>
  <p:notesSz cx="6946900" cy="92837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99"/>
    <a:srgbClr val="ACA3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575" autoAdjust="0"/>
  </p:normalViewPr>
  <p:slideViewPr>
    <p:cSldViewPr>
      <p:cViewPr>
        <p:scale>
          <a:sx n="66" d="100"/>
          <a:sy n="66" d="100"/>
        </p:scale>
        <p:origin x="-734" y="-72"/>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numRef>
              <c:f>Sheet1!$B$5:$B$11</c:f>
              <c:numCache>
                <c:formatCode>General</c:formatCode>
                <c:ptCount val="7"/>
                <c:pt idx="0">
                  <c:v>1387</c:v>
                </c:pt>
                <c:pt idx="1">
                  <c:v>1388</c:v>
                </c:pt>
                <c:pt idx="2">
                  <c:v>1389</c:v>
                </c:pt>
                <c:pt idx="3">
                  <c:v>1390</c:v>
                </c:pt>
                <c:pt idx="4">
                  <c:v>1391</c:v>
                </c:pt>
                <c:pt idx="5">
                  <c:v>1392</c:v>
                </c:pt>
              </c:numCache>
            </c:numRef>
          </c:cat>
          <c:val>
            <c:numRef>
              <c:f>Sheet1!$C$5:$C$11</c:f>
              <c:numCache>
                <c:formatCode>General</c:formatCode>
                <c:ptCount val="7"/>
                <c:pt idx="0">
                  <c:v>28</c:v>
                </c:pt>
                <c:pt idx="1">
                  <c:v>67</c:v>
                </c:pt>
                <c:pt idx="2">
                  <c:v>60</c:v>
                </c:pt>
                <c:pt idx="3">
                  <c:v>130</c:v>
                </c:pt>
                <c:pt idx="4">
                  <c:v>155</c:v>
                </c:pt>
                <c:pt idx="5">
                  <c:v>190</c:v>
                </c:pt>
              </c:numCache>
            </c:numRef>
          </c:val>
        </c:ser>
        <c:dLbls>
          <c:showLegendKey val="0"/>
          <c:showVal val="0"/>
          <c:showCatName val="0"/>
          <c:showSerName val="0"/>
          <c:showPercent val="0"/>
          <c:showBubbleSize val="0"/>
        </c:dLbls>
        <c:gapWidth val="150"/>
        <c:axId val="47543296"/>
        <c:axId val="76209472"/>
      </c:barChart>
      <c:catAx>
        <c:axId val="47543296"/>
        <c:scaling>
          <c:orientation val="minMax"/>
        </c:scaling>
        <c:delete val="0"/>
        <c:axPos val="b"/>
        <c:numFmt formatCode="General" sourceLinked="1"/>
        <c:majorTickMark val="out"/>
        <c:minorTickMark val="none"/>
        <c:tickLblPos val="nextTo"/>
        <c:crossAx val="76209472"/>
        <c:crosses val="autoZero"/>
        <c:auto val="1"/>
        <c:lblAlgn val="ctr"/>
        <c:lblOffset val="100"/>
        <c:noMultiLvlLbl val="0"/>
      </c:catAx>
      <c:valAx>
        <c:axId val="76209472"/>
        <c:scaling>
          <c:orientation val="minMax"/>
        </c:scaling>
        <c:delete val="1"/>
        <c:axPos val="l"/>
        <c:majorGridlines/>
        <c:numFmt formatCode="General" sourceLinked="1"/>
        <c:majorTickMark val="cross"/>
        <c:minorTickMark val="none"/>
        <c:tickLblPos val="nextTo"/>
        <c:crossAx val="47543296"/>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l" defTabSz="927100">
              <a:defRPr sz="1200"/>
            </a:lvl1pPr>
          </a:lstStyle>
          <a:p>
            <a:endParaRPr lang="en-US" altLang="en-US"/>
          </a:p>
        </p:txBody>
      </p:sp>
      <p:sp>
        <p:nvSpPr>
          <p:cNvPr id="80899" name="Rectangle 3"/>
          <p:cNvSpPr>
            <a:spLocks noGrp="1" noChangeArrowheads="1"/>
          </p:cNvSpPr>
          <p:nvPr>
            <p:ph type="dt" idx="1"/>
          </p:nvPr>
        </p:nvSpPr>
        <p:spPr bwMode="auto">
          <a:xfrm>
            <a:off x="393700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r" defTabSz="927100">
              <a:defRPr sz="1200"/>
            </a:lvl1pPr>
          </a:lstStyle>
          <a:p>
            <a:endParaRPr lang="en-US" altLang="en-US"/>
          </a:p>
        </p:txBody>
      </p:sp>
      <p:sp>
        <p:nvSpPr>
          <p:cNvPr id="80900" name="Rectangle 4"/>
          <p:cNvSpPr>
            <a:spLocks noGrp="1" noRot="1" noChangeAspect="1"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0901" name="Rectangle 5"/>
          <p:cNvSpPr>
            <a:spLocks noGrp="1" noChangeArrowheads="1"/>
          </p:cNvSpPr>
          <p:nvPr>
            <p:ph type="body" sz="quarter" idx="3"/>
          </p:nvPr>
        </p:nvSpPr>
        <p:spPr bwMode="auto">
          <a:xfrm>
            <a:off x="925513" y="4410075"/>
            <a:ext cx="509587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0902" name="Rectangle 6"/>
          <p:cNvSpPr>
            <a:spLocks noGrp="1" noChangeArrowheads="1"/>
          </p:cNvSpPr>
          <p:nvPr>
            <p:ph type="ftr" sz="quarter" idx="4"/>
          </p:nvPr>
        </p:nvSpPr>
        <p:spPr bwMode="auto">
          <a:xfrm>
            <a:off x="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l" defTabSz="927100">
              <a:defRPr sz="1200"/>
            </a:lvl1pPr>
          </a:lstStyle>
          <a:p>
            <a:endParaRPr lang="en-US" altLang="en-US"/>
          </a:p>
        </p:txBody>
      </p:sp>
      <p:sp>
        <p:nvSpPr>
          <p:cNvPr id="80903" name="Rectangle 7"/>
          <p:cNvSpPr>
            <a:spLocks noGrp="1" noChangeArrowheads="1"/>
          </p:cNvSpPr>
          <p:nvPr>
            <p:ph type="sldNum" sz="quarter" idx="5"/>
          </p:nvPr>
        </p:nvSpPr>
        <p:spPr bwMode="auto">
          <a:xfrm>
            <a:off x="393700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r" defTabSz="927100">
              <a:defRPr sz="1200"/>
            </a:lvl1pPr>
          </a:lstStyle>
          <a:p>
            <a:fld id="{D2579209-9506-4419-BF32-9BFAF91E058A}" type="slidenum">
              <a:rPr lang="en-US" altLang="en-US"/>
              <a:pPr/>
              <a:t>‹#›</a:t>
            </a:fld>
            <a:endParaRPr lang="en-US" altLang="en-US"/>
          </a:p>
        </p:txBody>
      </p:sp>
    </p:spTree>
    <p:extLst>
      <p:ext uri="{BB962C8B-B14F-4D97-AF65-F5344CB8AC3E}">
        <p14:creationId xmlns:p14="http://schemas.microsoft.com/office/powerpoint/2010/main" val="34380597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1pPr>
    <a:lvl2pPr marL="4572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2pPr>
    <a:lvl3pPr marL="9144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3pPr>
    <a:lvl4pPr marL="13716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4pPr>
    <a:lvl5pPr marL="18288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579209-9506-4419-BF32-9BFAF91E058A}" type="slidenum">
              <a:rPr lang="en-US" altLang="en-US" smtClean="0"/>
              <a:pPr/>
              <a:t>7</a:t>
            </a:fld>
            <a:endParaRPr lang="en-US" altLang="en-US"/>
          </a:p>
        </p:txBody>
      </p:sp>
    </p:spTree>
    <p:extLst>
      <p:ext uri="{BB962C8B-B14F-4D97-AF65-F5344CB8AC3E}">
        <p14:creationId xmlns:p14="http://schemas.microsoft.com/office/powerpoint/2010/main" val="1202911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3AC73-A9CE-4CE1-9DAC-C0048DC25031}" type="slidenum">
              <a:rPr lang="en-US" altLang="en-US"/>
              <a:pPr/>
              <a:t>9</a:t>
            </a:fld>
            <a:endParaRPr lang="en-US" alt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r>
              <a:rPr lang="en-US" altLang="en-US"/>
              <a:t>Insert a map of your country.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579209-9506-4419-BF32-9BFAF91E058A}" type="slidenum">
              <a:rPr lang="en-US" altLang="en-US" smtClean="0"/>
              <a:pPr/>
              <a:t>10</a:t>
            </a:fld>
            <a:endParaRPr lang="en-US" altLang="en-US"/>
          </a:p>
        </p:txBody>
      </p:sp>
    </p:spTree>
    <p:extLst>
      <p:ext uri="{BB962C8B-B14F-4D97-AF65-F5344CB8AC3E}">
        <p14:creationId xmlns:p14="http://schemas.microsoft.com/office/powerpoint/2010/main" val="920325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550B19-6651-468D-907E-D20FA2F8892E}" type="slidenum">
              <a:rPr lang="en-US" altLang="en-US"/>
              <a:pPr/>
              <a:t>12</a:t>
            </a:fld>
            <a:endParaRPr lang="en-US" alt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ltLang="en-US"/>
              <a:t>Insert a picture of one of the geographic features of your country.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F111B7-E2AB-4A7C-AF02-8C9808A7AD6C}" type="datetime1">
              <a:rPr lang="en-US" altLang="en-US" smtClean="0"/>
              <a:t>4/16/2015</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1AAC515-8AE4-4097-B0E8-83024F9130D0}" type="slidenum">
              <a:rPr lang="en-US" altLang="en-US" smtClean="0"/>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FBFB8-A561-4701-85A7-155BF52623EF}" type="datetime1">
              <a:rPr lang="en-US" altLang="en-US" smtClean="0"/>
              <a:t>4/16/2015</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DDDEB48-01D6-4BF2-8D8A-25F3EE1D63A2}" type="slidenum">
              <a:rPr lang="en-US" altLang="en-US" smtClean="0"/>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915EB1-DB10-42D7-A8E2-69C936F2DA39}" type="datetime1">
              <a:rPr lang="en-US" altLang="en-US" smtClean="0"/>
              <a:t>4/16/2015</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2D926B7-EE81-4F1D-8324-48915A44CCF6}" type="slidenum">
              <a:rPr lang="en-US" altLang="en-US" smtClean="0"/>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42988" y="225425"/>
            <a:ext cx="7705725" cy="863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42988" y="1304925"/>
            <a:ext cx="3776662" cy="4895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72050" y="1304925"/>
            <a:ext cx="3776663" cy="4895850"/>
          </a:xfrm>
        </p:spPr>
        <p:txBody>
          <a:bodyPr/>
          <a:lstStyle/>
          <a:p>
            <a:r>
              <a:rPr lang="en-US" smtClean="0"/>
              <a:t>Click icon to add clip art</a:t>
            </a:r>
            <a:endParaRPr lang="en-US"/>
          </a:p>
        </p:txBody>
      </p:sp>
      <p:sp>
        <p:nvSpPr>
          <p:cNvPr id="5" name="Date Placeholder 4"/>
          <p:cNvSpPr>
            <a:spLocks noGrp="1"/>
          </p:cNvSpPr>
          <p:nvPr>
            <p:ph type="dt" sz="half" idx="10"/>
          </p:nvPr>
        </p:nvSpPr>
        <p:spPr>
          <a:xfrm>
            <a:off x="1042988" y="6308725"/>
            <a:ext cx="1838325" cy="349250"/>
          </a:xfrm>
        </p:spPr>
        <p:txBody>
          <a:bodyPr/>
          <a:lstStyle>
            <a:lvl1pPr>
              <a:defRPr/>
            </a:lvl1pPr>
          </a:lstStyle>
          <a:p>
            <a:fld id="{2B388D88-F8AF-4D4C-93D8-5CB51ABF3228}" type="datetime1">
              <a:rPr lang="en-US" altLang="en-US" smtClean="0"/>
              <a:t>4/16/2015</a:t>
            </a:fld>
            <a:endParaRPr lang="en-US" altLang="en-US"/>
          </a:p>
        </p:txBody>
      </p:sp>
      <p:sp>
        <p:nvSpPr>
          <p:cNvPr id="6" name="Footer Placeholder 5"/>
          <p:cNvSpPr>
            <a:spLocks noGrp="1"/>
          </p:cNvSpPr>
          <p:nvPr>
            <p:ph type="ftr" sz="quarter" idx="11"/>
          </p:nvPr>
        </p:nvSpPr>
        <p:spPr>
          <a:xfrm>
            <a:off x="3054350" y="6308725"/>
            <a:ext cx="3636963" cy="349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843713" y="6308725"/>
            <a:ext cx="1905000" cy="349250"/>
          </a:xfrm>
        </p:spPr>
        <p:txBody>
          <a:bodyPr/>
          <a:lstStyle>
            <a:lvl1pPr>
              <a:defRPr/>
            </a:lvl1pPr>
          </a:lstStyle>
          <a:p>
            <a:fld id="{566BB1CE-EF62-48A3-A835-90246A6FD53F}" type="slidenum">
              <a:rPr lang="en-US" altLang="en-US"/>
              <a:pPr/>
              <a:t>‹#›</a:t>
            </a:fld>
            <a:endParaRPr lang="en-US" altLang="en-US"/>
          </a:p>
        </p:txBody>
      </p:sp>
    </p:spTree>
    <p:extLst>
      <p:ext uri="{BB962C8B-B14F-4D97-AF65-F5344CB8AC3E}">
        <p14:creationId xmlns:p14="http://schemas.microsoft.com/office/powerpoint/2010/main" val="1262708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75C566-2376-426A-8B52-E924268D98C9}" type="datetime1">
              <a:rPr lang="en-US" altLang="en-US" smtClean="0"/>
              <a:t>4/16/2015</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BA6FCE7-8D3C-4474-83BD-0DA4B22B1C1D}" type="slidenum">
              <a:rPr lang="en-US" altLang="en-US" smtClean="0"/>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C6F99183-10A5-4019-91B3-225B6F97B5FF}" type="datetime1">
              <a:rPr lang="en-US" altLang="en-US" smtClean="0"/>
              <a:t>4/16/2015</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89F04DE9-061E-4E60-9B4A-F0568A26CEFD}" type="slidenum">
              <a:rPr lang="en-US" altLang="en-US" smtClean="0"/>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BF05EB-04E9-43A3-AFF2-52CE5A6537A9}" type="datetime1">
              <a:rPr lang="en-US" altLang="en-US" smtClean="0"/>
              <a:t>4/16/2015</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968E3BF3-BC7E-4225-8BE7-CCC0DC2562B8}" type="slidenum">
              <a:rPr lang="en-US" altLang="en-US" smtClean="0"/>
              <a:pPr/>
              <a:t>‹#›</a:t>
            </a:fld>
            <a:endParaRPr lang="en-US" alt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EC6D1C-B62C-4617-A7E8-9DC68021BEC0}" type="datetime1">
              <a:rPr lang="en-US" altLang="en-US" smtClean="0"/>
              <a:t>4/16/2015</a:t>
            </a:fld>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E9C2C22E-C64A-4652-B2F2-C7DC3BF8E4B9}" type="slidenum">
              <a:rPr lang="en-US" altLang="en-US" smtClean="0"/>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CA1E8C-0516-4A53-ACBA-71AD4ABB4724}" type="datetime1">
              <a:rPr lang="en-US" altLang="en-US" smtClean="0"/>
              <a:t>4/16/2015</a:t>
            </a:fld>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FF238464-B425-4696-9BB0-9C4B98B84D8A}" type="slidenum">
              <a:rPr lang="en-US" altLang="en-US" smtClean="0"/>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3F565A-CB5E-49A0-B203-660945B58695}" type="datetime1">
              <a:rPr lang="en-US" altLang="en-US" smtClean="0"/>
              <a:t>4/16/2015</a:t>
            </a:fld>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52887318-3544-4E09-91BB-12753C917117}" type="slidenum">
              <a:rPr lang="en-US" altLang="en-US" smtClean="0"/>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90F10121-3F79-426A-95EF-ABE006F1CC9A}" type="datetime1">
              <a:rPr lang="en-US" altLang="en-US" smtClean="0"/>
              <a:t>4/16/2015</a:t>
            </a:fld>
            <a:endParaRPr lang="en-US" alt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lt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45C4253-64F1-48D7-8018-CFC5BF1B7FB9}" type="slidenum">
              <a:rPr lang="en-US" altLang="en-US" smtClean="0"/>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BE78A5-8C4C-48A9-A5F0-F5879ADE5EE7}" type="datetime1">
              <a:rPr lang="en-US" altLang="en-US" smtClean="0"/>
              <a:t>4/16/2015</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C69B73E4-FC12-4C6B-B48B-DAEC8B42B968}" type="slidenum">
              <a:rPr lang="en-US" altLang="en-US" smtClean="0"/>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08EDAC7-9775-43EE-B5DF-67483AF12AC6}" type="datetime1">
              <a:rPr lang="en-US" altLang="en-US" smtClean="0"/>
              <a:t>4/16/2015</a:t>
            </a:fld>
            <a:endParaRPr lang="en-US" alt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lt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630F351-0E8B-4017-9322-868BD24C779C}" type="slidenum">
              <a:rPr lang="en-US" altLang="en-US" smtClean="0"/>
              <a:pPr/>
              <a:t>‹#›</a:t>
            </a:fld>
            <a:endParaRPr lang="en-US" alt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hf hdr="0" ft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one.aon.com/how-committed%E2%80%94and-motivated%E2%80%94-your-workforce" TargetMode="External"/><Relationship Id="rId7" Type="http://schemas.openxmlformats.org/officeDocument/2006/relationships/hyperlink" Target="http://www.managerial.ir/" TargetMode="External"/><Relationship Id="rId2" Type="http://schemas.openxmlformats.org/officeDocument/2006/relationships/hyperlink" Target="http://www.slideshare.net/raveenabalani/honda-management-and-organization" TargetMode="External"/><Relationship Id="rId1" Type="http://schemas.openxmlformats.org/officeDocument/2006/relationships/slideLayout" Target="../slideLayouts/slideLayout12.xml"/><Relationship Id="rId6" Type="http://schemas.openxmlformats.org/officeDocument/2006/relationships/hyperlink" Target="http://businesscasestudies.co.uk/tesco/motivational-theory-in-practice-at-tesco/what-is-motivation.html#axzz3XJCGDeZz" TargetMode="External"/><Relationship Id="rId5" Type="http://schemas.openxmlformats.org/officeDocument/2006/relationships/hyperlink" Target="http://powersports.honda.com/" TargetMode="External"/><Relationship Id="rId4" Type="http://schemas.openxmlformats.org/officeDocument/2006/relationships/hyperlink" Target="http://www.honda.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530" y="722646"/>
            <a:ext cx="7520940" cy="548640"/>
          </a:xfrm>
        </p:spPr>
        <p:txBody>
          <a:bodyPr/>
          <a:lstStyle/>
          <a:p>
            <a:pPr algn="ctr"/>
            <a:r>
              <a:rPr lang="en-US" sz="3600" b="1" dirty="0" smtClean="0">
                <a:solidFill>
                  <a:srgbClr val="FF0000"/>
                </a:solidFill>
                <a:latin typeface="Georgia" panose="02040502050405020303" pitchFamily="18" charset="0"/>
              </a:rPr>
              <a:t>Motivation</a:t>
            </a:r>
            <a:r>
              <a:rPr lang="en-US" sz="3600" b="1" dirty="0" smtClean="0">
                <a:solidFill>
                  <a:srgbClr val="FF0000"/>
                </a:solidFill>
              </a:rPr>
              <a:t>                </a:t>
            </a:r>
            <a:r>
              <a:rPr lang="fa-IR" sz="3600" b="1" dirty="0" smtClean="0">
                <a:solidFill>
                  <a:srgbClr val="FF0000"/>
                </a:solidFill>
                <a:cs typeface="B Titr" panose="00000700000000000000" pitchFamily="2" charset="-78"/>
              </a:rPr>
              <a:t>انگيزش</a:t>
            </a:r>
            <a:endParaRPr lang="en-US" sz="3600" b="1" dirty="0">
              <a:solidFill>
                <a:srgbClr val="FF0000"/>
              </a:solidFill>
              <a:cs typeface="B Titr" panose="00000700000000000000" pitchFamily="2" charset="-78"/>
            </a:endParaRPr>
          </a:p>
        </p:txBody>
      </p:sp>
      <p:sp>
        <p:nvSpPr>
          <p:cNvPr id="3" name="Date Placeholder 2"/>
          <p:cNvSpPr>
            <a:spLocks noGrp="1"/>
          </p:cNvSpPr>
          <p:nvPr>
            <p:ph type="dt" sz="half" idx="10"/>
          </p:nvPr>
        </p:nvSpPr>
        <p:spPr>
          <a:xfrm rot="3026595">
            <a:off x="2637143" y="6768813"/>
            <a:ext cx="2176272" cy="201168"/>
          </a:xfrm>
        </p:spPr>
        <p:txBody>
          <a:bodyPr/>
          <a:lstStyle/>
          <a:p>
            <a:fld id="{DD04238D-0D09-4C66-AF57-AE91A6DC1846}" type="datetime1">
              <a:rPr lang="en-US" altLang="en-US" smtClean="0"/>
              <a:t>4/16/2015</a:t>
            </a:fld>
            <a:endParaRPr lang="en-US" altLang="en-US" dirty="0"/>
          </a:p>
        </p:txBody>
      </p:sp>
      <p:sp>
        <p:nvSpPr>
          <p:cNvPr id="4" name="Slide Number Placeholder 3"/>
          <p:cNvSpPr>
            <a:spLocks noGrp="1"/>
          </p:cNvSpPr>
          <p:nvPr>
            <p:ph type="sldNum" sz="quarter" idx="12"/>
          </p:nvPr>
        </p:nvSpPr>
        <p:spPr/>
        <p:txBody>
          <a:bodyPr/>
          <a:lstStyle/>
          <a:p>
            <a:fld id="{5BA6FCE7-8D3C-4474-83BD-0DA4B22B1C1D}" type="slidenum">
              <a:rPr lang="en-US" altLang="en-US" smtClean="0"/>
              <a:pPr/>
              <a:t>1</a:t>
            </a:fld>
            <a:endParaRPr lang="en-US" altLang="en-US"/>
          </a:p>
        </p:txBody>
      </p:sp>
      <p:sp>
        <p:nvSpPr>
          <p:cNvPr id="9" name="TextBox 8"/>
          <p:cNvSpPr txBox="1"/>
          <p:nvPr/>
        </p:nvSpPr>
        <p:spPr>
          <a:xfrm>
            <a:off x="533400" y="1271286"/>
            <a:ext cx="8077200" cy="3754874"/>
          </a:xfrm>
          <a:prstGeom prst="rect">
            <a:avLst/>
          </a:prstGeom>
          <a:noFill/>
        </p:spPr>
        <p:txBody>
          <a:bodyPr wrap="square" rtlCol="0">
            <a:spAutoFit/>
          </a:bodyPr>
          <a:lstStyle/>
          <a:p>
            <a:pPr rtl="1" eaLnBrk="1" hangingPunct="1">
              <a:lnSpc>
                <a:spcPct val="90000"/>
              </a:lnSpc>
              <a:spcAft>
                <a:spcPts val="1200"/>
              </a:spcAft>
            </a:pPr>
            <a:r>
              <a:rPr lang="fa-IR" sz="4400" dirty="0" smtClean="0">
                <a:latin typeface="Bmitr"/>
                <a:cs typeface="B Mitra" panose="00000400000000000000" pitchFamily="2" charset="-78"/>
              </a:rPr>
              <a:t>درس منابع انسانی</a:t>
            </a:r>
          </a:p>
          <a:p>
            <a:pPr rtl="1" eaLnBrk="1" hangingPunct="1">
              <a:lnSpc>
                <a:spcPct val="90000"/>
              </a:lnSpc>
              <a:spcAft>
                <a:spcPts val="1200"/>
              </a:spcAft>
            </a:pPr>
            <a:r>
              <a:rPr lang="fa-IR" sz="4400" dirty="0" smtClean="0">
                <a:latin typeface="Bmitr"/>
                <a:cs typeface="B Mitra" panose="00000400000000000000" pitchFamily="2" charset="-78"/>
              </a:rPr>
              <a:t>استاد راهنما: جناب آقای دکتر پارسا</a:t>
            </a:r>
          </a:p>
          <a:p>
            <a:pPr rtl="1" eaLnBrk="1" hangingPunct="1">
              <a:lnSpc>
                <a:spcPct val="90000"/>
              </a:lnSpc>
              <a:spcAft>
                <a:spcPts val="1200"/>
              </a:spcAft>
            </a:pPr>
            <a:r>
              <a:rPr lang="fa-IR" sz="4400" dirty="0" smtClean="0">
                <a:latin typeface="Bmitr"/>
                <a:cs typeface="B Mitra" panose="00000400000000000000" pitchFamily="2" charset="-78"/>
              </a:rPr>
              <a:t>ارائه دهندگان: راسخ / </a:t>
            </a:r>
            <a:r>
              <a:rPr lang="fa-IR" sz="4400" dirty="0" err="1" smtClean="0">
                <a:latin typeface="Bmitr"/>
                <a:cs typeface="B Mitra" panose="00000400000000000000" pitchFamily="2" charset="-78"/>
              </a:rPr>
              <a:t>دیباجی</a:t>
            </a:r>
            <a:endParaRPr lang="en-US" sz="4400" dirty="0" smtClean="0">
              <a:latin typeface="Bmitr"/>
              <a:cs typeface="B Mitra" panose="00000400000000000000" pitchFamily="2" charset="-78"/>
            </a:endParaRPr>
          </a:p>
          <a:p>
            <a:pPr rtl="1" eaLnBrk="1" hangingPunct="1">
              <a:lnSpc>
                <a:spcPct val="90000"/>
              </a:lnSpc>
              <a:spcAft>
                <a:spcPts val="1200"/>
              </a:spcAft>
            </a:pPr>
            <a:r>
              <a:rPr lang="fa-IR" sz="4400" dirty="0" smtClean="0">
                <a:latin typeface="Bmitr"/>
                <a:cs typeface="B Mitra" panose="00000400000000000000" pitchFamily="2" charset="-78"/>
              </a:rPr>
              <a:t>کیس اصلی: شرکت مشاوره </a:t>
            </a:r>
            <a:r>
              <a:rPr lang="fa-IR" sz="4400" dirty="0" err="1" smtClean="0">
                <a:latin typeface="Bmitr"/>
                <a:cs typeface="B Mitra" panose="00000400000000000000" pitchFamily="2" charset="-78"/>
              </a:rPr>
              <a:t>موننکو</a:t>
            </a:r>
            <a:endParaRPr lang="fa-IR" sz="4400" dirty="0" smtClean="0">
              <a:latin typeface="Bmitr"/>
              <a:cs typeface="B Mitra" panose="00000400000000000000" pitchFamily="2" charset="-78"/>
            </a:endParaRPr>
          </a:p>
          <a:p>
            <a:pPr rtl="1" eaLnBrk="1" hangingPunct="1">
              <a:lnSpc>
                <a:spcPct val="90000"/>
              </a:lnSpc>
              <a:spcAft>
                <a:spcPts val="1200"/>
              </a:spcAft>
            </a:pPr>
            <a:r>
              <a:rPr lang="fa-IR" sz="4400" dirty="0" smtClean="0">
                <a:latin typeface="Bmitr"/>
                <a:cs typeface="B Mitra" panose="00000400000000000000" pitchFamily="2" charset="-78"/>
              </a:rPr>
              <a:t>سایر کیس ها: </a:t>
            </a:r>
            <a:r>
              <a:rPr lang="fa-IR" sz="4400" dirty="0" err="1" smtClean="0">
                <a:latin typeface="Bmitr"/>
                <a:cs typeface="B Mitra" panose="00000400000000000000" pitchFamily="2" charset="-78"/>
              </a:rPr>
              <a:t>هوندا</a:t>
            </a:r>
            <a:r>
              <a:rPr lang="fa-IR" sz="4400" dirty="0" smtClean="0">
                <a:latin typeface="Bmitr"/>
                <a:cs typeface="B Mitra" panose="00000400000000000000" pitchFamily="2" charset="-78"/>
              </a:rPr>
              <a:t> و </a:t>
            </a:r>
            <a:r>
              <a:rPr lang="fa-IR" sz="4400" dirty="0" err="1" smtClean="0">
                <a:latin typeface="Bmitr"/>
                <a:cs typeface="B Mitra" panose="00000400000000000000" pitchFamily="2" charset="-78"/>
              </a:rPr>
              <a:t>تسکو</a:t>
            </a:r>
            <a:endParaRPr lang="en-US" sz="4400" dirty="0">
              <a:latin typeface="Bmitr"/>
              <a:cs typeface="B Mitra" panose="00000400000000000000" pitchFamily="2" charset="-78"/>
            </a:endParaRPr>
          </a:p>
        </p:txBody>
      </p:sp>
      <p:sp>
        <p:nvSpPr>
          <p:cNvPr id="10" name="Title 1"/>
          <p:cNvSpPr txBox="1">
            <a:spLocks/>
          </p:cNvSpPr>
          <p:nvPr/>
        </p:nvSpPr>
        <p:spPr>
          <a:xfrm>
            <a:off x="914400" y="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pPr algn="ctr" fontAlgn="auto">
              <a:spcAft>
                <a:spcPts val="0"/>
              </a:spcAft>
            </a:pPr>
            <a:r>
              <a:rPr lang="fa-IR" sz="2400" dirty="0" smtClean="0">
                <a:cs typeface="B Titr" panose="00000700000000000000" pitchFamily="2" charset="-78"/>
              </a:rPr>
              <a:t>بنام خدا</a:t>
            </a:r>
            <a:endParaRPr lang="en-US" sz="2400" dirty="0">
              <a:cs typeface="B Titr" panose="00000700000000000000"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027" t="17494" r="9790" b="9043"/>
          <a:stretch/>
        </p:blipFill>
        <p:spPr bwMode="auto">
          <a:xfrm>
            <a:off x="184879" y="343525"/>
            <a:ext cx="8587291"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Lst>
        </p:spPr>
      </p:pic>
      <p:sp>
        <p:nvSpPr>
          <p:cNvPr id="2" name="Date Placeholder 1"/>
          <p:cNvSpPr>
            <a:spLocks noGrp="1"/>
          </p:cNvSpPr>
          <p:nvPr>
            <p:ph type="dt" sz="half" idx="10"/>
          </p:nvPr>
        </p:nvSpPr>
        <p:spPr/>
        <p:txBody>
          <a:bodyPr/>
          <a:lstStyle/>
          <a:p>
            <a:fld id="{AB01179A-A230-4264-830F-FDD70E8055FE}" type="datetime1">
              <a:rPr lang="en-US" altLang="en-US" smtClean="0"/>
              <a:t>4/16/2015</a:t>
            </a:fld>
            <a:endParaRPr lang="en-US" altLang="en-US"/>
          </a:p>
        </p:txBody>
      </p:sp>
      <p:sp>
        <p:nvSpPr>
          <p:cNvPr id="3" name="Slide Number Placeholder 2"/>
          <p:cNvSpPr>
            <a:spLocks noGrp="1"/>
          </p:cNvSpPr>
          <p:nvPr>
            <p:ph type="sldNum" sz="quarter" idx="12"/>
          </p:nvPr>
        </p:nvSpPr>
        <p:spPr>
          <a:xfrm>
            <a:off x="8474513" y="6372225"/>
            <a:ext cx="595313" cy="485775"/>
          </a:xfrm>
        </p:spPr>
        <p:txBody>
          <a:bodyPr>
            <a:normAutofit/>
          </a:bodyPr>
          <a:lstStyle/>
          <a:p>
            <a:fld id="{566BB1CE-EF62-48A3-A835-90246A6FD53F}" type="slidenum">
              <a:rPr lang="en-US" altLang="en-US" smtClean="0"/>
              <a:pPr/>
              <a:t>10</a:t>
            </a:fld>
            <a:endParaRPr lang="en-US" altLang="en-US"/>
          </a:p>
        </p:txBody>
      </p:sp>
    </p:spTree>
    <p:extLst>
      <p:ext uri="{BB962C8B-B14F-4D97-AF65-F5344CB8AC3E}">
        <p14:creationId xmlns:p14="http://schemas.microsoft.com/office/powerpoint/2010/main" val="384727256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err="1">
                <a:cs typeface="B Nazanin" panose="00000400000000000000" pitchFamily="2" charset="-78"/>
              </a:rPr>
              <a:t>سياست</a:t>
            </a:r>
            <a:r>
              <a:rPr lang="fa-IR" sz="3600" b="1" dirty="0">
                <a:cs typeface="B Nazanin" panose="00000400000000000000" pitchFamily="2" charset="-78"/>
              </a:rPr>
              <a:t> ها :</a:t>
            </a:r>
            <a:endParaRPr lang="en-US" sz="3600" dirty="0">
              <a:cs typeface="B Nazanin" panose="00000400000000000000" pitchFamily="2" charset="-78"/>
            </a:endParaRPr>
          </a:p>
        </p:txBody>
      </p:sp>
      <p:sp>
        <p:nvSpPr>
          <p:cNvPr id="3" name="Text Placeholder 2"/>
          <p:cNvSpPr>
            <a:spLocks noGrp="1"/>
          </p:cNvSpPr>
          <p:nvPr>
            <p:ph type="body" sz="half" idx="1"/>
          </p:nvPr>
        </p:nvSpPr>
        <p:spPr>
          <a:xfrm>
            <a:off x="1042988" y="1304925"/>
            <a:ext cx="7491412" cy="4895850"/>
          </a:xfrm>
        </p:spPr>
        <p:txBody>
          <a:bodyPr>
            <a:normAutofit/>
          </a:bodyPr>
          <a:lstStyle/>
          <a:p>
            <a:pPr algn="r" rtl="1"/>
            <a:r>
              <a:rPr lang="fa-IR" sz="2000" dirty="0" err="1">
                <a:cs typeface="B Nazanin" panose="00000400000000000000" pitchFamily="2" charset="-78"/>
              </a:rPr>
              <a:t>سياست</a:t>
            </a:r>
            <a:r>
              <a:rPr lang="fa-IR" sz="2000" dirty="0">
                <a:cs typeface="B Nazanin" panose="00000400000000000000" pitchFamily="2" charset="-78"/>
              </a:rPr>
              <a:t> </a:t>
            </a:r>
            <a:r>
              <a:rPr lang="fa-IR" sz="2000" dirty="0" err="1">
                <a:cs typeface="B Nazanin" panose="00000400000000000000" pitchFamily="2" charset="-78"/>
              </a:rPr>
              <a:t>هاي</a:t>
            </a:r>
            <a:r>
              <a:rPr lang="fa-IR" sz="2000" dirty="0">
                <a:cs typeface="B Nazanin" panose="00000400000000000000" pitchFamily="2" charset="-78"/>
              </a:rPr>
              <a:t> </a:t>
            </a:r>
            <a:r>
              <a:rPr lang="fa-IR" sz="2000" dirty="0" err="1">
                <a:cs typeface="B Nazanin" panose="00000400000000000000" pitchFamily="2" charset="-78"/>
              </a:rPr>
              <a:t>كلي</a:t>
            </a:r>
            <a:r>
              <a:rPr lang="fa-IR" sz="2000" dirty="0">
                <a:cs typeface="B Nazanin" panose="00000400000000000000" pitchFamily="2" charset="-78"/>
              </a:rPr>
              <a:t> </a:t>
            </a:r>
            <a:r>
              <a:rPr lang="fa-IR" sz="2000" dirty="0" err="1">
                <a:cs typeface="B Nazanin" panose="00000400000000000000" pitchFamily="2" charset="-78"/>
              </a:rPr>
              <a:t>شركت</a:t>
            </a:r>
            <a:r>
              <a:rPr lang="fa-IR" sz="2000" dirty="0">
                <a:cs typeface="B Nazanin" panose="00000400000000000000" pitchFamily="2" charset="-78"/>
              </a:rPr>
              <a:t> </a:t>
            </a:r>
            <a:r>
              <a:rPr lang="fa-IR" sz="2000" dirty="0" err="1">
                <a:cs typeface="B Nazanin" panose="00000400000000000000" pitchFamily="2" charset="-78"/>
              </a:rPr>
              <a:t>مهندسين</a:t>
            </a:r>
            <a:r>
              <a:rPr lang="fa-IR" sz="2000" dirty="0">
                <a:cs typeface="B Nazanin" panose="00000400000000000000" pitchFamily="2" charset="-78"/>
              </a:rPr>
              <a:t> مشاور </a:t>
            </a:r>
            <a:r>
              <a:rPr lang="fa-IR" sz="2000" dirty="0" err="1">
                <a:cs typeface="B Nazanin" panose="00000400000000000000" pitchFamily="2" charset="-78"/>
              </a:rPr>
              <a:t>موننكو</a:t>
            </a:r>
            <a:r>
              <a:rPr lang="fa-IR" sz="2000" dirty="0">
                <a:cs typeface="B Nazanin" panose="00000400000000000000" pitchFamily="2" charset="-78"/>
              </a:rPr>
              <a:t> </a:t>
            </a:r>
            <a:r>
              <a:rPr lang="fa-IR" sz="2000" dirty="0" err="1">
                <a:cs typeface="B Nazanin" panose="00000400000000000000" pitchFamily="2" charset="-78"/>
              </a:rPr>
              <a:t>ايران</a:t>
            </a:r>
            <a:r>
              <a:rPr lang="fa-IR" sz="2000" dirty="0">
                <a:cs typeface="B Nazanin" panose="00000400000000000000" pitchFamily="2" charset="-78"/>
              </a:rPr>
              <a:t> عبارتند از</a:t>
            </a:r>
            <a:r>
              <a:rPr lang="fa-IR" sz="2000" dirty="0" smtClean="0">
                <a:cs typeface="B Nazanin" panose="00000400000000000000" pitchFamily="2" charset="-78"/>
              </a:rPr>
              <a:t>:</a:t>
            </a:r>
          </a:p>
          <a:p>
            <a:pPr algn="r" rtl="1">
              <a:buFont typeface="Wingdings" panose="05000000000000000000" pitchFamily="2" charset="2"/>
              <a:buChar char="v"/>
            </a:pPr>
            <a:r>
              <a:rPr lang="fa-IR" sz="2000" dirty="0" err="1" smtClean="0">
                <a:cs typeface="B Nazanin" panose="00000400000000000000" pitchFamily="2" charset="-78"/>
              </a:rPr>
              <a:t>افزايش</a:t>
            </a:r>
            <a:r>
              <a:rPr lang="fa-IR" sz="2000" dirty="0" smtClean="0">
                <a:cs typeface="B Nazanin" panose="00000400000000000000" pitchFamily="2" charset="-78"/>
              </a:rPr>
              <a:t> </a:t>
            </a:r>
            <a:r>
              <a:rPr lang="fa-IR" sz="2000" dirty="0" err="1">
                <a:cs typeface="B Nazanin" panose="00000400000000000000" pitchFamily="2" charset="-78"/>
              </a:rPr>
              <a:t>كيفيت</a:t>
            </a:r>
            <a:r>
              <a:rPr lang="fa-IR" sz="2000" dirty="0">
                <a:cs typeface="B Nazanin" panose="00000400000000000000" pitchFamily="2" charset="-78"/>
              </a:rPr>
              <a:t> و بهره </a:t>
            </a:r>
            <a:r>
              <a:rPr lang="fa-IR" sz="2000" dirty="0" err="1">
                <a:cs typeface="B Nazanin" panose="00000400000000000000" pitchFamily="2" charset="-78"/>
              </a:rPr>
              <a:t>وري</a:t>
            </a:r>
            <a:r>
              <a:rPr lang="fa-IR" sz="2000" dirty="0">
                <a:cs typeface="B Nazanin" panose="00000400000000000000" pitchFamily="2" charset="-78"/>
              </a:rPr>
              <a:t> در </a:t>
            </a:r>
            <a:r>
              <a:rPr lang="fa-IR" sz="2000" dirty="0" err="1">
                <a:cs typeface="B Nazanin" panose="00000400000000000000" pitchFamily="2" charset="-78"/>
              </a:rPr>
              <a:t>اجراي</a:t>
            </a:r>
            <a:r>
              <a:rPr lang="fa-IR" sz="2000" dirty="0">
                <a:cs typeface="B Nazanin" panose="00000400000000000000" pitchFamily="2" charset="-78"/>
              </a:rPr>
              <a:t> پروژه ها</a:t>
            </a:r>
          </a:p>
          <a:p>
            <a:pPr algn="r" rtl="1">
              <a:buFont typeface="Wingdings" panose="05000000000000000000" pitchFamily="2" charset="2"/>
              <a:buChar char="v"/>
            </a:pPr>
            <a:r>
              <a:rPr lang="fa-IR" sz="2000" dirty="0" err="1" smtClean="0">
                <a:cs typeface="B Nazanin" panose="00000400000000000000" pitchFamily="2" charset="-78"/>
              </a:rPr>
              <a:t>ارتقاي</a:t>
            </a:r>
            <a:r>
              <a:rPr lang="fa-IR" sz="2000" dirty="0" smtClean="0">
                <a:cs typeface="B Nazanin" panose="00000400000000000000" pitchFamily="2" charset="-78"/>
              </a:rPr>
              <a:t> </a:t>
            </a:r>
            <a:r>
              <a:rPr lang="fa-IR" sz="2000" dirty="0">
                <a:cs typeface="B Nazanin" panose="00000400000000000000" pitchFamily="2" charset="-78"/>
              </a:rPr>
              <a:t>دانش </a:t>
            </a:r>
            <a:r>
              <a:rPr lang="fa-IR" sz="2000" dirty="0" err="1">
                <a:cs typeface="B Nazanin" panose="00000400000000000000" pitchFamily="2" charset="-78"/>
              </a:rPr>
              <a:t>فني</a:t>
            </a:r>
            <a:r>
              <a:rPr lang="fa-IR" sz="2000" dirty="0">
                <a:cs typeface="B Nazanin" panose="00000400000000000000" pitchFamily="2" charset="-78"/>
              </a:rPr>
              <a:t> خدمات </a:t>
            </a:r>
            <a:r>
              <a:rPr lang="fa-IR" sz="2000" dirty="0" err="1">
                <a:cs typeface="B Nazanin" panose="00000400000000000000" pitchFamily="2" charset="-78"/>
              </a:rPr>
              <a:t>مهندسي</a:t>
            </a:r>
            <a:r>
              <a:rPr lang="fa-IR" sz="2000" dirty="0">
                <a:cs typeface="B Nazanin" panose="00000400000000000000" pitchFamily="2" charset="-78"/>
              </a:rPr>
              <a:t> و مشاوره</a:t>
            </a:r>
          </a:p>
          <a:p>
            <a:pPr algn="r" rtl="1">
              <a:buFont typeface="Wingdings" panose="05000000000000000000" pitchFamily="2" charset="2"/>
              <a:buChar char="v"/>
            </a:pPr>
            <a:r>
              <a:rPr lang="fa-IR" sz="2000" dirty="0" smtClean="0">
                <a:cs typeface="B Nazanin" panose="00000400000000000000" pitchFamily="2" charset="-78"/>
              </a:rPr>
              <a:t>تلاش </a:t>
            </a:r>
            <a:r>
              <a:rPr lang="fa-IR" sz="2000" dirty="0" err="1">
                <a:cs typeface="B Nazanin" panose="00000400000000000000" pitchFamily="2" charset="-78"/>
              </a:rPr>
              <a:t>درجهت</a:t>
            </a:r>
            <a:r>
              <a:rPr lang="fa-IR" sz="2000" dirty="0">
                <a:cs typeface="B Nazanin" panose="00000400000000000000" pitchFamily="2" charset="-78"/>
              </a:rPr>
              <a:t> </a:t>
            </a:r>
            <a:r>
              <a:rPr lang="fa-IR" sz="2000" dirty="0" err="1">
                <a:cs typeface="B Nazanin" panose="00000400000000000000" pitchFamily="2" charset="-78"/>
              </a:rPr>
              <a:t>افزايش</a:t>
            </a:r>
            <a:r>
              <a:rPr lang="fa-IR" sz="2000" dirty="0">
                <a:cs typeface="B Nazanin" panose="00000400000000000000" pitchFamily="2" charset="-78"/>
              </a:rPr>
              <a:t> </a:t>
            </a:r>
            <a:r>
              <a:rPr lang="fa-IR" sz="2000" dirty="0" err="1">
                <a:cs typeface="B Nazanin" panose="00000400000000000000" pitchFamily="2" charset="-78"/>
              </a:rPr>
              <a:t>رضايت</a:t>
            </a:r>
            <a:r>
              <a:rPr lang="fa-IR" sz="2000" dirty="0">
                <a:cs typeface="B Nazanin" panose="00000400000000000000" pitchFamily="2" charset="-78"/>
              </a:rPr>
              <a:t> </a:t>
            </a:r>
            <a:r>
              <a:rPr lang="fa-IR" sz="2000" dirty="0" err="1">
                <a:cs typeface="B Nazanin" panose="00000400000000000000" pitchFamily="2" charset="-78"/>
              </a:rPr>
              <a:t>مشتريان</a:t>
            </a:r>
            <a:endParaRPr lang="fa-IR" sz="2000" dirty="0">
              <a:cs typeface="B Nazanin" panose="00000400000000000000" pitchFamily="2" charset="-78"/>
            </a:endParaRPr>
          </a:p>
          <a:p>
            <a:pPr algn="r" rtl="1">
              <a:buFont typeface="Wingdings" panose="05000000000000000000" pitchFamily="2" charset="2"/>
              <a:buChar char="v"/>
            </a:pPr>
            <a:r>
              <a:rPr lang="fa-IR" sz="2000" i="1" u="sng" dirty="0" err="1" smtClean="0">
                <a:solidFill>
                  <a:srgbClr val="FF0000"/>
                </a:solidFill>
                <a:cs typeface="B Nazanin" panose="00000400000000000000" pitchFamily="2" charset="-78"/>
              </a:rPr>
              <a:t>ايجاد</a:t>
            </a:r>
            <a:r>
              <a:rPr lang="fa-IR" sz="2000" i="1" u="sng" dirty="0" smtClean="0">
                <a:solidFill>
                  <a:srgbClr val="FF0000"/>
                </a:solidFill>
                <a:cs typeface="B Nazanin" panose="00000400000000000000" pitchFamily="2" charset="-78"/>
              </a:rPr>
              <a:t> </a:t>
            </a:r>
            <a:r>
              <a:rPr lang="fa-IR" sz="2000" i="1" u="sng" dirty="0" err="1">
                <a:solidFill>
                  <a:srgbClr val="FF0000"/>
                </a:solidFill>
                <a:cs typeface="B Nazanin" panose="00000400000000000000" pitchFamily="2" charset="-78"/>
              </a:rPr>
              <a:t>شرايط</a:t>
            </a:r>
            <a:r>
              <a:rPr lang="fa-IR" sz="2000" i="1" u="sng" dirty="0">
                <a:solidFill>
                  <a:srgbClr val="FF0000"/>
                </a:solidFill>
                <a:cs typeface="B Nazanin" panose="00000400000000000000" pitchFamily="2" charset="-78"/>
              </a:rPr>
              <a:t> مناسب جهت </a:t>
            </a:r>
            <a:r>
              <a:rPr lang="fa-IR" sz="2000" i="1" u="sng" dirty="0" err="1">
                <a:solidFill>
                  <a:srgbClr val="FF0000"/>
                </a:solidFill>
                <a:cs typeface="B Nazanin" panose="00000400000000000000" pitchFamily="2" charset="-78"/>
              </a:rPr>
              <a:t>توانمندسازي</a:t>
            </a:r>
            <a:r>
              <a:rPr lang="fa-IR" sz="2000" i="1" u="sng" dirty="0">
                <a:solidFill>
                  <a:srgbClr val="FF0000"/>
                </a:solidFill>
                <a:cs typeface="B Nazanin" panose="00000400000000000000" pitchFamily="2" charset="-78"/>
              </a:rPr>
              <a:t> و ارتقاء </a:t>
            </a:r>
            <a:r>
              <a:rPr lang="fa-IR" sz="2000" i="1" u="sng" dirty="0" err="1">
                <a:solidFill>
                  <a:srgbClr val="FF0000"/>
                </a:solidFill>
                <a:cs typeface="B Nazanin" panose="00000400000000000000" pitchFamily="2" charset="-78"/>
              </a:rPr>
              <a:t>صلاحيت</a:t>
            </a:r>
            <a:r>
              <a:rPr lang="fa-IR" sz="2000" i="1" u="sng" dirty="0">
                <a:solidFill>
                  <a:srgbClr val="FF0000"/>
                </a:solidFill>
                <a:cs typeface="B Nazanin" panose="00000400000000000000" pitchFamily="2" charset="-78"/>
              </a:rPr>
              <a:t> </a:t>
            </a:r>
            <a:r>
              <a:rPr lang="fa-IR" sz="2000" i="1" u="sng" dirty="0" err="1">
                <a:solidFill>
                  <a:srgbClr val="FF0000"/>
                </a:solidFill>
                <a:cs typeface="B Nazanin" panose="00000400000000000000" pitchFamily="2" charset="-78"/>
              </a:rPr>
              <a:t>كاركنان</a:t>
            </a:r>
            <a:endParaRPr lang="fa-IR" sz="2000" i="1" u="sng" dirty="0">
              <a:solidFill>
                <a:srgbClr val="FF0000"/>
              </a:solidFill>
              <a:cs typeface="B Nazanin" panose="00000400000000000000" pitchFamily="2" charset="-78"/>
            </a:endParaRPr>
          </a:p>
          <a:p>
            <a:pPr algn="r" rtl="1">
              <a:buFont typeface="Wingdings" panose="05000000000000000000" pitchFamily="2" charset="2"/>
              <a:buChar char="v"/>
            </a:pPr>
            <a:r>
              <a:rPr lang="fa-IR" sz="2000" dirty="0" smtClean="0">
                <a:cs typeface="B Nazanin" panose="00000400000000000000" pitchFamily="2" charset="-78"/>
              </a:rPr>
              <a:t>توسعه </a:t>
            </a:r>
            <a:r>
              <a:rPr lang="fa-IR" sz="2000" dirty="0" err="1">
                <a:cs typeface="B Nazanin" panose="00000400000000000000" pitchFamily="2" charset="-78"/>
              </a:rPr>
              <a:t>بازارهاي</a:t>
            </a:r>
            <a:r>
              <a:rPr lang="fa-IR" sz="2000" dirty="0">
                <a:cs typeface="B Nazanin" panose="00000400000000000000" pitchFamily="2" charset="-78"/>
              </a:rPr>
              <a:t> </a:t>
            </a:r>
            <a:r>
              <a:rPr lang="fa-IR" sz="2000" dirty="0" err="1">
                <a:cs typeface="B Nazanin" panose="00000400000000000000" pitchFamily="2" charset="-78"/>
              </a:rPr>
              <a:t>ملي</a:t>
            </a:r>
            <a:r>
              <a:rPr lang="fa-IR" sz="2000" dirty="0">
                <a:cs typeface="B Nazanin" panose="00000400000000000000" pitchFamily="2" charset="-78"/>
              </a:rPr>
              <a:t> و منطقه </a:t>
            </a:r>
            <a:r>
              <a:rPr lang="fa-IR" sz="2000" dirty="0" err="1">
                <a:cs typeface="B Nazanin" panose="00000400000000000000" pitchFamily="2" charset="-78"/>
              </a:rPr>
              <a:t>اي</a:t>
            </a:r>
            <a:endParaRPr lang="en-US" sz="2000" dirty="0">
              <a:cs typeface="B Nazanin" panose="00000400000000000000" pitchFamily="2" charset="-78"/>
            </a:endParaRPr>
          </a:p>
        </p:txBody>
      </p:sp>
      <p:sp>
        <p:nvSpPr>
          <p:cNvPr id="4" name="Date Placeholder 3"/>
          <p:cNvSpPr>
            <a:spLocks noGrp="1"/>
          </p:cNvSpPr>
          <p:nvPr>
            <p:ph type="dt" sz="half" idx="10"/>
          </p:nvPr>
        </p:nvSpPr>
        <p:spPr/>
        <p:txBody>
          <a:bodyPr/>
          <a:lstStyle/>
          <a:p>
            <a:fld id="{BDC6C931-FBE2-4C75-BACE-CA2C45741117}" type="datetime1">
              <a:rPr lang="en-US" altLang="en-US" smtClean="0"/>
              <a:t>4/16/2015</a:t>
            </a:fld>
            <a:endParaRPr lang="en-US" altLang="en-US"/>
          </a:p>
        </p:txBody>
      </p:sp>
      <p:sp>
        <p:nvSpPr>
          <p:cNvPr id="5" name="Slide Number Placeholder 4"/>
          <p:cNvSpPr>
            <a:spLocks noGrp="1"/>
          </p:cNvSpPr>
          <p:nvPr>
            <p:ph type="sldNum" sz="quarter" idx="12"/>
          </p:nvPr>
        </p:nvSpPr>
        <p:spPr>
          <a:xfrm>
            <a:off x="8077199" y="6096000"/>
            <a:ext cx="671513" cy="561975"/>
          </a:xfrm>
        </p:spPr>
        <p:txBody>
          <a:bodyPr>
            <a:normAutofit/>
          </a:bodyPr>
          <a:lstStyle/>
          <a:p>
            <a:fld id="{566BB1CE-EF62-48A3-A835-90246A6FD53F}" type="slidenum">
              <a:rPr lang="en-US" altLang="en-US" smtClean="0"/>
              <a:pPr/>
              <a:t>11</a:t>
            </a:fld>
            <a:endParaRPr lang="en-US" altLang="en-US" dirty="0"/>
          </a:p>
        </p:txBody>
      </p:sp>
    </p:spTree>
    <p:extLst>
      <p:ext uri="{BB962C8B-B14F-4D97-AF65-F5344CB8AC3E}">
        <p14:creationId xmlns:p14="http://schemas.microsoft.com/office/powerpoint/2010/main" val="219386735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Text Box 3"/>
          <p:cNvSpPr txBox="1">
            <a:spLocks noChangeArrowheads="1"/>
          </p:cNvSpPr>
          <p:nvPr/>
        </p:nvSpPr>
        <p:spPr bwMode="auto">
          <a:xfrm>
            <a:off x="533400" y="2438400"/>
            <a:ext cx="4495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lang="en-US" altLang="en-US" sz="3200">
              <a:latin typeface="Tahoma" pitchFamily="34" charset="0"/>
            </a:endParaRPr>
          </a:p>
        </p:txBody>
      </p:sp>
      <p:sp>
        <p:nvSpPr>
          <p:cNvPr id="69637" name="Text Box 5"/>
          <p:cNvSpPr txBox="1">
            <a:spLocks noChangeArrowheads="1"/>
          </p:cNvSpPr>
          <p:nvPr/>
        </p:nvSpPr>
        <p:spPr bwMode="auto">
          <a:xfrm>
            <a:off x="67056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altLang="en-US"/>
          </a:p>
        </p:txBody>
      </p:sp>
      <p:sp>
        <p:nvSpPr>
          <p:cNvPr id="69641" name="Rectangle 9"/>
          <p:cNvSpPr>
            <a:spLocks noGrp="1" noChangeArrowheads="1"/>
          </p:cNvSpPr>
          <p:nvPr>
            <p:ph type="title"/>
          </p:nvPr>
        </p:nvSpPr>
        <p:spPr/>
        <p:txBody>
          <a:bodyPr/>
          <a:lstStyle/>
          <a:p>
            <a:pPr algn="ctr" rtl="1"/>
            <a:r>
              <a:rPr lang="fa-IR" b="1" dirty="0" err="1" smtClean="0">
                <a:solidFill>
                  <a:schemeClr val="tx1"/>
                </a:solidFill>
                <a:cs typeface="B Nazanin" panose="00000400000000000000" pitchFamily="2" charset="-78"/>
              </a:rPr>
              <a:t>مدلي</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براي</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انگيزش</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كاركنان</a:t>
            </a:r>
            <a:endParaRPr lang="fa-IR" b="1" dirty="0" smtClean="0">
              <a:solidFill>
                <a:schemeClr val="tx1"/>
              </a:solidFill>
              <a:cs typeface="B Nazanin" panose="00000400000000000000" pitchFamily="2" charset="-78"/>
            </a:endParaRPr>
          </a:p>
        </p:txBody>
      </p:sp>
      <p:sp>
        <p:nvSpPr>
          <p:cNvPr id="69644" name="Rectangle 12"/>
          <p:cNvSpPr>
            <a:spLocks noGrp="1" noChangeArrowheads="1"/>
          </p:cNvSpPr>
          <p:nvPr>
            <p:ph type="body" sz="half" idx="1"/>
          </p:nvPr>
        </p:nvSpPr>
        <p:spPr>
          <a:xfrm>
            <a:off x="533400" y="1304925"/>
            <a:ext cx="8153400" cy="2428876"/>
          </a:xfrm>
        </p:spPr>
        <p:txBody>
          <a:bodyPr>
            <a:normAutofit/>
          </a:bodyPr>
          <a:lstStyle/>
          <a:p>
            <a:pPr marL="0" indent="0" algn="just" rtl="1">
              <a:buNone/>
            </a:pPr>
            <a:endParaRPr lang="fa-IR" sz="2800" dirty="0" smtClean="0">
              <a:solidFill>
                <a:schemeClr val="tx1"/>
              </a:solidFill>
              <a:cs typeface="B Nazanin" panose="00000400000000000000" pitchFamily="2" charset="-78"/>
            </a:endParaRPr>
          </a:p>
          <a:p>
            <a:pPr marL="0" indent="0" algn="just" rtl="1">
              <a:buNone/>
            </a:pPr>
            <a:r>
              <a:rPr lang="fa-IR" sz="2800" dirty="0" err="1" smtClean="0">
                <a:solidFill>
                  <a:schemeClr val="tx1"/>
                </a:solidFill>
                <a:cs typeface="B Nazanin" panose="00000400000000000000" pitchFamily="2" charset="-78"/>
              </a:rPr>
              <a:t>انگيزش</a:t>
            </a:r>
            <a:r>
              <a:rPr lang="fa-IR" sz="2800" dirty="0" smtClean="0">
                <a:solidFill>
                  <a:schemeClr val="tx1"/>
                </a:solidFill>
                <a:cs typeface="B Nazanin" panose="00000400000000000000" pitchFamily="2" charset="-78"/>
              </a:rPr>
              <a:t> </a:t>
            </a:r>
            <a:r>
              <a:rPr lang="fa-IR" sz="2800" dirty="0">
                <a:solidFill>
                  <a:schemeClr val="tx1"/>
                </a:solidFill>
                <a:cs typeface="B Nazanin" panose="00000400000000000000" pitchFamily="2" charset="-78"/>
              </a:rPr>
              <a:t>در </a:t>
            </a:r>
            <a:r>
              <a:rPr lang="fa-IR" sz="2800" dirty="0" smtClean="0">
                <a:solidFill>
                  <a:schemeClr val="tx1"/>
                </a:solidFill>
                <a:cs typeface="B Nazanin" panose="00000400000000000000" pitchFamily="2" charset="-78"/>
              </a:rPr>
              <a:t>مدل تعریف شده شرکت </a:t>
            </a:r>
            <a:r>
              <a:rPr lang="fa-IR" sz="2800" dirty="0" err="1" smtClean="0">
                <a:solidFill>
                  <a:schemeClr val="tx1"/>
                </a:solidFill>
                <a:cs typeface="B Nazanin" panose="00000400000000000000" pitchFamily="2" charset="-78"/>
              </a:rPr>
              <a:t>موننکو</a:t>
            </a:r>
            <a:r>
              <a:rPr lang="fa-IR" sz="2800" dirty="0" smtClean="0">
                <a:solidFill>
                  <a:schemeClr val="tx1"/>
                </a:solidFill>
                <a:cs typeface="B Nazanin" panose="00000400000000000000" pitchFamily="2" charset="-78"/>
              </a:rPr>
              <a:t> ایران به </a:t>
            </a:r>
            <a:r>
              <a:rPr lang="fa-IR" sz="2800" dirty="0">
                <a:solidFill>
                  <a:schemeClr val="tx1"/>
                </a:solidFill>
                <a:cs typeface="B Nazanin" panose="00000400000000000000" pitchFamily="2" charset="-78"/>
              </a:rPr>
              <a:t>صورت "</a:t>
            </a:r>
            <a:r>
              <a:rPr lang="fa-IR" sz="2800" dirty="0" err="1">
                <a:solidFill>
                  <a:schemeClr val="tx1"/>
                </a:solidFill>
                <a:cs typeface="B Nazanin" panose="00000400000000000000" pitchFamily="2" charset="-78"/>
              </a:rPr>
              <a:t>فرآيندها</a:t>
            </a:r>
            <a:r>
              <a:rPr lang="fa-IR" sz="2800" dirty="0">
                <a:solidFill>
                  <a:schemeClr val="tx1"/>
                </a:solidFill>
                <a:cs typeface="B Nazanin" panose="00000400000000000000" pitchFamily="2" charset="-78"/>
              </a:rPr>
              <a:t> </a:t>
            </a:r>
            <a:r>
              <a:rPr lang="fa-IR" sz="2800" dirty="0" err="1">
                <a:solidFill>
                  <a:schemeClr val="tx1"/>
                </a:solidFill>
                <a:cs typeface="B Nazanin" panose="00000400000000000000" pitchFamily="2" charset="-78"/>
              </a:rPr>
              <a:t>يا</a:t>
            </a:r>
            <a:r>
              <a:rPr lang="fa-IR" sz="2800" dirty="0">
                <a:solidFill>
                  <a:schemeClr val="tx1"/>
                </a:solidFill>
                <a:cs typeface="B Nazanin" panose="00000400000000000000" pitchFamily="2" charset="-78"/>
              </a:rPr>
              <a:t> </a:t>
            </a:r>
            <a:r>
              <a:rPr lang="fa-IR" sz="2800" dirty="0" err="1">
                <a:solidFill>
                  <a:schemeClr val="tx1"/>
                </a:solidFill>
                <a:cs typeface="B Nazanin" panose="00000400000000000000" pitchFamily="2" charset="-78"/>
              </a:rPr>
              <a:t>عواملي</a:t>
            </a:r>
            <a:r>
              <a:rPr lang="fa-IR" sz="2800" dirty="0">
                <a:solidFill>
                  <a:schemeClr val="tx1"/>
                </a:solidFill>
                <a:cs typeface="B Nazanin" panose="00000400000000000000" pitchFamily="2" charset="-78"/>
              </a:rPr>
              <a:t> </a:t>
            </a:r>
            <a:r>
              <a:rPr lang="fa-IR" sz="2800" dirty="0" err="1">
                <a:solidFill>
                  <a:schemeClr val="tx1"/>
                </a:solidFill>
                <a:cs typeface="B Nazanin" panose="00000400000000000000" pitchFamily="2" charset="-78"/>
              </a:rPr>
              <a:t>كه</a:t>
            </a:r>
            <a:r>
              <a:rPr lang="fa-IR" sz="2800" dirty="0">
                <a:solidFill>
                  <a:schemeClr val="tx1"/>
                </a:solidFill>
                <a:cs typeface="B Nazanin" panose="00000400000000000000" pitchFamily="2" charset="-78"/>
              </a:rPr>
              <a:t> رفتار شخص را </a:t>
            </a:r>
            <a:r>
              <a:rPr lang="fa-IR" sz="2800" dirty="0" err="1">
                <a:solidFill>
                  <a:schemeClr val="tx1"/>
                </a:solidFill>
                <a:cs typeface="B Nazanin" panose="00000400000000000000" pitchFamily="2" charset="-78"/>
              </a:rPr>
              <a:t>نيرو</a:t>
            </a:r>
            <a:r>
              <a:rPr lang="fa-IR" sz="2800" dirty="0">
                <a:solidFill>
                  <a:schemeClr val="tx1"/>
                </a:solidFill>
                <a:cs typeface="B Nazanin" panose="00000400000000000000" pitchFamily="2" charset="-78"/>
              </a:rPr>
              <a:t> </a:t>
            </a:r>
            <a:r>
              <a:rPr lang="fa-IR" sz="2800" dirty="0" err="1">
                <a:solidFill>
                  <a:schemeClr val="tx1"/>
                </a:solidFill>
                <a:cs typeface="B Nazanin" panose="00000400000000000000" pitchFamily="2" charset="-78"/>
              </a:rPr>
              <a:t>مي‌بخشد</a:t>
            </a:r>
            <a:r>
              <a:rPr lang="fa-IR" sz="2800" dirty="0">
                <a:solidFill>
                  <a:schemeClr val="tx1"/>
                </a:solidFill>
                <a:cs typeface="B Nazanin" panose="00000400000000000000" pitchFamily="2" charset="-78"/>
              </a:rPr>
              <a:t> و آن را </a:t>
            </a:r>
            <a:r>
              <a:rPr lang="fa-IR" sz="2800" dirty="0">
                <a:cs typeface="B Nazanin" panose="00000400000000000000" pitchFamily="2" charset="-78"/>
              </a:rPr>
              <a:t>جهت </a:t>
            </a:r>
            <a:r>
              <a:rPr lang="fa-IR" sz="2800" dirty="0" err="1" smtClean="0">
                <a:cs typeface="B Nazanin" panose="00000400000000000000" pitchFamily="2" charset="-78"/>
              </a:rPr>
              <a:t>دستيابي</a:t>
            </a:r>
            <a:r>
              <a:rPr lang="fa-IR" sz="2800" dirty="0" smtClean="0">
                <a:cs typeface="B Nazanin" panose="00000400000000000000" pitchFamily="2" charset="-78"/>
              </a:rPr>
              <a:t> به اهداف خاص </a:t>
            </a:r>
            <a:r>
              <a:rPr lang="fa-IR" sz="2800" dirty="0" err="1" smtClean="0">
                <a:cs typeface="B Nazanin" panose="00000400000000000000" pitchFamily="2" charset="-78"/>
              </a:rPr>
              <a:t>هدايت</a:t>
            </a:r>
            <a:r>
              <a:rPr lang="fa-IR" sz="2800" dirty="0" smtClean="0">
                <a:cs typeface="B Nazanin" panose="00000400000000000000" pitchFamily="2" charset="-78"/>
              </a:rPr>
              <a:t> </a:t>
            </a:r>
            <a:r>
              <a:rPr lang="fa-IR" sz="2800" dirty="0" err="1" smtClean="0">
                <a:cs typeface="B Nazanin" panose="00000400000000000000" pitchFamily="2" charset="-78"/>
              </a:rPr>
              <a:t>مي‌كند</a:t>
            </a:r>
            <a:r>
              <a:rPr lang="fa-IR" sz="2800" dirty="0" smtClean="0">
                <a:cs typeface="B Nazanin" panose="00000400000000000000" pitchFamily="2" charset="-78"/>
              </a:rPr>
              <a:t>." </a:t>
            </a:r>
            <a:r>
              <a:rPr lang="fa-IR" sz="2800" dirty="0" err="1" smtClean="0">
                <a:cs typeface="B Nazanin" panose="00000400000000000000" pitchFamily="2" charset="-78"/>
              </a:rPr>
              <a:t>تعريف</a:t>
            </a:r>
            <a:r>
              <a:rPr lang="fa-IR" sz="2800" dirty="0" smtClean="0">
                <a:cs typeface="B Nazanin" panose="00000400000000000000" pitchFamily="2" charset="-78"/>
              </a:rPr>
              <a:t> شده است</a:t>
            </a:r>
            <a:endParaRPr lang="en-US" altLang="en-US" sz="2800" dirty="0" smtClean="0">
              <a:cs typeface="B Nazanin" panose="00000400000000000000" pitchFamily="2" charset="-78"/>
            </a:endParaRPr>
          </a:p>
          <a:p>
            <a:pPr marL="0" indent="0" algn="just" rtl="1">
              <a:buNone/>
            </a:pPr>
            <a:endParaRPr lang="fa-IR" sz="2800" dirty="0" smtClean="0">
              <a:cs typeface="B Nazanin" panose="00000400000000000000" pitchFamily="2" charset="-78"/>
            </a:endParaRPr>
          </a:p>
        </p:txBody>
      </p:sp>
      <p:sp>
        <p:nvSpPr>
          <p:cNvPr id="2" name="Date Placeholder 1"/>
          <p:cNvSpPr>
            <a:spLocks noGrp="1"/>
          </p:cNvSpPr>
          <p:nvPr>
            <p:ph type="dt" sz="half" idx="10"/>
          </p:nvPr>
        </p:nvSpPr>
        <p:spPr/>
        <p:txBody>
          <a:bodyPr/>
          <a:lstStyle/>
          <a:p>
            <a:fld id="{2F7878AE-571E-4331-AAFC-FB761BBA8AF2}" type="datetime1">
              <a:rPr lang="en-US" altLang="en-US" smtClean="0"/>
              <a:t>4/16/2015</a:t>
            </a:fld>
            <a:endParaRPr lang="en-US" altLang="en-US"/>
          </a:p>
        </p:txBody>
      </p:sp>
      <p:sp>
        <p:nvSpPr>
          <p:cNvPr id="3" name="Slide Number Placeholder 2"/>
          <p:cNvSpPr>
            <a:spLocks noGrp="1"/>
          </p:cNvSpPr>
          <p:nvPr>
            <p:ph type="sldNum" sz="quarter" idx="12"/>
          </p:nvPr>
        </p:nvSpPr>
        <p:spPr>
          <a:xfrm>
            <a:off x="8077199" y="6019800"/>
            <a:ext cx="671513" cy="638175"/>
          </a:xfrm>
        </p:spPr>
        <p:txBody>
          <a:bodyPr>
            <a:normAutofit/>
          </a:bodyPr>
          <a:lstStyle/>
          <a:p>
            <a:fld id="{566BB1CE-EF62-48A3-A835-90246A6FD53F}" type="slidenum">
              <a:rPr lang="en-US" altLang="en-US" smtClean="0"/>
              <a:pPr/>
              <a:t>12</a:t>
            </a:fld>
            <a:endParaRPr lang="en-US" altLang="en-US" dirty="0"/>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err="1">
                <a:cs typeface="B Nazanin" panose="00000400000000000000" pitchFamily="2" charset="-78"/>
              </a:rPr>
              <a:t>تدوين</a:t>
            </a:r>
            <a:r>
              <a:rPr lang="fa-IR" sz="3600" b="1" dirty="0">
                <a:cs typeface="B Nazanin" panose="00000400000000000000" pitchFamily="2" charset="-78"/>
              </a:rPr>
              <a:t> </a:t>
            </a:r>
            <a:r>
              <a:rPr lang="fa-IR" sz="3600" b="1" dirty="0" err="1">
                <a:cs typeface="B Nazanin" panose="00000400000000000000" pitchFamily="2" charset="-78"/>
              </a:rPr>
              <a:t>استراتژيهاي</a:t>
            </a:r>
            <a:r>
              <a:rPr lang="fa-IR" sz="3600" b="1" dirty="0">
                <a:cs typeface="B Nazanin" panose="00000400000000000000" pitchFamily="2" charset="-78"/>
              </a:rPr>
              <a:t> </a:t>
            </a:r>
            <a:r>
              <a:rPr lang="fa-IR" sz="3600" b="1" dirty="0" err="1">
                <a:cs typeface="B Nazanin" panose="00000400000000000000" pitchFamily="2" charset="-78"/>
              </a:rPr>
              <a:t>انگيزشي</a:t>
            </a:r>
            <a:r>
              <a:rPr lang="fa-IR" sz="3600" b="1" dirty="0">
                <a:cs typeface="B Nazanin" panose="00000400000000000000" pitchFamily="2" charset="-78"/>
              </a:rPr>
              <a:t> </a:t>
            </a:r>
            <a:endParaRPr lang="en-US" sz="3600" b="1" dirty="0">
              <a:cs typeface="B Nazanin" panose="00000400000000000000" pitchFamily="2" charset="-78"/>
            </a:endParaRPr>
          </a:p>
        </p:txBody>
      </p:sp>
      <p:sp>
        <p:nvSpPr>
          <p:cNvPr id="3" name="Text Placeholder 2"/>
          <p:cNvSpPr>
            <a:spLocks noGrp="1"/>
          </p:cNvSpPr>
          <p:nvPr>
            <p:ph type="body" sz="half" idx="1"/>
          </p:nvPr>
        </p:nvSpPr>
        <p:spPr>
          <a:xfrm>
            <a:off x="381000" y="1295400"/>
            <a:ext cx="8382000" cy="4895850"/>
          </a:xfrm>
        </p:spPr>
        <p:txBody>
          <a:bodyPr/>
          <a:lstStyle/>
          <a:p>
            <a:pPr marL="457200" indent="-457200" algn="just" rtl="1">
              <a:buFont typeface="Wingdings" panose="05000000000000000000" pitchFamily="2" charset="2"/>
              <a:buChar char="q"/>
            </a:pPr>
            <a:r>
              <a:rPr lang="fa-IR" sz="2800" dirty="0">
                <a:cs typeface="B Nazanin" panose="00000400000000000000" pitchFamily="2" charset="-78"/>
              </a:rPr>
              <a:t>در مورد هدف </a:t>
            </a:r>
            <a:r>
              <a:rPr lang="fa-IR" sz="2800" dirty="0" err="1">
                <a:cs typeface="B Nazanin" panose="00000400000000000000" pitchFamily="2" charset="-78"/>
              </a:rPr>
              <a:t>استراتژيك</a:t>
            </a:r>
            <a:r>
              <a:rPr lang="fa-IR" sz="2800" dirty="0">
                <a:cs typeface="B Nazanin" panose="00000400000000000000" pitchFamily="2" charset="-78"/>
              </a:rPr>
              <a:t> احساس عدالت </a:t>
            </a:r>
            <a:r>
              <a:rPr lang="fa-IR" sz="2800" dirty="0" err="1">
                <a:cs typeface="B Nazanin" panose="00000400000000000000" pitchFamily="2" charset="-78"/>
              </a:rPr>
              <a:t>سازماني</a:t>
            </a:r>
            <a:r>
              <a:rPr lang="fa-IR" sz="2800" dirty="0">
                <a:cs typeface="B Nazanin" panose="00000400000000000000" pitchFamily="2" charset="-78"/>
              </a:rPr>
              <a:t>، شاخص </a:t>
            </a:r>
            <a:r>
              <a:rPr lang="fa-IR" sz="2800" dirty="0" err="1">
                <a:cs typeface="B Nazanin" panose="00000400000000000000" pitchFamily="2" charset="-78"/>
              </a:rPr>
              <a:t>رضايتمندي</a:t>
            </a:r>
            <a:r>
              <a:rPr lang="fa-IR" sz="2800" dirty="0">
                <a:cs typeface="B Nazanin" panose="00000400000000000000" pitchFamily="2" charset="-78"/>
              </a:rPr>
              <a:t> </a:t>
            </a:r>
            <a:r>
              <a:rPr lang="fa-IR" sz="2800" dirty="0" err="1">
                <a:cs typeface="B Nazanin" panose="00000400000000000000" pitchFamily="2" charset="-78"/>
              </a:rPr>
              <a:t>كاركنان</a:t>
            </a:r>
            <a:r>
              <a:rPr lang="fa-IR" sz="2800" dirty="0">
                <a:cs typeface="B Nazanin" panose="00000400000000000000" pitchFamily="2" charset="-78"/>
              </a:rPr>
              <a:t> در </a:t>
            </a:r>
            <a:r>
              <a:rPr lang="fa-IR" sz="2800" dirty="0" err="1">
                <a:cs typeface="B Nazanin" panose="00000400000000000000" pitchFamily="2" charset="-78"/>
              </a:rPr>
              <a:t>زمينه</a:t>
            </a:r>
            <a:r>
              <a:rPr lang="fa-IR" sz="2800" dirty="0">
                <a:cs typeface="B Nazanin" panose="00000400000000000000" pitchFamily="2" charset="-78"/>
              </a:rPr>
              <a:t> </a:t>
            </a:r>
            <a:r>
              <a:rPr lang="fa-IR" sz="2800" dirty="0" err="1">
                <a:cs typeface="B Nazanin" panose="00000400000000000000" pitchFamily="2" charset="-78"/>
              </a:rPr>
              <a:t>شفاف‌سازي</a:t>
            </a:r>
            <a:r>
              <a:rPr lang="fa-IR" sz="2800" dirty="0">
                <a:cs typeface="B Nazanin" panose="00000400000000000000" pitchFamily="2" charset="-78"/>
              </a:rPr>
              <a:t> و </a:t>
            </a:r>
            <a:r>
              <a:rPr lang="fa-IR" sz="2800" dirty="0" err="1">
                <a:cs typeface="B Nazanin" panose="00000400000000000000" pitchFamily="2" charset="-78"/>
              </a:rPr>
              <a:t>اجراي</a:t>
            </a:r>
            <a:r>
              <a:rPr lang="fa-IR" sz="2800" dirty="0">
                <a:cs typeface="B Nazanin" panose="00000400000000000000" pitchFamily="2" charset="-78"/>
              </a:rPr>
              <a:t> </a:t>
            </a:r>
            <a:r>
              <a:rPr lang="fa-IR" sz="2800" dirty="0" err="1">
                <a:cs typeface="B Nazanin" panose="00000400000000000000" pitchFamily="2" charset="-78"/>
              </a:rPr>
              <a:t>قوانين</a:t>
            </a:r>
            <a:r>
              <a:rPr lang="fa-IR" sz="2800" dirty="0">
                <a:cs typeface="B Nazanin" panose="00000400000000000000" pitchFamily="2" charset="-78"/>
              </a:rPr>
              <a:t> و مقررات، </a:t>
            </a:r>
            <a:r>
              <a:rPr lang="fa-IR" sz="2800" dirty="0" err="1">
                <a:cs typeface="B Nazanin" panose="00000400000000000000" pitchFamily="2" charset="-78"/>
              </a:rPr>
              <a:t>ايجاد</a:t>
            </a:r>
            <a:r>
              <a:rPr lang="fa-IR" sz="2800" dirty="0">
                <a:cs typeface="B Nazanin" panose="00000400000000000000" pitchFamily="2" charset="-78"/>
              </a:rPr>
              <a:t> </a:t>
            </a:r>
            <a:r>
              <a:rPr lang="fa-IR" sz="2800" dirty="0" err="1">
                <a:cs typeface="B Nazanin" panose="00000400000000000000" pitchFamily="2" charset="-78"/>
              </a:rPr>
              <a:t>فرصتهاي</a:t>
            </a:r>
            <a:r>
              <a:rPr lang="fa-IR" sz="2800" dirty="0">
                <a:cs typeface="B Nazanin" panose="00000400000000000000" pitchFamily="2" charset="-78"/>
              </a:rPr>
              <a:t> متناسب </a:t>
            </a:r>
            <a:r>
              <a:rPr lang="fa-IR" sz="2800" dirty="0" err="1">
                <a:cs typeface="B Nazanin" panose="00000400000000000000" pitchFamily="2" charset="-78"/>
              </a:rPr>
              <a:t>يادگيري</a:t>
            </a:r>
            <a:r>
              <a:rPr lang="fa-IR" sz="2800" dirty="0">
                <a:cs typeface="B Nazanin" panose="00000400000000000000" pitchFamily="2" charset="-78"/>
              </a:rPr>
              <a:t>، </a:t>
            </a:r>
            <a:r>
              <a:rPr lang="fa-IR" sz="2800" dirty="0" err="1">
                <a:cs typeface="B Nazanin" panose="00000400000000000000" pitchFamily="2" charset="-78"/>
              </a:rPr>
              <a:t>اجراي</a:t>
            </a:r>
            <a:r>
              <a:rPr lang="fa-IR" sz="2800" dirty="0">
                <a:cs typeface="B Nazanin" panose="00000400000000000000" pitchFamily="2" charset="-78"/>
              </a:rPr>
              <a:t> نظام </a:t>
            </a:r>
            <a:r>
              <a:rPr lang="fa-IR" sz="2800" dirty="0" err="1">
                <a:cs typeface="B Nazanin" panose="00000400000000000000" pitchFamily="2" charset="-78"/>
              </a:rPr>
              <a:t>شايسته</a:t>
            </a:r>
            <a:r>
              <a:rPr lang="fa-IR" sz="2800" dirty="0">
                <a:cs typeface="B Nazanin" panose="00000400000000000000" pitchFamily="2" charset="-78"/>
              </a:rPr>
              <a:t>‌ </a:t>
            </a:r>
            <a:r>
              <a:rPr lang="fa-IR" sz="2800" dirty="0" err="1">
                <a:cs typeface="B Nazanin" panose="00000400000000000000" pitchFamily="2" charset="-78"/>
              </a:rPr>
              <a:t>سالاري</a:t>
            </a:r>
            <a:r>
              <a:rPr lang="fa-IR" sz="2800" dirty="0">
                <a:cs typeface="B Nazanin" panose="00000400000000000000" pitchFamily="2" charset="-78"/>
              </a:rPr>
              <a:t> و </a:t>
            </a:r>
            <a:r>
              <a:rPr lang="fa-IR" sz="2800" dirty="0" err="1">
                <a:cs typeface="B Nazanin" panose="00000400000000000000" pitchFamily="2" charset="-78"/>
              </a:rPr>
              <a:t>تقدير</a:t>
            </a:r>
            <a:r>
              <a:rPr lang="fa-IR" sz="2800" dirty="0">
                <a:cs typeface="B Nazanin" panose="00000400000000000000" pitchFamily="2" charset="-78"/>
              </a:rPr>
              <a:t> و پرداخت براساس </a:t>
            </a:r>
            <a:r>
              <a:rPr lang="fa-IR" sz="2800" dirty="0" err="1">
                <a:cs typeface="B Nazanin" panose="00000400000000000000" pitchFamily="2" charset="-78"/>
              </a:rPr>
              <a:t>عملكرد</a:t>
            </a:r>
            <a:r>
              <a:rPr lang="fa-IR" sz="2800" dirty="0">
                <a:cs typeface="B Nazanin" panose="00000400000000000000" pitchFamily="2" charset="-78"/>
              </a:rPr>
              <a:t>، </a:t>
            </a:r>
            <a:r>
              <a:rPr lang="fa-IR" sz="2800" dirty="0" err="1">
                <a:cs typeface="B Nazanin" panose="00000400000000000000" pitchFamily="2" charset="-78"/>
              </a:rPr>
              <a:t>دسترسي</a:t>
            </a:r>
            <a:r>
              <a:rPr lang="fa-IR" sz="2800" dirty="0">
                <a:cs typeface="B Nazanin" panose="00000400000000000000" pitchFamily="2" charset="-78"/>
              </a:rPr>
              <a:t> مناسب به اطلاعات درون </a:t>
            </a:r>
            <a:r>
              <a:rPr lang="fa-IR" sz="2800" dirty="0" err="1">
                <a:cs typeface="B Nazanin" panose="00000400000000000000" pitchFamily="2" charset="-78"/>
              </a:rPr>
              <a:t>سازماني</a:t>
            </a:r>
            <a:r>
              <a:rPr lang="fa-IR" sz="2800" dirty="0">
                <a:cs typeface="B Nazanin" panose="00000400000000000000" pitchFamily="2" charset="-78"/>
              </a:rPr>
              <a:t>، </a:t>
            </a:r>
            <a:r>
              <a:rPr lang="fa-IR" sz="2800" dirty="0" err="1">
                <a:cs typeface="B Nazanin" panose="00000400000000000000" pitchFamily="2" charset="-78"/>
              </a:rPr>
              <a:t>توزيع</a:t>
            </a:r>
            <a:r>
              <a:rPr lang="fa-IR" sz="2800" dirty="0">
                <a:cs typeface="B Nazanin" panose="00000400000000000000" pitchFamily="2" charset="-78"/>
              </a:rPr>
              <a:t> عادلانه </a:t>
            </a:r>
            <a:r>
              <a:rPr lang="fa-IR" sz="2800" dirty="0" err="1">
                <a:cs typeface="B Nazanin" panose="00000400000000000000" pitchFamily="2" charset="-78"/>
              </a:rPr>
              <a:t>امكانات</a:t>
            </a:r>
            <a:r>
              <a:rPr lang="fa-IR" sz="2800" dirty="0">
                <a:cs typeface="B Nazanin" panose="00000400000000000000" pitchFamily="2" charset="-78"/>
              </a:rPr>
              <a:t> </a:t>
            </a:r>
            <a:r>
              <a:rPr lang="fa-IR" sz="2800" dirty="0" err="1">
                <a:cs typeface="B Nazanin" panose="00000400000000000000" pitchFamily="2" charset="-78"/>
              </a:rPr>
              <a:t>كاري</a:t>
            </a:r>
            <a:r>
              <a:rPr lang="fa-IR" sz="2800" dirty="0">
                <a:cs typeface="B Nazanin" panose="00000400000000000000" pitchFamily="2" charset="-78"/>
              </a:rPr>
              <a:t> و توجهات </a:t>
            </a:r>
            <a:r>
              <a:rPr lang="fa-IR" sz="2800" dirty="0" err="1">
                <a:cs typeface="B Nazanin" panose="00000400000000000000" pitchFamily="2" charset="-78"/>
              </a:rPr>
              <a:t>انساني</a:t>
            </a:r>
            <a:r>
              <a:rPr lang="fa-IR" sz="2800" dirty="0">
                <a:cs typeface="B Nazanin" panose="00000400000000000000" pitchFamily="2" charset="-78"/>
              </a:rPr>
              <a:t> در نظر گرفته شده است. </a:t>
            </a:r>
            <a:endParaRPr lang="fa-IR" sz="2800" dirty="0" smtClean="0">
              <a:cs typeface="B Nazanin" panose="00000400000000000000" pitchFamily="2" charset="-78"/>
            </a:endParaRPr>
          </a:p>
        </p:txBody>
      </p:sp>
    </p:spTree>
    <p:extLst>
      <p:ext uri="{BB962C8B-B14F-4D97-AF65-F5344CB8AC3E}">
        <p14:creationId xmlns:p14="http://schemas.microsoft.com/office/powerpoint/2010/main" val="73880757"/>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err="1">
                <a:cs typeface="B Nazanin" panose="00000400000000000000" pitchFamily="2" charset="-78"/>
              </a:rPr>
              <a:t>تدوين</a:t>
            </a:r>
            <a:r>
              <a:rPr lang="fa-IR" sz="3600" b="1" dirty="0">
                <a:cs typeface="B Nazanin" panose="00000400000000000000" pitchFamily="2" charset="-78"/>
              </a:rPr>
              <a:t> </a:t>
            </a:r>
            <a:r>
              <a:rPr lang="fa-IR" sz="3600" b="1" dirty="0" err="1">
                <a:cs typeface="B Nazanin" panose="00000400000000000000" pitchFamily="2" charset="-78"/>
              </a:rPr>
              <a:t>استراتژيهاي</a:t>
            </a:r>
            <a:r>
              <a:rPr lang="fa-IR" sz="3600" b="1" dirty="0">
                <a:cs typeface="B Nazanin" panose="00000400000000000000" pitchFamily="2" charset="-78"/>
              </a:rPr>
              <a:t> </a:t>
            </a:r>
            <a:r>
              <a:rPr lang="fa-IR" sz="3600" b="1" dirty="0" err="1">
                <a:cs typeface="B Nazanin" panose="00000400000000000000" pitchFamily="2" charset="-78"/>
              </a:rPr>
              <a:t>انگيزشي</a:t>
            </a:r>
            <a:r>
              <a:rPr lang="fa-IR" sz="3600" b="1" dirty="0">
                <a:cs typeface="B Nazanin" panose="00000400000000000000" pitchFamily="2" charset="-78"/>
              </a:rPr>
              <a:t> </a:t>
            </a:r>
            <a:endParaRPr lang="en-US" sz="3600" b="1" dirty="0">
              <a:cs typeface="B Nazanin" panose="00000400000000000000" pitchFamily="2" charset="-78"/>
            </a:endParaRPr>
          </a:p>
        </p:txBody>
      </p:sp>
      <p:sp>
        <p:nvSpPr>
          <p:cNvPr id="3" name="Text Placeholder 2"/>
          <p:cNvSpPr>
            <a:spLocks noGrp="1"/>
          </p:cNvSpPr>
          <p:nvPr>
            <p:ph type="body" sz="half" idx="1"/>
          </p:nvPr>
        </p:nvSpPr>
        <p:spPr>
          <a:xfrm>
            <a:off x="381000" y="1295400"/>
            <a:ext cx="8382000" cy="4895850"/>
          </a:xfrm>
        </p:spPr>
        <p:txBody>
          <a:bodyPr/>
          <a:lstStyle/>
          <a:p>
            <a:pPr marL="457200" indent="-457200" algn="just" rtl="1">
              <a:buFont typeface="Wingdings" panose="05000000000000000000" pitchFamily="2" charset="2"/>
              <a:buChar char="q"/>
            </a:pPr>
            <a:r>
              <a:rPr lang="fa-IR" sz="2800" dirty="0">
                <a:cs typeface="B Nazanin" panose="00000400000000000000" pitchFamily="2" charset="-78"/>
              </a:rPr>
              <a:t>در </a:t>
            </a:r>
            <a:r>
              <a:rPr lang="fa-IR" sz="2800" dirty="0" err="1">
                <a:cs typeface="B Nazanin" panose="00000400000000000000" pitchFamily="2" charset="-78"/>
              </a:rPr>
              <a:t>زمينه</a:t>
            </a:r>
            <a:r>
              <a:rPr lang="fa-IR" sz="2800" dirty="0">
                <a:cs typeface="B Nazanin" panose="00000400000000000000" pitchFamily="2" charset="-78"/>
              </a:rPr>
              <a:t> هدف </a:t>
            </a:r>
            <a:r>
              <a:rPr lang="fa-IR" sz="2800" dirty="0" err="1">
                <a:cs typeface="B Nazanin" panose="00000400000000000000" pitchFamily="2" charset="-78"/>
              </a:rPr>
              <a:t>استراتژيك</a:t>
            </a:r>
            <a:r>
              <a:rPr lang="fa-IR" sz="2800" dirty="0">
                <a:cs typeface="B Nazanin" panose="00000400000000000000" pitchFamily="2" charset="-78"/>
              </a:rPr>
              <a:t> ارتقاء </a:t>
            </a:r>
            <a:r>
              <a:rPr lang="fa-IR" sz="2800" dirty="0" err="1">
                <a:cs typeface="B Nazanin" panose="00000400000000000000" pitchFamily="2" charset="-78"/>
              </a:rPr>
              <a:t>امنيت</a:t>
            </a:r>
            <a:r>
              <a:rPr lang="fa-IR" sz="2800" dirty="0">
                <a:cs typeface="B Nazanin" panose="00000400000000000000" pitchFamily="2" charset="-78"/>
              </a:rPr>
              <a:t> </a:t>
            </a:r>
            <a:r>
              <a:rPr lang="fa-IR" sz="2800" dirty="0" err="1">
                <a:cs typeface="B Nazanin" panose="00000400000000000000" pitchFamily="2" charset="-78"/>
              </a:rPr>
              <a:t>فردي</a:t>
            </a:r>
            <a:r>
              <a:rPr lang="fa-IR" sz="2800" dirty="0">
                <a:cs typeface="B Nazanin" panose="00000400000000000000" pitchFamily="2" charset="-78"/>
              </a:rPr>
              <a:t> ، شاخص </a:t>
            </a:r>
            <a:r>
              <a:rPr lang="fa-IR" sz="2800" dirty="0" err="1">
                <a:cs typeface="B Nazanin" panose="00000400000000000000" pitchFamily="2" charset="-78"/>
              </a:rPr>
              <a:t>رضايتمندي</a:t>
            </a:r>
            <a:r>
              <a:rPr lang="fa-IR" sz="2800" dirty="0">
                <a:cs typeface="B Nazanin" panose="00000400000000000000" pitchFamily="2" charset="-78"/>
              </a:rPr>
              <a:t> </a:t>
            </a:r>
            <a:r>
              <a:rPr lang="fa-IR" sz="2800" dirty="0" err="1">
                <a:cs typeface="B Nazanin" panose="00000400000000000000" pitchFamily="2" charset="-78"/>
              </a:rPr>
              <a:t>كاركنان</a:t>
            </a:r>
            <a:r>
              <a:rPr lang="fa-IR" sz="2800" dirty="0">
                <a:cs typeface="B Nazanin" panose="00000400000000000000" pitchFamily="2" charset="-78"/>
              </a:rPr>
              <a:t> در </a:t>
            </a:r>
            <a:r>
              <a:rPr lang="fa-IR" sz="2800" dirty="0" err="1">
                <a:cs typeface="B Nazanin" panose="00000400000000000000" pitchFamily="2" charset="-78"/>
              </a:rPr>
              <a:t>زمينه</a:t>
            </a:r>
            <a:r>
              <a:rPr lang="fa-IR" sz="2800" dirty="0">
                <a:cs typeface="B Nazanin" panose="00000400000000000000" pitchFamily="2" charset="-78"/>
              </a:rPr>
              <a:t> توسعه خدمات </a:t>
            </a:r>
            <a:r>
              <a:rPr lang="fa-IR" sz="2800" dirty="0" err="1">
                <a:cs typeface="B Nazanin" panose="00000400000000000000" pitchFamily="2" charset="-78"/>
              </a:rPr>
              <a:t>مشاوره‌اي</a:t>
            </a:r>
            <a:r>
              <a:rPr lang="fa-IR" sz="2800" dirty="0">
                <a:cs typeface="B Nazanin" panose="00000400000000000000" pitchFamily="2" charset="-78"/>
              </a:rPr>
              <a:t> و </a:t>
            </a:r>
            <a:r>
              <a:rPr lang="fa-IR" sz="2800" dirty="0" err="1">
                <a:cs typeface="B Nazanin" panose="00000400000000000000" pitchFamily="2" charset="-78"/>
              </a:rPr>
              <a:t>مددكاري</a:t>
            </a:r>
            <a:r>
              <a:rPr lang="fa-IR" sz="2800" dirty="0">
                <a:cs typeface="B Nazanin" panose="00000400000000000000" pitchFamily="2" charset="-78"/>
              </a:rPr>
              <a:t>، توسعه </a:t>
            </a:r>
            <a:r>
              <a:rPr lang="fa-IR" sz="2800" dirty="0" err="1">
                <a:cs typeface="B Nazanin" panose="00000400000000000000" pitchFamily="2" charset="-78"/>
              </a:rPr>
              <a:t>آگاهيهاي</a:t>
            </a:r>
            <a:r>
              <a:rPr lang="fa-IR" sz="2800" dirty="0">
                <a:cs typeface="B Nazanin" panose="00000400000000000000" pitchFamily="2" charset="-78"/>
              </a:rPr>
              <a:t> </a:t>
            </a:r>
            <a:r>
              <a:rPr lang="fa-IR" sz="2800" dirty="0" err="1">
                <a:cs typeface="B Nazanin" panose="00000400000000000000" pitchFamily="2" charset="-78"/>
              </a:rPr>
              <a:t>كاركنان</a:t>
            </a:r>
            <a:r>
              <a:rPr lang="fa-IR" sz="2800" dirty="0">
                <a:cs typeface="B Nazanin" panose="00000400000000000000" pitchFamily="2" charset="-78"/>
              </a:rPr>
              <a:t> و </a:t>
            </a:r>
            <a:r>
              <a:rPr lang="fa-IR" sz="2800" dirty="0" err="1">
                <a:cs typeface="B Nazanin" panose="00000400000000000000" pitchFamily="2" charset="-78"/>
              </a:rPr>
              <a:t>خانواده‌هاي</a:t>
            </a:r>
            <a:r>
              <a:rPr lang="fa-IR" sz="2800" dirty="0">
                <a:cs typeface="B Nazanin" panose="00000400000000000000" pitchFamily="2" charset="-78"/>
              </a:rPr>
              <a:t> آنان نسبت به </a:t>
            </a:r>
            <a:r>
              <a:rPr lang="fa-IR" sz="2800" dirty="0" err="1">
                <a:cs typeface="B Nazanin" panose="00000400000000000000" pitchFamily="2" charset="-78"/>
              </a:rPr>
              <a:t>آسيب‌هاي</a:t>
            </a:r>
            <a:r>
              <a:rPr lang="fa-IR" sz="2800" dirty="0">
                <a:cs typeface="B Nazanin" panose="00000400000000000000" pitchFamily="2" charset="-78"/>
              </a:rPr>
              <a:t> </a:t>
            </a:r>
            <a:r>
              <a:rPr lang="fa-IR" sz="2800" dirty="0" err="1">
                <a:cs typeface="B Nazanin" panose="00000400000000000000" pitchFamily="2" charset="-78"/>
              </a:rPr>
              <a:t>اجتماعي</a:t>
            </a:r>
            <a:r>
              <a:rPr lang="fa-IR" sz="2800" dirty="0">
                <a:cs typeface="B Nazanin" panose="00000400000000000000" pitchFamily="2" charset="-78"/>
              </a:rPr>
              <a:t>، </a:t>
            </a:r>
            <a:r>
              <a:rPr lang="fa-IR" sz="2800" dirty="0" err="1">
                <a:cs typeface="B Nazanin" panose="00000400000000000000" pitchFamily="2" charset="-78"/>
              </a:rPr>
              <a:t>تقويت</a:t>
            </a:r>
            <a:r>
              <a:rPr lang="fa-IR" sz="2800" dirty="0">
                <a:cs typeface="B Nazanin" panose="00000400000000000000" pitchFamily="2" charset="-78"/>
              </a:rPr>
              <a:t> </a:t>
            </a:r>
            <a:r>
              <a:rPr lang="fa-IR" sz="2800" dirty="0" err="1">
                <a:cs typeface="B Nazanin" panose="00000400000000000000" pitchFamily="2" charset="-78"/>
              </a:rPr>
              <a:t>تعاونيهاي</a:t>
            </a:r>
            <a:r>
              <a:rPr lang="fa-IR" sz="2800" dirty="0">
                <a:cs typeface="B Nazanin" panose="00000400000000000000" pitchFamily="2" charset="-78"/>
              </a:rPr>
              <a:t> مصرف و </a:t>
            </a:r>
            <a:r>
              <a:rPr lang="fa-IR" sz="2800" dirty="0" err="1">
                <a:cs typeface="B Nazanin" panose="00000400000000000000" pitchFamily="2" charset="-78"/>
              </a:rPr>
              <a:t>مسكن</a:t>
            </a:r>
            <a:r>
              <a:rPr lang="fa-IR" sz="2800" dirty="0">
                <a:cs typeface="B Nazanin" panose="00000400000000000000" pitchFamily="2" charset="-78"/>
              </a:rPr>
              <a:t> و اعتبار </a:t>
            </a:r>
            <a:r>
              <a:rPr lang="fa-IR" sz="2800" dirty="0" err="1">
                <a:cs typeface="B Nazanin" panose="00000400000000000000" pitchFamily="2" charset="-78"/>
              </a:rPr>
              <a:t>كاركنان</a:t>
            </a:r>
            <a:r>
              <a:rPr lang="fa-IR" sz="2800" dirty="0">
                <a:cs typeface="B Nazanin" panose="00000400000000000000" pitchFamily="2" charset="-78"/>
              </a:rPr>
              <a:t>، </a:t>
            </a:r>
            <a:r>
              <a:rPr lang="fa-IR" sz="2800" dirty="0" err="1">
                <a:cs typeface="B Nazanin" panose="00000400000000000000" pitchFamily="2" charset="-78"/>
              </a:rPr>
              <a:t>تقويت</a:t>
            </a:r>
            <a:r>
              <a:rPr lang="fa-IR" sz="2800" dirty="0">
                <a:cs typeface="B Nazanin" panose="00000400000000000000" pitchFamily="2" charset="-78"/>
              </a:rPr>
              <a:t> </a:t>
            </a:r>
            <a:r>
              <a:rPr lang="fa-IR" sz="2800" dirty="0" err="1">
                <a:cs typeface="B Nazanin" panose="00000400000000000000" pitchFamily="2" charset="-78"/>
              </a:rPr>
              <a:t>كانونهاي</a:t>
            </a:r>
            <a:r>
              <a:rPr lang="fa-IR" sz="2800" dirty="0">
                <a:cs typeface="B Nazanin" panose="00000400000000000000" pitchFamily="2" charset="-78"/>
              </a:rPr>
              <a:t> </a:t>
            </a:r>
            <a:r>
              <a:rPr lang="fa-IR" sz="2800" dirty="0" err="1">
                <a:cs typeface="B Nazanin" panose="00000400000000000000" pitchFamily="2" charset="-78"/>
              </a:rPr>
              <a:t>بازنشستگي</a:t>
            </a:r>
            <a:r>
              <a:rPr lang="fa-IR" sz="2800" dirty="0">
                <a:cs typeface="B Nazanin" panose="00000400000000000000" pitchFamily="2" charset="-78"/>
              </a:rPr>
              <a:t>، توسعه </a:t>
            </a:r>
            <a:r>
              <a:rPr lang="fa-IR" sz="2800" dirty="0" err="1">
                <a:cs typeface="B Nazanin" panose="00000400000000000000" pitchFamily="2" charset="-78"/>
              </a:rPr>
              <a:t>پوششهاي</a:t>
            </a:r>
            <a:r>
              <a:rPr lang="fa-IR" sz="2800" dirty="0">
                <a:cs typeface="B Nazanin" panose="00000400000000000000" pitchFamily="2" charset="-78"/>
              </a:rPr>
              <a:t> </a:t>
            </a:r>
            <a:r>
              <a:rPr lang="fa-IR" sz="2800" dirty="0" err="1">
                <a:cs typeface="B Nazanin" panose="00000400000000000000" pitchFamily="2" charset="-78"/>
              </a:rPr>
              <a:t>بيمه‌اي</a:t>
            </a:r>
            <a:r>
              <a:rPr lang="fa-IR" sz="2800" dirty="0">
                <a:cs typeface="B Nazanin" panose="00000400000000000000" pitchFamily="2" charset="-78"/>
              </a:rPr>
              <a:t>، توسعه </a:t>
            </a:r>
            <a:r>
              <a:rPr lang="fa-IR" sz="2800" dirty="0" err="1">
                <a:cs typeface="B Nazanin" panose="00000400000000000000" pitchFamily="2" charset="-78"/>
              </a:rPr>
              <a:t>تسهيلات</a:t>
            </a:r>
            <a:r>
              <a:rPr lang="fa-IR" sz="2800" dirty="0">
                <a:cs typeface="B Nazanin" panose="00000400000000000000" pitchFamily="2" charset="-78"/>
              </a:rPr>
              <a:t> و </a:t>
            </a:r>
            <a:r>
              <a:rPr lang="fa-IR" sz="2800" dirty="0" err="1">
                <a:cs typeface="B Nazanin" panose="00000400000000000000" pitchFamily="2" charset="-78"/>
              </a:rPr>
              <a:t>تشويق</a:t>
            </a:r>
            <a:r>
              <a:rPr lang="fa-IR" sz="2800" dirty="0">
                <a:cs typeface="B Nazanin" panose="00000400000000000000" pitchFamily="2" charset="-78"/>
              </a:rPr>
              <a:t> </a:t>
            </a:r>
            <a:r>
              <a:rPr lang="fa-IR" sz="2800" dirty="0" err="1">
                <a:cs typeface="B Nazanin" panose="00000400000000000000" pitchFamily="2" charset="-78"/>
              </a:rPr>
              <a:t>مسافرتهاي</a:t>
            </a:r>
            <a:r>
              <a:rPr lang="fa-IR" sz="2800" dirty="0">
                <a:cs typeface="B Nazanin" panose="00000400000000000000" pitchFamily="2" charset="-78"/>
              </a:rPr>
              <a:t> </a:t>
            </a:r>
            <a:r>
              <a:rPr lang="fa-IR" sz="2800" dirty="0" err="1">
                <a:cs typeface="B Nazanin" panose="00000400000000000000" pitchFamily="2" charset="-78"/>
              </a:rPr>
              <a:t>تفريحي</a:t>
            </a:r>
            <a:r>
              <a:rPr lang="fa-IR" sz="2800" dirty="0">
                <a:cs typeface="B Nazanin" panose="00000400000000000000" pitchFamily="2" charset="-78"/>
              </a:rPr>
              <a:t> و </a:t>
            </a:r>
            <a:r>
              <a:rPr lang="fa-IR" sz="2800" dirty="0" err="1">
                <a:cs typeface="B Nazanin" panose="00000400000000000000" pitchFamily="2" charset="-78"/>
              </a:rPr>
              <a:t>زيارتي</a:t>
            </a:r>
            <a:r>
              <a:rPr lang="fa-IR" sz="2800" dirty="0">
                <a:cs typeface="B Nazanin" panose="00000400000000000000" pitchFamily="2" charset="-78"/>
              </a:rPr>
              <a:t> در نظر گرفته شده است. </a:t>
            </a:r>
            <a:endParaRPr lang="fa-IR" sz="2800" dirty="0" smtClean="0">
              <a:cs typeface="B Nazanin" panose="00000400000000000000" pitchFamily="2" charset="-78"/>
            </a:endParaRPr>
          </a:p>
        </p:txBody>
      </p:sp>
    </p:spTree>
    <p:extLst>
      <p:ext uri="{BB962C8B-B14F-4D97-AF65-F5344CB8AC3E}">
        <p14:creationId xmlns:p14="http://schemas.microsoft.com/office/powerpoint/2010/main" val="213045711"/>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1042988" y="1809750"/>
            <a:ext cx="7491412" cy="4895850"/>
          </a:xfrm>
        </p:spPr>
        <p:txBody>
          <a:bodyPr>
            <a:normAutofit/>
          </a:bodyPr>
          <a:lstStyle/>
          <a:p>
            <a:pPr marL="0" indent="0" algn="just" rtl="1"/>
            <a:r>
              <a:rPr lang="fa-IR" sz="2400" dirty="0">
                <a:cs typeface="B Nazanin" panose="00000400000000000000" pitchFamily="2" charset="-78"/>
              </a:rPr>
              <a:t>در </a:t>
            </a:r>
            <a:r>
              <a:rPr lang="fa-IR" sz="2400" dirty="0" err="1">
                <a:cs typeface="B Nazanin" panose="00000400000000000000" pitchFamily="2" charset="-78"/>
              </a:rPr>
              <a:t>اين</a:t>
            </a:r>
            <a:r>
              <a:rPr lang="fa-IR" sz="2400" dirty="0">
                <a:cs typeface="B Nazanin" panose="00000400000000000000" pitchFamily="2" charset="-78"/>
              </a:rPr>
              <a:t> مدل چهار </a:t>
            </a:r>
            <a:r>
              <a:rPr lang="fa-IR" sz="2400" dirty="0" err="1">
                <a:cs typeface="B Nazanin" panose="00000400000000000000" pitchFamily="2" charset="-78"/>
              </a:rPr>
              <a:t>نياز</a:t>
            </a:r>
            <a:r>
              <a:rPr lang="fa-IR" sz="2400" dirty="0">
                <a:cs typeface="B Nazanin" panose="00000400000000000000" pitchFamily="2" charset="-78"/>
              </a:rPr>
              <a:t> </a:t>
            </a:r>
            <a:r>
              <a:rPr lang="fa-IR" sz="2400" dirty="0" err="1">
                <a:cs typeface="B Nazanin" panose="00000400000000000000" pitchFamily="2" charset="-78"/>
              </a:rPr>
              <a:t>يا</a:t>
            </a:r>
            <a:r>
              <a:rPr lang="fa-IR" sz="2400" dirty="0">
                <a:cs typeface="B Nazanin" panose="00000400000000000000" pitchFamily="2" charset="-78"/>
              </a:rPr>
              <a:t> </a:t>
            </a:r>
            <a:r>
              <a:rPr lang="fa-IR" sz="2400" dirty="0" err="1">
                <a:cs typeface="B Nazanin" panose="00000400000000000000" pitchFamily="2" charset="-78"/>
              </a:rPr>
              <a:t>محرك</a:t>
            </a:r>
            <a:r>
              <a:rPr lang="fa-IR" sz="2400" dirty="0">
                <a:cs typeface="B Nazanin" panose="00000400000000000000" pitchFamily="2" charset="-78"/>
              </a:rPr>
              <a:t> </a:t>
            </a:r>
            <a:r>
              <a:rPr lang="fa-IR" sz="2400" dirty="0" err="1">
                <a:cs typeface="B Nazanin" panose="00000400000000000000" pitchFamily="2" charset="-78"/>
              </a:rPr>
              <a:t>اصلي</a:t>
            </a:r>
            <a:r>
              <a:rPr lang="fa-IR" sz="2400" dirty="0">
                <a:cs typeface="B Nazanin" panose="00000400000000000000" pitchFamily="2" charset="-78"/>
              </a:rPr>
              <a:t> </a:t>
            </a:r>
            <a:r>
              <a:rPr lang="fa-IR" sz="2400" dirty="0" err="1">
                <a:cs typeface="B Nazanin" panose="00000400000000000000" pitchFamily="2" charset="-78"/>
              </a:rPr>
              <a:t>براي</a:t>
            </a:r>
            <a:r>
              <a:rPr lang="fa-IR" sz="2400" dirty="0">
                <a:cs typeface="B Nazanin" panose="00000400000000000000" pitchFamily="2" charset="-78"/>
              </a:rPr>
              <a:t> </a:t>
            </a:r>
            <a:r>
              <a:rPr lang="fa-IR" sz="2400" dirty="0" err="1">
                <a:cs typeface="B Nazanin" panose="00000400000000000000" pitchFamily="2" charset="-78"/>
              </a:rPr>
              <a:t>انگيزش</a:t>
            </a:r>
            <a:r>
              <a:rPr lang="fa-IR" sz="2400" dirty="0">
                <a:cs typeface="B Nazanin" panose="00000400000000000000" pitchFamily="2" charset="-78"/>
              </a:rPr>
              <a:t> در نظر گرفته </a:t>
            </a:r>
            <a:r>
              <a:rPr lang="fa-IR" sz="2400" dirty="0" err="1">
                <a:cs typeface="B Nazanin" panose="00000400000000000000" pitchFamily="2" charset="-78"/>
              </a:rPr>
              <a:t>شده‌اند</a:t>
            </a:r>
            <a:r>
              <a:rPr lang="fa-IR" sz="2400" dirty="0">
                <a:cs typeface="B Nazanin" panose="00000400000000000000" pitchFamily="2" charset="-78"/>
              </a:rPr>
              <a:t>: </a:t>
            </a:r>
            <a:endParaRPr lang="en-US" sz="2400" dirty="0">
              <a:cs typeface="B Nazanin" panose="00000400000000000000" pitchFamily="2" charset="-78"/>
            </a:endParaRPr>
          </a:p>
          <a:p>
            <a:pPr marL="0" indent="0" algn="r" rtl="1"/>
            <a:r>
              <a:rPr lang="fa-IR" sz="2400" dirty="0">
                <a:cs typeface="B Nazanin" panose="00000400000000000000" pitchFamily="2" charset="-78"/>
              </a:rPr>
              <a:t>1- </a:t>
            </a:r>
            <a:r>
              <a:rPr lang="fa-IR" sz="2400" dirty="0" err="1">
                <a:cs typeface="B Nazanin" panose="00000400000000000000" pitchFamily="2" charset="-78"/>
              </a:rPr>
              <a:t>محرك</a:t>
            </a:r>
            <a:r>
              <a:rPr lang="fa-IR" sz="2400" dirty="0">
                <a:cs typeface="B Nazanin" panose="00000400000000000000" pitchFamily="2" charset="-78"/>
              </a:rPr>
              <a:t> </a:t>
            </a:r>
            <a:r>
              <a:rPr lang="fa-IR" sz="2400" dirty="0" err="1">
                <a:cs typeface="B Nazanin" panose="00000400000000000000" pitchFamily="2" charset="-78"/>
              </a:rPr>
              <a:t>اكتساب</a:t>
            </a:r>
            <a:r>
              <a:rPr lang="fa-IR" sz="2400" dirty="0">
                <a:cs typeface="B Nazanin" panose="00000400000000000000" pitchFamily="2" charset="-78"/>
              </a:rPr>
              <a:t>: به دست آوردن منابع </a:t>
            </a:r>
            <a:r>
              <a:rPr lang="fa-IR" sz="2400" dirty="0" err="1">
                <a:cs typeface="B Nazanin" panose="00000400000000000000" pitchFamily="2" charset="-78"/>
              </a:rPr>
              <a:t>مالي</a:t>
            </a:r>
            <a:r>
              <a:rPr lang="fa-IR" sz="2400" dirty="0">
                <a:cs typeface="B Nazanin" panose="00000400000000000000" pitchFamily="2" charset="-78"/>
              </a:rPr>
              <a:t> و </a:t>
            </a:r>
            <a:r>
              <a:rPr lang="fa-IR" sz="2400" dirty="0" err="1">
                <a:cs typeface="B Nazanin" panose="00000400000000000000" pitchFamily="2" charset="-78"/>
              </a:rPr>
              <a:t>غيرمالي</a:t>
            </a:r>
            <a:r>
              <a:rPr lang="fa-IR" sz="2400" dirty="0">
                <a:cs typeface="B Nazanin" panose="00000400000000000000" pitchFamily="2" charset="-78"/>
              </a:rPr>
              <a:t> </a:t>
            </a:r>
            <a:endParaRPr lang="en-US" sz="2400" dirty="0">
              <a:cs typeface="B Nazanin" panose="00000400000000000000" pitchFamily="2" charset="-78"/>
            </a:endParaRPr>
          </a:p>
          <a:p>
            <a:pPr marL="0" indent="0" algn="r" rtl="1"/>
            <a:r>
              <a:rPr lang="fa-IR" sz="2400" dirty="0">
                <a:cs typeface="B Nazanin" panose="00000400000000000000" pitchFamily="2" charset="-78"/>
              </a:rPr>
              <a:t>2- </a:t>
            </a:r>
            <a:r>
              <a:rPr lang="fa-IR" sz="2400" dirty="0" err="1">
                <a:cs typeface="B Nazanin" panose="00000400000000000000" pitchFamily="2" charset="-78"/>
              </a:rPr>
              <a:t>محرك</a:t>
            </a:r>
            <a:r>
              <a:rPr lang="fa-IR" sz="2400" dirty="0">
                <a:cs typeface="B Nazanin" panose="00000400000000000000" pitchFamily="2" charset="-78"/>
              </a:rPr>
              <a:t> تعلق: </a:t>
            </a:r>
            <a:r>
              <a:rPr lang="fa-IR" sz="2400" dirty="0" err="1">
                <a:cs typeface="B Nazanin" panose="00000400000000000000" pitchFamily="2" charset="-78"/>
              </a:rPr>
              <a:t>شكل</a:t>
            </a:r>
            <a:r>
              <a:rPr lang="fa-IR" sz="2400" dirty="0">
                <a:cs typeface="B Nazanin" panose="00000400000000000000" pitchFamily="2" charset="-78"/>
              </a:rPr>
              <a:t> دادن ارتباطات </a:t>
            </a:r>
            <a:r>
              <a:rPr lang="fa-IR" sz="2400" dirty="0" err="1">
                <a:cs typeface="B Nazanin" panose="00000400000000000000" pitchFamily="2" charset="-78"/>
              </a:rPr>
              <a:t>بين</a:t>
            </a:r>
            <a:r>
              <a:rPr lang="fa-IR" sz="2400" dirty="0">
                <a:cs typeface="B Nazanin" panose="00000400000000000000" pitchFamily="2" charset="-78"/>
              </a:rPr>
              <a:t> افراد و گروهها </a:t>
            </a:r>
            <a:endParaRPr lang="en-US" sz="2400" dirty="0">
              <a:cs typeface="B Nazanin" panose="00000400000000000000" pitchFamily="2" charset="-78"/>
            </a:endParaRPr>
          </a:p>
          <a:p>
            <a:pPr marL="0" indent="0" algn="r" rtl="1"/>
            <a:r>
              <a:rPr lang="fa-IR" sz="2400" dirty="0">
                <a:cs typeface="B Nazanin" panose="00000400000000000000" pitchFamily="2" charset="-78"/>
              </a:rPr>
              <a:t>3- </a:t>
            </a:r>
            <a:r>
              <a:rPr lang="fa-IR" sz="2400" dirty="0" err="1">
                <a:cs typeface="B Nazanin" panose="00000400000000000000" pitchFamily="2" charset="-78"/>
              </a:rPr>
              <a:t>محرك</a:t>
            </a:r>
            <a:r>
              <a:rPr lang="fa-IR" sz="2400" dirty="0">
                <a:cs typeface="B Nazanin" panose="00000400000000000000" pitchFamily="2" charset="-78"/>
              </a:rPr>
              <a:t> شناخت: </a:t>
            </a:r>
            <a:r>
              <a:rPr lang="fa-IR" sz="2400" dirty="0" err="1">
                <a:cs typeface="B Nazanin" panose="00000400000000000000" pitchFamily="2" charset="-78"/>
              </a:rPr>
              <a:t>ارضاي</a:t>
            </a:r>
            <a:r>
              <a:rPr lang="fa-IR" sz="2400" dirty="0">
                <a:cs typeface="B Nazanin" panose="00000400000000000000" pitchFamily="2" charset="-78"/>
              </a:rPr>
              <a:t> حس </a:t>
            </a:r>
            <a:r>
              <a:rPr lang="fa-IR" sz="2400" dirty="0" err="1">
                <a:cs typeface="B Nazanin" panose="00000400000000000000" pitchFamily="2" charset="-78"/>
              </a:rPr>
              <a:t>كنجكاوي</a:t>
            </a:r>
            <a:r>
              <a:rPr lang="fa-IR" sz="2400" dirty="0">
                <a:cs typeface="B Nazanin" panose="00000400000000000000" pitchFamily="2" charset="-78"/>
              </a:rPr>
              <a:t> و توسعه </a:t>
            </a:r>
            <a:r>
              <a:rPr lang="fa-IR" sz="2400" dirty="0" err="1">
                <a:cs typeface="B Nazanin" panose="00000400000000000000" pitchFamily="2" charset="-78"/>
              </a:rPr>
              <a:t>شغلي</a:t>
            </a:r>
            <a:r>
              <a:rPr lang="fa-IR" sz="2400" dirty="0">
                <a:cs typeface="B Nazanin" panose="00000400000000000000" pitchFamily="2" charset="-78"/>
              </a:rPr>
              <a:t> </a:t>
            </a:r>
            <a:endParaRPr lang="en-US" sz="2400" dirty="0">
              <a:cs typeface="B Nazanin" panose="00000400000000000000" pitchFamily="2" charset="-78"/>
            </a:endParaRPr>
          </a:p>
          <a:p>
            <a:pPr marL="0" indent="0" algn="r" rtl="1"/>
            <a:r>
              <a:rPr lang="fa-IR" sz="2400" dirty="0">
                <a:cs typeface="B Nazanin" panose="00000400000000000000" pitchFamily="2" charset="-78"/>
              </a:rPr>
              <a:t>4- </a:t>
            </a:r>
            <a:r>
              <a:rPr lang="fa-IR" sz="2400" dirty="0" err="1">
                <a:cs typeface="B Nazanin" panose="00000400000000000000" pitchFamily="2" charset="-78"/>
              </a:rPr>
              <a:t>محرك</a:t>
            </a:r>
            <a:r>
              <a:rPr lang="fa-IR" sz="2400" dirty="0">
                <a:cs typeface="B Nazanin" panose="00000400000000000000" pitchFamily="2" charset="-78"/>
              </a:rPr>
              <a:t>  </a:t>
            </a:r>
            <a:r>
              <a:rPr lang="fa-IR" sz="2400" dirty="0" smtClean="0">
                <a:cs typeface="B Nazanin" panose="00000400000000000000" pitchFamily="2" charset="-78"/>
              </a:rPr>
              <a:t>امنیت: </a:t>
            </a:r>
            <a:r>
              <a:rPr lang="fa-IR" sz="2400" dirty="0">
                <a:cs typeface="B Nazanin" panose="00000400000000000000" pitchFamily="2" charset="-78"/>
              </a:rPr>
              <a:t>حفاظت در مقابل </a:t>
            </a:r>
            <a:r>
              <a:rPr lang="fa-IR" sz="2400" dirty="0" err="1">
                <a:cs typeface="B Nazanin" panose="00000400000000000000" pitchFamily="2" charset="-78"/>
              </a:rPr>
              <a:t>تهديدات</a:t>
            </a:r>
            <a:r>
              <a:rPr lang="fa-IR" sz="2400" dirty="0">
                <a:cs typeface="B Nazanin" panose="00000400000000000000" pitchFamily="2" charset="-78"/>
              </a:rPr>
              <a:t> </a:t>
            </a:r>
            <a:r>
              <a:rPr lang="fa-IR" sz="2400" dirty="0" err="1">
                <a:cs typeface="B Nazanin" panose="00000400000000000000" pitchFamily="2" charset="-78"/>
              </a:rPr>
              <a:t>خارجي</a:t>
            </a:r>
            <a:r>
              <a:rPr lang="fa-IR" sz="2400" dirty="0">
                <a:cs typeface="B Nazanin" panose="00000400000000000000" pitchFamily="2" charset="-78"/>
              </a:rPr>
              <a:t> و </a:t>
            </a:r>
            <a:r>
              <a:rPr lang="fa-IR" sz="2400" dirty="0" err="1">
                <a:cs typeface="B Nazanin" panose="00000400000000000000" pitchFamily="2" charset="-78"/>
              </a:rPr>
              <a:t>ترويج</a:t>
            </a:r>
            <a:r>
              <a:rPr lang="fa-IR" sz="2400" dirty="0">
                <a:cs typeface="B Nazanin" panose="00000400000000000000" pitchFamily="2" charset="-78"/>
              </a:rPr>
              <a:t> عدالت </a:t>
            </a:r>
            <a:endParaRPr lang="en-US" sz="2400" dirty="0">
              <a:cs typeface="B Nazanin" panose="00000400000000000000" pitchFamily="2" charset="-78"/>
            </a:endParaRPr>
          </a:p>
          <a:p>
            <a:endParaRPr lang="en-US" sz="2400" dirty="0"/>
          </a:p>
        </p:txBody>
      </p:sp>
      <p:sp>
        <p:nvSpPr>
          <p:cNvPr id="5" name="Rectangle 9"/>
          <p:cNvSpPr>
            <a:spLocks noGrp="1" noChangeArrowheads="1"/>
          </p:cNvSpPr>
          <p:nvPr>
            <p:ph type="title"/>
          </p:nvPr>
        </p:nvSpPr>
        <p:spPr>
          <a:xfrm>
            <a:off x="1042988" y="225425"/>
            <a:ext cx="7705725" cy="863600"/>
          </a:xfrm>
        </p:spPr>
        <p:txBody>
          <a:bodyPr/>
          <a:lstStyle/>
          <a:p>
            <a:pPr algn="ctr" rtl="1"/>
            <a:r>
              <a:rPr lang="fa-IR" b="1" dirty="0" err="1" smtClean="0">
                <a:solidFill>
                  <a:schemeClr val="tx1"/>
                </a:solidFill>
                <a:cs typeface="B Nazanin" panose="00000400000000000000" pitchFamily="2" charset="-78"/>
              </a:rPr>
              <a:t>مدلي</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براي</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انگيزش</a:t>
            </a:r>
            <a:r>
              <a:rPr lang="fa-IR" b="1" dirty="0" smtClean="0">
                <a:solidFill>
                  <a:schemeClr val="tx1"/>
                </a:solidFill>
                <a:cs typeface="B Nazanin" panose="00000400000000000000" pitchFamily="2" charset="-78"/>
              </a:rPr>
              <a:t> </a:t>
            </a:r>
            <a:r>
              <a:rPr lang="fa-IR" b="1" dirty="0" err="1" smtClean="0">
                <a:solidFill>
                  <a:schemeClr val="tx1"/>
                </a:solidFill>
                <a:cs typeface="B Nazanin" panose="00000400000000000000" pitchFamily="2" charset="-78"/>
              </a:rPr>
              <a:t>كاركنان</a:t>
            </a:r>
            <a:endParaRPr lang="fa-IR" b="1" dirty="0" smtClean="0">
              <a:solidFill>
                <a:schemeClr val="tx1"/>
              </a:solidFill>
              <a:cs typeface="B Nazanin" panose="00000400000000000000" pitchFamily="2" charset="-78"/>
            </a:endParaRPr>
          </a:p>
        </p:txBody>
      </p:sp>
      <p:sp>
        <p:nvSpPr>
          <p:cNvPr id="2" name="Date Placeholder 1"/>
          <p:cNvSpPr>
            <a:spLocks noGrp="1"/>
          </p:cNvSpPr>
          <p:nvPr>
            <p:ph type="dt" sz="half" idx="10"/>
          </p:nvPr>
        </p:nvSpPr>
        <p:spPr/>
        <p:txBody>
          <a:bodyPr/>
          <a:lstStyle/>
          <a:p>
            <a:fld id="{ED1C6DEA-33C1-4A86-8DA9-69AF823E9DC6}" type="datetime1">
              <a:rPr lang="en-US" altLang="en-US" smtClean="0"/>
              <a:t>4/16/2015</a:t>
            </a:fld>
            <a:endParaRPr lang="en-US" altLang="en-US"/>
          </a:p>
        </p:txBody>
      </p:sp>
      <p:sp>
        <p:nvSpPr>
          <p:cNvPr id="4" name="Slide Number Placeholder 3"/>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15</a:t>
            </a:fld>
            <a:endParaRPr lang="en-US" altLang="en-US"/>
          </a:p>
        </p:txBody>
      </p:sp>
    </p:spTree>
    <p:extLst>
      <p:ext uri="{BB962C8B-B14F-4D97-AF65-F5344CB8AC3E}">
        <p14:creationId xmlns:p14="http://schemas.microsoft.com/office/powerpoint/2010/main" val="62271717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err="1" smtClean="0">
                <a:cs typeface="B Nazanin" panose="00000400000000000000" pitchFamily="2" charset="-78"/>
              </a:rPr>
              <a:t>اندازه‌گيري</a:t>
            </a:r>
            <a:r>
              <a:rPr lang="fa-IR" sz="3600" b="1" dirty="0" smtClean="0">
                <a:cs typeface="B Nazanin" panose="00000400000000000000" pitchFamily="2" charset="-78"/>
              </a:rPr>
              <a:t> </a:t>
            </a:r>
            <a:r>
              <a:rPr lang="fa-IR" sz="3600" b="1" dirty="0" err="1" smtClean="0">
                <a:cs typeface="B Nazanin" panose="00000400000000000000" pitchFamily="2" charset="-78"/>
              </a:rPr>
              <a:t>اين</a:t>
            </a:r>
            <a:r>
              <a:rPr lang="fa-IR" sz="3600" b="1" dirty="0" smtClean="0">
                <a:cs typeface="B Nazanin" panose="00000400000000000000" pitchFamily="2" charset="-78"/>
              </a:rPr>
              <a:t> </a:t>
            </a:r>
            <a:r>
              <a:rPr lang="fa-IR" sz="3600" b="1" dirty="0" err="1" smtClean="0">
                <a:cs typeface="B Nazanin" panose="00000400000000000000" pitchFamily="2" charset="-78"/>
              </a:rPr>
              <a:t>محركها</a:t>
            </a:r>
            <a:endParaRPr lang="en-US" sz="3600" b="1" dirty="0">
              <a:cs typeface="B Nazanin" panose="00000400000000000000" pitchFamily="2" charset="-78"/>
            </a:endParaRPr>
          </a:p>
        </p:txBody>
      </p:sp>
      <p:sp>
        <p:nvSpPr>
          <p:cNvPr id="3" name="Text Placeholder 2"/>
          <p:cNvSpPr>
            <a:spLocks noGrp="1"/>
          </p:cNvSpPr>
          <p:nvPr>
            <p:ph type="body" sz="half" idx="1"/>
          </p:nvPr>
        </p:nvSpPr>
        <p:spPr>
          <a:xfrm>
            <a:off x="457200" y="1304925"/>
            <a:ext cx="8382000" cy="4895850"/>
          </a:xfrm>
        </p:spPr>
        <p:txBody>
          <a:bodyPr/>
          <a:lstStyle/>
          <a:p>
            <a:pPr marL="0" indent="0" algn="r" rtl="1">
              <a:buNone/>
            </a:pPr>
            <a:r>
              <a:rPr lang="fa-IR" sz="2800" dirty="0" err="1" smtClean="0">
                <a:cs typeface="B Nazanin" panose="00000400000000000000" pitchFamily="2" charset="-78"/>
              </a:rPr>
              <a:t>براي</a:t>
            </a:r>
            <a:r>
              <a:rPr lang="fa-IR" sz="2800" dirty="0" smtClean="0">
                <a:cs typeface="B Nazanin" panose="00000400000000000000" pitchFamily="2" charset="-78"/>
              </a:rPr>
              <a:t> </a:t>
            </a:r>
            <a:r>
              <a:rPr lang="fa-IR" sz="2800" dirty="0" err="1" smtClean="0">
                <a:cs typeface="B Nazanin" panose="00000400000000000000" pitchFamily="2" charset="-78"/>
              </a:rPr>
              <a:t>اندازه‌گيري</a:t>
            </a:r>
            <a:r>
              <a:rPr lang="fa-IR" sz="2800" dirty="0" smtClean="0">
                <a:cs typeface="B Nazanin" panose="00000400000000000000" pitchFamily="2" charset="-78"/>
              </a:rPr>
              <a:t> </a:t>
            </a:r>
            <a:r>
              <a:rPr lang="fa-IR" sz="2800" dirty="0" err="1" smtClean="0">
                <a:cs typeface="B Nazanin" panose="00000400000000000000" pitchFamily="2" charset="-78"/>
              </a:rPr>
              <a:t>اين</a:t>
            </a:r>
            <a:r>
              <a:rPr lang="fa-IR" sz="2800" dirty="0" smtClean="0">
                <a:cs typeface="B Nazanin" panose="00000400000000000000" pitchFamily="2" charset="-78"/>
              </a:rPr>
              <a:t> </a:t>
            </a:r>
            <a:r>
              <a:rPr lang="fa-IR" sz="2800" dirty="0" err="1" smtClean="0">
                <a:cs typeface="B Nazanin" panose="00000400000000000000" pitchFamily="2" charset="-78"/>
              </a:rPr>
              <a:t>محركها</a:t>
            </a:r>
            <a:r>
              <a:rPr lang="fa-IR" sz="2800" dirty="0" smtClean="0">
                <a:cs typeface="B Nazanin" panose="00000400000000000000" pitchFamily="2" charset="-78"/>
              </a:rPr>
              <a:t> </a:t>
            </a:r>
            <a:r>
              <a:rPr lang="fa-IR" sz="2800" dirty="0" err="1" smtClean="0">
                <a:cs typeface="B Nazanin" panose="00000400000000000000" pitchFamily="2" charset="-78"/>
              </a:rPr>
              <a:t>شاخصهاي</a:t>
            </a:r>
            <a:r>
              <a:rPr lang="fa-IR" sz="2800" dirty="0" smtClean="0">
                <a:cs typeface="B Nazanin" panose="00000400000000000000" pitchFamily="2" charset="-78"/>
              </a:rPr>
              <a:t> </a:t>
            </a:r>
            <a:r>
              <a:rPr lang="fa-IR" sz="2800" dirty="0" err="1" smtClean="0">
                <a:cs typeface="B Nazanin" panose="00000400000000000000" pitchFamily="2" charset="-78"/>
              </a:rPr>
              <a:t>زیردر</a:t>
            </a:r>
            <a:r>
              <a:rPr lang="fa-IR" sz="2800" dirty="0" smtClean="0">
                <a:cs typeface="B Nazanin" panose="00000400000000000000" pitchFamily="2" charset="-78"/>
              </a:rPr>
              <a:t> نظر گرفته‌ </a:t>
            </a:r>
            <a:r>
              <a:rPr lang="fa-IR" sz="2800" dirty="0" err="1" smtClean="0">
                <a:cs typeface="B Nazanin" panose="00000400000000000000" pitchFamily="2" charset="-78"/>
              </a:rPr>
              <a:t>شده‌اند</a:t>
            </a:r>
            <a:r>
              <a:rPr lang="fa-IR" sz="2800" dirty="0" smtClean="0">
                <a:cs typeface="B Nazanin" panose="00000400000000000000" pitchFamily="2" charset="-78"/>
              </a:rPr>
              <a:t>:</a:t>
            </a:r>
          </a:p>
          <a:p>
            <a:pPr marL="0" indent="0" algn="r" rtl="1">
              <a:buNone/>
            </a:pPr>
            <a:endParaRPr lang="fa-IR" sz="2800" dirty="0" smtClean="0">
              <a:cs typeface="B Nazanin" panose="00000400000000000000" pitchFamily="2" charset="-78"/>
            </a:endParaRPr>
          </a:p>
          <a:p>
            <a:pPr algn="r" rtl="1">
              <a:buFont typeface="Wingdings" panose="05000000000000000000" pitchFamily="2" charset="2"/>
              <a:buChar char="ü"/>
            </a:pPr>
            <a:r>
              <a:rPr lang="fa-IR" sz="2800" dirty="0" err="1" smtClean="0">
                <a:cs typeface="B Nazanin" panose="00000400000000000000" pitchFamily="2" charset="-78"/>
              </a:rPr>
              <a:t>مشاركت</a:t>
            </a:r>
            <a:endParaRPr lang="fa-IR" sz="2800" dirty="0" smtClean="0">
              <a:cs typeface="B Nazanin" panose="00000400000000000000" pitchFamily="2" charset="-78"/>
            </a:endParaRPr>
          </a:p>
          <a:p>
            <a:pPr algn="r" rtl="1">
              <a:buFont typeface="Wingdings" panose="05000000000000000000" pitchFamily="2" charset="2"/>
              <a:buChar char="ü"/>
            </a:pPr>
            <a:r>
              <a:rPr lang="fa-IR" sz="2800" dirty="0" err="1" smtClean="0">
                <a:cs typeface="B Nazanin" panose="00000400000000000000" pitchFamily="2" charset="-78"/>
              </a:rPr>
              <a:t>رضايت</a:t>
            </a:r>
            <a:endParaRPr lang="fa-IR" sz="2800" dirty="0" smtClean="0">
              <a:cs typeface="B Nazanin" panose="00000400000000000000" pitchFamily="2" charset="-78"/>
            </a:endParaRPr>
          </a:p>
          <a:p>
            <a:pPr algn="r" rtl="1">
              <a:buFont typeface="Wingdings" panose="05000000000000000000" pitchFamily="2" charset="2"/>
              <a:buChar char="ü"/>
            </a:pPr>
            <a:r>
              <a:rPr lang="fa-IR" sz="2800" dirty="0" smtClean="0">
                <a:cs typeface="B Nazanin" panose="00000400000000000000" pitchFamily="2" charset="-78"/>
              </a:rPr>
              <a:t>تعهد</a:t>
            </a:r>
          </a:p>
          <a:p>
            <a:pPr algn="r" rtl="1">
              <a:buFont typeface="Wingdings" panose="05000000000000000000" pitchFamily="2" charset="2"/>
              <a:buChar char="ü"/>
            </a:pPr>
            <a:r>
              <a:rPr lang="fa-IR" sz="2800" dirty="0" smtClean="0">
                <a:cs typeface="B Nazanin" panose="00000400000000000000" pitchFamily="2" charset="-78"/>
              </a:rPr>
              <a:t>قصد </a:t>
            </a:r>
            <a:r>
              <a:rPr lang="fa-IR" sz="2800" dirty="0" err="1" smtClean="0">
                <a:cs typeface="B Nazanin" panose="00000400000000000000" pitchFamily="2" charset="-78"/>
              </a:rPr>
              <a:t>ترك</a:t>
            </a:r>
            <a:r>
              <a:rPr lang="fa-IR" sz="2800" dirty="0" smtClean="0">
                <a:cs typeface="B Nazanin" panose="00000400000000000000" pitchFamily="2" charset="-78"/>
              </a:rPr>
              <a:t> خدمت </a:t>
            </a:r>
          </a:p>
          <a:p>
            <a:pPr marL="0" indent="0" algn="r" rtl="1">
              <a:buNone/>
            </a:pPr>
            <a:endParaRPr lang="fa-IR" sz="2800" dirty="0">
              <a:cs typeface="B Nazanin" panose="00000400000000000000" pitchFamily="2" charset="-78"/>
            </a:endParaRPr>
          </a:p>
          <a:p>
            <a:pPr marL="0" indent="0" algn="r" rtl="1">
              <a:buNone/>
            </a:pPr>
            <a:endParaRPr lang="en-US" sz="2800" dirty="0">
              <a:cs typeface="B Nazanin" panose="00000400000000000000" pitchFamily="2" charset="-78"/>
            </a:endParaRPr>
          </a:p>
        </p:txBody>
      </p:sp>
      <p:sp>
        <p:nvSpPr>
          <p:cNvPr id="4" name="Date Placeholder 3"/>
          <p:cNvSpPr>
            <a:spLocks noGrp="1"/>
          </p:cNvSpPr>
          <p:nvPr>
            <p:ph type="dt" sz="half" idx="10"/>
          </p:nvPr>
        </p:nvSpPr>
        <p:spPr/>
        <p:txBody>
          <a:bodyPr/>
          <a:lstStyle/>
          <a:p>
            <a:fld id="{746B21E5-C2C5-4E13-9580-CB2541BB74FD}" type="datetime1">
              <a:rPr lang="en-US" altLang="en-US" smtClean="0"/>
              <a:t>4/16/2015</a:t>
            </a:fld>
            <a:endParaRPr lang="en-US" altLang="en-US"/>
          </a:p>
        </p:txBody>
      </p:sp>
      <p:sp>
        <p:nvSpPr>
          <p:cNvPr id="5" name="Slide Number Placeholder 4"/>
          <p:cNvSpPr>
            <a:spLocks noGrp="1"/>
          </p:cNvSpPr>
          <p:nvPr>
            <p:ph type="sldNum" sz="quarter" idx="12"/>
          </p:nvPr>
        </p:nvSpPr>
        <p:spPr>
          <a:xfrm>
            <a:off x="8077199" y="6019800"/>
            <a:ext cx="671513" cy="638175"/>
          </a:xfrm>
        </p:spPr>
        <p:txBody>
          <a:bodyPr>
            <a:normAutofit/>
          </a:bodyPr>
          <a:lstStyle/>
          <a:p>
            <a:fld id="{566BB1CE-EF62-48A3-A835-90246A6FD53F}" type="slidenum">
              <a:rPr lang="en-US" altLang="en-US" smtClean="0"/>
              <a:pPr/>
              <a:t>16</a:t>
            </a:fld>
            <a:endParaRPr lang="en-US" altLang="en-US"/>
          </a:p>
        </p:txBody>
      </p:sp>
    </p:spTree>
    <p:extLst>
      <p:ext uri="{BB962C8B-B14F-4D97-AF65-F5344CB8AC3E}">
        <p14:creationId xmlns:p14="http://schemas.microsoft.com/office/powerpoint/2010/main" val="177125360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a:cs typeface="B Nazanin" panose="00000400000000000000" pitchFamily="2" charset="-78"/>
              </a:rPr>
              <a:t>از </a:t>
            </a:r>
            <a:r>
              <a:rPr lang="fa-IR" sz="3600" b="1" dirty="0" err="1">
                <a:cs typeface="B Nazanin" panose="00000400000000000000" pitchFamily="2" charset="-78"/>
              </a:rPr>
              <a:t>اهرمهاي</a:t>
            </a:r>
            <a:r>
              <a:rPr lang="fa-IR" sz="3600" b="1" dirty="0">
                <a:cs typeface="B Nazanin" panose="00000400000000000000" pitchFamily="2" charset="-78"/>
              </a:rPr>
              <a:t> </a:t>
            </a:r>
            <a:r>
              <a:rPr lang="fa-IR" sz="3600" b="1" dirty="0" err="1">
                <a:cs typeface="B Nazanin" panose="00000400000000000000" pitchFamily="2" charset="-78"/>
              </a:rPr>
              <a:t>سازماني</a:t>
            </a:r>
            <a:r>
              <a:rPr lang="fa-IR" sz="3600" b="1" dirty="0">
                <a:cs typeface="B Nazanin" panose="00000400000000000000" pitchFamily="2" charset="-78"/>
              </a:rPr>
              <a:t> </a:t>
            </a:r>
            <a:r>
              <a:rPr lang="fa-IR" sz="3600" b="1" dirty="0" err="1">
                <a:cs typeface="B Nazanin" panose="00000400000000000000" pitchFamily="2" charset="-78"/>
              </a:rPr>
              <a:t>براي</a:t>
            </a:r>
            <a:r>
              <a:rPr lang="fa-IR" sz="3600" b="1" dirty="0">
                <a:cs typeface="B Nazanin" panose="00000400000000000000" pitchFamily="2" charset="-78"/>
              </a:rPr>
              <a:t> </a:t>
            </a:r>
            <a:r>
              <a:rPr lang="fa-IR" sz="3600" b="1" dirty="0" err="1">
                <a:cs typeface="B Nazanin" panose="00000400000000000000" pitchFamily="2" charset="-78"/>
              </a:rPr>
              <a:t>ايجاد</a:t>
            </a:r>
            <a:r>
              <a:rPr lang="fa-IR" sz="3600" b="1" dirty="0">
                <a:cs typeface="B Nazanin" panose="00000400000000000000" pitchFamily="2" charset="-78"/>
              </a:rPr>
              <a:t> </a:t>
            </a:r>
            <a:r>
              <a:rPr lang="fa-IR" sz="3600" b="1" dirty="0" err="1">
                <a:cs typeface="B Nazanin" panose="00000400000000000000" pitchFamily="2" charset="-78"/>
              </a:rPr>
              <a:t>انگيزش</a:t>
            </a:r>
            <a:endParaRPr lang="en-US" sz="3600" b="1" dirty="0">
              <a:cs typeface="B Nazanin" panose="00000400000000000000" pitchFamily="2" charset="-78"/>
            </a:endParaRPr>
          </a:p>
        </p:txBody>
      </p:sp>
      <p:sp>
        <p:nvSpPr>
          <p:cNvPr id="3" name="Text Placeholder 2"/>
          <p:cNvSpPr>
            <a:spLocks noGrp="1"/>
          </p:cNvSpPr>
          <p:nvPr>
            <p:ph type="body" sz="half" idx="1"/>
          </p:nvPr>
        </p:nvSpPr>
        <p:spPr>
          <a:xfrm>
            <a:off x="457200" y="1304925"/>
            <a:ext cx="8382000" cy="4895850"/>
          </a:xfrm>
        </p:spPr>
        <p:txBody>
          <a:bodyPr/>
          <a:lstStyle/>
          <a:p>
            <a:pPr algn="r" rtl="1">
              <a:buFont typeface="Wingdings" panose="05000000000000000000" pitchFamily="2" charset="2"/>
              <a:buChar char="ü"/>
            </a:pPr>
            <a:r>
              <a:rPr lang="fa-IR" sz="2800" dirty="0" smtClean="0">
                <a:cs typeface="B Nazanin" panose="00000400000000000000" pitchFamily="2" charset="-78"/>
              </a:rPr>
              <a:t>نظام پاداش</a:t>
            </a:r>
          </a:p>
          <a:p>
            <a:pPr algn="r" rtl="1">
              <a:buFont typeface="Wingdings" panose="05000000000000000000" pitchFamily="2" charset="2"/>
              <a:buChar char="ü"/>
            </a:pPr>
            <a:r>
              <a:rPr lang="fa-IR" sz="2800" dirty="0" smtClean="0">
                <a:cs typeface="B Nazanin" panose="00000400000000000000" pitchFamily="2" charset="-78"/>
              </a:rPr>
              <a:t>فرهنگ سازمانی </a:t>
            </a:r>
          </a:p>
          <a:p>
            <a:pPr algn="r" rtl="1">
              <a:buFont typeface="Wingdings" panose="05000000000000000000" pitchFamily="2" charset="2"/>
              <a:buChar char="ü"/>
            </a:pPr>
            <a:r>
              <a:rPr lang="fa-IR" sz="2800" dirty="0" smtClean="0">
                <a:cs typeface="B Nazanin" panose="00000400000000000000" pitchFamily="2" charset="-78"/>
              </a:rPr>
              <a:t>آموزش و توانا سازی کارکنان</a:t>
            </a:r>
          </a:p>
          <a:p>
            <a:pPr algn="r" rtl="1">
              <a:buFont typeface="Wingdings" panose="05000000000000000000" pitchFamily="2" charset="2"/>
              <a:buChar char="ü"/>
            </a:pPr>
            <a:r>
              <a:rPr lang="fa-IR" sz="2800" dirty="0" err="1" smtClean="0">
                <a:cs typeface="B Nazanin" panose="00000400000000000000" pitchFamily="2" charset="-78"/>
              </a:rPr>
              <a:t>طراحي</a:t>
            </a:r>
            <a:r>
              <a:rPr lang="fa-IR" sz="2800" dirty="0" smtClean="0">
                <a:cs typeface="B Nazanin" panose="00000400000000000000" pitchFamily="2" charset="-78"/>
              </a:rPr>
              <a:t> شغل (</a:t>
            </a:r>
            <a:r>
              <a:rPr lang="fa-IR" sz="2800" dirty="0" err="1" smtClean="0">
                <a:cs typeface="B Nazanin" panose="00000400000000000000" pitchFamily="2" charset="-78"/>
              </a:rPr>
              <a:t>جابه</a:t>
            </a:r>
            <a:r>
              <a:rPr lang="fa-IR" sz="2800" dirty="0" smtClean="0">
                <a:cs typeface="B Nazanin" panose="00000400000000000000" pitchFamily="2" charset="-78"/>
              </a:rPr>
              <a:t> جایی ، چرخش شغلی)</a:t>
            </a:r>
          </a:p>
          <a:p>
            <a:pPr algn="r" rtl="1">
              <a:buFont typeface="Wingdings" panose="05000000000000000000" pitchFamily="2" charset="2"/>
              <a:buChar char="ü"/>
            </a:pPr>
            <a:r>
              <a:rPr lang="fa-IR" sz="2800" dirty="0" smtClean="0">
                <a:cs typeface="B Nazanin" panose="00000400000000000000" pitchFamily="2" charset="-78"/>
              </a:rPr>
              <a:t> غنی سازی شغلی</a:t>
            </a:r>
          </a:p>
          <a:p>
            <a:pPr algn="r" rtl="1">
              <a:buFont typeface="Wingdings" panose="05000000000000000000" pitchFamily="2" charset="2"/>
              <a:buChar char="ü"/>
            </a:pPr>
            <a:r>
              <a:rPr lang="fa-IR" sz="2800" dirty="0" smtClean="0">
                <a:cs typeface="B Nazanin" panose="00000400000000000000" pitchFamily="2" charset="-78"/>
              </a:rPr>
              <a:t> ایجاد زمینه های خلاقیت فکری و تقویت روحی کارکنان </a:t>
            </a:r>
          </a:p>
          <a:p>
            <a:pPr algn="r" rtl="1">
              <a:buFont typeface="Wingdings" panose="05000000000000000000" pitchFamily="2" charset="2"/>
              <a:buChar char="ü"/>
            </a:pPr>
            <a:r>
              <a:rPr lang="fa-IR" sz="2800" dirty="0" smtClean="0">
                <a:cs typeface="B Nazanin" panose="00000400000000000000" pitchFamily="2" charset="-78"/>
              </a:rPr>
              <a:t>بهداشت عمومی کارکنان و توجه کافی به محیط کار</a:t>
            </a:r>
            <a:endParaRPr lang="en-US" sz="2800" dirty="0">
              <a:cs typeface="B Nazanin" panose="00000400000000000000" pitchFamily="2" charset="-78"/>
            </a:endParaRPr>
          </a:p>
        </p:txBody>
      </p:sp>
      <p:sp>
        <p:nvSpPr>
          <p:cNvPr id="4" name="Date Placeholder 3"/>
          <p:cNvSpPr>
            <a:spLocks noGrp="1"/>
          </p:cNvSpPr>
          <p:nvPr>
            <p:ph type="dt" sz="half" idx="10"/>
          </p:nvPr>
        </p:nvSpPr>
        <p:spPr/>
        <p:txBody>
          <a:bodyPr/>
          <a:lstStyle/>
          <a:p>
            <a:fld id="{BF0AACEB-45FB-43D0-AB45-D46357945D27}"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17</a:t>
            </a:fld>
            <a:endParaRPr lang="en-US" altLang="en-US" dirty="0"/>
          </a:p>
        </p:txBody>
      </p:sp>
    </p:spTree>
    <p:extLst>
      <p:ext uri="{BB962C8B-B14F-4D97-AF65-F5344CB8AC3E}">
        <p14:creationId xmlns:p14="http://schemas.microsoft.com/office/powerpoint/2010/main" val="2333565704"/>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cs typeface="B Nazanin" panose="00000400000000000000" pitchFamily="2" charset="-78"/>
              </a:rPr>
              <a:t>هزینه های مترتب از ایجاد سیستم </a:t>
            </a:r>
            <a:r>
              <a:rPr lang="fa-IR" b="1" dirty="0" err="1" smtClean="0">
                <a:cs typeface="B Nazanin" panose="00000400000000000000" pitchFamily="2" charset="-78"/>
              </a:rPr>
              <a:t>انگیزشی</a:t>
            </a:r>
            <a:endParaRPr lang="en-US" b="1" dirty="0">
              <a:cs typeface="B Nazanin" panose="00000400000000000000" pitchFamily="2" charset="-78"/>
            </a:endParaRPr>
          </a:p>
        </p:txBody>
      </p:sp>
      <p:pic>
        <p:nvPicPr>
          <p:cNvPr id="1064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67" t="17802" r="14575" b="9656"/>
          <a:stretch/>
        </p:blipFill>
        <p:spPr bwMode="auto">
          <a:xfrm>
            <a:off x="457200" y="1178232"/>
            <a:ext cx="8488552" cy="430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Lst>
        </p:spPr>
      </p:pic>
      <p:sp>
        <p:nvSpPr>
          <p:cNvPr id="3" name="Date Placeholder 2"/>
          <p:cNvSpPr>
            <a:spLocks noGrp="1"/>
          </p:cNvSpPr>
          <p:nvPr>
            <p:ph type="dt" sz="half" idx="10"/>
          </p:nvPr>
        </p:nvSpPr>
        <p:spPr/>
        <p:txBody>
          <a:bodyPr/>
          <a:lstStyle/>
          <a:p>
            <a:fld id="{5C6B0CB5-2AD8-42FC-B9DE-30FE1F52C55E}" type="datetime1">
              <a:rPr lang="en-US" altLang="en-US" smtClean="0"/>
              <a:t>4/16/2015</a:t>
            </a:fld>
            <a:endParaRPr lang="en-US" altLang="en-US"/>
          </a:p>
        </p:txBody>
      </p:sp>
      <p:sp>
        <p:nvSpPr>
          <p:cNvPr id="4" name="Slide Number Placeholder 3"/>
          <p:cNvSpPr>
            <a:spLocks noGrp="1"/>
          </p:cNvSpPr>
          <p:nvPr>
            <p:ph type="sldNum" sz="quarter" idx="12"/>
          </p:nvPr>
        </p:nvSpPr>
        <p:spPr>
          <a:xfrm>
            <a:off x="8000999" y="6096000"/>
            <a:ext cx="747713" cy="561975"/>
          </a:xfrm>
        </p:spPr>
        <p:txBody>
          <a:bodyPr>
            <a:normAutofit/>
          </a:bodyPr>
          <a:lstStyle/>
          <a:p>
            <a:fld id="{566BB1CE-EF62-48A3-A835-90246A6FD53F}" type="slidenum">
              <a:rPr lang="en-US" altLang="en-US" smtClean="0"/>
              <a:pPr/>
              <a:t>18</a:t>
            </a:fld>
            <a:endParaRPr lang="en-US" altLang="en-US"/>
          </a:p>
        </p:txBody>
      </p:sp>
    </p:spTree>
    <p:extLst>
      <p:ext uri="{BB962C8B-B14F-4D97-AF65-F5344CB8AC3E}">
        <p14:creationId xmlns:p14="http://schemas.microsoft.com/office/powerpoint/2010/main" val="36229634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138" y="228600"/>
            <a:ext cx="7705725" cy="863600"/>
          </a:xfrm>
        </p:spPr>
        <p:txBody>
          <a:bodyPr/>
          <a:lstStyle/>
          <a:p>
            <a:pPr algn="ctr" rtl="1"/>
            <a:r>
              <a:rPr lang="fa-IR" b="1" dirty="0">
                <a:cs typeface="B Nazanin" panose="00000400000000000000" pitchFamily="2" charset="-78"/>
              </a:rPr>
              <a:t>سود خالص (میلیارد ریال)</a:t>
            </a:r>
            <a:endParaRPr lang="en-US" b="1" dirty="0">
              <a:cs typeface="B Nazanin" panose="00000400000000000000" pitchFamily="2" charset="-78"/>
            </a:endParaRPr>
          </a:p>
        </p:txBody>
      </p:sp>
      <p:sp>
        <p:nvSpPr>
          <p:cNvPr id="3" name="Date Placeholder 2"/>
          <p:cNvSpPr>
            <a:spLocks noGrp="1"/>
          </p:cNvSpPr>
          <p:nvPr>
            <p:ph type="dt" sz="half" idx="10"/>
          </p:nvPr>
        </p:nvSpPr>
        <p:spPr/>
        <p:txBody>
          <a:bodyPr/>
          <a:lstStyle/>
          <a:p>
            <a:fld id="{8D6D489B-92F9-4743-9217-03FE1E70AC79}" type="datetime1">
              <a:rPr lang="en-US" altLang="en-US" smtClean="0"/>
              <a:t>4/16/2015</a:t>
            </a:fld>
            <a:endParaRPr lang="en-US" altLang="en-US"/>
          </a:p>
        </p:txBody>
      </p:sp>
      <p:sp>
        <p:nvSpPr>
          <p:cNvPr id="4" name="Slide Number Placeholder 3"/>
          <p:cNvSpPr>
            <a:spLocks noGrp="1"/>
          </p:cNvSpPr>
          <p:nvPr>
            <p:ph type="sldNum" sz="quarter" idx="12"/>
          </p:nvPr>
        </p:nvSpPr>
        <p:spPr>
          <a:xfrm>
            <a:off x="7924799" y="6019800"/>
            <a:ext cx="823913" cy="638175"/>
          </a:xfrm>
        </p:spPr>
        <p:txBody>
          <a:bodyPr>
            <a:normAutofit/>
          </a:bodyPr>
          <a:lstStyle/>
          <a:p>
            <a:fld id="{566BB1CE-EF62-48A3-A835-90246A6FD53F}" type="slidenum">
              <a:rPr lang="en-US" altLang="en-US" smtClean="0"/>
              <a:pPr/>
              <a:t>19</a:t>
            </a:fld>
            <a:endParaRPr lang="en-US" altLang="en-US"/>
          </a:p>
        </p:txBody>
      </p:sp>
      <p:graphicFrame>
        <p:nvGraphicFramePr>
          <p:cNvPr id="7" name="Chart 6"/>
          <p:cNvGraphicFramePr>
            <a:graphicFrameLocks/>
          </p:cNvGraphicFramePr>
          <p:nvPr>
            <p:extLst>
              <p:ext uri="{D42A27DB-BD31-4B8C-83A1-F6EECF244321}">
                <p14:modId xmlns:p14="http://schemas.microsoft.com/office/powerpoint/2010/main" val="4266888215"/>
              </p:ext>
            </p:extLst>
          </p:nvPr>
        </p:nvGraphicFramePr>
        <p:xfrm>
          <a:off x="838200" y="914400"/>
          <a:ext cx="769620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3779405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Motivation                </a:t>
            </a:r>
            <a:r>
              <a:rPr lang="fa-IR" b="1" dirty="0" smtClean="0"/>
              <a:t>انگيزش</a:t>
            </a:r>
            <a:endParaRPr lang="en-US" b="1" dirty="0"/>
          </a:p>
        </p:txBody>
      </p:sp>
      <p:sp>
        <p:nvSpPr>
          <p:cNvPr id="5" name="TextBox 4"/>
          <p:cNvSpPr txBox="1"/>
          <p:nvPr/>
        </p:nvSpPr>
        <p:spPr>
          <a:xfrm>
            <a:off x="533400" y="1143000"/>
            <a:ext cx="8077200" cy="2757678"/>
          </a:xfrm>
          <a:prstGeom prst="rect">
            <a:avLst/>
          </a:prstGeom>
          <a:noFill/>
        </p:spPr>
        <p:txBody>
          <a:bodyPr wrap="square" rtlCol="0">
            <a:spAutoFit/>
          </a:bodyPr>
          <a:lstStyle/>
          <a:p>
            <a:pPr algn="just" rtl="1" eaLnBrk="1" hangingPunct="1">
              <a:lnSpc>
                <a:spcPct val="90000"/>
              </a:lnSpc>
              <a:spcAft>
                <a:spcPts val="1200"/>
              </a:spcAft>
            </a:pPr>
            <a:r>
              <a:rPr lang="fa-IR" altLang="en-US" sz="2800" b="1" dirty="0" smtClean="0">
                <a:latin typeface="Lotus" pitchFamily="2" charset="-78"/>
                <a:cs typeface="Nazanin" pitchFamily="2" charset="-78"/>
              </a:rPr>
              <a:t>مقدمه:</a:t>
            </a:r>
            <a:endParaRPr lang="ar-SA" altLang="en-US" sz="2800" b="1" dirty="0" smtClean="0">
              <a:latin typeface="Lotus" pitchFamily="2" charset="-78"/>
              <a:cs typeface="Nazanin" pitchFamily="2" charset="-78"/>
            </a:endParaRPr>
          </a:p>
          <a:p>
            <a:pPr algn="just" rtl="1" eaLnBrk="1" hangingPunct="1">
              <a:lnSpc>
                <a:spcPct val="90000"/>
              </a:lnSpc>
              <a:spcAft>
                <a:spcPts val="1200"/>
              </a:spcAft>
              <a:buFont typeface="Wingdings" pitchFamily="2" charset="2"/>
              <a:buChar char="ü"/>
            </a:pPr>
            <a:r>
              <a:rPr lang="ar-SA" altLang="en-US" sz="2000" dirty="0" smtClean="0">
                <a:latin typeface="Lotus" pitchFamily="2" charset="-78"/>
                <a:cs typeface="Nazanin" pitchFamily="2" charset="-78"/>
              </a:rPr>
              <a:t>انگيزش فرايندي روانشناختي و چند وجهي است كه رفتارهاي فرد را به سمت اهداف مطلوب هدايت ميكند.</a:t>
            </a:r>
            <a:endParaRPr lang="fa-IR" altLang="en-US" sz="2000" dirty="0" smtClean="0">
              <a:latin typeface="Lotus" pitchFamily="2" charset="-78"/>
              <a:cs typeface="Nazanin" pitchFamily="2" charset="-78"/>
            </a:endParaRPr>
          </a:p>
          <a:p>
            <a:pPr algn="just" rtl="1" eaLnBrk="1" hangingPunct="1">
              <a:lnSpc>
                <a:spcPct val="90000"/>
              </a:lnSpc>
              <a:spcAft>
                <a:spcPts val="1200"/>
              </a:spcAft>
              <a:buFont typeface="Wingdings" pitchFamily="2" charset="2"/>
              <a:buChar char="ü"/>
            </a:pPr>
            <a:r>
              <a:rPr lang="ar-SA" altLang="en-US" sz="2000" dirty="0" smtClean="0">
                <a:latin typeface="Lotus" pitchFamily="2" charset="-78"/>
                <a:cs typeface="Nazanin" pitchFamily="2" charset="-78"/>
              </a:rPr>
              <a:t>انگيزش ترغيب افراد براي رسيدن به هدف سازمان با توجه به تلاش</a:t>
            </a:r>
            <a:r>
              <a:rPr lang="en-US" altLang="en-US" sz="2000" dirty="0" smtClean="0">
                <a:latin typeface="Lotus" pitchFamily="2" charset="-78"/>
                <a:cs typeface="Nazanin" pitchFamily="2" charset="-78"/>
              </a:rPr>
              <a:t>  </a:t>
            </a:r>
            <a:r>
              <a:rPr lang="ar-SA" altLang="en-US" sz="2000" dirty="0" smtClean="0">
                <a:latin typeface="Lotus" pitchFamily="2" charset="-78"/>
                <a:cs typeface="Nazanin" pitchFamily="2" charset="-78"/>
              </a:rPr>
              <a:t>پيگير درونيشان ميباشد.</a:t>
            </a:r>
            <a:endParaRPr lang="fa-IR" altLang="en-US" sz="2000" dirty="0" smtClean="0">
              <a:latin typeface="Lotus" pitchFamily="2" charset="-78"/>
              <a:cs typeface="Nazanin" pitchFamily="2" charset="-78"/>
            </a:endParaRPr>
          </a:p>
          <a:p>
            <a:pPr algn="just" rtl="1" eaLnBrk="1" hangingPunct="1">
              <a:lnSpc>
                <a:spcPct val="90000"/>
              </a:lnSpc>
              <a:spcAft>
                <a:spcPts val="1200"/>
              </a:spcAft>
              <a:buFont typeface="Wingdings" pitchFamily="2" charset="2"/>
              <a:buChar char="ü"/>
            </a:pPr>
            <a:r>
              <a:rPr lang="ar-SA" altLang="en-US" sz="2000" dirty="0" smtClean="0">
                <a:latin typeface="Lotus" pitchFamily="2" charset="-78"/>
                <a:cs typeface="Nazanin" pitchFamily="2" charset="-78"/>
              </a:rPr>
              <a:t>انگيزش از نظر مديران ارتقاي كمي و كيفي بازده كارمند و رضايت شغلي وي ميباشد.</a:t>
            </a:r>
          </a:p>
          <a:p>
            <a:pPr algn="just" rtl="1" eaLnBrk="1" hangingPunct="1">
              <a:lnSpc>
                <a:spcPct val="90000"/>
              </a:lnSpc>
              <a:spcAft>
                <a:spcPts val="1200"/>
              </a:spcAft>
              <a:buFont typeface="Wingdings" pitchFamily="2" charset="2"/>
              <a:buChar char="ü"/>
            </a:pPr>
            <a:r>
              <a:rPr lang="ar-SA" altLang="en-US" sz="2000" dirty="0" smtClean="0">
                <a:latin typeface="Lotus" pitchFamily="2" charset="-78"/>
                <a:cs typeface="Nazanin" pitchFamily="2" charset="-78"/>
              </a:rPr>
              <a:t>انگيزش فرآيند پيچيده</a:t>
            </a:r>
            <a:r>
              <a:rPr lang="en-US" altLang="en-US" sz="2000" dirty="0" smtClean="0">
                <a:latin typeface="Lotus" pitchFamily="2" charset="-78"/>
                <a:cs typeface="Nazanin" pitchFamily="2" charset="-78"/>
              </a:rPr>
              <a:t> </a:t>
            </a:r>
            <a:r>
              <a:rPr lang="ar-SA" altLang="en-US" sz="2000" dirty="0" smtClean="0">
                <a:latin typeface="Lotus" pitchFamily="2" charset="-78"/>
                <a:cs typeface="Nazanin" pitchFamily="2" charset="-78"/>
              </a:rPr>
              <a:t>اي است كه از نيازهاي فيزيكي، روانشناختي، اجتماعي و فرهنگي مشخص تشكيل ميشود و به طور فردي و تكاملي در جهت انرژي بخشيدن به رفتارهاي انسان عمل ميكند</a:t>
            </a:r>
            <a:r>
              <a:rPr lang="ar-SA" altLang="en-US" sz="2000" dirty="0" smtClean="0">
                <a:latin typeface="Lotus" pitchFamily="2" charset="-78"/>
              </a:rPr>
              <a:t>.</a:t>
            </a:r>
            <a:endParaRPr lang="en-US" sz="2000" dirty="0"/>
          </a:p>
        </p:txBody>
      </p:sp>
      <p:sp>
        <p:nvSpPr>
          <p:cNvPr id="8" name="Rectangle 2"/>
          <p:cNvSpPr txBox="1">
            <a:spLocks noChangeArrowheads="1"/>
          </p:cNvSpPr>
          <p:nvPr/>
        </p:nvSpPr>
        <p:spPr>
          <a:xfrm>
            <a:off x="304800" y="3657600"/>
            <a:ext cx="8382000" cy="13716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spc="0" normalizeH="0" baseline="0" noProof="0" dirty="0" smtClean="0">
                <a:ln>
                  <a:noFill/>
                </a:ln>
                <a:solidFill>
                  <a:schemeClr val="tx1"/>
                </a:solidFill>
                <a:effectLst/>
                <a:uLnTx/>
                <a:uFillTx/>
                <a:latin typeface="+mj-lt"/>
                <a:ea typeface="+mj-ea"/>
                <a:cs typeface="+mj-cs"/>
              </a:rPr>
              <a:t>Job Performance = F (Ability  X  </a:t>
            </a:r>
            <a:r>
              <a:rPr kumimoji="0" lang="en-US" sz="2800" b="0" i="0" u="none" strike="noStrike" kern="1200" spc="0" normalizeH="0" baseline="0" noProof="0" dirty="0" smtClean="0">
                <a:ln>
                  <a:noFill/>
                </a:ln>
                <a:solidFill>
                  <a:srgbClr val="800000"/>
                </a:solidFill>
                <a:effectLst/>
                <a:uLnTx/>
                <a:uFillTx/>
                <a:latin typeface="+mj-lt"/>
                <a:ea typeface="+mj-ea"/>
                <a:cs typeface="+mj-cs"/>
              </a:rPr>
              <a:t>Motivation</a:t>
            </a:r>
            <a:r>
              <a:rPr kumimoji="0" lang="en-US" sz="2800" b="0" i="0" u="none" strike="noStrike" kern="1200" spc="0" normalizeH="0" baseline="0" noProof="0" dirty="0" smtClean="0">
                <a:ln>
                  <a:noFill/>
                </a:ln>
                <a:solidFill>
                  <a:schemeClr val="tx1"/>
                </a:solidFill>
                <a:effectLst/>
                <a:uLnTx/>
                <a:uFillTx/>
                <a:latin typeface="+mj-lt"/>
                <a:ea typeface="+mj-ea"/>
                <a:cs typeface="+mj-cs"/>
              </a:rPr>
              <a:t> </a:t>
            </a:r>
            <a:r>
              <a:rPr kumimoji="0" lang="en-US" sz="2000" b="0" i="0" u="none" strike="noStrike" kern="1200" spc="0" normalizeH="0" baseline="0" noProof="0" dirty="0" smtClean="0">
                <a:ln>
                  <a:noFill/>
                </a:ln>
                <a:solidFill>
                  <a:schemeClr val="tx1"/>
                </a:solidFill>
                <a:effectLst/>
                <a:uLnTx/>
                <a:uFillTx/>
                <a:latin typeface="+mj-lt"/>
                <a:ea typeface="+mj-ea"/>
                <a:cs typeface="+mj-cs"/>
              </a:rPr>
              <a:t>X Organizational Support)</a:t>
            </a:r>
          </a:p>
        </p:txBody>
      </p:sp>
      <p:sp>
        <p:nvSpPr>
          <p:cNvPr id="3" name="Date Placeholder 2"/>
          <p:cNvSpPr>
            <a:spLocks noGrp="1"/>
          </p:cNvSpPr>
          <p:nvPr>
            <p:ph type="dt" sz="half" idx="10"/>
          </p:nvPr>
        </p:nvSpPr>
        <p:spPr>
          <a:xfrm rot="3026595">
            <a:off x="2637143" y="6768813"/>
            <a:ext cx="2176272" cy="201168"/>
          </a:xfrm>
        </p:spPr>
        <p:txBody>
          <a:bodyPr/>
          <a:lstStyle/>
          <a:p>
            <a:fld id="{DD04238D-0D09-4C66-AF57-AE91A6DC1846}" type="datetime1">
              <a:rPr lang="en-US" altLang="en-US" smtClean="0"/>
              <a:t>4/16/2015</a:t>
            </a:fld>
            <a:endParaRPr lang="en-US" altLang="en-US" dirty="0"/>
          </a:p>
        </p:txBody>
      </p:sp>
      <p:sp>
        <p:nvSpPr>
          <p:cNvPr id="4" name="Slide Number Placeholder 3"/>
          <p:cNvSpPr>
            <a:spLocks noGrp="1"/>
          </p:cNvSpPr>
          <p:nvPr>
            <p:ph type="sldNum" sz="quarter" idx="12"/>
          </p:nvPr>
        </p:nvSpPr>
        <p:spPr/>
        <p:txBody>
          <a:bodyPr/>
          <a:lstStyle/>
          <a:p>
            <a:fld id="{5BA6FCE7-8D3C-4474-83BD-0DA4B22B1C1D}" type="slidenum">
              <a:rPr lang="en-US" altLang="en-US" smtClean="0"/>
              <a:pPr/>
              <a:t>2</a:t>
            </a:fld>
            <a:endParaRPr lang="en-US" alt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4724400"/>
            <a:ext cx="2871859" cy="1905000"/>
          </a:xfrm>
          <a:prstGeom prst="rect">
            <a:avLst/>
          </a:prstGeom>
        </p:spPr>
      </p:pic>
    </p:spTree>
    <p:extLst>
      <p:ext uri="{BB962C8B-B14F-4D97-AF65-F5344CB8AC3E}">
        <p14:creationId xmlns:p14="http://schemas.microsoft.com/office/powerpoint/2010/main" val="2359704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447800"/>
            <a:ext cx="7848600" cy="3571747"/>
          </a:xfrm>
          <a:prstGeom prst="rect">
            <a:avLst/>
          </a:prstGeom>
          <a:noFill/>
        </p:spPr>
        <p:txBody>
          <a:bodyPr wrap="square" rtlCol="0">
            <a:spAutoFit/>
          </a:bodyPr>
          <a:lstStyle/>
          <a:p>
            <a:pPr marL="609600" indent="-609600" algn="r" rtl="1">
              <a:lnSpc>
                <a:spcPct val="70000"/>
              </a:lnSpc>
              <a:spcAft>
                <a:spcPts val="600"/>
              </a:spcAft>
              <a:buFontTx/>
              <a:buNone/>
            </a:pPr>
            <a:endParaRPr lang="fa-IR" altLang="en-US" sz="900" dirty="0" smtClean="0">
              <a:cs typeface="Zar" pitchFamily="2" charset="-78"/>
            </a:endParaRPr>
          </a:p>
          <a:p>
            <a:pPr marL="609600" indent="-609600" algn="r" rtl="1">
              <a:lnSpc>
                <a:spcPct val="70000"/>
              </a:lnSpc>
              <a:spcAft>
                <a:spcPts val="600"/>
              </a:spcAft>
              <a:buFontTx/>
              <a:buChar char="•"/>
            </a:pPr>
            <a:r>
              <a:rPr lang="fa-IR" altLang="en-US" dirty="0" smtClean="0">
                <a:cs typeface="Zar" pitchFamily="2" charset="-78"/>
              </a:rPr>
              <a:t>براي يك مدير كارآمد كار ميكنم </a:t>
            </a:r>
          </a:p>
          <a:p>
            <a:pPr marL="609600" indent="-609600" algn="r" rtl="1">
              <a:lnSpc>
                <a:spcPct val="70000"/>
              </a:lnSpc>
              <a:spcAft>
                <a:spcPts val="600"/>
              </a:spcAft>
              <a:buFontTx/>
              <a:buChar char="•"/>
            </a:pPr>
            <a:r>
              <a:rPr lang="fa-IR" altLang="en-US" dirty="0" smtClean="0">
                <a:cs typeface="Zar" pitchFamily="2" charset="-78"/>
              </a:rPr>
              <a:t>ترغيب مي شوم خودم در فكر باشم </a:t>
            </a:r>
          </a:p>
          <a:p>
            <a:pPr marL="609600" indent="-609600" algn="r" rtl="1">
              <a:lnSpc>
                <a:spcPct val="70000"/>
              </a:lnSpc>
              <a:spcAft>
                <a:spcPts val="600"/>
              </a:spcAft>
              <a:buFontTx/>
              <a:buChar char="•"/>
            </a:pPr>
            <a:r>
              <a:rPr lang="fa-IR" altLang="en-US" dirty="0" smtClean="0">
                <a:cs typeface="Zar" pitchFamily="2" charset="-78"/>
              </a:rPr>
              <a:t>نتيجه نهائي كارم را مي بينم </a:t>
            </a:r>
          </a:p>
          <a:p>
            <a:pPr marL="609600" indent="-609600" algn="r" rtl="1">
              <a:lnSpc>
                <a:spcPct val="70000"/>
              </a:lnSpc>
              <a:spcAft>
                <a:spcPts val="600"/>
              </a:spcAft>
              <a:buFontTx/>
              <a:buChar char="•"/>
            </a:pPr>
            <a:r>
              <a:rPr lang="fa-IR" altLang="en-US" dirty="0" smtClean="0">
                <a:cs typeface="Zar" pitchFamily="2" charset="-78"/>
              </a:rPr>
              <a:t>كارخوشايندي دارم </a:t>
            </a:r>
          </a:p>
          <a:p>
            <a:pPr marL="609600" indent="-609600" algn="r" rtl="1">
              <a:lnSpc>
                <a:spcPct val="70000"/>
              </a:lnSpc>
              <a:spcAft>
                <a:spcPts val="600"/>
              </a:spcAft>
              <a:buFontTx/>
              <a:buChar char="•"/>
            </a:pPr>
            <a:r>
              <a:rPr lang="fa-IR" altLang="en-US" dirty="0" smtClean="0">
                <a:cs typeface="Zar" pitchFamily="2" charset="-78"/>
              </a:rPr>
              <a:t>به من گوش مي دهند وقتي ايده هائي براي بهبود كار دارم </a:t>
            </a:r>
          </a:p>
          <a:p>
            <a:pPr marL="609600" indent="-609600" algn="r" rtl="1">
              <a:lnSpc>
                <a:spcPct val="70000"/>
              </a:lnSpc>
              <a:spcAft>
                <a:spcPts val="600"/>
              </a:spcAft>
              <a:buFontTx/>
              <a:buChar char="•"/>
            </a:pPr>
            <a:r>
              <a:rPr lang="fa-IR" altLang="en-US" dirty="0" smtClean="0">
                <a:cs typeface="Zar" pitchFamily="2" charset="-78"/>
              </a:rPr>
              <a:t>از آنچه مي گذرد مطلع ميشوم </a:t>
            </a:r>
          </a:p>
          <a:p>
            <a:pPr marL="609600" indent="-609600" algn="r" rtl="1">
              <a:lnSpc>
                <a:spcPct val="70000"/>
              </a:lnSpc>
              <a:spcAft>
                <a:spcPts val="600"/>
              </a:spcAft>
              <a:buFontTx/>
              <a:buChar char="•"/>
            </a:pPr>
            <a:r>
              <a:rPr lang="fa-IR" altLang="en-US" dirty="0" smtClean="0">
                <a:cs typeface="Zar" pitchFamily="2" charset="-78"/>
              </a:rPr>
              <a:t>براي زحماتم مورد احترام واقع ميشوم </a:t>
            </a:r>
          </a:p>
          <a:p>
            <a:pPr marL="609600" indent="-609600" algn="r" rtl="1">
              <a:lnSpc>
                <a:spcPct val="70000"/>
              </a:lnSpc>
              <a:spcAft>
                <a:spcPts val="600"/>
              </a:spcAft>
              <a:buFontTx/>
              <a:buChar char="•"/>
            </a:pPr>
            <a:r>
              <a:rPr lang="fa-IR" altLang="en-US" dirty="0" smtClean="0">
                <a:cs typeface="Zar" pitchFamily="2" charset="-78"/>
              </a:rPr>
              <a:t>براي آنچه انجام مي دهم به چالش دعوت ميشوم </a:t>
            </a:r>
          </a:p>
          <a:p>
            <a:pPr marL="609600" indent="-609600" algn="r" rtl="1">
              <a:lnSpc>
                <a:spcPct val="70000"/>
              </a:lnSpc>
              <a:spcAft>
                <a:spcPts val="600"/>
              </a:spcAft>
              <a:buFontTx/>
              <a:buChar char="•"/>
            </a:pPr>
            <a:r>
              <a:rPr lang="fa-IR" altLang="en-US" dirty="0" smtClean="0">
                <a:cs typeface="Zar" pitchFamily="2" charset="-78"/>
              </a:rPr>
              <a:t>براي حسن انجام كارم مورد توجه قرار ميگيرم </a:t>
            </a:r>
          </a:p>
          <a:p>
            <a:pPr marL="609600" indent="-609600" algn="r" rtl="1">
              <a:lnSpc>
                <a:spcPct val="70000"/>
              </a:lnSpc>
              <a:spcAft>
                <a:spcPts val="600"/>
              </a:spcAft>
              <a:buFontTx/>
              <a:buChar char="•"/>
            </a:pPr>
            <a:r>
              <a:rPr lang="fa-IR" altLang="en-US" dirty="0" smtClean="0">
                <a:cs typeface="Zar" pitchFamily="2" charset="-78"/>
              </a:rPr>
              <a:t>فرصتهائي براي بهبود مهارتهايم بدست مي آورم </a:t>
            </a:r>
            <a:endParaRPr lang="en-US" altLang="en-US" dirty="0">
              <a:cs typeface="Zar" pitchFamily="2" charset="-78"/>
            </a:endParaRPr>
          </a:p>
        </p:txBody>
      </p:sp>
      <p:sp>
        <p:nvSpPr>
          <p:cNvPr id="5" name="Title 1"/>
          <p:cNvSpPr txBox="1">
            <a:spLocks/>
          </p:cNvSpPr>
          <p:nvPr/>
        </p:nvSpPr>
        <p:spPr>
          <a:xfrm>
            <a:off x="838200" y="609600"/>
            <a:ext cx="7520940" cy="777240"/>
          </a:xfrm>
          <a:prstGeom prst="rect">
            <a:avLst/>
          </a:prstGeom>
        </p:spPr>
        <p:txBody>
          <a:bodyPr vert="horz" lIns="91440" tIns="45720" rIns="91440" bIns="45720" rtlCol="0" anchor="ctr">
            <a:noAutofit/>
          </a:bodyPr>
          <a:lstStyle/>
          <a:p>
            <a:pPr lvl="0" algn="r" fontAlgn="auto">
              <a:spcAft>
                <a:spcPts val="0"/>
              </a:spcAft>
            </a:pPr>
            <a:r>
              <a:rPr lang="fa-IR" altLang="en-US" sz="2000" b="1" dirty="0" smtClean="0">
                <a:cs typeface="Titr" pitchFamily="2" charset="-78"/>
              </a:rPr>
              <a:t>به سوالات زير پاسخ دهيد</a:t>
            </a:r>
            <a:r>
              <a:rPr lang="fa-IR" altLang="en-US" sz="2000" dirty="0" smtClean="0">
                <a:cs typeface="Zar" pitchFamily="2" charset="-78"/>
              </a:rPr>
              <a:t> </a:t>
            </a:r>
            <a:br>
              <a:rPr lang="fa-IR" altLang="en-US" sz="2000" dirty="0" smtClean="0">
                <a:cs typeface="Zar" pitchFamily="2" charset="-78"/>
              </a:rPr>
            </a:br>
            <a:r>
              <a:rPr lang="fa-IR" altLang="en-US" sz="1800" b="1" dirty="0" smtClean="0">
                <a:cs typeface="Zar" pitchFamily="2" charset="-78"/>
              </a:rPr>
              <a:t>نمره 3 = كاملا موافقم ، نمره 2= موافقم ، نمره 1 = مخالفم ، نمره 0 = كاملا مخالفم</a:t>
            </a:r>
            <a:endParaRPr kumimoji="0" lang="en-US" sz="1800" b="1" i="0" u="none" strike="noStrike" kern="1200" cap="all" spc="0" normalizeH="0" baseline="0" noProof="0" dirty="0">
              <a:ln>
                <a:noFill/>
              </a:ln>
              <a:solidFill>
                <a:schemeClr val="tx1"/>
              </a:solidFill>
              <a:effectLst/>
              <a:uLnTx/>
              <a:uFillTx/>
              <a:latin typeface="+mj-lt"/>
              <a:ea typeface="+mj-ea"/>
              <a:cs typeface="+mj-cs"/>
            </a:endParaRPr>
          </a:p>
        </p:txBody>
      </p:sp>
      <p:sp>
        <p:nvSpPr>
          <p:cNvPr id="4" name="WordArt 8"/>
          <p:cNvSpPr>
            <a:spLocks noGrp="1" noChangeArrowheads="1" noChangeShapeType="1" noTextEdit="1"/>
          </p:cNvSpPr>
          <p:nvPr>
            <p:ph type="title"/>
          </p:nvPr>
        </p:nvSpPr>
        <p:spPr bwMode="auto">
          <a:xfrm>
            <a:off x="457200" y="1524000"/>
            <a:ext cx="3200400" cy="533400"/>
          </a:xfrm>
          <a:prstGeom prst="rect">
            <a:avLst/>
          </a:prstGeom>
        </p:spPr>
        <p:txBody>
          <a:bodyPr wrap="none" fromWordArt="1">
            <a:prstTxWarp prst="textPlain">
              <a:avLst>
                <a:gd name="adj" fmla="val 49260"/>
              </a:avLst>
            </a:prstTxWarp>
          </a:bodyPr>
          <a:lstStyle/>
          <a:p>
            <a:pPr algn="ctr" rtl="0"/>
            <a:r>
              <a:rPr lang="en-US" sz="3600" kern="10" dirty="0">
                <a:ln w="9525">
                  <a:solidFill>
                    <a:schemeClr val="tx1"/>
                  </a:solidFill>
                  <a:round/>
                  <a:headEnd/>
                  <a:tailEnd/>
                </a:ln>
                <a:gradFill rotWithShape="0">
                  <a:gsLst>
                    <a:gs pos="0">
                      <a:srgbClr val="FFFF00"/>
                    </a:gs>
                    <a:gs pos="100000">
                      <a:srgbClr val="FF0000"/>
                    </a:gs>
                  </a:gsLst>
                  <a:lin ang="5400000" scaled="1"/>
                </a:gradFill>
                <a:effectLst>
                  <a:outerShdw dist="35921" dir="2700000" algn="ctr" rotWithShape="0">
                    <a:srgbClr val="C0C0C0">
                      <a:alpha val="80000"/>
                    </a:srgbClr>
                  </a:outerShdw>
                </a:effectLst>
                <a:latin typeface="Impact"/>
              </a:rPr>
              <a:t>Motivation Test</a:t>
            </a:r>
          </a:p>
        </p:txBody>
      </p:sp>
      <p:sp>
        <p:nvSpPr>
          <p:cNvPr id="7" name="TextBox 6"/>
          <p:cNvSpPr txBox="1"/>
          <p:nvPr/>
        </p:nvSpPr>
        <p:spPr>
          <a:xfrm>
            <a:off x="838200" y="5181600"/>
            <a:ext cx="7848600" cy="1323439"/>
          </a:xfrm>
          <a:prstGeom prst="rect">
            <a:avLst/>
          </a:prstGeom>
          <a:noFill/>
        </p:spPr>
        <p:txBody>
          <a:bodyPr wrap="square" rtlCol="0">
            <a:spAutoFit/>
          </a:bodyPr>
          <a:lstStyle/>
          <a:p>
            <a:pPr algn="r" rtl="1">
              <a:buFont typeface="Osaka" charset="-128"/>
              <a:buNone/>
            </a:pPr>
            <a:r>
              <a:rPr lang="fa-IR" altLang="en-US" sz="1600" b="1" dirty="0" smtClean="0">
                <a:solidFill>
                  <a:srgbClr val="FFFF99"/>
                </a:solidFill>
                <a:cs typeface="Zar" pitchFamily="2" charset="-78"/>
              </a:rPr>
              <a:t>جمع </a:t>
            </a:r>
            <a:r>
              <a:rPr lang="en-US" altLang="en-US" sz="1600" b="1" dirty="0" smtClean="0">
                <a:solidFill>
                  <a:srgbClr val="FFFF99"/>
                </a:solidFill>
                <a:cs typeface="Zar" pitchFamily="2" charset="-78"/>
              </a:rPr>
              <a:t>&lt;=</a:t>
            </a:r>
            <a:r>
              <a:rPr lang="fa-IR" altLang="en-US" sz="1600" b="1" dirty="0" smtClean="0">
                <a:solidFill>
                  <a:srgbClr val="FFFF99"/>
                </a:solidFill>
                <a:cs typeface="Zar" pitchFamily="2" charset="-78"/>
              </a:rPr>
              <a:t> 24 ،  مديري كارآمد در راس امور است و بايد به خود و شرايط بباليد</a:t>
            </a:r>
          </a:p>
          <a:p>
            <a:pPr algn="r" rtl="1">
              <a:buFont typeface="Osaka" charset="-128"/>
              <a:buNone/>
            </a:pPr>
            <a:r>
              <a:rPr lang="fa-IR" altLang="en-US" sz="1600" b="1" dirty="0" smtClean="0">
                <a:solidFill>
                  <a:srgbClr val="FFFF99"/>
                </a:solidFill>
                <a:cs typeface="Zar" pitchFamily="2" charset="-78"/>
              </a:rPr>
              <a:t>جمع 15تا23 ، اوضاع مثبت و قابل بهبودي است </a:t>
            </a:r>
          </a:p>
          <a:p>
            <a:pPr algn="r" rtl="1">
              <a:buFont typeface="Osaka" charset="-128"/>
              <a:buNone/>
            </a:pPr>
            <a:r>
              <a:rPr lang="fa-IR" altLang="en-US" sz="1600" b="1" dirty="0" smtClean="0">
                <a:solidFill>
                  <a:srgbClr val="FFFF99"/>
                </a:solidFill>
                <a:cs typeface="Zar" pitchFamily="2" charset="-78"/>
              </a:rPr>
              <a:t>جمع 8 تا 14 ، وجود مشكلات جدي است و بايد فكر اساسي كرد</a:t>
            </a:r>
          </a:p>
          <a:p>
            <a:pPr algn="r" rtl="1">
              <a:buFont typeface="Osaka" charset="-128"/>
              <a:buNone/>
            </a:pPr>
            <a:r>
              <a:rPr lang="fa-IR" altLang="en-US" sz="1600" b="1" dirty="0" smtClean="0">
                <a:solidFill>
                  <a:srgbClr val="FFFF99"/>
                </a:solidFill>
                <a:cs typeface="Zar" pitchFamily="2" charset="-78"/>
              </a:rPr>
              <a:t>نمره كمتر از 8 ، در فكر كار و شغل ديگري باشيد </a:t>
            </a:r>
            <a:endParaRPr lang="en-US" altLang="en-US" sz="1600" b="1" dirty="0" smtClean="0">
              <a:solidFill>
                <a:srgbClr val="FFFF99"/>
              </a:solidFill>
              <a:cs typeface="Zar" pitchFamily="2" charset="-78"/>
            </a:endParaRPr>
          </a:p>
          <a:p>
            <a:pPr algn="r" rtl="1" eaLnBrk="1" hangingPunct="1">
              <a:spcAft>
                <a:spcPts val="1200"/>
              </a:spcAft>
            </a:pPr>
            <a:endParaRPr lang="ar-SA" altLang="en-US" sz="1600" dirty="0" smtClean="0">
              <a:cs typeface="Nazanin" pitchFamily="2" charset="-78"/>
            </a:endParaRPr>
          </a:p>
        </p:txBody>
      </p:sp>
      <p:sp>
        <p:nvSpPr>
          <p:cNvPr id="2" name="Date Placeholder 1"/>
          <p:cNvSpPr>
            <a:spLocks noGrp="1"/>
          </p:cNvSpPr>
          <p:nvPr>
            <p:ph type="dt" sz="half" idx="10"/>
          </p:nvPr>
        </p:nvSpPr>
        <p:spPr/>
        <p:txBody>
          <a:bodyPr/>
          <a:lstStyle/>
          <a:p>
            <a:fld id="{55041F3C-B538-4D5B-B8C9-A4AC6E8189CC}" type="datetime1">
              <a:rPr lang="en-US" altLang="en-US" smtClean="0"/>
              <a:t>4/16/2015</a:t>
            </a:fld>
            <a:endParaRPr lang="en-US" altLang="en-US"/>
          </a:p>
        </p:txBody>
      </p:sp>
      <p:sp>
        <p:nvSpPr>
          <p:cNvPr id="3" name="Slide Number Placeholder 2"/>
          <p:cNvSpPr>
            <a:spLocks noGrp="1"/>
          </p:cNvSpPr>
          <p:nvPr>
            <p:ph type="sldNum" sz="quarter" idx="12"/>
          </p:nvPr>
        </p:nvSpPr>
        <p:spPr/>
        <p:txBody>
          <a:bodyPr/>
          <a:lstStyle/>
          <a:p>
            <a:fld id="{5BA6FCE7-8D3C-4474-83BD-0DA4B22B1C1D}" type="slidenum">
              <a:rPr lang="en-US" altLang="en-US" smtClean="0"/>
              <a:pPr/>
              <a:t>20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D8B6392-DE93-4D56-99D8-39D3B0145DA7}"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21</a:t>
            </a:fld>
            <a:endParaRPr lang="en-US" alt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254" y="152400"/>
            <a:ext cx="7997952" cy="4876800"/>
          </a:xfrm>
          <a:prstGeom prst="rect">
            <a:avLst/>
          </a:prstGeom>
        </p:spPr>
      </p:pic>
      <p:sp>
        <p:nvSpPr>
          <p:cNvPr id="8" name="TextBox 7"/>
          <p:cNvSpPr txBox="1"/>
          <p:nvPr/>
        </p:nvSpPr>
        <p:spPr>
          <a:xfrm>
            <a:off x="3794567" y="5327199"/>
            <a:ext cx="3733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HONDA Co.</a:t>
            </a:r>
            <a:endParaRPr lang="en-US"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78298469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22</a:t>
            </a:fld>
            <a:endParaRPr lang="en-US"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730"/>
            <a:ext cx="7926012" cy="5027470"/>
          </a:xfrm>
          <a:prstGeom prst="rect">
            <a:avLst/>
          </a:prstGeom>
        </p:spPr>
      </p:pic>
      <p:sp>
        <p:nvSpPr>
          <p:cNvPr id="8" name="TextBox 7"/>
          <p:cNvSpPr txBox="1"/>
          <p:nvPr/>
        </p:nvSpPr>
        <p:spPr>
          <a:xfrm>
            <a:off x="3794567" y="5327199"/>
            <a:ext cx="3733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HONDA Co.</a:t>
            </a:r>
            <a:endParaRPr lang="en-US"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38268716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23</a:t>
            </a:fld>
            <a:endParaRPr lang="en-US"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49139"/>
            <a:ext cx="7924800" cy="4975479"/>
          </a:xfrm>
          <a:prstGeom prst="rect">
            <a:avLst/>
          </a:prstGeom>
        </p:spPr>
      </p:pic>
      <p:sp>
        <p:nvSpPr>
          <p:cNvPr id="8" name="TextBox 7"/>
          <p:cNvSpPr txBox="1"/>
          <p:nvPr/>
        </p:nvSpPr>
        <p:spPr>
          <a:xfrm>
            <a:off x="3794567" y="5327199"/>
            <a:ext cx="3733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HONDA Co.</a:t>
            </a:r>
            <a:endParaRPr lang="en-US"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146225964"/>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24</a:t>
            </a:fld>
            <a:endParaRPr lang="en-US"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0"/>
            <a:ext cx="7328739" cy="5052060"/>
          </a:xfrm>
          <a:prstGeom prst="rect">
            <a:avLst/>
          </a:prstGeom>
        </p:spPr>
      </p:pic>
      <p:sp>
        <p:nvSpPr>
          <p:cNvPr id="7" name="TextBox 6"/>
          <p:cNvSpPr txBox="1"/>
          <p:nvPr/>
        </p:nvSpPr>
        <p:spPr>
          <a:xfrm>
            <a:off x="3794567" y="5327199"/>
            <a:ext cx="3733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HONDA Co.</a:t>
            </a:r>
            <a:endParaRPr lang="en-US"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146225964"/>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05725" cy="1524000"/>
          </a:xfrm>
        </p:spPr>
        <p:txBody>
          <a:bodyPr/>
          <a:lstStyle/>
          <a:p>
            <a:pPr algn="ctr"/>
            <a:r>
              <a:rPr lang="en-US" sz="3600" b="1" i="1" dirty="0">
                <a:solidFill>
                  <a:srgbClr val="EC923C"/>
                </a:solidFill>
                <a:latin typeface="Lucida Sans Unicode"/>
              </a:rPr>
              <a:t>Motivational theory in practice at </a:t>
            </a:r>
            <a:r>
              <a:rPr lang="en-US" sz="3600" b="1" i="1" dirty="0" smtClean="0">
                <a:solidFill>
                  <a:srgbClr val="EC923C"/>
                </a:solidFill>
                <a:latin typeface="Lucida Sans Unicode"/>
              </a:rPr>
              <a:t>Tesco</a:t>
            </a:r>
            <a:endParaRPr lang="en-US" sz="3600" b="1" i="1" dirty="0">
              <a:cs typeface="B Nazanin" panose="00000400000000000000" pitchFamily="2" charset="-78"/>
            </a:endParaRPr>
          </a:p>
        </p:txBody>
      </p:sp>
      <p:sp>
        <p:nvSpPr>
          <p:cNvPr id="3" name="Text Placeholder 2"/>
          <p:cNvSpPr>
            <a:spLocks noGrp="1"/>
          </p:cNvSpPr>
          <p:nvPr>
            <p:ph type="body" sz="half" idx="1"/>
          </p:nvPr>
        </p:nvSpPr>
        <p:spPr>
          <a:xfrm>
            <a:off x="304800" y="2133600"/>
            <a:ext cx="8382000" cy="2819400"/>
          </a:xfrm>
        </p:spPr>
        <p:txBody>
          <a:bodyPr>
            <a:normAutofit fontScale="77500" lnSpcReduction="20000"/>
          </a:bodyPr>
          <a:lstStyle/>
          <a:p>
            <a:pPr algn="just"/>
            <a:r>
              <a:rPr lang="en-US" sz="2900" b="0" dirty="0" smtClean="0">
                <a:latin typeface="Arial Narrow" panose="020B0606020202030204" pitchFamily="34" charset="0"/>
              </a:rPr>
              <a:t>TESCO began </a:t>
            </a:r>
            <a:r>
              <a:rPr lang="en-US" sz="2900" b="0" dirty="0">
                <a:latin typeface="Arial Narrow" panose="020B0606020202030204" pitchFamily="34" charset="0"/>
              </a:rPr>
              <a:t>in 1919 with one man, Jack Cohen, a market stallholder selling groceries in </a:t>
            </a:r>
            <a:r>
              <a:rPr lang="en-US" sz="2900" b="0" dirty="0" smtClean="0">
                <a:latin typeface="Arial Narrow" panose="020B0606020202030204" pitchFamily="34" charset="0"/>
              </a:rPr>
              <a:t>London and  The </a:t>
            </a:r>
            <a:r>
              <a:rPr lang="en-US" sz="2900" b="0" dirty="0">
                <a:latin typeface="Arial Narrow" panose="020B0606020202030204" pitchFamily="34" charset="0"/>
              </a:rPr>
              <a:t>first store opened in 1929</a:t>
            </a:r>
            <a:r>
              <a:rPr lang="en-US" sz="2900" b="0" dirty="0" smtClean="0">
                <a:latin typeface="Arial Narrow" panose="020B0606020202030204" pitchFamily="34" charset="0"/>
              </a:rPr>
              <a:t>.</a:t>
            </a:r>
            <a:r>
              <a:rPr lang="en-US" sz="2900" b="0" dirty="0">
                <a:solidFill>
                  <a:srgbClr val="000000"/>
                </a:solidFill>
                <a:latin typeface="Arial Narrow" panose="020B0606020202030204" pitchFamily="34" charset="0"/>
              </a:rPr>
              <a:t> It now has over 2,200 stores including hypermarkets and Tesco Express outlets to meet different </a:t>
            </a:r>
            <a:r>
              <a:rPr lang="en-US" sz="2900" b="0" dirty="0" smtClean="0">
                <a:solidFill>
                  <a:srgbClr val="000000"/>
                </a:solidFill>
                <a:latin typeface="Arial Narrow" panose="020B0606020202030204" pitchFamily="34" charset="0"/>
              </a:rPr>
              <a:t>customer needs With</a:t>
            </a:r>
            <a:r>
              <a:rPr lang="en-US" sz="2900" b="0" dirty="0" smtClean="0">
                <a:latin typeface="Arial Narrow" panose="020B0606020202030204" pitchFamily="34" charset="0"/>
              </a:rPr>
              <a:t> </a:t>
            </a:r>
            <a:r>
              <a:rPr lang="en-US" sz="2900" b="0" dirty="0">
                <a:latin typeface="Arial Narrow" panose="020B0606020202030204" pitchFamily="34" charset="0"/>
              </a:rPr>
              <a:t>net profits of around £3.4 </a:t>
            </a:r>
            <a:r>
              <a:rPr lang="en-US" sz="2900" b="0" dirty="0" smtClean="0">
                <a:latin typeface="Arial Narrow" panose="020B0606020202030204" pitchFamily="34" charset="0"/>
              </a:rPr>
              <a:t>billion,</a:t>
            </a:r>
            <a:r>
              <a:rPr lang="en-US" sz="2900" b="0" dirty="0">
                <a:latin typeface="Arial Narrow" panose="020B0606020202030204" pitchFamily="34" charset="0"/>
              </a:rPr>
              <a:t> Tesco's growth has resulted in a worldwide workforce of over 468,000 employees</a:t>
            </a:r>
            <a:r>
              <a:rPr lang="en-US" sz="2900" b="0" dirty="0" smtClean="0">
                <a:latin typeface="Arial Narrow" panose="020B0606020202030204" pitchFamily="34" charset="0"/>
              </a:rPr>
              <a:t>.</a:t>
            </a:r>
          </a:p>
          <a:p>
            <a:pPr algn="just"/>
            <a:r>
              <a:rPr lang="en-US" sz="2900" b="0" dirty="0">
                <a:latin typeface="Arial Narrow" panose="020B0606020202030204" pitchFamily="34" charset="0"/>
              </a:rPr>
              <a:t>This case study looks at how Tesco motivates its employees by increasing their knowledge, skills and job satisfaction through training and development and providing relevant and timely reward and </a:t>
            </a:r>
            <a:r>
              <a:rPr lang="en-US" sz="2900" b="0" dirty="0" smtClean="0">
                <a:latin typeface="Arial Narrow" panose="020B0606020202030204" pitchFamily="34" charset="0"/>
              </a:rPr>
              <a:t>recognition.</a:t>
            </a:r>
            <a:endParaRPr lang="en-US" sz="2800" b="0" dirty="0">
              <a:solidFill>
                <a:srgbClr val="0E8CCA"/>
              </a:solidFill>
              <a:latin typeface="Lucida Sans Unicode"/>
            </a:endParaRPr>
          </a:p>
        </p:txBody>
      </p:sp>
      <p:sp>
        <p:nvSpPr>
          <p:cNvPr id="4" name="Date Placeholder 3"/>
          <p:cNvSpPr>
            <a:spLocks noGrp="1"/>
          </p:cNvSpPr>
          <p:nvPr>
            <p:ph type="dt" sz="half" idx="10"/>
          </p:nvPr>
        </p:nvSpPr>
        <p:spPr/>
        <p:txBody>
          <a:bodyPr/>
          <a:lstStyle/>
          <a:p>
            <a:fld id="{EB763E7B-25D2-43C6-9376-67615ED4916B}"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25</a:t>
            </a:fld>
            <a:endParaRPr lang="en-US" altLang="en-US" dirty="0"/>
          </a:p>
        </p:txBody>
      </p:sp>
    </p:spTree>
    <p:extLst>
      <p:ext uri="{BB962C8B-B14F-4D97-AF65-F5344CB8AC3E}">
        <p14:creationId xmlns:p14="http://schemas.microsoft.com/office/powerpoint/2010/main" val="2058902929"/>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05725" cy="762000"/>
          </a:xfrm>
        </p:spPr>
        <p:txBody>
          <a:bodyPr/>
          <a:lstStyle/>
          <a:p>
            <a:pPr algn="ctr"/>
            <a:r>
              <a:rPr lang="en-US" sz="2400" b="1" i="1" dirty="0">
                <a:solidFill>
                  <a:srgbClr val="EC923C"/>
                </a:solidFill>
                <a:latin typeface="Lucida Sans Unicode"/>
              </a:rPr>
              <a:t>Employee rewards</a:t>
            </a:r>
            <a:endParaRPr lang="en-US" sz="2400" b="1" i="1" dirty="0">
              <a:cs typeface="B Nazanin" panose="00000400000000000000" pitchFamily="2" charset="-78"/>
            </a:endParaRPr>
          </a:p>
        </p:txBody>
      </p:sp>
      <p:sp>
        <p:nvSpPr>
          <p:cNvPr id="3" name="Text Placeholder 2"/>
          <p:cNvSpPr>
            <a:spLocks noGrp="1"/>
          </p:cNvSpPr>
          <p:nvPr>
            <p:ph type="body" sz="half" idx="1"/>
          </p:nvPr>
        </p:nvSpPr>
        <p:spPr>
          <a:xfrm>
            <a:off x="-4823" y="990600"/>
            <a:ext cx="4038600" cy="3962400"/>
          </a:xfrm>
        </p:spPr>
        <p:txBody>
          <a:bodyPr>
            <a:noAutofit/>
          </a:bodyPr>
          <a:lstStyle/>
          <a:p>
            <a:pPr indent="-169863" algn="just"/>
            <a:r>
              <a:rPr lang="en-US" sz="1800" b="0" dirty="0"/>
              <a:t>Tesco's Employee Reward </a:t>
            </a:r>
            <a:r>
              <a:rPr lang="en-US" sz="1800" b="0" dirty="0" err="1"/>
              <a:t>Programme</a:t>
            </a:r>
            <a:r>
              <a:rPr lang="en-US" sz="1800" b="0" dirty="0"/>
              <a:t> has some similarity to </a:t>
            </a:r>
            <a:r>
              <a:rPr lang="en-US" sz="1800" b="0" dirty="0" err="1"/>
              <a:t>Taylor”s</a:t>
            </a:r>
            <a:r>
              <a:rPr lang="en-US" sz="1800" b="0" dirty="0"/>
              <a:t> theory. Its financial reward packages are one motivating factor. However, there are factors other than money which motivate people in both their personal and working lives.  Tesco goes far beyond Taylor and gives more than just simple pay increases. It supports the varied lifestyles of individual employees through relevant and targeted benefits</a:t>
            </a:r>
            <a:r>
              <a:rPr lang="en-US" sz="1800" b="0" dirty="0" smtClean="0"/>
              <a:t>.</a:t>
            </a:r>
          </a:p>
          <a:p>
            <a:pPr indent="-169863" algn="just"/>
            <a:r>
              <a:rPr lang="en-US" sz="1800" b="0" dirty="0"/>
              <a:t/>
            </a:r>
            <a:br>
              <a:rPr lang="en-US" sz="1800" b="0" dirty="0"/>
            </a:br>
            <a:r>
              <a:rPr lang="en-US" sz="1800" b="0" dirty="0"/>
              <a:t/>
            </a:r>
            <a:br>
              <a:rPr lang="en-US" sz="1800" b="0" dirty="0"/>
            </a:br>
            <a:endParaRPr lang="en-US" sz="1800" b="0" dirty="0">
              <a:solidFill>
                <a:srgbClr val="0E8CCA"/>
              </a:solidFill>
              <a:latin typeface="Lucida Sans Unicode"/>
            </a:endParaRPr>
          </a:p>
        </p:txBody>
      </p:sp>
      <p:sp>
        <p:nvSpPr>
          <p:cNvPr id="4" name="Date Placeholder 3"/>
          <p:cNvSpPr>
            <a:spLocks noGrp="1"/>
          </p:cNvSpPr>
          <p:nvPr>
            <p:ph type="dt" sz="half" idx="10"/>
          </p:nvPr>
        </p:nvSpPr>
        <p:spPr/>
        <p:txBody>
          <a:bodyPr/>
          <a:lstStyle/>
          <a:p>
            <a:fld id="{EB763E7B-25D2-43C6-9376-67615ED4916B}"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26</a:t>
            </a:fld>
            <a:endParaRPr lang="en-US"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295400"/>
            <a:ext cx="4830778" cy="2895600"/>
          </a:xfrm>
          <a:prstGeom prst="rect">
            <a:avLst/>
          </a:prstGeom>
        </p:spPr>
      </p:pic>
    </p:spTree>
    <p:extLst>
      <p:ext uri="{BB962C8B-B14F-4D97-AF65-F5344CB8AC3E}">
        <p14:creationId xmlns:p14="http://schemas.microsoft.com/office/powerpoint/2010/main" val="403305906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05725" cy="1524000"/>
          </a:xfrm>
        </p:spPr>
        <p:txBody>
          <a:bodyPr/>
          <a:lstStyle/>
          <a:p>
            <a:pPr algn="ctr"/>
            <a:r>
              <a:rPr lang="en-US" sz="3600" b="1" i="1" dirty="0">
                <a:solidFill>
                  <a:srgbClr val="EC923C"/>
                </a:solidFill>
                <a:latin typeface="Lucida Sans Unicode"/>
              </a:rPr>
              <a:t>Employee rewards</a:t>
            </a:r>
            <a:endParaRPr lang="en-US" sz="3600" b="1" i="1" dirty="0">
              <a:cs typeface="B Nazanin" panose="00000400000000000000" pitchFamily="2" charset="-78"/>
            </a:endParaRPr>
          </a:p>
        </p:txBody>
      </p:sp>
      <p:sp>
        <p:nvSpPr>
          <p:cNvPr id="3" name="Text Placeholder 2"/>
          <p:cNvSpPr>
            <a:spLocks noGrp="1"/>
          </p:cNvSpPr>
          <p:nvPr>
            <p:ph type="body" sz="half" idx="1"/>
          </p:nvPr>
        </p:nvSpPr>
        <p:spPr>
          <a:xfrm>
            <a:off x="304800" y="2133600"/>
            <a:ext cx="8382000" cy="2819400"/>
          </a:xfrm>
        </p:spPr>
        <p:txBody>
          <a:bodyPr>
            <a:normAutofit fontScale="92500"/>
          </a:bodyPr>
          <a:lstStyle/>
          <a:p>
            <a:pPr algn="just"/>
            <a:r>
              <a:rPr lang="en-US" sz="2400" b="0" dirty="0"/>
              <a:t>Many non-financial factors can and do motivate employees to improve their output. One such factor may be the desire to serve people; others may be to improve personal skills or achieve promotion. A person may be motivated to be a professional footballer not because of the salary but because they love football</a:t>
            </a:r>
            <a:r>
              <a:rPr lang="en-US" sz="2400" b="0" dirty="0" smtClean="0"/>
              <a:t>.</a:t>
            </a:r>
          </a:p>
          <a:p>
            <a:pPr algn="just"/>
            <a:r>
              <a:rPr lang="en-US" sz="2400" b="0" dirty="0"/>
              <a:t/>
            </a:r>
            <a:br>
              <a:rPr lang="en-US" sz="2400" b="0" dirty="0"/>
            </a:br>
            <a:endParaRPr lang="en-US" sz="2800" b="0" dirty="0">
              <a:solidFill>
                <a:srgbClr val="0E8CCA"/>
              </a:solidFill>
              <a:latin typeface="Lucida Sans Unicode"/>
            </a:endParaRPr>
          </a:p>
        </p:txBody>
      </p:sp>
      <p:sp>
        <p:nvSpPr>
          <p:cNvPr id="4" name="Date Placeholder 3"/>
          <p:cNvSpPr>
            <a:spLocks noGrp="1"/>
          </p:cNvSpPr>
          <p:nvPr>
            <p:ph type="dt" sz="half" idx="10"/>
          </p:nvPr>
        </p:nvSpPr>
        <p:spPr/>
        <p:txBody>
          <a:bodyPr/>
          <a:lstStyle/>
          <a:p>
            <a:fld id="{EB763E7B-25D2-43C6-9376-67615ED4916B}"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27</a:t>
            </a:fld>
            <a:endParaRPr lang="en-US" altLang="en-US" dirty="0"/>
          </a:p>
        </p:txBody>
      </p:sp>
    </p:spTree>
    <p:extLst>
      <p:ext uri="{BB962C8B-B14F-4D97-AF65-F5344CB8AC3E}">
        <p14:creationId xmlns:p14="http://schemas.microsoft.com/office/powerpoint/2010/main" val="4033059065"/>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05725" cy="1524000"/>
          </a:xfrm>
        </p:spPr>
        <p:txBody>
          <a:bodyPr/>
          <a:lstStyle/>
          <a:p>
            <a:pPr algn="ctr"/>
            <a:r>
              <a:rPr lang="en-US" sz="3600" b="1" i="1" dirty="0">
                <a:solidFill>
                  <a:srgbClr val="EC923C"/>
                </a:solidFill>
                <a:latin typeface="Lucida Sans Unicode"/>
              </a:rPr>
              <a:t>The Mayo </a:t>
            </a:r>
            <a:r>
              <a:rPr lang="en-US" sz="3600" b="1" i="1" dirty="0" smtClean="0">
                <a:solidFill>
                  <a:srgbClr val="EC923C"/>
                </a:solidFill>
                <a:latin typeface="Lucida Sans Unicode"/>
              </a:rPr>
              <a:t>effect</a:t>
            </a:r>
            <a:br>
              <a:rPr lang="en-US" sz="3600" b="1" i="1" dirty="0" smtClean="0">
                <a:solidFill>
                  <a:srgbClr val="EC923C"/>
                </a:solidFill>
                <a:latin typeface="Lucida Sans Unicode"/>
              </a:rPr>
            </a:br>
            <a:r>
              <a:rPr lang="en-US" sz="3600" dirty="0"/>
              <a:t>Communication</a:t>
            </a:r>
            <a:br>
              <a:rPr lang="en-US" sz="3600" dirty="0"/>
            </a:br>
            <a:endParaRPr lang="en-US" sz="3600" b="1" i="1" dirty="0">
              <a:cs typeface="B Nazanin" panose="00000400000000000000" pitchFamily="2" charset="-78"/>
            </a:endParaRPr>
          </a:p>
        </p:txBody>
      </p:sp>
      <p:sp>
        <p:nvSpPr>
          <p:cNvPr id="3" name="Text Placeholder 2"/>
          <p:cNvSpPr>
            <a:spLocks noGrp="1"/>
          </p:cNvSpPr>
          <p:nvPr>
            <p:ph type="body" sz="half" idx="1"/>
          </p:nvPr>
        </p:nvSpPr>
        <p:spPr>
          <a:xfrm>
            <a:off x="304800" y="1752600"/>
            <a:ext cx="8534400" cy="2819400"/>
          </a:xfrm>
        </p:spPr>
        <p:txBody>
          <a:bodyPr>
            <a:normAutofit/>
          </a:bodyPr>
          <a:lstStyle/>
          <a:p>
            <a:r>
              <a:rPr lang="en-US" sz="2400" b="0" dirty="0"/>
              <a:t>At Tesco the Mayo theory is seen to be operating throughout the company. Communication is an extremely important factor in motivating employees. This may be through 1-to-1 </a:t>
            </a:r>
            <a:r>
              <a:rPr lang="en-US" sz="2400" b="0" dirty="0" smtClean="0"/>
              <a:t>discussions </a:t>
            </a:r>
            <a:r>
              <a:rPr lang="en-US" sz="2400" b="0" dirty="0"/>
              <a:t>with managers, through the company intranet or newsletters or through more formal structures such as appraisals</a:t>
            </a:r>
            <a:r>
              <a:rPr lang="en-US" sz="2400" b="0" dirty="0" smtClean="0"/>
              <a:t>.</a:t>
            </a:r>
            <a:r>
              <a:rPr lang="en-US" sz="2400" b="0" dirty="0"/>
              <a:t/>
            </a:r>
            <a:br>
              <a:rPr lang="en-US" sz="2400" b="0" dirty="0"/>
            </a:br>
            <a:endParaRPr lang="en-US" sz="2800" b="0" dirty="0">
              <a:solidFill>
                <a:srgbClr val="0E8CCA"/>
              </a:solidFill>
              <a:latin typeface="Lucida Sans Unicode"/>
            </a:endParaRPr>
          </a:p>
        </p:txBody>
      </p:sp>
      <p:sp>
        <p:nvSpPr>
          <p:cNvPr id="4" name="Date Placeholder 3"/>
          <p:cNvSpPr>
            <a:spLocks noGrp="1"/>
          </p:cNvSpPr>
          <p:nvPr>
            <p:ph type="dt" sz="half" idx="10"/>
          </p:nvPr>
        </p:nvSpPr>
        <p:spPr/>
        <p:txBody>
          <a:bodyPr/>
          <a:lstStyle/>
          <a:p>
            <a:fld id="{EB763E7B-25D2-43C6-9376-67615ED4916B}"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6019800"/>
            <a:ext cx="747713" cy="638175"/>
          </a:xfrm>
        </p:spPr>
        <p:txBody>
          <a:bodyPr>
            <a:normAutofit/>
          </a:bodyPr>
          <a:lstStyle/>
          <a:p>
            <a:fld id="{566BB1CE-EF62-48A3-A835-90246A6FD53F}" type="slidenum">
              <a:rPr lang="en-US" altLang="en-US" smtClean="0"/>
              <a:pPr/>
              <a:t>28</a:t>
            </a:fld>
            <a:endParaRPr lang="en-US" altLang="en-US" dirty="0"/>
          </a:p>
        </p:txBody>
      </p:sp>
    </p:spTree>
    <p:extLst>
      <p:ext uri="{BB962C8B-B14F-4D97-AF65-F5344CB8AC3E}">
        <p14:creationId xmlns:p14="http://schemas.microsoft.com/office/powerpoint/2010/main" val="4033059065"/>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304800" y="2590800"/>
            <a:ext cx="8382000" cy="4895850"/>
          </a:xfrm>
        </p:spPr>
        <p:txBody>
          <a:bodyPr>
            <a:normAutofit/>
          </a:bodyPr>
          <a:lstStyle/>
          <a:p>
            <a:pPr marL="0" indent="0" algn="just"/>
            <a:r>
              <a:rPr lang="en-US" sz="2400" b="0" dirty="0"/>
              <a:t>Tesco also promotes motivation through its many training and development opportunities. Everyone has access not just to the training they need to do their job well but also to leadership training to grow within the company.  Tesco offers strategic career planning to help staff </a:t>
            </a:r>
            <a:r>
              <a:rPr lang="en-US" sz="2400" b="0" i="1" dirty="0"/>
              <a:t>'achieve the extraordinary'</a:t>
            </a:r>
            <a:r>
              <a:rPr lang="en-US" sz="2400" b="0" dirty="0"/>
              <a:t>.</a:t>
            </a:r>
            <a:br>
              <a:rPr lang="en-US" sz="2400" b="0" dirty="0"/>
            </a:br>
            <a:r>
              <a:rPr lang="en-US" sz="2400" b="0" dirty="0"/>
              <a:t/>
            </a:r>
            <a:br>
              <a:rPr lang="en-US" sz="2400" b="0" dirty="0"/>
            </a:br>
            <a:endParaRPr lang="fa-IR" sz="2400" dirty="0" smtClean="0">
              <a:cs typeface="B Nazanin" panose="00000400000000000000" pitchFamily="2" charset="-78"/>
            </a:endParaRPr>
          </a:p>
        </p:txBody>
      </p:sp>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29</a:t>
            </a:fld>
            <a:endParaRPr lang="en-US" altLang="en-US" dirty="0"/>
          </a:p>
        </p:txBody>
      </p:sp>
      <p:sp>
        <p:nvSpPr>
          <p:cNvPr id="6" name="Title 1"/>
          <p:cNvSpPr>
            <a:spLocks noGrp="1"/>
          </p:cNvSpPr>
          <p:nvPr>
            <p:ph type="title"/>
          </p:nvPr>
        </p:nvSpPr>
        <p:spPr>
          <a:xfrm>
            <a:off x="914400" y="1219200"/>
            <a:ext cx="7705725" cy="863600"/>
          </a:xfrm>
        </p:spPr>
        <p:txBody>
          <a:bodyPr/>
          <a:lstStyle/>
          <a:p>
            <a:pPr algn="ctr"/>
            <a:r>
              <a:rPr lang="en-US" sz="3600" b="1" i="1" dirty="0">
                <a:solidFill>
                  <a:srgbClr val="EC923C"/>
                </a:solidFill>
                <a:latin typeface="Lucida Sans Unicode"/>
              </a:rPr>
              <a:t>The Mayo </a:t>
            </a:r>
            <a:r>
              <a:rPr lang="en-US" sz="3600" b="1" i="1" dirty="0" smtClean="0">
                <a:solidFill>
                  <a:srgbClr val="EC923C"/>
                </a:solidFill>
                <a:latin typeface="Lucida Sans Unicode"/>
              </a:rPr>
              <a:t>effect</a:t>
            </a:r>
            <a:br>
              <a:rPr lang="en-US" sz="3600" b="1" i="1" dirty="0" smtClean="0">
                <a:solidFill>
                  <a:srgbClr val="EC923C"/>
                </a:solidFill>
                <a:latin typeface="Lucida Sans Unicode"/>
              </a:rPr>
            </a:br>
            <a:r>
              <a:rPr lang="en-US" sz="3600" dirty="0"/>
              <a:t>Motivation from training and development</a:t>
            </a:r>
            <a:br>
              <a:rPr lang="en-US" sz="3600" dirty="0"/>
            </a:br>
            <a:r>
              <a:rPr lang="en-US" sz="3600" dirty="0"/>
              <a:t/>
            </a:r>
            <a:br>
              <a:rPr lang="en-US" sz="3600" dirty="0"/>
            </a:br>
            <a:endParaRPr lang="en-US" sz="3600" b="1" i="1" dirty="0">
              <a:cs typeface="B Nazanin" panose="00000400000000000000" pitchFamily="2" charset="-78"/>
            </a:endParaRPr>
          </a:p>
        </p:txBody>
      </p:sp>
    </p:spTree>
    <p:extLst>
      <p:ext uri="{BB962C8B-B14F-4D97-AF65-F5344CB8AC3E}">
        <p14:creationId xmlns:p14="http://schemas.microsoft.com/office/powerpoint/2010/main" val="214622596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t>تعاریف</a:t>
            </a:r>
            <a:endParaRPr lang="en-US" b="1" dirty="0"/>
          </a:p>
        </p:txBody>
      </p:sp>
      <p:sp>
        <p:nvSpPr>
          <p:cNvPr id="5" name="TextBox 4"/>
          <p:cNvSpPr txBox="1"/>
          <p:nvPr/>
        </p:nvSpPr>
        <p:spPr>
          <a:xfrm>
            <a:off x="1447800" y="1219200"/>
            <a:ext cx="6400800" cy="3207032"/>
          </a:xfrm>
          <a:prstGeom prst="rect">
            <a:avLst/>
          </a:prstGeom>
          <a:noFill/>
        </p:spPr>
        <p:txBody>
          <a:bodyPr wrap="square" rtlCol="0">
            <a:spAutoFit/>
          </a:bodyPr>
          <a:lstStyle/>
          <a:p>
            <a:pPr algn="justLow" rtl="1">
              <a:lnSpc>
                <a:spcPct val="140000"/>
              </a:lnSpc>
              <a:buFont typeface="Wingdings" pitchFamily="2" charset="2"/>
              <a:buChar char="v"/>
            </a:pPr>
            <a:r>
              <a:rPr lang="fa-IR" altLang="en-US" sz="2000" b="1" dirty="0" smtClean="0">
                <a:solidFill>
                  <a:schemeClr val="hlink"/>
                </a:solidFill>
                <a:cs typeface="Zar" pitchFamily="2" charset="-78"/>
              </a:rPr>
              <a:t>رفتار</a:t>
            </a:r>
            <a:r>
              <a:rPr lang="fa-IR" altLang="en-US" sz="2000" dirty="0" smtClean="0">
                <a:cs typeface="Zar" pitchFamily="2" charset="-78"/>
              </a:rPr>
              <a:t> عبارت از يك رشته از فعاليتهاست كه براي دستيابي به هدف معيني صورت مي گيرند.</a:t>
            </a:r>
          </a:p>
          <a:p>
            <a:pPr algn="justLow" rtl="1">
              <a:lnSpc>
                <a:spcPct val="140000"/>
              </a:lnSpc>
              <a:buFont typeface="Wingdings" pitchFamily="2" charset="2"/>
              <a:buChar char="v"/>
            </a:pPr>
            <a:endParaRPr lang="fa-IR" altLang="en-US" sz="1200" dirty="0" smtClean="0">
              <a:cs typeface="Zar" pitchFamily="2" charset="-78"/>
            </a:endParaRPr>
          </a:p>
          <a:p>
            <a:pPr algn="justLow" rtl="1">
              <a:lnSpc>
                <a:spcPct val="140000"/>
              </a:lnSpc>
              <a:buFont typeface="Wingdings" pitchFamily="2" charset="2"/>
              <a:buChar char="v"/>
            </a:pPr>
            <a:r>
              <a:rPr lang="fa-IR" altLang="en-US" sz="2000" b="1" dirty="0" smtClean="0">
                <a:solidFill>
                  <a:schemeClr val="hlink"/>
                </a:solidFill>
                <a:cs typeface="Zar" pitchFamily="2" charset="-78"/>
              </a:rPr>
              <a:t>انگيزه</a:t>
            </a:r>
            <a:r>
              <a:rPr lang="fa-IR" altLang="en-US" sz="2000" dirty="0" smtClean="0">
                <a:cs typeface="Zar" pitchFamily="2" charset="-78"/>
              </a:rPr>
              <a:t> ها چراهاي رفتاري هستند. آنها آغاز، تداوم و  جهت كلي رفتار را معين مي كنند. </a:t>
            </a:r>
          </a:p>
          <a:p>
            <a:pPr algn="justLow" rtl="1">
              <a:lnSpc>
                <a:spcPct val="140000"/>
              </a:lnSpc>
              <a:buFont typeface="Wingdings" pitchFamily="2" charset="2"/>
              <a:buChar char="v"/>
            </a:pPr>
            <a:endParaRPr lang="fa-IR" altLang="en-US" sz="1400" dirty="0" smtClean="0">
              <a:cs typeface="Zar" pitchFamily="2" charset="-78"/>
            </a:endParaRPr>
          </a:p>
          <a:p>
            <a:pPr algn="justLow" rtl="1">
              <a:lnSpc>
                <a:spcPct val="140000"/>
              </a:lnSpc>
              <a:buFont typeface="Wingdings" pitchFamily="2" charset="2"/>
              <a:buChar char="v"/>
            </a:pPr>
            <a:r>
              <a:rPr lang="fa-IR" altLang="en-US" sz="2000" b="1" dirty="0" smtClean="0">
                <a:solidFill>
                  <a:schemeClr val="hlink"/>
                </a:solidFill>
                <a:cs typeface="Zar" pitchFamily="2" charset="-78"/>
              </a:rPr>
              <a:t>انگيزش</a:t>
            </a:r>
            <a:r>
              <a:rPr lang="fa-IR" altLang="en-US" sz="2000" dirty="0" smtClean="0">
                <a:cs typeface="Zar" pitchFamily="2" charset="-78"/>
              </a:rPr>
              <a:t> فرآيندي است كه  افراد را وادار به حركت مي كند و عموما پاسخي است در برابر  محركهاي دروني و بيروني.</a:t>
            </a:r>
            <a:endParaRPr lang="en-US" altLang="en-US" sz="2000" dirty="0">
              <a:cs typeface="Zar" pitchFamily="2" charset="-78"/>
            </a:endParaRPr>
          </a:p>
        </p:txBody>
      </p:sp>
      <p:pic>
        <p:nvPicPr>
          <p:cNvPr id="6" name="Picture 4" descr="MCBD10596_0000[1]"/>
          <p:cNvPicPr>
            <a:picLocks noChangeAspect="1" noChangeArrowheads="1"/>
          </p:cNvPicPr>
          <p:nvPr/>
        </p:nvPicPr>
        <p:blipFill>
          <a:blip r:embed="rId2"/>
          <a:srcRect/>
          <a:stretch>
            <a:fillRect/>
          </a:stretch>
        </p:blipFill>
        <p:spPr bwMode="auto">
          <a:xfrm>
            <a:off x="1371600" y="4572000"/>
            <a:ext cx="2346158" cy="22860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0A5266E2-AD43-4AC1-A1A6-1659843AE76C}" type="datetime1">
              <a:rPr lang="en-US" altLang="en-US" smtClean="0"/>
              <a:t>4/16/2015</a:t>
            </a:fld>
            <a:endParaRPr lang="en-US" altLang="en-US"/>
          </a:p>
        </p:txBody>
      </p:sp>
      <p:sp>
        <p:nvSpPr>
          <p:cNvPr id="4" name="Slide Number Placeholder 3"/>
          <p:cNvSpPr>
            <a:spLocks noGrp="1"/>
          </p:cNvSpPr>
          <p:nvPr>
            <p:ph type="sldNum" sz="quarter" idx="12"/>
          </p:nvPr>
        </p:nvSpPr>
        <p:spPr/>
        <p:txBody>
          <a:bodyPr/>
          <a:lstStyle/>
          <a:p>
            <a:fld id="{5BA6FCE7-8D3C-4474-83BD-0DA4B22B1C1D}" type="slidenum">
              <a:rPr lang="en-US" altLang="en-US" smtClean="0"/>
              <a:pPr/>
              <a:t>3</a:t>
            </a:fld>
            <a:endParaRPr lang="en-US"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304800" y="914400"/>
            <a:ext cx="8382000" cy="4895850"/>
          </a:xfrm>
        </p:spPr>
        <p:txBody>
          <a:bodyPr>
            <a:normAutofit/>
          </a:bodyPr>
          <a:lstStyle/>
          <a:p>
            <a:r>
              <a:rPr lang="en-US" sz="2200" b="0" dirty="0"/>
              <a:t>Tesco aims to motivate its employees both by paying attention to hygiene factors and by enabling satisfiers. For example, it motivates and empowers its employees by appropriate and timely communication, by delegating responsibility and involving staff in decision making. It holds forums every year in which staff can be part of the discussions on pay rises. This shows recognition of the work Tesco people do and rewards them.</a:t>
            </a:r>
          </a:p>
          <a:p>
            <a:r>
              <a:rPr lang="en-US" sz="2200" b="0" dirty="0"/>
              <a:t>Tesco staff can even influence what food goes onto its restaurant menus. Employees thus become motivated to make choices that will increase their use of the restaurants</a:t>
            </a:r>
            <a:r>
              <a:rPr lang="en-US" sz="2200" b="0" dirty="0" smtClean="0"/>
              <a:t>.</a:t>
            </a:r>
            <a:endParaRPr lang="en-US" sz="2200" b="0" dirty="0"/>
          </a:p>
        </p:txBody>
      </p:sp>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30</a:t>
            </a:fld>
            <a:endParaRPr lang="en-US" altLang="en-US" dirty="0"/>
          </a:p>
        </p:txBody>
      </p:sp>
      <p:sp>
        <p:nvSpPr>
          <p:cNvPr id="6" name="Title 1"/>
          <p:cNvSpPr>
            <a:spLocks noGrp="1"/>
          </p:cNvSpPr>
          <p:nvPr>
            <p:ph type="title"/>
          </p:nvPr>
        </p:nvSpPr>
        <p:spPr>
          <a:xfrm>
            <a:off x="762000" y="304800"/>
            <a:ext cx="7705725" cy="863600"/>
          </a:xfrm>
        </p:spPr>
        <p:txBody>
          <a:bodyPr/>
          <a:lstStyle/>
          <a:p>
            <a:pPr algn="ctr"/>
            <a:r>
              <a:rPr lang="en-US" sz="3600" b="1" i="1" dirty="0">
                <a:solidFill>
                  <a:srgbClr val="EC923C"/>
                </a:solidFill>
                <a:latin typeface="Lucida Sans Unicode"/>
              </a:rPr>
              <a:t>Maslow and </a:t>
            </a:r>
            <a:r>
              <a:rPr lang="en-US" sz="3600" b="1" i="1" dirty="0" smtClean="0">
                <a:solidFill>
                  <a:srgbClr val="EC923C"/>
                </a:solidFill>
                <a:latin typeface="Lucida Sans Unicode"/>
              </a:rPr>
              <a:t>Herzberg</a:t>
            </a:r>
            <a:endParaRPr lang="en-US" sz="3600" b="1" i="1" dirty="0">
              <a:cs typeface="B Nazanin" panose="00000400000000000000" pitchFamily="2" charset="-78"/>
            </a:endParaRPr>
          </a:p>
        </p:txBody>
      </p:sp>
    </p:spTree>
    <p:extLst>
      <p:ext uri="{BB962C8B-B14F-4D97-AF65-F5344CB8AC3E}">
        <p14:creationId xmlns:p14="http://schemas.microsoft.com/office/powerpoint/2010/main" val="1891586931"/>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95565E-9067-4899-8236-5FA71010FF1C}" type="datetime1">
              <a:rPr lang="en-US" altLang="en-US" smtClean="0"/>
              <a:t>4/16/2015</a:t>
            </a:fld>
            <a:endParaRPr lang="en-US" altLang="en-US"/>
          </a:p>
        </p:txBody>
      </p:sp>
      <p:sp>
        <p:nvSpPr>
          <p:cNvPr id="5" name="Slide Number Placeholder 4"/>
          <p:cNvSpPr>
            <a:spLocks noGrp="1"/>
          </p:cNvSpPr>
          <p:nvPr>
            <p:ph type="sldNum" sz="quarter" idx="12"/>
          </p:nvPr>
        </p:nvSpPr>
        <p:spPr>
          <a:xfrm>
            <a:off x="8000999" y="5943600"/>
            <a:ext cx="747713" cy="714375"/>
          </a:xfrm>
        </p:spPr>
        <p:txBody>
          <a:bodyPr>
            <a:normAutofit/>
          </a:bodyPr>
          <a:lstStyle/>
          <a:p>
            <a:fld id="{566BB1CE-EF62-48A3-A835-90246A6FD53F}" type="slidenum">
              <a:rPr lang="en-US" altLang="en-US" smtClean="0"/>
              <a:pPr/>
              <a:t>31</a:t>
            </a:fld>
            <a:endParaRPr lang="en-US" altLang="en-US" dirty="0"/>
          </a:p>
        </p:txBody>
      </p:sp>
      <p:sp>
        <p:nvSpPr>
          <p:cNvPr id="6" name="Title 1"/>
          <p:cNvSpPr>
            <a:spLocks noGrp="1"/>
          </p:cNvSpPr>
          <p:nvPr>
            <p:ph type="title"/>
          </p:nvPr>
        </p:nvSpPr>
        <p:spPr>
          <a:xfrm>
            <a:off x="914400" y="207963"/>
            <a:ext cx="7705725" cy="863600"/>
          </a:xfrm>
        </p:spPr>
        <p:txBody>
          <a:bodyPr/>
          <a:lstStyle/>
          <a:p>
            <a:pPr algn="ctr"/>
            <a:r>
              <a:rPr lang="fa-IR" sz="3600" b="1" i="1" dirty="0" smtClean="0">
                <a:solidFill>
                  <a:srgbClr val="EC923C"/>
                </a:solidFill>
                <a:latin typeface="Lucida Sans Unicode"/>
              </a:rPr>
              <a:t>منابع</a:t>
            </a:r>
            <a:endParaRPr lang="en-US" sz="3600" b="1" i="1" dirty="0">
              <a:cs typeface="B Nazanin" panose="00000400000000000000" pitchFamily="2" charset="-78"/>
            </a:endParaRPr>
          </a:p>
        </p:txBody>
      </p:sp>
      <p:sp>
        <p:nvSpPr>
          <p:cNvPr id="2" name="Text Placeholder 1"/>
          <p:cNvSpPr>
            <a:spLocks noGrp="1"/>
          </p:cNvSpPr>
          <p:nvPr>
            <p:ph type="body" sz="half" idx="1"/>
          </p:nvPr>
        </p:nvSpPr>
        <p:spPr>
          <a:xfrm>
            <a:off x="533400" y="2133600"/>
            <a:ext cx="8253412" cy="1752600"/>
          </a:xfrm>
        </p:spPr>
        <p:txBody>
          <a:bodyPr/>
          <a:lstStyle/>
          <a:p>
            <a:pPr algn="r" rtl="1">
              <a:buFont typeface="Arial" panose="020B0604020202020204" pitchFamily="34" charset="0"/>
              <a:buChar char="•"/>
            </a:pPr>
            <a:r>
              <a:rPr lang="fa-IR" b="0" dirty="0">
                <a:cs typeface="Nazanin" panose="00000400000000000000" pitchFamily="2" charset="-78"/>
              </a:rPr>
              <a:t>مدیریت رفتار سازمانی (رفتار فردی)/آرین قلی پور._ تهران : سازمان مطالعه و تدوین کتب علوم انسانی دانشگاه ها (سمت) ، مرکز تحقیق و توسعه ی علوم انسانی ، </a:t>
            </a:r>
            <a:r>
              <a:rPr lang="fa-IR" b="0" dirty="0" smtClean="0">
                <a:cs typeface="Nazanin" panose="00000400000000000000" pitchFamily="2" charset="-78"/>
              </a:rPr>
              <a:t>1386</a:t>
            </a:r>
          </a:p>
          <a:p>
            <a:pPr algn="r" rtl="1">
              <a:buFont typeface="Arial" panose="020B0604020202020204" pitchFamily="34" charset="0"/>
              <a:buChar char="•"/>
            </a:pPr>
            <a:r>
              <a:rPr lang="fa-IR" b="0" dirty="0">
                <a:cs typeface="Nazanin" panose="00000400000000000000" pitchFamily="2" charset="-78"/>
              </a:rPr>
              <a:t>مدیریت رفتار سازمانی / علی </a:t>
            </a:r>
            <a:r>
              <a:rPr lang="fa-IR" b="0" dirty="0" err="1">
                <a:cs typeface="Nazanin" panose="00000400000000000000" pitchFamily="2" charset="-78"/>
              </a:rPr>
              <a:t>رضاییان</a:t>
            </a:r>
            <a:r>
              <a:rPr lang="fa-IR" b="0" dirty="0">
                <a:cs typeface="Nazanin" panose="00000400000000000000" pitchFamily="2" charset="-78"/>
              </a:rPr>
              <a:t> . تهران : مؤسسه انتشارات و چاپ دانشگاه تهران ، 1372.</a:t>
            </a:r>
          </a:p>
          <a:p>
            <a:pPr algn="r" rtl="1">
              <a:buFont typeface="Arial" panose="020B0604020202020204" pitchFamily="34" charset="0"/>
              <a:buChar char="•"/>
            </a:pPr>
            <a:r>
              <a:rPr lang="fa-IR" b="0" dirty="0">
                <a:cs typeface="Nazanin" panose="00000400000000000000" pitchFamily="2" charset="-78"/>
              </a:rPr>
              <a:t>مبانی رفتار سازمانی / </a:t>
            </a:r>
            <a:r>
              <a:rPr lang="fa-IR" b="0" dirty="0" err="1">
                <a:cs typeface="Nazanin" panose="00000400000000000000" pitchFamily="2" charset="-78"/>
              </a:rPr>
              <a:t>استیفن</a:t>
            </a:r>
            <a:r>
              <a:rPr lang="fa-IR" b="0" dirty="0">
                <a:cs typeface="Nazanin" panose="00000400000000000000" pitchFamily="2" charset="-78"/>
              </a:rPr>
              <a:t> پی . </a:t>
            </a:r>
            <a:r>
              <a:rPr lang="fa-IR" b="0" dirty="0" err="1">
                <a:cs typeface="Nazanin" panose="00000400000000000000" pitchFamily="2" charset="-78"/>
              </a:rPr>
              <a:t>رابینز</a:t>
            </a:r>
            <a:r>
              <a:rPr lang="fa-IR" b="0" dirty="0">
                <a:cs typeface="Nazanin" panose="00000400000000000000" pitchFamily="2" charset="-78"/>
              </a:rPr>
              <a:t> ؛ مترجمان علی </a:t>
            </a:r>
            <a:r>
              <a:rPr lang="fa-IR" b="0" dirty="0" err="1">
                <a:cs typeface="Nazanin" panose="00000400000000000000" pitchFamily="2" charset="-78"/>
              </a:rPr>
              <a:t>پارسائیان</a:t>
            </a:r>
            <a:r>
              <a:rPr lang="fa-IR" b="0" dirty="0">
                <a:cs typeface="Nazanin" panose="00000400000000000000" pitchFamily="2" charset="-78"/>
              </a:rPr>
              <a:t> ، محمد اعرابی . _ تهران : دفتر پژوهش های فرهنگی ، 1376 .</a:t>
            </a:r>
          </a:p>
          <a:p>
            <a:pPr algn="r" rtl="1">
              <a:buFont typeface="Arial" panose="020B0604020202020204" pitchFamily="34" charset="0"/>
              <a:buChar char="•"/>
            </a:pPr>
            <a:endParaRPr lang="fa-IR" b="0" dirty="0" smtClean="0">
              <a:cs typeface="Nazanin" panose="00000400000000000000" pitchFamily="2" charset="-78"/>
            </a:endParaRPr>
          </a:p>
          <a:p>
            <a:pPr algn="r" rtl="1">
              <a:buFont typeface="Arial" panose="020B0604020202020204" pitchFamily="34" charset="0"/>
              <a:buChar char="•"/>
            </a:pPr>
            <a:endParaRPr lang="fa-IR" b="0" dirty="0">
              <a:cs typeface="Nazanin" panose="00000400000000000000" pitchFamily="2" charset="-78"/>
            </a:endParaRPr>
          </a:p>
          <a:p>
            <a:pPr>
              <a:buFont typeface="Arial" panose="020B0604020202020204" pitchFamily="34" charset="0"/>
              <a:buChar char="•"/>
            </a:pPr>
            <a:endParaRPr lang="en-US" b="0" dirty="0">
              <a:cs typeface="Nazanin" panose="00000400000000000000" pitchFamily="2" charset="-78"/>
            </a:endParaRPr>
          </a:p>
        </p:txBody>
      </p:sp>
    </p:spTree>
    <p:extLst>
      <p:ext uri="{BB962C8B-B14F-4D97-AF65-F5344CB8AC3E}">
        <p14:creationId xmlns:p14="http://schemas.microsoft.com/office/powerpoint/2010/main" val="1891586931"/>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8163F-D9E6-49A3-A463-7C12420EBD3E}" type="datetime1">
              <a:rPr lang="en-US" altLang="en-US" smtClean="0"/>
              <a:t>4/16/2015</a:t>
            </a:fld>
            <a:endParaRPr lang="en-US" altLang="en-US"/>
          </a:p>
        </p:txBody>
      </p:sp>
      <p:sp>
        <p:nvSpPr>
          <p:cNvPr id="3" name="Slide Number Placeholder 2"/>
          <p:cNvSpPr>
            <a:spLocks noGrp="1"/>
          </p:cNvSpPr>
          <p:nvPr>
            <p:ph type="sldNum" sz="quarter" idx="12"/>
          </p:nvPr>
        </p:nvSpPr>
        <p:spPr>
          <a:xfrm>
            <a:off x="7924799" y="6019800"/>
            <a:ext cx="823913" cy="638175"/>
          </a:xfrm>
        </p:spPr>
        <p:txBody>
          <a:bodyPr>
            <a:normAutofit/>
          </a:bodyPr>
          <a:lstStyle/>
          <a:p>
            <a:fld id="{566BB1CE-EF62-48A3-A835-90246A6FD53F}" type="slidenum">
              <a:rPr lang="en-US" altLang="en-US" smtClean="0"/>
              <a:pPr/>
              <a:t>32</a:t>
            </a:fld>
            <a:endParaRPr lang="en-US" altLang="en-US"/>
          </a:p>
        </p:txBody>
      </p:sp>
      <p:sp>
        <p:nvSpPr>
          <p:cNvPr id="4" name="TextBox 3"/>
          <p:cNvSpPr txBox="1"/>
          <p:nvPr/>
        </p:nvSpPr>
        <p:spPr>
          <a:xfrm>
            <a:off x="1905000" y="1219200"/>
            <a:ext cx="6172200" cy="3657600"/>
          </a:xfrm>
          <a:prstGeom prst="rect">
            <a:avLst/>
          </a:prstGeom>
          <a:noFill/>
        </p:spPr>
        <p:txBody>
          <a:bodyPr wrap="square" rtlCol="0">
            <a:spAutoFit/>
          </a:bodyPr>
          <a:lstStyle/>
          <a:p>
            <a:endParaRPr lang="en-US" dirty="0"/>
          </a:p>
        </p:txBody>
      </p:sp>
      <p:sp>
        <p:nvSpPr>
          <p:cNvPr id="5" name="Rectangle 4"/>
          <p:cNvSpPr/>
          <p:nvPr/>
        </p:nvSpPr>
        <p:spPr>
          <a:xfrm>
            <a:off x="457200" y="1219706"/>
            <a:ext cx="8153400" cy="3477875"/>
          </a:xfrm>
          <a:prstGeom prst="rect">
            <a:avLst/>
          </a:prstGeom>
        </p:spPr>
        <p:txBody>
          <a:bodyPr wrap="square">
            <a:spAutoFit/>
          </a:bodyPr>
          <a:lstStyle/>
          <a:p>
            <a:pPr marL="342900" indent="-342900" algn="l">
              <a:buFont typeface="Arial" panose="020B0604020202020204" pitchFamily="34" charset="0"/>
              <a:buChar char="•"/>
            </a:pPr>
            <a:r>
              <a:rPr lang="en-US" sz="2000" u="sng" dirty="0">
                <a:solidFill>
                  <a:srgbClr val="0000FF"/>
                </a:solidFill>
                <a:hlinkClick r:id="rId2"/>
              </a:rPr>
              <a:t>http://www.slideshare.net/raveenabalani/honda-management-and-organization</a:t>
            </a:r>
            <a:endParaRPr lang="en-US" sz="2000" dirty="0">
              <a:solidFill>
                <a:srgbClr val="0000FF"/>
              </a:solidFill>
            </a:endParaRPr>
          </a:p>
          <a:p>
            <a:pPr marL="342900" indent="-342900" algn="l">
              <a:buFont typeface="Arial" panose="020B0604020202020204" pitchFamily="34" charset="0"/>
              <a:buChar char="•"/>
            </a:pPr>
            <a:r>
              <a:rPr lang="en-US" sz="2000" u="sng" dirty="0">
                <a:solidFill>
                  <a:srgbClr val="0000FF"/>
                </a:solidFill>
                <a:hlinkClick r:id="rId3"/>
              </a:rPr>
              <a:t>http://one.aon.com/how-committed%E2%80%94and-motivated%E2%80%94-your-workforce</a:t>
            </a:r>
            <a:endParaRPr lang="en-US" sz="2000" dirty="0">
              <a:solidFill>
                <a:srgbClr val="0000FF"/>
              </a:solidFill>
            </a:endParaRPr>
          </a:p>
          <a:p>
            <a:pPr marL="342900" indent="-342900" algn="l">
              <a:buFont typeface="Arial" panose="020B0604020202020204" pitchFamily="34" charset="0"/>
              <a:buChar char="•"/>
            </a:pPr>
            <a:r>
              <a:rPr lang="en-US" sz="2000" u="sng" dirty="0">
                <a:solidFill>
                  <a:srgbClr val="0000FF"/>
                </a:solidFill>
                <a:hlinkClick r:id="rId4"/>
              </a:rPr>
              <a:t>http://www.honda.com/</a:t>
            </a:r>
            <a:endParaRPr lang="en-US" sz="2000" dirty="0">
              <a:solidFill>
                <a:srgbClr val="0000FF"/>
              </a:solidFill>
            </a:endParaRPr>
          </a:p>
          <a:p>
            <a:pPr marL="342900" indent="-342900" algn="l">
              <a:buFont typeface="Arial" panose="020B0604020202020204" pitchFamily="34" charset="0"/>
              <a:buChar char="•"/>
            </a:pPr>
            <a:r>
              <a:rPr lang="en-US" sz="2000" u="sng" dirty="0">
                <a:solidFill>
                  <a:srgbClr val="0000FF"/>
                </a:solidFill>
                <a:hlinkClick r:id="rId5"/>
              </a:rPr>
              <a:t>http://powersports.honda.com/</a:t>
            </a:r>
            <a:endParaRPr lang="en-US" sz="2000" dirty="0">
              <a:solidFill>
                <a:srgbClr val="0000FF"/>
              </a:solidFill>
            </a:endParaRPr>
          </a:p>
          <a:p>
            <a:pPr marL="342900" indent="-342900" algn="l">
              <a:buFont typeface="Arial" panose="020B0604020202020204" pitchFamily="34" charset="0"/>
              <a:buChar char="•"/>
            </a:pPr>
            <a:r>
              <a:rPr lang="en-US" sz="2000" u="sng" dirty="0">
                <a:solidFill>
                  <a:srgbClr val="0000FF"/>
                </a:solidFill>
                <a:hlinkClick r:id="rId6"/>
              </a:rPr>
              <a:t>http://</a:t>
            </a:r>
            <a:r>
              <a:rPr lang="en-US" sz="2000" u="sng" dirty="0" smtClean="0">
                <a:solidFill>
                  <a:srgbClr val="0000FF"/>
                </a:solidFill>
                <a:hlinkClick r:id="rId6"/>
              </a:rPr>
              <a:t>businesscasestudies.co.uk/tesco/motivational-theory-in-practice-at-tesco/what-is-motivation.html#axzz3XJCGDeZz</a:t>
            </a:r>
            <a:endParaRPr lang="fa-IR" sz="2000" u="sng" dirty="0" smtClean="0">
              <a:solidFill>
                <a:srgbClr val="0000FF"/>
              </a:solidFill>
            </a:endParaRPr>
          </a:p>
          <a:p>
            <a:pPr marL="342900" indent="-342900" algn="l">
              <a:buFont typeface="Arial" panose="020B0604020202020204" pitchFamily="34" charset="0"/>
              <a:buChar char="•"/>
            </a:pPr>
            <a:r>
              <a:rPr lang="fa-IR" sz="2000" dirty="0" err="1">
                <a:solidFill>
                  <a:srgbClr val="0000FF"/>
                </a:solidFill>
              </a:rPr>
              <a:t>وب</a:t>
            </a:r>
            <a:r>
              <a:rPr lang="fa-IR" sz="2000" dirty="0">
                <a:solidFill>
                  <a:srgbClr val="0000FF"/>
                </a:solidFill>
              </a:rPr>
              <a:t> سایت مدیریتی </a:t>
            </a:r>
            <a:r>
              <a:rPr lang="fa-IR" sz="2000" dirty="0" smtClean="0">
                <a:solidFill>
                  <a:srgbClr val="0000FF"/>
                </a:solidFill>
              </a:rPr>
              <a:t>ایران  </a:t>
            </a:r>
            <a:r>
              <a:rPr lang="en-US" sz="2000" dirty="0" smtClean="0">
                <a:solidFill>
                  <a:srgbClr val="0000FF"/>
                </a:solidFill>
                <a:hlinkClick r:id="rId7"/>
              </a:rPr>
              <a:t>www.managerial.ir</a:t>
            </a:r>
            <a:endParaRPr lang="fa-IR" sz="2000" dirty="0" smtClean="0">
              <a:solidFill>
                <a:srgbClr val="0000FF"/>
              </a:solidFill>
            </a:endParaRPr>
          </a:p>
          <a:p>
            <a:pPr marL="342900" indent="-342900" algn="l">
              <a:buFont typeface="Arial" panose="020B0604020202020204" pitchFamily="34" charset="0"/>
              <a:buChar char="•"/>
            </a:pPr>
            <a:r>
              <a:rPr lang="fa-IR" sz="2000" dirty="0" err="1">
                <a:solidFill>
                  <a:srgbClr val="0000FF"/>
                </a:solidFill>
              </a:rPr>
              <a:t>وب</a:t>
            </a:r>
            <a:r>
              <a:rPr lang="fa-IR" sz="2000" dirty="0">
                <a:solidFill>
                  <a:srgbClr val="0000FF"/>
                </a:solidFill>
              </a:rPr>
              <a:t> سایت مرجع الکترونیکی مدیریت </a:t>
            </a:r>
            <a:r>
              <a:rPr lang="en-US" sz="2000" dirty="0">
                <a:solidFill>
                  <a:srgbClr val="0000FF"/>
                </a:solidFill>
              </a:rPr>
              <a:t>www.emodiran.co</a:t>
            </a:r>
            <a:r>
              <a:rPr lang="en-US" sz="2000" dirty="0" smtClean="0">
                <a:solidFill>
                  <a:srgbClr val="0000FF"/>
                </a:solidFill>
              </a:rPr>
              <a:t>m</a:t>
            </a:r>
          </a:p>
          <a:p>
            <a:pPr marL="342900" indent="-342900" algn="l">
              <a:buFont typeface="Arial" panose="020B0604020202020204" pitchFamily="34" charset="0"/>
              <a:buChar char="•"/>
            </a:pPr>
            <a:endParaRPr lang="en-US" sz="2000" dirty="0">
              <a:solidFill>
                <a:srgbClr val="0000FF"/>
              </a:solidFill>
            </a:endParaRPr>
          </a:p>
        </p:txBody>
      </p:sp>
      <p:sp>
        <p:nvSpPr>
          <p:cNvPr id="7" name="Title 1"/>
          <p:cNvSpPr>
            <a:spLocks noGrp="1"/>
          </p:cNvSpPr>
          <p:nvPr>
            <p:ph type="title"/>
          </p:nvPr>
        </p:nvSpPr>
        <p:spPr>
          <a:xfrm>
            <a:off x="914400" y="207963"/>
            <a:ext cx="7705725" cy="863600"/>
          </a:xfrm>
        </p:spPr>
        <p:txBody>
          <a:bodyPr/>
          <a:lstStyle/>
          <a:p>
            <a:pPr algn="ctr"/>
            <a:r>
              <a:rPr lang="fa-IR" sz="3600" b="1" i="1" dirty="0" smtClean="0">
                <a:solidFill>
                  <a:srgbClr val="EC923C"/>
                </a:solidFill>
                <a:latin typeface="Lucida Sans Unicode"/>
              </a:rPr>
              <a:t>منابع – سایت های اینترنتی</a:t>
            </a:r>
            <a:endParaRPr lang="en-US" sz="3600" b="1" i="1" dirty="0">
              <a:cs typeface="B Nazanin" panose="00000400000000000000" pitchFamily="2" charset="-78"/>
            </a:endParaRPr>
          </a:p>
        </p:txBody>
      </p:sp>
    </p:spTree>
    <p:extLst>
      <p:ext uri="{BB962C8B-B14F-4D97-AF65-F5344CB8AC3E}">
        <p14:creationId xmlns:p14="http://schemas.microsoft.com/office/powerpoint/2010/main" val="3062657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smtClean="0">
                <a:cs typeface="Titr" panose="00000700000000000000" pitchFamily="2" charset="-78"/>
              </a:rPr>
              <a:t>تقسیم بندی </a:t>
            </a:r>
            <a:r>
              <a:rPr lang="fa-IR" b="1" dirty="0" err="1" smtClean="0">
                <a:cs typeface="Titr" panose="00000700000000000000" pitchFamily="2" charset="-78"/>
              </a:rPr>
              <a:t>انگيزه</a:t>
            </a:r>
            <a:r>
              <a:rPr lang="fa-IR" b="1" dirty="0" smtClean="0">
                <a:cs typeface="Titr" panose="00000700000000000000" pitchFamily="2" charset="-78"/>
              </a:rPr>
              <a:t> ها</a:t>
            </a:r>
            <a:endParaRPr lang="en-US" b="1" dirty="0">
              <a:cs typeface="Titr" panose="00000700000000000000" pitchFamily="2" charset="-78"/>
            </a:endParaRPr>
          </a:p>
        </p:txBody>
      </p:sp>
      <p:sp>
        <p:nvSpPr>
          <p:cNvPr id="5" name="TextBox 4"/>
          <p:cNvSpPr txBox="1"/>
          <p:nvPr/>
        </p:nvSpPr>
        <p:spPr>
          <a:xfrm>
            <a:off x="1447800" y="1911697"/>
            <a:ext cx="6400800" cy="2160591"/>
          </a:xfrm>
          <a:prstGeom prst="rect">
            <a:avLst/>
          </a:prstGeom>
          <a:noFill/>
        </p:spPr>
        <p:txBody>
          <a:bodyPr wrap="square" rtlCol="0">
            <a:spAutoFit/>
          </a:bodyPr>
          <a:lstStyle/>
          <a:p>
            <a:pPr algn="justLow" rtl="1">
              <a:lnSpc>
                <a:spcPct val="140000"/>
              </a:lnSpc>
            </a:pPr>
            <a:r>
              <a:rPr lang="fa-IR" altLang="en-US" sz="3200" dirty="0" smtClean="0">
                <a:cs typeface="Zar" pitchFamily="2" charset="-78"/>
              </a:rPr>
              <a:t>1- فیزیکی (تسهیلات رفاهی – محیط کار)</a:t>
            </a:r>
          </a:p>
          <a:p>
            <a:pPr algn="justLow" rtl="1">
              <a:lnSpc>
                <a:spcPct val="140000"/>
              </a:lnSpc>
            </a:pPr>
            <a:r>
              <a:rPr lang="fa-IR" altLang="en-US" sz="3200" dirty="0" smtClean="0">
                <a:cs typeface="Zar" pitchFamily="2" charset="-78"/>
              </a:rPr>
              <a:t>2- اجتماعی (رفتار دیگران به ویژه مدیریت سازمان)</a:t>
            </a:r>
          </a:p>
          <a:p>
            <a:pPr algn="justLow" rtl="1">
              <a:lnSpc>
                <a:spcPct val="140000"/>
              </a:lnSpc>
            </a:pPr>
            <a:r>
              <a:rPr lang="fa-IR" altLang="en-US" sz="3200" dirty="0" smtClean="0">
                <a:cs typeface="Zar" pitchFamily="2" charset="-78"/>
              </a:rPr>
              <a:t>3- روانی </a:t>
            </a:r>
            <a:r>
              <a:rPr lang="fa-IR" altLang="en-US" sz="3200" dirty="0" smtClean="0">
                <a:cs typeface="Zar" pitchFamily="2" charset="-78"/>
              </a:rPr>
              <a:t>(احساس امنیت)</a:t>
            </a:r>
            <a:endParaRPr lang="en-US" altLang="en-US" sz="3200" dirty="0">
              <a:cs typeface="Zar" pitchFamily="2" charset="-78"/>
            </a:endParaRPr>
          </a:p>
        </p:txBody>
      </p:sp>
      <p:pic>
        <p:nvPicPr>
          <p:cNvPr id="6" name="Picture 4" descr="MCBD10596_0000[1]"/>
          <p:cNvPicPr>
            <a:picLocks noChangeAspect="1" noChangeArrowheads="1"/>
          </p:cNvPicPr>
          <p:nvPr/>
        </p:nvPicPr>
        <p:blipFill>
          <a:blip r:embed="rId2"/>
          <a:srcRect/>
          <a:stretch>
            <a:fillRect/>
          </a:stretch>
        </p:blipFill>
        <p:spPr bwMode="auto">
          <a:xfrm>
            <a:off x="1371600" y="4572000"/>
            <a:ext cx="2346158" cy="22860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0A5266E2-AD43-4AC1-A1A6-1659843AE76C}" type="datetime1">
              <a:rPr lang="en-US" altLang="en-US" smtClean="0"/>
              <a:t>4/16/2015</a:t>
            </a:fld>
            <a:endParaRPr lang="en-US" altLang="en-US"/>
          </a:p>
        </p:txBody>
      </p:sp>
      <p:sp>
        <p:nvSpPr>
          <p:cNvPr id="4" name="Slide Number Placeholder 3"/>
          <p:cNvSpPr>
            <a:spLocks noGrp="1"/>
          </p:cNvSpPr>
          <p:nvPr>
            <p:ph type="sldNum" sz="quarter" idx="12"/>
          </p:nvPr>
        </p:nvSpPr>
        <p:spPr/>
        <p:txBody>
          <a:bodyPr/>
          <a:lstStyle/>
          <a:p>
            <a:fld id="{5BA6FCE7-8D3C-4474-83BD-0DA4B22B1C1D}" type="slidenum">
              <a:rPr lang="en-US" altLang="en-US" smtClean="0"/>
              <a:pPr/>
              <a:t>4</a:t>
            </a:fld>
            <a:endParaRPr lang="en-US" altLang="en-US"/>
          </a:p>
        </p:txBody>
      </p:sp>
    </p:spTree>
    <p:extLst>
      <p:ext uri="{BB962C8B-B14F-4D97-AF65-F5344CB8AC3E}">
        <p14:creationId xmlns:p14="http://schemas.microsoft.com/office/powerpoint/2010/main" val="853773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762000"/>
            <a:ext cx="7772400" cy="4118967"/>
          </a:xfrm>
          <a:prstGeom prst="rect">
            <a:avLst/>
          </a:prstGeom>
        </p:spPr>
      </p:pic>
      <p:sp>
        <p:nvSpPr>
          <p:cNvPr id="2" name="Title 1"/>
          <p:cNvSpPr>
            <a:spLocks noGrp="1"/>
          </p:cNvSpPr>
          <p:nvPr>
            <p:ph type="title"/>
          </p:nvPr>
        </p:nvSpPr>
        <p:spPr/>
        <p:txBody>
          <a:bodyPr/>
          <a:lstStyle/>
          <a:p>
            <a:pPr algn="r"/>
            <a:r>
              <a:rPr lang="en-US" b="1" dirty="0" smtClean="0"/>
              <a:t>Motivation                </a:t>
            </a:r>
            <a:r>
              <a:rPr lang="fa-IR" b="1" dirty="0" smtClean="0"/>
              <a:t>نظريه هاي انگيزش</a:t>
            </a:r>
            <a:endParaRPr lang="en-US" b="1" dirty="0"/>
          </a:p>
        </p:txBody>
      </p:sp>
      <p:graphicFrame>
        <p:nvGraphicFramePr>
          <p:cNvPr id="1026" name="Object 1029"/>
          <p:cNvGraphicFramePr>
            <a:graphicFrameLocks noChangeAspect="1"/>
          </p:cNvGraphicFramePr>
          <p:nvPr>
            <p:extLst>
              <p:ext uri="{D42A27DB-BD31-4B8C-83A1-F6EECF244321}">
                <p14:modId xmlns:p14="http://schemas.microsoft.com/office/powerpoint/2010/main" val="1861731426"/>
              </p:ext>
            </p:extLst>
          </p:nvPr>
        </p:nvGraphicFramePr>
        <p:xfrm>
          <a:off x="6705600" y="4572000"/>
          <a:ext cx="1944688" cy="2090738"/>
        </p:xfrm>
        <a:graphic>
          <a:graphicData uri="http://schemas.openxmlformats.org/presentationml/2006/ole">
            <mc:AlternateContent xmlns:mc="http://schemas.openxmlformats.org/markup-compatibility/2006">
              <mc:Choice xmlns:v="urn:schemas-microsoft-com:vml" Requires="v">
                <p:oleObj spid="_x0000_s2082" name="Clip" r:id="rId4" imgW="3180600" imgH="3418920" progId="MS_ClipArt_Gallery.5">
                  <p:embed/>
                </p:oleObj>
              </mc:Choice>
              <mc:Fallback>
                <p:oleObj name="Clip" r:id="rId4" imgW="3180600" imgH="3418920" progId="MS_ClipArt_Gallery.5">
                  <p:embed/>
                  <p:pic>
                    <p:nvPicPr>
                      <p:cNvPr id="0" name="Object 10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4572000"/>
                        <a:ext cx="1944688" cy="209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Date Placeholder 2"/>
          <p:cNvSpPr>
            <a:spLocks noGrp="1"/>
          </p:cNvSpPr>
          <p:nvPr>
            <p:ph type="dt" sz="half" idx="10"/>
          </p:nvPr>
        </p:nvSpPr>
        <p:spPr/>
        <p:txBody>
          <a:bodyPr/>
          <a:lstStyle/>
          <a:p>
            <a:fld id="{7CE1A243-0981-4588-A1BF-B6790CF34C45}" type="datetime1">
              <a:rPr lang="en-US" altLang="en-US" smtClean="0"/>
              <a:t>4/16/2015</a:t>
            </a:fld>
            <a:endParaRPr lang="en-US" altLang="en-US"/>
          </a:p>
        </p:txBody>
      </p:sp>
      <p:sp>
        <p:nvSpPr>
          <p:cNvPr id="4" name="Slide Number Placeholder 3"/>
          <p:cNvSpPr>
            <a:spLocks noGrp="1"/>
          </p:cNvSpPr>
          <p:nvPr>
            <p:ph type="sldNum" sz="quarter" idx="12"/>
          </p:nvPr>
        </p:nvSpPr>
        <p:spPr/>
        <p:txBody>
          <a:bodyPr/>
          <a:lstStyle/>
          <a:p>
            <a:fld id="{5BA6FCE7-8D3C-4474-83BD-0DA4B22B1C1D}" type="slidenum">
              <a:rPr lang="en-US" altLang="en-US" smtClean="0"/>
              <a:pPr/>
              <a:t>5</a:t>
            </a:fld>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Motivation                </a:t>
            </a:r>
            <a:r>
              <a:rPr lang="fa-IR" b="1" dirty="0" smtClean="0"/>
              <a:t>نظريه هاي انگيزش</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04424"/>
            <a:ext cx="2895600" cy="2347636"/>
          </a:xfrm>
          <a:prstGeom prst="rect">
            <a:avLst/>
          </a:prstGeom>
        </p:spPr>
      </p:pic>
      <p:sp>
        <p:nvSpPr>
          <p:cNvPr id="5" name="TextBox 4"/>
          <p:cNvSpPr txBox="1"/>
          <p:nvPr/>
        </p:nvSpPr>
        <p:spPr>
          <a:xfrm>
            <a:off x="914400" y="1940242"/>
            <a:ext cx="7848600" cy="984885"/>
          </a:xfrm>
          <a:prstGeom prst="rect">
            <a:avLst/>
          </a:prstGeom>
          <a:noFill/>
        </p:spPr>
        <p:txBody>
          <a:bodyPr wrap="square" rtlCol="0">
            <a:spAutoFit/>
          </a:bodyPr>
          <a:lstStyle/>
          <a:p>
            <a:pPr algn="just" rtl="1" eaLnBrk="1" hangingPunct="1">
              <a:spcAft>
                <a:spcPts val="1200"/>
              </a:spcAft>
              <a:buFont typeface="Wingdings" pitchFamily="2" charset="2"/>
              <a:buChar char="v"/>
            </a:pPr>
            <a:r>
              <a:rPr lang="ar-SA" altLang="en-US" b="1" dirty="0" smtClean="0">
                <a:cs typeface="Nazanin" pitchFamily="2" charset="-78"/>
              </a:rPr>
              <a:t>نظريه‌هاي محتوايي</a:t>
            </a:r>
            <a:r>
              <a:rPr lang="ar-SA" altLang="en-US" dirty="0" smtClean="0">
                <a:cs typeface="Nazanin" pitchFamily="2" charset="-78"/>
              </a:rPr>
              <a:t>: اين نظريه‌ها اساساً به نيازهاي انسان توجه دارد.</a:t>
            </a:r>
          </a:p>
          <a:p>
            <a:pPr algn="just" rtl="1" eaLnBrk="1" hangingPunct="1">
              <a:spcAft>
                <a:spcPts val="1200"/>
              </a:spcAft>
              <a:buFont typeface="Wingdings" pitchFamily="2" charset="2"/>
              <a:buChar char="v"/>
            </a:pPr>
            <a:r>
              <a:rPr lang="ar-SA" altLang="en-US" b="1" dirty="0" smtClean="0">
                <a:cs typeface="Nazanin" pitchFamily="2" charset="-78"/>
              </a:rPr>
              <a:t>نظريه‌هاي فرآيندي</a:t>
            </a:r>
            <a:r>
              <a:rPr lang="ar-SA" altLang="en-US" dirty="0" smtClean="0">
                <a:cs typeface="Nazanin" pitchFamily="2" charset="-78"/>
              </a:rPr>
              <a:t>: اين نظريه‌ها بر عناصر شناختي و اداركي تاكيد مي‌كند.</a:t>
            </a:r>
          </a:p>
        </p:txBody>
      </p:sp>
      <p:sp>
        <p:nvSpPr>
          <p:cNvPr id="4" name="Date Placeholder 3"/>
          <p:cNvSpPr>
            <a:spLocks noGrp="1"/>
          </p:cNvSpPr>
          <p:nvPr>
            <p:ph type="dt" sz="half" idx="10"/>
          </p:nvPr>
        </p:nvSpPr>
        <p:spPr/>
        <p:txBody>
          <a:bodyPr/>
          <a:lstStyle/>
          <a:p>
            <a:fld id="{6FB5E628-4584-4FFB-BEDA-2096A7993150}" type="datetime1">
              <a:rPr lang="en-US" altLang="en-US" smtClean="0"/>
              <a:t>4/16/2015</a:t>
            </a:fld>
            <a:endParaRPr lang="en-US" altLang="en-US"/>
          </a:p>
        </p:txBody>
      </p:sp>
      <p:sp>
        <p:nvSpPr>
          <p:cNvPr id="6" name="Slide Number Placeholder 5"/>
          <p:cNvSpPr>
            <a:spLocks noGrp="1"/>
          </p:cNvSpPr>
          <p:nvPr>
            <p:ph type="sldNum" sz="quarter" idx="12"/>
          </p:nvPr>
        </p:nvSpPr>
        <p:spPr/>
        <p:txBody>
          <a:bodyPr/>
          <a:lstStyle/>
          <a:p>
            <a:fld id="{5BA6FCE7-8D3C-4474-83BD-0DA4B22B1C1D}" type="slidenum">
              <a:rPr lang="en-US" altLang="en-US" smtClean="0"/>
              <a:pPr/>
              <a:t>6</a:t>
            </a:fld>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i="1" dirty="0" smtClean="0"/>
              <a:t>Motivation</a:t>
            </a:r>
            <a:r>
              <a:rPr lang="en-US" b="1" dirty="0" smtClean="0"/>
              <a:t>                </a:t>
            </a:r>
            <a:r>
              <a:rPr lang="fa-IR" b="1" dirty="0" smtClean="0"/>
              <a:t>نظريه هاي انگيزش</a:t>
            </a:r>
            <a:endParaRPr lang="en-US" b="1" dirty="0"/>
          </a:p>
        </p:txBody>
      </p:sp>
      <p:sp>
        <p:nvSpPr>
          <p:cNvPr id="6" name="Rectangle 3"/>
          <p:cNvSpPr txBox="1">
            <a:spLocks noChangeArrowheads="1"/>
          </p:cNvSpPr>
          <p:nvPr/>
        </p:nvSpPr>
        <p:spPr>
          <a:xfrm>
            <a:off x="76200" y="1219200"/>
            <a:ext cx="4343400" cy="2971800"/>
          </a:xfrm>
          <a:prstGeom prst="rect">
            <a:avLst/>
          </a:prstGeom>
          <a:gradFill rotWithShape="1">
            <a:gsLst>
              <a:gs pos="0">
                <a:schemeClr val="accent1">
                  <a:gamma/>
                  <a:tint val="0"/>
                  <a:invGamma/>
                </a:schemeClr>
              </a:gs>
              <a:gs pos="100000">
                <a:schemeClr val="accent1">
                  <a:alpha val="39999"/>
                </a:schemeClr>
              </a:gs>
            </a:gsLst>
            <a:lin ang="0" scaled="1"/>
          </a:gradFill>
          <a:ln>
            <a:solidFill>
              <a:schemeClr val="bg2"/>
            </a:solidFill>
            <a:miter lim="800000"/>
            <a:headEnd/>
            <a:tailEnd/>
          </a:ln>
        </p:spPr>
        <p:txBody>
          <a:bodyPr vert="horz" lIns="91440" tIns="45720" rIns="91440" bIns="45720" rtlCol="0">
            <a:normAutofit/>
          </a:bodyPr>
          <a:lstStyle/>
          <a:p>
            <a:pPr marL="342900" marR="0" lvl="0" indent="-342900" algn="r" defTabSz="914400" rtl="1" eaLnBrk="1" fontAlgn="auto" latinLnBrk="0" hangingPunct="1">
              <a:lnSpc>
                <a:spcPct val="100000"/>
              </a:lnSpc>
              <a:spcBef>
                <a:spcPts val="800"/>
              </a:spcBef>
              <a:spcAft>
                <a:spcPts val="0"/>
              </a:spcAft>
              <a:buClrTx/>
              <a:buSzTx/>
              <a:buFont typeface="Wingdings" pitchFamily="2" charset="2"/>
              <a:buNone/>
              <a:tabLst/>
              <a:defRPr/>
            </a:pPr>
            <a:r>
              <a:rPr kumimoji="0" lang="fa-IR" altLang="en-US" sz="2800" b="1" i="0" u="none" strike="noStrike" kern="1200" cap="none" spc="0" normalizeH="0" baseline="0" noProof="0" dirty="0" smtClean="0">
                <a:ln>
                  <a:noFill/>
                </a:ln>
                <a:solidFill>
                  <a:schemeClr val="hlink"/>
                </a:solidFill>
                <a:effectLst/>
                <a:uLnTx/>
                <a:uFillTx/>
                <a:latin typeface="+mn-lt"/>
                <a:ea typeface="+mn-ea"/>
                <a:cs typeface="Zar" pitchFamily="2" charset="-78"/>
              </a:rPr>
              <a:t>فرآيندي</a:t>
            </a:r>
          </a:p>
          <a:p>
            <a:pPr marL="342900" marR="0" lvl="0" indent="-342900" algn="r" defTabSz="914400" rtl="1" eaLnBrk="1" fontAlgn="auto" latinLnBrk="0" hangingPunct="1">
              <a:lnSpc>
                <a:spcPct val="100000"/>
              </a:lnSpc>
              <a:spcBef>
                <a:spcPts val="800"/>
              </a:spcBef>
              <a:spcAft>
                <a:spcPts val="0"/>
              </a:spcAft>
              <a:buClrTx/>
              <a:buSzTx/>
              <a:buFont typeface="Wingdings" pitchFamily="2" charset="2"/>
              <a:buNone/>
              <a:tabLst/>
              <a:defRPr/>
            </a:pPr>
            <a:endParaRPr kumimoji="0" lang="fa-IR" altLang="en-US" sz="1600" b="1" i="0" u="none" strike="noStrike" kern="1200" cap="none" spc="0" normalizeH="0" baseline="0" noProof="0" dirty="0" smtClean="0">
              <a:ln>
                <a:noFill/>
              </a:ln>
              <a:solidFill>
                <a:schemeClr val="hlink"/>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ارزيابي</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شناختي</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چارم</a:t>
            </a:r>
            <a:endPar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هدفگذاري</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 </a:t>
            </a:r>
            <a:r>
              <a:rPr lang="fa-IR" altLang="en-US" sz="3000" noProof="0" dirty="0" smtClean="0">
                <a:latin typeface="+mn-lt"/>
                <a:cs typeface="Zar" pitchFamily="2" charset="-78"/>
              </a:rPr>
              <a:t>ک</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وله</a:t>
            </a: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برابري</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آدامز</a:t>
            </a:r>
            <a:endPar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انتظار-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وروم</a:t>
            </a:r>
            <a:endParaRPr kumimoji="0" lang="fa-IR" altLang="en-US" sz="3000" b="1" i="0" u="none" strike="noStrike" kern="1200" cap="none" spc="0" normalizeH="0" baseline="0" noProof="0" dirty="0" smtClean="0">
              <a:ln>
                <a:noFill/>
              </a:ln>
              <a:solidFill>
                <a:schemeClr val="tx1"/>
              </a:solidFill>
              <a:effectLst/>
              <a:uLnTx/>
              <a:uFillTx/>
              <a:latin typeface="+mn-lt"/>
              <a:ea typeface="+mn-ea"/>
              <a:cs typeface="Zar" pitchFamily="2" charset="-78"/>
            </a:endParaRPr>
          </a:p>
          <a:p>
            <a:pPr marL="342900" marR="0" lvl="0" indent="-342900" algn="r" defTabSz="914400" rtl="1" eaLnBrk="1" fontAlgn="auto" latinLnBrk="0" hangingPunct="1">
              <a:lnSpc>
                <a:spcPct val="100000"/>
              </a:lnSpc>
              <a:spcBef>
                <a:spcPts val="800"/>
              </a:spcBef>
              <a:spcAft>
                <a:spcPts val="0"/>
              </a:spcAft>
              <a:buClrTx/>
              <a:buSzTx/>
              <a:buFont typeface="Wingdings" pitchFamily="2" charset="2"/>
              <a:buNone/>
              <a:tabLst/>
              <a:defRPr/>
            </a:pPr>
            <a:endParaRPr kumimoji="0" lang="en-US" altLang="en-US" sz="3000" b="1" i="0" u="none" strike="noStrike" kern="1200" cap="none" spc="0" normalizeH="0" baseline="0" noProof="0" dirty="0">
              <a:ln>
                <a:noFill/>
              </a:ln>
              <a:solidFill>
                <a:schemeClr val="tx1"/>
              </a:solidFill>
              <a:effectLst/>
              <a:uLnTx/>
              <a:uFillTx/>
              <a:latin typeface="+mn-lt"/>
              <a:ea typeface="+mn-ea"/>
              <a:cs typeface="Zar" pitchFamily="2" charset="-78"/>
            </a:endParaRPr>
          </a:p>
        </p:txBody>
      </p:sp>
      <p:sp>
        <p:nvSpPr>
          <p:cNvPr id="7" name="Rectangle 4"/>
          <p:cNvSpPr txBox="1">
            <a:spLocks noChangeArrowheads="1"/>
          </p:cNvSpPr>
          <p:nvPr/>
        </p:nvSpPr>
        <p:spPr>
          <a:xfrm>
            <a:off x="4419600" y="1219200"/>
            <a:ext cx="4572000" cy="2971800"/>
          </a:xfrm>
          <a:prstGeom prst="rect">
            <a:avLst/>
          </a:prstGeom>
          <a:gradFill rotWithShape="1">
            <a:gsLst>
              <a:gs pos="0">
                <a:schemeClr val="accent1">
                  <a:gamma/>
                  <a:tint val="0"/>
                  <a:invGamma/>
                </a:schemeClr>
              </a:gs>
              <a:gs pos="100000">
                <a:schemeClr val="accent1">
                  <a:alpha val="39999"/>
                </a:schemeClr>
              </a:gs>
            </a:gsLst>
            <a:lin ang="0" scaled="1"/>
          </a:gradFill>
          <a:ln>
            <a:solidFill>
              <a:schemeClr val="bg2"/>
            </a:solidFill>
            <a:miter lim="800000"/>
            <a:headEnd/>
            <a:tailEnd/>
          </a:ln>
        </p:spPr>
        <p:txBody>
          <a:bodyPr/>
          <a:lstStyle/>
          <a:p>
            <a:pPr marL="342900" marR="0" lvl="0" indent="-342900" algn="r" defTabSz="914400" rtl="1" eaLnBrk="1" fontAlgn="auto" latinLnBrk="0" hangingPunct="1">
              <a:lnSpc>
                <a:spcPct val="100000"/>
              </a:lnSpc>
              <a:spcBef>
                <a:spcPts val="800"/>
              </a:spcBef>
              <a:spcAft>
                <a:spcPts val="0"/>
              </a:spcAft>
              <a:buClrTx/>
              <a:buSzTx/>
              <a:buFont typeface="Wingdings" pitchFamily="2" charset="2"/>
              <a:buNone/>
              <a:tabLst/>
              <a:defRPr/>
            </a:pPr>
            <a:r>
              <a:rPr kumimoji="0" lang="fa-IR" altLang="en-US" sz="2800" b="1" i="0" u="none" strike="noStrike" kern="1200" cap="none" spc="0" normalizeH="0" baseline="0" noProof="0" dirty="0" smtClean="0">
                <a:ln>
                  <a:noFill/>
                </a:ln>
                <a:solidFill>
                  <a:schemeClr val="hlink"/>
                </a:solidFill>
                <a:effectLst/>
                <a:uLnTx/>
                <a:uFillTx/>
                <a:latin typeface="+mn-lt"/>
                <a:ea typeface="+mn-ea"/>
                <a:cs typeface="Zar" pitchFamily="2" charset="-78"/>
              </a:rPr>
              <a:t>محتوايي</a:t>
            </a:r>
          </a:p>
          <a:p>
            <a:pPr marL="342900" marR="0" lvl="0" indent="-342900" algn="r" defTabSz="914400" rtl="1" eaLnBrk="1" fontAlgn="auto" latinLnBrk="0" hangingPunct="1">
              <a:lnSpc>
                <a:spcPct val="100000"/>
              </a:lnSpc>
              <a:spcBef>
                <a:spcPts val="800"/>
              </a:spcBef>
              <a:spcAft>
                <a:spcPts val="0"/>
              </a:spcAft>
              <a:buClrTx/>
              <a:buSzTx/>
              <a:buFont typeface="Wingdings" pitchFamily="2" charset="2"/>
              <a:buNone/>
              <a:tabLst/>
              <a:defRPr/>
            </a:pPr>
            <a:endParaRPr kumimoji="0" lang="fa-IR" altLang="en-US" sz="1600" b="1" i="0" u="none" strike="noStrike" kern="1200" cap="none" spc="0" normalizeH="0" baseline="0" noProof="0" dirty="0" smtClean="0">
              <a:ln>
                <a:noFill/>
              </a:ln>
              <a:solidFill>
                <a:schemeClr val="hlink"/>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سلسله مراتب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نيازها</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مازلو</a:t>
            </a:r>
            <a:endPar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دو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عاملي</a:t>
            </a: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 </a:t>
            </a:r>
            <a:r>
              <a:rPr kumimoji="0" lang="fa-IR" altLang="en-US" sz="3000" b="0" i="0" u="none" strike="noStrike" kern="1200" cap="none" spc="0" normalizeH="0" baseline="0" noProof="0" dirty="0" err="1" smtClean="0">
                <a:ln>
                  <a:noFill/>
                </a:ln>
                <a:solidFill>
                  <a:schemeClr val="tx1"/>
                </a:solidFill>
                <a:effectLst/>
                <a:uLnTx/>
                <a:uFillTx/>
                <a:latin typeface="+mn-lt"/>
                <a:ea typeface="+mn-ea"/>
                <a:cs typeface="Zar" pitchFamily="2" charset="-78"/>
              </a:rPr>
              <a:t>هرزبرگ</a:t>
            </a:r>
            <a:endPar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alt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ERG</a:t>
            </a:r>
            <a:r>
              <a:rPr kumimoji="0" lang="fa-IR" altLang="en-US" sz="3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a:t>
            </a:r>
            <a:r>
              <a:rPr kumimoji="0" lang="fa-IR" altLang="en-US" sz="30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آ</a:t>
            </a:r>
            <a:r>
              <a:rPr lang="fa-IR" altLang="en-US" sz="3000" dirty="0" err="1">
                <a:latin typeface="+mn-lt"/>
                <a:cs typeface="Zar" pitchFamily="2" charset="-78"/>
              </a:rPr>
              <a:t>لدرفر</a:t>
            </a:r>
            <a:endParaRPr lang="fa-IR" altLang="en-US" sz="3000" dirty="0">
              <a:latin typeface="+mn-lt"/>
              <a:cs typeface="Zar" pitchFamily="2" charset="-78"/>
            </a:endParaRPr>
          </a:p>
          <a:p>
            <a:pPr marL="173736" marR="0" lvl="1" indent="-173736" algn="r" defTabSz="914400" rtl="1" eaLnBrk="1" fontAlgn="auto" latinLnBrk="0" hangingPunct="1">
              <a:lnSpc>
                <a:spcPct val="100000"/>
              </a:lnSpc>
              <a:spcBef>
                <a:spcPts val="300"/>
              </a:spcBef>
              <a:spcAft>
                <a:spcPts val="0"/>
              </a:spcAft>
              <a:buClr>
                <a:schemeClr val="accent2"/>
              </a:buClr>
              <a:buSzTx/>
              <a:buBlip>
                <a:blip r:embed="rId3"/>
              </a:buBlip>
              <a:tabLst/>
              <a:defRPr/>
            </a:pPr>
            <a:r>
              <a:rPr kumimoji="0" lang="fa-IR" altLang="en-US" sz="3000" b="0" i="0" u="none" strike="noStrike" kern="1200" cap="none" spc="0" normalizeH="0" baseline="0" noProof="0" dirty="0" smtClean="0">
                <a:ln>
                  <a:noFill/>
                </a:ln>
                <a:solidFill>
                  <a:schemeClr val="tx1"/>
                </a:solidFill>
                <a:effectLst/>
                <a:uLnTx/>
                <a:uFillTx/>
                <a:latin typeface="+mn-lt"/>
                <a:ea typeface="+mn-ea"/>
                <a:cs typeface="Zar" pitchFamily="2" charset="-78"/>
              </a:rPr>
              <a:t> </a:t>
            </a:r>
            <a:r>
              <a:rPr lang="fa-IR" altLang="en-US" sz="3000" dirty="0" err="1">
                <a:latin typeface="+mn-lt"/>
                <a:cs typeface="Zar" pitchFamily="2" charset="-78"/>
              </a:rPr>
              <a:t>نيازهاي</a:t>
            </a:r>
            <a:r>
              <a:rPr lang="fa-IR" altLang="en-US" sz="3000" dirty="0">
                <a:latin typeface="+mn-lt"/>
                <a:cs typeface="Zar" pitchFamily="2" charset="-78"/>
              </a:rPr>
              <a:t> </a:t>
            </a:r>
            <a:r>
              <a:rPr lang="fa-IR" altLang="en-US" sz="3000" dirty="0" err="1">
                <a:latin typeface="+mn-lt"/>
                <a:cs typeface="Zar" pitchFamily="2" charset="-78"/>
              </a:rPr>
              <a:t>ارضا</a:t>
            </a:r>
            <a:r>
              <a:rPr lang="fa-IR" altLang="en-US" sz="3000" dirty="0">
                <a:latin typeface="+mn-lt"/>
                <a:cs typeface="Zar" pitchFamily="2" charset="-78"/>
              </a:rPr>
              <a:t> </a:t>
            </a:r>
            <a:r>
              <a:rPr lang="fa-IR" altLang="en-US" sz="3000" dirty="0" smtClean="0">
                <a:latin typeface="+mn-lt"/>
                <a:cs typeface="Zar" pitchFamily="2" charset="-78"/>
              </a:rPr>
              <a:t>شده- </a:t>
            </a:r>
            <a:r>
              <a:rPr lang="fa-IR" altLang="en-US" sz="3000" dirty="0" err="1" smtClean="0">
                <a:latin typeface="+mn-lt"/>
                <a:cs typeface="Zar" pitchFamily="2" charset="-78"/>
              </a:rPr>
              <a:t>مك</a:t>
            </a:r>
            <a:r>
              <a:rPr lang="fa-IR" altLang="en-US" sz="3000" dirty="0" smtClean="0">
                <a:latin typeface="+mn-lt"/>
                <a:cs typeface="Zar" pitchFamily="2" charset="-78"/>
              </a:rPr>
              <a:t> </a:t>
            </a:r>
            <a:r>
              <a:rPr lang="fa-IR" altLang="en-US" sz="3000" dirty="0" err="1">
                <a:latin typeface="+mn-lt"/>
                <a:cs typeface="Zar" pitchFamily="2" charset="-78"/>
              </a:rPr>
              <a:t>كله</a:t>
            </a:r>
            <a:r>
              <a:rPr lang="fa-IR" altLang="en-US" sz="3000" dirty="0">
                <a:latin typeface="+mn-lt"/>
                <a:cs typeface="Zar" pitchFamily="2" charset="-78"/>
              </a:rPr>
              <a:t> </a:t>
            </a:r>
            <a:r>
              <a:rPr lang="fa-IR" altLang="en-US" sz="3000" dirty="0" err="1">
                <a:latin typeface="+mn-lt"/>
                <a:cs typeface="Zar" pitchFamily="2" charset="-78"/>
              </a:rPr>
              <a:t>لاند</a:t>
            </a:r>
            <a:endParaRPr kumimoji="0" lang="en-US" alt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Date Placeholder 3"/>
          <p:cNvSpPr>
            <a:spLocks noGrp="1"/>
          </p:cNvSpPr>
          <p:nvPr>
            <p:ph type="dt" sz="half" idx="10"/>
          </p:nvPr>
        </p:nvSpPr>
        <p:spPr/>
        <p:txBody>
          <a:bodyPr/>
          <a:lstStyle/>
          <a:p>
            <a:fld id="{7D6C65A8-B3BF-4642-B146-69ADA39865B2}" type="datetime1">
              <a:rPr lang="en-US" altLang="en-US" smtClean="0"/>
              <a:t>4/16/2015</a:t>
            </a:fld>
            <a:endParaRPr lang="en-US" altLang="en-US"/>
          </a:p>
        </p:txBody>
      </p:sp>
      <p:sp>
        <p:nvSpPr>
          <p:cNvPr id="5" name="Slide Number Placeholder 4"/>
          <p:cNvSpPr>
            <a:spLocks noGrp="1"/>
          </p:cNvSpPr>
          <p:nvPr>
            <p:ph type="sldNum" sz="quarter" idx="12"/>
          </p:nvPr>
        </p:nvSpPr>
        <p:spPr/>
        <p:txBody>
          <a:bodyPr/>
          <a:lstStyle/>
          <a:p>
            <a:fld id="{5BA6FCE7-8D3C-4474-83BD-0DA4B22B1C1D}" type="slidenum">
              <a:rPr lang="en-US" altLang="en-US" smtClean="0"/>
              <a:pPr/>
              <a:t>7</a:t>
            </a:fld>
            <a:endParaRPr lang="en-US" alt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0" y="4724400"/>
            <a:ext cx="2743200" cy="1726894"/>
          </a:xfrm>
          <a:prstGeom prst="rect">
            <a:avLst/>
          </a:prstGeom>
        </p:spPr>
      </p:pic>
      <p:sp>
        <p:nvSpPr>
          <p:cNvPr id="10" name="Rectangle 9"/>
          <p:cNvSpPr/>
          <p:nvPr/>
        </p:nvSpPr>
        <p:spPr>
          <a:xfrm>
            <a:off x="3200400" y="4572000"/>
            <a:ext cx="944880" cy="483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72000" y="4587240"/>
            <a:ext cx="1920240" cy="468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886200" y="4337685"/>
            <a:ext cx="1386840" cy="468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309110" y="4800600"/>
            <a:ext cx="457200" cy="137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733800" y="4739640"/>
            <a:ext cx="457200" cy="137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ChangeArrowheads="1"/>
          </p:cNvSpPr>
          <p:nvPr>
            <p:ph type="ctrTitle"/>
          </p:nvPr>
        </p:nvSpPr>
        <p:spPr>
          <a:xfrm>
            <a:off x="3259216" y="3505200"/>
            <a:ext cx="5648623" cy="1204306"/>
          </a:xfrm>
        </p:spPr>
        <p:txBody>
          <a:bodyPr/>
          <a:lstStyle/>
          <a:p>
            <a:pPr algn="r" rtl="1"/>
            <a:r>
              <a:rPr lang="fa-IR" altLang="en-US" sz="4000" b="1" dirty="0" smtClean="0">
                <a:cs typeface="B Davat" panose="00000400000000000000" pitchFamily="2" charset="-78"/>
              </a:rPr>
              <a:t>مطالعه موردی:</a:t>
            </a:r>
            <a:br>
              <a:rPr lang="fa-IR" altLang="en-US" sz="4000" b="1" dirty="0" smtClean="0">
                <a:cs typeface="B Davat" panose="00000400000000000000" pitchFamily="2" charset="-78"/>
              </a:rPr>
            </a:br>
            <a:r>
              <a:rPr lang="fa-IR" altLang="en-US" sz="4000" b="1" dirty="0" smtClean="0">
                <a:cs typeface="B Davat" panose="00000400000000000000" pitchFamily="2" charset="-78"/>
              </a:rPr>
              <a:t>سیستم انگیز شی در </a:t>
            </a:r>
            <a:br>
              <a:rPr lang="fa-IR" altLang="en-US" sz="4000" b="1" dirty="0" smtClean="0">
                <a:cs typeface="B Davat" panose="00000400000000000000" pitchFamily="2" charset="-78"/>
              </a:rPr>
            </a:br>
            <a:r>
              <a:rPr lang="fa-IR" altLang="en-US" sz="4000" b="1" dirty="0" smtClean="0">
                <a:cs typeface="B Davat" panose="00000400000000000000" pitchFamily="2" charset="-78"/>
              </a:rPr>
              <a:t>شرکت مهندسین مشاور </a:t>
            </a:r>
            <a:r>
              <a:rPr lang="fa-IR" altLang="en-US" sz="4000" b="1" dirty="0" err="1" smtClean="0">
                <a:cs typeface="B Davat" panose="00000400000000000000" pitchFamily="2" charset="-78"/>
              </a:rPr>
              <a:t>موننکو</a:t>
            </a:r>
            <a:r>
              <a:rPr lang="fa-IR" altLang="en-US" sz="4000" b="1" dirty="0" smtClean="0">
                <a:cs typeface="B Davat" panose="00000400000000000000" pitchFamily="2" charset="-78"/>
              </a:rPr>
              <a:t> ایران</a:t>
            </a:r>
            <a:endParaRPr lang="en-US" altLang="en-US" sz="4000" b="1" dirty="0">
              <a:cs typeface="B Davat" panose="00000400000000000000" pitchFamily="2" charset="-78"/>
            </a:endParaRPr>
          </a:p>
        </p:txBody>
      </p:sp>
      <p:pic>
        <p:nvPicPr>
          <p:cNvPr id="7" name="Picture 6" descr="MONENCO-ARM_standard_footer-3x1-13 Cm_300-dpi"/>
          <p:cNvPicPr>
            <a:picLocks noChangeAspect="1" noChangeArrowheads="1"/>
          </p:cNvPicPr>
          <p:nvPr/>
        </p:nvPicPr>
        <p:blipFill>
          <a:blip r:embed="rId2" cstate="print"/>
          <a:srcRect/>
          <a:stretch>
            <a:fillRect/>
          </a:stretch>
        </p:blipFill>
        <p:spPr bwMode="auto">
          <a:xfrm>
            <a:off x="914400" y="609600"/>
            <a:ext cx="2344816" cy="839106"/>
          </a:xfrm>
          <a:prstGeom prst="rect">
            <a:avLst/>
          </a:prstGeom>
          <a:noFill/>
          <a:ln w="9525">
            <a:noFill/>
            <a:miter lim="800000"/>
            <a:headEnd/>
            <a:tailEnd/>
          </a:ln>
        </p:spPr>
      </p:pic>
      <p:sp>
        <p:nvSpPr>
          <p:cNvPr id="2" name="Date Placeholder 1"/>
          <p:cNvSpPr>
            <a:spLocks noGrp="1"/>
          </p:cNvSpPr>
          <p:nvPr>
            <p:ph type="dt" sz="half" idx="10"/>
          </p:nvPr>
        </p:nvSpPr>
        <p:spPr/>
        <p:txBody>
          <a:bodyPr/>
          <a:lstStyle/>
          <a:p>
            <a:fld id="{8CDA1256-A0AA-4075-BE5E-F7596027C558}" type="datetime1">
              <a:rPr lang="en-US" altLang="en-US" smtClean="0"/>
              <a:t>4/16/2015</a:t>
            </a:fld>
            <a:endParaRPr lang="en-US" altLang="en-US"/>
          </a:p>
        </p:txBody>
      </p:sp>
      <p:sp>
        <p:nvSpPr>
          <p:cNvPr id="3" name="Slide Number Placeholder 2"/>
          <p:cNvSpPr>
            <a:spLocks noGrp="1"/>
          </p:cNvSpPr>
          <p:nvPr>
            <p:ph type="sldNum" sz="quarter" idx="12"/>
          </p:nvPr>
        </p:nvSpPr>
        <p:spPr/>
        <p:txBody>
          <a:bodyPr/>
          <a:lstStyle/>
          <a:p>
            <a:fld id="{F1AAC515-8AE4-4097-B0E8-83024F9130D0}" type="slidenum">
              <a:rPr lang="en-US" altLang="en-US" smtClean="0"/>
              <a:pPr/>
              <a:t>8</a:t>
            </a:fld>
            <a:endParaRPr lang="en-US" altLang="en-US"/>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23" name="Rectangle 15"/>
          <p:cNvSpPr>
            <a:spLocks noGrp="1" noChangeArrowheads="1"/>
          </p:cNvSpPr>
          <p:nvPr>
            <p:ph type="body" sz="half" idx="1"/>
          </p:nvPr>
        </p:nvSpPr>
        <p:spPr>
          <a:xfrm>
            <a:off x="381000" y="1143000"/>
            <a:ext cx="8382000" cy="4895850"/>
          </a:xfrm>
        </p:spPr>
        <p:txBody>
          <a:bodyPr>
            <a:noAutofit/>
          </a:bodyPr>
          <a:lstStyle/>
          <a:p>
            <a:pPr marL="0" indent="0" algn="just" rtl="1"/>
            <a:r>
              <a:rPr lang="ar-SA" sz="2400" dirty="0">
                <a:cs typeface="B Nazanin" panose="00000400000000000000" pitchFamily="2" charset="-78"/>
              </a:rPr>
              <a:t>تاريخچه</a:t>
            </a:r>
          </a:p>
          <a:p>
            <a:pPr marL="0" indent="0" algn="just" rtl="1"/>
            <a:r>
              <a:rPr lang="ar-SA" sz="2000" dirty="0">
                <a:cs typeface="B Nazanin" panose="00000400000000000000" pitchFamily="2" charset="-78"/>
              </a:rPr>
              <a:t>مهندسين مشاور شركت موننكو ايران در سال ١٣٥٢ با مشاركت شركت موننكو- اگرا از كشور كانادا و همكاري بخش </a:t>
            </a:r>
            <a:r>
              <a:rPr lang="ar-SA" sz="2000" dirty="0" smtClean="0">
                <a:cs typeface="B Nazanin" panose="00000400000000000000" pitchFamily="2" charset="-78"/>
              </a:rPr>
              <a:t>خصوصي</a:t>
            </a:r>
            <a:r>
              <a:rPr lang="fa-IR" sz="2000" dirty="0" smtClean="0">
                <a:cs typeface="B Nazanin" panose="00000400000000000000" pitchFamily="2" charset="-78"/>
              </a:rPr>
              <a:t> </a:t>
            </a:r>
            <a:r>
              <a:rPr lang="ar-SA" sz="2000" dirty="0" smtClean="0">
                <a:cs typeface="B Nazanin" panose="00000400000000000000" pitchFamily="2" charset="-78"/>
              </a:rPr>
              <a:t>ايران </a:t>
            </a:r>
            <a:r>
              <a:rPr lang="ar-SA" sz="2000" dirty="0">
                <a:cs typeface="B Nazanin" panose="00000400000000000000" pitchFamily="2" charset="-78"/>
              </a:rPr>
              <a:t>تاسيس شد و فعاليت خود را ابتدا با تمركز در صنعت برق ايران آغاز نمود. پس از سپري شدن دهه ١٣٦٠ با احياي </a:t>
            </a:r>
            <a:r>
              <a:rPr lang="ar-SA" sz="2000" dirty="0" smtClean="0">
                <a:cs typeface="B Nazanin" panose="00000400000000000000" pitchFamily="2" charset="-78"/>
              </a:rPr>
              <a:t>دوباره</a:t>
            </a:r>
            <a:r>
              <a:rPr lang="fa-IR" sz="2000" dirty="0" smtClean="0">
                <a:cs typeface="B Nazanin" panose="00000400000000000000" pitchFamily="2" charset="-78"/>
              </a:rPr>
              <a:t> </a:t>
            </a:r>
            <a:r>
              <a:rPr lang="ar-SA" sz="2000" dirty="0" smtClean="0">
                <a:cs typeface="B Nazanin" panose="00000400000000000000" pitchFamily="2" charset="-78"/>
              </a:rPr>
              <a:t>همكاريهاي </a:t>
            </a:r>
            <a:r>
              <a:rPr lang="ar-SA" sz="2000" dirty="0">
                <a:cs typeface="B Nazanin" panose="00000400000000000000" pitchFamily="2" charset="-78"/>
              </a:rPr>
              <a:t>مشترك با سهام دار خارجي ، روند توسعه فعاليت هاي شركت با جديت پيگيري شد.</a:t>
            </a:r>
          </a:p>
          <a:p>
            <a:pPr marL="0" indent="0" algn="just" rtl="1"/>
            <a:r>
              <a:rPr lang="ar-SA" sz="2000" dirty="0">
                <a:cs typeface="B Nazanin" panose="00000400000000000000" pitchFamily="2" charset="-78"/>
              </a:rPr>
              <a:t>در اواخر دهه ١٣٧٠ ، شركت مپنا كه يك شركت معظم پيمانكار اصلي و سازنده اصلي نيروگاههاي حرارتي در ايران مي باشد </a:t>
            </a:r>
            <a:r>
              <a:rPr lang="ar-SA" sz="2000" dirty="0" smtClean="0">
                <a:cs typeface="B Nazanin" panose="00000400000000000000" pitchFamily="2" charset="-78"/>
              </a:rPr>
              <a:t>وشركت</a:t>
            </a:r>
            <a:r>
              <a:rPr lang="en-US" sz="1800" dirty="0">
                <a:cs typeface="B Nazanin" panose="00000400000000000000" pitchFamily="2" charset="-78"/>
              </a:rPr>
              <a:t>AMEC </a:t>
            </a:r>
            <a:r>
              <a:rPr lang="fa-IR" sz="2000" dirty="0" smtClean="0">
                <a:cs typeface="B Nazanin" panose="00000400000000000000" pitchFamily="2" charset="-78"/>
              </a:rPr>
              <a:t> </a:t>
            </a:r>
            <a:r>
              <a:rPr lang="ar-SA" sz="2000" dirty="0" smtClean="0">
                <a:cs typeface="B Nazanin" panose="00000400000000000000" pitchFamily="2" charset="-78"/>
              </a:rPr>
              <a:t>انگليس </a:t>
            </a:r>
            <a:r>
              <a:rPr lang="ar-SA" sz="2000" dirty="0">
                <a:cs typeface="B Nazanin" panose="00000400000000000000" pitchFamily="2" charset="-78"/>
              </a:rPr>
              <a:t>كه يكي از مهمترين شركت هاي پيمانكاري و مهندسي در جهان، در بخش انرژي </a:t>
            </a:r>
            <a:r>
              <a:rPr lang="ar-SA" sz="2000" dirty="0" smtClean="0">
                <a:cs typeface="B Nazanin" panose="00000400000000000000" pitchFamily="2" charset="-78"/>
              </a:rPr>
              <a:t>ميباشد</a:t>
            </a:r>
            <a:r>
              <a:rPr lang="ar-SA" sz="2000" dirty="0">
                <a:cs typeface="B Nazanin" panose="00000400000000000000" pitchFamily="2" charset="-78"/>
              </a:rPr>
              <a:t>، بخش عمده </a:t>
            </a:r>
            <a:r>
              <a:rPr lang="ar-SA" sz="2000" dirty="0" smtClean="0">
                <a:cs typeface="B Nazanin" panose="00000400000000000000" pitchFamily="2" charset="-78"/>
              </a:rPr>
              <a:t>سهام </a:t>
            </a:r>
            <a:r>
              <a:rPr lang="ar-SA" sz="2000" dirty="0">
                <a:cs typeface="B Nazanin" panose="00000400000000000000" pitchFamily="2" charset="-78"/>
              </a:rPr>
              <a:t>شركت موننكو ايران را به خود اختصاص دادند. از آن زمان شركت موننكو ايران بعنوان بازوي اصلي مهندسي گروه </a:t>
            </a:r>
            <a:r>
              <a:rPr lang="ar-SA" sz="2000" dirty="0" smtClean="0">
                <a:cs typeface="B Nazanin" panose="00000400000000000000" pitchFamily="2" charset="-78"/>
              </a:rPr>
              <a:t>مپنا</a:t>
            </a:r>
            <a:r>
              <a:rPr lang="fa-IR" sz="2000" dirty="0" smtClean="0">
                <a:cs typeface="B Nazanin" panose="00000400000000000000" pitchFamily="2" charset="-78"/>
              </a:rPr>
              <a:t> </a:t>
            </a:r>
            <a:r>
              <a:rPr lang="ar-SA" sz="2000" dirty="0" smtClean="0">
                <a:cs typeface="B Nazanin" panose="00000400000000000000" pitchFamily="2" charset="-78"/>
              </a:rPr>
              <a:t>فعاليت </a:t>
            </a:r>
            <a:r>
              <a:rPr lang="ar-SA" sz="2000" dirty="0">
                <a:cs typeface="B Nazanin" panose="00000400000000000000" pitchFamily="2" charset="-78"/>
              </a:rPr>
              <a:t>نموده و علاوه بر ارائه خدمات مهندسي به صنعت برق ايران در ساير صنايع نيز به ارائه خدمات پرداخته است. </a:t>
            </a:r>
            <a:r>
              <a:rPr lang="ar-SA" sz="2000" dirty="0" smtClean="0">
                <a:cs typeface="B Nazanin" panose="00000400000000000000" pitchFamily="2" charset="-78"/>
              </a:rPr>
              <a:t>درحال</a:t>
            </a:r>
            <a:r>
              <a:rPr lang="fa-IR" sz="2000" dirty="0">
                <a:cs typeface="B Nazanin" panose="00000400000000000000" pitchFamily="2" charset="-78"/>
              </a:rPr>
              <a:t> حاضر سهام داران </a:t>
            </a:r>
            <a:r>
              <a:rPr lang="fa-IR" sz="2000" dirty="0" err="1">
                <a:cs typeface="B Nazanin" panose="00000400000000000000" pitchFamily="2" charset="-78"/>
              </a:rPr>
              <a:t>موننكو</a:t>
            </a:r>
            <a:r>
              <a:rPr lang="fa-IR" sz="2000" dirty="0">
                <a:cs typeface="B Nazanin" panose="00000400000000000000" pitchFamily="2" charset="-78"/>
              </a:rPr>
              <a:t> </a:t>
            </a:r>
            <a:r>
              <a:rPr lang="fa-IR" sz="2000" dirty="0" err="1">
                <a:cs typeface="B Nazanin" panose="00000400000000000000" pitchFamily="2" charset="-78"/>
              </a:rPr>
              <a:t>ايران</a:t>
            </a:r>
            <a:r>
              <a:rPr lang="fa-IR" sz="2000" dirty="0">
                <a:cs typeface="B Nazanin" panose="00000400000000000000" pitchFamily="2" charset="-78"/>
              </a:rPr>
              <a:t>، گروه </a:t>
            </a:r>
            <a:r>
              <a:rPr lang="fa-IR" sz="2000" dirty="0" err="1" smtClean="0">
                <a:cs typeface="B Nazanin" panose="00000400000000000000" pitchFamily="2" charset="-78"/>
              </a:rPr>
              <a:t>مپنا</a:t>
            </a:r>
            <a:r>
              <a:rPr lang="fa-IR" sz="2000" dirty="0" smtClean="0">
                <a:cs typeface="B Nazanin" panose="00000400000000000000" pitchFamily="2" charset="-78"/>
              </a:rPr>
              <a:t>، </a:t>
            </a:r>
            <a:r>
              <a:rPr lang="en-US" sz="1800" dirty="0">
                <a:cs typeface="B Nazanin" panose="00000400000000000000" pitchFamily="2" charset="-78"/>
              </a:rPr>
              <a:t>AMEC</a:t>
            </a:r>
            <a:r>
              <a:rPr lang="fa-IR" sz="2000" dirty="0" smtClean="0">
                <a:cs typeface="B Nazanin" panose="00000400000000000000" pitchFamily="2" charset="-78"/>
              </a:rPr>
              <a:t>  </a:t>
            </a:r>
            <a:r>
              <a:rPr lang="ar-SA" sz="2000" dirty="0" smtClean="0">
                <a:cs typeface="B Nazanin" panose="00000400000000000000" pitchFamily="2" charset="-78"/>
              </a:rPr>
              <a:t>و </a:t>
            </a:r>
            <a:r>
              <a:rPr lang="ar-SA" sz="2000" dirty="0">
                <a:cs typeface="B Nazanin" panose="00000400000000000000" pitchFamily="2" charset="-78"/>
              </a:rPr>
              <a:t>شركت مديريت مهندسي و فناوري مير مي باشند.</a:t>
            </a:r>
            <a:endParaRPr lang="en-US" sz="2000" dirty="0">
              <a:solidFill>
                <a:schemeClr val="tx1"/>
              </a:solidFill>
              <a:cs typeface="B Nazanin" panose="00000400000000000000" pitchFamily="2" charset="-78"/>
            </a:endParaRPr>
          </a:p>
        </p:txBody>
      </p:sp>
      <p:pic>
        <p:nvPicPr>
          <p:cNvPr id="7" name="Picture 6" descr="MONENCO-ARM_standard_footer-3x1-13 Cm_300-dpi"/>
          <p:cNvPicPr>
            <a:picLocks noChangeAspect="1" noChangeArrowheads="1"/>
          </p:cNvPicPr>
          <p:nvPr/>
        </p:nvPicPr>
        <p:blipFill>
          <a:blip r:embed="rId3" cstate="print"/>
          <a:srcRect/>
          <a:stretch>
            <a:fillRect/>
          </a:stretch>
        </p:blipFill>
        <p:spPr bwMode="auto">
          <a:xfrm>
            <a:off x="6248400" y="152400"/>
            <a:ext cx="2344816" cy="839106"/>
          </a:xfrm>
          <a:prstGeom prst="rect">
            <a:avLst/>
          </a:prstGeom>
          <a:noFill/>
          <a:ln w="9525">
            <a:noFill/>
            <a:miter lim="800000"/>
            <a:headEnd/>
            <a:tailEnd/>
          </a:ln>
        </p:spPr>
      </p:pic>
      <p:sp>
        <p:nvSpPr>
          <p:cNvPr id="2" name="Date Placeholder 1"/>
          <p:cNvSpPr>
            <a:spLocks noGrp="1"/>
          </p:cNvSpPr>
          <p:nvPr>
            <p:ph type="dt" sz="half" idx="10"/>
          </p:nvPr>
        </p:nvSpPr>
        <p:spPr/>
        <p:txBody>
          <a:bodyPr/>
          <a:lstStyle/>
          <a:p>
            <a:fld id="{BCA4E54A-337C-4757-8F49-56887C61A509}" type="datetime1">
              <a:rPr lang="en-US" altLang="en-US" smtClean="0"/>
              <a:t>4/16/2015</a:t>
            </a:fld>
            <a:endParaRPr lang="en-US" altLang="en-US"/>
          </a:p>
        </p:txBody>
      </p:sp>
      <p:sp>
        <p:nvSpPr>
          <p:cNvPr id="3" name="Slide Number Placeholder 2"/>
          <p:cNvSpPr>
            <a:spLocks noGrp="1"/>
          </p:cNvSpPr>
          <p:nvPr>
            <p:ph type="sldNum" sz="quarter" idx="12"/>
          </p:nvPr>
        </p:nvSpPr>
        <p:spPr>
          <a:xfrm>
            <a:off x="8153399" y="6096000"/>
            <a:ext cx="595313" cy="561975"/>
          </a:xfrm>
        </p:spPr>
        <p:txBody>
          <a:bodyPr>
            <a:normAutofit/>
          </a:bodyPr>
          <a:lstStyle/>
          <a:p>
            <a:fld id="{566BB1CE-EF62-48A3-A835-90246A6FD53F}" type="slidenum">
              <a:rPr lang="en-US" altLang="en-US" smtClean="0"/>
              <a:pPr/>
              <a:t>9</a:t>
            </a:fld>
            <a:endParaRPr lang="en-US" altLang="en-US"/>
          </a:p>
        </p:txBody>
      </p:sp>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Angles</Template>
  <TotalTime>655</TotalTime>
  <Words>1519</Words>
  <Application>Microsoft Office PowerPoint</Application>
  <PresentationFormat>On-screen Show (4:3)</PresentationFormat>
  <Paragraphs>198</Paragraphs>
  <Slides>32</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Angles</vt:lpstr>
      <vt:lpstr>Clip</vt:lpstr>
      <vt:lpstr>Motivation                انگيزش</vt:lpstr>
      <vt:lpstr>Motivation                انگيزش</vt:lpstr>
      <vt:lpstr>تعاریف</vt:lpstr>
      <vt:lpstr>تقسیم بندی انگيزه ها</vt:lpstr>
      <vt:lpstr>Motivation                نظريه هاي انگيزش</vt:lpstr>
      <vt:lpstr>Motivation                نظريه هاي انگيزش</vt:lpstr>
      <vt:lpstr>Motivation                نظريه هاي انگيزش</vt:lpstr>
      <vt:lpstr>مطالعه موردی: سیستم انگیز شی در  شرکت مهندسین مشاور موننکو ایران</vt:lpstr>
      <vt:lpstr>PowerPoint Presentation</vt:lpstr>
      <vt:lpstr>PowerPoint Presentation</vt:lpstr>
      <vt:lpstr>سياست ها :</vt:lpstr>
      <vt:lpstr>مدلي براي انگيزش كاركنان</vt:lpstr>
      <vt:lpstr>تدوين استراتژيهاي انگيزشي </vt:lpstr>
      <vt:lpstr>تدوين استراتژيهاي انگيزشي </vt:lpstr>
      <vt:lpstr>مدلي براي انگيزش كاركنان</vt:lpstr>
      <vt:lpstr>اندازه‌گيري اين محركها</vt:lpstr>
      <vt:lpstr>از اهرمهاي سازماني براي ايجاد انگيزش</vt:lpstr>
      <vt:lpstr>هزینه های مترتب از ایجاد سیستم انگیزشی</vt:lpstr>
      <vt:lpstr>سود خالص (میلیارد ریال)</vt:lpstr>
      <vt:lpstr>Motivation Test</vt:lpstr>
      <vt:lpstr>PowerPoint Presentation</vt:lpstr>
      <vt:lpstr>PowerPoint Presentation</vt:lpstr>
      <vt:lpstr>PowerPoint Presentation</vt:lpstr>
      <vt:lpstr>PowerPoint Presentation</vt:lpstr>
      <vt:lpstr>Motivational theory in practice at Tesco</vt:lpstr>
      <vt:lpstr>Employee rewards</vt:lpstr>
      <vt:lpstr>Employee rewards</vt:lpstr>
      <vt:lpstr>The Mayo effect Communication </vt:lpstr>
      <vt:lpstr>The Mayo effect Motivation from training and development  </vt:lpstr>
      <vt:lpstr>Maslow and Herzberg</vt:lpstr>
      <vt:lpstr>منابع</vt:lpstr>
      <vt:lpstr>منابع – سایت های اینترنتی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مطالعه موردی: سیستمهای انگیز شی در  شرکت مهندسین مشاور موننکو</dc:title>
  <dc:creator>asus</dc:creator>
  <cp:lastModifiedBy>asus</cp:lastModifiedBy>
  <cp:revision>53</cp:revision>
  <cp:lastPrinted>1601-01-01T00:00:00Z</cp:lastPrinted>
  <dcterms:created xsi:type="dcterms:W3CDTF">2015-04-08T18:35:52Z</dcterms:created>
  <dcterms:modified xsi:type="dcterms:W3CDTF">2015-04-16T06:59:17Z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TC010183711033</vt:lpwstr>
  </property>
</Properties>
</file>