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2" r:id="rId2"/>
    <p:sldId id="257" r:id="rId3"/>
    <p:sldId id="258" r:id="rId4"/>
    <p:sldId id="261" r:id="rId5"/>
    <p:sldId id="260" r:id="rId6"/>
    <p:sldId id="259"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9" r:id="rId20"/>
    <p:sldId id="275" r:id="rId21"/>
    <p:sldId id="280" r:id="rId22"/>
    <p:sldId id="276" r:id="rId23"/>
    <p:sldId id="28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3" d="100"/>
          <a:sy n="53" d="100"/>
        </p:scale>
        <p:origin x="-1116"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33E8329-9872-4C0E-91DD-39226A46712E}" type="datetimeFigureOut">
              <a:rPr lang="en-US" smtClean="0"/>
              <a:pPr/>
              <a:t>2/19/2013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1B3152A-E6D2-438B-91D5-44C41B1359B6}"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E8329-9872-4C0E-91DD-39226A46712E}" type="datetimeFigureOut">
              <a:rPr lang="en-US" smtClean="0"/>
              <a:pPr/>
              <a:t>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3152A-E6D2-438B-91D5-44C41B1359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3E8329-9872-4C0E-91DD-39226A46712E}" type="datetimeFigureOut">
              <a:rPr lang="en-US" smtClean="0"/>
              <a:pPr/>
              <a:t>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3152A-E6D2-438B-91D5-44C41B1359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E8329-9872-4C0E-91DD-39226A46712E}" type="datetimeFigureOut">
              <a:rPr lang="en-US" smtClean="0"/>
              <a:pPr/>
              <a:t>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3152A-E6D2-438B-91D5-44C41B1359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33E8329-9872-4C0E-91DD-39226A46712E}" type="datetimeFigureOut">
              <a:rPr lang="en-US" smtClean="0"/>
              <a:pPr/>
              <a:t>2/19/2013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3152A-E6D2-438B-91D5-44C41B1359B6}"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3E8329-9872-4C0E-91DD-39226A46712E}" type="datetimeFigureOut">
              <a:rPr lang="en-US" smtClean="0"/>
              <a:pPr/>
              <a:t>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3152A-E6D2-438B-91D5-44C41B1359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3E8329-9872-4C0E-91DD-39226A46712E}" type="datetimeFigureOut">
              <a:rPr lang="en-US" smtClean="0"/>
              <a:pPr/>
              <a:t>2/19/2013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B3152A-E6D2-438B-91D5-44C41B1359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3E8329-9872-4C0E-91DD-39226A46712E}" type="datetimeFigureOut">
              <a:rPr lang="en-US" smtClean="0"/>
              <a:pPr/>
              <a:t>2/19/2013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B3152A-E6D2-438B-91D5-44C41B1359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33E8329-9872-4C0E-91DD-39226A46712E}" type="datetimeFigureOut">
              <a:rPr lang="en-US" smtClean="0"/>
              <a:pPr/>
              <a:t>2/19/2013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B3152A-E6D2-438B-91D5-44C41B1359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3E8329-9872-4C0E-91DD-39226A46712E}" type="datetimeFigureOut">
              <a:rPr lang="en-US" smtClean="0"/>
              <a:pPr/>
              <a:t>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3152A-E6D2-438B-91D5-44C41B1359B6}"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A33E8329-9872-4C0E-91DD-39226A46712E}" type="datetimeFigureOut">
              <a:rPr lang="en-US" smtClean="0"/>
              <a:pPr/>
              <a:t>2/19/2013</a:t>
            </a:fld>
            <a:endParaRPr lang="en-US"/>
          </a:p>
        </p:txBody>
      </p:sp>
      <p:sp>
        <p:nvSpPr>
          <p:cNvPr id="7" name="Slide Number Placeholder 6"/>
          <p:cNvSpPr>
            <a:spLocks noGrp="1"/>
          </p:cNvSpPr>
          <p:nvPr>
            <p:ph type="sldNum" sz="quarter" idx="12"/>
          </p:nvPr>
        </p:nvSpPr>
        <p:spPr/>
        <p:txBody>
          <a:bodyPr/>
          <a:lstStyle/>
          <a:p>
            <a:fld id="{B1B3152A-E6D2-438B-91D5-44C41B1359B6}"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33E8329-9872-4C0E-91DD-39226A46712E}" type="datetimeFigureOut">
              <a:rPr lang="en-US" smtClean="0"/>
              <a:pPr/>
              <a:t>2/19/2013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1B3152A-E6D2-438B-91D5-44C41B1359B6}"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r" defTabSz="914400" rtl="1"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r" defTabSz="914400" rtl="1"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fa-IR" dirty="0"/>
          </a:p>
        </p:txBody>
      </p:sp>
      <p:sp>
        <p:nvSpPr>
          <p:cNvPr id="6" name="Rectangle 5"/>
          <p:cNvSpPr/>
          <p:nvPr/>
        </p:nvSpPr>
        <p:spPr>
          <a:xfrm>
            <a:off x="1440873" y="3657600"/>
            <a:ext cx="6400800" cy="1323439"/>
          </a:xfrm>
          <a:prstGeom prst="rect">
            <a:avLst/>
          </a:prstGeom>
        </p:spPr>
        <p:txBody>
          <a:bodyPr wrap="square">
            <a:spAutoFit/>
          </a:bodyPr>
          <a:lstStyle/>
          <a:p>
            <a:r>
              <a:rPr lang="fa-IR" sz="4000" b="1" dirty="0" smtClean="0"/>
              <a:t>علل ناکامی مدیریت کیفیت جامع </a:t>
            </a:r>
            <a:br>
              <a:rPr lang="fa-IR" sz="4000" b="1" dirty="0" smtClean="0"/>
            </a:br>
            <a:endParaRPr lang="en-US" sz="4000" b="1" dirty="0"/>
          </a:p>
        </p:txBody>
      </p:sp>
    </p:spTree>
    <p:extLst>
      <p:ext uri="{BB962C8B-B14F-4D97-AF65-F5344CB8AC3E}">
        <p14:creationId xmlns:p14="http://schemas.microsoft.com/office/powerpoint/2010/main" xmlns="" val="318024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t/>
            </a:r>
            <a:br>
              <a:rPr lang="fa-IR" dirty="0"/>
            </a:br>
            <a:r>
              <a:rPr lang="fa-IR" b="1" dirty="0"/>
              <a:t>سنجش و اندازه گیری </a:t>
            </a:r>
            <a:endParaRPr lang="en-US" dirty="0"/>
          </a:p>
        </p:txBody>
      </p:sp>
      <p:sp>
        <p:nvSpPr>
          <p:cNvPr id="3" name="Content Placeholder 2"/>
          <p:cNvSpPr>
            <a:spLocks noGrp="1"/>
          </p:cNvSpPr>
          <p:nvPr>
            <p:ph idx="1"/>
          </p:nvPr>
        </p:nvSpPr>
        <p:spPr>
          <a:xfrm>
            <a:off x="304800" y="1676400"/>
            <a:ext cx="8458200" cy="3733800"/>
          </a:xfrm>
        </p:spPr>
        <p:txBody>
          <a:bodyPr>
            <a:noAutofit/>
          </a:bodyPr>
          <a:lstStyle/>
          <a:p>
            <a:pPr indent="0" algn="r">
              <a:buNone/>
            </a:pPr>
            <a:r>
              <a:rPr lang="fa-IR" dirty="0"/>
              <a:t>فقدان سنجش و یا </a:t>
            </a:r>
            <a:r>
              <a:rPr lang="fa-IR" dirty="0" smtClean="0"/>
              <a:t>سنجش </a:t>
            </a:r>
            <a:r>
              <a:rPr lang="fa-IR" dirty="0"/>
              <a:t>اشتباه یکی دیگر از علتهای ناکامی مدیریت کیفیت جامع است. </a:t>
            </a:r>
            <a:endParaRPr lang="fa-IR" dirty="0" smtClean="0"/>
          </a:p>
          <a:p>
            <a:pPr indent="0" algn="r">
              <a:buNone/>
            </a:pPr>
            <a:r>
              <a:rPr lang="fa-IR" dirty="0" smtClean="0"/>
              <a:t>اغلب </a:t>
            </a:r>
            <a:r>
              <a:rPr lang="fa-IR" dirty="0"/>
              <a:t>سازمانها بر سنجشهــای مالی، که تحت یک افق زمانی کوتاه مدت قرار دارد، تاکید می ورزند. با پذیرش مدیریت کیفیت جامع، </a:t>
            </a:r>
            <a:r>
              <a:rPr lang="fa-IR" dirty="0" smtClean="0"/>
              <a:t>افق </a:t>
            </a:r>
            <a:r>
              <a:rPr lang="fa-IR" dirty="0"/>
              <a:t>زمانی را برای </a:t>
            </a:r>
            <a:r>
              <a:rPr lang="fa-IR" dirty="0" smtClean="0"/>
              <a:t>سنجش </a:t>
            </a:r>
            <a:r>
              <a:rPr lang="fa-IR" dirty="0"/>
              <a:t>موفقیتهای مالی توسعه دهد</a:t>
            </a:r>
            <a:r>
              <a:rPr lang="fa-IR" dirty="0" smtClean="0"/>
              <a:t>.</a:t>
            </a:r>
          </a:p>
          <a:p>
            <a:pPr indent="0" algn="r">
              <a:buNone/>
            </a:pPr>
            <a:r>
              <a:rPr lang="fa-IR" dirty="0"/>
              <a:t>مدیریت کیفیت جامع، الزام می کند کیفیت و رضایت مشتری باید سنجیده شود. سازمانها اغلب نمی دانند که بر چه چیزی تمرکز کنند، چون آنها از مشتریان و کارکنان درمورد بهبود نیازهایشان نظرخواهی نمـی کنند</a:t>
            </a:r>
            <a:r>
              <a:rPr lang="fa-IR" dirty="0" smtClean="0"/>
              <a:t>.</a:t>
            </a:r>
          </a:p>
          <a:p>
            <a:pPr indent="0" algn="r">
              <a:buNone/>
            </a:pPr>
            <a:r>
              <a:rPr lang="fa-IR" dirty="0" smtClean="0"/>
              <a:t>این سنجش ها جهتی </a:t>
            </a:r>
            <a:r>
              <a:rPr lang="fa-IR" dirty="0"/>
              <a:t>را فراهم می کند تا کارمندان بدانند که بر چه چیزی تمرکز کنند و بدانند که چه نتایجی به بهبود کیفیت منجر شود.</a:t>
            </a:r>
            <a:endParaRPr lang="en-US" dirty="0"/>
          </a:p>
        </p:txBody>
      </p:sp>
    </p:spTree>
    <p:extLst>
      <p:ext uri="{BB962C8B-B14F-4D97-AF65-F5344CB8AC3E}">
        <p14:creationId xmlns:p14="http://schemas.microsoft.com/office/powerpoint/2010/main" xmlns="" val="1956937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t/>
            </a:r>
            <a:br>
              <a:rPr lang="fa-IR" dirty="0"/>
            </a:br>
            <a:r>
              <a:rPr lang="fa-IR" b="1" dirty="0"/>
              <a:t>مشتریان </a:t>
            </a:r>
            <a:endParaRPr lang="en-US" dirty="0"/>
          </a:p>
        </p:txBody>
      </p:sp>
      <p:sp>
        <p:nvSpPr>
          <p:cNvPr id="3" name="Content Placeholder 2"/>
          <p:cNvSpPr>
            <a:spLocks noGrp="1"/>
          </p:cNvSpPr>
          <p:nvPr>
            <p:ph idx="1"/>
          </p:nvPr>
        </p:nvSpPr>
        <p:spPr/>
        <p:txBody>
          <a:bodyPr>
            <a:normAutofit/>
          </a:bodyPr>
          <a:lstStyle/>
          <a:p>
            <a:pPr indent="0" algn="r">
              <a:lnSpc>
                <a:spcPct val="150000"/>
              </a:lnSpc>
              <a:buNone/>
            </a:pPr>
            <a:r>
              <a:rPr lang="fa-IR" dirty="0"/>
              <a:t>اجرای موفقیت آمیزمدیریت کیفیت جامع مستلزم توجه به مشتریان داخلی و خارجی سازمان است. برای دولت مشتریان خارجی، اصولاً شهروندان هستند. «هری» خاطرنشان می کند که مدیریت کیفیت جامع به توجه بر افراد در فرایندهای داخلی، صرفنظر از نتایج خارجی فرایند تغییریافته یا انتظارات مشتریان تاکید می کند.</a:t>
            </a:r>
            <a:endParaRPr lang="en-US" dirty="0"/>
          </a:p>
        </p:txBody>
      </p:sp>
    </p:spTree>
    <p:extLst>
      <p:ext uri="{BB962C8B-B14F-4D97-AF65-F5344CB8AC3E}">
        <p14:creationId xmlns:p14="http://schemas.microsoft.com/office/powerpoint/2010/main" xmlns="" val="3071032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t>اهداف </a:t>
            </a:r>
            <a:r>
              <a:rPr lang="fa-IR" b="1" dirty="0" smtClean="0"/>
              <a:t>استراتژیک</a:t>
            </a:r>
            <a:endParaRPr lang="en-US" dirty="0"/>
          </a:p>
        </p:txBody>
      </p:sp>
      <p:sp>
        <p:nvSpPr>
          <p:cNvPr id="3" name="Content Placeholder 2"/>
          <p:cNvSpPr>
            <a:spLocks noGrp="1"/>
          </p:cNvSpPr>
          <p:nvPr>
            <p:ph idx="1"/>
          </p:nvPr>
        </p:nvSpPr>
        <p:spPr/>
        <p:txBody>
          <a:bodyPr>
            <a:normAutofit/>
          </a:bodyPr>
          <a:lstStyle/>
          <a:p>
            <a:pPr indent="0" algn="r">
              <a:lnSpc>
                <a:spcPct val="150000"/>
              </a:lnSpc>
              <a:buNone/>
            </a:pPr>
            <a:r>
              <a:rPr lang="fa-IR" dirty="0"/>
              <a:t>اکثر سازمانها اولین مرحله حیاتی مدیریت کیفیت جامع یعنی تعریف اهداف استراتژیک و یکپارچه کردن اهداف با پیش فرضهای بهبود کیفیت را نادیده می گیرند. ممکن است تداوم یک فرایند به طور عمده ای بهبود یابد، ولی هنوز اثر مثبتی بر سلامت سازمان نگذاشته باشد. برنامه ریزی استراتژیک باید به مثابه پلی باشد که بهبود فرایندهای داخلی را به اولویتهایی که موفقیت بلندمدت سازمان را حمایت می کنند، مرتبط سازد.</a:t>
            </a:r>
            <a:endParaRPr lang="en-US" dirty="0"/>
          </a:p>
        </p:txBody>
      </p:sp>
    </p:spTree>
    <p:extLst>
      <p:ext uri="{BB962C8B-B14F-4D97-AF65-F5344CB8AC3E}">
        <p14:creationId xmlns:p14="http://schemas.microsoft.com/office/powerpoint/2010/main" xmlns="" val="2714396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162800" cy="1295400"/>
          </a:xfrm>
        </p:spPr>
        <p:txBody>
          <a:bodyPr>
            <a:noAutofit/>
          </a:bodyPr>
          <a:lstStyle/>
          <a:p>
            <a:r>
              <a:rPr lang="fa-IR" sz="2800" b="1" dirty="0"/>
              <a:t>بررسی مدیریت کیفیت جامع و مدیریت استراتژیک، </a:t>
            </a:r>
            <a:r>
              <a:rPr lang="fa-IR" sz="2800" b="1" dirty="0" smtClean="0"/>
              <a:t>پنج </a:t>
            </a:r>
            <a:r>
              <a:rPr lang="fa-IR" sz="2800" b="1" dirty="0"/>
              <a:t>چشم انداز را آشکار می سازد: </a:t>
            </a:r>
            <a:endParaRPr lang="en-US" sz="2800" b="1" dirty="0"/>
          </a:p>
        </p:txBody>
      </p:sp>
      <p:sp>
        <p:nvSpPr>
          <p:cNvPr id="3" name="Content Placeholder 2"/>
          <p:cNvSpPr>
            <a:spLocks noGrp="1"/>
          </p:cNvSpPr>
          <p:nvPr>
            <p:ph idx="1"/>
          </p:nvPr>
        </p:nvSpPr>
        <p:spPr>
          <a:xfrm>
            <a:off x="-304800" y="2362200"/>
            <a:ext cx="8229600" cy="4373563"/>
          </a:xfrm>
        </p:spPr>
        <p:txBody>
          <a:bodyPr>
            <a:noAutofit/>
          </a:bodyPr>
          <a:lstStyle/>
          <a:p>
            <a:pPr indent="0" algn="r">
              <a:lnSpc>
                <a:spcPct val="150000"/>
              </a:lnSpc>
              <a:buNone/>
            </a:pPr>
            <a:r>
              <a:rPr lang="fa-IR" sz="2400" b="1" dirty="0"/>
              <a:t>دیدگاه ضمنی سازمان </a:t>
            </a:r>
          </a:p>
          <a:p>
            <a:pPr indent="0" algn="r">
              <a:lnSpc>
                <a:spcPct val="150000"/>
              </a:lnSpc>
              <a:buNone/>
            </a:pPr>
            <a:r>
              <a:rPr lang="fa-IR" sz="2400" b="1" dirty="0"/>
              <a:t>جهت زمانی اولیه </a:t>
            </a:r>
          </a:p>
          <a:p>
            <a:pPr indent="0" algn="r">
              <a:lnSpc>
                <a:spcPct val="150000"/>
              </a:lnSpc>
              <a:buNone/>
            </a:pPr>
            <a:r>
              <a:rPr lang="fa-IR" sz="2400" b="1" dirty="0" smtClean="0"/>
              <a:t>دیدگاه ضمنی فرهنگ سازمانی </a:t>
            </a:r>
          </a:p>
          <a:p>
            <a:pPr indent="0" algn="r">
              <a:lnSpc>
                <a:spcPct val="150000"/>
              </a:lnSpc>
              <a:buNone/>
            </a:pPr>
            <a:r>
              <a:rPr lang="fa-IR" sz="2400" b="1" dirty="0" smtClean="0"/>
              <a:t>الزامات </a:t>
            </a:r>
            <a:r>
              <a:rPr lang="fa-IR" sz="2400" b="1" dirty="0"/>
              <a:t>رهبری </a:t>
            </a:r>
          </a:p>
          <a:p>
            <a:pPr indent="0" algn="r">
              <a:lnSpc>
                <a:spcPct val="150000"/>
              </a:lnSpc>
              <a:buNone/>
            </a:pPr>
            <a:r>
              <a:rPr lang="fa-IR" sz="2400" b="1" dirty="0"/>
              <a:t>تاکید بر کنترل </a:t>
            </a:r>
            <a:r>
              <a:rPr lang="fa-IR" sz="2400" b="1" dirty="0" smtClean="0"/>
              <a:t>مدیریت. </a:t>
            </a:r>
            <a:endParaRPr lang="fa-IR" sz="2400" b="1" dirty="0"/>
          </a:p>
          <a:p>
            <a:pPr indent="0" algn="r">
              <a:lnSpc>
                <a:spcPct val="150000"/>
              </a:lnSpc>
              <a:buNone/>
            </a:pPr>
            <a:endParaRPr lang="en-US" sz="2400" b="1" dirty="0"/>
          </a:p>
        </p:txBody>
      </p:sp>
      <p:sp>
        <p:nvSpPr>
          <p:cNvPr id="4" name="5-Point Star 3"/>
          <p:cNvSpPr/>
          <p:nvPr/>
        </p:nvSpPr>
        <p:spPr>
          <a:xfrm>
            <a:off x="7703128" y="25908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7751619" y="39624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7751619" y="32766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7751619" y="4551218"/>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7710055" y="51816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3499592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t/>
            </a:r>
            <a:br>
              <a:rPr lang="fa-IR" dirty="0"/>
            </a:br>
            <a:r>
              <a:rPr lang="fa-IR" b="1" dirty="0"/>
              <a:t>دیدگاه ضمنی از سازمان </a:t>
            </a:r>
            <a:endParaRPr lang="en-US" dirty="0"/>
          </a:p>
        </p:txBody>
      </p:sp>
      <p:sp>
        <p:nvSpPr>
          <p:cNvPr id="3" name="Content Placeholder 2"/>
          <p:cNvSpPr>
            <a:spLocks noGrp="1"/>
          </p:cNvSpPr>
          <p:nvPr>
            <p:ph idx="1"/>
          </p:nvPr>
        </p:nvSpPr>
        <p:spPr/>
        <p:txBody>
          <a:bodyPr/>
          <a:lstStyle/>
          <a:p>
            <a:pPr indent="0" algn="r">
              <a:lnSpc>
                <a:spcPct val="150000"/>
              </a:lnSpc>
              <a:buNone/>
            </a:pPr>
            <a:r>
              <a:rPr lang="fa-IR" dirty="0"/>
              <a:t>مدیریت کیفیت جامع بر رسیدن به انتظارات مشتریان متمرکز است، درحالی که برنامه ریزی استراتژیک در برآوردن مــــاموریت سازمان توجه شایانی می کند،</a:t>
            </a:r>
            <a:br>
              <a:rPr lang="fa-IR" dirty="0"/>
            </a:br>
            <a:r>
              <a:rPr lang="fa-IR" dirty="0"/>
              <a:t>توجه ماموریت مدیریت استراتژیک در سطوح بالاتر است و شاید با آهنگ بیشتری، با موسسات دولتی در زمانی که هدف اصلی، انجام ماموریت محوله شان است، در ارتباطند.</a:t>
            </a:r>
            <a:endParaRPr lang="en-US" dirty="0"/>
          </a:p>
          <a:p>
            <a:pPr indent="0" algn="r">
              <a:lnSpc>
                <a:spcPct val="150000"/>
              </a:lnSpc>
              <a:buNone/>
            </a:pPr>
            <a:endParaRPr lang="en-US" dirty="0"/>
          </a:p>
        </p:txBody>
      </p:sp>
    </p:spTree>
    <p:extLst>
      <p:ext uri="{BB962C8B-B14F-4D97-AF65-F5344CB8AC3E}">
        <p14:creationId xmlns:p14="http://schemas.microsoft.com/office/powerpoint/2010/main" xmlns="" val="1292022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t>جهت زمانی </a:t>
            </a:r>
            <a:r>
              <a:rPr lang="fa-IR" b="1" dirty="0" smtClean="0"/>
              <a:t>اولیه</a:t>
            </a:r>
            <a:endParaRPr lang="en-US" dirty="0"/>
          </a:p>
        </p:txBody>
      </p:sp>
      <p:sp>
        <p:nvSpPr>
          <p:cNvPr id="3" name="Content Placeholder 2"/>
          <p:cNvSpPr>
            <a:spLocks noGrp="1"/>
          </p:cNvSpPr>
          <p:nvPr>
            <p:ph idx="1"/>
          </p:nvPr>
        </p:nvSpPr>
        <p:spPr/>
        <p:txBody>
          <a:bodyPr>
            <a:normAutofit/>
          </a:bodyPr>
          <a:lstStyle/>
          <a:p>
            <a:pPr>
              <a:lnSpc>
                <a:spcPct val="150000"/>
              </a:lnSpc>
            </a:pPr>
            <a:endParaRPr lang="fa-IR" sz="2800" b="1" dirty="0"/>
          </a:p>
          <a:p>
            <a:pPr indent="0" algn="r">
              <a:lnSpc>
                <a:spcPct val="150000"/>
              </a:lnSpc>
              <a:buNone/>
            </a:pPr>
            <a:r>
              <a:rPr lang="fa-IR" dirty="0" smtClean="0"/>
              <a:t>هم </a:t>
            </a:r>
            <a:r>
              <a:rPr lang="fa-IR" dirty="0"/>
              <a:t>برنامه ریزی استراتژیک وهم مدیریت کیفیت جامع بردستیابی به کیفیت وارضای نیازهای مشتری تاکیدمی </a:t>
            </a:r>
            <a:r>
              <a:rPr lang="fa-IR" dirty="0" smtClean="0"/>
              <a:t>کند.همچنین  احتیاج </a:t>
            </a:r>
            <a:r>
              <a:rPr lang="fa-IR" dirty="0"/>
              <a:t>به زمان قابل ملاحظه ای برای اوردن تغییرسازمان دارند,این امر پیچیدگی های بسیاررادرسازمانهای دولتی موجب </a:t>
            </a:r>
            <a:r>
              <a:rPr lang="fa-IR" dirty="0" smtClean="0"/>
              <a:t>میشود چون </a:t>
            </a:r>
            <a:r>
              <a:rPr lang="fa-IR" dirty="0"/>
              <a:t>رهبری </a:t>
            </a:r>
            <a:r>
              <a:rPr lang="fa-IR" dirty="0" smtClean="0"/>
              <a:t>دائما درحال تغییر </a:t>
            </a:r>
            <a:r>
              <a:rPr lang="fa-IR" dirty="0"/>
              <a:t>است.</a:t>
            </a:r>
            <a:endParaRPr lang="en-US" dirty="0"/>
          </a:p>
        </p:txBody>
      </p:sp>
    </p:spTree>
    <p:extLst>
      <p:ext uri="{BB962C8B-B14F-4D97-AF65-F5344CB8AC3E}">
        <p14:creationId xmlns:p14="http://schemas.microsoft.com/office/powerpoint/2010/main" xmlns="" val="25794276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t>تاثیر بر فرهنگ سازمانی </a:t>
            </a:r>
            <a:endParaRPr lang="en-US" dirty="0"/>
          </a:p>
        </p:txBody>
      </p:sp>
      <p:sp>
        <p:nvSpPr>
          <p:cNvPr id="3" name="Content Placeholder 2"/>
          <p:cNvSpPr>
            <a:spLocks noGrp="1"/>
          </p:cNvSpPr>
          <p:nvPr>
            <p:ph idx="1"/>
          </p:nvPr>
        </p:nvSpPr>
        <p:spPr/>
        <p:txBody>
          <a:bodyPr>
            <a:normAutofit/>
          </a:bodyPr>
          <a:lstStyle/>
          <a:p>
            <a:pPr indent="0" algn="r">
              <a:lnSpc>
                <a:spcPct val="150000"/>
              </a:lnSpc>
              <a:buNone/>
            </a:pPr>
            <a:r>
              <a:rPr lang="fa-IR" dirty="0" smtClean="0"/>
              <a:t>هم </a:t>
            </a:r>
            <a:r>
              <a:rPr lang="fa-IR" dirty="0"/>
              <a:t>برنامه ریزی استراتژیک و هم مدیریت کیفیت جامع، احتیاج به تغییری عمیق </a:t>
            </a:r>
            <a:r>
              <a:rPr lang="fa-IR" dirty="0" smtClean="0"/>
              <a:t>در </a:t>
            </a:r>
            <a:r>
              <a:rPr lang="fa-IR" dirty="0"/>
              <a:t>فرهنگ سازمانی در سازمانهای بخش عمومی و خصوصی دارد. بویژه در سازمانهای دولتی سنتی، تفکر تجدیدنظر شده و ارزشها برای انجام تغییرات فرهنگی جهت اجرای مدیریت کیفیت جامع و مدیریت استراتژیک ضروری است. مدیریت کیفیت جامع بر </a:t>
            </a:r>
            <a:r>
              <a:rPr lang="fa-IR" dirty="0" smtClean="0"/>
              <a:t>، </a:t>
            </a:r>
            <a:r>
              <a:rPr lang="fa-IR" dirty="0"/>
              <a:t>کیفیت، رضایت مشتری و بهبود مستمر تاکید می کند. درحالی که «ارزش برتر مدیریت استراتژیک عبارت است از حفظ ظرفیت سازمان برای گزینه یابی». </a:t>
            </a:r>
            <a:endParaRPr lang="en-US" dirty="0"/>
          </a:p>
        </p:txBody>
      </p:sp>
    </p:spTree>
    <p:extLst>
      <p:ext uri="{BB962C8B-B14F-4D97-AF65-F5344CB8AC3E}">
        <p14:creationId xmlns:p14="http://schemas.microsoft.com/office/powerpoint/2010/main" xmlns="" val="1305212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t>الزامات رهبری </a:t>
            </a:r>
            <a:endParaRPr lang="en-US" dirty="0"/>
          </a:p>
        </p:txBody>
      </p:sp>
      <p:sp>
        <p:nvSpPr>
          <p:cNvPr id="3" name="Content Placeholder 2"/>
          <p:cNvSpPr>
            <a:spLocks noGrp="1"/>
          </p:cNvSpPr>
          <p:nvPr>
            <p:ph idx="1"/>
          </p:nvPr>
        </p:nvSpPr>
        <p:spPr>
          <a:xfrm>
            <a:off x="990600" y="2209800"/>
            <a:ext cx="7010400" cy="3581400"/>
          </a:xfrm>
        </p:spPr>
        <p:txBody>
          <a:bodyPr>
            <a:normAutofit/>
          </a:bodyPr>
          <a:lstStyle/>
          <a:p>
            <a:pPr indent="0" algn="r">
              <a:buNone/>
            </a:pPr>
            <a:r>
              <a:rPr lang="fa-IR" dirty="0"/>
              <a:t>درهرنوع از تغییر سازمانی حمایت رهبری برای موفقیت مدیریت </a:t>
            </a:r>
            <a:r>
              <a:rPr lang="fa-IR" dirty="0" smtClean="0"/>
              <a:t>استراتژیک </a:t>
            </a:r>
            <a:r>
              <a:rPr lang="fa-IR" dirty="0"/>
              <a:t>ومدیریت کیفیت جامع حیاتی </a:t>
            </a:r>
            <a:r>
              <a:rPr lang="fa-IR" dirty="0" smtClean="0"/>
              <a:t>است</a:t>
            </a:r>
          </a:p>
          <a:p>
            <a:pPr indent="0" algn="r">
              <a:buNone/>
            </a:pPr>
            <a:r>
              <a:rPr lang="fa-IR" dirty="0"/>
              <a:t>مدیریت استراتژیک و مدیریت کیفیت جامع بر رهبری از دو سر طیف تاکید دارند. با مدیریت استراتژیک، مسئولیت اساسی با مدیران بالاتر است، درحالی که در مدیریت کیفیت جامع رهبری جزء مهمی از هر شغل </a:t>
            </a:r>
            <a:r>
              <a:rPr lang="fa-IR" dirty="0" smtClean="0"/>
              <a:t>است</a:t>
            </a:r>
          </a:p>
        </p:txBody>
      </p:sp>
    </p:spTree>
    <p:extLst>
      <p:ext uri="{BB962C8B-B14F-4D97-AF65-F5344CB8AC3E}">
        <p14:creationId xmlns:p14="http://schemas.microsoft.com/office/powerpoint/2010/main" xmlns="" val="12259999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t>تاکید بر کنترل مدیریت </a:t>
            </a:r>
            <a:endParaRPr lang="en-US" dirty="0"/>
          </a:p>
        </p:txBody>
      </p:sp>
      <p:sp>
        <p:nvSpPr>
          <p:cNvPr id="3" name="Content Placeholder 2"/>
          <p:cNvSpPr>
            <a:spLocks noGrp="1"/>
          </p:cNvSpPr>
          <p:nvPr>
            <p:ph idx="1"/>
          </p:nvPr>
        </p:nvSpPr>
        <p:spPr/>
        <p:txBody>
          <a:bodyPr>
            <a:normAutofit/>
          </a:bodyPr>
          <a:lstStyle/>
          <a:p>
            <a:pPr indent="0" algn="r">
              <a:lnSpc>
                <a:spcPct val="150000"/>
              </a:lnSpc>
              <a:buNone/>
            </a:pPr>
            <a:r>
              <a:rPr lang="fa-IR" dirty="0" smtClean="0"/>
              <a:t>کنترل </a:t>
            </a:r>
            <a:r>
              <a:rPr lang="fa-IR" dirty="0"/>
              <a:t>مدیریت به جایی اشاره می کند که بیشترین تشابه بین مدیریت استراتژیک </a:t>
            </a:r>
            <a:r>
              <a:rPr lang="fa-IR" dirty="0" smtClean="0"/>
              <a:t>و </a:t>
            </a:r>
            <a:r>
              <a:rPr lang="fa-IR" dirty="0"/>
              <a:t>مدیریت کیفیت جامع وجود دارد. </a:t>
            </a:r>
            <a:br>
              <a:rPr lang="fa-IR" dirty="0"/>
            </a:br>
            <a:r>
              <a:rPr lang="fa-IR" dirty="0"/>
              <a:t>مدیریت استراتژیک بر الزامات داخلی و مدیریت کیفیت جامع بر عواملی از قبیل کنترل فرایندهای آماری برای اطمینان از بهبود مستمر تاکید می کنند. </a:t>
            </a:r>
            <a:endParaRPr lang="en-US" dirty="0"/>
          </a:p>
        </p:txBody>
      </p:sp>
    </p:spTree>
    <p:extLst>
      <p:ext uri="{BB962C8B-B14F-4D97-AF65-F5344CB8AC3E}">
        <p14:creationId xmlns:p14="http://schemas.microsoft.com/office/powerpoint/2010/main" xmlns="" val="16002946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2400" b="1" dirty="0"/>
              <a:t>برقراری ارتباط بین برنامه ریزی استراتژیک و مدیریت کیفیت جـــامع: </a:t>
            </a:r>
            <a:endParaRPr lang="en-US" sz="2400" b="1" dirty="0"/>
          </a:p>
        </p:txBody>
      </p:sp>
      <p:sp>
        <p:nvSpPr>
          <p:cNvPr id="3" name="Content Placeholder 2"/>
          <p:cNvSpPr>
            <a:spLocks noGrp="1"/>
          </p:cNvSpPr>
          <p:nvPr>
            <p:ph idx="1"/>
          </p:nvPr>
        </p:nvSpPr>
        <p:spPr/>
        <p:txBody>
          <a:bodyPr>
            <a:normAutofit/>
          </a:bodyPr>
          <a:lstStyle/>
          <a:p>
            <a:pPr indent="0" algn="r">
              <a:lnSpc>
                <a:spcPct val="150000"/>
              </a:lnSpc>
              <a:buNone/>
            </a:pPr>
            <a:r>
              <a:rPr lang="fa-IR" sz="2400" dirty="0" smtClean="0"/>
              <a:t>ارتباط </a:t>
            </a:r>
            <a:r>
              <a:rPr lang="fa-IR" sz="2400" dirty="0"/>
              <a:t>دادن بین برنامه ریزی استراتژیک ومدیریت کیفیت جامع مستلزم حمایت مدیریت وتعهدبه تغییراست.برنامه استراتژیک میتواندطرح اولیه ای برای جهت های استراتژیک سازمان هاازجمله انطباق بامدیریت کیفیت جامع باشد.</a:t>
            </a:r>
            <a:endParaRPr lang="en-US" sz="2400" dirty="0"/>
          </a:p>
        </p:txBody>
      </p:sp>
    </p:spTree>
    <p:extLst>
      <p:ext uri="{BB962C8B-B14F-4D97-AF65-F5344CB8AC3E}">
        <p14:creationId xmlns:p14="http://schemas.microsoft.com/office/powerpoint/2010/main" xmlns="" val="1854320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t/>
            </a:r>
            <a:br>
              <a:rPr lang="fa-IR" dirty="0"/>
            </a:br>
            <a:r>
              <a:rPr lang="fa-IR" b="1" dirty="0"/>
              <a:t>تغییر فرهنگی </a:t>
            </a:r>
            <a:endParaRPr lang="en-US" dirty="0"/>
          </a:p>
        </p:txBody>
      </p:sp>
      <p:sp>
        <p:nvSpPr>
          <p:cNvPr id="3" name="Content Placeholder 2"/>
          <p:cNvSpPr>
            <a:spLocks noGrp="1"/>
          </p:cNvSpPr>
          <p:nvPr>
            <p:ph idx="1"/>
          </p:nvPr>
        </p:nvSpPr>
        <p:spPr/>
        <p:txBody>
          <a:bodyPr/>
          <a:lstStyle/>
          <a:p>
            <a:pPr indent="0" algn="r">
              <a:buNone/>
            </a:pPr>
            <a:r>
              <a:rPr lang="fa-IR" b="1" dirty="0"/>
              <a:t>زمانی که تغییر فرهنگی انجام شد مدیریت کیفیت جــــامع در سازمان نفوذ می کند و با رویه های عملیاتی استاندارد درمی آمیزد.</a:t>
            </a:r>
            <a:endParaRPr lang="en-US" b="1" dirty="0"/>
          </a:p>
        </p:txBody>
      </p:sp>
    </p:spTree>
    <p:extLst>
      <p:ext uri="{BB962C8B-B14F-4D97-AF65-F5344CB8AC3E}">
        <p14:creationId xmlns:p14="http://schemas.microsoft.com/office/powerpoint/2010/main" xmlns="" val="41992802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53400" cy="914400"/>
          </a:xfrm>
        </p:spPr>
        <p:txBody>
          <a:bodyPr>
            <a:noAutofit/>
          </a:bodyPr>
          <a:lstStyle/>
          <a:p>
            <a:r>
              <a:rPr lang="fa-IR" sz="2800" b="1" dirty="0"/>
              <a:t/>
            </a:r>
            <a:br>
              <a:rPr lang="fa-IR" sz="2800" b="1" dirty="0"/>
            </a:br>
            <a:r>
              <a:rPr lang="fa-IR" sz="2800" b="1" dirty="0"/>
              <a:t>سه ارتباط حیاتی بین مدیریت کیفیت جامع و برنامه ریزی استراتژیک</a:t>
            </a:r>
            <a:endParaRPr lang="en-US" sz="2800" b="1" dirty="0"/>
          </a:p>
        </p:txBody>
      </p:sp>
      <p:sp>
        <p:nvSpPr>
          <p:cNvPr id="3" name="Content Placeholder 2"/>
          <p:cNvSpPr>
            <a:spLocks noGrp="1"/>
          </p:cNvSpPr>
          <p:nvPr>
            <p:ph idx="1"/>
          </p:nvPr>
        </p:nvSpPr>
        <p:spPr>
          <a:xfrm>
            <a:off x="228600" y="2027237"/>
            <a:ext cx="8229600" cy="4373563"/>
          </a:xfrm>
        </p:spPr>
        <p:txBody>
          <a:bodyPr/>
          <a:lstStyle/>
          <a:p>
            <a:pPr indent="0" algn="r">
              <a:lnSpc>
                <a:spcPct val="150000"/>
              </a:lnSpc>
              <a:buNone/>
            </a:pPr>
            <a:r>
              <a:rPr lang="fa-IR" b="1" dirty="0" smtClean="0"/>
              <a:t>برنامه </a:t>
            </a:r>
            <a:r>
              <a:rPr lang="fa-IR" b="1" dirty="0"/>
              <a:t>ریزی استراتژیک باید در راستای مشتریان باشد </a:t>
            </a:r>
          </a:p>
          <a:p>
            <a:pPr indent="0" algn="r">
              <a:lnSpc>
                <a:spcPct val="150000"/>
              </a:lnSpc>
              <a:buNone/>
            </a:pPr>
            <a:r>
              <a:rPr lang="fa-IR" b="1" dirty="0"/>
              <a:t>برنامه ریزی استراتژیک باید پیش نیازهای مدیریت کیفیت جامع را مدنظر </a:t>
            </a:r>
            <a:r>
              <a:rPr lang="fa-IR" b="1" dirty="0" smtClean="0"/>
              <a:t>قرار </a:t>
            </a:r>
            <a:r>
              <a:rPr lang="fa-IR" b="1" dirty="0"/>
              <a:t>دهد و جهت آن را مشخص کند </a:t>
            </a:r>
          </a:p>
          <a:p>
            <a:pPr indent="0" algn="r">
              <a:lnSpc>
                <a:spcPct val="150000"/>
              </a:lnSpc>
              <a:buNone/>
            </a:pPr>
            <a:r>
              <a:rPr lang="fa-IR" b="1" dirty="0" smtClean="0"/>
              <a:t>برای </a:t>
            </a:r>
            <a:r>
              <a:rPr lang="fa-IR" b="1" dirty="0"/>
              <a:t>اطمینان از موفقیت بلندمدت تمرکز باید بر نتایج باشد، نه فعالیتها. </a:t>
            </a:r>
          </a:p>
          <a:p>
            <a:pPr indent="0" algn="r">
              <a:lnSpc>
                <a:spcPct val="150000"/>
              </a:lnSpc>
              <a:buNone/>
            </a:pPr>
            <a:endParaRPr lang="en-US" b="1" dirty="0"/>
          </a:p>
        </p:txBody>
      </p:sp>
      <p:sp>
        <p:nvSpPr>
          <p:cNvPr id="4" name="5-Point Star 3"/>
          <p:cNvSpPr/>
          <p:nvPr/>
        </p:nvSpPr>
        <p:spPr>
          <a:xfrm>
            <a:off x="8305800" y="23622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8305800" y="29718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8305800" y="46482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9455236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6400800" cy="685800"/>
          </a:xfrm>
        </p:spPr>
        <p:txBody>
          <a:bodyPr/>
          <a:lstStyle/>
          <a:p>
            <a:r>
              <a:rPr lang="fa-IR" dirty="0" smtClean="0"/>
              <a:t>مشتری مداری</a:t>
            </a:r>
            <a:endParaRPr lang="en-US" dirty="0"/>
          </a:p>
        </p:txBody>
      </p:sp>
      <p:sp>
        <p:nvSpPr>
          <p:cNvPr id="3" name="Content Placeholder 2"/>
          <p:cNvSpPr>
            <a:spLocks noGrp="1"/>
          </p:cNvSpPr>
          <p:nvPr>
            <p:ph idx="1"/>
          </p:nvPr>
        </p:nvSpPr>
        <p:spPr>
          <a:xfrm>
            <a:off x="304800" y="1676400"/>
            <a:ext cx="8534400" cy="4114801"/>
          </a:xfrm>
        </p:spPr>
        <p:txBody>
          <a:bodyPr>
            <a:noAutofit/>
          </a:bodyPr>
          <a:lstStyle/>
          <a:p>
            <a:pPr indent="0" algn="r">
              <a:buNone/>
            </a:pPr>
            <a:r>
              <a:rPr lang="fa-IR" dirty="0"/>
              <a:t>طرح ریزی خواستهای مشتریان و رضایت درستشان نباید نادیده انگاشته شود. در یک بازار </a:t>
            </a:r>
            <a:r>
              <a:rPr lang="fa-IR" u="sng" dirty="0"/>
              <a:t>مشتری مدار</a:t>
            </a:r>
            <a:r>
              <a:rPr lang="fa-IR" dirty="0"/>
              <a:t>، کیفیت </a:t>
            </a:r>
            <a:r>
              <a:rPr lang="fa-IR" dirty="0" smtClean="0"/>
              <a:t>تمرکز </a:t>
            </a:r>
            <a:r>
              <a:rPr lang="fa-IR" dirty="0"/>
              <a:t>استراتژیک، و عنصری ضروری برای موفقیت سازمان است. هنگامی که برنامه ریزی استراتژیک اساس مدیریت کیفیت جامع است، بنابراین، اهداف کیفیت بخش لاینفکی از فرایند برنامه ریزی است. اینها احتمال آمیختن کیفیت با انجام اعمال روزانه سازمان، و با اهداف بلندمدت و کوتاه مدت را قوت می بخشند. ضمیمه کردن پایش و سنجش به اهداف در آینده، تعهد سازمان به مدیریت کیفیت جامع را حمایت می کند و به آن اعتبار می بخشد. نقطه تمرکز مدیریت کیفیت جامع مشتری است، این چنین تمرکزی برای موفقیت طرحهای استراتژیک ضروری است. </a:t>
            </a:r>
            <a:endParaRPr lang="en-US" dirty="0"/>
          </a:p>
        </p:txBody>
      </p:sp>
    </p:spTree>
    <p:extLst>
      <p:ext uri="{BB962C8B-B14F-4D97-AF65-F5344CB8AC3E}">
        <p14:creationId xmlns:p14="http://schemas.microsoft.com/office/powerpoint/2010/main" xmlns="" val="12435145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53400" cy="914400"/>
          </a:xfrm>
        </p:spPr>
        <p:txBody>
          <a:bodyPr>
            <a:noAutofit/>
          </a:bodyPr>
          <a:lstStyle/>
          <a:p>
            <a:pPr algn="r"/>
            <a:r>
              <a:rPr lang="fa-IR" sz="2400" b="1" dirty="0"/>
              <a:t>طبق نظر «احمد و مدکس» پنج عنصر کلیــدی برای برنامه ریزی استراتژیک وجود دارند: </a:t>
            </a:r>
            <a:endParaRPr lang="en-US" sz="2400" b="1" dirty="0"/>
          </a:p>
        </p:txBody>
      </p:sp>
      <p:sp>
        <p:nvSpPr>
          <p:cNvPr id="3" name="Content Placeholder 2"/>
          <p:cNvSpPr>
            <a:spLocks noGrp="1"/>
          </p:cNvSpPr>
          <p:nvPr>
            <p:ph idx="1"/>
          </p:nvPr>
        </p:nvSpPr>
        <p:spPr>
          <a:xfrm>
            <a:off x="152400" y="1951037"/>
            <a:ext cx="8229600" cy="4373563"/>
          </a:xfrm>
        </p:spPr>
        <p:txBody>
          <a:bodyPr/>
          <a:lstStyle/>
          <a:p>
            <a:pPr indent="0" algn="r">
              <a:lnSpc>
                <a:spcPct val="150000"/>
              </a:lnSpc>
              <a:buNone/>
            </a:pPr>
            <a:r>
              <a:rPr lang="fa-IR" b="1" dirty="0"/>
              <a:t>عوامل رضــایت مشتری </a:t>
            </a:r>
          </a:p>
          <a:p>
            <a:pPr indent="0" algn="r">
              <a:lnSpc>
                <a:spcPct val="150000"/>
              </a:lnSpc>
              <a:buNone/>
            </a:pPr>
            <a:r>
              <a:rPr lang="fa-IR" b="1" dirty="0"/>
              <a:t>عوامل طبقه بندی رضایت مشتری به حیاتی و غیرحیاتــــی </a:t>
            </a:r>
          </a:p>
          <a:p>
            <a:pPr indent="0" algn="r">
              <a:lnSpc>
                <a:spcPct val="150000"/>
              </a:lnSpc>
              <a:buNone/>
            </a:pPr>
            <a:r>
              <a:rPr lang="fa-IR" b="1" dirty="0"/>
              <a:t>عوامل رضایت مشتری به آیتم های قابل اجرا </a:t>
            </a:r>
          </a:p>
          <a:p>
            <a:pPr indent="0" algn="r">
              <a:lnSpc>
                <a:spcPct val="150000"/>
              </a:lnSpc>
              <a:buNone/>
            </a:pPr>
            <a:r>
              <a:rPr lang="fa-IR" b="1" dirty="0"/>
              <a:t>الگوبرداری برای توسعه یک طرح نهایی </a:t>
            </a:r>
          </a:p>
          <a:p>
            <a:pPr indent="0" algn="r">
              <a:lnSpc>
                <a:spcPct val="150000"/>
              </a:lnSpc>
              <a:buNone/>
            </a:pPr>
            <a:r>
              <a:rPr lang="fa-IR" b="1" dirty="0"/>
              <a:t>توسعه برنامه ای استراتژیک برای رسیدن به اهداف مدیریت کیفیت جامع. </a:t>
            </a:r>
          </a:p>
          <a:p>
            <a:pPr indent="0" algn="r">
              <a:lnSpc>
                <a:spcPct val="150000"/>
              </a:lnSpc>
              <a:buNone/>
            </a:pPr>
            <a:endParaRPr lang="en-US" b="1" dirty="0"/>
          </a:p>
        </p:txBody>
      </p:sp>
      <p:sp>
        <p:nvSpPr>
          <p:cNvPr id="4" name="5-Point Star 3"/>
          <p:cNvSpPr/>
          <p:nvPr/>
        </p:nvSpPr>
        <p:spPr>
          <a:xfrm>
            <a:off x="8305800" y="22860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8305802" y="28956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8319656" y="40386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8333510" y="53340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8305800" y="47244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9807898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نتیجه گیری:</a:t>
            </a:r>
            <a:endParaRPr lang="en-US" dirty="0"/>
          </a:p>
        </p:txBody>
      </p:sp>
      <p:sp>
        <p:nvSpPr>
          <p:cNvPr id="3" name="Content Placeholder 2"/>
          <p:cNvSpPr>
            <a:spLocks noGrp="1"/>
          </p:cNvSpPr>
          <p:nvPr>
            <p:ph idx="1"/>
          </p:nvPr>
        </p:nvSpPr>
        <p:spPr/>
        <p:txBody>
          <a:bodyPr/>
          <a:lstStyle/>
          <a:p>
            <a:pPr indent="0" algn="r">
              <a:buNone/>
            </a:pPr>
            <a:r>
              <a:rPr lang="ar-SA" b="1" dirty="0"/>
              <a:t>هم مدیریت کیفیت جامع و هم مدیریت استراتژیک در بخش خصوصی شروع شد و پس از آن برای بخش عمومی به کار گرفته شدند، در ضمن این دو پیش نیاز مکمل هم هستند. ادغام مدیریت کیفیت جــــامع با برنامه ریزی استراتژیک، بهترین فرصت را برای اجرای موفقیت آمیز پیش نیازهای این دو مقوله فراهم می سازد، و همچنین هم افزایی و احتمال موفقیت هر یک از این دو را نیز فراهم می کند</a:t>
            </a:r>
            <a:r>
              <a:rPr lang="en-US" b="1" dirty="0"/>
              <a:t>. </a:t>
            </a:r>
          </a:p>
          <a:p>
            <a:pPr indent="0" algn="r">
              <a:buNone/>
            </a:pPr>
            <a:endParaRPr lang="en-US" dirty="0"/>
          </a:p>
        </p:txBody>
      </p:sp>
    </p:spTree>
    <p:extLst>
      <p:ext uri="{BB962C8B-B14F-4D97-AF65-F5344CB8AC3E}">
        <p14:creationId xmlns:p14="http://schemas.microsoft.com/office/powerpoint/2010/main" xmlns="" val="1678912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«هیرشفیلــدر»</a:t>
            </a:r>
            <a:endParaRPr lang="en-US" dirty="0"/>
          </a:p>
        </p:txBody>
      </p:sp>
      <p:sp>
        <p:nvSpPr>
          <p:cNvPr id="3" name="Content Placeholder 2"/>
          <p:cNvSpPr>
            <a:spLocks noGrp="1"/>
          </p:cNvSpPr>
          <p:nvPr>
            <p:ph idx="1"/>
          </p:nvPr>
        </p:nvSpPr>
        <p:spPr>
          <a:xfrm>
            <a:off x="1364672" y="2514599"/>
            <a:ext cx="6477001" cy="3048001"/>
          </a:xfrm>
        </p:spPr>
        <p:txBody>
          <a:bodyPr/>
          <a:lstStyle/>
          <a:p>
            <a:pPr indent="0" algn="r">
              <a:buNone/>
            </a:pPr>
            <a:r>
              <a:rPr lang="fa-IR" dirty="0" smtClean="0"/>
              <a:t>تغییر </a:t>
            </a:r>
            <a:r>
              <a:rPr lang="fa-IR" dirty="0"/>
              <a:t>اساسی را به عنوان شروعی همراه با تفکر و توسعه دو رفتار جدید افراد </a:t>
            </a:r>
            <a:endParaRPr lang="fa-IR" dirty="0" smtClean="0"/>
          </a:p>
          <a:p>
            <a:pPr indent="0" algn="r">
              <a:buNone/>
            </a:pPr>
            <a:r>
              <a:rPr lang="fa-IR" dirty="0" smtClean="0"/>
              <a:t>تعریف </a:t>
            </a:r>
            <a:r>
              <a:rPr lang="fa-IR" dirty="0"/>
              <a:t>می کند: </a:t>
            </a:r>
            <a:br>
              <a:rPr lang="fa-IR" dirty="0"/>
            </a:br>
            <a:r>
              <a:rPr lang="fa-IR" dirty="0" smtClean="0"/>
              <a:t>توانایی </a:t>
            </a:r>
            <a:r>
              <a:rPr lang="fa-IR" dirty="0"/>
              <a:t>برای پاسخ به چالشهای جدید به طور کامل و منعطف </a:t>
            </a:r>
          </a:p>
          <a:p>
            <a:pPr indent="0" algn="r">
              <a:buNone/>
            </a:pPr>
            <a:r>
              <a:rPr lang="fa-IR" dirty="0"/>
              <a:t>یادگیری از اشتباهات. </a:t>
            </a:r>
          </a:p>
          <a:p>
            <a:pPr algn="r"/>
            <a:endParaRPr lang="en-US" dirty="0" smtClean="0"/>
          </a:p>
          <a:p>
            <a:pPr indent="0" algn="r">
              <a:buNone/>
            </a:pPr>
            <a:endParaRPr lang="en-US" dirty="0"/>
          </a:p>
        </p:txBody>
      </p:sp>
      <p:sp>
        <p:nvSpPr>
          <p:cNvPr id="4" name="5-Point Star 3"/>
          <p:cNvSpPr/>
          <p:nvPr/>
        </p:nvSpPr>
        <p:spPr>
          <a:xfrm>
            <a:off x="7800109" y="35814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7800109" y="41148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331928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t>مدیریت کیفیت جامع و </a:t>
            </a:r>
            <a:r>
              <a:rPr lang="fa-IR" b="1" dirty="0" smtClean="0"/>
              <a:t>دولت</a:t>
            </a:r>
            <a:endParaRPr lang="en-US" dirty="0"/>
          </a:p>
        </p:txBody>
      </p:sp>
      <p:sp>
        <p:nvSpPr>
          <p:cNvPr id="3" name="Content Placeholder 2"/>
          <p:cNvSpPr>
            <a:spLocks noGrp="1"/>
          </p:cNvSpPr>
          <p:nvPr>
            <p:ph idx="1"/>
          </p:nvPr>
        </p:nvSpPr>
        <p:spPr/>
        <p:txBody>
          <a:bodyPr/>
          <a:lstStyle/>
          <a:p>
            <a:pPr indent="0" algn="r">
              <a:buNone/>
            </a:pPr>
            <a:r>
              <a:rPr lang="fa-IR" smtClean="0"/>
              <a:t>تهدیدی برای  اجرای </a:t>
            </a:r>
            <a:r>
              <a:rPr lang="fa-IR" dirty="0"/>
              <a:t>مدیریت کیفیت جامع درسازمانهای بخش عمومی این است:رهبری سیاسی زمانی که بفهمدمدیریت کیفیت جامع احتیاج به تعهدی بلندمدت داردممکن </a:t>
            </a:r>
            <a:r>
              <a:rPr lang="fa-IR"/>
              <a:t>است </a:t>
            </a:r>
            <a:r>
              <a:rPr lang="fa-IR" smtClean="0"/>
              <a:t>دلسرد شود.همچنین </a:t>
            </a:r>
            <a:r>
              <a:rPr lang="fa-IR" dirty="0"/>
              <a:t>ریسک دیگر این است که حمابت سیاسی ممکن است درزمانی که یک بحران جایگزین بحران دیگری میشود کاهش یابد.</a:t>
            </a:r>
            <a:endParaRPr lang="en-US" b="1" dirty="0"/>
          </a:p>
        </p:txBody>
      </p:sp>
    </p:spTree>
    <p:extLst>
      <p:ext uri="{BB962C8B-B14F-4D97-AF65-F5344CB8AC3E}">
        <p14:creationId xmlns:p14="http://schemas.microsoft.com/office/powerpoint/2010/main" xmlns="" val="4236365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t>چالشهای </a:t>
            </a:r>
            <a:r>
              <a:rPr lang="fa-IR" b="1" dirty="0" smtClean="0"/>
              <a:t>دولتی</a:t>
            </a:r>
            <a:endParaRPr lang="en-US" dirty="0"/>
          </a:p>
        </p:txBody>
      </p:sp>
      <p:sp>
        <p:nvSpPr>
          <p:cNvPr id="3" name="Content Placeholder 2"/>
          <p:cNvSpPr>
            <a:spLocks noGrp="1"/>
          </p:cNvSpPr>
          <p:nvPr>
            <p:ph idx="1"/>
          </p:nvPr>
        </p:nvSpPr>
        <p:spPr/>
        <p:txBody>
          <a:bodyPr/>
          <a:lstStyle/>
          <a:p>
            <a:pPr indent="0" algn="r">
              <a:buNone/>
            </a:pPr>
            <a:r>
              <a:rPr lang="fa-IR" b="1" dirty="0" smtClean="0"/>
              <a:t>صرفه </a:t>
            </a:r>
            <a:r>
              <a:rPr lang="fa-IR" b="1" dirty="0"/>
              <a:t>جویی در </a:t>
            </a:r>
            <a:r>
              <a:rPr lang="fa-IR" b="1" dirty="0" smtClean="0"/>
              <a:t>هزینه</a:t>
            </a:r>
            <a:endParaRPr lang="en-US" b="1" dirty="0"/>
          </a:p>
          <a:p>
            <a:pPr indent="0" algn="r">
              <a:buNone/>
            </a:pPr>
            <a:r>
              <a:rPr lang="fa-IR" b="1" dirty="0" smtClean="0"/>
              <a:t>تکیه به حداقل</a:t>
            </a:r>
          </a:p>
          <a:p>
            <a:pPr indent="0" algn="r">
              <a:buNone/>
            </a:pPr>
            <a:r>
              <a:rPr lang="fa-IR" b="1" dirty="0" smtClean="0"/>
              <a:t>تمرکز در اجرای ماموریت</a:t>
            </a:r>
          </a:p>
          <a:p>
            <a:pPr indent="0" algn="r">
              <a:buNone/>
            </a:pPr>
            <a:endParaRPr lang="en-US" b="1" dirty="0"/>
          </a:p>
        </p:txBody>
      </p:sp>
    </p:spTree>
    <p:extLst>
      <p:ext uri="{BB962C8B-B14F-4D97-AF65-F5344CB8AC3E}">
        <p14:creationId xmlns:p14="http://schemas.microsoft.com/office/powerpoint/2010/main" xmlns="" val="1719247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a:t>سبک مدیریت و شایستگی های رهبری </a:t>
            </a:r>
            <a:endParaRPr lang="en-US" sz="2800" dirty="0"/>
          </a:p>
        </p:txBody>
      </p:sp>
      <p:sp>
        <p:nvSpPr>
          <p:cNvPr id="3" name="Content Placeholder 2"/>
          <p:cNvSpPr>
            <a:spLocks noGrp="1"/>
          </p:cNvSpPr>
          <p:nvPr>
            <p:ph idx="1"/>
          </p:nvPr>
        </p:nvSpPr>
        <p:spPr/>
        <p:txBody>
          <a:bodyPr>
            <a:normAutofit/>
          </a:bodyPr>
          <a:lstStyle/>
          <a:p>
            <a:pPr indent="0" algn="r">
              <a:buNone/>
            </a:pPr>
            <a:r>
              <a:rPr lang="fa-IR" u="sng" dirty="0"/>
              <a:t>دمینگ </a:t>
            </a:r>
            <a:r>
              <a:rPr lang="fa-IR" dirty="0"/>
              <a:t>بیان می کند که اکثر سازمانها به صورت آرام و بی صدا از یک </a:t>
            </a:r>
            <a:r>
              <a:rPr lang="fa-IR" dirty="0" smtClean="0"/>
              <a:t>سبک </a:t>
            </a:r>
            <a:r>
              <a:rPr lang="fa-IR" dirty="0"/>
              <a:t>مدیریتی مدرن، فراگیر و بسته ای (زندان گونه) استفاده می کنند که در بلندمدت سازمان را به انحراف می کشاند. او پیشنهاد می کند که «اگر مدیران تجاری در پاسخ بــــه تغییرات بی شماری که جهان را می لرزاند پاسخ موفقیت آمیز می دهند، نیاز خواهند داشت تا پیشاپیش به سبک جدیدی از مدیریت انتقال یابند». </a:t>
            </a:r>
            <a:br>
              <a:rPr lang="fa-IR" dirty="0"/>
            </a:br>
            <a:endParaRPr lang="fa-IR" b="1" dirty="0"/>
          </a:p>
        </p:txBody>
      </p:sp>
    </p:spTree>
    <p:extLst>
      <p:ext uri="{BB962C8B-B14F-4D97-AF65-F5344CB8AC3E}">
        <p14:creationId xmlns:p14="http://schemas.microsoft.com/office/powerpoint/2010/main" xmlns="" val="1528323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شش شایستگی رهبری «</a:t>
            </a:r>
            <a:r>
              <a:rPr lang="fa-IR" u="sng" dirty="0" smtClean="0"/>
              <a:t>شولتز</a:t>
            </a:r>
            <a:r>
              <a:rPr lang="fa-IR" dirty="0"/>
              <a:t>» </a:t>
            </a:r>
            <a:r>
              <a:rPr lang="fa-IR" dirty="0" smtClean="0"/>
              <a:t>: </a:t>
            </a:r>
            <a:endParaRPr lang="en-US" dirty="0"/>
          </a:p>
        </p:txBody>
      </p:sp>
      <p:sp>
        <p:nvSpPr>
          <p:cNvPr id="3" name="Content Placeholder 2"/>
          <p:cNvSpPr>
            <a:spLocks noGrp="1"/>
          </p:cNvSpPr>
          <p:nvPr>
            <p:ph idx="1"/>
          </p:nvPr>
        </p:nvSpPr>
        <p:spPr>
          <a:xfrm>
            <a:off x="1385447" y="2438399"/>
            <a:ext cx="6400800" cy="3048001"/>
          </a:xfrm>
        </p:spPr>
        <p:txBody>
          <a:bodyPr>
            <a:normAutofit fontScale="85000" lnSpcReduction="20000"/>
          </a:bodyPr>
          <a:lstStyle/>
          <a:p>
            <a:pPr indent="0" algn="r">
              <a:buNone/>
            </a:pPr>
            <a:r>
              <a:rPr lang="fa-IR" b="1" dirty="0" smtClean="0"/>
              <a:t>توانایی </a:t>
            </a:r>
            <a:r>
              <a:rPr lang="fa-IR" b="1" dirty="0"/>
              <a:t>درک سیستم ها و آگاهی از چگونگی هدایت سیستم </a:t>
            </a:r>
          </a:p>
          <a:p>
            <a:pPr indent="0" algn="r">
              <a:buNone/>
            </a:pPr>
            <a:r>
              <a:rPr lang="fa-IR" b="1" dirty="0"/>
              <a:t>توانایی درک تنوع کار در برنامه ریزی و حل </a:t>
            </a:r>
            <a:r>
              <a:rPr lang="fa-IR" b="1" dirty="0" smtClean="0"/>
              <a:t>مسئله </a:t>
            </a:r>
            <a:endParaRPr lang="fa-IR" b="1" dirty="0"/>
          </a:p>
          <a:p>
            <a:pPr indent="0" algn="r">
              <a:buNone/>
            </a:pPr>
            <a:r>
              <a:rPr lang="fa-IR" b="1" dirty="0"/>
              <a:t>درک این نکته که چگونه می توانیم بیاموزیم، دانسته هایمان را بهبود وتوسعه دهیم، و به بهبود و یادگیری واقعی دست یابیم؛ درک افراد واینکه چرا آنها این رفتارها را انجام می دهند </a:t>
            </a:r>
          </a:p>
          <a:p>
            <a:pPr indent="0" algn="r">
              <a:buNone/>
            </a:pPr>
            <a:r>
              <a:rPr lang="fa-IR" b="1" dirty="0"/>
              <a:t>درک وابستگیهای درونی و تعاملات بین سیستم ها، تغییرات، یادگیری </a:t>
            </a:r>
          </a:p>
          <a:p>
            <a:pPr indent="0" algn="r">
              <a:buNone/>
            </a:pPr>
            <a:r>
              <a:rPr lang="fa-IR" b="1" dirty="0"/>
              <a:t>رفتار انسانی: دانستــن اینکه به چه علت یکی بر دیگری اثر می گذارد؛ دادن چشم انداز، مفهوم، جهت و تمرکز به سازمان. به نظر «شولتز» این نکته اهمیت دارد که تمرکز بر سبک مدیریت قدیمی را تغییر دهیم، که شامل مدیریت بر مبنای هدف است، و نقش رهبری باید شامل شایستگی ششم (که در بالا ذکر شد) و </a:t>
            </a:r>
            <a:r>
              <a:rPr lang="fa-IR" sz="2100" b="1" i="1" dirty="0"/>
              <a:t>فراهم آوردن چشم انداز برای سازمان </a:t>
            </a:r>
            <a:r>
              <a:rPr lang="fa-IR" b="1" dirty="0"/>
              <a:t>باشد. </a:t>
            </a:r>
          </a:p>
          <a:p>
            <a:pPr indent="0" algn="r">
              <a:buNone/>
            </a:pPr>
            <a:endParaRPr lang="en-US" b="1" dirty="0"/>
          </a:p>
        </p:txBody>
      </p:sp>
      <p:sp>
        <p:nvSpPr>
          <p:cNvPr id="5" name="5-Point Star 4"/>
          <p:cNvSpPr/>
          <p:nvPr/>
        </p:nvSpPr>
        <p:spPr>
          <a:xfrm>
            <a:off x="7730834" y="2895600"/>
            <a:ext cx="142009"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7734299" y="3200400"/>
            <a:ext cx="142009"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7744689" y="2590800"/>
            <a:ext cx="142009"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7730833" y="3505200"/>
            <a:ext cx="142009"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7730831" y="4260273"/>
            <a:ext cx="142009"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7730832" y="3886200"/>
            <a:ext cx="142009"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714752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6629400" cy="914400"/>
          </a:xfrm>
        </p:spPr>
        <p:txBody>
          <a:bodyPr>
            <a:normAutofit fontScale="90000"/>
          </a:bodyPr>
          <a:lstStyle/>
          <a:p>
            <a:r>
              <a:rPr lang="fa-IR" sz="3200" b="1" dirty="0"/>
              <a:t>ارتباطات و آموزش مدیریت کیفیت جامع </a:t>
            </a:r>
            <a:endParaRPr lang="en-US" sz="3200" dirty="0"/>
          </a:p>
        </p:txBody>
      </p:sp>
      <p:sp>
        <p:nvSpPr>
          <p:cNvPr id="3" name="Content Placeholder 2"/>
          <p:cNvSpPr>
            <a:spLocks noGrp="1"/>
          </p:cNvSpPr>
          <p:nvPr>
            <p:ph idx="1"/>
          </p:nvPr>
        </p:nvSpPr>
        <p:spPr/>
        <p:txBody>
          <a:bodyPr/>
          <a:lstStyle/>
          <a:p>
            <a:pPr indent="0" algn="r">
              <a:buNone/>
            </a:pPr>
            <a:r>
              <a:rPr lang="fa-IR" dirty="0" smtClean="0"/>
              <a:t>آموزش باعث درک بهتر کارکنان </a:t>
            </a:r>
          </a:p>
          <a:p>
            <a:pPr indent="0" algn="r">
              <a:buNone/>
            </a:pPr>
            <a:r>
              <a:rPr lang="fa-IR" dirty="0" smtClean="0"/>
              <a:t>چالشی برای بخش دولتی</a:t>
            </a:r>
          </a:p>
          <a:p>
            <a:pPr indent="0" algn="r">
              <a:buNone/>
            </a:pPr>
            <a:r>
              <a:rPr lang="fa-IR" dirty="0" smtClean="0"/>
              <a:t>ارتباط  موثر و درک درست </a:t>
            </a:r>
            <a:endParaRPr lang="en-US" dirty="0"/>
          </a:p>
        </p:txBody>
      </p:sp>
    </p:spTree>
    <p:extLst>
      <p:ext uri="{BB962C8B-B14F-4D97-AF65-F5344CB8AC3E}">
        <p14:creationId xmlns:p14="http://schemas.microsoft.com/office/powerpoint/2010/main" xmlns="" val="1217570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t>سودمندی مدیریت کیفیت جامع </a:t>
            </a:r>
            <a:endParaRPr lang="en-US" dirty="0"/>
          </a:p>
        </p:txBody>
      </p:sp>
      <p:sp>
        <p:nvSpPr>
          <p:cNvPr id="3" name="Content Placeholder 2"/>
          <p:cNvSpPr>
            <a:spLocks noGrp="1"/>
          </p:cNvSpPr>
          <p:nvPr>
            <p:ph idx="1"/>
          </p:nvPr>
        </p:nvSpPr>
        <p:spPr/>
        <p:txBody>
          <a:bodyPr/>
          <a:lstStyle/>
          <a:p>
            <a:pPr indent="0" algn="r">
              <a:buNone/>
            </a:pPr>
            <a:r>
              <a:rPr lang="fa-IR" dirty="0" smtClean="0"/>
              <a:t>هنگام استفاده از مدیریت کیفیت جامع در سودمندی سازمان  به احتمال زیاد مدیران  سازمانی با </a:t>
            </a:r>
            <a:r>
              <a:rPr lang="fa-IR" dirty="0"/>
              <a:t>آغوش </a:t>
            </a:r>
            <a:r>
              <a:rPr lang="fa-IR" dirty="0" smtClean="0"/>
              <a:t>باز </a:t>
            </a:r>
            <a:r>
              <a:rPr lang="fa-IR" dirty="0"/>
              <a:t>مدیریت کیفیت جامع را می پذیرند </a:t>
            </a:r>
            <a:endParaRPr lang="fa-IR" dirty="0" smtClean="0"/>
          </a:p>
          <a:p>
            <a:pPr indent="0" algn="r">
              <a:buNone/>
            </a:pPr>
            <a:r>
              <a:rPr lang="fa-IR" dirty="0" smtClean="0"/>
              <a:t>منافع  و سود مندی جای کیفیت را می گیرد</a:t>
            </a:r>
          </a:p>
          <a:p>
            <a:pPr indent="0" algn="r">
              <a:buNone/>
            </a:pPr>
            <a:r>
              <a:rPr lang="fa-IR" dirty="0"/>
              <a:t>بسیاری از مدیران اجرایی بیش از حد دید خوش بینانه ای از کیفیت محصولاتشان دارند که با واقعیات فاصله دارد. خودفریبی می تواند موفقیت مدیریت کیفیت جامع را به مخاطره اندازد.</a:t>
            </a:r>
            <a:endParaRPr lang="en-US" dirty="0"/>
          </a:p>
        </p:txBody>
      </p:sp>
    </p:spTree>
    <p:extLst>
      <p:ext uri="{BB962C8B-B14F-4D97-AF65-F5344CB8AC3E}">
        <p14:creationId xmlns:p14="http://schemas.microsoft.com/office/powerpoint/2010/main" xmlns="" val="25514932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731</TotalTime>
  <Words>1299</Words>
  <Application>Microsoft Office PowerPoint</Application>
  <PresentationFormat>On-screen Show (4:3)</PresentationFormat>
  <Paragraphs>72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Apothecary</vt:lpstr>
      <vt:lpstr>Slide 1</vt:lpstr>
      <vt:lpstr> تغییر فرهنگی </vt:lpstr>
      <vt:lpstr>«هیرشفیلــدر»</vt:lpstr>
      <vt:lpstr>مدیریت کیفیت جامع و دولت</vt:lpstr>
      <vt:lpstr>چالشهای دولتی</vt:lpstr>
      <vt:lpstr>سبک مدیریت و شایستگی های رهبری </vt:lpstr>
      <vt:lpstr>شش شایستگی رهبری «شولتز» : </vt:lpstr>
      <vt:lpstr>ارتباطات و آموزش مدیریت کیفیت جامع </vt:lpstr>
      <vt:lpstr>سودمندی مدیریت کیفیت جامع </vt:lpstr>
      <vt:lpstr> سنجش و اندازه گیری </vt:lpstr>
      <vt:lpstr> مشتریان </vt:lpstr>
      <vt:lpstr>اهداف استراتژیک</vt:lpstr>
      <vt:lpstr>بررسی مدیریت کیفیت جامع و مدیریت استراتژیک، پنج چشم انداز را آشکار می سازد: </vt:lpstr>
      <vt:lpstr> دیدگاه ضمنی از سازمان </vt:lpstr>
      <vt:lpstr>جهت زمانی اولیه</vt:lpstr>
      <vt:lpstr>تاثیر بر فرهنگ سازمانی </vt:lpstr>
      <vt:lpstr>الزامات رهبری </vt:lpstr>
      <vt:lpstr>تاکید بر کنترل مدیریت </vt:lpstr>
      <vt:lpstr>برقراری ارتباط بین برنامه ریزی استراتژیک و مدیریت کیفیت جـــامع: </vt:lpstr>
      <vt:lpstr> سه ارتباط حیاتی بین مدیریت کیفیت جامع و برنامه ریزی استراتژیک</vt:lpstr>
      <vt:lpstr>مشتری مداری</vt:lpstr>
      <vt:lpstr>طبق نظر «احمد و مدکس» پنج عنصر کلیــدی برای برنامه ریزی استراتژیک وجود دارند: </vt:lpstr>
      <vt:lpstr>نتیجه گیری: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علل ناکامی مدیریت کیفیت جامع</dc:title>
  <dc:creator>sh</dc:creator>
  <cp:lastModifiedBy>herasat</cp:lastModifiedBy>
  <cp:revision>39</cp:revision>
  <dcterms:created xsi:type="dcterms:W3CDTF">2012-12-03T16:56:22Z</dcterms:created>
  <dcterms:modified xsi:type="dcterms:W3CDTF">2013-02-19T17:45:54Z</dcterms:modified>
</cp:coreProperties>
</file>