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08" autoAdjust="0"/>
  </p:normalViewPr>
  <p:slideViewPr>
    <p:cSldViewPr snapToGrid="0">
      <p:cViewPr varScale="1">
        <p:scale>
          <a:sx n="61" d="100"/>
          <a:sy n="61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804AE-9D83-4FF4-B44C-BD0354679A65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6C1F3-14EF-4F59-B437-C0DF5DE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8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2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D367D294-2427-482B-B78E-2F48438247AA}" type="slidenum">
              <a:rPr lang="fa-IR" altLang="en-US" b="0"/>
              <a:pPr rtl="0" eaLnBrk="1" hangingPunct="1">
                <a:spcBef>
                  <a:spcPct val="0"/>
                </a:spcBef>
              </a:pPr>
              <a:t>1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461116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5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1D361E-74F6-4405-9C3B-18147D86CEAE}" type="slidenum">
              <a:rPr lang="fa-IR" altLang="en-US" b="0">
                <a:cs typeface="B Zar" panose="00000400000000000000" pitchFamily="2" charset="-78"/>
              </a:rPr>
              <a:pPr eaLnBrk="1" hangingPunct="1">
                <a:spcBef>
                  <a:spcPct val="0"/>
                </a:spcBef>
              </a:pPr>
              <a:t>53</a:t>
            </a:fld>
            <a:endParaRPr lang="en-US" altLang="en-US" b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9028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0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C326A84A-397F-4416-BF31-849CB53A0AE6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57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2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2EBD3B8E-2790-4CF0-A5D8-F170CA7E2043}" type="slidenum">
              <a:rPr lang="fa-IR" altLang="en-US" b="0">
                <a:cs typeface="Times New Roman" panose="02020603050405020304" pitchFamily="18" charset="0"/>
              </a:rPr>
              <a:pPr rtl="0" eaLnBrk="1" hangingPunct="1">
                <a:spcBef>
                  <a:spcPct val="0"/>
                </a:spcBef>
              </a:pPr>
              <a:t>72</a:t>
            </a:fld>
            <a:endParaRPr lang="en-US" altLang="en-US" b="0">
              <a:cs typeface="Times New Roman" panose="02020603050405020304" pitchFamily="18" charset="0"/>
            </a:endParaRPr>
          </a:p>
        </p:txBody>
      </p:sp>
      <p:sp>
        <p:nvSpPr>
          <p:cNvPr id="347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en-US" smtClean="0"/>
          </a:p>
        </p:txBody>
      </p:sp>
    </p:spTree>
    <p:extLst>
      <p:ext uri="{BB962C8B-B14F-4D97-AF65-F5344CB8AC3E}">
        <p14:creationId xmlns:p14="http://schemas.microsoft.com/office/powerpoint/2010/main" val="2641418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31068B5-0A4F-4D7D-94D6-9BB5BC76AB9E}" type="slidenum">
              <a:rPr lang="fa-IR" altLang="en-US" b="0">
                <a:cs typeface="Times New Roman" panose="02020603050405020304" pitchFamily="18" charset="0"/>
              </a:rPr>
              <a:pPr rtl="0" eaLnBrk="1" hangingPunct="1">
                <a:spcBef>
                  <a:spcPct val="0"/>
                </a:spcBef>
              </a:pPr>
              <a:t>100</a:t>
            </a:fld>
            <a:endParaRPr lang="en-US" altLang="en-US" b="0">
              <a:cs typeface="Times New Roman" panose="02020603050405020304" pitchFamily="18" charset="0"/>
            </a:endParaRPr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en-US" smtClean="0"/>
          </a:p>
        </p:txBody>
      </p:sp>
    </p:spTree>
    <p:extLst>
      <p:ext uri="{BB962C8B-B14F-4D97-AF65-F5344CB8AC3E}">
        <p14:creationId xmlns:p14="http://schemas.microsoft.com/office/powerpoint/2010/main" val="277998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40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8751AA-5BAB-4DD6-B278-43DCB0CFB767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106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3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7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70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A5C537BB-CA4F-4B54-AE65-C7920BF29036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108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7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51A18F-DECB-4FB3-83DE-E957E532291C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109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73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AB4ECBCC-56A7-4BEC-A871-FA3F54AE7917}" type="slidenum">
              <a:rPr lang="fa-IR" altLang="en-US" b="0"/>
              <a:pPr rtl="0" eaLnBrk="1" hangingPunct="1">
                <a:spcBef>
                  <a:spcPct val="0"/>
                </a:spcBef>
              </a:pPr>
              <a:t>110</a:t>
            </a:fld>
            <a:endParaRPr lang="en-US" altLang="en-US" b="0"/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89435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3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F4B819-BF92-4FA7-B330-B0A43116CF92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9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5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6D4B68-312A-4AC6-85C9-ADEF86810160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112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9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4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73701626-2B8D-43F3-A5E3-1A577EFCB3DD}" type="slidenum">
              <a:rPr lang="fa-IR" altLang="en-US" b="0"/>
              <a:pPr rtl="0" eaLnBrk="1" hangingPunct="1">
                <a:spcBef>
                  <a:spcPct val="0"/>
                </a:spcBef>
              </a:pPr>
              <a:t>2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552381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7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F9F674-76F2-4983-868A-7DEA18544339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113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1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FE01C2-B91F-46A7-A2DC-0929843D9634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114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67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1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172F3-32D6-4BAD-89A2-013557EA485E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115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7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4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B909F5-B575-4305-9CFE-993826F1F934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117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56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6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F74B1B-8129-480B-8670-973BDD71C6E2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118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52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8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193021-1B6C-416C-B892-D615FDC32CC5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119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29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A7FE95-98BB-4D58-B16B-9E72071C0B4D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120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82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2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C619CE-25AE-4F88-98EF-5AAE0BD7FA4B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33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4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4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8AC7BA-2BB5-48AD-8CD9-3A1877178E8A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122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6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6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88712E-35F5-4E96-91AC-AED07268C7EF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123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1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4826D671-2046-4564-BE7D-659CDD5C7567}" type="slidenum">
              <a:rPr lang="fa-IR" altLang="en-US" b="0"/>
              <a:pPr rtl="0" eaLnBrk="1" hangingPunct="1">
                <a:spcBef>
                  <a:spcPct val="0"/>
                </a:spcBef>
              </a:pPr>
              <a:t>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64121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8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51B21-CD9A-4403-8294-1C966E1819C7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124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70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0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08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92163A-8B90-4BDC-AF61-2F325E3EA381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125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216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47C5CE7F-B0EC-4337-B3D3-31DAB7B97228}" type="slidenum">
              <a:rPr lang="fa-IR" altLang="en-US" b="0"/>
              <a:pPr rtl="0" eaLnBrk="1" hangingPunct="1">
                <a:spcBef>
                  <a:spcPct val="0"/>
                </a:spcBef>
              </a:pPr>
              <a:t>126</a:t>
            </a:fld>
            <a:endParaRPr lang="en-US" altLang="en-US" b="0"/>
          </a:p>
        </p:txBody>
      </p:sp>
      <p:sp>
        <p:nvSpPr>
          <p:cNvPr id="42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626203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4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7C61E5-B34B-4F04-83E4-0BC18A053D27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127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86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7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7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88D6A7-32DF-4F7E-8663-133CB8CB92E2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128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88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9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9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02DC09-8B5C-4554-939D-4DFCB78FD383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129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23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11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4792FB-DEAE-4AE7-8F0F-7669AA91C548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130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0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3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4011CE-AA62-4714-B12A-BF95026CA708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394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6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6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540801-AEA4-464F-9238-D279CFB4152B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133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27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5DD22-2554-4A33-A362-6C5725AAF07B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134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9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0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ACF182FC-5DBA-4DD1-B5BB-3FC7F161118E}" type="slidenum">
              <a:rPr lang="fa-IR" altLang="en-US" b="0"/>
              <a:pPr rtl="0" eaLnBrk="1" hangingPunct="1">
                <a:spcBef>
                  <a:spcPct val="0"/>
                </a:spcBef>
              </a:pPr>
              <a:t>6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529331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33A2F6-D855-4F59-8CB0-68F7486ADBE3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135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25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2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47895F-1177-4668-BA0D-EADFCF071486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136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7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4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609F7-D01D-4E15-A453-F2BDA6EA8170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137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97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E39538-4B98-4772-9201-EEA1E96BF1D4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138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22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8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8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3EFA8-C5BF-44FA-9B34-8A24CF6AB549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139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59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A41AD-1534-4760-990D-7AC7C6E2A79A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140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50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2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2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B2D9E0-916E-42C8-9450-0F90193B2AC9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533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4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4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067BCD-6879-4EF4-B505-653705940276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142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502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6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67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ABDF1E-4B34-452D-BAFD-BD951A260CA0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143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47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8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8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D5A82F-A3B6-4AC3-AB6C-EA8754527464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144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4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47E28188-56C7-4018-9FD8-6861FEDCE22E}" type="slidenum">
              <a:rPr lang="fa-IR" altLang="en-US" b="0"/>
              <a:pPr rtl="0" eaLnBrk="1" hangingPunct="1">
                <a:spcBef>
                  <a:spcPct val="0"/>
                </a:spcBef>
              </a:pPr>
              <a:t>9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714620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788B23-18EC-4B3D-80CF-27CCBA58D6AF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145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11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2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2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AE3386-A2E8-4055-BAED-745F349E7E18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146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26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4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4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9BE68A-15C3-4456-AAC3-3D031B4E2272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147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198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6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6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E2994F-2570-4AE8-B849-E545781E6F45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148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84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2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6E0BC3-5877-41B3-A78C-BE0A1118F783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152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138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4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4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4832E5CA-CA47-4E68-BEE3-3F1692D498D4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153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53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BB2A0667-FF1D-41FF-A188-E8E2086B78AC}" type="slidenum">
              <a:rPr lang="fa-IR" altLang="en-US" b="0">
                <a:cs typeface="Times New Roman" panose="02020603050405020304" pitchFamily="18" charset="0"/>
              </a:rPr>
              <a:pPr rtl="0" eaLnBrk="1" hangingPunct="1">
                <a:spcBef>
                  <a:spcPct val="0"/>
                </a:spcBef>
              </a:pPr>
              <a:t>154</a:t>
            </a:fld>
            <a:endParaRPr lang="en-US" altLang="en-US" b="0">
              <a:cs typeface="Times New Roman" panose="02020603050405020304" pitchFamily="18" charset="0"/>
            </a:endParaRPr>
          </a:p>
        </p:txBody>
      </p:sp>
      <p:sp>
        <p:nvSpPr>
          <p:cNvPr id="476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en-US" smtClean="0"/>
          </a:p>
        </p:txBody>
      </p:sp>
    </p:spTree>
    <p:extLst>
      <p:ext uri="{BB962C8B-B14F-4D97-AF65-F5344CB8AC3E}">
        <p14:creationId xmlns:p14="http://schemas.microsoft.com/office/powerpoint/2010/main" val="33208492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8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82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E69685-B1A0-4232-A160-BBB285D237D8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155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91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6EEA8168-7F00-4F6C-B58D-498AF2397741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157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49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3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3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EEE4E56E-BFBD-4510-B0AB-F1D23AC1863C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158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323287-8546-46E1-989C-54A9CCB13D54}" type="slidenum">
              <a:rPr lang="fa-IR" altLang="en-US" b="0">
                <a:cs typeface="B Zar" panose="00000400000000000000" pitchFamily="2" charset="-78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 b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4791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59EC7779-5C15-4D88-91C7-2574510B0179}" type="slidenum">
              <a:rPr lang="fa-IR" altLang="en-US" b="0"/>
              <a:pPr rtl="0" eaLnBrk="1" hangingPunct="1">
                <a:spcBef>
                  <a:spcPct val="0"/>
                </a:spcBef>
              </a:pPr>
              <a:t>159</a:t>
            </a:fld>
            <a:endParaRPr lang="en-US" altLang="en-US" b="0"/>
          </a:p>
        </p:txBody>
      </p:sp>
      <p:sp>
        <p:nvSpPr>
          <p:cNvPr id="485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2893757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7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7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4E4D8B-5D7E-49FF-B9CC-E7A60B7F82B6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160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717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94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FC5155-77EA-495F-A94B-2C5819AD9775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674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3A0AE723-38A4-4BB0-9C88-E60A66D0B504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162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516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3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3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2DC155A0-E2CD-4A67-9974-5319B87FDB6B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163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16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5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DACB58-1AA2-40AB-9693-54416A618D12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164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910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7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76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C67B33B-B047-41FC-B043-2C8E3BD62CAD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165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27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9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97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C0D35E-FA4A-4A08-B36C-42CD547FC100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166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161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7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42FFC4-842D-4C78-A0D3-6AF840DDE90D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167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573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3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3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7D3D4A0-68B2-4EBB-95FC-D68409536FEE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168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15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4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FE9280-2FA1-45AF-A66E-3A9380F16F5A}" type="slidenum">
              <a:rPr lang="fa-IR" altLang="en-US" b="0">
                <a:cs typeface="B Zar" panose="00000400000000000000" pitchFamily="2" charset="-78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en-US" b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89828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5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58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F0FF-1B8A-4D13-AB91-10635A85FE4D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169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859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79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8B8BD499-9E19-4232-BC16-EE75A8C7C70A}" type="slidenum">
              <a:rPr lang="fa-IR" altLang="en-US" b="0">
                <a:cs typeface="Arabic Transparent" panose="020B0604020202020204" pitchFamily="34" charset="0"/>
              </a:rPr>
              <a:pPr rtl="0" eaLnBrk="1" hangingPunct="1">
                <a:spcBef>
                  <a:spcPct val="0"/>
                </a:spcBef>
              </a:pPr>
              <a:t>170</a:t>
            </a:fld>
            <a:endParaRPr lang="en-US" altLang="en-US" b="0">
              <a:cs typeface="Arabic Transparen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444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9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9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0D5BB2-91A1-47F9-98BC-CF6146B954CC}" type="slidenum">
              <a:rPr lang="fa-IR" altLang="en-US" b="0"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</a:pPr>
              <a:t>171</a:t>
            </a:fld>
            <a:endParaRPr lang="en-US" altLang="en-US" b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67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E7A37F40-AE46-47D1-9DDB-0C34B63BB0BD}" type="slidenum">
              <a:rPr lang="fa-IR" altLang="en-US" b="0">
                <a:cs typeface="Times New Roman" panose="02020603050405020304" pitchFamily="18" charset="0"/>
              </a:rPr>
              <a:pPr rtl="0" eaLnBrk="1" hangingPunct="1">
                <a:spcBef>
                  <a:spcPct val="0"/>
                </a:spcBef>
              </a:pPr>
              <a:t>173</a:t>
            </a:fld>
            <a:endParaRPr lang="en-US" altLang="en-US" b="0">
              <a:cs typeface="Times New Roman" panose="02020603050405020304" pitchFamily="18" charset="0"/>
            </a:endParaRPr>
          </a:p>
        </p:txBody>
      </p:sp>
      <p:sp>
        <p:nvSpPr>
          <p:cNvPr id="513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en-US" smtClean="0"/>
          </a:p>
        </p:txBody>
      </p:sp>
    </p:spTree>
    <p:extLst>
      <p:ext uri="{BB962C8B-B14F-4D97-AF65-F5344CB8AC3E}">
        <p14:creationId xmlns:p14="http://schemas.microsoft.com/office/powerpoint/2010/main" val="19534726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1690FB3-4E07-423C-9846-8425EBD887F6}" type="slidenum">
              <a:rPr lang="fa-IR" altLang="en-US"/>
              <a:pPr algn="l">
                <a:spcBef>
                  <a:spcPct val="0"/>
                </a:spcBef>
              </a:pPr>
              <a:t>174</a:t>
            </a:fld>
            <a:endParaRPr lang="en-US" altLang="en-US"/>
          </a:p>
        </p:txBody>
      </p:sp>
      <p:sp>
        <p:nvSpPr>
          <p:cNvPr id="5150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507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507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2B23C150-C3AF-4869-8AAF-3FEB254E449C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174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782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FF00ECB-B45C-4DB0-8C8F-C92E4153A248}" type="slidenum">
              <a:rPr lang="fa-IR" altLang="en-US"/>
              <a:pPr algn="l">
                <a:spcBef>
                  <a:spcPct val="0"/>
                </a:spcBef>
              </a:pPr>
              <a:t>175</a:t>
            </a:fld>
            <a:endParaRPr lang="en-US" altLang="en-US"/>
          </a:p>
        </p:txBody>
      </p:sp>
      <p:sp>
        <p:nvSpPr>
          <p:cNvPr id="5171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712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712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6AB6DB2-03E9-4343-A3D9-7B0730F6A83B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175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579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5D234CC-BD9C-437F-8C89-71A536F9BC66}" type="slidenum">
              <a:rPr lang="fa-IR" altLang="en-US"/>
              <a:pPr algn="l">
                <a:spcBef>
                  <a:spcPct val="0"/>
                </a:spcBef>
              </a:pPr>
              <a:t>176</a:t>
            </a:fld>
            <a:endParaRPr lang="en-US" altLang="en-US"/>
          </a:p>
        </p:txBody>
      </p:sp>
      <p:sp>
        <p:nvSpPr>
          <p:cNvPr id="5191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91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91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71305DEF-0D11-4CD6-B5A6-CC7105DB502D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176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437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E375A76D-44C0-460C-9981-14358F289864}" type="slidenum">
              <a:rPr lang="fa-IR" altLang="en-US"/>
              <a:pPr algn="l">
                <a:spcBef>
                  <a:spcPct val="0"/>
                </a:spcBef>
              </a:pPr>
              <a:t>177</a:t>
            </a:fld>
            <a:endParaRPr lang="en-US" altLang="en-US"/>
          </a:p>
        </p:txBody>
      </p:sp>
      <p:sp>
        <p:nvSpPr>
          <p:cNvPr id="521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12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400" b="1" smtClean="0">
              <a:solidFill>
                <a:schemeClr val="bg1"/>
              </a:solidFill>
            </a:endParaRPr>
          </a:p>
        </p:txBody>
      </p:sp>
      <p:sp>
        <p:nvSpPr>
          <p:cNvPr id="5212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61623CA3-DFE0-40B9-A822-734A9AF0B7A8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177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614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35B4C1A-7136-4589-8653-D885891C3251}" type="slidenum">
              <a:rPr lang="fa-IR" altLang="en-US"/>
              <a:pPr algn="l">
                <a:spcBef>
                  <a:spcPct val="0"/>
                </a:spcBef>
              </a:pPr>
              <a:t>178</a:t>
            </a:fld>
            <a:endParaRPr lang="en-US" altLang="en-US"/>
          </a:p>
        </p:txBody>
      </p:sp>
      <p:sp>
        <p:nvSpPr>
          <p:cNvPr id="5232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32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326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F2D81CFD-2E7D-4597-BF49-4861B1BBA64B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178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2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6D460E8-4534-4AE7-80C8-F977ED39340C}" type="slidenum">
              <a:rPr lang="fa-IR" altLang="en-US"/>
              <a:pPr algn="l">
                <a:spcBef>
                  <a:spcPct val="0"/>
                </a:spcBef>
              </a:pPr>
              <a:t>179</a:t>
            </a:fld>
            <a:endParaRPr lang="en-US" altLang="en-US"/>
          </a:p>
        </p:txBody>
      </p:sp>
      <p:sp>
        <p:nvSpPr>
          <p:cNvPr id="5253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531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53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26724303-B2A7-44E5-9202-5B8A39DBCBD4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179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2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9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CE5CED-F873-461A-A709-02307C2DBA50}" type="slidenum">
              <a:rPr lang="fa-IR" altLang="en-US" b="0">
                <a:cs typeface="B Zar" panose="00000400000000000000" pitchFamily="2" charset="-78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en-US" b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82987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92669D2-F2E1-4F2F-AB64-157CC6D39BAD}" type="slidenum">
              <a:rPr lang="fa-IR" altLang="en-US"/>
              <a:pPr algn="l">
                <a:spcBef>
                  <a:spcPct val="0"/>
                </a:spcBef>
              </a:pPr>
              <a:t>180</a:t>
            </a:fld>
            <a:endParaRPr lang="en-US" altLang="en-US"/>
          </a:p>
        </p:txBody>
      </p:sp>
      <p:sp>
        <p:nvSpPr>
          <p:cNvPr id="5273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73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73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D20786D-FC6A-4D5C-A3E9-252A2186899D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180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953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2FC2F3E-5E7B-4C6B-8D0F-D274518B5B1A}" type="slidenum">
              <a:rPr lang="fa-IR" altLang="en-US"/>
              <a:pPr algn="l">
                <a:spcBef>
                  <a:spcPct val="0"/>
                </a:spcBef>
              </a:pPr>
              <a:t>181</a:t>
            </a:fld>
            <a:endParaRPr lang="en-US" altLang="en-US"/>
          </a:p>
        </p:txBody>
      </p:sp>
      <p:sp>
        <p:nvSpPr>
          <p:cNvPr id="529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9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9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993CDC99-66EC-4074-82E1-6500F98678DD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181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811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3D6272E-4F7E-4C0D-983C-D054385B1752}" type="slidenum">
              <a:rPr lang="fa-IR" altLang="en-US"/>
              <a:pPr algn="l">
                <a:spcBef>
                  <a:spcPct val="0"/>
                </a:spcBef>
              </a:pPr>
              <a:t>182</a:t>
            </a:fld>
            <a:endParaRPr lang="en-US" altLang="en-US"/>
          </a:p>
        </p:txBody>
      </p:sp>
      <p:sp>
        <p:nvSpPr>
          <p:cNvPr id="531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1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1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8224B836-05C6-4218-A2F3-3BEFE57396BB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182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362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B9831B0-1636-42D9-9B00-2EEED4A9EE6C}" type="slidenum">
              <a:rPr lang="fa-IR" altLang="en-US"/>
              <a:pPr algn="l">
                <a:spcBef>
                  <a:spcPct val="0"/>
                </a:spcBef>
              </a:pPr>
              <a:t>183</a:t>
            </a:fld>
            <a:endParaRPr lang="en-US" altLang="en-US"/>
          </a:p>
        </p:txBody>
      </p:sp>
      <p:sp>
        <p:nvSpPr>
          <p:cNvPr id="533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350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35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71CEAFBC-AE3E-48E0-BE72-C5D0758660FF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183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083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9D1CFE6-96F1-4486-9819-9DCFBC8F28A7}" type="slidenum">
              <a:rPr lang="fa-IR" altLang="en-US"/>
              <a:pPr algn="l">
                <a:spcBef>
                  <a:spcPct val="0"/>
                </a:spcBef>
              </a:pPr>
              <a:t>184</a:t>
            </a:fld>
            <a:endParaRPr lang="en-US" altLang="en-US"/>
          </a:p>
        </p:txBody>
      </p:sp>
      <p:sp>
        <p:nvSpPr>
          <p:cNvPr id="535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5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5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168ABCD1-C9C5-48E0-823E-DB03AFC561D9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184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466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6EE8D04-3DF0-4760-B41A-E347448D0948}" type="slidenum">
              <a:rPr lang="fa-IR" altLang="en-US"/>
              <a:pPr algn="l">
                <a:spcBef>
                  <a:spcPct val="0"/>
                </a:spcBef>
              </a:pPr>
              <a:t>185</a:t>
            </a:fld>
            <a:endParaRPr lang="en-US" altLang="en-US"/>
          </a:p>
        </p:txBody>
      </p:sp>
      <p:sp>
        <p:nvSpPr>
          <p:cNvPr id="5376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760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760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5E30BFD9-506F-47C7-A3F4-7FEE8B583EF9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185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428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BD5F710-ED95-47DF-881D-FDDB8EF457C4}" type="slidenum">
              <a:rPr lang="fa-IR" altLang="en-US"/>
              <a:pPr algn="l">
                <a:spcBef>
                  <a:spcPct val="0"/>
                </a:spcBef>
              </a:pPr>
              <a:t>186</a:t>
            </a:fld>
            <a:endParaRPr lang="en-US" altLang="en-US"/>
          </a:p>
        </p:txBody>
      </p:sp>
      <p:sp>
        <p:nvSpPr>
          <p:cNvPr id="5396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965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965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</a:pPr>
            <a:fld id="{2E5D713C-1A82-4F0F-8B71-7D34163C0332}" type="slidenum">
              <a:rPr lang="fa-IR" altLang="en-US" b="0">
                <a:latin typeface="Calibri" panose="020F0502020204030204" pitchFamily="34" charset="0"/>
              </a:rPr>
              <a:pPr rtl="0" eaLnBrk="1" hangingPunct="1">
                <a:spcBef>
                  <a:spcPct val="0"/>
                </a:spcBef>
              </a:pPr>
              <a:t>186</a:t>
            </a:fld>
            <a:endParaRPr lang="en-US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03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1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D5BF01-BA48-48E0-919C-D2882FF47707}" type="slidenum">
              <a:rPr lang="fa-IR" altLang="en-US" b="0">
                <a:cs typeface="B Zar" panose="00000400000000000000" pitchFamily="2" charset="-78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en-US" b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732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6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5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73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34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87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8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941F-FABE-48F9-94F7-E284B112801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875663"/>
      </p:ext>
    </p:extLst>
  </p:cSld>
  <p:clrMapOvr>
    <a:masterClrMapping/>
  </p:clrMapOvr>
  <p:transition spd="slow"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8D679-EF29-4D4B-BCCD-5D92CEDFFC9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24772"/>
      </p:ext>
    </p:extLst>
  </p:cSld>
  <p:clrMapOvr>
    <a:masterClrMapping/>
  </p:clrMapOvr>
  <p:transition spd="slow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7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3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0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4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4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0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1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56C05-E321-4234-924D-4C39EEFC5A3F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0A8EC-E295-4E4D-A1B6-7CE81D3F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40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5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4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4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7.png"/><Relationship Id="rId4" Type="http://schemas.openxmlformats.org/officeDocument/2006/relationships/image" Target="../media/image16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57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gif"/><Relationship Id="rId5" Type="http://schemas.openxmlformats.org/officeDocument/2006/relationships/image" Target="../media/image165.jpeg"/><Relationship Id="rId4" Type="http://schemas.openxmlformats.org/officeDocument/2006/relationships/image" Target="../media/image14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gif"/><Relationship Id="rId4" Type="http://schemas.openxmlformats.org/officeDocument/2006/relationships/image" Target="../media/image14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4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gif"/><Relationship Id="rId4" Type="http://schemas.openxmlformats.org/officeDocument/2006/relationships/image" Target="../media/image174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7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gif"/><Relationship Id="rId5" Type="http://schemas.openxmlformats.org/officeDocument/2006/relationships/image" Target="../media/image176.jpeg"/><Relationship Id="rId4" Type="http://schemas.openxmlformats.org/officeDocument/2006/relationships/image" Target="../media/image14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gif"/><Relationship Id="rId4" Type="http://schemas.openxmlformats.org/officeDocument/2006/relationships/image" Target="../media/image182.g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gif"/><Relationship Id="rId4" Type="http://schemas.openxmlformats.org/officeDocument/2006/relationships/image" Target="../media/image185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89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43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9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4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4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gif"/><Relationship Id="rId5" Type="http://schemas.openxmlformats.org/officeDocument/2006/relationships/image" Target="../media/image194.png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gif"/><Relationship Id="rId5" Type="http://schemas.openxmlformats.org/officeDocument/2006/relationships/image" Target="../media/image196.jpeg"/><Relationship Id="rId4" Type="http://schemas.openxmlformats.org/officeDocument/2006/relationships/image" Target="../media/image14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4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gif"/><Relationship Id="rId5" Type="http://schemas.openxmlformats.org/officeDocument/2006/relationships/image" Target="../media/image199.gif"/><Relationship Id="rId4" Type="http://schemas.openxmlformats.org/officeDocument/2006/relationships/image" Target="../media/image14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gif"/><Relationship Id="rId4" Type="http://schemas.openxmlformats.org/officeDocument/2006/relationships/image" Target="../media/image14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14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5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143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jpeg"/><Relationship Id="rId4" Type="http://schemas.openxmlformats.org/officeDocument/2006/relationships/image" Target="../media/image14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gif"/><Relationship Id="rId4" Type="http://schemas.openxmlformats.org/officeDocument/2006/relationships/image" Target="../media/image224.gi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14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14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gi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gif"/><Relationship Id="rId5" Type="http://schemas.openxmlformats.org/officeDocument/2006/relationships/image" Target="../media/image238.png"/><Relationship Id="rId4" Type="http://schemas.openxmlformats.org/officeDocument/2006/relationships/image" Target="../media/image1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43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gif"/><Relationship Id="rId5" Type="http://schemas.openxmlformats.org/officeDocument/2006/relationships/image" Target="../media/image241.jpeg"/><Relationship Id="rId4" Type="http://schemas.openxmlformats.org/officeDocument/2006/relationships/image" Target="../media/image14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5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5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7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video" Target="file:///H:\the%20hip\New%20Folder\12B.AVI" TargetMode="External"/><Relationship Id="rId7" Type="http://schemas.openxmlformats.org/officeDocument/2006/relationships/image" Target="../media/image69.png"/><Relationship Id="rId2" Type="http://schemas.openxmlformats.org/officeDocument/2006/relationships/video" Target="file:///H:\the%20hip\New%20Folder\F63944.mpg" TargetMode="External"/><Relationship Id="rId1" Type="http://schemas.openxmlformats.org/officeDocument/2006/relationships/video" Target="file:///H:\the%20hip\New%20Folder\F173330.mpg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2.jpeg"/><Relationship Id="rId4" Type="http://schemas.openxmlformats.org/officeDocument/2006/relationships/video" Target="file:///H:\the%20hip\New%20Folder\F113924.mpg" TargetMode="External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101.jpe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WordArt 5"/>
          <p:cNvSpPr>
            <a:spLocks noChangeArrowheads="1" noChangeShapeType="1" noTextEdit="1"/>
          </p:cNvSpPr>
          <p:nvPr/>
        </p:nvSpPr>
        <p:spPr bwMode="auto">
          <a:xfrm>
            <a:off x="6224589" y="404813"/>
            <a:ext cx="40481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فلکشن افقی استخوان بازو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1123" name="WordArt 6"/>
          <p:cNvSpPr>
            <a:spLocks noChangeArrowheads="1" noChangeShapeType="1" noTextEdit="1"/>
          </p:cNvSpPr>
          <p:nvPr/>
        </p:nvSpPr>
        <p:spPr bwMode="auto">
          <a:xfrm>
            <a:off x="1289538" y="361950"/>
            <a:ext cx="3595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Horizontal Flexion</a:t>
            </a:r>
          </a:p>
        </p:txBody>
      </p:sp>
      <p:sp>
        <p:nvSpPr>
          <p:cNvPr id="261124" name="WordArt 7"/>
          <p:cNvSpPr>
            <a:spLocks noChangeArrowheads="1" noChangeShapeType="1" noTextEdit="1"/>
          </p:cNvSpPr>
          <p:nvPr/>
        </p:nvSpPr>
        <p:spPr bwMode="auto">
          <a:xfrm>
            <a:off x="2813539" y="1341439"/>
            <a:ext cx="6494584" cy="5619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شکل اجرا: از آبداکشن بازو(90 درجه) به صورت فلکشن بازو می رسد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61125" name="WordArt 8"/>
          <p:cNvSpPr>
            <a:spLocks noChangeArrowheads="1" noChangeShapeType="1" noTextEdit="1"/>
          </p:cNvSpPr>
          <p:nvPr/>
        </p:nvSpPr>
        <p:spPr bwMode="auto">
          <a:xfrm>
            <a:off x="7204075" y="2089150"/>
            <a:ext cx="3068638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عضلات شرکت کننده: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1126" name="WordArt 9"/>
          <p:cNvSpPr>
            <a:spLocks noChangeArrowheads="1" noChangeShapeType="1" noTextEdit="1"/>
          </p:cNvSpPr>
          <p:nvPr/>
        </p:nvSpPr>
        <p:spPr bwMode="auto">
          <a:xfrm>
            <a:off x="7809706" y="2865436"/>
            <a:ext cx="2272140" cy="179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سینه ای بزرگ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بخش قدامی دالی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غرابی بازویی 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سرکوتاه دوسربازویی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pic>
        <p:nvPicPr>
          <p:cNvPr id="261127" name="Picture 15" descr="chest-exercises-flat-bench-cable-fly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625371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8" name="Picture 17" descr="chest-exercises-butterfly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841875"/>
            <a:ext cx="372183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76" y="-232088"/>
            <a:ext cx="9613861" cy="1080938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dirty="0" smtClean="0"/>
              <a:t>مفصل آرنج</a:t>
            </a:r>
            <a:endParaRPr lang="en-US" dirty="0" smtClean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5460" name="Picture 4" descr="71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492"/>
            <a:ext cx="12192000" cy="620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6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Picture 4" descr="Figure0477A"/>
          <p:cNvSpPr>
            <a:spLocks noChangeAspect="1" noChangeArrowheads="1"/>
          </p:cNvSpPr>
          <p:nvPr/>
        </p:nvSpPr>
        <p:spPr bwMode="auto">
          <a:xfrm>
            <a:off x="152400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fr-CA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5811" name="Rectangle 5"/>
          <p:cNvSpPr>
            <a:spLocks noChangeArrowheads="1"/>
          </p:cNvSpPr>
          <p:nvPr/>
        </p:nvSpPr>
        <p:spPr bwMode="auto">
          <a:xfrm>
            <a:off x="2895600" y="0"/>
            <a:ext cx="6629400" cy="609600"/>
          </a:xfrm>
          <a:prstGeom prst="rect">
            <a:avLst/>
          </a:prstGeom>
          <a:solidFill>
            <a:srgbClr val="E6B7E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GLUTEUS MAXIMUS MUSCLE</a:t>
            </a:r>
          </a:p>
        </p:txBody>
      </p:sp>
      <p:sp>
        <p:nvSpPr>
          <p:cNvPr id="375812" name="Text Box 9"/>
          <p:cNvSpPr txBox="1">
            <a:spLocks noChangeArrowheads="1"/>
          </p:cNvSpPr>
          <p:nvPr/>
        </p:nvSpPr>
        <p:spPr bwMode="auto">
          <a:xfrm>
            <a:off x="6537325" y="1992314"/>
            <a:ext cx="2194832" cy="30777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gluteus </a:t>
            </a:r>
            <a:r>
              <a:rPr lang="en-US" alt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maximus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muscle </a:t>
            </a:r>
          </a:p>
        </p:txBody>
      </p:sp>
      <p:sp>
        <p:nvSpPr>
          <p:cNvPr id="375813" name="Line 10"/>
          <p:cNvSpPr>
            <a:spLocks noChangeShapeType="1"/>
          </p:cNvSpPr>
          <p:nvPr/>
        </p:nvSpPr>
        <p:spPr bwMode="auto">
          <a:xfrm flipH="1">
            <a:off x="3124200" y="30480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14" name="Text Box 11"/>
          <p:cNvSpPr txBox="1">
            <a:spLocks noChangeArrowheads="1"/>
          </p:cNvSpPr>
          <p:nvPr/>
        </p:nvSpPr>
        <p:spPr bwMode="auto">
          <a:xfrm>
            <a:off x="5181601" y="2971800"/>
            <a:ext cx="134937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iliotibial tract</a:t>
            </a:r>
            <a:endParaRPr lang="en-US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1783" name="Picture 16" descr="F66124-006-f005aa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5244"/>
          <a:stretch>
            <a:fillRect/>
          </a:stretch>
        </p:blipFill>
        <p:spPr>
          <a:xfrm>
            <a:off x="8610600" y="3276600"/>
            <a:ext cx="3581400" cy="35814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6" name="Line 18"/>
          <p:cNvSpPr>
            <a:spLocks noChangeShapeType="1"/>
          </p:cNvSpPr>
          <p:nvPr/>
        </p:nvSpPr>
        <p:spPr bwMode="auto">
          <a:xfrm flipH="1">
            <a:off x="7467600" y="2286000"/>
            <a:ext cx="7620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817" name="Text Box 19"/>
          <p:cNvSpPr txBox="1">
            <a:spLocks noChangeArrowheads="1"/>
          </p:cNvSpPr>
          <p:nvPr/>
        </p:nvSpPr>
        <p:spPr bwMode="auto">
          <a:xfrm>
            <a:off x="6324601" y="990600"/>
            <a:ext cx="3466013" cy="523220"/>
          </a:xfrm>
          <a:prstGeom prst="rect">
            <a:avLst/>
          </a:prstGeom>
          <a:solidFill>
            <a:srgbClr val="C2F2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 main action is :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extension and lateral rotation of the thigh.</a:t>
            </a:r>
          </a:p>
        </p:txBody>
      </p:sp>
      <p:sp>
        <p:nvSpPr>
          <p:cNvPr id="375818" name="Text Box 20"/>
          <p:cNvSpPr txBox="1">
            <a:spLocks noChangeArrowheads="1"/>
          </p:cNvSpPr>
          <p:nvPr/>
        </p:nvSpPr>
        <p:spPr bwMode="auto">
          <a:xfrm>
            <a:off x="3413126" y="620714"/>
            <a:ext cx="1898277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Superficial Dissection</a:t>
            </a:r>
          </a:p>
        </p:txBody>
      </p:sp>
      <p:pic>
        <p:nvPicPr>
          <p:cNvPr id="375819" name="Picture 2" descr="F66124-006-f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r="10165" b="6557"/>
          <a:stretch>
            <a:fillRect/>
          </a:stretch>
        </p:blipFill>
        <p:spPr bwMode="auto">
          <a:xfrm>
            <a:off x="3505201" y="4114800"/>
            <a:ext cx="29511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20" name="Picture 20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242691"/>
            <a:ext cx="28971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21" name="Picture 2" descr="F66124-006-f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r="10165" b="6557"/>
          <a:stretch>
            <a:fillRect/>
          </a:stretch>
        </p:blipFill>
        <p:spPr bwMode="auto">
          <a:xfrm>
            <a:off x="3467100" y="4133850"/>
            <a:ext cx="3027363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375814" idx="1"/>
          </p:cNvCxnSpPr>
          <p:nvPr/>
        </p:nvCxnSpPr>
        <p:spPr>
          <a:xfrm rot="10800000">
            <a:off x="3124200" y="3235325"/>
            <a:ext cx="2057400" cy="31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75812" idx="1"/>
          </p:cNvCxnSpPr>
          <p:nvPr/>
        </p:nvCxnSpPr>
        <p:spPr>
          <a:xfrm rot="10800000">
            <a:off x="2743201" y="2138363"/>
            <a:ext cx="3794125" cy="11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81200" y="1066800"/>
            <a:ext cx="2057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10200" y="4191000"/>
            <a:ext cx="1066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0" name="Picture 4" descr="imagesCAUEPSB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8" y="533400"/>
            <a:ext cx="4178300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imagesCAHWFIC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20" y="533400"/>
            <a:ext cx="4864499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3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4582" y="784189"/>
            <a:ext cx="8229600" cy="67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/>
            <a:r>
              <a:rPr lang="fa-IR" altLang="en-US" sz="2800" b="1" dirty="0"/>
              <a:t>تا کننده کوتاه انگشتان </a:t>
            </a:r>
            <a:r>
              <a:rPr lang="en-US" altLang="en-US" sz="2800" b="1" dirty="0"/>
              <a:t>Flexor </a:t>
            </a:r>
            <a:r>
              <a:rPr lang="en-US" altLang="en-US" sz="2800" b="1" dirty="0" err="1"/>
              <a:t>Digitorum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Brevhs</a:t>
            </a:r>
            <a:endParaRPr lang="en-US" altLang="en-US" sz="2800" b="1" dirty="0"/>
          </a:p>
        </p:txBody>
      </p:sp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>
          <a:xfrm>
            <a:off x="5487251" y="2115684"/>
            <a:ext cx="5927509" cy="35993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b="1" dirty="0"/>
              <a:t>سر ثابت : برامدگی استخوان پاشنه</a:t>
            </a:r>
          </a:p>
          <a:p>
            <a:pPr algn="r"/>
            <a:r>
              <a:rPr lang="fa-IR" altLang="en-US" b="1" dirty="0"/>
              <a:t> سر متحرک : با چهار تاندون به بند سوم چهار انگشت می چسبد</a:t>
            </a:r>
          </a:p>
          <a:p>
            <a:pPr algn="r"/>
            <a:r>
              <a:rPr lang="fa-IR" altLang="en-US" b="1" dirty="0"/>
              <a:t>عمل : فلکشن بند انگشتان</a:t>
            </a:r>
            <a:endParaRPr lang="en-US" altLang="en-US" b="1" dirty="0"/>
          </a:p>
        </p:txBody>
      </p:sp>
      <p:pic>
        <p:nvPicPr>
          <p:cNvPr id="378884" name="Picture 4" descr="نزدیک کننده شست پ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0" y="1981200"/>
            <a:ext cx="500274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7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6640" y="716280"/>
            <a:ext cx="8229600" cy="151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rtl="1"/>
            <a:r>
              <a:rPr lang="fa-IR" altLang="en-US" sz="2800" dirty="0"/>
              <a:t>دور کننده شست پا </a:t>
            </a:r>
            <a:r>
              <a:rPr lang="en-US" altLang="en-US" sz="2800" dirty="0"/>
              <a:t>Abductor </a:t>
            </a:r>
            <a:r>
              <a:rPr lang="en-US" altLang="en-US" sz="2800" dirty="0" err="1"/>
              <a:t>Hallusis</a:t>
            </a:r>
            <a:r>
              <a:rPr lang="en-US" altLang="en-US" sz="2800" dirty="0"/>
              <a:t>   </a:t>
            </a:r>
            <a:br>
              <a:rPr lang="en-US" altLang="en-US" sz="2800" dirty="0"/>
            </a:b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altLang="en-US" sz="2800" dirty="0"/>
          </a:p>
        </p:txBody>
      </p:sp>
      <p:pic>
        <p:nvPicPr>
          <p:cNvPr id="379907" name="Picture 4" descr="نزدیک کننده شست پا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" y="1139825"/>
            <a:ext cx="4038600" cy="5562600"/>
          </a:xfrm>
        </p:spPr>
      </p:pic>
      <p:sp>
        <p:nvSpPr>
          <p:cNvPr id="379908" name="Rectangle 5"/>
          <p:cNvSpPr>
            <a:spLocks noChangeArrowheads="1"/>
          </p:cNvSpPr>
          <p:nvPr/>
        </p:nvSpPr>
        <p:spPr bwMode="auto">
          <a:xfrm>
            <a:off x="6141720" y="2453640"/>
            <a:ext cx="45720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سر ثابت : برامدگی استخوان پاشنه</a:t>
            </a:r>
            <a:br>
              <a:rPr lang="fa-IR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fa-IR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سر متحرک: برجستگی داخلی استخوان اول کف پایی و بند اول</a:t>
            </a:r>
            <a:br>
              <a:rPr lang="fa-IR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fa-IR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عمل :دور کننده مفصل استخوان اول کف پایی و بند اول </a:t>
            </a: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80932" name="Picture 4" descr="تا کننده شست پ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117987"/>
            <a:ext cx="3505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81955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a-IR" altLang="en-US" smtClean="0">
                <a:effectLst/>
              </a:rPr>
              <a:t>عضله خم کننده دراز شست</a:t>
            </a:r>
          </a:p>
          <a:p>
            <a:r>
              <a:rPr lang="fa-IR" altLang="en-US" smtClean="0">
                <a:effectLst/>
              </a:rPr>
              <a:t>عضله خم کنده دراز انگشتان</a:t>
            </a:r>
          </a:p>
          <a:p>
            <a:r>
              <a:rPr lang="fa-IR" altLang="en-US" smtClean="0">
                <a:effectLst/>
              </a:rPr>
              <a:t>عضله مربع کف پایی</a:t>
            </a:r>
          </a:p>
          <a:p>
            <a:r>
              <a:rPr lang="fa-IR" altLang="en-US" smtClean="0">
                <a:effectLst/>
              </a:rPr>
              <a:t>عضله دودی پا</a:t>
            </a:r>
            <a:endParaRPr lang="en-US" altLang="en-US" smtClean="0">
              <a:effectLst/>
            </a:endParaRPr>
          </a:p>
        </p:txBody>
      </p:sp>
      <p:pic>
        <p:nvPicPr>
          <p:cNvPr id="381956" name="Picture 4" descr="دودی پ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5" y="228600"/>
            <a:ext cx="4114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5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6" descr="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2633503"/>
            <a:ext cx="91440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301240" y="-30480"/>
            <a:ext cx="8229600" cy="1143000"/>
          </a:xfrm>
        </p:spPr>
        <p:txBody>
          <a:bodyPr anchor="ctr"/>
          <a:lstStyle/>
          <a:p>
            <a:pPr algn="r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ساختاراستخوانی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01240" y="908050"/>
            <a:ext cx="8229600" cy="5949950"/>
          </a:xfrm>
        </p:spPr>
        <p:txBody>
          <a:bodyPr>
            <a:normAutofit lnSpcReduction="10000"/>
          </a:bodyPr>
          <a:lstStyle/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ستون مهره از33مهره تشکیل شده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گردنی7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پشتی12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کمری5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endParaRPr lang="fa-IR" sz="2400" dirty="0"/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خاجی5مهره بهم جوش خورده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sz="2400" dirty="0"/>
              <a:t>دنبالچه4مهره بهم جوش خورده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67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8" name="Picture 4" descr="sa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51" y="753228"/>
            <a:ext cx="4495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29" name="Picture 5" descr="sa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1" y="753228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6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a-IR" altLang="en-US" smtClean="0">
                <a:effectLst/>
              </a:rPr>
              <a:t>نماهای ستون فقرات</a:t>
            </a:r>
            <a:endParaRPr lang="en-US" altLang="en-US" smtClean="0">
              <a:effectLst/>
            </a:endParaRPr>
          </a:p>
        </p:txBody>
      </p:sp>
      <p:pic>
        <p:nvPicPr>
          <p:cNvPr id="7172" name="Picture 4" descr="image_spin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96964"/>
            <a:ext cx="38862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5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0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r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ساختمان یک مهره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fa-IR" dirty="0" smtClean="0">
                <a:solidFill>
                  <a:srgbClr val="FFFF00"/>
                </a:solidFill>
              </a:rPr>
              <a:t>یک جسم</a:t>
            </a:r>
          </a:p>
          <a:p>
            <a:pPr algn="r" rtl="1" eaLnBrk="1" hangingPunct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fa-IR" dirty="0" smtClean="0">
                <a:solidFill>
                  <a:srgbClr val="FFFF00"/>
                </a:solidFill>
              </a:rPr>
              <a:t>زائده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fa-IR" dirty="0" smtClean="0"/>
          </a:p>
          <a:p>
            <a:pPr eaLnBrk="1" hangingPunct="1">
              <a:buFont typeface="Wingdings" panose="05000000000000000000" pitchFamily="2" charset="2"/>
              <a:buBlip>
                <a:blip r:embed="rId3"/>
              </a:buBlip>
              <a:defRPr/>
            </a:pPr>
            <a:endParaRPr lang="fa-IR" dirty="0" smtClean="0"/>
          </a:p>
          <a:p>
            <a:pPr eaLnBrk="1" hangingPunct="1">
              <a:defRPr/>
            </a:pPr>
            <a:endParaRPr lang="fa-IR" dirty="0" smtClean="0"/>
          </a:p>
          <a:p>
            <a:pPr eaLnBrk="1" hangingPunct="1">
              <a:defRPr/>
            </a:pPr>
            <a:endParaRPr lang="fa-IR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88100" name="Line 6"/>
          <p:cNvSpPr>
            <a:spLocks noChangeShapeType="1"/>
          </p:cNvSpPr>
          <p:nvPr/>
        </p:nvSpPr>
        <p:spPr bwMode="auto">
          <a:xfrm flipH="1" flipV="1">
            <a:off x="8112126" y="2276476"/>
            <a:ext cx="9366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1" name="Line 7"/>
          <p:cNvSpPr>
            <a:spLocks noChangeShapeType="1"/>
          </p:cNvSpPr>
          <p:nvPr/>
        </p:nvSpPr>
        <p:spPr bwMode="auto">
          <a:xfrm flipH="1">
            <a:off x="7967664" y="2565400"/>
            <a:ext cx="10810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2" name="Line 8"/>
          <p:cNvSpPr>
            <a:spLocks noChangeShapeType="1"/>
          </p:cNvSpPr>
          <p:nvPr/>
        </p:nvSpPr>
        <p:spPr bwMode="auto">
          <a:xfrm flipH="1">
            <a:off x="8112126" y="2565400"/>
            <a:ext cx="9366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3" name="Rectangle 9"/>
          <p:cNvSpPr>
            <a:spLocks noChangeArrowheads="1"/>
          </p:cNvSpPr>
          <p:nvPr/>
        </p:nvSpPr>
        <p:spPr bwMode="auto">
          <a:xfrm>
            <a:off x="6797676" y="2060576"/>
            <a:ext cx="1292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شوکی   1عدد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88104" name="Rectangle 10"/>
          <p:cNvSpPr>
            <a:spLocks noChangeArrowheads="1"/>
          </p:cNvSpPr>
          <p:nvPr/>
        </p:nvSpPr>
        <p:spPr bwMode="auto">
          <a:xfrm>
            <a:off x="6589162" y="2564091"/>
            <a:ext cx="1337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عرضی  2عدد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88105" name="Rectangle 11"/>
          <p:cNvSpPr>
            <a:spLocks noChangeArrowheads="1"/>
          </p:cNvSpPr>
          <p:nvPr/>
        </p:nvSpPr>
        <p:spPr bwMode="auto">
          <a:xfrm>
            <a:off x="6661150" y="2997201"/>
            <a:ext cx="1309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 dirty="0">
                <a:latin typeface="Garamond" panose="02020404030301010803" pitchFamily="18" charset="0"/>
              </a:rPr>
              <a:t>مفصلی  2 عدد</a:t>
            </a:r>
          </a:p>
        </p:txBody>
      </p:sp>
      <p:sp>
        <p:nvSpPr>
          <p:cNvPr id="388106" name="Line 12"/>
          <p:cNvSpPr>
            <a:spLocks noChangeShapeType="1"/>
          </p:cNvSpPr>
          <p:nvPr/>
        </p:nvSpPr>
        <p:spPr bwMode="auto">
          <a:xfrm flipH="1" flipV="1">
            <a:off x="6096001" y="2636839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7" name="Line 14"/>
          <p:cNvSpPr>
            <a:spLocks noChangeShapeType="1"/>
          </p:cNvSpPr>
          <p:nvPr/>
        </p:nvSpPr>
        <p:spPr bwMode="auto">
          <a:xfrm flipH="1">
            <a:off x="5951539" y="3141664"/>
            <a:ext cx="7207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8" name="Rectangle 15"/>
          <p:cNvSpPr>
            <a:spLocks noChangeArrowheads="1"/>
          </p:cNvSpPr>
          <p:nvPr/>
        </p:nvSpPr>
        <p:spPr bwMode="auto">
          <a:xfrm>
            <a:off x="4800600" y="23495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بالا  2 عدد</a:t>
            </a:r>
          </a:p>
        </p:txBody>
      </p:sp>
      <p:sp>
        <p:nvSpPr>
          <p:cNvPr id="388109" name="Rectangle 17"/>
          <p:cNvSpPr>
            <a:spLocks noChangeArrowheads="1"/>
          </p:cNvSpPr>
          <p:nvPr/>
        </p:nvSpPr>
        <p:spPr bwMode="auto">
          <a:xfrm>
            <a:off x="4705351" y="3213101"/>
            <a:ext cx="1262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تحتانی 2 عدد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881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9726"/>
            <a:ext cx="3276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1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149726"/>
            <a:ext cx="1800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back_pain_anato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24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4444" y="-289070"/>
            <a:ext cx="9613861" cy="1080938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dirty="0" smtClean="0"/>
              <a:t>مفصل آرنج</a:t>
            </a:r>
            <a:endParaRPr lang="en-US" dirty="0" smtClean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6484" name="Picture 4" descr="71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708"/>
            <a:ext cx="12192000" cy="629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/>
          <p:cNvSpPr txBox="1">
            <a:spLocks noChangeArrowheads="1"/>
          </p:cNvSpPr>
          <p:nvPr/>
        </p:nvSpPr>
        <p:spPr bwMode="auto">
          <a:xfrm>
            <a:off x="8153400" y="2057401"/>
            <a:ext cx="2133600" cy="25545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FontTx/>
              <a:buNone/>
            </a:pPr>
            <a:r>
              <a:rPr lang="en-CA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5 fused vertebrae, </a:t>
            </a:r>
          </a:p>
          <a:p>
            <a:pPr algn="l" rtl="0">
              <a:spcBef>
                <a:spcPct val="0"/>
              </a:spcBef>
              <a:buClrTx/>
              <a:buFontTx/>
              <a:buNone/>
            </a:pPr>
            <a:r>
              <a:rPr lang="en-CA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articulates with L5 and transmits body weight to pelvic girdle through the sacroiliac joints.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90147" name="Picture 3" descr="files for le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/>
          <a:stretch>
            <a:fillRect/>
          </a:stretch>
        </p:blipFill>
        <p:spPr bwMode="auto">
          <a:xfrm>
            <a:off x="3124201" y="838200"/>
            <a:ext cx="42195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8" name="Line 5"/>
          <p:cNvSpPr>
            <a:spLocks noChangeShapeType="1"/>
          </p:cNvSpPr>
          <p:nvPr/>
        </p:nvSpPr>
        <p:spPr bwMode="auto">
          <a:xfrm flipH="1">
            <a:off x="4648200" y="4191000"/>
            <a:ext cx="1371600" cy="381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49" name="Line 7"/>
          <p:cNvSpPr>
            <a:spLocks noChangeShapeType="1"/>
          </p:cNvSpPr>
          <p:nvPr/>
        </p:nvSpPr>
        <p:spPr bwMode="auto">
          <a:xfrm flipH="1">
            <a:off x="4800600" y="3581400"/>
            <a:ext cx="762000" cy="45085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0" name="Rectangle 8"/>
          <p:cNvSpPr>
            <a:spLocks noChangeArrowheads="1"/>
          </p:cNvSpPr>
          <p:nvPr/>
        </p:nvSpPr>
        <p:spPr bwMode="auto">
          <a:xfrm>
            <a:off x="3200400" y="228600"/>
            <a:ext cx="388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SACRUM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9000" y="304800"/>
            <a:ext cx="2895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0152" name="TextBox 9"/>
          <p:cNvSpPr txBox="1">
            <a:spLocks noChangeArrowheads="1"/>
          </p:cNvSpPr>
          <p:nvPr/>
        </p:nvSpPr>
        <p:spPr bwMode="auto">
          <a:xfrm>
            <a:off x="5257801" y="3352800"/>
            <a:ext cx="500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t>L5</a:t>
            </a:r>
          </a:p>
        </p:txBody>
      </p:sp>
      <p:sp>
        <p:nvSpPr>
          <p:cNvPr id="390153" name="TextBox 10"/>
          <p:cNvSpPr txBox="1">
            <a:spLocks noChangeArrowheads="1"/>
          </p:cNvSpPr>
          <p:nvPr/>
        </p:nvSpPr>
        <p:spPr bwMode="auto">
          <a:xfrm>
            <a:off x="5486401" y="3886200"/>
            <a:ext cx="857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t>sacrum</a:t>
            </a:r>
          </a:p>
        </p:txBody>
      </p:sp>
      <p:cxnSp>
        <p:nvCxnSpPr>
          <p:cNvPr id="390154" name="Straight Arrow Connector 10"/>
          <p:cNvCxnSpPr>
            <a:cxnSpLocks noChangeShapeType="1"/>
          </p:cNvCxnSpPr>
          <p:nvPr/>
        </p:nvCxnSpPr>
        <p:spPr bwMode="auto">
          <a:xfrm>
            <a:off x="3048000" y="3581400"/>
            <a:ext cx="76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0155" name="TextBox 11"/>
          <p:cNvSpPr txBox="1">
            <a:spLocks noChangeArrowheads="1"/>
          </p:cNvSpPr>
          <p:nvPr/>
        </p:nvSpPr>
        <p:spPr bwMode="auto">
          <a:xfrm>
            <a:off x="1524000" y="3276600"/>
            <a:ext cx="1503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t>Sacroiliac joint</a:t>
            </a:r>
          </a:p>
        </p:txBody>
      </p:sp>
      <p:sp>
        <p:nvSpPr>
          <p:cNvPr id="390156" name="Line 12"/>
          <p:cNvSpPr>
            <a:spLocks noChangeShapeType="1"/>
          </p:cNvSpPr>
          <p:nvPr/>
        </p:nvSpPr>
        <p:spPr bwMode="auto">
          <a:xfrm>
            <a:off x="3048000" y="3581400"/>
            <a:ext cx="685800" cy="381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927351" y="143830"/>
            <a:ext cx="10515600" cy="1325563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مهره های گردنی(</a:t>
            </a:r>
            <a:r>
              <a:rPr lang="en-US" dirty="0" smtClean="0">
                <a:solidFill>
                  <a:srgbClr val="FFFF00"/>
                </a:solidFill>
              </a:rPr>
              <a:t>CERVICAL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80550" y="2051845"/>
            <a:ext cx="4490643" cy="43513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a-IR" sz="2000" dirty="0" smtClean="0"/>
              <a:t>اطلس اولین مهره گردنی است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fa-IR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a-IR" dirty="0" smtClean="0">
                <a:solidFill>
                  <a:srgbClr val="FFFF00"/>
                </a:solidFill>
              </a:rPr>
              <a:t>اطلس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92196" name="Line 6"/>
          <p:cNvSpPr>
            <a:spLocks noChangeShapeType="1"/>
          </p:cNvSpPr>
          <p:nvPr/>
        </p:nvSpPr>
        <p:spPr bwMode="auto">
          <a:xfrm flipH="1" flipV="1">
            <a:off x="8616950" y="2781301"/>
            <a:ext cx="7191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197" name="Line 7"/>
          <p:cNvSpPr>
            <a:spLocks noChangeShapeType="1"/>
          </p:cNvSpPr>
          <p:nvPr/>
        </p:nvSpPr>
        <p:spPr bwMode="auto">
          <a:xfrm flipH="1">
            <a:off x="8616950" y="3141664"/>
            <a:ext cx="7191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198" name="Line 8"/>
          <p:cNvSpPr>
            <a:spLocks noChangeShapeType="1"/>
          </p:cNvSpPr>
          <p:nvPr/>
        </p:nvSpPr>
        <p:spPr bwMode="auto">
          <a:xfrm flipH="1">
            <a:off x="8904288" y="3141663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199" name="Line 9"/>
          <p:cNvSpPr>
            <a:spLocks noChangeShapeType="1"/>
          </p:cNvSpPr>
          <p:nvPr/>
        </p:nvSpPr>
        <p:spPr bwMode="auto">
          <a:xfrm flipH="1">
            <a:off x="9048750" y="3141663"/>
            <a:ext cx="28733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200" name="Line 11"/>
          <p:cNvSpPr>
            <a:spLocks noChangeShapeType="1"/>
          </p:cNvSpPr>
          <p:nvPr/>
        </p:nvSpPr>
        <p:spPr bwMode="auto">
          <a:xfrm flipH="1">
            <a:off x="9120188" y="3141664"/>
            <a:ext cx="2159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201" name="Rectangle 13"/>
          <p:cNvSpPr>
            <a:spLocks noChangeArrowheads="1"/>
          </p:cNvSpPr>
          <p:nvPr/>
        </p:nvSpPr>
        <p:spPr bwMode="auto">
          <a:xfrm>
            <a:off x="6850064" y="2492376"/>
            <a:ext cx="1652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جسم مهره ای ندارد</a:t>
            </a:r>
          </a:p>
        </p:txBody>
      </p:sp>
      <p:sp>
        <p:nvSpPr>
          <p:cNvPr id="392202" name="Rectangle 14"/>
          <p:cNvSpPr>
            <a:spLocks noChangeArrowheads="1"/>
          </p:cNvSpPr>
          <p:nvPr/>
        </p:nvSpPr>
        <p:spPr bwMode="auto">
          <a:xfrm>
            <a:off x="5564188" y="2997201"/>
            <a:ext cx="2894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2سطح مفصلی  درسطح فوقانی دارد</a:t>
            </a:r>
          </a:p>
        </p:txBody>
      </p:sp>
      <p:sp>
        <p:nvSpPr>
          <p:cNvPr id="392203" name="Rectangle 15"/>
          <p:cNvSpPr>
            <a:spLocks noChangeArrowheads="1"/>
          </p:cNvSpPr>
          <p:nvPr/>
        </p:nvSpPr>
        <p:spPr bwMode="auto">
          <a:xfrm>
            <a:off x="6270625" y="34290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به صورت حقله استخوانی است</a:t>
            </a:r>
          </a:p>
        </p:txBody>
      </p:sp>
      <p:sp>
        <p:nvSpPr>
          <p:cNvPr id="392204" name="Rectangle 16"/>
          <p:cNvSpPr>
            <a:spLocks noChangeArrowheads="1"/>
          </p:cNvSpPr>
          <p:nvPr/>
        </p:nvSpPr>
        <p:spPr bwMode="auto">
          <a:xfrm>
            <a:off x="5430838" y="3860801"/>
            <a:ext cx="353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با لقمه هایس سری دربالا وپایین مفصل است</a:t>
            </a:r>
          </a:p>
        </p:txBody>
      </p:sp>
      <p:sp>
        <p:nvSpPr>
          <p:cNvPr id="392205" name="Rectangle 17"/>
          <p:cNvSpPr>
            <a:spLocks noChangeArrowheads="1"/>
          </p:cNvSpPr>
          <p:nvPr/>
        </p:nvSpPr>
        <p:spPr bwMode="auto">
          <a:xfrm>
            <a:off x="7431089" y="4365626"/>
            <a:ext cx="1508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شوکی کوتاه</a:t>
            </a:r>
          </a:p>
        </p:txBody>
      </p:sp>
      <p:sp>
        <p:nvSpPr>
          <p:cNvPr id="392206" name="Line 19"/>
          <p:cNvSpPr>
            <a:spLocks noChangeShapeType="1"/>
          </p:cNvSpPr>
          <p:nvPr/>
        </p:nvSpPr>
        <p:spPr bwMode="auto">
          <a:xfrm>
            <a:off x="9336089" y="3141663"/>
            <a:ext cx="1587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207" name="Rectangle 20"/>
          <p:cNvSpPr>
            <a:spLocks noChangeArrowheads="1"/>
          </p:cNvSpPr>
          <p:nvPr/>
        </p:nvSpPr>
        <p:spPr bwMode="auto">
          <a:xfrm>
            <a:off x="7680326" y="4868863"/>
            <a:ext cx="1522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عرضی بلند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92208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4" y="3370263"/>
            <a:ext cx="424719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9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5" y="471489"/>
            <a:ext cx="4707733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2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4"/>
          <p:cNvSpPr>
            <a:spLocks noChangeArrowheads="1"/>
          </p:cNvSpPr>
          <p:nvPr/>
        </p:nvSpPr>
        <p:spPr bwMode="auto">
          <a:xfrm>
            <a:off x="1497012" y="352425"/>
            <a:ext cx="9170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مهره های پشتی 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THORACIC </a:t>
            </a:r>
          </a:p>
        </p:txBody>
      </p:sp>
      <p:sp>
        <p:nvSpPr>
          <p:cNvPr id="394243" name="Rectangle 5"/>
          <p:cNvSpPr>
            <a:spLocks noChangeArrowheads="1"/>
          </p:cNvSpPr>
          <p:nvPr/>
        </p:nvSpPr>
        <p:spPr bwMode="auto">
          <a:xfrm>
            <a:off x="4946650" y="1557338"/>
            <a:ext cx="506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دارای4سطح  اضافی است به دنده های مفصلی متصل می شود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94244" name="Rectangle 6"/>
          <p:cNvSpPr>
            <a:spLocks noChangeArrowheads="1"/>
          </p:cNvSpPr>
          <p:nvPr/>
        </p:nvSpPr>
        <p:spPr bwMode="auto">
          <a:xfrm>
            <a:off x="5570538" y="1989138"/>
            <a:ext cx="441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محدودکننده فلکشن وفلکشن جانبی ستون فقرات است</a:t>
            </a:r>
          </a:p>
        </p:txBody>
      </p:sp>
      <p:sp>
        <p:nvSpPr>
          <p:cNvPr id="394245" name="Rectangle 7"/>
          <p:cNvSpPr>
            <a:spLocks noChangeArrowheads="1"/>
          </p:cNvSpPr>
          <p:nvPr/>
        </p:nvSpPr>
        <p:spPr bwMode="auto">
          <a:xfrm>
            <a:off x="6867526" y="2491859"/>
            <a:ext cx="3116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زائده شوکی بهسمت پایین متمایل شده</a:t>
            </a:r>
          </a:p>
        </p:txBody>
      </p:sp>
      <p:sp>
        <p:nvSpPr>
          <p:cNvPr id="394246" name="Rectangle 8"/>
          <p:cNvSpPr>
            <a:spLocks noChangeArrowheads="1"/>
          </p:cNvSpPr>
          <p:nvPr/>
        </p:nvSpPr>
        <p:spPr bwMode="auto">
          <a:xfrm>
            <a:off x="5591176" y="2997201"/>
            <a:ext cx="439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 dirty="0">
                <a:latin typeface="Garamond" panose="02020404030301010803" pitchFamily="18" charset="0"/>
              </a:rPr>
              <a:t>مهره های دوم تادهم محدودکننده هایپر اکستنشن است</a:t>
            </a:r>
          </a:p>
        </p:txBody>
      </p:sp>
      <p:pic>
        <p:nvPicPr>
          <p:cNvPr id="39424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0" y="3678494"/>
            <a:ext cx="48593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06" y="3751519"/>
            <a:ext cx="28082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3751519"/>
            <a:ext cx="15128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5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079707" y="810420"/>
            <a:ext cx="2674937" cy="908050"/>
          </a:xfrm>
        </p:spPr>
        <p:txBody>
          <a:bodyPr anchor="ctr"/>
          <a:lstStyle/>
          <a:p>
            <a:pPr algn="r" eaLnBrk="1" hangingPunct="1">
              <a:defRPr/>
            </a:pPr>
            <a:r>
              <a:rPr lang="fa-IR" dirty="0" smtClean="0">
                <a:solidFill>
                  <a:schemeClr val="bg1"/>
                </a:solidFill>
              </a:rPr>
              <a:t>اکسیس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87575" y="1153319"/>
            <a:ext cx="8229600" cy="4525962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fa-IR" dirty="0" smtClean="0"/>
              <a:t>دومین مهره گردنی</a:t>
            </a:r>
          </a:p>
          <a:p>
            <a:pPr algn="r" rtl="1" eaLnBrk="1" hangingPunct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fa-IR" dirty="0" smtClean="0"/>
              <a:t>چرخش سربه چپ وراست</a:t>
            </a:r>
            <a:endParaRPr lang="en-US" dirty="0" smtClean="0"/>
          </a:p>
        </p:txBody>
      </p:sp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7464426" y="2654300"/>
            <a:ext cx="2486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مهره</a:t>
            </a: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هفتم</a:t>
            </a:r>
          </a:p>
        </p:txBody>
      </p:sp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7175501" y="3508376"/>
            <a:ext cx="32416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Blip>
                <a:blip r:embed="rId3"/>
              </a:buBlip>
            </a:pPr>
            <a:r>
              <a:rPr lang="fa-IR" altLang="en-US" sz="1800" dirty="0">
                <a:latin typeface="Garamond" panose="02020404030301010803" pitchFamily="18" charset="0"/>
              </a:rPr>
              <a:t>متمایزکننده مهره های گردنی وپشتی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 dirty="0">
                <a:latin typeface="Garamond" panose="02020404030301010803" pitchFamily="18" charset="0"/>
              </a:rPr>
              <a:t>      </a:t>
            </a: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8832851" y="3933826"/>
            <a:ext cx="1389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3"/>
              </a:buBlip>
            </a:pPr>
            <a:r>
              <a:rPr lang="fa-IR" altLang="en-US" sz="1800">
                <a:latin typeface="Garamond" panose="02020404030301010803" pitchFamily="18" charset="0"/>
              </a:rPr>
              <a:t>قابل لمس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396295" name="Rectangle 7"/>
          <p:cNvSpPr>
            <a:spLocks noChangeArrowheads="1"/>
          </p:cNvSpPr>
          <p:nvPr/>
        </p:nvSpPr>
        <p:spPr bwMode="auto">
          <a:xfrm>
            <a:off x="7680326" y="4365626"/>
            <a:ext cx="2589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3"/>
              </a:buBlip>
            </a:pPr>
            <a:r>
              <a:rPr lang="fa-IR" altLang="en-US" sz="1800">
                <a:latin typeface="Garamond" panose="02020404030301010803" pitchFamily="18" charset="0"/>
              </a:rPr>
              <a:t>بلند ترین زائده شوکی  گردنی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pic>
        <p:nvPicPr>
          <p:cNvPr id="396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4103688"/>
            <a:ext cx="3185129" cy="246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307976"/>
            <a:ext cx="552272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103688"/>
            <a:ext cx="3682891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9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62400" y="0"/>
            <a:ext cx="8229600" cy="1143000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مهره های کمری</a:t>
            </a:r>
            <a:r>
              <a:rPr lang="en-US" dirty="0" smtClean="0">
                <a:solidFill>
                  <a:srgbClr val="FFFF00"/>
                </a:solidFill>
              </a:rPr>
              <a:t>LUMBAR)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02250" y="150813"/>
            <a:ext cx="577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(</a:t>
            </a:r>
          </a:p>
        </p:txBody>
      </p:sp>
      <p:sp>
        <p:nvSpPr>
          <p:cNvPr id="398340" name="Rectangle 5"/>
          <p:cNvSpPr>
            <a:spLocks noChangeArrowheads="1"/>
          </p:cNvSpPr>
          <p:nvPr/>
        </p:nvSpPr>
        <p:spPr bwMode="auto">
          <a:xfrm>
            <a:off x="7535864" y="1557338"/>
            <a:ext cx="2363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 dirty="0">
                <a:latin typeface="Garamond" panose="02020404030301010803" pitchFamily="18" charset="0"/>
              </a:rPr>
              <a:t>بزرگترین و متحرکترین</a:t>
            </a:r>
          </a:p>
        </p:txBody>
      </p:sp>
      <p:sp>
        <p:nvSpPr>
          <p:cNvPr id="398341" name="Rectangle 6"/>
          <p:cNvSpPr>
            <a:spLocks noChangeArrowheads="1"/>
          </p:cNvSpPr>
          <p:nvPr/>
        </p:nvSpPr>
        <p:spPr bwMode="auto">
          <a:xfrm>
            <a:off x="7083426" y="2060576"/>
            <a:ext cx="282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بیشتر وزن بدن راتحمل می کند</a:t>
            </a:r>
          </a:p>
        </p:txBody>
      </p:sp>
      <p:sp>
        <p:nvSpPr>
          <p:cNvPr id="398342" name="Rectangle 7"/>
          <p:cNvSpPr>
            <a:spLocks noChangeArrowheads="1"/>
          </p:cNvSpPr>
          <p:nvPr/>
        </p:nvSpPr>
        <p:spPr bwMode="auto">
          <a:xfrm>
            <a:off x="5880100" y="2565401"/>
            <a:ext cx="403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زائده های مفصلی این مهره ها بزرگتر  بوده </a:t>
            </a:r>
          </a:p>
        </p:txBody>
      </p:sp>
      <p:sp>
        <p:nvSpPr>
          <p:cNvPr id="398343" name="Rectangle 8"/>
          <p:cNvSpPr>
            <a:spLocks noChangeArrowheads="1"/>
          </p:cNvSpPr>
          <p:nvPr/>
        </p:nvSpPr>
        <p:spPr bwMode="auto">
          <a:xfrm>
            <a:off x="5499100" y="3068638"/>
            <a:ext cx="441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حرکات چرخشی روی محور ورتیکال محدود می شود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7002462" y="3819527"/>
            <a:ext cx="3465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 eaLnBrk="1" hangingPunct="1">
              <a:defRPr/>
            </a:pPr>
            <a:r>
              <a:rPr lang="fa-I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مهره  پنجم کمری</a:t>
            </a:r>
            <a:r>
              <a:rPr lang="fa-IR" dirty="0">
                <a:solidFill>
                  <a:srgbClr val="FFFF00"/>
                </a:solidFill>
                <a:latin typeface="Garamond" pitchFamily="18" charset="0"/>
                <a:cs typeface="Arial" charset="0"/>
              </a:rPr>
              <a:t> </a:t>
            </a:r>
          </a:p>
        </p:txBody>
      </p:sp>
      <p:sp>
        <p:nvSpPr>
          <p:cNvPr id="398345" name="Rectangle 10"/>
          <p:cNvSpPr>
            <a:spLocks noChangeArrowheads="1"/>
          </p:cNvSpPr>
          <p:nvPr/>
        </p:nvSpPr>
        <p:spPr bwMode="auto">
          <a:xfrm>
            <a:off x="7896225" y="4797426"/>
            <a:ext cx="2325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مفصل با خاجی میشود</a:t>
            </a:r>
          </a:p>
        </p:txBody>
      </p:sp>
      <p:sp>
        <p:nvSpPr>
          <p:cNvPr id="398346" name="Rectangle 11"/>
          <p:cNvSpPr>
            <a:spLocks noChangeArrowheads="1"/>
          </p:cNvSpPr>
          <p:nvPr/>
        </p:nvSpPr>
        <p:spPr bwMode="auto">
          <a:xfrm>
            <a:off x="7248525" y="5084763"/>
            <a:ext cx="297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 dirty="0">
                <a:latin typeface="Garamond" panose="02020404030301010803" pitchFamily="18" charset="0"/>
              </a:rPr>
              <a:t>امکا ن تحرک  بیشتر است</a:t>
            </a:r>
            <a:r>
              <a:rPr lang="en-US" altLang="en-US" sz="1800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9834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2" y="4191001"/>
            <a:ext cx="3265948" cy="254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4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7" y="64691"/>
            <a:ext cx="3286432" cy="399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49" name="Picture 16" descr="spine_health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09" y="3571874"/>
            <a:ext cx="3340251" cy="31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672263" y="333375"/>
            <a:ext cx="3168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خاجی</a:t>
            </a:r>
          </a:p>
        </p:txBody>
      </p:sp>
      <p:sp>
        <p:nvSpPr>
          <p:cNvPr id="400387" name="Rectangle 5"/>
          <p:cNvSpPr>
            <a:spLocks noChangeArrowheads="1"/>
          </p:cNvSpPr>
          <p:nvPr/>
        </p:nvSpPr>
        <p:spPr bwMode="auto">
          <a:xfrm>
            <a:off x="6635744" y="1771928"/>
            <a:ext cx="3119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با 2استخوان خاصره مفصل می شود </a:t>
            </a:r>
          </a:p>
        </p:txBody>
      </p:sp>
      <p:sp>
        <p:nvSpPr>
          <p:cNvPr id="400388" name="Rectangle 6"/>
          <p:cNvSpPr>
            <a:spLocks noChangeArrowheads="1"/>
          </p:cNvSpPr>
          <p:nvPr/>
        </p:nvSpPr>
        <p:spPr bwMode="auto">
          <a:xfrm>
            <a:off x="8183563" y="2276476"/>
            <a:ext cx="1604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حرکت ندارد </a:t>
            </a:r>
          </a:p>
        </p:txBody>
      </p:sp>
      <p:sp>
        <p:nvSpPr>
          <p:cNvPr id="400389" name="Rectangle 7"/>
          <p:cNvSpPr>
            <a:spLocks noChangeArrowheads="1"/>
          </p:cNvSpPr>
          <p:nvPr/>
        </p:nvSpPr>
        <p:spPr bwMode="auto">
          <a:xfrm>
            <a:off x="8112125" y="285273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مفصل با دنبالچه </a:t>
            </a:r>
          </a:p>
        </p:txBody>
      </p:sp>
      <p:sp>
        <p:nvSpPr>
          <p:cNvPr id="400390" name="Rectangle 8"/>
          <p:cNvSpPr>
            <a:spLocks noChangeArrowheads="1"/>
          </p:cNvSpPr>
          <p:nvPr/>
        </p:nvSpPr>
        <p:spPr bwMode="auto">
          <a:xfrm>
            <a:off x="7680326" y="3789363"/>
            <a:ext cx="2016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دنبالچه</a:t>
            </a:r>
            <a:endParaRPr lang="en-US" altLang="en-US" sz="440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00391" name="Rectangle 9"/>
          <p:cNvSpPr>
            <a:spLocks noChangeArrowheads="1"/>
          </p:cNvSpPr>
          <p:nvPr/>
        </p:nvSpPr>
        <p:spPr bwMode="auto">
          <a:xfrm>
            <a:off x="8229712" y="4723091"/>
            <a:ext cx="1301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حرکتی ندارد</a:t>
            </a:r>
          </a:p>
        </p:txBody>
      </p:sp>
      <p:pic>
        <p:nvPicPr>
          <p:cNvPr id="400392" name="Picture 8" descr="p_sacroiliac_anato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68" y="1318419"/>
            <a:ext cx="377983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4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16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637270"/>
              </p:ext>
            </p:extLst>
          </p:nvPr>
        </p:nvGraphicFramePr>
        <p:xfrm>
          <a:off x="213360" y="2094230"/>
          <a:ext cx="5867400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Bitmap Image" r:id="rId3" imgW="9171429" imgH="6885714" progId="Paint.Picture">
                  <p:embed/>
                </p:oleObj>
              </mc:Choice>
              <mc:Fallback>
                <p:oleObj name="Bitmap Image" r:id="rId3" imgW="9171429" imgH="6885714" progId="Paint.Picture">
                  <p:embed/>
                  <p:pic>
                    <p:nvPicPr>
                      <p:cNvPr id="7321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" y="2094230"/>
                        <a:ext cx="5867400" cy="440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2163" name="WordArt 3"/>
          <p:cNvSpPr>
            <a:spLocks noChangeArrowheads="1" noChangeShapeType="1" noTextEdit="1"/>
          </p:cNvSpPr>
          <p:nvPr/>
        </p:nvSpPr>
        <p:spPr bwMode="auto">
          <a:xfrm>
            <a:off x="7786687" y="927735"/>
            <a:ext cx="22860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800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تفاوت لگن مرد وزن</a:t>
            </a:r>
            <a:endParaRPr lang="en-US" sz="2800" kern="10" dirty="0"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2164" name="Text Box 4"/>
          <p:cNvSpPr txBox="1">
            <a:spLocks noChangeArrowheads="1"/>
          </p:cNvSpPr>
          <p:nvPr/>
        </p:nvSpPr>
        <p:spPr bwMode="auto">
          <a:xfrm>
            <a:off x="6522721" y="2301241"/>
            <a:ext cx="3872230" cy="4154984"/>
          </a:xfrm>
          <a:prstGeom prst="rect">
            <a:avLst/>
          </a:prstGeom>
          <a:solidFill>
            <a:schemeClr val="accent1"/>
          </a:solidFill>
          <a:ln w="9525">
            <a:solidFill>
              <a:srgbClr val="99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400" dirty="0">
                <a:latin typeface="Arial" panose="020B0604020202020204" pitchFamily="34" charset="0"/>
              </a:rPr>
              <a:t> مدخل لگن در زن بيضي و در مرد دايره اي شكل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400" dirty="0">
                <a:latin typeface="Arial" panose="020B0604020202020204" pitchFamily="34" charset="0"/>
              </a:rPr>
              <a:t> لگن زن كوتاهتر بوده حالت قيفي كمتر دارد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400" dirty="0">
                <a:latin typeface="Arial" panose="020B0604020202020204" pitchFamily="34" charset="0"/>
              </a:rPr>
              <a:t> زاويه بين استخوان شرمگاهي در زن (85 درجه)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ar-SA" altLang="en-US" sz="2400" dirty="0">
                <a:latin typeface="Arial" panose="020B0604020202020204" pitchFamily="34" charset="0"/>
              </a:rPr>
              <a:t>بيشتر از مرد(55درجه)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400" dirty="0">
                <a:latin typeface="Arial" panose="020B0604020202020204" pitchFamily="34" charset="0"/>
              </a:rPr>
              <a:t> بريدگي سياتيكي بزرگ در زن بزرگتر از مرد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400" dirty="0">
                <a:latin typeface="Arial" panose="020B0604020202020204" pitchFamily="34" charset="0"/>
              </a:rPr>
              <a:t> سوراخ سدادي در زن مثلثي و در مرد بيضي شكل است.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3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3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4"/>
          <p:cNvSpPr>
            <a:spLocks noChangeArrowheads="1"/>
          </p:cNvSpPr>
          <p:nvPr/>
        </p:nvSpPr>
        <p:spPr bwMode="auto">
          <a:xfrm>
            <a:off x="2590801" y="639763"/>
            <a:ext cx="7250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لیگامنت های استحکام مهره ها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3459" name="Rectangle 6"/>
          <p:cNvSpPr>
            <a:spLocks noChangeArrowheads="1"/>
          </p:cNvSpPr>
          <p:nvPr/>
        </p:nvSpPr>
        <p:spPr bwMode="auto">
          <a:xfrm>
            <a:off x="9264650" y="2205038"/>
            <a:ext cx="1258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طولی</a:t>
            </a:r>
            <a:r>
              <a:rPr lang="fa-IR" altLang="en-US" sz="1800">
                <a:latin typeface="Garamond" panose="02020404030301010803" pitchFamily="18" charset="0"/>
              </a:rPr>
              <a:t> </a:t>
            </a: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قدامی</a:t>
            </a:r>
            <a:r>
              <a:rPr lang="fa-IR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3460" name="Line 7"/>
          <p:cNvSpPr>
            <a:spLocks noChangeShapeType="1"/>
          </p:cNvSpPr>
          <p:nvPr/>
        </p:nvSpPr>
        <p:spPr bwMode="auto">
          <a:xfrm flipH="1">
            <a:off x="9120188" y="24209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61" name="Rectangle 12"/>
          <p:cNvSpPr>
            <a:spLocks noChangeArrowheads="1"/>
          </p:cNvSpPr>
          <p:nvPr/>
        </p:nvSpPr>
        <p:spPr bwMode="auto">
          <a:xfrm>
            <a:off x="5113338" y="2205038"/>
            <a:ext cx="3848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نوار باریک از پس سر تا خاجی پهن تر می شود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3462" name="Rectangle 13"/>
          <p:cNvSpPr>
            <a:spLocks noChangeArrowheads="1"/>
          </p:cNvSpPr>
          <p:nvPr/>
        </p:nvSpPr>
        <p:spPr bwMode="auto">
          <a:xfrm>
            <a:off x="9409114" y="3213101"/>
            <a:ext cx="1089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طولی خلفی </a:t>
            </a:r>
          </a:p>
        </p:txBody>
      </p:sp>
      <p:sp>
        <p:nvSpPr>
          <p:cNvPr id="403463" name="Line 14"/>
          <p:cNvSpPr>
            <a:spLocks noChangeShapeType="1"/>
          </p:cNvSpPr>
          <p:nvPr/>
        </p:nvSpPr>
        <p:spPr bwMode="auto">
          <a:xfrm flipH="1">
            <a:off x="9048750" y="34290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64" name="Rectangle 15"/>
          <p:cNvSpPr>
            <a:spLocks noChangeArrowheads="1"/>
          </p:cNvSpPr>
          <p:nvPr/>
        </p:nvSpPr>
        <p:spPr bwMode="auto">
          <a:xfrm>
            <a:off x="5680075" y="3213101"/>
            <a:ext cx="3303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پس سری تا دنبالچه .طولش یکسان است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3465" name="Rectangle 16"/>
          <p:cNvSpPr>
            <a:spLocks noChangeArrowheads="1"/>
          </p:cNvSpPr>
          <p:nvPr/>
        </p:nvSpPr>
        <p:spPr bwMode="auto">
          <a:xfrm>
            <a:off x="4943476" y="2276476"/>
            <a:ext cx="730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Garamond" panose="02020404030301010803" pitchFamily="18" charset="0"/>
            </a:endParaRPr>
          </a:p>
        </p:txBody>
      </p:sp>
      <p:sp>
        <p:nvSpPr>
          <p:cNvPr id="403466" name="Rectangle 17"/>
          <p:cNvSpPr>
            <a:spLocks noChangeArrowheads="1"/>
          </p:cNvSpPr>
          <p:nvPr/>
        </p:nvSpPr>
        <p:spPr bwMode="auto">
          <a:xfrm>
            <a:off x="1892215" y="2779991"/>
            <a:ext cx="2930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 dirty="0">
                <a:latin typeface="Garamond" panose="02020404030301010803" pitchFamily="18" charset="0"/>
              </a:rPr>
              <a:t>درمناطق گردنی وکمری قوی تراست</a:t>
            </a:r>
          </a:p>
        </p:txBody>
      </p:sp>
    </p:spTree>
    <p:extLst>
      <p:ext uri="{BB962C8B-B14F-4D97-AF65-F5344CB8AC3E}">
        <p14:creationId xmlns:p14="http://schemas.microsoft.com/office/powerpoint/2010/main" val="7173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18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81686"/>
              </p:ext>
            </p:extLst>
          </p:nvPr>
        </p:nvGraphicFramePr>
        <p:xfrm>
          <a:off x="228600" y="762001"/>
          <a:ext cx="10927079" cy="6019452"/>
        </p:xfrm>
        <a:graphic>
          <a:graphicData uri="http://schemas.openxmlformats.org/drawingml/2006/table">
            <a:tbl>
              <a:tblPr rtl="1"/>
              <a:tblGrid>
                <a:gridCol w="364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39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لیگامنت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عمل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منطقه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طولی قدامی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دراکستنشن واستحکام ناحیه قدامی مهره ها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از مهره اکسیس تا خاجی   توسعه یافته در منطقه کمری  و پشتی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اطلس اکسیس(ادامه طولی قدامی)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اکستنشن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اطلس اکسیس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طولی خلفی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 واستحکام بخش ناحیه خلفی مهره ها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از اکسیس تا خاجی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لیگامنت زرد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فلکشنو وبخصوص در ناحیه کمری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از اکسیس تا خاجی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لیگامنت گردنی(ادامه لیگامنت فوق خاری)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منطقه گردنی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فوق خاری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پشتی وکمری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اطلس واکسیس خلفی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اطلس اکسیس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غشائ پوششی  ادامه لیگامنت طولی خلفی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اکسیس تا استخوان پس سری 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بین خاری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 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کمری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39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بین عرضی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فلکشن جانبی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کمری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2326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پاپی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محدودیت در چرخش سر به همان طرف و فلکشن جانبی درجهت مخالف</a:t>
                      </a: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اکسیس به جمجمه</a:t>
                      </a: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05560" name="Rectangle 233"/>
          <p:cNvSpPr>
            <a:spLocks noChangeArrowheads="1"/>
          </p:cNvSpPr>
          <p:nvPr/>
        </p:nvSpPr>
        <p:spPr bwMode="auto">
          <a:xfrm>
            <a:off x="10483270" y="58303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5561" name="Rectangle 234"/>
          <p:cNvSpPr>
            <a:spLocks noChangeArrowheads="1"/>
          </p:cNvSpPr>
          <p:nvPr/>
        </p:nvSpPr>
        <p:spPr bwMode="auto">
          <a:xfrm>
            <a:off x="1976439" y="0"/>
            <a:ext cx="829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 dirty="0">
                <a:solidFill>
                  <a:srgbClr val="FFFF00"/>
                </a:solidFill>
                <a:latin typeface="Garamond" panose="02020404030301010803" pitchFamily="18" charset="0"/>
              </a:rPr>
              <a:t>جدول  لیگامنت های ستون فقرات</a:t>
            </a:r>
          </a:p>
        </p:txBody>
      </p:sp>
    </p:spTree>
    <p:extLst>
      <p:ext uri="{BB962C8B-B14F-4D97-AF65-F5344CB8AC3E}">
        <p14:creationId xmlns:p14="http://schemas.microsoft.com/office/powerpoint/2010/main" val="23384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حرکت های ستون مهره ها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07555" name="Rectangle 4"/>
          <p:cNvSpPr>
            <a:spLocks noChangeArrowheads="1"/>
          </p:cNvSpPr>
          <p:nvPr/>
        </p:nvSpPr>
        <p:spPr bwMode="auto">
          <a:xfrm>
            <a:off x="9336088" y="2276475"/>
            <a:ext cx="1200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اطلس</a:t>
            </a:r>
            <a:endParaRPr lang="en-US" altLang="en-US" sz="440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07556" name="Rectangle 5"/>
          <p:cNvSpPr>
            <a:spLocks noChangeArrowheads="1"/>
          </p:cNvSpPr>
          <p:nvPr/>
        </p:nvSpPr>
        <p:spPr bwMode="auto">
          <a:xfrm>
            <a:off x="5403601" y="1556028"/>
            <a:ext cx="475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یک مهره دارای حرکت جزئی است از مفصل فوقانی وتحتانی</a:t>
            </a:r>
          </a:p>
        </p:txBody>
      </p:sp>
      <p:sp>
        <p:nvSpPr>
          <p:cNvPr id="407557" name="Rectangle 6"/>
          <p:cNvSpPr>
            <a:spLocks noChangeArrowheads="1"/>
          </p:cNvSpPr>
          <p:nvPr/>
        </p:nvSpPr>
        <p:spPr bwMode="auto">
          <a:xfrm>
            <a:off x="8328025" y="3213101"/>
            <a:ext cx="2135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حرکت چرخشی ندارد</a:t>
            </a:r>
          </a:p>
        </p:txBody>
      </p:sp>
      <p:sp>
        <p:nvSpPr>
          <p:cNvPr id="407558" name="Rectangle 7"/>
          <p:cNvSpPr>
            <a:spLocks noChangeArrowheads="1"/>
          </p:cNvSpPr>
          <p:nvPr/>
        </p:nvSpPr>
        <p:spPr bwMode="auto">
          <a:xfrm>
            <a:off x="9010650" y="3644901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ازنوع لقمه ای </a:t>
            </a:r>
          </a:p>
        </p:txBody>
      </p:sp>
      <p:sp>
        <p:nvSpPr>
          <p:cNvPr id="407559" name="Rectangle 8"/>
          <p:cNvSpPr>
            <a:spLocks noChangeArrowheads="1"/>
          </p:cNvSpPr>
          <p:nvPr/>
        </p:nvSpPr>
        <p:spPr bwMode="auto">
          <a:xfrm>
            <a:off x="5638801" y="4076701"/>
            <a:ext cx="4829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فلکشن اکستنشن مانند مفصل لولایی وقرقره ای عمل می کند</a:t>
            </a:r>
          </a:p>
        </p:txBody>
      </p:sp>
      <p:sp>
        <p:nvSpPr>
          <p:cNvPr id="407560" name="Rectangle 9"/>
          <p:cNvSpPr>
            <a:spLocks noChangeArrowheads="1"/>
          </p:cNvSpPr>
          <p:nvPr/>
        </p:nvSpPr>
        <p:spPr bwMode="auto">
          <a:xfrm>
            <a:off x="8859839" y="4508501"/>
            <a:ext cx="1639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فلکشن جانبی کم </a:t>
            </a:r>
          </a:p>
        </p:txBody>
      </p:sp>
      <p:sp>
        <p:nvSpPr>
          <p:cNvPr id="407561" name="Rectangle 10"/>
          <p:cNvSpPr>
            <a:spLocks noChangeArrowheads="1"/>
          </p:cNvSpPr>
          <p:nvPr/>
        </p:nvSpPr>
        <p:spPr bwMode="auto">
          <a:xfrm>
            <a:off x="8948738" y="4887913"/>
            <a:ext cx="1390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دیسک</a:t>
            </a: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7562" name="Rectangle 11"/>
          <p:cNvSpPr>
            <a:spLocks noChangeArrowheads="1"/>
          </p:cNvSpPr>
          <p:nvPr/>
        </p:nvSpPr>
        <p:spPr bwMode="auto">
          <a:xfrm>
            <a:off x="7580314" y="5734051"/>
            <a:ext cx="283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به منزله مفصل کروی عمل است </a:t>
            </a:r>
          </a:p>
        </p:txBody>
      </p:sp>
      <p:sp>
        <p:nvSpPr>
          <p:cNvPr id="407563" name="Rectangle 16"/>
          <p:cNvSpPr>
            <a:spLocks noChangeArrowheads="1"/>
          </p:cNvSpPr>
          <p:nvPr/>
        </p:nvSpPr>
        <p:spPr bwMode="auto">
          <a:xfrm>
            <a:off x="5188258" y="6164541"/>
            <a:ext cx="5220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امکان هرگونه حرکتی را حول سه محور حرکتی را فراهم می کند</a:t>
            </a:r>
          </a:p>
        </p:txBody>
      </p:sp>
      <p:pic>
        <p:nvPicPr>
          <p:cNvPr id="407564" name="Picture 17" descr="cons1_282_1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9" y="2585546"/>
            <a:ext cx="4045116" cy="40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9070" y="740010"/>
            <a:ext cx="9613861" cy="1080938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dirty="0" smtClean="0"/>
              <a:t>مفصل آرنج</a:t>
            </a:r>
            <a:endParaRPr lang="en-US" dirty="0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7508" name="Picture 4" descr="51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2923"/>
            <a:ext cx="12192000" cy="48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9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4"/>
          <p:cNvSpPr>
            <a:spLocks noChangeArrowheads="1"/>
          </p:cNvSpPr>
          <p:nvPr/>
        </p:nvSpPr>
        <p:spPr bwMode="auto">
          <a:xfrm>
            <a:off x="3606800" y="207963"/>
            <a:ext cx="415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فلکشن ستون مهره ها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09603" name="Rectangle 5"/>
          <p:cNvSpPr>
            <a:spLocks noChangeArrowheads="1"/>
          </p:cNvSpPr>
          <p:nvPr/>
        </p:nvSpPr>
        <p:spPr bwMode="auto">
          <a:xfrm>
            <a:off x="8851900" y="1773238"/>
            <a:ext cx="1392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سطح ساجیتال</a:t>
            </a:r>
          </a:p>
        </p:txBody>
      </p:sp>
      <p:sp>
        <p:nvSpPr>
          <p:cNvPr id="409604" name="Rectangle 6"/>
          <p:cNvSpPr>
            <a:spLocks noChangeArrowheads="1"/>
          </p:cNvSpPr>
          <p:nvPr/>
        </p:nvSpPr>
        <p:spPr bwMode="auto">
          <a:xfrm>
            <a:off x="8836026" y="2133601"/>
            <a:ext cx="144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محور فورنتال </a:t>
            </a:r>
          </a:p>
        </p:txBody>
      </p:sp>
      <p:sp>
        <p:nvSpPr>
          <p:cNvPr id="409605" name="Rectangle 7"/>
          <p:cNvSpPr>
            <a:spLocks noChangeArrowheads="1"/>
          </p:cNvSpPr>
          <p:nvPr/>
        </p:nvSpPr>
        <p:spPr bwMode="auto">
          <a:xfrm>
            <a:off x="5364163" y="2565401"/>
            <a:ext cx="4932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گردنی وبخش بالایی مهره های کمری راحت تر انجام می شود</a:t>
            </a:r>
          </a:p>
        </p:txBody>
      </p:sp>
      <p:sp>
        <p:nvSpPr>
          <p:cNvPr id="409606" name="Rectangle 8"/>
          <p:cNvSpPr>
            <a:spLocks noChangeArrowheads="1"/>
          </p:cNvSpPr>
          <p:nvPr/>
        </p:nvSpPr>
        <p:spPr bwMode="auto">
          <a:xfrm>
            <a:off x="8385171" y="2995891"/>
            <a:ext cx="1773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حرکات ورزشی مانند</a:t>
            </a:r>
          </a:p>
        </p:txBody>
      </p:sp>
      <p:sp>
        <p:nvSpPr>
          <p:cNvPr id="409607" name="Rectangle 9"/>
          <p:cNvSpPr>
            <a:spLocks noChangeArrowheads="1"/>
          </p:cNvSpPr>
          <p:nvPr/>
        </p:nvSpPr>
        <p:spPr bwMode="auto">
          <a:xfrm>
            <a:off x="3790951" y="3500438"/>
            <a:ext cx="6499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ترامبلین / شیرجه/ حرکات ژیمناستیک/ پرش بانیزه / شنای پروانه/ دوی بامانع/...</a:t>
            </a:r>
          </a:p>
        </p:txBody>
      </p:sp>
      <p:sp>
        <p:nvSpPr>
          <p:cNvPr id="409608" name="Rectangle 10"/>
          <p:cNvSpPr>
            <a:spLocks noChangeArrowheads="1"/>
          </p:cNvSpPr>
          <p:nvPr/>
        </p:nvSpPr>
        <p:spPr bwMode="auto">
          <a:xfrm>
            <a:off x="8275639" y="3933826"/>
            <a:ext cx="2008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مقدار کم انجام میشود </a:t>
            </a:r>
          </a:p>
        </p:txBody>
      </p:sp>
      <p:sp>
        <p:nvSpPr>
          <p:cNvPr id="409609" name="Rectangle 11"/>
          <p:cNvSpPr>
            <a:spLocks noChangeArrowheads="1"/>
          </p:cNvSpPr>
          <p:nvPr/>
        </p:nvSpPr>
        <p:spPr bwMode="auto">
          <a:xfrm>
            <a:off x="6754813" y="4292601"/>
            <a:ext cx="355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نباید بافلکشن تنه درمفصل ران اشتباه شود</a:t>
            </a:r>
          </a:p>
        </p:txBody>
      </p:sp>
    </p:spTree>
    <p:extLst>
      <p:ext uri="{BB962C8B-B14F-4D97-AF65-F5344CB8AC3E}">
        <p14:creationId xmlns:p14="http://schemas.microsoft.com/office/powerpoint/2010/main" val="35148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4"/>
          <p:cNvSpPr>
            <a:spLocks noChangeArrowheads="1"/>
          </p:cNvSpPr>
          <p:nvPr/>
        </p:nvSpPr>
        <p:spPr bwMode="auto">
          <a:xfrm>
            <a:off x="2605089" y="495300"/>
            <a:ext cx="6586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اکستنشن ستون مهره ها</a:t>
            </a:r>
          </a:p>
        </p:txBody>
      </p:sp>
      <p:sp>
        <p:nvSpPr>
          <p:cNvPr id="411651" name="Rectangle 5"/>
          <p:cNvSpPr>
            <a:spLocks noChangeArrowheads="1"/>
          </p:cNvSpPr>
          <p:nvPr/>
        </p:nvSpPr>
        <p:spPr bwMode="auto">
          <a:xfrm>
            <a:off x="8175626" y="1844676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قویترین حرکت تنه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1652" name="Rectangle 6"/>
          <p:cNvSpPr>
            <a:spLocks noChangeArrowheads="1"/>
          </p:cNvSpPr>
          <p:nvPr/>
        </p:nvSpPr>
        <p:spPr bwMode="auto">
          <a:xfrm>
            <a:off x="1998664" y="2420938"/>
            <a:ext cx="800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اکستنشن ستون مهره ها در ناحیه مهره های پشتی به علت بلند بودن زائده های شوکی محدود می شود</a:t>
            </a:r>
          </a:p>
        </p:txBody>
      </p:sp>
      <p:sp>
        <p:nvSpPr>
          <p:cNvPr id="411653" name="Rectangle 7"/>
          <p:cNvSpPr>
            <a:spLocks noChangeArrowheads="1"/>
          </p:cNvSpPr>
          <p:nvPr/>
        </p:nvSpPr>
        <p:spPr bwMode="auto">
          <a:xfrm>
            <a:off x="7951783" y="2922866"/>
            <a:ext cx="1773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حرکات ورزشی مانند</a:t>
            </a:r>
          </a:p>
        </p:txBody>
      </p:sp>
      <p:sp>
        <p:nvSpPr>
          <p:cNvPr id="411654" name="Rectangle 8"/>
          <p:cNvSpPr>
            <a:spLocks noChangeArrowheads="1"/>
          </p:cNvSpPr>
          <p:nvPr/>
        </p:nvSpPr>
        <p:spPr bwMode="auto">
          <a:xfrm>
            <a:off x="4829175" y="3500438"/>
            <a:ext cx="5168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شنای پروانه/ پرتاب وزنه/ پرتاب دیسک / وزنه برداری/ کشتی/ </a:t>
            </a:r>
          </a:p>
        </p:txBody>
      </p:sp>
      <p:sp>
        <p:nvSpPr>
          <p:cNvPr id="411655" name="Rectangle 9"/>
          <p:cNvSpPr>
            <a:spLocks noChangeArrowheads="1"/>
          </p:cNvSpPr>
          <p:nvPr/>
        </p:nvSpPr>
        <p:spPr bwMode="auto">
          <a:xfrm>
            <a:off x="6654800" y="4076701"/>
            <a:ext cx="3314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هایپراکستنشن 20درجه امکان پذیراست</a:t>
            </a:r>
          </a:p>
        </p:txBody>
      </p:sp>
      <p:pic>
        <p:nvPicPr>
          <p:cNvPr id="411656" name="Picture 10" descr="Pictur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4597195"/>
            <a:ext cx="34559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7" name="Picture 11" descr="19 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24250"/>
            <a:ext cx="25050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581526"/>
            <a:ext cx="3168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9" name="Picture 13" descr="mus2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9"/>
            <a:ext cx="19605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7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992314" y="352425"/>
            <a:ext cx="734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فلکشن جانبی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3699" name="Rectangle 5"/>
          <p:cNvSpPr>
            <a:spLocks noChangeArrowheads="1"/>
          </p:cNvSpPr>
          <p:nvPr/>
        </p:nvSpPr>
        <p:spPr bwMode="auto">
          <a:xfrm>
            <a:off x="8667750" y="155733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 محور ساجیتال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3700" name="Rectangle 6"/>
          <p:cNvSpPr>
            <a:spLocks noChangeArrowheads="1"/>
          </p:cNvSpPr>
          <p:nvPr/>
        </p:nvSpPr>
        <p:spPr bwMode="auto">
          <a:xfrm>
            <a:off x="8963026" y="1989138"/>
            <a:ext cx="1414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سطح فورنتال </a:t>
            </a:r>
          </a:p>
        </p:txBody>
      </p:sp>
      <p:sp>
        <p:nvSpPr>
          <p:cNvPr id="413701" name="Rectangle 8"/>
          <p:cNvSpPr>
            <a:spLocks noChangeArrowheads="1"/>
          </p:cNvSpPr>
          <p:nvPr/>
        </p:nvSpPr>
        <p:spPr bwMode="auto">
          <a:xfrm>
            <a:off x="6816725" y="2492376"/>
            <a:ext cx="3519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گردنی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3702" name="Rectangle 9"/>
          <p:cNvSpPr>
            <a:spLocks noChangeArrowheads="1"/>
          </p:cNvSpPr>
          <p:nvPr/>
        </p:nvSpPr>
        <p:spPr bwMode="auto">
          <a:xfrm>
            <a:off x="8518525" y="2492376"/>
            <a:ext cx="1189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 وکمری ازاد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3703" name="Rectangle 10"/>
          <p:cNvSpPr>
            <a:spLocks noChangeArrowheads="1"/>
          </p:cNvSpPr>
          <p:nvPr/>
        </p:nvSpPr>
        <p:spPr bwMode="auto">
          <a:xfrm>
            <a:off x="5272088" y="2924176"/>
            <a:ext cx="509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دنده اول / دهم  / یازدهم/ دوازدهم/ سطح مفصلی اتصال می یابد</a:t>
            </a:r>
          </a:p>
        </p:txBody>
      </p:sp>
      <p:sp>
        <p:nvSpPr>
          <p:cNvPr id="413704" name="Rectangle 11"/>
          <p:cNvSpPr>
            <a:spLocks noChangeArrowheads="1"/>
          </p:cNvSpPr>
          <p:nvPr/>
        </p:nvSpPr>
        <p:spPr bwMode="auto">
          <a:xfrm>
            <a:off x="4235450" y="3357563"/>
            <a:ext cx="614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هر دنده به زائده عرضی مهره پایینی مفصل می شود به جز یازدهم و دوازدهم</a:t>
            </a:r>
          </a:p>
        </p:txBody>
      </p:sp>
      <p:sp>
        <p:nvSpPr>
          <p:cNvPr id="413705" name="Rectangle 12"/>
          <p:cNvSpPr>
            <a:spLocks noChangeArrowheads="1"/>
          </p:cNvSpPr>
          <p:nvPr/>
        </p:nvSpPr>
        <p:spPr bwMode="auto">
          <a:xfrm>
            <a:off x="6959600" y="3789363"/>
            <a:ext cx="3424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فلکسور و اکستنسور یک طرف</a:t>
            </a:r>
          </a:p>
        </p:txBody>
      </p:sp>
      <p:sp>
        <p:nvSpPr>
          <p:cNvPr id="413706" name="Rectangle 13"/>
          <p:cNvSpPr>
            <a:spLocks noChangeArrowheads="1"/>
          </p:cNvSpPr>
          <p:nvPr/>
        </p:nvSpPr>
        <p:spPr bwMode="auto">
          <a:xfrm>
            <a:off x="6049964" y="4168775"/>
            <a:ext cx="4035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حرکات ورزشی مانند</a:t>
            </a:r>
          </a:p>
        </p:txBody>
      </p:sp>
      <p:sp>
        <p:nvSpPr>
          <p:cNvPr id="413707" name="Rectangle 14"/>
          <p:cNvSpPr>
            <a:spLocks noChangeArrowheads="1"/>
          </p:cNvSpPr>
          <p:nvPr/>
        </p:nvSpPr>
        <p:spPr bwMode="auto">
          <a:xfrm>
            <a:off x="4606740" y="4940578"/>
            <a:ext cx="5764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حرکات ژیمناستیک / پرتاب وزنه/ کشش طرفی بدن/ حرکات ریتمیک/...</a:t>
            </a:r>
          </a:p>
        </p:txBody>
      </p:sp>
    </p:spTree>
    <p:extLst>
      <p:ext uri="{BB962C8B-B14F-4D97-AF65-F5344CB8AC3E}">
        <p14:creationId xmlns:p14="http://schemas.microsoft.com/office/powerpoint/2010/main" val="13209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4"/>
          <p:cNvSpPr>
            <a:spLocks noChangeArrowheads="1"/>
          </p:cNvSpPr>
          <p:nvPr/>
        </p:nvSpPr>
        <p:spPr bwMode="auto">
          <a:xfrm>
            <a:off x="2495551" y="495300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چرخش ستون مهره ها</a:t>
            </a:r>
          </a:p>
        </p:txBody>
      </p:sp>
      <p:sp>
        <p:nvSpPr>
          <p:cNvPr id="415747" name="Rectangle 5"/>
          <p:cNvSpPr>
            <a:spLocks noChangeArrowheads="1"/>
          </p:cNvSpPr>
          <p:nvPr/>
        </p:nvSpPr>
        <p:spPr bwMode="auto">
          <a:xfrm>
            <a:off x="7591881" y="1843366"/>
            <a:ext cx="2579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درناحیه گردن راحت تر است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5748" name="Line 6"/>
          <p:cNvSpPr>
            <a:spLocks noChangeShapeType="1"/>
          </p:cNvSpPr>
          <p:nvPr/>
        </p:nvSpPr>
        <p:spPr bwMode="auto">
          <a:xfrm flipH="1">
            <a:off x="7248526" y="20605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49" name="Rectangle 7"/>
          <p:cNvSpPr>
            <a:spLocks noChangeArrowheads="1"/>
          </p:cNvSpPr>
          <p:nvPr/>
        </p:nvSpPr>
        <p:spPr bwMode="auto">
          <a:xfrm>
            <a:off x="5232401" y="1916113"/>
            <a:ext cx="2028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90درصد اطلس واکسیس</a:t>
            </a:r>
          </a:p>
        </p:txBody>
      </p:sp>
      <p:sp>
        <p:nvSpPr>
          <p:cNvPr id="415750" name="Rectangle 8"/>
          <p:cNvSpPr>
            <a:spLocks noChangeArrowheads="1"/>
          </p:cNvSpPr>
          <p:nvPr/>
        </p:nvSpPr>
        <p:spPr bwMode="auto">
          <a:xfrm>
            <a:off x="8664576" y="2349501"/>
            <a:ext cx="1514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پشت تقریبا ازاد</a:t>
            </a:r>
          </a:p>
        </p:txBody>
      </p:sp>
      <p:sp>
        <p:nvSpPr>
          <p:cNvPr id="415751" name="Rectangle 9"/>
          <p:cNvSpPr>
            <a:spLocks noChangeArrowheads="1"/>
          </p:cNvSpPr>
          <p:nvPr/>
        </p:nvSpPr>
        <p:spPr bwMode="auto">
          <a:xfrm>
            <a:off x="8093075" y="2852738"/>
            <a:ext cx="2120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مهره های کمری محدود</a:t>
            </a:r>
          </a:p>
        </p:txBody>
      </p:sp>
      <p:sp>
        <p:nvSpPr>
          <p:cNvPr id="415752" name="Rectangle 10"/>
          <p:cNvSpPr>
            <a:spLocks noChangeArrowheads="1"/>
          </p:cNvSpPr>
          <p:nvPr/>
        </p:nvSpPr>
        <p:spPr bwMode="auto">
          <a:xfrm>
            <a:off x="6716083" y="3356253"/>
            <a:ext cx="3512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فقط  5 درجه حرکت چرخشی چپ وراست</a:t>
            </a:r>
          </a:p>
        </p:txBody>
      </p:sp>
      <p:sp>
        <p:nvSpPr>
          <p:cNvPr id="415753" name="Rectangle 11"/>
          <p:cNvSpPr>
            <a:spLocks noChangeArrowheads="1"/>
          </p:cNvSpPr>
          <p:nvPr/>
        </p:nvSpPr>
        <p:spPr bwMode="auto">
          <a:xfrm>
            <a:off x="5780089" y="3860801"/>
            <a:ext cx="4427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حرکت چرخشی با مقدارکمی فلکشن جانبی همراه است </a:t>
            </a:r>
          </a:p>
        </p:txBody>
      </p:sp>
      <p:sp>
        <p:nvSpPr>
          <p:cNvPr id="415754" name="Rectangle 12"/>
          <p:cNvSpPr>
            <a:spLocks noChangeArrowheads="1"/>
          </p:cNvSpPr>
          <p:nvPr/>
        </p:nvSpPr>
        <p:spPr bwMode="auto">
          <a:xfrm>
            <a:off x="5951539" y="4149725"/>
            <a:ext cx="4035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حرکات ورزشی مانند</a:t>
            </a:r>
          </a:p>
        </p:txBody>
      </p:sp>
      <p:sp>
        <p:nvSpPr>
          <p:cNvPr id="415755" name="Rectangle 13"/>
          <p:cNvSpPr>
            <a:spLocks noChangeArrowheads="1"/>
          </p:cNvSpPr>
          <p:nvPr/>
        </p:nvSpPr>
        <p:spPr bwMode="auto">
          <a:xfrm>
            <a:off x="5448301" y="4868347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ترامبلین / شیرجه/ گلف/ تنیس/ بدمینتون/ هندبال/دیسک/ شنا/</a:t>
            </a:r>
          </a:p>
        </p:txBody>
      </p:sp>
      <p:sp>
        <p:nvSpPr>
          <p:cNvPr id="415756" name="Rectangle 14"/>
          <p:cNvSpPr>
            <a:spLocks noChangeArrowheads="1"/>
          </p:cNvSpPr>
          <p:nvPr/>
        </p:nvSpPr>
        <p:spPr bwMode="auto">
          <a:xfrm>
            <a:off x="7956565" y="5372378"/>
            <a:ext cx="2460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حرکات دورانی ستون فقرات</a:t>
            </a:r>
          </a:p>
        </p:txBody>
      </p:sp>
      <p:sp>
        <p:nvSpPr>
          <p:cNvPr id="415757" name="Line 15"/>
          <p:cNvSpPr>
            <a:spLocks noChangeShapeType="1"/>
          </p:cNvSpPr>
          <p:nvPr/>
        </p:nvSpPr>
        <p:spPr bwMode="auto">
          <a:xfrm flipH="1" flipV="1">
            <a:off x="7608888" y="5300664"/>
            <a:ext cx="4318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8" name="Rectangle 16"/>
          <p:cNvSpPr>
            <a:spLocks noChangeArrowheads="1"/>
          </p:cNvSpPr>
          <p:nvPr/>
        </p:nvSpPr>
        <p:spPr bwMode="auto">
          <a:xfrm>
            <a:off x="5792349" y="5156478"/>
            <a:ext cx="1818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چرخشی چپ وراست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15759" name="Line 17"/>
          <p:cNvSpPr>
            <a:spLocks noChangeShapeType="1"/>
          </p:cNvSpPr>
          <p:nvPr/>
        </p:nvSpPr>
        <p:spPr bwMode="auto">
          <a:xfrm flipH="1">
            <a:off x="7680326" y="5589589"/>
            <a:ext cx="3603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60" name="Rectangle 18"/>
          <p:cNvSpPr>
            <a:spLocks noChangeArrowheads="1"/>
          </p:cNvSpPr>
          <p:nvPr/>
        </p:nvSpPr>
        <p:spPr bwMode="auto">
          <a:xfrm>
            <a:off x="6335714" y="5589588"/>
            <a:ext cx="1182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فلکشن جانبی</a:t>
            </a:r>
          </a:p>
        </p:txBody>
      </p:sp>
      <p:sp>
        <p:nvSpPr>
          <p:cNvPr id="415761" name="Line 19"/>
          <p:cNvSpPr>
            <a:spLocks noChangeShapeType="1"/>
          </p:cNvSpPr>
          <p:nvPr/>
        </p:nvSpPr>
        <p:spPr bwMode="auto">
          <a:xfrm flipH="1">
            <a:off x="7751764" y="5589589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62" name="Rectangle 20"/>
          <p:cNvSpPr>
            <a:spLocks noChangeArrowheads="1"/>
          </p:cNvSpPr>
          <p:nvPr/>
        </p:nvSpPr>
        <p:spPr bwMode="auto">
          <a:xfrm>
            <a:off x="6954513" y="5875616"/>
            <a:ext cx="657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فلکشن</a:t>
            </a:r>
          </a:p>
        </p:txBody>
      </p:sp>
      <p:sp>
        <p:nvSpPr>
          <p:cNvPr id="415763" name="Line 21"/>
          <p:cNvSpPr>
            <a:spLocks noChangeShapeType="1"/>
          </p:cNvSpPr>
          <p:nvPr/>
        </p:nvSpPr>
        <p:spPr bwMode="auto">
          <a:xfrm flipH="1">
            <a:off x="7751764" y="5589589"/>
            <a:ext cx="288925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64" name="Rectangle 22"/>
          <p:cNvSpPr>
            <a:spLocks noChangeArrowheads="1"/>
          </p:cNvSpPr>
          <p:nvPr/>
        </p:nvSpPr>
        <p:spPr bwMode="auto">
          <a:xfrm>
            <a:off x="6623050" y="62372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هایپر فلکشن</a:t>
            </a:r>
          </a:p>
        </p:txBody>
      </p:sp>
      <p:pic>
        <p:nvPicPr>
          <p:cNvPr id="415765" name="Picture 23" descr="2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73" y="4044157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6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58" y="974071"/>
            <a:ext cx="334803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4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83" name="Group 83"/>
          <p:cNvGraphicFramePr>
            <a:graphicFrameLocks noGrp="1"/>
          </p:cNvGraphicFramePr>
          <p:nvPr/>
        </p:nvGraphicFramePr>
        <p:xfrm>
          <a:off x="2566988" y="2349500"/>
          <a:ext cx="6761162" cy="3559320"/>
        </p:xfrm>
        <a:graphic>
          <a:graphicData uri="http://schemas.openxmlformats.org/drawingml/2006/table">
            <a:tbl>
              <a:tblPr rtl="1"/>
              <a:tblGrid>
                <a:gridCol w="225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480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گردنی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پشتی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کمری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78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فلکشن 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چرخشی چپ وراست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80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فلکشن جانبی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78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مقدارکمی هایپراکستنشن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7816" name="Rectangle 80"/>
          <p:cNvSpPr>
            <a:spLocks noChangeArrowheads="1"/>
          </p:cNvSpPr>
          <p:nvPr/>
        </p:nvSpPr>
        <p:spPr bwMode="auto">
          <a:xfrm>
            <a:off x="10483270" y="40809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7817" name="Rectangle 81"/>
          <p:cNvSpPr>
            <a:spLocks noChangeArrowheads="1"/>
          </p:cNvSpPr>
          <p:nvPr/>
        </p:nvSpPr>
        <p:spPr bwMode="auto">
          <a:xfrm>
            <a:off x="1992314" y="1071563"/>
            <a:ext cx="7559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محدودیت های حرکتی ستون فقرات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0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4"/>
          <p:cNvSpPr>
            <a:spLocks noChangeArrowheads="1"/>
          </p:cNvSpPr>
          <p:nvPr/>
        </p:nvSpPr>
        <p:spPr bwMode="auto">
          <a:xfrm>
            <a:off x="1703388" y="326063"/>
            <a:ext cx="86407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عدم محدودیت های حرکتی ستون فقرات</a:t>
            </a:r>
            <a:endParaRPr lang="en-US" altLang="en-US" sz="44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ct val="0"/>
              </a:spcBef>
              <a:buClrTx/>
              <a:buFontTx/>
              <a:buNone/>
            </a:pPr>
            <a:endParaRPr lang="en-US" altLang="en-US" sz="4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6707" name="Group 83"/>
          <p:cNvGraphicFramePr>
            <a:graphicFrameLocks noGrp="1"/>
          </p:cNvGraphicFramePr>
          <p:nvPr/>
        </p:nvGraphicFramePr>
        <p:xfrm>
          <a:off x="2566989" y="1700213"/>
          <a:ext cx="7058025" cy="4897438"/>
        </p:xfrm>
        <a:graphic>
          <a:graphicData uri="http://schemas.openxmlformats.org/drawingml/2006/table">
            <a:tbl>
              <a:tblPr rtl="1"/>
              <a:tblGrid>
                <a:gridCol w="235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3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گردنی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پشتی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مهره های کمری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0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فلکشن و فلکشن جانبی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چرخشی چپ وراست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فلکشن و فلکشن جانبی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4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اکستنشن و چرخشی چپ وراست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اکستنشن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هایپراکستنشن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هایپراکستنشن</a:t>
                      </a: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4" descr="back intermedi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13" y="1371600"/>
            <a:ext cx="560705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Text Box 5"/>
          <p:cNvSpPr txBox="1">
            <a:spLocks noChangeArrowheads="1"/>
          </p:cNvSpPr>
          <p:nvPr/>
        </p:nvSpPr>
        <p:spPr bwMode="auto">
          <a:xfrm>
            <a:off x="1524000" y="0"/>
            <a:ext cx="8077200" cy="711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u="sng">
                <a:solidFill>
                  <a:srgbClr val="0000CC"/>
                </a:solidFill>
                <a:latin typeface="Arial" panose="020B0604020202020204" pitchFamily="34" charset="0"/>
              </a:rPr>
              <a:t>2. INTERMEDIATE LAYER OF INTRINSIC BACK MUSCLES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u="sng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21892" name="Text Box 6"/>
          <p:cNvSpPr txBox="1">
            <a:spLocks noChangeArrowheads="1"/>
          </p:cNvSpPr>
          <p:nvPr/>
        </p:nvSpPr>
        <p:spPr bwMode="auto">
          <a:xfrm>
            <a:off x="1524001" y="838200"/>
            <a:ext cx="4786313" cy="406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ERECTOR SPINAE (SACROSPINALIS)</a:t>
            </a:r>
          </a:p>
        </p:txBody>
      </p:sp>
      <p:sp>
        <p:nvSpPr>
          <p:cNvPr id="421893" name="Text Box 7"/>
          <p:cNvSpPr txBox="1">
            <a:spLocks noChangeArrowheads="1"/>
          </p:cNvSpPr>
          <p:nvPr/>
        </p:nvSpPr>
        <p:spPr bwMode="auto">
          <a:xfrm>
            <a:off x="6383338" y="692150"/>
            <a:ext cx="4113212" cy="15049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3 COLUMNS of </a:t>
            </a:r>
            <a:r>
              <a:rPr lang="en-US" altLang="en-US" sz="1600" u="sng">
                <a:solidFill>
                  <a:srgbClr val="0000CC"/>
                </a:solidFill>
                <a:latin typeface="Arial" panose="020B0604020202020204" pitchFamily="34" charset="0"/>
              </a:rPr>
              <a:t>long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muscles: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1/ lateral-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ILIOCOSTALIS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MUSCLE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2/ intermediate-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LONGISSIMUS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M.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3/ medial </a:t>
            </a:r>
            <a:r>
              <a:rPr lang="en-US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SPINALIS  MUSCLE</a:t>
            </a:r>
          </a:p>
        </p:txBody>
      </p:sp>
      <p:sp>
        <p:nvSpPr>
          <p:cNvPr id="421894" name="Text Box 8"/>
          <p:cNvSpPr txBox="1">
            <a:spLocks noChangeArrowheads="1"/>
          </p:cNvSpPr>
          <p:nvPr/>
        </p:nvSpPr>
        <p:spPr bwMode="auto">
          <a:xfrm>
            <a:off x="5791200" y="3657601"/>
            <a:ext cx="4414838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>
                <a:solidFill>
                  <a:srgbClr val="0000CC"/>
                </a:solidFill>
                <a:latin typeface="Arial" panose="020B0604020202020204" pitchFamily="34" charset="0"/>
              </a:rPr>
              <a:t>acting unilaterally- lateral flexion of vertebral column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altLang="en-US" sz="1400">
                <a:solidFill>
                  <a:srgbClr val="0000CC"/>
                </a:solidFill>
                <a:latin typeface="Arial" panose="020B0604020202020204" pitchFamily="34" charset="0"/>
              </a:rPr>
              <a:t> acting bilaterally -extend back (vertebral column)</a:t>
            </a:r>
          </a:p>
        </p:txBody>
      </p:sp>
      <p:sp>
        <p:nvSpPr>
          <p:cNvPr id="421895" name="Rectangle 9"/>
          <p:cNvSpPr>
            <a:spLocks noChangeArrowheads="1"/>
          </p:cNvSpPr>
          <p:nvPr/>
        </p:nvSpPr>
        <p:spPr bwMode="auto">
          <a:xfrm>
            <a:off x="1905000" y="3200400"/>
            <a:ext cx="1600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>
                <a:latin typeface="Arial" panose="020B0604020202020204" pitchFamily="34" charset="0"/>
              </a:rPr>
              <a:t>Iliocostalis  m</a:t>
            </a:r>
            <a:r>
              <a:rPr lang="en-CA" altLang="en-US" sz="16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21896" name="Rectangle 11"/>
          <p:cNvSpPr>
            <a:spLocks noChangeArrowheads="1"/>
          </p:cNvSpPr>
          <p:nvPr/>
        </p:nvSpPr>
        <p:spPr bwMode="auto">
          <a:xfrm>
            <a:off x="1828800" y="3581400"/>
            <a:ext cx="1676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>
                <a:latin typeface="Arial" panose="020B0604020202020204" pitchFamily="34" charset="0"/>
              </a:rPr>
              <a:t>Longissimus m</a:t>
            </a:r>
          </a:p>
        </p:txBody>
      </p:sp>
      <p:sp>
        <p:nvSpPr>
          <p:cNvPr id="421897" name="Rectangle 13"/>
          <p:cNvSpPr>
            <a:spLocks noChangeArrowheads="1"/>
          </p:cNvSpPr>
          <p:nvPr/>
        </p:nvSpPr>
        <p:spPr bwMode="auto">
          <a:xfrm>
            <a:off x="1905000" y="4038600"/>
            <a:ext cx="152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>
                <a:latin typeface="Arial" panose="020B0604020202020204" pitchFamily="34" charset="0"/>
              </a:rPr>
              <a:t>Spinalis  m.</a:t>
            </a:r>
          </a:p>
        </p:txBody>
      </p:sp>
      <p:sp>
        <p:nvSpPr>
          <p:cNvPr id="421898" name="Rectangle 9"/>
          <p:cNvSpPr>
            <a:spLocks noChangeArrowheads="1"/>
          </p:cNvSpPr>
          <p:nvPr/>
        </p:nvSpPr>
        <p:spPr bwMode="auto">
          <a:xfrm rot="10800000" flipV="1">
            <a:off x="5759450" y="3048000"/>
            <a:ext cx="45720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>
                <a:solidFill>
                  <a:srgbClr val="0000CC"/>
                </a:solidFill>
                <a:latin typeface="Arial" panose="020B0604020202020204" pitchFamily="34" charset="0"/>
              </a:rPr>
              <a:t>orientation of fibres   – parallel</a:t>
            </a:r>
            <a:endParaRPr lang="en-US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1295400"/>
            <a:ext cx="2895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91200" y="4648201"/>
            <a:ext cx="4572000" cy="132397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CA" sz="160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Subdivided into parts according to regions</a:t>
            </a:r>
          </a:p>
          <a:p>
            <a:pPr eaLnBrk="1" hangingPunct="1">
              <a:defRPr/>
            </a:pPr>
            <a:r>
              <a:rPr lang="en-CA" sz="160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capitis - head, </a:t>
            </a:r>
          </a:p>
          <a:p>
            <a:pPr eaLnBrk="1" hangingPunct="1">
              <a:defRPr/>
            </a:pPr>
            <a:r>
              <a:rPr lang="en-CA" sz="160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cervicis - neck, </a:t>
            </a:r>
          </a:p>
          <a:p>
            <a:pPr eaLnBrk="1" hangingPunct="1">
              <a:defRPr/>
            </a:pPr>
            <a:r>
              <a:rPr lang="en-CA" sz="160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thoracis - thorax, </a:t>
            </a:r>
          </a:p>
          <a:p>
            <a:pPr eaLnBrk="1" hangingPunct="1">
              <a:defRPr/>
            </a:pPr>
            <a:r>
              <a:rPr lang="en-CA" sz="160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lumborum - lumbar.</a:t>
            </a:r>
            <a:r>
              <a:rPr lang="en-US" sz="160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60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4"/>
          <p:cNvSpPr>
            <a:spLocks noChangeArrowheads="1"/>
          </p:cNvSpPr>
          <p:nvPr/>
        </p:nvSpPr>
        <p:spPr bwMode="auto">
          <a:xfrm>
            <a:off x="2279650" y="639763"/>
            <a:ext cx="7920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عضلات عمل کننده بر ستون مهره ها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3939" name="Rectangle 5"/>
          <p:cNvSpPr>
            <a:spLocks noChangeArrowheads="1"/>
          </p:cNvSpPr>
          <p:nvPr/>
        </p:nvSpPr>
        <p:spPr bwMode="auto">
          <a:xfrm>
            <a:off x="2855913" y="2349501"/>
            <a:ext cx="710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عضلات جلوی ستون مهره ها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PREVERTEBRAL MUSCLES</a:t>
            </a:r>
            <a:r>
              <a:rPr lang="en-US" altLang="en-US" sz="1800">
                <a:latin typeface="Garamond" panose="02020404030301010803" pitchFamily="18" charset="0"/>
              </a:rPr>
              <a:t>)</a:t>
            </a:r>
            <a:r>
              <a:rPr lang="fa-IR" altLang="en-US" sz="1800">
                <a:latin typeface="Garamond" panose="02020404030301010803" pitchFamily="18" charset="0"/>
              </a:rPr>
              <a:t>)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423940" name="Rectangle 6"/>
          <p:cNvSpPr>
            <a:spLocks noChangeArrowheads="1"/>
          </p:cNvSpPr>
          <p:nvPr/>
        </p:nvSpPr>
        <p:spPr bwMode="auto">
          <a:xfrm rot="10800000">
            <a:off x="4511675" y="241458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Garamond" panose="02020404030301010803" pitchFamily="18" charset="0"/>
              </a:rPr>
              <a:t>) </a:t>
            </a:r>
          </a:p>
        </p:txBody>
      </p:sp>
      <p:sp>
        <p:nvSpPr>
          <p:cNvPr id="423941" name="Rectangle 7"/>
          <p:cNvSpPr>
            <a:spLocks noChangeArrowheads="1"/>
          </p:cNvSpPr>
          <p:nvPr/>
        </p:nvSpPr>
        <p:spPr bwMode="auto">
          <a:xfrm>
            <a:off x="7913688" y="2997201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راست راسی خارجی  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423942" name="Rectangle 8"/>
          <p:cNvSpPr>
            <a:spLocks noChangeArrowheads="1"/>
          </p:cNvSpPr>
          <p:nvPr/>
        </p:nvSpPr>
        <p:spPr bwMode="auto">
          <a:xfrm>
            <a:off x="4899026" y="3429001"/>
            <a:ext cx="5089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راست راسی قدامی(</a:t>
            </a:r>
            <a:r>
              <a:rPr lang="en-US" altLang="en-US" sz="1800">
                <a:latin typeface="Garamond" panose="02020404030301010803" pitchFamily="18" charset="0"/>
              </a:rPr>
              <a:t>RECTUS CAPITIS ANTERIOR</a:t>
            </a:r>
            <a:r>
              <a:rPr lang="fa-IR" altLang="en-US" sz="180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23943" name="Rectangle 9"/>
          <p:cNvSpPr>
            <a:spLocks noChangeArrowheads="1"/>
          </p:cNvSpPr>
          <p:nvPr/>
        </p:nvSpPr>
        <p:spPr bwMode="auto">
          <a:xfrm>
            <a:off x="5448301" y="3933826"/>
            <a:ext cx="453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127125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طویل راسی (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LONGUS CAPITIS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  <a:r>
              <a:rPr lang="fa-IR" altLang="en-US" sz="180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23944" name="Rectangle 10"/>
          <p:cNvSpPr>
            <a:spLocks noChangeArrowheads="1"/>
          </p:cNvSpPr>
          <p:nvPr/>
        </p:nvSpPr>
        <p:spPr bwMode="auto">
          <a:xfrm>
            <a:off x="5426076" y="4508501"/>
            <a:ext cx="4557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طویل گردنی (  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COLLI LONGUS</a:t>
            </a:r>
            <a:r>
              <a:rPr lang="fa-IR" altLang="en-US" sz="180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23945" name="Rectangle 11"/>
          <p:cNvSpPr>
            <a:spLocks noChangeArrowheads="1"/>
          </p:cNvSpPr>
          <p:nvPr/>
        </p:nvSpPr>
        <p:spPr bwMode="auto">
          <a:xfrm>
            <a:off x="3359150" y="5013326"/>
            <a:ext cx="6624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MUSCLES)</a:t>
            </a:r>
            <a:r>
              <a:rPr lang="fa-IR" altLang="en-US" sz="1800">
                <a:latin typeface="Garamond" panose="02020404030301010803" pitchFamily="18" charset="0"/>
              </a:rPr>
              <a:t>)  </a:t>
            </a:r>
            <a:r>
              <a:rPr lang="en-US" altLang="en-US" sz="1800">
                <a:latin typeface="Garamond" panose="02020404030301010803" pitchFamily="18" charset="0"/>
              </a:rPr>
              <a:t>        </a:t>
            </a:r>
          </a:p>
        </p:txBody>
      </p:sp>
      <p:sp>
        <p:nvSpPr>
          <p:cNvPr id="423946" name="Rectangle 12"/>
          <p:cNvSpPr>
            <a:spLocks noChangeArrowheads="1"/>
          </p:cNvSpPr>
          <p:nvPr/>
        </p:nvSpPr>
        <p:spPr bwMode="auto">
          <a:xfrm>
            <a:off x="4248736" y="2777629"/>
            <a:ext cx="4678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127125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LATERALIS)</a:t>
            </a: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 </a:t>
            </a:r>
            <a:r>
              <a:rPr lang="en-US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RECTUS CAPITIS </a:t>
            </a: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  <a:endParaRPr lang="en-US" altLang="en-US" sz="180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rtl="0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423947" name="Picture 14" descr="250px-Gray3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2" y="1214352"/>
            <a:ext cx="26654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4"/>
          <p:cNvSpPr>
            <a:spLocks noChangeArrowheads="1"/>
          </p:cNvSpPr>
          <p:nvPr/>
        </p:nvSpPr>
        <p:spPr bwMode="auto">
          <a:xfrm>
            <a:off x="4343401" y="3048001"/>
            <a:ext cx="540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سرثابت</a:t>
            </a:r>
            <a:r>
              <a:rPr lang="fa-IR" altLang="en-US" sz="1800">
                <a:latin typeface="Garamond" panose="02020404030301010803" pitchFamily="18" charset="0"/>
              </a:rPr>
              <a:t> :سطح قدامی مهره های گردنی وسه مهره پشتی</a:t>
            </a:r>
          </a:p>
        </p:txBody>
      </p:sp>
      <p:sp>
        <p:nvSpPr>
          <p:cNvPr id="425987" name="Rectangle 5"/>
          <p:cNvSpPr>
            <a:spLocks noChangeArrowheads="1"/>
          </p:cNvSpPr>
          <p:nvPr/>
        </p:nvSpPr>
        <p:spPr bwMode="auto">
          <a:xfrm>
            <a:off x="4800601" y="3581401"/>
            <a:ext cx="525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سرمتحرک</a:t>
            </a:r>
            <a:r>
              <a:rPr lang="fa-IR" altLang="en-US" sz="1800">
                <a:latin typeface="Garamond" panose="02020404030301010803" pitchFamily="18" charset="0"/>
              </a:rPr>
              <a:t>:سطح قدامی استخوان پس سری ومهره های گردنی</a:t>
            </a:r>
          </a:p>
        </p:txBody>
      </p:sp>
      <p:sp>
        <p:nvSpPr>
          <p:cNvPr id="425988" name="Rectangle 6"/>
          <p:cNvSpPr>
            <a:spLocks noChangeArrowheads="1"/>
          </p:cNvSpPr>
          <p:nvPr/>
        </p:nvSpPr>
        <p:spPr bwMode="auto">
          <a:xfrm>
            <a:off x="3810001" y="4114800"/>
            <a:ext cx="62023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1800">
                <a:latin typeface="Garamond" panose="02020404030301010803" pitchFamily="18" charset="0"/>
              </a:rPr>
              <a:t>:عضلات هر دوطرف فلکشن  مفصل اطلس پس سری و مهره های گردنی/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 فلکشن جانبی عضلات یک طرف </a:t>
            </a:r>
            <a:endParaRPr lang="en-US" altLang="en-US" sz="180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a-IR" altLang="en-US" sz="1800">
              <a:latin typeface="Garamond" panose="02020404030301010803" pitchFamily="18" charset="0"/>
            </a:endParaRPr>
          </a:p>
        </p:txBody>
      </p:sp>
      <p:sp>
        <p:nvSpPr>
          <p:cNvPr id="425989" name="Rectangle 48"/>
          <p:cNvSpPr>
            <a:spLocks noChangeArrowheads="1"/>
          </p:cNvSpPr>
          <p:nvPr/>
        </p:nvSpPr>
        <p:spPr bwMode="auto">
          <a:xfrm>
            <a:off x="5257801" y="2438401"/>
            <a:ext cx="432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Arial" panose="020B0604020202020204" pitchFamily="34" charset="0"/>
              </a:rPr>
              <a:t>عضلات جلوی ستون مهره ها </a:t>
            </a: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PREVERTEBRAL</a:t>
            </a:r>
          </a:p>
        </p:txBody>
      </p:sp>
    </p:spTree>
    <p:extLst>
      <p:ext uri="{BB962C8B-B14F-4D97-AF65-F5344CB8AC3E}">
        <p14:creationId xmlns:p14="http://schemas.microsoft.com/office/powerpoint/2010/main" val="28557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8"/>
          <p:cNvSpPr>
            <a:spLocks noChangeArrowheads="1"/>
          </p:cNvSpPr>
          <p:nvPr/>
        </p:nvSpPr>
        <p:spPr bwMode="auto">
          <a:xfrm>
            <a:off x="8459491" y="2851428"/>
            <a:ext cx="1475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عضلات نردبانی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35" name="Line 9"/>
          <p:cNvSpPr>
            <a:spLocks noChangeShapeType="1"/>
          </p:cNvSpPr>
          <p:nvPr/>
        </p:nvSpPr>
        <p:spPr bwMode="auto">
          <a:xfrm flipH="1" flipV="1">
            <a:off x="8112126" y="2781300"/>
            <a:ext cx="5048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36" name="Line 10"/>
          <p:cNvSpPr>
            <a:spLocks noChangeShapeType="1"/>
          </p:cNvSpPr>
          <p:nvPr/>
        </p:nvSpPr>
        <p:spPr bwMode="auto">
          <a:xfrm flipH="1">
            <a:off x="8040689" y="3068639"/>
            <a:ext cx="5032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37" name="Line 11"/>
          <p:cNvSpPr>
            <a:spLocks noChangeShapeType="1"/>
          </p:cNvSpPr>
          <p:nvPr/>
        </p:nvSpPr>
        <p:spPr bwMode="auto">
          <a:xfrm flipH="1">
            <a:off x="8256588" y="3068638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38" name="Rectangle 12"/>
          <p:cNvSpPr>
            <a:spLocks noChangeArrowheads="1"/>
          </p:cNvSpPr>
          <p:nvPr/>
        </p:nvSpPr>
        <p:spPr bwMode="auto">
          <a:xfrm>
            <a:off x="7385050" y="2492376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قدامی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39" name="Rectangle 13"/>
          <p:cNvSpPr>
            <a:spLocks noChangeArrowheads="1"/>
          </p:cNvSpPr>
          <p:nvPr/>
        </p:nvSpPr>
        <p:spPr bwMode="auto">
          <a:xfrm>
            <a:off x="5664200" y="2492376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دنده اول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  <a:endParaRPr lang="fa-IR" altLang="en-US" sz="1800">
              <a:latin typeface="Garamond" panose="02020404030301010803" pitchFamily="18" charset="0"/>
            </a:endParaRPr>
          </a:p>
        </p:txBody>
      </p:sp>
      <p:sp>
        <p:nvSpPr>
          <p:cNvPr id="428040" name="Rectangle 14"/>
          <p:cNvSpPr>
            <a:spLocks noChangeArrowheads="1"/>
          </p:cNvSpPr>
          <p:nvPr/>
        </p:nvSpPr>
        <p:spPr bwMode="auto">
          <a:xfrm rot="10646872" flipV="1">
            <a:off x="7608888" y="3068638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                     خلفی</a:t>
            </a:r>
          </a:p>
        </p:txBody>
      </p:sp>
      <p:sp>
        <p:nvSpPr>
          <p:cNvPr id="428041" name="Rectangle 15"/>
          <p:cNvSpPr>
            <a:spLocks noChangeArrowheads="1"/>
          </p:cNvSpPr>
          <p:nvPr/>
        </p:nvSpPr>
        <p:spPr bwMode="auto">
          <a:xfrm>
            <a:off x="7175501" y="2492376"/>
            <a:ext cx="730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Garamond" panose="02020404030301010803" pitchFamily="18" charset="0"/>
            </a:endParaRPr>
          </a:p>
        </p:txBody>
      </p:sp>
      <p:sp>
        <p:nvSpPr>
          <p:cNvPr id="428042" name="Rectangle 16"/>
          <p:cNvSpPr>
            <a:spLocks noChangeArrowheads="1"/>
          </p:cNvSpPr>
          <p:nvPr/>
        </p:nvSpPr>
        <p:spPr bwMode="auto">
          <a:xfrm>
            <a:off x="6617754" y="2205038"/>
            <a:ext cx="514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محل</a:t>
            </a:r>
            <a:endParaRPr lang="en-US" altLang="en-US" sz="180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28043" name="Rectangle 17"/>
          <p:cNvSpPr>
            <a:spLocks noChangeArrowheads="1"/>
          </p:cNvSpPr>
          <p:nvPr/>
        </p:nvSpPr>
        <p:spPr bwMode="auto">
          <a:xfrm>
            <a:off x="7391400" y="2667000"/>
            <a:ext cx="674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fa-IR" altLang="en-US" sz="1800">
                <a:latin typeface="Garamond" panose="02020404030301010803" pitchFamily="18" charset="0"/>
              </a:rPr>
              <a:t>                     میانی</a:t>
            </a:r>
          </a:p>
        </p:txBody>
      </p:sp>
      <p:sp>
        <p:nvSpPr>
          <p:cNvPr id="428044" name="Rectangle 18"/>
          <p:cNvSpPr>
            <a:spLocks noChangeArrowheads="1"/>
          </p:cNvSpPr>
          <p:nvPr/>
        </p:nvSpPr>
        <p:spPr bwMode="auto">
          <a:xfrm>
            <a:off x="7175501" y="3429001"/>
            <a:ext cx="73025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Garamond" panose="02020404030301010803" pitchFamily="18" charset="0"/>
            </a:endParaRPr>
          </a:p>
        </p:txBody>
      </p:sp>
      <p:sp>
        <p:nvSpPr>
          <p:cNvPr id="428045" name="Rectangle 19"/>
          <p:cNvSpPr>
            <a:spLocks noChangeArrowheads="1"/>
          </p:cNvSpPr>
          <p:nvPr/>
        </p:nvSpPr>
        <p:spPr bwMode="auto">
          <a:xfrm>
            <a:off x="6283325" y="3429001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دنده دوم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46" name="Rectangle 20"/>
          <p:cNvSpPr>
            <a:spLocks noChangeArrowheads="1"/>
          </p:cNvSpPr>
          <p:nvPr/>
        </p:nvSpPr>
        <p:spPr bwMode="auto">
          <a:xfrm>
            <a:off x="5951539" y="2420939"/>
            <a:ext cx="73025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Garamond" panose="02020404030301010803" pitchFamily="18" charset="0"/>
            </a:endParaRPr>
          </a:p>
        </p:txBody>
      </p:sp>
      <p:sp>
        <p:nvSpPr>
          <p:cNvPr id="428047" name="Rectangle 21"/>
          <p:cNvSpPr>
            <a:spLocks noChangeArrowheads="1"/>
          </p:cNvSpPr>
          <p:nvPr/>
        </p:nvSpPr>
        <p:spPr bwMode="auto">
          <a:xfrm>
            <a:off x="2100177" y="2779991"/>
            <a:ext cx="3751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عرضی مهره های گردنی متصل می شود </a:t>
            </a:r>
          </a:p>
        </p:txBody>
      </p:sp>
      <p:sp>
        <p:nvSpPr>
          <p:cNvPr id="428048" name="Rectangle 22"/>
          <p:cNvSpPr>
            <a:spLocks noChangeArrowheads="1"/>
          </p:cNvSpPr>
          <p:nvPr/>
        </p:nvSpPr>
        <p:spPr bwMode="auto">
          <a:xfrm>
            <a:off x="8891849" y="4365625"/>
            <a:ext cx="1417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عضلات نردبانی</a:t>
            </a:r>
            <a:endParaRPr lang="en-US" altLang="en-US" sz="180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28049" name="Line 24"/>
          <p:cNvSpPr>
            <a:spLocks noChangeShapeType="1"/>
          </p:cNvSpPr>
          <p:nvPr/>
        </p:nvSpPr>
        <p:spPr bwMode="auto">
          <a:xfrm flipH="1" flipV="1">
            <a:off x="8401051" y="4437063"/>
            <a:ext cx="5746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0" name="Line 25"/>
          <p:cNvSpPr>
            <a:spLocks noChangeShapeType="1"/>
          </p:cNvSpPr>
          <p:nvPr/>
        </p:nvSpPr>
        <p:spPr bwMode="auto">
          <a:xfrm flipH="1">
            <a:off x="8472489" y="4581526"/>
            <a:ext cx="5032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1" name="Line 26"/>
          <p:cNvSpPr>
            <a:spLocks noChangeShapeType="1"/>
          </p:cNvSpPr>
          <p:nvPr/>
        </p:nvSpPr>
        <p:spPr bwMode="auto">
          <a:xfrm flipH="1">
            <a:off x="8616951" y="4581526"/>
            <a:ext cx="35877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2" name="Rectangle 27"/>
          <p:cNvSpPr>
            <a:spLocks noChangeArrowheads="1"/>
          </p:cNvSpPr>
          <p:nvPr/>
        </p:nvSpPr>
        <p:spPr bwMode="auto">
          <a:xfrm>
            <a:off x="7751764" y="4329113"/>
            <a:ext cx="720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                      میانی</a:t>
            </a:r>
          </a:p>
        </p:txBody>
      </p:sp>
      <p:sp>
        <p:nvSpPr>
          <p:cNvPr id="428053" name="Rectangle 28"/>
          <p:cNvSpPr>
            <a:spLocks noChangeArrowheads="1"/>
          </p:cNvSpPr>
          <p:nvPr/>
        </p:nvSpPr>
        <p:spPr bwMode="auto">
          <a:xfrm>
            <a:off x="7673975" y="4221163"/>
            <a:ext cx="66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قدامی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54" name="Rectangle 29"/>
          <p:cNvSpPr>
            <a:spLocks noChangeArrowheads="1"/>
          </p:cNvSpPr>
          <p:nvPr/>
        </p:nvSpPr>
        <p:spPr bwMode="auto">
          <a:xfrm>
            <a:off x="8101013" y="5013326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خلفی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428055" name="Line 31"/>
          <p:cNvSpPr>
            <a:spLocks noChangeShapeType="1"/>
          </p:cNvSpPr>
          <p:nvPr/>
        </p:nvSpPr>
        <p:spPr bwMode="auto">
          <a:xfrm flipH="1">
            <a:off x="7248525" y="44370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6" name="Line 32"/>
          <p:cNvSpPr>
            <a:spLocks noChangeShapeType="1"/>
          </p:cNvSpPr>
          <p:nvPr/>
        </p:nvSpPr>
        <p:spPr bwMode="auto">
          <a:xfrm flipH="1">
            <a:off x="7391401" y="47974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7" name="Line 33"/>
          <p:cNvSpPr>
            <a:spLocks noChangeShapeType="1"/>
          </p:cNvSpPr>
          <p:nvPr/>
        </p:nvSpPr>
        <p:spPr bwMode="auto">
          <a:xfrm flipH="1">
            <a:off x="7535864" y="52292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58" name="Rectangle 38"/>
          <p:cNvSpPr>
            <a:spLocks noChangeArrowheads="1"/>
          </p:cNvSpPr>
          <p:nvPr/>
        </p:nvSpPr>
        <p:spPr bwMode="auto">
          <a:xfrm>
            <a:off x="9126539" y="5734051"/>
            <a:ext cx="1000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عمل دیگر: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428059" name="Line 39"/>
          <p:cNvSpPr>
            <a:spLocks noChangeShapeType="1"/>
          </p:cNvSpPr>
          <p:nvPr/>
        </p:nvSpPr>
        <p:spPr bwMode="auto">
          <a:xfrm flipH="1" flipV="1">
            <a:off x="8616951" y="573405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0" name="Rectangle 40"/>
          <p:cNvSpPr>
            <a:spLocks noChangeArrowheads="1"/>
          </p:cNvSpPr>
          <p:nvPr/>
        </p:nvSpPr>
        <p:spPr bwMode="auto">
          <a:xfrm>
            <a:off x="5281614" y="5516563"/>
            <a:ext cx="3278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فلکشن مهره گردنی هر دو طرف انقباض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61" name="Line 41"/>
          <p:cNvSpPr>
            <a:spLocks noChangeShapeType="1"/>
          </p:cNvSpPr>
          <p:nvPr/>
        </p:nvSpPr>
        <p:spPr bwMode="auto">
          <a:xfrm flipH="1">
            <a:off x="8688389" y="5949950"/>
            <a:ext cx="5032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2" name="Rectangle 42"/>
          <p:cNvSpPr>
            <a:spLocks noChangeArrowheads="1"/>
          </p:cNvSpPr>
          <p:nvPr/>
        </p:nvSpPr>
        <p:spPr bwMode="auto">
          <a:xfrm>
            <a:off x="5664201" y="5876926"/>
            <a:ext cx="2886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فلکشن جانبی یک طرف انقباض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63" name="Line 43"/>
          <p:cNvSpPr>
            <a:spLocks noChangeShapeType="1"/>
          </p:cNvSpPr>
          <p:nvPr/>
        </p:nvSpPr>
        <p:spPr bwMode="auto">
          <a:xfrm flipH="1">
            <a:off x="8832851" y="5949951"/>
            <a:ext cx="3587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4" name="Rectangle 44"/>
          <p:cNvSpPr>
            <a:spLocks noChangeArrowheads="1"/>
          </p:cNvSpPr>
          <p:nvPr/>
        </p:nvSpPr>
        <p:spPr bwMode="auto">
          <a:xfrm>
            <a:off x="5511800" y="6165851"/>
            <a:ext cx="325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کشش بالااز اول و ودوم وکمک به تنفس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65" name="Line 50"/>
          <p:cNvSpPr>
            <a:spLocks noChangeShapeType="1"/>
          </p:cNvSpPr>
          <p:nvPr/>
        </p:nvSpPr>
        <p:spPr bwMode="auto">
          <a:xfrm flipH="1">
            <a:off x="7248525" y="44370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6" name="Line 51"/>
          <p:cNvSpPr>
            <a:spLocks noChangeShapeType="1"/>
          </p:cNvSpPr>
          <p:nvPr/>
        </p:nvSpPr>
        <p:spPr bwMode="auto">
          <a:xfrm flipH="1">
            <a:off x="7391401" y="47974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7" name="Line 52"/>
          <p:cNvSpPr>
            <a:spLocks noChangeShapeType="1"/>
          </p:cNvSpPr>
          <p:nvPr/>
        </p:nvSpPr>
        <p:spPr bwMode="auto">
          <a:xfrm flipH="1">
            <a:off x="7535864" y="52292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68" name="Rectangle 53"/>
          <p:cNvSpPr>
            <a:spLocks noChangeArrowheads="1"/>
          </p:cNvSpPr>
          <p:nvPr/>
        </p:nvSpPr>
        <p:spPr bwMode="auto">
          <a:xfrm>
            <a:off x="3657600" y="4191001"/>
            <a:ext cx="339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های عرضی سومین تا ششمین مهره</a:t>
            </a:r>
            <a:r>
              <a:rPr lang="en-US" altLang="en-US" sz="18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28069" name="Rectangle 54"/>
          <p:cNvSpPr>
            <a:spLocks noChangeArrowheads="1"/>
          </p:cNvSpPr>
          <p:nvPr/>
        </p:nvSpPr>
        <p:spPr bwMode="auto">
          <a:xfrm>
            <a:off x="3810000" y="4572001"/>
            <a:ext cx="3341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های  عرضی دومین تا ششمین مهره</a:t>
            </a:r>
          </a:p>
        </p:txBody>
      </p:sp>
      <p:sp>
        <p:nvSpPr>
          <p:cNvPr id="428070" name="Rectangle 55"/>
          <p:cNvSpPr>
            <a:spLocks noChangeArrowheads="1"/>
          </p:cNvSpPr>
          <p:nvPr/>
        </p:nvSpPr>
        <p:spPr bwMode="auto">
          <a:xfrm>
            <a:off x="3962401" y="5029201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latin typeface="Garamond" panose="02020404030301010803" pitchFamily="18" charset="0"/>
              </a:rPr>
              <a:t>زائده های  عرضی چهارم تا ششمین مهره</a:t>
            </a:r>
          </a:p>
        </p:txBody>
      </p:sp>
      <p:sp>
        <p:nvSpPr>
          <p:cNvPr id="428071" name="Rectangle 56"/>
          <p:cNvSpPr>
            <a:spLocks noChangeArrowheads="1"/>
          </p:cNvSpPr>
          <p:nvPr/>
        </p:nvSpPr>
        <p:spPr bwMode="auto">
          <a:xfrm>
            <a:off x="9118601" y="5734051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عمل دیگر</a:t>
            </a:r>
            <a:r>
              <a:rPr lang="fa-IR" altLang="en-US" sz="1800">
                <a:latin typeface="Garamond" panose="02020404030301010803" pitchFamily="18" charset="0"/>
              </a:rPr>
              <a:t>:</a:t>
            </a: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428072" name="Line 57"/>
          <p:cNvSpPr>
            <a:spLocks noChangeShapeType="1"/>
          </p:cNvSpPr>
          <p:nvPr/>
        </p:nvSpPr>
        <p:spPr bwMode="auto">
          <a:xfrm flipH="1" flipV="1">
            <a:off x="8616951" y="573405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73" name="Line 58"/>
          <p:cNvSpPr>
            <a:spLocks noChangeShapeType="1"/>
          </p:cNvSpPr>
          <p:nvPr/>
        </p:nvSpPr>
        <p:spPr bwMode="auto">
          <a:xfrm flipH="1">
            <a:off x="8688389" y="5949950"/>
            <a:ext cx="5032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74" name="Rectangle 17"/>
          <p:cNvSpPr>
            <a:spLocks noChangeArrowheads="1"/>
          </p:cNvSpPr>
          <p:nvPr/>
        </p:nvSpPr>
        <p:spPr bwMode="auto">
          <a:xfrm>
            <a:off x="3048000" y="1050926"/>
            <a:ext cx="5703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80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fa-IR" altLang="en-US" sz="2800">
                <a:latin typeface="Garamond" panose="02020404030301010803" pitchFamily="18" charset="0"/>
              </a:rPr>
              <a:t>                     نردبانی     </a:t>
            </a:r>
            <a:r>
              <a:rPr lang="en-US" altLang="en-US" sz="2800">
                <a:latin typeface="Garamond" panose="02020404030301010803" pitchFamily="18" charset="0"/>
              </a:rPr>
              <a:t>Scalenes</a:t>
            </a:r>
            <a:endParaRPr lang="fa-IR" altLang="en-US" sz="280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1012" name="Picture 4" descr="art-nf480078_fig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4" descr="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0" y="1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3" name="Picture 5" descr="neck-exercises-head-side-to-s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573464"/>
            <a:ext cx="56515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4" name="Picture 6" descr="neck-exercises-forward-backwa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0"/>
            <a:ext cx="56515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4"/>
          <p:cNvSpPr>
            <a:spLocks noChangeArrowheads="1"/>
          </p:cNvSpPr>
          <p:nvPr/>
        </p:nvSpPr>
        <p:spPr bwMode="auto">
          <a:xfrm>
            <a:off x="2063750" y="333375"/>
            <a:ext cx="77041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>
                <a:solidFill>
                  <a:srgbClr val="FFFF00"/>
                </a:solidFill>
                <a:latin typeface="Garamond" panose="02020404030301010803" pitchFamily="18" charset="0"/>
              </a:rPr>
              <a:t>جناغی چنبری (دوسر) (</a:t>
            </a:r>
            <a:r>
              <a:rPr lang="en-US" altLang="en-US">
                <a:solidFill>
                  <a:srgbClr val="FFFF00"/>
                </a:solidFill>
                <a:latin typeface="Garamond" panose="02020404030301010803" pitchFamily="18" charset="0"/>
              </a:rPr>
              <a:t>sternocleidomastoid</a:t>
            </a:r>
            <a:r>
              <a:rPr lang="fa-IR" altLang="en-US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32131" name="Rectangle 5"/>
          <p:cNvSpPr>
            <a:spLocks noChangeArrowheads="1"/>
          </p:cNvSpPr>
          <p:nvPr/>
        </p:nvSpPr>
        <p:spPr bwMode="auto">
          <a:xfrm>
            <a:off x="6867525" y="1773238"/>
            <a:ext cx="2941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سرثابت </a:t>
            </a:r>
            <a:r>
              <a:rPr lang="fa-IR" altLang="en-US" sz="1800">
                <a:latin typeface="Garamond" panose="02020404030301010803" pitchFamily="18" charset="0"/>
              </a:rPr>
              <a:t>: با دو سر بر جناغ وترقوه</a:t>
            </a:r>
          </a:p>
        </p:txBody>
      </p:sp>
      <p:sp>
        <p:nvSpPr>
          <p:cNvPr id="432132" name="Rectangle 6"/>
          <p:cNvSpPr>
            <a:spLocks noChangeArrowheads="1"/>
          </p:cNvSpPr>
          <p:nvPr/>
        </p:nvSpPr>
        <p:spPr bwMode="auto">
          <a:xfrm>
            <a:off x="6959601" y="2276476"/>
            <a:ext cx="2841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سرمتحرک</a:t>
            </a:r>
            <a:r>
              <a:rPr lang="fa-IR" altLang="en-US" sz="1800">
                <a:latin typeface="Garamond" panose="02020404030301010803" pitchFamily="18" charset="0"/>
              </a:rPr>
              <a:t>:زائده پستانی گیجگاهی</a:t>
            </a:r>
          </a:p>
        </p:txBody>
      </p:sp>
      <p:sp>
        <p:nvSpPr>
          <p:cNvPr id="432133" name="Rectangle 7"/>
          <p:cNvSpPr>
            <a:spLocks noChangeArrowheads="1"/>
          </p:cNvSpPr>
          <p:nvPr/>
        </p:nvSpPr>
        <p:spPr bwMode="auto">
          <a:xfrm>
            <a:off x="5735639" y="2708276"/>
            <a:ext cx="4048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1800">
                <a:latin typeface="Garamond" panose="02020404030301010803" pitchFamily="18" charset="0"/>
              </a:rPr>
              <a:t>: فلکشن اطلس  پس سری فلکشن مهره گردنی</a:t>
            </a:r>
          </a:p>
        </p:txBody>
      </p:sp>
      <p:sp>
        <p:nvSpPr>
          <p:cNvPr id="432134" name="Rectangle 8"/>
          <p:cNvSpPr>
            <a:spLocks noChangeArrowheads="1"/>
          </p:cNvSpPr>
          <p:nvPr/>
        </p:nvSpPr>
        <p:spPr bwMode="auto">
          <a:xfrm>
            <a:off x="7896226" y="3141663"/>
            <a:ext cx="1897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فلکشن جانبی  گردنی</a:t>
            </a:r>
          </a:p>
        </p:txBody>
      </p:sp>
      <p:sp>
        <p:nvSpPr>
          <p:cNvPr id="432135" name="Rectangle 9"/>
          <p:cNvSpPr>
            <a:spLocks noChangeArrowheads="1"/>
          </p:cNvSpPr>
          <p:nvPr/>
        </p:nvSpPr>
        <p:spPr bwMode="auto">
          <a:xfrm>
            <a:off x="7175500" y="3500438"/>
            <a:ext cx="2628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چرخش دومهره اطلس واکسیس</a:t>
            </a:r>
          </a:p>
        </p:txBody>
      </p:sp>
      <p:sp>
        <p:nvSpPr>
          <p:cNvPr id="432136" name="Rectangle 10"/>
          <p:cNvSpPr>
            <a:spLocks noChangeArrowheads="1"/>
          </p:cNvSpPr>
          <p:nvPr/>
        </p:nvSpPr>
        <p:spPr bwMode="auto">
          <a:xfrm>
            <a:off x="7175501" y="3860801"/>
            <a:ext cx="2659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1800">
                <a:latin typeface="Garamond" panose="02020404030301010803" pitchFamily="18" charset="0"/>
              </a:rPr>
              <a:t>فلکشن و فلکشن جانبی سر قوی</a:t>
            </a:r>
          </a:p>
        </p:txBody>
      </p:sp>
      <p:pic>
        <p:nvPicPr>
          <p:cNvPr id="432137" name="Picture 11" descr="1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1411289"/>
            <a:ext cx="24479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8" name="Picture 13" descr="neck-exercises-isometric-neck-exercises-sid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365626"/>
            <a:ext cx="34559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9" name="Picture 14" descr="neck-exercises-isometric-neck-exercises-front-bac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65626"/>
            <a:ext cx="32766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496" y="843455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r" rtl="1"/>
            <a:r>
              <a:rPr lang="fa-IR" altLang="en-US" sz="3200" dirty="0"/>
              <a:t>جناغی چنبری پستاني (</a:t>
            </a:r>
            <a:r>
              <a:rPr lang="en-US" altLang="en-US" sz="3200" dirty="0"/>
              <a:t>sternocleidomastoid</a:t>
            </a:r>
            <a:r>
              <a:rPr lang="fa-IR" altLang="en-US" sz="4000" dirty="0"/>
              <a:t>)</a:t>
            </a:r>
            <a:br>
              <a:rPr lang="fa-IR" altLang="en-US" sz="4000" dirty="0"/>
            </a:br>
            <a:endParaRPr lang="en-US" altLang="en-US" sz="4000" dirty="0"/>
          </a:p>
        </p:txBody>
      </p:sp>
      <p:pic>
        <p:nvPicPr>
          <p:cNvPr id="434180" name="Picture 5" descr="4-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78" y="2633771"/>
            <a:ext cx="5388601" cy="3294063"/>
          </a:xfrm>
          <a:ln>
            <a:solidFill>
              <a:srgbClr val="FF3300"/>
            </a:solidFill>
          </a:ln>
        </p:spPr>
      </p:pic>
      <p:pic>
        <p:nvPicPr>
          <p:cNvPr id="434179" name="Picture 4" descr="image1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8" y="2633771"/>
            <a:ext cx="4537842" cy="32940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4"/>
          <p:cNvSpPr>
            <a:spLocks noChangeArrowheads="1"/>
          </p:cNvSpPr>
          <p:nvPr/>
        </p:nvSpPr>
        <p:spPr bwMode="auto">
          <a:xfrm>
            <a:off x="2351088" y="495300"/>
            <a:ext cx="7200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گوشه ای(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levator scapulae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35203" name="Rectangle 5"/>
          <p:cNvSpPr>
            <a:spLocks noChangeArrowheads="1"/>
          </p:cNvSpPr>
          <p:nvPr/>
        </p:nvSpPr>
        <p:spPr bwMode="auto">
          <a:xfrm>
            <a:off x="7797801" y="2171701"/>
            <a:ext cx="230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سرثابت</a:t>
            </a:r>
            <a:r>
              <a:rPr lang="fa-IR" altLang="en-US" sz="2000">
                <a:latin typeface="Garamond" panose="02020404030301010803" pitchFamily="18" charset="0"/>
              </a:rPr>
              <a:t> :لبه داخلی کتف</a:t>
            </a:r>
          </a:p>
        </p:txBody>
      </p:sp>
      <p:sp>
        <p:nvSpPr>
          <p:cNvPr id="435204" name="Rectangle 6"/>
          <p:cNvSpPr>
            <a:spLocks noChangeArrowheads="1"/>
          </p:cNvSpPr>
          <p:nvPr/>
        </p:nvSpPr>
        <p:spPr bwMode="auto">
          <a:xfrm>
            <a:off x="1127125" y="2781301"/>
            <a:ext cx="8993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سرمتحرک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 چهار مهره گردنی</a:t>
            </a:r>
          </a:p>
        </p:txBody>
      </p:sp>
      <p:sp>
        <p:nvSpPr>
          <p:cNvPr id="435205" name="Rectangle 7"/>
          <p:cNvSpPr>
            <a:spLocks noChangeArrowheads="1"/>
          </p:cNvSpPr>
          <p:nvPr/>
        </p:nvSpPr>
        <p:spPr bwMode="auto">
          <a:xfrm>
            <a:off x="1524000" y="3284539"/>
            <a:ext cx="849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فلکشن و فلکشن جانبی /بالا کشنده کتف /خم کننده سر به یک طرف در زمان ثابت بودن کتف</a:t>
            </a:r>
          </a:p>
        </p:txBody>
      </p:sp>
    </p:spTree>
    <p:extLst>
      <p:ext uri="{BB962C8B-B14F-4D97-AF65-F5344CB8AC3E}">
        <p14:creationId xmlns:p14="http://schemas.microsoft.com/office/powerpoint/2010/main" val="7264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4" descr="posterior-view-of-levator-scapulae-muscles-with-bony-attachments-~-3D508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1" name="Picture 5" descr="LVSeatedGriplessShru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933826"/>
            <a:ext cx="42846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2" name="Picture 6" descr="CBShru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765175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4"/>
          <p:cNvSpPr>
            <a:spLocks noChangeArrowheads="1"/>
          </p:cNvSpPr>
          <p:nvPr/>
        </p:nvSpPr>
        <p:spPr bwMode="auto">
          <a:xfrm>
            <a:off x="2279651" y="620713"/>
            <a:ext cx="7324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عضلات مهره ای (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spenius muscles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39299" name="Rectangle 5"/>
          <p:cNvSpPr>
            <a:spLocks noChangeArrowheads="1"/>
          </p:cNvSpPr>
          <p:nvPr/>
        </p:nvSpPr>
        <p:spPr bwMode="auto">
          <a:xfrm>
            <a:off x="6311900" y="2171701"/>
            <a:ext cx="3589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مهره ای راسی( </a:t>
            </a:r>
            <a:r>
              <a:rPr lang="en-US" altLang="en-US" sz="2000">
                <a:latin typeface="Garamond" panose="02020404030301010803" pitchFamily="18" charset="0"/>
              </a:rPr>
              <a:t>(  </a:t>
            </a:r>
            <a:r>
              <a:rPr lang="en-US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spenius capitis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39300" name="Rectangle 7"/>
          <p:cNvSpPr>
            <a:spLocks noChangeArrowheads="1"/>
          </p:cNvSpPr>
          <p:nvPr/>
        </p:nvSpPr>
        <p:spPr bwMode="auto">
          <a:xfrm>
            <a:off x="6486028" y="2781300"/>
            <a:ext cx="34263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مهره ای گردنی( </a:t>
            </a:r>
            <a:r>
              <a:rPr lang="en-US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speniuscervisis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39301" name="Rectangle 8"/>
          <p:cNvSpPr>
            <a:spLocks noChangeArrowheads="1"/>
          </p:cNvSpPr>
          <p:nvPr/>
        </p:nvSpPr>
        <p:spPr bwMode="auto">
          <a:xfrm>
            <a:off x="3719514" y="3357564"/>
            <a:ext cx="6230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سطحی که  بین جناغی چنبری وذوزنقه ودر زیر جمجمه  قرار دارد</a:t>
            </a:r>
          </a:p>
        </p:txBody>
      </p:sp>
      <p:sp>
        <p:nvSpPr>
          <p:cNvPr id="439302" name="Rectangle 9"/>
          <p:cNvSpPr>
            <a:spLocks noChangeArrowheads="1"/>
          </p:cNvSpPr>
          <p:nvPr/>
        </p:nvSpPr>
        <p:spPr bwMode="auto">
          <a:xfrm>
            <a:off x="1524000" y="3860801"/>
            <a:ext cx="848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سرثابت </a:t>
            </a:r>
            <a:r>
              <a:rPr lang="fa-IR" altLang="en-US" sz="2000">
                <a:latin typeface="Garamond" panose="02020404030301010803" pitchFamily="18" charset="0"/>
              </a:rPr>
              <a:t>: زائده های شوکی هفتمین مهره گردنی و ششمین مهره اول پشتی</a:t>
            </a:r>
          </a:p>
        </p:txBody>
      </p:sp>
      <p:sp>
        <p:nvSpPr>
          <p:cNvPr id="439303" name="Rectangle 10"/>
          <p:cNvSpPr>
            <a:spLocks noChangeArrowheads="1"/>
          </p:cNvSpPr>
          <p:nvPr/>
        </p:nvSpPr>
        <p:spPr bwMode="auto">
          <a:xfrm>
            <a:off x="2782889" y="4292601"/>
            <a:ext cx="7242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سرمتحرک</a:t>
            </a:r>
            <a:r>
              <a:rPr lang="fa-IR" altLang="en-US" sz="2000">
                <a:latin typeface="Garamond" panose="02020404030301010803" pitchFamily="18" charset="0"/>
              </a:rPr>
              <a:t>: زائده پستانی گیجگاهی زائده های  عرضی مهره های اول تا سوم گردنی</a:t>
            </a:r>
          </a:p>
        </p:txBody>
      </p:sp>
      <p:sp>
        <p:nvSpPr>
          <p:cNvPr id="439304" name="Rectangle 11"/>
          <p:cNvSpPr>
            <a:spLocks noChangeArrowheads="1"/>
          </p:cNvSpPr>
          <p:nvPr/>
        </p:nvSpPr>
        <p:spPr bwMode="auto">
          <a:xfrm>
            <a:off x="2711450" y="4724401"/>
            <a:ext cx="7342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:اکسنسور در هر دو طرف (باز کردن)هایپراکستنشن اولین مهره گردنی با پس سر تمام مهره های گردنی را موجب میشود</a:t>
            </a:r>
          </a:p>
        </p:txBody>
      </p:sp>
    </p:spTree>
    <p:extLst>
      <p:ext uri="{BB962C8B-B14F-4D97-AF65-F5344CB8AC3E}">
        <p14:creationId xmlns:p14="http://schemas.microsoft.com/office/powerpoint/2010/main" val="14637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4" descr="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7" name="Picture 5" descr="LVNeckExtension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349501"/>
            <a:ext cx="26638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8" name="Picture 6" descr="neck-exercises-lying-face-up-plate-neck-resistanc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1"/>
            <a:ext cx="32035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4"/>
          <p:cNvSpPr>
            <a:spLocks noChangeArrowheads="1"/>
          </p:cNvSpPr>
          <p:nvPr/>
        </p:nvSpPr>
        <p:spPr bwMode="auto">
          <a:xfrm>
            <a:off x="2063751" y="549275"/>
            <a:ext cx="7724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عضلات زیر پشت سری  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(subccipitals)</a:t>
            </a:r>
          </a:p>
        </p:txBody>
      </p:sp>
      <p:graphicFrame>
        <p:nvGraphicFramePr>
          <p:cNvPr id="49209" name="Group 5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69652907"/>
              </p:ext>
            </p:extLst>
          </p:nvPr>
        </p:nvGraphicFramePr>
        <p:xfrm>
          <a:off x="2686050" y="1872384"/>
          <a:ext cx="6480175" cy="4700589"/>
        </p:xfrm>
        <a:graphic>
          <a:graphicData uri="http://schemas.openxmlformats.org/drawingml/2006/table">
            <a:tbl>
              <a:tblPr rtl="1"/>
              <a:tblGrid>
                <a:gridCol w="3236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8863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عضلات مورب راسی فوقانی </a:t>
                      </a:r>
                      <a:endParaRPr kumimoji="0" lang="fa-I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Obliquus capitis superior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85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عضلات راسی تحتانی</a:t>
                      </a:r>
                      <a:endParaRPr kumimoji="0" lang="fa-I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Obliquus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capitis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Inferior 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488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راست بزرگ راسی خلفی</a:t>
                      </a:r>
                      <a:endParaRPr kumimoji="0" lang="fa-I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Rectus capitis  posterior  major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2388"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راست کوچک  راسی خلفی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Rectus </a:t>
                      </a:r>
                      <a:r>
                        <a:rPr kumimoji="0" lang="en-US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capitis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posterior minor 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9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4"/>
          <p:cNvSpPr>
            <a:spLocks noChangeArrowheads="1"/>
          </p:cNvSpPr>
          <p:nvPr/>
        </p:nvSpPr>
        <p:spPr bwMode="auto">
          <a:xfrm>
            <a:off x="7097714" y="587376"/>
            <a:ext cx="3190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 در زیرجمجمه  و قابل لمس نیستند</a:t>
            </a:r>
          </a:p>
        </p:txBody>
      </p:sp>
      <p:sp>
        <p:nvSpPr>
          <p:cNvPr id="445443" name="Rectangle 5"/>
          <p:cNvSpPr>
            <a:spLocks noChangeArrowheads="1"/>
          </p:cNvSpPr>
          <p:nvPr/>
        </p:nvSpPr>
        <p:spPr bwMode="auto">
          <a:xfrm>
            <a:off x="6743701" y="1196976"/>
            <a:ext cx="3541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 بخش خلفی اطلس و اکسیس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45444" name="Rectangle 6"/>
          <p:cNvSpPr>
            <a:spLocks noChangeArrowheads="1"/>
          </p:cNvSpPr>
          <p:nvPr/>
        </p:nvSpPr>
        <p:spPr bwMode="auto">
          <a:xfrm>
            <a:off x="1524001" y="1700214"/>
            <a:ext cx="874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:استخوان پس سری وزائده های عرضی اطلس</a:t>
            </a:r>
          </a:p>
        </p:txBody>
      </p:sp>
      <p:sp>
        <p:nvSpPr>
          <p:cNvPr id="445445" name="Rectangle 7"/>
          <p:cNvSpPr>
            <a:spLocks noChangeArrowheads="1"/>
          </p:cNvSpPr>
          <p:nvPr/>
        </p:nvSpPr>
        <p:spPr bwMode="auto">
          <a:xfrm>
            <a:off x="1524001" y="2205039"/>
            <a:ext cx="8748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:هردوطرف  اکستنشن وهایپر اکستنشن مفصل اطلس واستخوان پس سری/ فلکشن جانبی سر از یک طرف/ چرخش از مفصل اطلس و اکسیس</a:t>
            </a:r>
          </a:p>
        </p:txBody>
      </p:sp>
      <p:pic>
        <p:nvPicPr>
          <p:cNvPr id="445446" name="Picture 8" descr="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068638"/>
            <a:ext cx="511175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7" name="Picture 9" descr="130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068638"/>
            <a:ext cx="414020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8" name="Picture 10" descr="neck-exercises-seated-head-harness-neck-resistanc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4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75854" y="385474"/>
            <a:ext cx="9144000" cy="1143000"/>
          </a:xfrm>
        </p:spPr>
        <p:txBody>
          <a:bodyPr anchor="ctr"/>
          <a:lstStyle/>
          <a:p>
            <a:pPr algn="r" rtl="1">
              <a:defRPr/>
            </a:pPr>
            <a:r>
              <a:rPr lang="fa-IR" sz="3600" dirty="0">
                <a:solidFill>
                  <a:srgbClr val="FFFF00"/>
                </a:solidFill>
              </a:rPr>
              <a:t>عضلات راست کننده ستون مهره </a:t>
            </a:r>
            <a:r>
              <a:rPr lang="fa-IR" sz="3600" dirty="0" smtClean="0">
                <a:solidFill>
                  <a:srgbClr val="FFFF00"/>
                </a:solidFill>
              </a:rPr>
              <a:t>ها</a:t>
            </a:r>
            <a:r>
              <a:rPr lang="en-US" sz="3600" dirty="0" smtClean="0">
                <a:solidFill>
                  <a:srgbClr val="FFFF00"/>
                </a:solidFill>
              </a:rPr>
              <a:t>{</a:t>
            </a:r>
            <a:r>
              <a:rPr lang="en-US" dirty="0" smtClean="0">
                <a:solidFill>
                  <a:srgbClr val="FFFF00"/>
                </a:solidFill>
              </a:rPr>
              <a:t>Erector </a:t>
            </a:r>
            <a:r>
              <a:rPr lang="en-US" dirty="0" err="1" smtClean="0">
                <a:solidFill>
                  <a:srgbClr val="FFFF00"/>
                </a:solidFill>
              </a:rPr>
              <a:t>spinae</a:t>
            </a:r>
            <a:r>
              <a:rPr lang="en-US" dirty="0" smtClean="0">
                <a:solidFill>
                  <a:srgbClr val="FFFF00"/>
                </a:solidFill>
              </a:rPr>
              <a:t>}</a:t>
            </a:r>
            <a:r>
              <a:rPr lang="fa-IR" sz="3600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51968" name="Group 768"/>
          <p:cNvGraphicFramePr>
            <a:graphicFrameLocks noGrp="1"/>
          </p:cNvGraphicFramePr>
          <p:nvPr/>
        </p:nvGraphicFramePr>
        <p:xfrm>
          <a:off x="2711450" y="1844676"/>
          <a:ext cx="6503988" cy="4695827"/>
        </p:xfrm>
        <a:graphic>
          <a:graphicData uri="http://schemas.openxmlformats.org/drawingml/2006/table">
            <a:tbl>
              <a:tblPr rtl="1"/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 row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خاصره ای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lliocostalis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خاصره ای  گردنی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cervicis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خاصره ای پشتی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thoracis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خاصره ای کمری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Lumborum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 row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طویل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longissimus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طویل راسی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capitis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طویل گردنی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cervicis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طویل پشتی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thoracis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375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شوکی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spinalis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شوکی گردنی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cervicis 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0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شوکی پشتی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endParaRPr kumimoji="0" lang="fa-I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thoracis</a:t>
                      </a:r>
                    </a:p>
                  </a:txBody>
                  <a:tcPr anchor="ctr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3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/>
          <p:cNvSpPr txBox="1">
            <a:spLocks noChangeArrowheads="1"/>
          </p:cNvSpPr>
          <p:nvPr/>
        </p:nvSpPr>
        <p:spPr bwMode="auto">
          <a:xfrm>
            <a:off x="8256588" y="842963"/>
            <a:ext cx="2220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3600" dirty="0">
                <a:latin typeface="Times New Roman" panose="02020603050405020304" pitchFamily="18" charset="0"/>
                <a:cs typeface="Zar" pitchFamily="2" charset="0"/>
              </a:rPr>
              <a:t>عضله بازوئی</a:t>
            </a:r>
            <a:endParaRPr kumimoji="1" lang="en-US" altLang="en-US" sz="36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2424114" y="893763"/>
            <a:ext cx="2027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>
                <a:latin typeface="Times New Roman" panose="02020603050405020304" pitchFamily="18" charset="0"/>
              </a:rPr>
              <a:t>M.Brachialis</a:t>
            </a: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4648200" y="2781300"/>
            <a:ext cx="72155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مبدأ:نيمه تحتانی سطوح قدامی استخوان بازو</a:t>
            </a: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.</a:t>
            </a:r>
            <a:endParaRPr kumimoji="1" lang="en-US" altLang="en-US" sz="2800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en-US" sz="28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5105400" y="4114800"/>
            <a:ext cx="675835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انتها:زائده منقاری استخوان اولنار.</a:t>
            </a:r>
            <a:endParaRPr kumimoji="1" lang="en-US" altLang="en-US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عمل: تا کننده آرنج</a:t>
            </a:r>
          </a:p>
        </p:txBody>
      </p:sp>
      <p:pic>
        <p:nvPicPr>
          <p:cNvPr id="279558" name="Picture 6" descr="brachialisant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954" y="1611620"/>
            <a:ext cx="4214446" cy="5246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4551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4"/>
          <p:cNvSpPr>
            <a:spLocks noChangeArrowheads="1"/>
          </p:cNvSpPr>
          <p:nvPr/>
        </p:nvSpPr>
        <p:spPr bwMode="auto">
          <a:xfrm>
            <a:off x="1487487" y="560389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 dirty="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 dirty="0">
                <a:latin typeface="Garamond" panose="02020404030301010803" pitchFamily="18" charset="0"/>
              </a:rPr>
              <a:t> :بخش خلفی درناحیه گردنی /پشتی / کمری / تاج خاصره/ سطح خلفی خاجی ونه دنده پایینی</a:t>
            </a:r>
          </a:p>
        </p:txBody>
      </p:sp>
      <p:sp>
        <p:nvSpPr>
          <p:cNvPr id="449539" name="Rectangle 5"/>
          <p:cNvSpPr>
            <a:spLocks noChangeArrowheads="1"/>
          </p:cNvSpPr>
          <p:nvPr/>
        </p:nvSpPr>
        <p:spPr bwMode="auto">
          <a:xfrm>
            <a:off x="3268662" y="1014415"/>
            <a:ext cx="736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 dirty="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 dirty="0">
                <a:latin typeface="Garamond" panose="02020404030301010803" pitchFamily="18" charset="0"/>
              </a:rPr>
              <a:t> </a:t>
            </a:r>
            <a:r>
              <a:rPr lang="fa-IR" altLang="en-US" sz="2000" dirty="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 dirty="0">
                <a:latin typeface="Garamond" panose="02020404030301010803" pitchFamily="18" charset="0"/>
              </a:rPr>
              <a:t>:زائده پستانی گیجگاهی/ بخش خلفی/ پشتی / کمری /دوازده دنده قفسه سینه</a:t>
            </a:r>
          </a:p>
        </p:txBody>
      </p:sp>
      <p:sp>
        <p:nvSpPr>
          <p:cNvPr id="449540" name="Rectangle 6"/>
          <p:cNvSpPr>
            <a:spLocks noChangeArrowheads="1"/>
          </p:cNvSpPr>
          <p:nvPr/>
        </p:nvSpPr>
        <p:spPr bwMode="auto">
          <a:xfrm>
            <a:off x="1700212" y="1494306"/>
            <a:ext cx="893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 dirty="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 dirty="0">
                <a:latin typeface="Garamond" panose="02020404030301010803" pitchFamily="18" charset="0"/>
              </a:rPr>
              <a:t>: هردوطرف  اکستنشن وهایپر اکستنشن مفصل اطلس واستخوان پس سری وکل ستون مهره ها میشود</a:t>
            </a:r>
          </a:p>
        </p:txBody>
      </p:sp>
      <p:sp>
        <p:nvSpPr>
          <p:cNvPr id="449541" name="Rectangle 7"/>
          <p:cNvSpPr>
            <a:spLocks noChangeArrowheads="1"/>
          </p:cNvSpPr>
          <p:nvPr/>
        </p:nvSpPr>
        <p:spPr bwMode="auto">
          <a:xfrm>
            <a:off x="4367212" y="1999641"/>
            <a:ext cx="626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 dirty="0">
                <a:latin typeface="Garamond" panose="02020404030301010803" pitchFamily="18" charset="0"/>
              </a:rPr>
              <a:t>فلکشن جانبی سر از یک طرف/ چرخش چپ وراست</a:t>
            </a:r>
            <a:endParaRPr lang="en-US" altLang="en-US" sz="2000" dirty="0">
              <a:latin typeface="Garamond" panose="02020404030301010803" pitchFamily="18" charset="0"/>
            </a:endParaRPr>
          </a:p>
        </p:txBody>
      </p:sp>
      <p:sp>
        <p:nvSpPr>
          <p:cNvPr id="449542" name="Rectangle 8"/>
          <p:cNvSpPr>
            <a:spLocks noChangeArrowheads="1"/>
          </p:cNvSpPr>
          <p:nvPr/>
        </p:nvSpPr>
        <p:spPr bwMode="auto">
          <a:xfrm>
            <a:off x="3206749" y="2503226"/>
            <a:ext cx="748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 dirty="0">
                <a:latin typeface="Garamond" panose="02020404030301010803" pitchFamily="18" charset="0"/>
              </a:rPr>
              <a:t>بهترین شکل قرار گیری نسبت به محور فرنتال / نگهداری وثابت کنندگی ستون مهره ها</a:t>
            </a:r>
            <a:endParaRPr lang="en-US" altLang="en-US" sz="2000" dirty="0">
              <a:latin typeface="Garamond" panose="02020404030301010803" pitchFamily="18" charset="0"/>
            </a:endParaRPr>
          </a:p>
        </p:txBody>
      </p:sp>
      <p:pic>
        <p:nvPicPr>
          <p:cNvPr id="449543" name="Picture 9" descr="13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2492376"/>
            <a:ext cx="3090151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4" name="Picture 10" descr="13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240088"/>
            <a:ext cx="367188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5" name="Picture 12" descr="neck-exercises-lying-face-down-plate-neck-resistanc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3240087"/>
            <a:ext cx="3999187" cy="338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r" eaLnBrk="1" hangingPunct="1">
              <a:defRPr/>
            </a:pPr>
            <a:r>
              <a:rPr lang="fa-IR" smtClean="0">
                <a:solidFill>
                  <a:srgbClr val="FFFF00"/>
                </a:solidFill>
              </a:rPr>
              <a:t>عضلات نیم خاری</a:t>
            </a:r>
            <a:r>
              <a:rPr lang="en-US" smtClean="0">
                <a:solidFill>
                  <a:srgbClr val="FFFF00"/>
                </a:solidFill>
              </a:rPr>
              <a:t> semispinalis   </a:t>
            </a:r>
          </a:p>
        </p:txBody>
      </p:sp>
      <p:sp>
        <p:nvSpPr>
          <p:cNvPr id="451587" name="Rectangle 5"/>
          <p:cNvSpPr>
            <a:spLocks noChangeArrowheads="1"/>
          </p:cNvSpPr>
          <p:nvPr/>
        </p:nvSpPr>
        <p:spPr bwMode="auto">
          <a:xfrm>
            <a:off x="2135188" y="1773239"/>
            <a:ext cx="8272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رشته های مایل / زائده های شوکی مهره ها / زائده های عرضی مهره های پایینی متصل می شود</a:t>
            </a:r>
          </a:p>
        </p:txBody>
      </p:sp>
      <p:sp>
        <p:nvSpPr>
          <p:cNvPr id="451588" name="Rectangle 6"/>
          <p:cNvSpPr>
            <a:spLocks noChangeArrowheads="1"/>
          </p:cNvSpPr>
          <p:nvPr/>
        </p:nvSpPr>
        <p:spPr bwMode="auto">
          <a:xfrm>
            <a:off x="6743701" y="2349501"/>
            <a:ext cx="3649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در ناحیه گردن وپشتی  قابل لمس نیستند </a:t>
            </a:r>
          </a:p>
        </p:txBody>
      </p:sp>
      <p:sp>
        <p:nvSpPr>
          <p:cNvPr id="451589" name="Rectangle 7"/>
          <p:cNvSpPr>
            <a:spLocks noChangeArrowheads="1"/>
          </p:cNvSpPr>
          <p:nvPr/>
        </p:nvSpPr>
        <p:spPr bwMode="auto">
          <a:xfrm>
            <a:off x="7985125" y="2852739"/>
            <a:ext cx="242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سه دسته تقسیم می شوند</a:t>
            </a:r>
            <a:r>
              <a:rPr lang="en-US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 :</a:t>
            </a:r>
          </a:p>
        </p:txBody>
      </p:sp>
      <p:sp>
        <p:nvSpPr>
          <p:cNvPr id="451590" name="Rectangle 8"/>
          <p:cNvSpPr>
            <a:spLocks noChangeArrowheads="1"/>
          </p:cNvSpPr>
          <p:nvPr/>
        </p:nvSpPr>
        <p:spPr bwMode="auto">
          <a:xfrm>
            <a:off x="4343400" y="3429001"/>
            <a:ext cx="6076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1-عضلات خاری راسی2- نیم خاری گردنی3- نیم خاری پشتی(صدری)</a:t>
            </a:r>
          </a:p>
        </p:txBody>
      </p:sp>
      <p:pic>
        <p:nvPicPr>
          <p:cNvPr id="451591" name="Picture 9" descr="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7" y="2392364"/>
            <a:ext cx="3825219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493837" y="429420"/>
            <a:ext cx="9036050" cy="1143000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sz="4000" dirty="0">
                <a:solidFill>
                  <a:srgbClr val="FFFF00"/>
                </a:solidFill>
              </a:rPr>
              <a:t>عضلات خاری راسی(</a:t>
            </a:r>
            <a:r>
              <a:rPr lang="en-US" sz="4000" dirty="0">
                <a:solidFill>
                  <a:srgbClr val="FFFF00"/>
                </a:solidFill>
              </a:rPr>
              <a:t>semispinalis </a:t>
            </a:r>
            <a:r>
              <a:rPr lang="en-US" sz="4000" dirty="0" err="1">
                <a:solidFill>
                  <a:srgbClr val="FFFF00"/>
                </a:solidFill>
              </a:rPr>
              <a:t>capitis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fa-IR" sz="4000" dirty="0">
                <a:solidFill>
                  <a:srgbClr val="FFFF00"/>
                </a:solidFill>
              </a:rPr>
              <a:t>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53635" name="Rectangle 4"/>
          <p:cNvSpPr>
            <a:spLocks noChangeArrowheads="1"/>
          </p:cNvSpPr>
          <p:nvPr/>
        </p:nvSpPr>
        <p:spPr bwMode="auto">
          <a:xfrm>
            <a:off x="1703388" y="2362201"/>
            <a:ext cx="8616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شروع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 5و6 مهره پشتی و4مهره تحتانی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53636" name="Rectangle 5"/>
          <p:cNvSpPr>
            <a:spLocks noChangeArrowheads="1"/>
          </p:cNvSpPr>
          <p:nvPr/>
        </p:nvSpPr>
        <p:spPr bwMode="auto">
          <a:xfrm>
            <a:off x="6456364" y="2997201"/>
            <a:ext cx="3868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انتها</a:t>
            </a:r>
            <a:r>
              <a:rPr lang="fa-IR" altLang="en-US" sz="2000">
                <a:latin typeface="Garamond" panose="02020404030301010803" pitchFamily="18" charset="0"/>
              </a:rPr>
              <a:t>: استخوان پس سری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53637" name="Rectangle 6"/>
          <p:cNvSpPr>
            <a:spLocks noChangeArrowheads="1"/>
          </p:cNvSpPr>
          <p:nvPr/>
        </p:nvSpPr>
        <p:spPr bwMode="auto">
          <a:xfrm>
            <a:off x="8543926" y="3500439"/>
            <a:ext cx="1801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:اکستنشن سر</a:t>
            </a:r>
          </a:p>
        </p:txBody>
      </p:sp>
      <p:pic>
        <p:nvPicPr>
          <p:cNvPr id="453638" name="Picture 7" descr="1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88" y="1714449"/>
            <a:ext cx="32400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9" name="Picture 8" descr="LVNeckFlexion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81" y="3394077"/>
            <a:ext cx="251936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69862" y="350853"/>
            <a:ext cx="10515600" cy="1325563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sz="4000" dirty="0">
                <a:solidFill>
                  <a:srgbClr val="FFFF00"/>
                </a:solidFill>
              </a:rPr>
              <a:t>نیم خاری گردنی(</a:t>
            </a:r>
            <a:r>
              <a:rPr lang="en-US" sz="4000" dirty="0">
                <a:solidFill>
                  <a:srgbClr val="FFFF00"/>
                </a:solidFill>
              </a:rPr>
              <a:t>semispinalis </a:t>
            </a:r>
            <a:r>
              <a:rPr lang="en-US" sz="4000" dirty="0" err="1">
                <a:solidFill>
                  <a:srgbClr val="FFFF00"/>
                </a:solidFill>
              </a:rPr>
              <a:t>cervicis</a:t>
            </a:r>
            <a:r>
              <a:rPr lang="fa-IR" sz="4000" dirty="0">
                <a:solidFill>
                  <a:srgbClr val="FFFF00"/>
                </a:solidFill>
              </a:rPr>
              <a:t>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55683" name="Rectangle 4"/>
          <p:cNvSpPr>
            <a:spLocks noChangeArrowheads="1"/>
          </p:cNvSpPr>
          <p:nvPr/>
        </p:nvSpPr>
        <p:spPr bwMode="auto">
          <a:xfrm>
            <a:off x="1271588" y="2133601"/>
            <a:ext cx="92138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شروع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 5و6 مهره فوقانی پشتی  و4مهره تحتانی</a:t>
            </a:r>
          </a:p>
        </p:txBody>
      </p:sp>
      <p:sp>
        <p:nvSpPr>
          <p:cNvPr id="455684" name="Rectangle 5"/>
          <p:cNvSpPr>
            <a:spLocks noChangeArrowheads="1"/>
          </p:cNvSpPr>
          <p:nvPr/>
        </p:nvSpPr>
        <p:spPr bwMode="auto">
          <a:xfrm>
            <a:off x="6783736" y="2706658"/>
            <a:ext cx="3706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انتها</a:t>
            </a:r>
            <a:r>
              <a:rPr lang="fa-IR" altLang="en-US" sz="2000">
                <a:latin typeface="Garamond" panose="02020404030301010803" pitchFamily="18" charset="0"/>
              </a:rPr>
              <a:t>: زائده شوکی2تا5مهره گردنی </a:t>
            </a:r>
          </a:p>
        </p:txBody>
      </p:sp>
      <p:sp>
        <p:nvSpPr>
          <p:cNvPr id="455685" name="Rectangle 6"/>
          <p:cNvSpPr>
            <a:spLocks noChangeArrowheads="1"/>
          </p:cNvSpPr>
          <p:nvPr/>
        </p:nvSpPr>
        <p:spPr bwMode="auto">
          <a:xfrm>
            <a:off x="5087938" y="3213101"/>
            <a:ext cx="544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اکستنشن و چرخش ستون مهره ها در ناحیه گردنی/پشتی</a:t>
            </a:r>
          </a:p>
        </p:txBody>
      </p:sp>
      <p:pic>
        <p:nvPicPr>
          <p:cNvPr id="455686" name="Picture 7" descr="137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92364"/>
            <a:ext cx="26638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7" name="Picture 9" descr="neck-exercises-circular-motio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3789393"/>
            <a:ext cx="3870434" cy="268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05037" y="396877"/>
            <a:ext cx="8435975" cy="1143000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sz="3600" dirty="0">
                <a:solidFill>
                  <a:srgbClr val="FFFF00"/>
                </a:solidFill>
              </a:rPr>
              <a:t>نیم خاری پشتی(صدری)(</a:t>
            </a:r>
            <a:r>
              <a:rPr lang="en-US" sz="3600" dirty="0" err="1">
                <a:solidFill>
                  <a:srgbClr val="FFFF00"/>
                </a:solidFill>
              </a:rPr>
              <a:t>thoracis</a:t>
            </a:r>
            <a:r>
              <a:rPr lang="en-US" sz="3600" dirty="0">
                <a:solidFill>
                  <a:srgbClr val="FFFF00"/>
                </a:solidFill>
              </a:rPr>
              <a:t> semispinalis</a:t>
            </a:r>
            <a:r>
              <a:rPr lang="ar-SA" sz="3600" dirty="0">
                <a:solidFill>
                  <a:srgbClr val="FFFF00"/>
                </a:solidFill>
              </a:rPr>
              <a:t>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57731" name="Rectangle 4"/>
          <p:cNvSpPr>
            <a:spLocks noChangeArrowheads="1"/>
          </p:cNvSpPr>
          <p:nvPr/>
        </p:nvSpPr>
        <p:spPr bwMode="auto">
          <a:xfrm>
            <a:off x="6423025" y="1773239"/>
            <a:ext cx="386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شروع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عرضی6تا10پشتی</a:t>
            </a:r>
          </a:p>
        </p:txBody>
      </p:sp>
      <p:sp>
        <p:nvSpPr>
          <p:cNvPr id="457732" name="Rectangle 5"/>
          <p:cNvSpPr>
            <a:spLocks noChangeArrowheads="1"/>
          </p:cNvSpPr>
          <p:nvPr/>
        </p:nvSpPr>
        <p:spPr bwMode="auto">
          <a:xfrm>
            <a:off x="7104064" y="2205039"/>
            <a:ext cx="3170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انتها</a:t>
            </a:r>
            <a:r>
              <a:rPr lang="fa-IR" altLang="en-US" sz="2000">
                <a:latin typeface="Garamond" panose="02020404030301010803" pitchFamily="18" charset="0"/>
              </a:rPr>
              <a:t>:6و7گردنی و4تای پشتی</a:t>
            </a:r>
          </a:p>
        </p:txBody>
      </p:sp>
      <p:sp>
        <p:nvSpPr>
          <p:cNvPr id="457733" name="Rectangle 6"/>
          <p:cNvSpPr>
            <a:spLocks noChangeArrowheads="1"/>
          </p:cNvSpPr>
          <p:nvPr/>
        </p:nvSpPr>
        <p:spPr bwMode="auto">
          <a:xfrm>
            <a:off x="6888164" y="2636839"/>
            <a:ext cx="336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:اکستنشن چرخش ستون مهره ها</a:t>
            </a:r>
          </a:p>
        </p:txBody>
      </p:sp>
    </p:spTree>
    <p:extLst>
      <p:ext uri="{BB962C8B-B14F-4D97-AF65-F5344CB8AC3E}">
        <p14:creationId xmlns:p14="http://schemas.microsoft.com/office/powerpoint/2010/main" val="12871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57276" y="130970"/>
            <a:ext cx="9144000" cy="1143000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sz="2800" dirty="0">
                <a:solidFill>
                  <a:srgbClr val="FFFF00"/>
                </a:solidFill>
              </a:rPr>
              <a:t>عضلات عمق دهنده وخلفی ستون مهره ها </a:t>
            </a:r>
            <a:r>
              <a:rPr lang="en-US" sz="2800" dirty="0">
                <a:solidFill>
                  <a:srgbClr val="FFFF00"/>
                </a:solidFill>
              </a:rPr>
              <a:t>deep posterior muscles</a:t>
            </a:r>
          </a:p>
        </p:txBody>
      </p:sp>
      <p:sp>
        <p:nvSpPr>
          <p:cNvPr id="459779" name="Rectangle 4"/>
          <p:cNvSpPr>
            <a:spLocks noChangeArrowheads="1"/>
          </p:cNvSpPr>
          <p:nvPr/>
        </p:nvSpPr>
        <p:spPr bwMode="auto">
          <a:xfrm>
            <a:off x="2117011" y="1555721"/>
            <a:ext cx="8084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tabLst>
                <a:tab pos="28575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tabLst>
                <a:tab pos="28575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عضلات بین خاری 2- چرخش دهنده های عمقی 3- عضلات چند سر4- عضلات بین عرضی</a:t>
            </a:r>
          </a:p>
        </p:txBody>
      </p:sp>
      <p:sp>
        <p:nvSpPr>
          <p:cNvPr id="459780" name="Rectangle 5"/>
          <p:cNvSpPr>
            <a:spLocks noChangeArrowheads="1"/>
          </p:cNvSpPr>
          <p:nvPr/>
        </p:nvSpPr>
        <p:spPr bwMode="auto">
          <a:xfrm>
            <a:off x="3416301" y="2205038"/>
            <a:ext cx="6302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3600">
                <a:solidFill>
                  <a:srgbClr val="FFFF00"/>
                </a:solidFill>
                <a:latin typeface="Garamond" panose="02020404030301010803" pitchFamily="18" charset="0"/>
              </a:rPr>
              <a:t>عضلات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 بین خاری(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interspinalis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59781" name="Rectangle 6"/>
          <p:cNvSpPr>
            <a:spLocks noChangeArrowheads="1"/>
          </p:cNvSpPr>
          <p:nvPr/>
        </p:nvSpPr>
        <p:spPr bwMode="auto">
          <a:xfrm>
            <a:off x="7142164" y="3213101"/>
            <a:ext cx="286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اتصال به مهره های بالا وپایین</a:t>
            </a:r>
          </a:p>
        </p:txBody>
      </p:sp>
      <p:sp>
        <p:nvSpPr>
          <p:cNvPr id="459782" name="Rectangle 7"/>
          <p:cNvSpPr>
            <a:spLocks noChangeArrowheads="1"/>
          </p:cNvSpPr>
          <p:nvPr/>
        </p:nvSpPr>
        <p:spPr bwMode="auto">
          <a:xfrm>
            <a:off x="8832851" y="3644901"/>
            <a:ext cx="1204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نگهدارنده </a:t>
            </a:r>
          </a:p>
        </p:txBody>
      </p:sp>
      <p:sp>
        <p:nvSpPr>
          <p:cNvPr id="459783" name="Rectangle 8"/>
          <p:cNvSpPr>
            <a:spLocks noChangeArrowheads="1"/>
          </p:cNvSpPr>
          <p:nvPr/>
        </p:nvSpPr>
        <p:spPr bwMode="auto">
          <a:xfrm>
            <a:off x="8759826" y="4076701"/>
            <a:ext cx="1293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تقویت کننده</a:t>
            </a:r>
          </a:p>
        </p:txBody>
      </p:sp>
      <p:pic>
        <p:nvPicPr>
          <p:cNvPr id="459784" name="Picture 9" descr="13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2" y="2924175"/>
            <a:ext cx="54356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517698" y="368300"/>
            <a:ext cx="10515600" cy="1325563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چرخش دهنده های عمقی ستون مهره ها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61827" name="Rectangle 4"/>
          <p:cNvSpPr>
            <a:spLocks noChangeArrowheads="1"/>
          </p:cNvSpPr>
          <p:nvPr/>
        </p:nvSpPr>
        <p:spPr bwMode="auto">
          <a:xfrm>
            <a:off x="3402186" y="2126288"/>
            <a:ext cx="659571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چرخاننده بلند 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rotator longus)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  <a:endParaRPr lang="en-US" altLang="en-US" sz="440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چرخاننده کوتاه(</a:t>
            </a:r>
            <a:r>
              <a:rPr lang="en-US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rotator brevis</a:t>
            </a: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61828" name="Rectangle 6"/>
          <p:cNvSpPr>
            <a:spLocks noChangeArrowheads="1"/>
          </p:cNvSpPr>
          <p:nvPr/>
        </p:nvSpPr>
        <p:spPr bwMode="auto">
          <a:xfrm>
            <a:off x="4295776" y="4005263"/>
            <a:ext cx="5630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44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4400">
                <a:latin typeface="Garamond" panose="02020404030301010803" pitchFamily="18" charset="0"/>
              </a:rPr>
              <a:t>: چرخش به همان سمت</a:t>
            </a:r>
          </a:p>
        </p:txBody>
      </p:sp>
    </p:spTree>
    <p:extLst>
      <p:ext uri="{BB962C8B-B14F-4D97-AF65-F5344CB8AC3E}">
        <p14:creationId xmlns:p14="http://schemas.microsoft.com/office/powerpoint/2010/main" val="3741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525462" y="419639"/>
            <a:ext cx="10515600" cy="1325563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عضلات چند سر(</a:t>
            </a:r>
            <a:r>
              <a:rPr lang="en-US" dirty="0" smtClean="0">
                <a:solidFill>
                  <a:srgbClr val="FFFF00"/>
                </a:solidFill>
              </a:rPr>
              <a:t>multifidus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63875" name="Rectangle 4"/>
          <p:cNvSpPr>
            <a:spLocks noChangeArrowheads="1"/>
          </p:cNvSpPr>
          <p:nvPr/>
        </p:nvSpPr>
        <p:spPr bwMode="auto">
          <a:xfrm>
            <a:off x="5519738" y="1844675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400">
                <a:solidFill>
                  <a:srgbClr val="FFFF00"/>
                </a:solidFill>
                <a:latin typeface="Garamond" panose="02020404030301010803" pitchFamily="18" charset="0"/>
              </a:rPr>
              <a:t>محل</a:t>
            </a:r>
            <a:r>
              <a:rPr lang="fa-IR" altLang="en-US" sz="2400">
                <a:latin typeface="Garamond" panose="02020404030301010803" pitchFamily="18" charset="0"/>
              </a:rPr>
              <a:t> </a:t>
            </a:r>
            <a:r>
              <a:rPr lang="fa-IR" altLang="en-US" sz="2400">
                <a:solidFill>
                  <a:srgbClr val="FFFF00"/>
                </a:solidFill>
                <a:latin typeface="Garamond" panose="02020404030301010803" pitchFamily="18" charset="0"/>
              </a:rPr>
              <a:t>شروع</a:t>
            </a:r>
            <a:r>
              <a:rPr lang="fa-IR" altLang="en-US" sz="2400">
                <a:latin typeface="Garamond" panose="02020404030301010803" pitchFamily="18" charset="0"/>
              </a:rPr>
              <a:t>:خاجی</a:t>
            </a:r>
          </a:p>
        </p:txBody>
      </p:sp>
      <p:sp>
        <p:nvSpPr>
          <p:cNvPr id="463876" name="Rectangle 5"/>
          <p:cNvSpPr>
            <a:spLocks noChangeArrowheads="1"/>
          </p:cNvSpPr>
          <p:nvPr/>
        </p:nvSpPr>
        <p:spPr bwMode="auto">
          <a:xfrm>
            <a:off x="5448300" y="2420939"/>
            <a:ext cx="4541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انتها</a:t>
            </a:r>
            <a:r>
              <a:rPr lang="fa-IR" altLang="en-US" sz="2000">
                <a:latin typeface="Garamond" panose="02020404030301010803" pitchFamily="18" charset="0"/>
              </a:rPr>
              <a:t>:پشتی وگردنی بین مهره ها قرار می گیرد</a:t>
            </a:r>
          </a:p>
        </p:txBody>
      </p:sp>
      <p:sp>
        <p:nvSpPr>
          <p:cNvPr id="463877" name="Rectangle 6"/>
          <p:cNvSpPr>
            <a:spLocks noChangeArrowheads="1"/>
          </p:cNvSpPr>
          <p:nvPr/>
        </p:nvSpPr>
        <p:spPr bwMode="auto">
          <a:xfrm>
            <a:off x="5519738" y="2997201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اکستنشن و چرخش ستون مهره ها به چپ و راست</a:t>
            </a:r>
          </a:p>
        </p:txBody>
      </p:sp>
      <p:pic>
        <p:nvPicPr>
          <p:cNvPr id="463878" name="Picture 13" descr="MBStandingTwist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03" y="4169287"/>
            <a:ext cx="31686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16" descr="MBSeatedSideThrow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4169287"/>
            <a:ext cx="29162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5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294699"/>
            <a:ext cx="8964612" cy="1143000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عضلات بین عرضی(</a:t>
            </a:r>
            <a:r>
              <a:rPr lang="en-US" dirty="0" err="1" smtClean="0">
                <a:solidFill>
                  <a:srgbClr val="FFFF00"/>
                </a:solidFill>
              </a:rPr>
              <a:t>intertransversus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65923" name="Rectangle 5"/>
          <p:cNvSpPr>
            <a:spLocks noChangeArrowheads="1"/>
          </p:cNvSpPr>
          <p:nvPr/>
        </p:nvSpPr>
        <p:spPr bwMode="auto">
          <a:xfrm>
            <a:off x="6743700" y="1700214"/>
            <a:ext cx="364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شروع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 مهره ها</a:t>
            </a:r>
            <a:endParaRPr lang="en-US" altLang="en-US" sz="2000">
              <a:latin typeface="Garamond" panose="02020404030301010803" pitchFamily="18" charset="0"/>
            </a:endParaRPr>
          </a:p>
        </p:txBody>
      </p:sp>
      <p:sp>
        <p:nvSpPr>
          <p:cNvPr id="465924" name="Rectangle 6"/>
          <p:cNvSpPr>
            <a:spLocks noChangeArrowheads="1"/>
          </p:cNvSpPr>
          <p:nvPr/>
        </p:nvSpPr>
        <p:spPr bwMode="auto">
          <a:xfrm>
            <a:off x="6311900" y="2276476"/>
            <a:ext cx="406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محل انتها</a:t>
            </a:r>
            <a:r>
              <a:rPr lang="fa-IR" altLang="en-US" sz="2000">
                <a:latin typeface="Garamond" panose="02020404030301010803" pitchFamily="18" charset="0"/>
              </a:rPr>
              <a:t>: زائده های عرضی مهره ها پایینی </a:t>
            </a:r>
          </a:p>
        </p:txBody>
      </p:sp>
      <p:sp>
        <p:nvSpPr>
          <p:cNvPr id="465925" name="Rectangle 7"/>
          <p:cNvSpPr>
            <a:spLocks noChangeArrowheads="1"/>
          </p:cNvSpPr>
          <p:nvPr/>
        </p:nvSpPr>
        <p:spPr bwMode="auto">
          <a:xfrm>
            <a:off x="5951538" y="2852739"/>
            <a:ext cx="443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فلکشن جانبی ستون مهره ها درونی بیرونی</a:t>
            </a:r>
            <a:r>
              <a:rPr lang="en-US" altLang="en-US" sz="200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65926" name="Picture 8" descr="DBSideBe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3" y="1700214"/>
            <a:ext cx="3260406" cy="491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0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467972" name="Picture 4" descr="sa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6476999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3" name="Picture 5" descr="sa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5715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0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6911976" y="586154"/>
            <a:ext cx="4365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عضله براکورادياليس</a:t>
            </a:r>
            <a:endParaRPr kumimoji="1" lang="en-US" altLang="en-US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2474913" y="941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1939132" y="700397"/>
            <a:ext cx="2846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 dirty="0">
                <a:latin typeface="Times New Roman" panose="02020603050405020304" pitchFamily="18" charset="0"/>
              </a:rPr>
              <a:t>M. </a:t>
            </a:r>
            <a:r>
              <a:rPr kumimoji="1" lang="en-US" altLang="en-US" sz="2800" dirty="0" err="1">
                <a:latin typeface="Times New Roman" panose="02020603050405020304" pitchFamily="18" charset="0"/>
              </a:rPr>
              <a:t>Brachioradialis</a:t>
            </a:r>
            <a:endParaRPr kumimoji="1"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111261" y="2532184"/>
            <a:ext cx="59318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مبدأ: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 </a:t>
            </a: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بالای کنديل خارجی استخوان بازو</a:t>
            </a:r>
          </a:p>
        </p:txBody>
      </p:sp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4876800" y="3376246"/>
            <a:ext cx="61663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انتها: </a:t>
            </a: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قاعده زائده نيزه ای راديوس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800" dirty="0">
              <a:latin typeface="Times New Roman" panose="02020603050405020304" pitchFamily="18" charset="0"/>
              <a:cs typeface="Zar" pitchFamily="2" charset="0"/>
            </a:endParaRP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عمل :فلکشن؛ نیمه برون و نیمه درون گرداننده</a:t>
            </a:r>
          </a:p>
        </p:txBody>
      </p:sp>
      <p:pic>
        <p:nvPicPr>
          <p:cNvPr id="280583" name="Picture 7" descr="brachioradialis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689" y="1505564"/>
            <a:ext cx="3348830" cy="5352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2109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6" name="Picture 4" descr="sa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4566"/>
            <a:ext cx="64008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8997" name="Picture 5" descr="sa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04567"/>
            <a:ext cx="5791199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20" name="Picture 4" descr="sa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753229"/>
            <a:ext cx="5375564" cy="51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206375" y="374651"/>
            <a:ext cx="10515600" cy="1325563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ذوزنقه – قسمت یک (</a:t>
            </a:r>
            <a:r>
              <a:rPr lang="en-US" dirty="0" smtClean="0">
                <a:solidFill>
                  <a:srgbClr val="FFFF00"/>
                </a:solidFill>
              </a:rPr>
              <a:t>trapezius-part1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71043" name="Rectangle 4"/>
          <p:cNvSpPr>
            <a:spLocks noChangeArrowheads="1"/>
          </p:cNvSpPr>
          <p:nvPr/>
        </p:nvSpPr>
        <p:spPr bwMode="auto">
          <a:xfrm>
            <a:off x="7535863" y="1700214"/>
            <a:ext cx="2773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 استخوان پس سری</a:t>
            </a:r>
          </a:p>
        </p:txBody>
      </p:sp>
      <p:sp>
        <p:nvSpPr>
          <p:cNvPr id="471044" name="Rectangle 5"/>
          <p:cNvSpPr>
            <a:spLocks noChangeArrowheads="1"/>
          </p:cNvSpPr>
          <p:nvPr/>
        </p:nvSpPr>
        <p:spPr bwMode="auto">
          <a:xfrm>
            <a:off x="7896225" y="2349501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:زائده اخرمی</a:t>
            </a:r>
          </a:p>
        </p:txBody>
      </p:sp>
      <p:sp>
        <p:nvSpPr>
          <p:cNvPr id="471045" name="Rectangle 6"/>
          <p:cNvSpPr>
            <a:spLocks noChangeArrowheads="1"/>
          </p:cNvSpPr>
          <p:nvPr/>
        </p:nvSpPr>
        <p:spPr bwMode="auto">
          <a:xfrm>
            <a:off x="8759825" y="2852739"/>
            <a:ext cx="1543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اکستنشن</a:t>
            </a:r>
          </a:p>
        </p:txBody>
      </p:sp>
      <p:sp>
        <p:nvSpPr>
          <p:cNvPr id="471046" name="Rectangle 7"/>
          <p:cNvSpPr>
            <a:spLocks noChangeArrowheads="1"/>
          </p:cNvSpPr>
          <p:nvPr/>
        </p:nvSpPr>
        <p:spPr bwMode="auto">
          <a:xfrm>
            <a:off x="4367214" y="2852739"/>
            <a:ext cx="4454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latin typeface="Garamond" panose="02020404030301010803" pitchFamily="18" charset="0"/>
              </a:rPr>
              <a:t>هایپر اکستنشن طلس  استخوان پس سری یک طرف</a:t>
            </a:r>
          </a:p>
        </p:txBody>
      </p:sp>
      <p:sp>
        <p:nvSpPr>
          <p:cNvPr id="471047" name="Rectangle 8"/>
          <p:cNvSpPr>
            <a:spLocks noChangeArrowheads="1"/>
          </p:cNvSpPr>
          <p:nvPr/>
        </p:nvSpPr>
        <p:spPr bwMode="auto">
          <a:xfrm>
            <a:off x="6816725" y="3357564"/>
            <a:ext cx="3436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چرخش اطلس و اکسیس به یک طرف</a:t>
            </a:r>
          </a:p>
        </p:txBody>
      </p:sp>
      <p:pic>
        <p:nvPicPr>
          <p:cNvPr id="471048" name="Picture 10" descr="TrapUpperHa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6" y="1268413"/>
            <a:ext cx="295116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ig-71-Superficial-Muscles-of-the-Abd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62400" y="19161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rgbClr val="000099"/>
                </a:solidFill>
                <a:effectLst/>
              </a:rPr>
              <a:t>(psoas minor and major)</a:t>
            </a: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سوئز بزرگ وسوئز کوچک </a:t>
            </a: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 </a:t>
            </a:r>
            <a:endParaRPr lang="fa-IR" altLang="en-US" dirty="0">
              <a:solidFill>
                <a:srgbClr val="000099"/>
              </a:solidFill>
              <a:cs typeface="B Esfehan" panose="00000700000000000000" pitchFamily="2" charset="-7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(erector </a:t>
            </a:r>
            <a:r>
              <a:rPr lang="en-US" altLang="en-US" dirty="0" err="1">
                <a:solidFill>
                  <a:srgbClr val="000099"/>
                </a:solidFill>
                <a:cs typeface="B Esfehan" panose="00000700000000000000" pitchFamily="2" charset="-78"/>
              </a:rPr>
              <a:t>spinae</a:t>
            </a: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) </a:t>
            </a: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پشتی دراز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(quadratus </a:t>
            </a:r>
            <a:r>
              <a:rPr lang="en-US" altLang="en-US" dirty="0" err="1">
                <a:solidFill>
                  <a:srgbClr val="000099"/>
                </a:solidFill>
                <a:cs typeface="B Esfehan" panose="00000700000000000000" pitchFamily="2" charset="-78"/>
              </a:rPr>
              <a:t>lumborum</a:t>
            </a: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) </a:t>
            </a: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مربع کمری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(serratus posterior inferior)</a:t>
            </a: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دندانه ای خلفی تحتانی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مورب خارجی وداخلی</a:t>
            </a:r>
            <a:endParaRPr lang="en-US" altLang="en-US" dirty="0">
              <a:solidFill>
                <a:srgbClr val="000099"/>
              </a:solidFill>
              <a:cs typeface="B Esfehan" panose="00000700000000000000" pitchFamily="2" charset="-7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(internal and external oblique abdominal)</a:t>
            </a:r>
            <a:endParaRPr lang="fa-IR" altLang="en-US" dirty="0">
              <a:solidFill>
                <a:srgbClr val="000099"/>
              </a:solidFill>
              <a:cs typeface="B Esfehan" panose="00000700000000000000" pitchFamily="2" charset="-7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a-IR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عرضی شکم و راست شکم</a:t>
            </a:r>
            <a:endParaRPr lang="en-US" altLang="en-US" dirty="0">
              <a:solidFill>
                <a:srgbClr val="000099"/>
              </a:solidFill>
              <a:cs typeface="B Esfehan" panose="00000700000000000000" pitchFamily="2" charset="-7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(</a:t>
            </a:r>
            <a:r>
              <a:rPr lang="en-US" altLang="en-US" dirty="0" err="1">
                <a:solidFill>
                  <a:srgbClr val="000099"/>
                </a:solidFill>
                <a:cs typeface="B Esfehan" panose="00000700000000000000" pitchFamily="2" charset="-78"/>
              </a:rPr>
              <a:t>transversus</a:t>
            </a:r>
            <a:r>
              <a:rPr lang="en-US" altLang="en-US" dirty="0">
                <a:solidFill>
                  <a:srgbClr val="000099"/>
                </a:solidFill>
                <a:cs typeface="B Esfehan" panose="00000700000000000000" pitchFamily="2" charset="-78"/>
              </a:rPr>
              <a:t> abdominis and rectus abdominis)</a:t>
            </a:r>
          </a:p>
        </p:txBody>
      </p:sp>
      <p:sp>
        <p:nvSpPr>
          <p:cNvPr id="12297" name="WordArt 9" descr="White marble"/>
          <p:cNvSpPr>
            <a:spLocks noChangeArrowheads="1" noChangeShapeType="1" noTextEdit="1"/>
          </p:cNvSpPr>
          <p:nvPr/>
        </p:nvSpPr>
        <p:spPr bwMode="auto">
          <a:xfrm>
            <a:off x="4367214" y="620713"/>
            <a:ext cx="2808287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rtl="1"/>
            <a:r>
              <a:rPr lang="fa-IR" sz="3600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</a:rPr>
              <a:t>عضلات کمر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21815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2291" grpId="1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4" descr="Figure047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5175"/>
            <a:ext cx="807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39" name="Line 5"/>
          <p:cNvSpPr>
            <a:spLocks noChangeShapeType="1"/>
          </p:cNvSpPr>
          <p:nvPr/>
        </p:nvSpPr>
        <p:spPr bwMode="auto">
          <a:xfrm>
            <a:off x="3657600" y="3170238"/>
            <a:ext cx="2057400" cy="411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0" name="Text Box 6"/>
          <p:cNvSpPr txBox="1">
            <a:spLocks noChangeArrowheads="1"/>
          </p:cNvSpPr>
          <p:nvPr/>
        </p:nvSpPr>
        <p:spPr bwMode="auto">
          <a:xfrm>
            <a:off x="1752600" y="2971801"/>
            <a:ext cx="19812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psoas major muscle</a:t>
            </a:r>
          </a:p>
        </p:txBody>
      </p:sp>
      <p:sp>
        <p:nvSpPr>
          <p:cNvPr id="475141" name="Text Box 7"/>
          <p:cNvSpPr txBox="1">
            <a:spLocks noChangeArrowheads="1"/>
          </p:cNvSpPr>
          <p:nvPr/>
        </p:nvSpPr>
        <p:spPr bwMode="auto">
          <a:xfrm>
            <a:off x="6308725" y="1154113"/>
            <a:ext cx="49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T12</a:t>
            </a:r>
          </a:p>
        </p:txBody>
      </p:sp>
      <p:sp>
        <p:nvSpPr>
          <p:cNvPr id="475142" name="Text Box 8"/>
          <p:cNvSpPr txBox="1">
            <a:spLocks noChangeArrowheads="1"/>
          </p:cNvSpPr>
          <p:nvPr/>
        </p:nvSpPr>
        <p:spPr bwMode="auto">
          <a:xfrm>
            <a:off x="6384926" y="3211513"/>
            <a:ext cx="392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L5</a:t>
            </a:r>
          </a:p>
        </p:txBody>
      </p:sp>
      <p:sp>
        <p:nvSpPr>
          <p:cNvPr id="475143" name="Line 9"/>
          <p:cNvSpPr>
            <a:spLocks noChangeShapeType="1"/>
          </p:cNvSpPr>
          <p:nvPr/>
        </p:nvSpPr>
        <p:spPr bwMode="auto">
          <a:xfrm>
            <a:off x="3657600" y="1981200"/>
            <a:ext cx="2286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4" name="Text Box 10"/>
          <p:cNvSpPr txBox="1">
            <a:spLocks noChangeArrowheads="1"/>
          </p:cNvSpPr>
          <p:nvPr/>
        </p:nvSpPr>
        <p:spPr bwMode="auto">
          <a:xfrm>
            <a:off x="1752600" y="1828801"/>
            <a:ext cx="177644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psoas minor muscle</a:t>
            </a:r>
          </a:p>
        </p:txBody>
      </p:sp>
      <p:sp>
        <p:nvSpPr>
          <p:cNvPr id="475145" name="Text Box 11"/>
          <p:cNvSpPr txBox="1">
            <a:spLocks noChangeArrowheads="1"/>
          </p:cNvSpPr>
          <p:nvPr/>
        </p:nvSpPr>
        <p:spPr bwMode="auto">
          <a:xfrm>
            <a:off x="6384926" y="1535113"/>
            <a:ext cx="392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L1</a:t>
            </a:r>
          </a:p>
        </p:txBody>
      </p:sp>
      <p:sp>
        <p:nvSpPr>
          <p:cNvPr id="475146" name="Line 12"/>
          <p:cNvSpPr>
            <a:spLocks noChangeShapeType="1"/>
          </p:cNvSpPr>
          <p:nvPr/>
        </p:nvSpPr>
        <p:spPr bwMode="auto">
          <a:xfrm flipH="1" flipV="1">
            <a:off x="5105400" y="5257800"/>
            <a:ext cx="1600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7" name="Text Box 15"/>
          <p:cNvSpPr txBox="1">
            <a:spLocks noChangeArrowheads="1"/>
          </p:cNvSpPr>
          <p:nvPr/>
        </p:nvSpPr>
        <p:spPr bwMode="auto">
          <a:xfrm>
            <a:off x="6232525" y="5954714"/>
            <a:ext cx="151676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lesser trochanter</a:t>
            </a:r>
          </a:p>
        </p:txBody>
      </p:sp>
      <p:sp>
        <p:nvSpPr>
          <p:cNvPr id="475148" name="Line 16"/>
          <p:cNvSpPr>
            <a:spLocks noChangeShapeType="1"/>
          </p:cNvSpPr>
          <p:nvPr/>
        </p:nvSpPr>
        <p:spPr bwMode="auto">
          <a:xfrm flipV="1">
            <a:off x="3048000" y="3657600"/>
            <a:ext cx="2057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9" name="Text Box 17"/>
          <p:cNvSpPr txBox="1">
            <a:spLocks noChangeArrowheads="1"/>
          </p:cNvSpPr>
          <p:nvPr/>
        </p:nvSpPr>
        <p:spPr bwMode="auto">
          <a:xfrm>
            <a:off x="1828800" y="4343401"/>
            <a:ext cx="1752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iliacus muscle</a:t>
            </a:r>
          </a:p>
        </p:txBody>
      </p:sp>
      <p:sp>
        <p:nvSpPr>
          <p:cNvPr id="475150" name="Line 23"/>
          <p:cNvSpPr>
            <a:spLocks noChangeShapeType="1"/>
          </p:cNvSpPr>
          <p:nvPr/>
        </p:nvSpPr>
        <p:spPr bwMode="auto">
          <a:xfrm>
            <a:off x="1752600" y="601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51" name="Text Box 33"/>
          <p:cNvSpPr txBox="1">
            <a:spLocks noChangeArrowheads="1"/>
          </p:cNvSpPr>
          <p:nvPr/>
        </p:nvSpPr>
        <p:spPr bwMode="auto">
          <a:xfrm>
            <a:off x="1676401" y="6019800"/>
            <a:ext cx="4015843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ILIOPSOAS  MUSCLE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(flexing thigh at hip joint and stabilizing this joint)</a:t>
            </a:r>
          </a:p>
        </p:txBody>
      </p:sp>
      <p:pic>
        <p:nvPicPr>
          <p:cNvPr id="387088" name="Picture 34" descr="F66124-006-f005aa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5244"/>
          <a:stretch>
            <a:fillRect/>
          </a:stretch>
        </p:blipFill>
        <p:spPr>
          <a:xfrm>
            <a:off x="8686800" y="1447800"/>
            <a:ext cx="3505200" cy="41656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153" name="Oval 37"/>
          <p:cNvSpPr>
            <a:spLocks noChangeArrowheads="1"/>
          </p:cNvSpPr>
          <p:nvPr/>
        </p:nvSpPr>
        <p:spPr bwMode="auto">
          <a:xfrm>
            <a:off x="9144000" y="26670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Times New Roman" panose="02020603050405020304" pitchFamily="18" charset="0"/>
              </a:rPr>
              <a:t>FLEXION</a:t>
            </a:r>
          </a:p>
        </p:txBody>
      </p:sp>
      <p:sp>
        <p:nvSpPr>
          <p:cNvPr id="475154" name="Line 39"/>
          <p:cNvSpPr>
            <a:spLocks noChangeShapeType="1"/>
          </p:cNvSpPr>
          <p:nvPr/>
        </p:nvSpPr>
        <p:spPr bwMode="auto">
          <a:xfrm>
            <a:off x="7967663" y="836613"/>
            <a:ext cx="14478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55" name="Rectangle 40"/>
          <p:cNvSpPr>
            <a:spLocks noChangeArrowheads="1"/>
          </p:cNvSpPr>
          <p:nvPr/>
        </p:nvSpPr>
        <p:spPr bwMode="auto">
          <a:xfrm>
            <a:off x="4872038" y="549275"/>
            <a:ext cx="3124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ILIOPSOAS MUSCLE</a:t>
            </a:r>
          </a:p>
        </p:txBody>
      </p:sp>
    </p:spTree>
    <p:extLst>
      <p:ext uri="{BB962C8B-B14F-4D97-AF65-F5344CB8AC3E}">
        <p14:creationId xmlns:p14="http://schemas.microsoft.com/office/powerpoint/2010/main" val="1966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 anchor="ctr"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مربع کمری(</a:t>
            </a:r>
            <a:r>
              <a:rPr lang="en-US" dirty="0" smtClean="0">
                <a:solidFill>
                  <a:srgbClr val="FFFF00"/>
                </a:solidFill>
              </a:rPr>
              <a:t>quadratus </a:t>
            </a:r>
            <a:r>
              <a:rPr lang="en-US" dirty="0" err="1" smtClean="0">
                <a:solidFill>
                  <a:srgbClr val="FFFF00"/>
                </a:solidFill>
              </a:rPr>
              <a:t>lumborum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77187" name="Rectangle 4"/>
          <p:cNvSpPr>
            <a:spLocks noChangeArrowheads="1"/>
          </p:cNvSpPr>
          <p:nvPr/>
        </p:nvSpPr>
        <p:spPr bwMode="auto">
          <a:xfrm>
            <a:off x="7464426" y="1844676"/>
            <a:ext cx="2563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 تاج خاصره ای</a:t>
            </a:r>
          </a:p>
        </p:txBody>
      </p:sp>
      <p:sp>
        <p:nvSpPr>
          <p:cNvPr id="477188" name="Rectangle 5"/>
          <p:cNvSpPr>
            <a:spLocks noChangeArrowheads="1"/>
          </p:cNvSpPr>
          <p:nvPr/>
        </p:nvSpPr>
        <p:spPr bwMode="auto">
          <a:xfrm>
            <a:off x="4440239" y="2420939"/>
            <a:ext cx="5627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:دوازدهمین دنده زائده های عرضی 4مهره ای کمری</a:t>
            </a:r>
          </a:p>
        </p:txBody>
      </p:sp>
      <p:sp>
        <p:nvSpPr>
          <p:cNvPr id="477189" name="Rectangle 6"/>
          <p:cNvSpPr>
            <a:spLocks noChangeArrowheads="1"/>
          </p:cNvSpPr>
          <p:nvPr/>
        </p:nvSpPr>
        <p:spPr bwMode="auto">
          <a:xfrm>
            <a:off x="4943476" y="2997201"/>
            <a:ext cx="5141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:ثابت کننده / فلکشن جانبی یک طرف / کمک به بازدم</a:t>
            </a:r>
          </a:p>
        </p:txBody>
      </p:sp>
      <p:pic>
        <p:nvPicPr>
          <p:cNvPr id="477190" name="Picture 7" descr="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814"/>
            <a:ext cx="3823854" cy="40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3357564"/>
            <a:ext cx="400843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Picture 10" descr="knock1e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23855" cy="28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2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2800" dirty="0"/>
              <a:t>Quadratus </a:t>
            </a:r>
            <a:r>
              <a:rPr lang="en-US" altLang="en-US" sz="2000" dirty="0" err="1"/>
              <a:t>Lumborum</a:t>
            </a:r>
            <a:endParaRPr lang="en-US" altLang="en-US" sz="2000" dirty="0"/>
          </a:p>
        </p:txBody>
      </p:sp>
      <p:pic>
        <p:nvPicPr>
          <p:cNvPr id="479235" name="Picture 3" descr="quadratus lumborun]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5880" y="1241425"/>
            <a:ext cx="597535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563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4" descr="iliopsoas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2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4" descr="abdominal-muscle-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186"/>
            <a:ext cx="12191999" cy="59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7" name="Rectangle 3"/>
          <p:cNvSpPr>
            <a:spLocks noChangeArrowheads="1"/>
          </p:cNvSpPr>
          <p:nvPr/>
        </p:nvSpPr>
        <p:spPr bwMode="auto">
          <a:xfrm>
            <a:off x="2618509" y="432966"/>
            <a:ext cx="655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عضلات شکم(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the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abdominalis</a:t>
            </a:r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4"/>
          <p:cNvSpPr txBox="1">
            <a:spLocks noChangeArrowheads="1"/>
          </p:cNvSpPr>
          <p:nvPr/>
        </p:nvSpPr>
        <p:spPr bwMode="auto">
          <a:xfrm>
            <a:off x="1752601" y="228600"/>
            <a:ext cx="5489575" cy="376238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b/  INTERNAL OBLIQUE MUSCLE OF ABDOMEN </a:t>
            </a:r>
          </a:p>
        </p:txBody>
      </p:sp>
      <p:pic>
        <p:nvPicPr>
          <p:cNvPr id="484355" name="Picture 5" descr="abd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" y="1600200"/>
            <a:ext cx="57594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4356" name="Rectangle 6"/>
          <p:cNvSpPr>
            <a:spLocks noChangeArrowheads="1"/>
          </p:cNvSpPr>
          <p:nvPr/>
        </p:nvSpPr>
        <p:spPr bwMode="auto">
          <a:xfrm>
            <a:off x="2050473" y="1582449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800">
              <a:latin typeface="Arial" panose="020B0604020202020204" pitchFamily="34" charset="0"/>
            </a:endParaRPr>
          </a:p>
        </p:txBody>
      </p:sp>
      <p:sp>
        <p:nvSpPr>
          <p:cNvPr id="484357" name="Line 7"/>
          <p:cNvSpPr>
            <a:spLocks noChangeShapeType="1"/>
          </p:cNvSpPr>
          <p:nvPr/>
        </p:nvSpPr>
        <p:spPr bwMode="auto">
          <a:xfrm>
            <a:off x="2133600" y="609600"/>
            <a:ext cx="18288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4358" name="Rectangle 8"/>
          <p:cNvSpPr>
            <a:spLocks noChangeArrowheads="1"/>
          </p:cNvSpPr>
          <p:nvPr/>
        </p:nvSpPr>
        <p:spPr bwMode="auto">
          <a:xfrm>
            <a:off x="2351089" y="908050"/>
            <a:ext cx="72167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Its fibres are at a right angle with those of the external oblique muscle</a:t>
            </a:r>
          </a:p>
        </p:txBody>
      </p:sp>
      <p:sp>
        <p:nvSpPr>
          <p:cNvPr id="484359" name="Text Box 9"/>
          <p:cNvSpPr txBox="1">
            <a:spLocks noChangeArrowheads="1"/>
          </p:cNvSpPr>
          <p:nvPr/>
        </p:nvSpPr>
        <p:spPr bwMode="auto">
          <a:xfrm>
            <a:off x="5735639" y="1412875"/>
            <a:ext cx="4625975" cy="376238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c/ TRANSVERSUS ABDOMINIS MUSCLE </a:t>
            </a:r>
          </a:p>
        </p:txBody>
      </p:sp>
      <p:pic>
        <p:nvPicPr>
          <p:cNvPr id="484360" name="Picture 13" descr="Abdo de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22" y="2379662"/>
            <a:ext cx="5612677" cy="4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4361" name="Rectangle 14"/>
          <p:cNvSpPr>
            <a:spLocks noChangeArrowheads="1"/>
          </p:cNvSpPr>
          <p:nvPr/>
        </p:nvSpPr>
        <p:spPr bwMode="auto">
          <a:xfrm>
            <a:off x="7315200" y="2133600"/>
            <a:ext cx="2590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CA" altLang="en-US" sz="1800">
              <a:latin typeface="Arial" panose="020B0604020202020204" pitchFamily="34" charset="0"/>
            </a:endParaRPr>
          </a:p>
        </p:txBody>
      </p:sp>
      <p:sp>
        <p:nvSpPr>
          <p:cNvPr id="484362" name="Line 15"/>
          <p:cNvSpPr>
            <a:spLocks noChangeShapeType="1"/>
          </p:cNvSpPr>
          <p:nvPr/>
        </p:nvSpPr>
        <p:spPr bwMode="auto">
          <a:xfrm>
            <a:off x="7175500" y="1844676"/>
            <a:ext cx="825500" cy="242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4363" name="TextBox 10"/>
          <p:cNvSpPr txBox="1">
            <a:spLocks noChangeArrowheads="1"/>
          </p:cNvSpPr>
          <p:nvPr/>
        </p:nvSpPr>
        <p:spPr bwMode="auto">
          <a:xfrm>
            <a:off x="7602538" y="1916114"/>
            <a:ext cx="3065462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Fibers running transversally </a:t>
            </a:r>
          </a:p>
        </p:txBody>
      </p:sp>
    </p:spTree>
    <p:extLst>
      <p:ext uri="{BB962C8B-B14F-4D97-AF65-F5344CB8AC3E}">
        <p14:creationId xmlns:p14="http://schemas.microsoft.com/office/powerpoint/2010/main" val="259180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6916616" y="893762"/>
            <a:ext cx="3383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عضله درون گرداننده گرد </a:t>
            </a:r>
            <a:endParaRPr kumimoji="1" lang="en-US" altLang="en-US" sz="28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688123" y="893762"/>
            <a:ext cx="3614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400" dirty="0">
                <a:latin typeface="Times New Roman" panose="02020603050405020304" pitchFamily="18" charset="0"/>
              </a:rPr>
              <a:t>M. Pronator </a:t>
            </a:r>
            <a:r>
              <a:rPr kumimoji="1" lang="en-US" altLang="en-US" sz="2400" dirty="0" err="1">
                <a:latin typeface="Times New Roman" panose="02020603050405020304" pitchFamily="18" charset="0"/>
              </a:rPr>
              <a:t>teres</a:t>
            </a:r>
            <a:endParaRPr kumimoji="1"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6077767" y="2338388"/>
            <a:ext cx="59501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در قسمت قدامی و بالای ساعد قرار دارد</a:t>
            </a: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سر ثابت: دارای دو سر می باشد که یکی به قسمت پایین و داخلی استخوان بازو و دیگری به استخوان زند زیزین متصل است.</a:t>
            </a: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سر متحرک : سطح خارجی و نز دیک وسط استخوان زند زبرین</a:t>
            </a: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عمل : درون گرداننده ساعدو تاکننده مفصل آرنج</a:t>
            </a:r>
            <a:endParaRPr kumimoji="1" lang="en-US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81605" name="Picture 5" descr="pronatorte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954" y="2338388"/>
            <a:ext cx="4196984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1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rtl="1" eaLnBrk="1" hangingPunct="1"/>
            <a:r>
              <a:rPr lang="fa-IR" altLang="en-US" dirty="0" smtClean="0">
                <a:solidFill>
                  <a:srgbClr val="FFFF00"/>
                </a:solidFill>
                <a:effectLst/>
              </a:rPr>
              <a:t>راست مستقیم (</a:t>
            </a:r>
            <a:r>
              <a:rPr lang="en-US" altLang="en-US" dirty="0" smtClean="0">
                <a:solidFill>
                  <a:srgbClr val="FFFF00"/>
                </a:solidFill>
                <a:effectLst/>
              </a:rPr>
              <a:t>rectus abdominis</a:t>
            </a:r>
            <a:r>
              <a:rPr lang="fa-IR" altLang="en-US" dirty="0" smtClean="0">
                <a:solidFill>
                  <a:srgbClr val="FFFF00"/>
                </a:solidFill>
                <a:effectLst/>
              </a:rPr>
              <a:t>)</a:t>
            </a:r>
            <a:endParaRPr lang="en-US" altLang="en-US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486403" name="Rectangle 7"/>
          <p:cNvSpPr>
            <a:spLocks noChangeArrowheads="1"/>
          </p:cNvSpPr>
          <p:nvPr/>
        </p:nvSpPr>
        <p:spPr bwMode="auto">
          <a:xfrm>
            <a:off x="7685088" y="1905001"/>
            <a:ext cx="2495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:لبه فوقانی عانه</a:t>
            </a:r>
          </a:p>
        </p:txBody>
      </p:sp>
      <p:sp>
        <p:nvSpPr>
          <p:cNvPr id="486404" name="Rectangle 8"/>
          <p:cNvSpPr>
            <a:spLocks noChangeArrowheads="1"/>
          </p:cNvSpPr>
          <p:nvPr/>
        </p:nvSpPr>
        <p:spPr bwMode="auto">
          <a:xfrm>
            <a:off x="6256338" y="2743201"/>
            <a:ext cx="413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:غضروف دنده ای 5و6و7دنده ها</a:t>
            </a:r>
          </a:p>
        </p:txBody>
      </p:sp>
      <p:sp>
        <p:nvSpPr>
          <p:cNvPr id="486405" name="Rectangle 9"/>
          <p:cNvSpPr>
            <a:spLocks noChangeArrowheads="1"/>
          </p:cNvSpPr>
          <p:nvPr/>
        </p:nvSpPr>
        <p:spPr bwMode="auto">
          <a:xfrm>
            <a:off x="6256338" y="3505201"/>
            <a:ext cx="399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:در هر دوطرف فلکشن ستون مهره ها </a:t>
            </a:r>
          </a:p>
        </p:txBody>
      </p:sp>
      <p:sp>
        <p:nvSpPr>
          <p:cNvPr id="486406" name="Rectangle 10"/>
          <p:cNvSpPr>
            <a:spLocks noChangeArrowheads="1"/>
          </p:cNvSpPr>
          <p:nvPr/>
        </p:nvSpPr>
        <p:spPr bwMode="auto">
          <a:xfrm>
            <a:off x="6556376" y="4343401"/>
            <a:ext cx="3509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>
                <a:latin typeface="Garamond" panose="02020404030301010803" pitchFamily="18" charset="0"/>
              </a:rPr>
              <a:t>یک طرف فلکشن جانبی ستون مهره ها </a:t>
            </a:r>
          </a:p>
        </p:txBody>
      </p:sp>
      <p:pic>
        <p:nvPicPr>
          <p:cNvPr id="486407" name="Picture 24" descr="1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6096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5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4" descr="1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39492"/>
            <a:ext cx="4800600" cy="26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1" name="Picture 5" descr="abs-exercises-decline-crunch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9600"/>
            <a:ext cx="4800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2" name="Picture 8" descr="Rectus Abdomin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0"/>
            <a:ext cx="747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6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a-IR" altLang="en-US" dirty="0" smtClean="0">
                <a:effectLst/>
              </a:rPr>
              <a:t>تمرین تقویتی</a:t>
            </a:r>
            <a:endParaRPr lang="en-US" altLang="en-US" dirty="0" smtClean="0">
              <a:effectLst/>
            </a:endParaRPr>
          </a:p>
        </p:txBody>
      </p:sp>
      <p:pic>
        <p:nvPicPr>
          <p:cNvPr id="66564" name="Picture 4" descr="abs-exercises-ab-crunch-machi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462"/>
            <a:ext cx="6024564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abs-exercises-crunches-legs-on-exercise-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3" y="1557338"/>
            <a:ext cx="4649067" cy="20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abs-exercises-barbell-ab-rollou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99" y="1484313"/>
            <a:ext cx="4583545" cy="29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9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2" grpId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a-IR" altLang="en-US" dirty="0" smtClean="0">
                <a:effectLst/>
              </a:rPr>
              <a:t>کشش راست شکم</a:t>
            </a:r>
            <a:endParaRPr lang="en-US" altLang="en-US" dirty="0" smtClean="0">
              <a:effectLst/>
            </a:endParaRPr>
          </a:p>
        </p:txBody>
      </p:sp>
      <p:pic>
        <p:nvPicPr>
          <p:cNvPr id="67588" name="Picture 4" descr="beginner_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1268414"/>
            <a:ext cx="4861937" cy="455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exercise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1700213"/>
            <a:ext cx="36274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6" grpId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مایل بزرگ (</a:t>
            </a:r>
            <a:r>
              <a:rPr lang="en-US" dirty="0" smtClean="0">
                <a:solidFill>
                  <a:srgbClr val="FFFF00"/>
                </a:solidFill>
              </a:rPr>
              <a:t>external </a:t>
            </a:r>
            <a:r>
              <a:rPr lang="en-US" dirty="0" err="1" smtClean="0">
                <a:solidFill>
                  <a:srgbClr val="FFFF00"/>
                </a:solidFill>
              </a:rPr>
              <a:t>ablique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94595" name="Rectangle 4"/>
          <p:cNvSpPr>
            <a:spLocks noChangeArrowheads="1"/>
          </p:cNvSpPr>
          <p:nvPr/>
        </p:nvSpPr>
        <p:spPr bwMode="auto">
          <a:xfrm>
            <a:off x="6888163" y="1989139"/>
            <a:ext cx="314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:سطح قدامی تاج خاصره</a:t>
            </a:r>
          </a:p>
        </p:txBody>
      </p:sp>
      <p:sp>
        <p:nvSpPr>
          <p:cNvPr id="494596" name="Rectangle 5"/>
          <p:cNvSpPr>
            <a:spLocks noChangeArrowheads="1"/>
          </p:cNvSpPr>
          <p:nvPr/>
        </p:nvSpPr>
        <p:spPr bwMode="auto">
          <a:xfrm>
            <a:off x="7680325" y="2492376"/>
            <a:ext cx="2351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:8دنده پایینی</a:t>
            </a:r>
          </a:p>
        </p:txBody>
      </p:sp>
      <p:sp>
        <p:nvSpPr>
          <p:cNvPr id="494597" name="Rectangle 6"/>
          <p:cNvSpPr>
            <a:spLocks noChangeArrowheads="1"/>
          </p:cNvSpPr>
          <p:nvPr/>
        </p:nvSpPr>
        <p:spPr bwMode="auto">
          <a:xfrm>
            <a:off x="5519739" y="2997201"/>
            <a:ext cx="453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در هر دوطرف فلکشن جانبی ستون مهره ها </a:t>
            </a:r>
          </a:p>
        </p:txBody>
      </p:sp>
      <p:sp>
        <p:nvSpPr>
          <p:cNvPr id="494598" name="Rectangle 7"/>
          <p:cNvSpPr>
            <a:spLocks noChangeArrowheads="1"/>
          </p:cNvSpPr>
          <p:nvPr/>
        </p:nvSpPr>
        <p:spPr bwMode="auto">
          <a:xfrm>
            <a:off x="4727575" y="3500439"/>
            <a:ext cx="5246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>
                <a:latin typeface="Garamond" panose="02020404030301010803" pitchFamily="18" charset="0"/>
              </a:rPr>
              <a:t>یک طرف فلکشن جانبی ستون مهره ها/ چرخش چپ یا راست</a:t>
            </a:r>
          </a:p>
        </p:txBody>
      </p:sp>
      <p:pic>
        <p:nvPicPr>
          <p:cNvPr id="41988" name="Picture 4" descr="105354_F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414"/>
            <a:ext cx="4581526" cy="558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2" name="Picture 4" descr="fsm7_coremusclegrou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908050"/>
            <a:ext cx="42481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105354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7" y="1125539"/>
            <a:ext cx="3439137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4" descr="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39815"/>
            <a:ext cx="3856892" cy="30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4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مایل کوچک(</a:t>
            </a:r>
            <a:r>
              <a:rPr lang="en-US" dirty="0" smtClean="0">
                <a:solidFill>
                  <a:srgbClr val="FFFF00"/>
                </a:solidFill>
              </a:rPr>
              <a:t>internal oblique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00739" name="Rectangle 4"/>
          <p:cNvSpPr>
            <a:spLocks noChangeArrowheads="1"/>
          </p:cNvSpPr>
          <p:nvPr/>
        </p:nvSpPr>
        <p:spPr bwMode="auto">
          <a:xfrm>
            <a:off x="6816725" y="1844676"/>
            <a:ext cx="313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:بخش قدامی تاج خاصره</a:t>
            </a:r>
          </a:p>
        </p:txBody>
      </p:sp>
      <p:sp>
        <p:nvSpPr>
          <p:cNvPr id="500740" name="Rectangle 5"/>
          <p:cNvSpPr>
            <a:spLocks noChangeArrowheads="1"/>
          </p:cNvSpPr>
          <p:nvPr/>
        </p:nvSpPr>
        <p:spPr bwMode="auto">
          <a:xfrm>
            <a:off x="2495550" y="2420939"/>
            <a:ext cx="7461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:غضروف های 4دنده پایینی قفسه سینه وتاندون بین دو عضله راست بزرگ</a:t>
            </a:r>
          </a:p>
        </p:txBody>
      </p:sp>
      <p:sp>
        <p:nvSpPr>
          <p:cNvPr id="500741" name="Rectangle 6"/>
          <p:cNvSpPr>
            <a:spLocks noChangeArrowheads="1"/>
          </p:cNvSpPr>
          <p:nvPr/>
        </p:nvSpPr>
        <p:spPr bwMode="auto">
          <a:xfrm>
            <a:off x="3859213" y="2997201"/>
            <a:ext cx="6138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در هر دوطرف فلکشن و یک طرف فلکشن جانبی ستون مهره ها</a:t>
            </a:r>
          </a:p>
        </p:txBody>
      </p:sp>
      <p:pic>
        <p:nvPicPr>
          <p:cNvPr id="500742" name="Picture 7" descr="oblique_curls_ABSbal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357564"/>
            <a:ext cx="4079874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0743" name="Picture 8" descr="lumbar_roll_bal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5" y="3357564"/>
            <a:ext cx="3751141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0744" name="Picture 9" descr="1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4"/>
            <a:ext cx="436098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8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abs-exercises-decline-reverse-crunch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85" y="-1"/>
            <a:ext cx="4413128" cy="29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abs-exercises-hanging-leg-rais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3213101"/>
            <a:ext cx="57737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i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565401"/>
            <a:ext cx="5519736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sz="4000" dirty="0">
                <a:solidFill>
                  <a:srgbClr val="FFFF00"/>
                </a:solidFill>
              </a:rPr>
              <a:t>عرض شکمی(</a:t>
            </a:r>
            <a:r>
              <a:rPr lang="en-US" sz="4000" dirty="0">
                <a:solidFill>
                  <a:srgbClr val="FFFF00"/>
                </a:solidFill>
              </a:rPr>
              <a:t>transverses abdominis</a:t>
            </a:r>
            <a:r>
              <a:rPr lang="fa-IR" sz="4000" dirty="0">
                <a:solidFill>
                  <a:srgbClr val="FFFF00"/>
                </a:solidFill>
              </a:rPr>
              <a:t>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04835" name="Rectangle 4"/>
          <p:cNvSpPr>
            <a:spLocks noChangeArrowheads="1"/>
          </p:cNvSpPr>
          <p:nvPr/>
        </p:nvSpPr>
        <p:spPr bwMode="auto">
          <a:xfrm>
            <a:off x="3719513" y="1989139"/>
            <a:ext cx="6481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:لبه داخلی تاج خاصره وسطح غضروفهای 6دنده پایینی قفسه سینه</a:t>
            </a:r>
          </a:p>
        </p:txBody>
      </p:sp>
      <p:sp>
        <p:nvSpPr>
          <p:cNvPr id="504836" name="Rectangle 5"/>
          <p:cNvSpPr>
            <a:spLocks noChangeArrowheads="1"/>
          </p:cNvSpPr>
          <p:nvPr/>
        </p:nvSpPr>
        <p:spPr bwMode="auto">
          <a:xfrm>
            <a:off x="6959601" y="2565401"/>
            <a:ext cx="3281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:نوار وتری جلوی شکم </a:t>
            </a:r>
          </a:p>
        </p:txBody>
      </p:sp>
      <p:sp>
        <p:nvSpPr>
          <p:cNvPr id="504837" name="Rectangle 6"/>
          <p:cNvSpPr>
            <a:spLocks noChangeArrowheads="1"/>
          </p:cNvSpPr>
          <p:nvPr/>
        </p:nvSpPr>
        <p:spPr bwMode="auto">
          <a:xfrm>
            <a:off x="5448301" y="3141664"/>
            <a:ext cx="480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:کشش دیواره شکم به داخل وکمک به بازدم تنفسی</a:t>
            </a:r>
          </a:p>
        </p:txBody>
      </p:sp>
      <p:pic>
        <p:nvPicPr>
          <p:cNvPr id="504838" name="Picture 7" descr="1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8613"/>
            <a:ext cx="37195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9" name="Picture 8" descr="abs-exercises-weighted-leg-crunch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789364"/>
            <a:ext cx="36957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7487017" y="953748"/>
            <a:ext cx="4540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عضله درون گرداننده چهارگوش</a:t>
            </a:r>
            <a:endParaRPr kumimoji="1" lang="en-US" altLang="en-US" sz="28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2566989" y="908051"/>
            <a:ext cx="2945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400">
                <a:latin typeface="Times New Roman" panose="02020603050405020304" pitchFamily="18" charset="0"/>
              </a:rPr>
              <a:t>M. Pronator quadratus</a:t>
            </a:r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4173415" y="1828800"/>
            <a:ext cx="78544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عضله چهار گوشی است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که روی سطح قدامی استخوان اولنا و راديوس می چسبد.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سر ثابت :یک چهارم پایین سطح قدامی اولنار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سر متحرک : </a:t>
            </a:r>
            <a:r>
              <a:rPr kumimoji="1" lang="fa-IR" altLang="en-US" sz="2400" dirty="0"/>
              <a:t>یک چهارم پایین سطح قدامی  رادیوس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/>
              <a:t>عمل :چرخش داخلی ساعد</a:t>
            </a: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 </a:t>
            </a:r>
            <a:endParaRPr kumimoji="1" lang="en-US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82629" name="Picture 5" descr="pronatorquadratus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83" y="1798102"/>
            <a:ext cx="3381131" cy="50598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8304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92150"/>
            <a:ext cx="6985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anchor="ctr"/>
          <a:lstStyle/>
          <a:p>
            <a:pPr algn="ctr" rtl="1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سوئز کوچک (</a:t>
            </a:r>
            <a:r>
              <a:rPr lang="en-US" dirty="0" smtClean="0">
                <a:solidFill>
                  <a:srgbClr val="FFFF00"/>
                </a:solidFill>
              </a:rPr>
              <a:t>psoas minor</a:t>
            </a:r>
            <a:r>
              <a:rPr lang="fa-IR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08931" name="Rectangle 4"/>
          <p:cNvSpPr>
            <a:spLocks noChangeArrowheads="1"/>
          </p:cNvSpPr>
          <p:nvPr/>
        </p:nvSpPr>
        <p:spPr bwMode="auto">
          <a:xfrm>
            <a:off x="5630863" y="2133601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 ثابت</a:t>
            </a:r>
            <a:r>
              <a:rPr lang="fa-IR" altLang="en-US" sz="2000">
                <a:latin typeface="Garamond" panose="02020404030301010803" pitchFamily="18" charset="0"/>
              </a:rPr>
              <a:t> :جسم مهره ای مهره اول کمری واخر پشتی</a:t>
            </a:r>
          </a:p>
        </p:txBody>
      </p:sp>
      <p:sp>
        <p:nvSpPr>
          <p:cNvPr id="508932" name="Rectangle 5"/>
          <p:cNvSpPr>
            <a:spLocks noChangeArrowheads="1"/>
          </p:cNvSpPr>
          <p:nvPr/>
        </p:nvSpPr>
        <p:spPr bwMode="auto">
          <a:xfrm>
            <a:off x="6888163" y="2708276"/>
            <a:ext cx="343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سر</a:t>
            </a:r>
            <a:r>
              <a:rPr lang="fa-IR" altLang="en-US" sz="2000">
                <a:latin typeface="Garamond" panose="02020404030301010803" pitchFamily="18" charset="0"/>
              </a:rPr>
              <a:t> </a:t>
            </a: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متحرک</a:t>
            </a:r>
            <a:r>
              <a:rPr lang="fa-IR" altLang="en-US" sz="2000">
                <a:latin typeface="Garamond" panose="02020404030301010803" pitchFamily="18" charset="0"/>
              </a:rPr>
              <a:t>:بخش خلفی استخوان عانه</a:t>
            </a:r>
          </a:p>
        </p:txBody>
      </p:sp>
      <p:sp>
        <p:nvSpPr>
          <p:cNvPr id="508933" name="Rectangle 6"/>
          <p:cNvSpPr>
            <a:spLocks noChangeArrowheads="1"/>
          </p:cNvSpPr>
          <p:nvPr/>
        </p:nvSpPr>
        <p:spPr bwMode="auto">
          <a:xfrm>
            <a:off x="5883275" y="3213101"/>
            <a:ext cx="442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solidFill>
                  <a:srgbClr val="FFFF00"/>
                </a:solidFill>
                <a:latin typeface="Garamond" panose="02020404030301010803" pitchFamily="18" charset="0"/>
              </a:rPr>
              <a:t>عمل</a:t>
            </a:r>
            <a:r>
              <a:rPr lang="fa-IR" altLang="en-US" sz="2000">
                <a:latin typeface="Garamond" panose="02020404030301010803" pitchFamily="18" charset="0"/>
              </a:rPr>
              <a:t>: در هر دوطرف ثابت کننده مهره های کمری</a:t>
            </a:r>
          </a:p>
        </p:txBody>
      </p:sp>
      <p:sp>
        <p:nvSpPr>
          <p:cNvPr id="508934" name="Rectangle 7"/>
          <p:cNvSpPr>
            <a:spLocks noChangeArrowheads="1"/>
          </p:cNvSpPr>
          <p:nvPr/>
        </p:nvSpPr>
        <p:spPr bwMode="auto">
          <a:xfrm>
            <a:off x="5016501" y="3716339"/>
            <a:ext cx="528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Blip>
                <a:blip r:embed="rId4"/>
              </a:buBlip>
            </a:pPr>
            <a:r>
              <a:rPr lang="fa-IR" altLang="en-US" sz="2000">
                <a:latin typeface="Garamond" panose="02020404030301010803" pitchFamily="18" charset="0"/>
              </a:rPr>
              <a:t> یک طرف فلکشن جانبی ستون مهره ها از مهره های کمری</a:t>
            </a:r>
          </a:p>
        </p:txBody>
      </p:sp>
      <p:pic>
        <p:nvPicPr>
          <p:cNvPr id="508935" name="Picture 8" descr="14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350"/>
            <a:ext cx="4202111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6" name="Picture 9" descr="17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4352926"/>
            <a:ext cx="400404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7" name="Picture 10" descr="glutes ma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55" y="4389439"/>
            <a:ext cx="398584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9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dirty="0" smtClean="0">
                <a:effectLst/>
              </a:rPr>
              <a:t>psoas</a:t>
            </a:r>
          </a:p>
        </p:txBody>
      </p:sp>
      <p:pic>
        <p:nvPicPr>
          <p:cNvPr id="13317" name="Picture 5" descr="2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308" y="1905001"/>
            <a:ext cx="363623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so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700214"/>
            <a:ext cx="535744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4" descr="Figure047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5175"/>
            <a:ext cx="807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Line 5"/>
          <p:cNvSpPr>
            <a:spLocks noChangeShapeType="1"/>
          </p:cNvSpPr>
          <p:nvPr/>
        </p:nvSpPr>
        <p:spPr bwMode="auto">
          <a:xfrm>
            <a:off x="3657600" y="3170238"/>
            <a:ext cx="2057400" cy="411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04" name="Text Box 6"/>
          <p:cNvSpPr txBox="1">
            <a:spLocks noChangeArrowheads="1"/>
          </p:cNvSpPr>
          <p:nvPr/>
        </p:nvSpPr>
        <p:spPr bwMode="auto">
          <a:xfrm>
            <a:off x="1752600" y="2971801"/>
            <a:ext cx="19812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psoas major muscle</a:t>
            </a:r>
          </a:p>
        </p:txBody>
      </p:sp>
      <p:sp>
        <p:nvSpPr>
          <p:cNvPr id="512005" name="Text Box 7"/>
          <p:cNvSpPr txBox="1">
            <a:spLocks noChangeArrowheads="1"/>
          </p:cNvSpPr>
          <p:nvPr/>
        </p:nvSpPr>
        <p:spPr bwMode="auto">
          <a:xfrm>
            <a:off x="6308725" y="1154113"/>
            <a:ext cx="49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T12</a:t>
            </a:r>
          </a:p>
        </p:txBody>
      </p:sp>
      <p:sp>
        <p:nvSpPr>
          <p:cNvPr id="512006" name="Text Box 8"/>
          <p:cNvSpPr txBox="1">
            <a:spLocks noChangeArrowheads="1"/>
          </p:cNvSpPr>
          <p:nvPr/>
        </p:nvSpPr>
        <p:spPr bwMode="auto">
          <a:xfrm>
            <a:off x="6384926" y="3211513"/>
            <a:ext cx="392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L5</a:t>
            </a:r>
          </a:p>
        </p:txBody>
      </p:sp>
      <p:sp>
        <p:nvSpPr>
          <p:cNvPr id="512007" name="Line 9"/>
          <p:cNvSpPr>
            <a:spLocks noChangeShapeType="1"/>
          </p:cNvSpPr>
          <p:nvPr/>
        </p:nvSpPr>
        <p:spPr bwMode="auto">
          <a:xfrm>
            <a:off x="3657600" y="1981200"/>
            <a:ext cx="2286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08" name="Text Box 10"/>
          <p:cNvSpPr txBox="1">
            <a:spLocks noChangeArrowheads="1"/>
          </p:cNvSpPr>
          <p:nvPr/>
        </p:nvSpPr>
        <p:spPr bwMode="auto">
          <a:xfrm>
            <a:off x="1752600" y="1828801"/>
            <a:ext cx="177644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psoas minor muscle</a:t>
            </a:r>
          </a:p>
        </p:txBody>
      </p:sp>
      <p:sp>
        <p:nvSpPr>
          <p:cNvPr id="512009" name="Text Box 11"/>
          <p:cNvSpPr txBox="1">
            <a:spLocks noChangeArrowheads="1"/>
          </p:cNvSpPr>
          <p:nvPr/>
        </p:nvSpPr>
        <p:spPr bwMode="auto">
          <a:xfrm>
            <a:off x="6384926" y="1535113"/>
            <a:ext cx="392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L1</a:t>
            </a:r>
          </a:p>
        </p:txBody>
      </p:sp>
      <p:sp>
        <p:nvSpPr>
          <p:cNvPr id="512010" name="Line 12"/>
          <p:cNvSpPr>
            <a:spLocks noChangeShapeType="1"/>
          </p:cNvSpPr>
          <p:nvPr/>
        </p:nvSpPr>
        <p:spPr bwMode="auto">
          <a:xfrm flipH="1" flipV="1">
            <a:off x="5105400" y="5257800"/>
            <a:ext cx="1600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11" name="Text Box 15"/>
          <p:cNvSpPr txBox="1">
            <a:spLocks noChangeArrowheads="1"/>
          </p:cNvSpPr>
          <p:nvPr/>
        </p:nvSpPr>
        <p:spPr bwMode="auto">
          <a:xfrm>
            <a:off x="6232525" y="5954714"/>
            <a:ext cx="151676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lesser trochanter</a:t>
            </a:r>
          </a:p>
        </p:txBody>
      </p:sp>
      <p:sp>
        <p:nvSpPr>
          <p:cNvPr id="512012" name="Line 16"/>
          <p:cNvSpPr>
            <a:spLocks noChangeShapeType="1"/>
          </p:cNvSpPr>
          <p:nvPr/>
        </p:nvSpPr>
        <p:spPr bwMode="auto">
          <a:xfrm flipV="1">
            <a:off x="3048000" y="3657600"/>
            <a:ext cx="2057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13" name="Text Box 17"/>
          <p:cNvSpPr txBox="1">
            <a:spLocks noChangeArrowheads="1"/>
          </p:cNvSpPr>
          <p:nvPr/>
        </p:nvSpPr>
        <p:spPr bwMode="auto">
          <a:xfrm>
            <a:off x="1828800" y="4343401"/>
            <a:ext cx="1752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iliacus muscle</a:t>
            </a:r>
          </a:p>
        </p:txBody>
      </p:sp>
      <p:sp>
        <p:nvSpPr>
          <p:cNvPr id="512014" name="Line 23"/>
          <p:cNvSpPr>
            <a:spLocks noChangeShapeType="1"/>
          </p:cNvSpPr>
          <p:nvPr/>
        </p:nvSpPr>
        <p:spPr bwMode="auto">
          <a:xfrm>
            <a:off x="1752600" y="601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15" name="Text Box 33"/>
          <p:cNvSpPr txBox="1">
            <a:spLocks noChangeArrowheads="1"/>
          </p:cNvSpPr>
          <p:nvPr/>
        </p:nvSpPr>
        <p:spPr bwMode="auto">
          <a:xfrm>
            <a:off x="1676401" y="6019800"/>
            <a:ext cx="4015843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ILIOPSOAS  MUSCLE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(flexing thigh at hip joint and stabilizing this joint)</a:t>
            </a:r>
          </a:p>
        </p:txBody>
      </p:sp>
      <p:pic>
        <p:nvPicPr>
          <p:cNvPr id="406544" name="Picture 34" descr="F66124-006-f005aa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5244"/>
          <a:stretch>
            <a:fillRect/>
          </a:stretch>
        </p:blipFill>
        <p:spPr>
          <a:xfrm>
            <a:off x="8686800" y="1447800"/>
            <a:ext cx="3505200" cy="41656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7" name="Oval 37"/>
          <p:cNvSpPr>
            <a:spLocks noChangeArrowheads="1"/>
          </p:cNvSpPr>
          <p:nvPr/>
        </p:nvSpPr>
        <p:spPr bwMode="auto">
          <a:xfrm>
            <a:off x="9144000" y="26670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Times New Roman" panose="02020603050405020304" pitchFamily="18" charset="0"/>
              </a:rPr>
              <a:t>FLEXION</a:t>
            </a:r>
          </a:p>
        </p:txBody>
      </p:sp>
      <p:sp>
        <p:nvSpPr>
          <p:cNvPr id="512018" name="Line 39"/>
          <p:cNvSpPr>
            <a:spLocks noChangeShapeType="1"/>
          </p:cNvSpPr>
          <p:nvPr/>
        </p:nvSpPr>
        <p:spPr bwMode="auto">
          <a:xfrm>
            <a:off x="7967663" y="836613"/>
            <a:ext cx="14478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19" name="Rectangle 40"/>
          <p:cNvSpPr>
            <a:spLocks noChangeArrowheads="1"/>
          </p:cNvSpPr>
          <p:nvPr/>
        </p:nvSpPr>
        <p:spPr bwMode="auto">
          <a:xfrm>
            <a:off x="4872038" y="549275"/>
            <a:ext cx="3124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ILIOPSOAS MUSCLE</a:t>
            </a:r>
          </a:p>
        </p:txBody>
      </p:sp>
    </p:spTree>
    <p:extLst>
      <p:ext uri="{BB962C8B-B14F-4D97-AF65-F5344CB8AC3E}">
        <p14:creationId xmlns:p14="http://schemas.microsoft.com/office/powerpoint/2010/main" val="20229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6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1" descr="IMG_27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1524001" y="76201"/>
            <a:ext cx="4222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</a:rPr>
              <a:t>Muscles of the face and Neck</a:t>
            </a:r>
          </a:p>
        </p:txBody>
      </p:sp>
      <p:sp>
        <p:nvSpPr>
          <p:cNvPr id="514052" name="Line 4"/>
          <p:cNvSpPr>
            <a:spLocks noChangeShapeType="1"/>
          </p:cNvSpPr>
          <p:nvPr/>
        </p:nvSpPr>
        <p:spPr bwMode="auto">
          <a:xfrm>
            <a:off x="3962400" y="31242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3" name="Line 5"/>
          <p:cNvSpPr>
            <a:spLocks noChangeShapeType="1"/>
          </p:cNvSpPr>
          <p:nvPr/>
        </p:nvSpPr>
        <p:spPr bwMode="auto">
          <a:xfrm flipH="1">
            <a:off x="8153400" y="29718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4" name="Line 6"/>
          <p:cNvSpPr>
            <a:spLocks noChangeShapeType="1"/>
          </p:cNvSpPr>
          <p:nvPr/>
        </p:nvSpPr>
        <p:spPr bwMode="auto">
          <a:xfrm>
            <a:off x="4648200" y="556260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5" name="Line 7"/>
          <p:cNvSpPr>
            <a:spLocks noChangeShapeType="1"/>
          </p:cNvSpPr>
          <p:nvPr/>
        </p:nvSpPr>
        <p:spPr bwMode="auto">
          <a:xfrm>
            <a:off x="4572000" y="4800600"/>
            <a:ext cx="2590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 flipH="1">
            <a:off x="7772400" y="4648200"/>
            <a:ext cx="160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2743200" y="29718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Temporalis</a:t>
            </a:r>
          </a:p>
        </p:txBody>
      </p:sp>
      <p:sp>
        <p:nvSpPr>
          <p:cNvPr id="514058" name="Text Box 10"/>
          <p:cNvSpPr txBox="1">
            <a:spLocks noChangeArrowheads="1"/>
          </p:cNvSpPr>
          <p:nvPr/>
        </p:nvSpPr>
        <p:spPr bwMode="auto">
          <a:xfrm>
            <a:off x="3581400" y="4648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Masseter</a:t>
            </a:r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2971800" y="54102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Sternocleidomastoid</a:t>
            </a:r>
          </a:p>
        </p:txBody>
      </p:sp>
      <p:sp>
        <p:nvSpPr>
          <p:cNvPr id="514060" name="Text Box 12"/>
          <p:cNvSpPr txBox="1">
            <a:spLocks noChangeArrowheads="1"/>
          </p:cNvSpPr>
          <p:nvPr/>
        </p:nvSpPr>
        <p:spPr bwMode="auto">
          <a:xfrm>
            <a:off x="9296400" y="4419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Buccinator</a:t>
            </a:r>
          </a:p>
        </p:txBody>
      </p:sp>
      <p:sp>
        <p:nvSpPr>
          <p:cNvPr id="514061" name="Text Box 13"/>
          <p:cNvSpPr txBox="1">
            <a:spLocks noChangeArrowheads="1"/>
          </p:cNvSpPr>
          <p:nvPr/>
        </p:nvSpPr>
        <p:spPr bwMode="auto">
          <a:xfrm>
            <a:off x="9448800" y="2667000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Orbicularis Oculi</a:t>
            </a:r>
          </a:p>
        </p:txBody>
      </p:sp>
      <p:sp>
        <p:nvSpPr>
          <p:cNvPr id="514062" name="Line 14"/>
          <p:cNvSpPr>
            <a:spLocks noChangeShapeType="1"/>
          </p:cNvSpPr>
          <p:nvPr/>
        </p:nvSpPr>
        <p:spPr bwMode="auto">
          <a:xfrm flipH="1">
            <a:off x="7772400" y="2057400"/>
            <a:ext cx="1143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63" name="Text Box 15"/>
          <p:cNvSpPr txBox="1">
            <a:spLocks noChangeArrowheads="1"/>
          </p:cNvSpPr>
          <p:nvPr/>
        </p:nvSpPr>
        <p:spPr bwMode="auto">
          <a:xfrm>
            <a:off x="8915400" y="1905000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Frontal Belly of Occipitofrontalis</a:t>
            </a:r>
          </a:p>
        </p:txBody>
      </p:sp>
      <p:sp>
        <p:nvSpPr>
          <p:cNvPr id="514064" name="Line 16"/>
          <p:cNvSpPr>
            <a:spLocks noChangeShapeType="1"/>
          </p:cNvSpPr>
          <p:nvPr/>
        </p:nvSpPr>
        <p:spPr bwMode="auto">
          <a:xfrm>
            <a:off x="3886200" y="22098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65" name="Text Box 17"/>
          <p:cNvSpPr txBox="1">
            <a:spLocks noChangeArrowheads="1"/>
          </p:cNvSpPr>
          <p:nvPr/>
        </p:nvSpPr>
        <p:spPr bwMode="auto">
          <a:xfrm>
            <a:off x="2743200" y="198120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Epicranial Aponeurosis</a:t>
            </a:r>
          </a:p>
        </p:txBody>
      </p:sp>
      <p:sp>
        <p:nvSpPr>
          <p:cNvPr id="514066" name="Line 18"/>
          <p:cNvSpPr>
            <a:spLocks noChangeShapeType="1"/>
          </p:cNvSpPr>
          <p:nvPr/>
        </p:nvSpPr>
        <p:spPr bwMode="auto">
          <a:xfrm flipH="1">
            <a:off x="8153400" y="4114800"/>
            <a:ext cx="990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67" name="Text Box 19"/>
          <p:cNvSpPr txBox="1">
            <a:spLocks noChangeArrowheads="1"/>
          </p:cNvSpPr>
          <p:nvPr/>
        </p:nvSpPr>
        <p:spPr bwMode="auto">
          <a:xfrm>
            <a:off x="9144000" y="38862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Zygomaticus Minor</a:t>
            </a:r>
          </a:p>
        </p:txBody>
      </p:sp>
      <p:sp>
        <p:nvSpPr>
          <p:cNvPr id="514068" name="Line 20"/>
          <p:cNvSpPr>
            <a:spLocks noChangeShapeType="1"/>
          </p:cNvSpPr>
          <p:nvPr/>
        </p:nvSpPr>
        <p:spPr bwMode="auto">
          <a:xfrm flipH="1">
            <a:off x="7848600" y="487680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69" name="Text Box 21"/>
          <p:cNvSpPr txBox="1">
            <a:spLocks noChangeArrowheads="1"/>
          </p:cNvSpPr>
          <p:nvPr/>
        </p:nvSpPr>
        <p:spPr bwMode="auto">
          <a:xfrm>
            <a:off x="8915400" y="4724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Risorius</a:t>
            </a:r>
          </a:p>
        </p:txBody>
      </p:sp>
      <p:sp>
        <p:nvSpPr>
          <p:cNvPr id="514070" name="Line 22"/>
          <p:cNvSpPr>
            <a:spLocks noChangeShapeType="1"/>
          </p:cNvSpPr>
          <p:nvPr/>
        </p:nvSpPr>
        <p:spPr bwMode="auto">
          <a:xfrm>
            <a:off x="4267200" y="4191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71" name="Text Box 23"/>
          <p:cNvSpPr txBox="1">
            <a:spLocks noChangeArrowheads="1"/>
          </p:cNvSpPr>
          <p:nvPr/>
        </p:nvSpPr>
        <p:spPr bwMode="auto">
          <a:xfrm>
            <a:off x="3200400" y="411480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Zygomaticus Major</a:t>
            </a:r>
          </a:p>
        </p:txBody>
      </p:sp>
      <p:sp>
        <p:nvSpPr>
          <p:cNvPr id="514072" name="Line 24"/>
          <p:cNvSpPr>
            <a:spLocks noChangeShapeType="1"/>
          </p:cNvSpPr>
          <p:nvPr/>
        </p:nvSpPr>
        <p:spPr bwMode="auto">
          <a:xfrm flipH="1">
            <a:off x="8077200" y="5257800"/>
            <a:ext cx="91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73" name="Text Box 25"/>
          <p:cNvSpPr txBox="1">
            <a:spLocks noChangeArrowheads="1"/>
          </p:cNvSpPr>
          <p:nvPr/>
        </p:nvSpPr>
        <p:spPr bwMode="auto">
          <a:xfrm>
            <a:off x="8991600" y="51054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Depressor Anguli Oris</a:t>
            </a:r>
          </a:p>
        </p:txBody>
      </p:sp>
      <p:sp>
        <p:nvSpPr>
          <p:cNvPr id="514074" name="Line 26"/>
          <p:cNvSpPr>
            <a:spLocks noChangeShapeType="1"/>
          </p:cNvSpPr>
          <p:nvPr/>
        </p:nvSpPr>
        <p:spPr bwMode="auto">
          <a:xfrm>
            <a:off x="5029200" y="5105400"/>
            <a:ext cx="3429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75" name="Text Box 27"/>
          <p:cNvSpPr txBox="1">
            <a:spLocks noChangeArrowheads="1"/>
          </p:cNvSpPr>
          <p:nvPr/>
        </p:nvSpPr>
        <p:spPr bwMode="auto">
          <a:xfrm>
            <a:off x="3505200" y="4953000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Depressor Labii Inferioris</a:t>
            </a:r>
          </a:p>
        </p:txBody>
      </p:sp>
    </p:spTree>
    <p:extLst>
      <p:ext uri="{BB962C8B-B14F-4D97-AF65-F5344CB8AC3E}">
        <p14:creationId xmlns:p14="http://schemas.microsoft.com/office/powerpoint/2010/main" val="13073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 descr="IMG_28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9" name="Line 3"/>
          <p:cNvSpPr>
            <a:spLocks noChangeShapeType="1"/>
          </p:cNvSpPr>
          <p:nvPr/>
        </p:nvSpPr>
        <p:spPr bwMode="auto">
          <a:xfrm>
            <a:off x="4267200" y="2971800"/>
            <a:ext cx="2514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0" name="Text Box 4"/>
          <p:cNvSpPr txBox="1">
            <a:spLocks noChangeArrowheads="1"/>
          </p:cNvSpPr>
          <p:nvPr/>
        </p:nvSpPr>
        <p:spPr bwMode="auto">
          <a:xfrm>
            <a:off x="3505200" y="281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Nasalis</a:t>
            </a:r>
          </a:p>
        </p:txBody>
      </p:sp>
      <p:sp>
        <p:nvSpPr>
          <p:cNvPr id="516101" name="Line 5"/>
          <p:cNvSpPr>
            <a:spLocks noChangeShapeType="1"/>
          </p:cNvSpPr>
          <p:nvPr/>
        </p:nvSpPr>
        <p:spPr bwMode="auto">
          <a:xfrm flipV="1">
            <a:off x="5029200" y="33528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3810000" y="320040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Zygomaticus Major</a:t>
            </a:r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5562600" y="36576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4" name="Text Box 8"/>
          <p:cNvSpPr txBox="1">
            <a:spLocks noChangeArrowheads="1"/>
          </p:cNvSpPr>
          <p:nvPr/>
        </p:nvSpPr>
        <p:spPr bwMode="auto">
          <a:xfrm>
            <a:off x="4724400" y="3505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Risorius</a:t>
            </a:r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 flipH="1">
            <a:off x="7162800" y="3581400"/>
            <a:ext cx="1447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6" name="Text Box 10"/>
          <p:cNvSpPr txBox="1">
            <a:spLocks noChangeArrowheads="1"/>
          </p:cNvSpPr>
          <p:nvPr/>
        </p:nvSpPr>
        <p:spPr bwMode="auto">
          <a:xfrm>
            <a:off x="8610600" y="3429001"/>
            <a:ext cx="15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Orbicularis Oris</a:t>
            </a:r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4724400" y="25146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3733800" y="228600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Orbicularis Oculi</a:t>
            </a:r>
          </a:p>
        </p:txBody>
      </p:sp>
      <p:sp>
        <p:nvSpPr>
          <p:cNvPr id="516109" name="Line 13"/>
          <p:cNvSpPr>
            <a:spLocks noChangeShapeType="1"/>
          </p:cNvSpPr>
          <p:nvPr/>
        </p:nvSpPr>
        <p:spPr bwMode="auto">
          <a:xfrm flipH="1" flipV="1">
            <a:off x="6629400" y="3886200"/>
            <a:ext cx="15240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8153400" y="39624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6111" name="Text Box 15"/>
          <p:cNvSpPr txBox="1">
            <a:spLocks noChangeArrowheads="1"/>
          </p:cNvSpPr>
          <p:nvPr/>
        </p:nvSpPr>
        <p:spPr bwMode="auto">
          <a:xfrm>
            <a:off x="8153400" y="396240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Depressor Labii Inferioris</a:t>
            </a:r>
          </a:p>
        </p:txBody>
      </p:sp>
      <p:sp>
        <p:nvSpPr>
          <p:cNvPr id="516112" name="Line 16"/>
          <p:cNvSpPr>
            <a:spLocks noChangeShapeType="1"/>
          </p:cNvSpPr>
          <p:nvPr/>
        </p:nvSpPr>
        <p:spPr bwMode="auto">
          <a:xfrm flipH="1">
            <a:off x="7391400" y="3124200"/>
            <a:ext cx="9906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3" name="Text Box 17"/>
          <p:cNvSpPr txBox="1">
            <a:spLocks noChangeArrowheads="1"/>
          </p:cNvSpPr>
          <p:nvPr/>
        </p:nvSpPr>
        <p:spPr bwMode="auto">
          <a:xfrm>
            <a:off x="8305800" y="29718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Buccinator</a:t>
            </a:r>
          </a:p>
        </p:txBody>
      </p:sp>
      <p:sp>
        <p:nvSpPr>
          <p:cNvPr id="516114" name="Line 18"/>
          <p:cNvSpPr>
            <a:spLocks noChangeShapeType="1"/>
          </p:cNvSpPr>
          <p:nvPr/>
        </p:nvSpPr>
        <p:spPr bwMode="auto">
          <a:xfrm flipV="1">
            <a:off x="5334000" y="3962400"/>
            <a:ext cx="1066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5" name="Text Box 19"/>
          <p:cNvSpPr txBox="1">
            <a:spLocks noChangeArrowheads="1"/>
          </p:cNvSpPr>
          <p:nvPr/>
        </p:nvSpPr>
        <p:spPr bwMode="auto">
          <a:xfrm>
            <a:off x="4267200" y="41148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Depressor Anguli Oris</a:t>
            </a:r>
          </a:p>
        </p:txBody>
      </p:sp>
      <p:sp>
        <p:nvSpPr>
          <p:cNvPr id="516116" name="Line 20"/>
          <p:cNvSpPr>
            <a:spLocks noChangeShapeType="1"/>
          </p:cNvSpPr>
          <p:nvPr/>
        </p:nvSpPr>
        <p:spPr bwMode="auto">
          <a:xfrm flipV="1">
            <a:off x="4191000" y="5105400"/>
            <a:ext cx="23622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7" name="Text Box 21"/>
          <p:cNvSpPr txBox="1">
            <a:spLocks noChangeArrowheads="1"/>
          </p:cNvSpPr>
          <p:nvPr/>
        </p:nvSpPr>
        <p:spPr bwMode="auto">
          <a:xfrm>
            <a:off x="3048000" y="50292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Sternohyoid</a:t>
            </a:r>
          </a:p>
        </p:txBody>
      </p:sp>
      <p:sp>
        <p:nvSpPr>
          <p:cNvPr id="516118" name="Line 22"/>
          <p:cNvSpPr>
            <a:spLocks noChangeShapeType="1"/>
          </p:cNvSpPr>
          <p:nvPr/>
        </p:nvSpPr>
        <p:spPr bwMode="auto">
          <a:xfrm flipV="1">
            <a:off x="4724400" y="4572000"/>
            <a:ext cx="1828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9" name="Text Box 23"/>
          <p:cNvSpPr txBox="1">
            <a:spLocks noChangeArrowheads="1"/>
          </p:cNvSpPr>
          <p:nvPr/>
        </p:nvSpPr>
        <p:spPr bwMode="auto">
          <a:xfrm>
            <a:off x="3733800" y="46482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Omohyoid</a:t>
            </a:r>
          </a:p>
        </p:txBody>
      </p:sp>
      <p:sp>
        <p:nvSpPr>
          <p:cNvPr id="516120" name="Line 24"/>
          <p:cNvSpPr>
            <a:spLocks noChangeShapeType="1"/>
          </p:cNvSpPr>
          <p:nvPr/>
        </p:nvSpPr>
        <p:spPr bwMode="auto">
          <a:xfrm>
            <a:off x="3276600" y="3200400"/>
            <a:ext cx="3200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21" name="Text Box 25"/>
          <p:cNvSpPr txBox="1">
            <a:spLocks noChangeArrowheads="1"/>
          </p:cNvSpPr>
          <p:nvPr/>
        </p:nvSpPr>
        <p:spPr bwMode="auto">
          <a:xfrm>
            <a:off x="2057400" y="30480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Zygomaticus Minor</a:t>
            </a:r>
          </a:p>
        </p:txBody>
      </p:sp>
    </p:spTree>
    <p:extLst>
      <p:ext uri="{BB962C8B-B14F-4D97-AF65-F5344CB8AC3E}">
        <p14:creationId xmlns:p14="http://schemas.microsoft.com/office/powerpoint/2010/main" val="37564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1" descr="IMG_28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r="12236" b="9189"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Line 3"/>
          <p:cNvSpPr>
            <a:spLocks noChangeShapeType="1"/>
          </p:cNvSpPr>
          <p:nvPr/>
        </p:nvSpPr>
        <p:spPr bwMode="auto">
          <a:xfrm flipH="1">
            <a:off x="6019800" y="4343400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48" name="Text Box 4"/>
          <p:cNvSpPr txBox="1">
            <a:spLocks noChangeArrowheads="1"/>
          </p:cNvSpPr>
          <p:nvPr/>
        </p:nvSpPr>
        <p:spPr bwMode="auto">
          <a:xfrm>
            <a:off x="8458200" y="41910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Trapezius</a:t>
            </a:r>
          </a:p>
        </p:txBody>
      </p:sp>
      <p:sp>
        <p:nvSpPr>
          <p:cNvPr id="518149" name="Line 5"/>
          <p:cNvSpPr>
            <a:spLocks noChangeShapeType="1"/>
          </p:cNvSpPr>
          <p:nvPr/>
        </p:nvSpPr>
        <p:spPr bwMode="auto">
          <a:xfrm>
            <a:off x="3200400" y="3352800"/>
            <a:ext cx="2895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0" name="Text Box 6"/>
          <p:cNvSpPr txBox="1">
            <a:spLocks noChangeArrowheads="1"/>
          </p:cNvSpPr>
          <p:nvPr/>
        </p:nvSpPr>
        <p:spPr bwMode="auto">
          <a:xfrm>
            <a:off x="1828800" y="31242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18151" name="Line 7"/>
          <p:cNvSpPr>
            <a:spLocks noChangeShapeType="1"/>
          </p:cNvSpPr>
          <p:nvPr/>
        </p:nvSpPr>
        <p:spPr bwMode="auto">
          <a:xfrm flipH="1">
            <a:off x="6629400" y="40386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7924800" y="38100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Scalenus</a:t>
            </a:r>
          </a:p>
        </p:txBody>
      </p:sp>
      <p:sp>
        <p:nvSpPr>
          <p:cNvPr id="518153" name="Line 9"/>
          <p:cNvSpPr>
            <a:spLocks noChangeShapeType="1"/>
          </p:cNvSpPr>
          <p:nvPr/>
        </p:nvSpPr>
        <p:spPr bwMode="auto">
          <a:xfrm flipH="1">
            <a:off x="6781800" y="3352800"/>
            <a:ext cx="167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4" name="Text Box 10"/>
          <p:cNvSpPr txBox="1">
            <a:spLocks noChangeArrowheads="1"/>
          </p:cNvSpPr>
          <p:nvPr/>
        </p:nvSpPr>
        <p:spPr bwMode="auto">
          <a:xfrm>
            <a:off x="8382000" y="32004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Sternocleidomastoid</a:t>
            </a:r>
          </a:p>
        </p:txBody>
      </p:sp>
      <p:sp>
        <p:nvSpPr>
          <p:cNvPr id="518155" name="Line 11"/>
          <p:cNvSpPr>
            <a:spLocks noChangeShapeType="1"/>
          </p:cNvSpPr>
          <p:nvPr/>
        </p:nvSpPr>
        <p:spPr bwMode="auto">
          <a:xfrm flipH="1">
            <a:off x="6858000" y="152400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6" name="Text Box 12"/>
          <p:cNvSpPr txBox="1">
            <a:spLocks noChangeArrowheads="1"/>
          </p:cNvSpPr>
          <p:nvPr/>
        </p:nvSpPr>
        <p:spPr bwMode="auto">
          <a:xfrm>
            <a:off x="8610600" y="1371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Temporalis</a:t>
            </a:r>
          </a:p>
        </p:txBody>
      </p:sp>
      <p:sp>
        <p:nvSpPr>
          <p:cNvPr id="518157" name="Line 13"/>
          <p:cNvSpPr>
            <a:spLocks noChangeShapeType="1"/>
          </p:cNvSpPr>
          <p:nvPr/>
        </p:nvSpPr>
        <p:spPr bwMode="auto">
          <a:xfrm flipV="1">
            <a:off x="3733800" y="2286000"/>
            <a:ext cx="1752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58" name="Text Box 14"/>
          <p:cNvSpPr txBox="1">
            <a:spLocks noChangeArrowheads="1"/>
          </p:cNvSpPr>
          <p:nvPr/>
        </p:nvSpPr>
        <p:spPr bwMode="auto">
          <a:xfrm>
            <a:off x="2362200" y="213360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Occipital Belly of Occipitofrontalis</a:t>
            </a:r>
          </a:p>
        </p:txBody>
      </p:sp>
      <p:sp>
        <p:nvSpPr>
          <p:cNvPr id="518159" name="Line 15"/>
          <p:cNvSpPr>
            <a:spLocks noChangeShapeType="1"/>
          </p:cNvSpPr>
          <p:nvPr/>
        </p:nvSpPr>
        <p:spPr bwMode="auto">
          <a:xfrm flipV="1">
            <a:off x="4191000" y="2743200"/>
            <a:ext cx="1447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2362200" y="26670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Semispinalis Capitis</a:t>
            </a:r>
          </a:p>
        </p:txBody>
      </p:sp>
      <p:sp>
        <p:nvSpPr>
          <p:cNvPr id="518161" name="Line 17"/>
          <p:cNvSpPr>
            <a:spLocks noChangeShapeType="1"/>
          </p:cNvSpPr>
          <p:nvPr/>
        </p:nvSpPr>
        <p:spPr bwMode="auto">
          <a:xfrm>
            <a:off x="4495800" y="3810000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62" name="Text Box 18"/>
          <p:cNvSpPr txBox="1">
            <a:spLocks noChangeArrowheads="1"/>
          </p:cNvSpPr>
          <p:nvPr/>
        </p:nvSpPr>
        <p:spPr bwMode="auto">
          <a:xfrm>
            <a:off x="2895600" y="36576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Levator Scapulae</a:t>
            </a:r>
          </a:p>
        </p:txBody>
      </p:sp>
      <p:sp>
        <p:nvSpPr>
          <p:cNvPr id="518163" name="Text Box 19"/>
          <p:cNvSpPr txBox="1">
            <a:spLocks noChangeArrowheads="1"/>
          </p:cNvSpPr>
          <p:nvPr/>
        </p:nvSpPr>
        <p:spPr bwMode="auto">
          <a:xfrm>
            <a:off x="1676400" y="3200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Splenius Capitis</a:t>
            </a:r>
          </a:p>
        </p:txBody>
      </p:sp>
    </p:spTree>
    <p:extLst>
      <p:ext uri="{BB962C8B-B14F-4D97-AF65-F5344CB8AC3E}">
        <p14:creationId xmlns:p14="http://schemas.microsoft.com/office/powerpoint/2010/main" val="24350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Content Placeholder 5" descr="IMG_2814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4133535" y="228601"/>
            <a:ext cx="3807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Deep Muscles of the Chest</a:t>
            </a:r>
          </a:p>
        </p:txBody>
      </p:sp>
      <p:sp>
        <p:nvSpPr>
          <p:cNvPr id="520196" name="Line 4"/>
          <p:cNvSpPr>
            <a:spLocks noChangeShapeType="1"/>
          </p:cNvSpPr>
          <p:nvPr/>
        </p:nvSpPr>
        <p:spPr bwMode="auto">
          <a:xfrm>
            <a:off x="3276600" y="41148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97" name="Text Box 5"/>
          <p:cNvSpPr txBox="1">
            <a:spLocks noChangeArrowheads="1"/>
          </p:cNvSpPr>
          <p:nvPr/>
        </p:nvSpPr>
        <p:spPr bwMode="auto">
          <a:xfrm>
            <a:off x="2362200" y="3886200"/>
            <a:ext cx="13716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Rectus Abdominis</a:t>
            </a:r>
          </a:p>
        </p:txBody>
      </p:sp>
      <p:sp>
        <p:nvSpPr>
          <p:cNvPr id="520198" name="Line 6"/>
          <p:cNvSpPr>
            <a:spLocks noChangeShapeType="1"/>
          </p:cNvSpPr>
          <p:nvPr/>
        </p:nvSpPr>
        <p:spPr bwMode="auto">
          <a:xfrm flipH="1">
            <a:off x="6248400" y="251460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8001000" y="2362200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Pectoralis Minor</a:t>
            </a:r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 flipH="1">
            <a:off x="6324600" y="48006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1" name="Text Box 9"/>
          <p:cNvSpPr txBox="1">
            <a:spLocks noChangeArrowheads="1"/>
          </p:cNvSpPr>
          <p:nvPr/>
        </p:nvSpPr>
        <p:spPr bwMode="auto">
          <a:xfrm>
            <a:off x="7620000" y="4648200"/>
            <a:ext cx="175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Internal Oblique</a:t>
            </a:r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3505200" y="2514600"/>
            <a:ext cx="2133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3" name="Text Box 11"/>
          <p:cNvSpPr txBox="1">
            <a:spLocks noChangeArrowheads="1"/>
          </p:cNvSpPr>
          <p:nvPr/>
        </p:nvSpPr>
        <p:spPr bwMode="auto">
          <a:xfrm>
            <a:off x="2438400" y="2286000"/>
            <a:ext cx="167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External </a:t>
            </a:r>
            <a:r>
              <a:rPr lang="en-US" altLang="en-US" sz="1600" dirty="0" err="1"/>
              <a:t>Intercostals</a:t>
            </a:r>
            <a:endParaRPr lang="en-US" altLang="en-US" sz="1600" dirty="0"/>
          </a:p>
        </p:txBody>
      </p:sp>
      <p:sp>
        <p:nvSpPr>
          <p:cNvPr id="520204" name="Line 12"/>
          <p:cNvSpPr>
            <a:spLocks noChangeShapeType="1"/>
          </p:cNvSpPr>
          <p:nvPr/>
        </p:nvSpPr>
        <p:spPr bwMode="auto">
          <a:xfrm flipH="1">
            <a:off x="6705600" y="3352800"/>
            <a:ext cx="106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5" name="Text Box 13"/>
          <p:cNvSpPr txBox="1">
            <a:spLocks noChangeArrowheads="1"/>
          </p:cNvSpPr>
          <p:nvPr/>
        </p:nvSpPr>
        <p:spPr bwMode="auto">
          <a:xfrm>
            <a:off x="7772400" y="3200400"/>
            <a:ext cx="175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Serratus Anterior</a:t>
            </a:r>
          </a:p>
        </p:txBody>
      </p:sp>
      <p:sp>
        <p:nvSpPr>
          <p:cNvPr id="520206" name="Line 14"/>
          <p:cNvSpPr>
            <a:spLocks noChangeShapeType="1"/>
          </p:cNvSpPr>
          <p:nvPr/>
        </p:nvSpPr>
        <p:spPr bwMode="auto">
          <a:xfrm flipV="1">
            <a:off x="3200400" y="49530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7" name="Text Box 15"/>
          <p:cNvSpPr txBox="1">
            <a:spLocks noChangeArrowheads="1"/>
          </p:cNvSpPr>
          <p:nvPr/>
        </p:nvSpPr>
        <p:spPr bwMode="auto">
          <a:xfrm>
            <a:off x="2133600" y="4724400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Tendinous Intersections</a:t>
            </a:r>
          </a:p>
        </p:txBody>
      </p:sp>
      <p:sp>
        <p:nvSpPr>
          <p:cNvPr id="520208" name="Line 16"/>
          <p:cNvSpPr>
            <a:spLocks noChangeShapeType="1"/>
          </p:cNvSpPr>
          <p:nvPr/>
        </p:nvSpPr>
        <p:spPr bwMode="auto">
          <a:xfrm flipH="1">
            <a:off x="6400800" y="1905000"/>
            <a:ext cx="25908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9" name="Text Box 17"/>
          <p:cNvSpPr txBox="1">
            <a:spLocks noChangeArrowheads="1"/>
          </p:cNvSpPr>
          <p:nvPr/>
        </p:nvSpPr>
        <p:spPr bwMode="auto">
          <a:xfrm>
            <a:off x="9067801" y="1676401"/>
            <a:ext cx="1426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err="1"/>
              <a:t>Subclavius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26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IMG_27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31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2138343" y="228600"/>
            <a:ext cx="24336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Muscles </a:t>
            </a:r>
          </a:p>
          <a:p>
            <a:pPr algn="ct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Chest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1905000" y="1600200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1600" dirty="0"/>
              <a:t>. Pectoralis major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057400" y="2362200"/>
            <a:ext cx="1981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2. Serratus anterior</a:t>
            </a:r>
          </a:p>
        </p:txBody>
      </p:sp>
      <p:sp>
        <p:nvSpPr>
          <p:cNvPr id="522246" name="Text Box 6"/>
          <p:cNvSpPr txBox="1">
            <a:spLocks noChangeArrowheads="1"/>
          </p:cNvSpPr>
          <p:nvPr/>
        </p:nvSpPr>
        <p:spPr bwMode="auto">
          <a:xfrm>
            <a:off x="1981200" y="3886200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3. Rectus abdominis</a:t>
            </a:r>
          </a:p>
        </p:txBody>
      </p:sp>
      <p:sp>
        <p:nvSpPr>
          <p:cNvPr id="522247" name="Text Box 7"/>
          <p:cNvSpPr txBox="1">
            <a:spLocks noChangeArrowheads="1"/>
          </p:cNvSpPr>
          <p:nvPr/>
        </p:nvSpPr>
        <p:spPr bwMode="auto">
          <a:xfrm>
            <a:off x="2057400" y="5410200"/>
            <a:ext cx="190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4. </a:t>
            </a:r>
            <a:r>
              <a:rPr lang="en-US" altLang="en-US" sz="1600" dirty="0"/>
              <a:t>external</a:t>
            </a:r>
            <a:r>
              <a:rPr lang="en-US" altLang="en-US" sz="1400" dirty="0"/>
              <a:t> oblique</a:t>
            </a:r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2057400" y="6248400"/>
            <a:ext cx="190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5. Linea alba</a:t>
            </a:r>
          </a:p>
        </p:txBody>
      </p:sp>
      <p:sp>
        <p:nvSpPr>
          <p:cNvPr id="522249" name="Line 9"/>
          <p:cNvSpPr>
            <a:spLocks noChangeShapeType="1"/>
          </p:cNvSpPr>
          <p:nvPr/>
        </p:nvSpPr>
        <p:spPr bwMode="auto">
          <a:xfrm>
            <a:off x="3733800" y="2590800"/>
            <a:ext cx="3200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0" name="Line 10"/>
          <p:cNvSpPr>
            <a:spLocks noChangeShapeType="1"/>
          </p:cNvSpPr>
          <p:nvPr/>
        </p:nvSpPr>
        <p:spPr bwMode="auto">
          <a:xfrm>
            <a:off x="6172200" y="2590800"/>
            <a:ext cx="685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1" name="Line 11"/>
          <p:cNvSpPr>
            <a:spLocks noChangeShapeType="1"/>
          </p:cNvSpPr>
          <p:nvPr/>
        </p:nvSpPr>
        <p:spPr bwMode="auto">
          <a:xfrm>
            <a:off x="6172200" y="2590800"/>
            <a:ext cx="5334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2" name="Line 12"/>
          <p:cNvSpPr>
            <a:spLocks noChangeShapeType="1"/>
          </p:cNvSpPr>
          <p:nvPr/>
        </p:nvSpPr>
        <p:spPr bwMode="auto">
          <a:xfrm>
            <a:off x="3810000" y="4038600"/>
            <a:ext cx="548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3" name="Line 13"/>
          <p:cNvSpPr>
            <a:spLocks noChangeShapeType="1"/>
          </p:cNvSpPr>
          <p:nvPr/>
        </p:nvSpPr>
        <p:spPr bwMode="auto">
          <a:xfrm flipV="1">
            <a:off x="8534400" y="3429000"/>
            <a:ext cx="9144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4" name="Line 14"/>
          <p:cNvSpPr>
            <a:spLocks noChangeShapeType="1"/>
          </p:cNvSpPr>
          <p:nvPr/>
        </p:nvSpPr>
        <p:spPr bwMode="auto">
          <a:xfrm>
            <a:off x="8534400" y="4038600"/>
            <a:ext cx="7620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5" name="Line 15"/>
          <p:cNvSpPr>
            <a:spLocks noChangeShapeType="1"/>
          </p:cNvSpPr>
          <p:nvPr/>
        </p:nvSpPr>
        <p:spPr bwMode="auto">
          <a:xfrm>
            <a:off x="8534400" y="4038600"/>
            <a:ext cx="685800" cy="1905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6" name="Line 16"/>
          <p:cNvSpPr>
            <a:spLocks noChangeShapeType="1"/>
          </p:cNvSpPr>
          <p:nvPr/>
        </p:nvSpPr>
        <p:spPr bwMode="auto">
          <a:xfrm>
            <a:off x="3962400" y="5638800"/>
            <a:ext cx="3124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7" name="Line 17"/>
          <p:cNvSpPr>
            <a:spLocks noChangeShapeType="1"/>
          </p:cNvSpPr>
          <p:nvPr/>
        </p:nvSpPr>
        <p:spPr bwMode="auto">
          <a:xfrm>
            <a:off x="3581400" y="6477000"/>
            <a:ext cx="5257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58" name="Line 18"/>
          <p:cNvSpPr>
            <a:spLocks noChangeShapeType="1"/>
          </p:cNvSpPr>
          <p:nvPr/>
        </p:nvSpPr>
        <p:spPr bwMode="auto">
          <a:xfrm>
            <a:off x="3733800" y="1752600"/>
            <a:ext cx="396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1" descr="IMG_27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/>
          <a:stretch>
            <a:fillRect/>
          </a:stretch>
        </p:blipFill>
        <p:spPr bwMode="auto">
          <a:xfrm>
            <a:off x="2346326" y="889457"/>
            <a:ext cx="7244862" cy="59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4873745" y="372116"/>
            <a:ext cx="2356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Muscles</a:t>
            </a:r>
          </a:p>
        </p:txBody>
      </p:sp>
      <p:sp>
        <p:nvSpPr>
          <p:cNvPr id="524293" name="Line 6"/>
          <p:cNvSpPr>
            <a:spLocks noChangeShapeType="1"/>
          </p:cNvSpPr>
          <p:nvPr/>
        </p:nvSpPr>
        <p:spPr bwMode="auto">
          <a:xfrm flipV="1">
            <a:off x="4903053" y="4208585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294" name="Text Box 7"/>
          <p:cNvSpPr txBox="1">
            <a:spLocks noChangeArrowheads="1"/>
          </p:cNvSpPr>
          <p:nvPr/>
        </p:nvSpPr>
        <p:spPr bwMode="auto">
          <a:xfrm>
            <a:off x="4089716" y="5162527"/>
            <a:ext cx="1568058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Gluteus Maximus</a:t>
            </a:r>
          </a:p>
        </p:txBody>
      </p:sp>
      <p:sp>
        <p:nvSpPr>
          <p:cNvPr id="524295" name="Line 8"/>
          <p:cNvSpPr>
            <a:spLocks noChangeShapeType="1"/>
          </p:cNvSpPr>
          <p:nvPr/>
        </p:nvSpPr>
        <p:spPr bwMode="auto">
          <a:xfrm flipV="1">
            <a:off x="3651739" y="1781908"/>
            <a:ext cx="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296" name="Text Box 9"/>
          <p:cNvSpPr txBox="1">
            <a:spLocks noChangeArrowheads="1"/>
          </p:cNvSpPr>
          <p:nvPr/>
        </p:nvSpPr>
        <p:spPr bwMode="auto">
          <a:xfrm>
            <a:off x="2889739" y="2806142"/>
            <a:ext cx="152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Gluteus </a:t>
            </a:r>
            <a:r>
              <a:rPr lang="en-US" altLang="en-US" sz="1400" dirty="0" err="1">
                <a:solidFill>
                  <a:schemeClr val="bg1"/>
                </a:solidFill>
              </a:rPr>
              <a:t>medius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/>
          <p:cNvSpPr txBox="1">
            <a:spLocks noChangeArrowheads="1"/>
          </p:cNvSpPr>
          <p:nvPr/>
        </p:nvSpPr>
        <p:spPr bwMode="auto">
          <a:xfrm>
            <a:off x="5715000" y="836613"/>
            <a:ext cx="62190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عضله برون گرداننده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این عضله قابل لمس نیست.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en-US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2566989" y="908050"/>
            <a:ext cx="214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400">
                <a:latin typeface="Times New Roman" panose="02020603050405020304" pitchFamily="18" charset="0"/>
              </a:rPr>
              <a:t>M. Supinatorius</a:t>
            </a: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4724401" y="2765426"/>
            <a:ext cx="74723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800" dirty="0">
                <a:latin typeface="Times New Roman" panose="02020603050405020304" pitchFamily="18" charset="0"/>
                <a:cs typeface="Zar" pitchFamily="2" charset="0"/>
              </a:rPr>
              <a:t>مبدأ: 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فوق لقمه خارجی بازو وسطح خلفی استخوان اولنا ر</a:t>
            </a:r>
            <a:endParaRPr kumimoji="1" lang="en-US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074190" y="3848101"/>
            <a:ext cx="711781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انتها: 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الياف عضله ، سروگردن راديوس را از خارج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دور می زنندوبه تنه راديوس مي چسبند.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عمل : چرخش خارجی ساعد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83654" name="Picture 6" descr="supinator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585" y="1901457"/>
            <a:ext cx="4675605" cy="49565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3496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8" name="Picture 1" descr="IMG_27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8294689" y="609600"/>
            <a:ext cx="23567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Muscles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Back</a:t>
            </a:r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1905001" y="609600"/>
            <a:ext cx="17892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Deep Muscles 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Back</a:t>
            </a:r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1752600" y="24384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Rhomboid major</a:t>
            </a:r>
          </a:p>
        </p:txBody>
      </p:sp>
      <p:sp>
        <p:nvSpPr>
          <p:cNvPr id="526342" name="Text Box 6"/>
          <p:cNvSpPr txBox="1">
            <a:spLocks noChangeArrowheads="1"/>
          </p:cNvSpPr>
          <p:nvPr/>
        </p:nvSpPr>
        <p:spPr bwMode="auto">
          <a:xfrm>
            <a:off x="8915400" y="3048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 err="1"/>
              <a:t>Teres</a:t>
            </a:r>
            <a:r>
              <a:rPr lang="en-US" altLang="en-US" sz="1400" dirty="0"/>
              <a:t> major</a:t>
            </a:r>
          </a:p>
        </p:txBody>
      </p:sp>
      <p:sp>
        <p:nvSpPr>
          <p:cNvPr id="526343" name="Text Box 7"/>
          <p:cNvSpPr txBox="1">
            <a:spLocks noChangeArrowheads="1"/>
          </p:cNvSpPr>
          <p:nvPr/>
        </p:nvSpPr>
        <p:spPr bwMode="auto">
          <a:xfrm>
            <a:off x="8839200" y="37338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 err="1"/>
              <a:t>Lattisimus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dorsi</a:t>
            </a:r>
            <a:endParaRPr lang="en-US" altLang="en-US" sz="1400" dirty="0"/>
          </a:p>
        </p:txBody>
      </p:sp>
      <p:sp>
        <p:nvSpPr>
          <p:cNvPr id="526344" name="Text Box 8"/>
          <p:cNvSpPr txBox="1">
            <a:spLocks noChangeArrowheads="1"/>
          </p:cNvSpPr>
          <p:nvPr/>
        </p:nvSpPr>
        <p:spPr bwMode="auto">
          <a:xfrm>
            <a:off x="8686800" y="18288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Trapezius</a:t>
            </a:r>
          </a:p>
        </p:txBody>
      </p:sp>
      <p:sp>
        <p:nvSpPr>
          <p:cNvPr id="526345" name="Text Box 9"/>
          <p:cNvSpPr txBox="1">
            <a:spLocks noChangeArrowheads="1"/>
          </p:cNvSpPr>
          <p:nvPr/>
        </p:nvSpPr>
        <p:spPr bwMode="auto">
          <a:xfrm>
            <a:off x="8839200" y="2667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Infraspinatus</a:t>
            </a:r>
          </a:p>
        </p:txBody>
      </p:sp>
      <p:sp>
        <p:nvSpPr>
          <p:cNvPr id="526346" name="Text Box 10"/>
          <p:cNvSpPr txBox="1">
            <a:spLocks noChangeArrowheads="1"/>
          </p:cNvSpPr>
          <p:nvPr/>
        </p:nvSpPr>
        <p:spPr bwMode="auto">
          <a:xfrm>
            <a:off x="1828800" y="18288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Supraspinatus</a:t>
            </a:r>
          </a:p>
        </p:txBody>
      </p:sp>
      <p:sp>
        <p:nvSpPr>
          <p:cNvPr id="526347" name="Text Box 11"/>
          <p:cNvSpPr txBox="1">
            <a:spLocks noChangeArrowheads="1"/>
          </p:cNvSpPr>
          <p:nvPr/>
        </p:nvSpPr>
        <p:spPr bwMode="auto">
          <a:xfrm>
            <a:off x="1524000" y="2209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Rhomboid minor</a:t>
            </a:r>
          </a:p>
        </p:txBody>
      </p:sp>
      <p:sp>
        <p:nvSpPr>
          <p:cNvPr id="526348" name="Text Box 12"/>
          <p:cNvSpPr txBox="1">
            <a:spLocks noChangeArrowheads="1"/>
          </p:cNvSpPr>
          <p:nvPr/>
        </p:nvSpPr>
        <p:spPr bwMode="auto">
          <a:xfrm>
            <a:off x="1752600" y="29718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 err="1"/>
              <a:t>Teres</a:t>
            </a:r>
            <a:r>
              <a:rPr lang="en-US" altLang="en-US" sz="1400" dirty="0"/>
              <a:t> minor</a:t>
            </a:r>
          </a:p>
        </p:txBody>
      </p:sp>
      <p:sp>
        <p:nvSpPr>
          <p:cNvPr id="526349" name="Text Box 13"/>
          <p:cNvSpPr txBox="1">
            <a:spLocks noChangeArrowheads="1"/>
          </p:cNvSpPr>
          <p:nvPr/>
        </p:nvSpPr>
        <p:spPr bwMode="auto">
          <a:xfrm>
            <a:off x="8915400" y="42672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 Erector </a:t>
            </a:r>
            <a:r>
              <a:rPr lang="en-US" altLang="en-US" sz="1400" dirty="0" err="1"/>
              <a:t>spinae</a:t>
            </a:r>
            <a:endParaRPr lang="en-US" altLang="en-US" sz="1400" dirty="0"/>
          </a:p>
        </p:txBody>
      </p:sp>
      <p:sp>
        <p:nvSpPr>
          <p:cNvPr id="526350" name="Text Box 14"/>
          <p:cNvSpPr txBox="1">
            <a:spLocks noChangeArrowheads="1"/>
          </p:cNvSpPr>
          <p:nvPr/>
        </p:nvSpPr>
        <p:spPr bwMode="auto">
          <a:xfrm>
            <a:off x="1752600" y="48006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external oblique</a:t>
            </a:r>
          </a:p>
        </p:txBody>
      </p:sp>
      <p:sp>
        <p:nvSpPr>
          <p:cNvPr id="526351" name="Text Box 15"/>
          <p:cNvSpPr txBox="1">
            <a:spLocks noChangeArrowheads="1"/>
          </p:cNvSpPr>
          <p:nvPr/>
        </p:nvSpPr>
        <p:spPr bwMode="auto">
          <a:xfrm>
            <a:off x="1524000" y="4343400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/>
              <a:t>serratus posterior inferior</a:t>
            </a:r>
          </a:p>
        </p:txBody>
      </p:sp>
      <p:sp>
        <p:nvSpPr>
          <p:cNvPr id="526352" name="Line 16"/>
          <p:cNvSpPr>
            <a:spLocks noChangeShapeType="1"/>
          </p:cNvSpPr>
          <p:nvPr/>
        </p:nvSpPr>
        <p:spPr bwMode="auto">
          <a:xfrm flipH="1" flipV="1">
            <a:off x="5715001" y="4038600"/>
            <a:ext cx="7477125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3" name="Line 17"/>
          <p:cNvSpPr>
            <a:spLocks noChangeShapeType="1"/>
          </p:cNvSpPr>
          <p:nvPr/>
        </p:nvSpPr>
        <p:spPr bwMode="auto">
          <a:xfrm flipH="1">
            <a:off x="6553200" y="3886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4" name="Line 18"/>
          <p:cNvSpPr>
            <a:spLocks noChangeShapeType="1"/>
          </p:cNvSpPr>
          <p:nvPr/>
        </p:nvSpPr>
        <p:spPr bwMode="auto">
          <a:xfrm flipH="1">
            <a:off x="6858000" y="3200400"/>
            <a:ext cx="2057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5" name="Line 19"/>
          <p:cNvSpPr>
            <a:spLocks noChangeShapeType="1"/>
          </p:cNvSpPr>
          <p:nvPr/>
        </p:nvSpPr>
        <p:spPr bwMode="auto">
          <a:xfrm flipH="1">
            <a:off x="6096000" y="5105400"/>
            <a:ext cx="2362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6" name="Text Box 20"/>
          <p:cNvSpPr txBox="1">
            <a:spLocks noChangeArrowheads="1"/>
          </p:cNvSpPr>
          <p:nvPr/>
        </p:nvSpPr>
        <p:spPr bwMode="auto">
          <a:xfrm>
            <a:off x="8382001" y="4953001"/>
            <a:ext cx="1963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/>
              <a:t>Thoracolumnar</a:t>
            </a:r>
            <a:r>
              <a:rPr lang="en-US" altLang="en-US" sz="1400" dirty="0"/>
              <a:t> Fascia</a:t>
            </a:r>
          </a:p>
        </p:txBody>
      </p:sp>
      <p:sp>
        <p:nvSpPr>
          <p:cNvPr id="526357" name="Line 21"/>
          <p:cNvSpPr>
            <a:spLocks noChangeShapeType="1"/>
          </p:cNvSpPr>
          <p:nvPr/>
        </p:nvSpPr>
        <p:spPr bwMode="auto">
          <a:xfrm>
            <a:off x="3505200" y="4953000"/>
            <a:ext cx="1447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8" name="Line 22"/>
          <p:cNvSpPr>
            <a:spLocks noChangeShapeType="1"/>
          </p:cNvSpPr>
          <p:nvPr/>
        </p:nvSpPr>
        <p:spPr bwMode="auto">
          <a:xfrm>
            <a:off x="3352800" y="2590800"/>
            <a:ext cx="2133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59" name="Line 23"/>
          <p:cNvSpPr>
            <a:spLocks noChangeShapeType="1"/>
          </p:cNvSpPr>
          <p:nvPr/>
        </p:nvSpPr>
        <p:spPr bwMode="auto">
          <a:xfrm flipH="1">
            <a:off x="5257800" y="41148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0" name="Line 24"/>
          <p:cNvSpPr>
            <a:spLocks noChangeShapeType="1"/>
          </p:cNvSpPr>
          <p:nvPr/>
        </p:nvSpPr>
        <p:spPr bwMode="auto">
          <a:xfrm flipH="1">
            <a:off x="5257800" y="50292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1" name="Line 25"/>
          <p:cNvSpPr>
            <a:spLocks noChangeShapeType="1"/>
          </p:cNvSpPr>
          <p:nvPr/>
        </p:nvSpPr>
        <p:spPr bwMode="auto">
          <a:xfrm>
            <a:off x="5257800" y="4114800"/>
            <a:ext cx="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2" name="Line 26"/>
          <p:cNvSpPr>
            <a:spLocks noChangeShapeType="1"/>
          </p:cNvSpPr>
          <p:nvPr/>
        </p:nvSpPr>
        <p:spPr bwMode="auto">
          <a:xfrm>
            <a:off x="3505200" y="457200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3" name="Line 27"/>
          <p:cNvSpPr>
            <a:spLocks noChangeShapeType="1"/>
          </p:cNvSpPr>
          <p:nvPr/>
        </p:nvSpPr>
        <p:spPr bwMode="auto">
          <a:xfrm flipV="1">
            <a:off x="2895600" y="2667000"/>
            <a:ext cx="14478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4" name="Line 28"/>
          <p:cNvSpPr>
            <a:spLocks noChangeShapeType="1"/>
          </p:cNvSpPr>
          <p:nvPr/>
        </p:nvSpPr>
        <p:spPr bwMode="auto">
          <a:xfrm flipV="1">
            <a:off x="3352800" y="2209800"/>
            <a:ext cx="2133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5" name="Line 29"/>
          <p:cNvSpPr>
            <a:spLocks noChangeShapeType="1"/>
          </p:cNvSpPr>
          <p:nvPr/>
        </p:nvSpPr>
        <p:spPr bwMode="auto">
          <a:xfrm>
            <a:off x="3352800" y="2057400"/>
            <a:ext cx="167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6" name="Line 30"/>
          <p:cNvSpPr>
            <a:spLocks noChangeShapeType="1"/>
          </p:cNvSpPr>
          <p:nvPr/>
        </p:nvSpPr>
        <p:spPr bwMode="auto">
          <a:xfrm>
            <a:off x="3505200" y="1524000"/>
            <a:ext cx="2133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7" name="Text Box 31"/>
          <p:cNvSpPr txBox="1">
            <a:spLocks noChangeArrowheads="1"/>
          </p:cNvSpPr>
          <p:nvPr/>
        </p:nvSpPr>
        <p:spPr bwMode="auto">
          <a:xfrm>
            <a:off x="1828800" y="1371601"/>
            <a:ext cx="143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Splenius </a:t>
            </a:r>
            <a:r>
              <a:rPr lang="en-US" altLang="en-US" sz="1400" dirty="0" err="1"/>
              <a:t>capitis</a:t>
            </a:r>
            <a:endParaRPr lang="en-US" altLang="en-US" sz="1400" dirty="0"/>
          </a:p>
        </p:txBody>
      </p:sp>
      <p:sp>
        <p:nvSpPr>
          <p:cNvPr id="526368" name="Line 32"/>
          <p:cNvSpPr>
            <a:spLocks noChangeShapeType="1"/>
          </p:cNvSpPr>
          <p:nvPr/>
        </p:nvSpPr>
        <p:spPr bwMode="auto">
          <a:xfrm flipH="1">
            <a:off x="6858000" y="2819400"/>
            <a:ext cx="1981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9" name="Line 33"/>
          <p:cNvSpPr>
            <a:spLocks noChangeShapeType="1"/>
          </p:cNvSpPr>
          <p:nvPr/>
        </p:nvSpPr>
        <p:spPr bwMode="auto">
          <a:xfrm flipH="1">
            <a:off x="6400800" y="1981200"/>
            <a:ext cx="11430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70" name="Line 34"/>
          <p:cNvSpPr>
            <a:spLocks noChangeShapeType="1"/>
          </p:cNvSpPr>
          <p:nvPr/>
        </p:nvSpPr>
        <p:spPr bwMode="auto">
          <a:xfrm flipH="1">
            <a:off x="6324600" y="1981200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1" descr="IMG_27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/>
          <a:stretch>
            <a:fillRect/>
          </a:stretch>
        </p:blipFill>
        <p:spPr bwMode="auto">
          <a:xfrm>
            <a:off x="4267201" y="990600"/>
            <a:ext cx="3673475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4495801" y="381001"/>
            <a:ext cx="3611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Muscles of the Posterior Thigh</a:t>
            </a:r>
          </a:p>
        </p:txBody>
      </p:sp>
      <p:sp>
        <p:nvSpPr>
          <p:cNvPr id="528388" name="Text Box 4"/>
          <p:cNvSpPr txBox="1">
            <a:spLocks noChangeArrowheads="1"/>
          </p:cNvSpPr>
          <p:nvPr/>
        </p:nvSpPr>
        <p:spPr bwMode="auto">
          <a:xfrm>
            <a:off x="1828800" y="22860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Adductor magnus</a:t>
            </a:r>
          </a:p>
        </p:txBody>
      </p:sp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8534400" y="27432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Gracilis</a:t>
            </a:r>
          </a:p>
        </p:txBody>
      </p:sp>
      <p:sp>
        <p:nvSpPr>
          <p:cNvPr id="528390" name="Text Box 6"/>
          <p:cNvSpPr txBox="1">
            <a:spLocks noChangeArrowheads="1"/>
          </p:cNvSpPr>
          <p:nvPr/>
        </p:nvSpPr>
        <p:spPr bwMode="auto">
          <a:xfrm>
            <a:off x="1828800" y="3810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Semitendinosus</a:t>
            </a:r>
          </a:p>
        </p:txBody>
      </p:sp>
      <p:sp>
        <p:nvSpPr>
          <p:cNvPr id="528391" name="Text Box 7"/>
          <p:cNvSpPr txBox="1">
            <a:spLocks noChangeArrowheads="1"/>
          </p:cNvSpPr>
          <p:nvPr/>
        </p:nvSpPr>
        <p:spPr bwMode="auto">
          <a:xfrm>
            <a:off x="8610600" y="3200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Semimembranosus</a:t>
            </a:r>
          </a:p>
        </p:txBody>
      </p:sp>
      <p:sp>
        <p:nvSpPr>
          <p:cNvPr id="528392" name="Text Box 8"/>
          <p:cNvSpPr txBox="1">
            <a:spLocks noChangeArrowheads="1"/>
          </p:cNvSpPr>
          <p:nvPr/>
        </p:nvSpPr>
        <p:spPr bwMode="auto">
          <a:xfrm>
            <a:off x="1905000" y="3276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Biceps femoris</a:t>
            </a:r>
          </a:p>
        </p:txBody>
      </p:sp>
      <p:sp>
        <p:nvSpPr>
          <p:cNvPr id="528393" name="Text Box 9"/>
          <p:cNvSpPr txBox="1">
            <a:spLocks noChangeArrowheads="1"/>
          </p:cNvSpPr>
          <p:nvPr/>
        </p:nvSpPr>
        <p:spPr bwMode="auto">
          <a:xfrm>
            <a:off x="1905000" y="28194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Illiotibial band</a:t>
            </a:r>
          </a:p>
        </p:txBody>
      </p:sp>
      <p:sp>
        <p:nvSpPr>
          <p:cNvPr id="528394" name="Text Box 10"/>
          <p:cNvSpPr txBox="1">
            <a:spLocks noChangeArrowheads="1"/>
          </p:cNvSpPr>
          <p:nvPr/>
        </p:nvSpPr>
        <p:spPr bwMode="auto">
          <a:xfrm>
            <a:off x="1752600" y="4953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Plantaris muscle</a:t>
            </a:r>
          </a:p>
        </p:txBody>
      </p:sp>
      <p:sp>
        <p:nvSpPr>
          <p:cNvPr id="528395" name="Line 11"/>
          <p:cNvSpPr>
            <a:spLocks noChangeShapeType="1"/>
          </p:cNvSpPr>
          <p:nvPr/>
        </p:nvSpPr>
        <p:spPr bwMode="auto">
          <a:xfrm>
            <a:off x="3505200" y="2438400"/>
            <a:ext cx="266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6" name="Line 12"/>
          <p:cNvSpPr>
            <a:spLocks noChangeShapeType="1"/>
          </p:cNvSpPr>
          <p:nvPr/>
        </p:nvSpPr>
        <p:spPr bwMode="auto">
          <a:xfrm flipH="1">
            <a:off x="6324600" y="28956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7" name="Line 13"/>
          <p:cNvSpPr>
            <a:spLocks noChangeShapeType="1"/>
          </p:cNvSpPr>
          <p:nvPr/>
        </p:nvSpPr>
        <p:spPr bwMode="auto">
          <a:xfrm>
            <a:off x="3352800" y="3962400"/>
            <a:ext cx="2514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8" name="Line 14"/>
          <p:cNvSpPr>
            <a:spLocks noChangeShapeType="1"/>
          </p:cNvSpPr>
          <p:nvPr/>
        </p:nvSpPr>
        <p:spPr bwMode="auto">
          <a:xfrm flipH="1">
            <a:off x="6172200" y="3352800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9" name="Line 15"/>
          <p:cNvSpPr>
            <a:spLocks noChangeShapeType="1"/>
          </p:cNvSpPr>
          <p:nvPr/>
        </p:nvSpPr>
        <p:spPr bwMode="auto">
          <a:xfrm>
            <a:off x="3352800" y="3429000"/>
            <a:ext cx="2057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00" name="Line 16"/>
          <p:cNvSpPr>
            <a:spLocks noChangeShapeType="1"/>
          </p:cNvSpPr>
          <p:nvPr/>
        </p:nvSpPr>
        <p:spPr bwMode="auto">
          <a:xfrm>
            <a:off x="3200400" y="2971800"/>
            <a:ext cx="1828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01" name="Line 17"/>
          <p:cNvSpPr>
            <a:spLocks noChangeShapeType="1"/>
          </p:cNvSpPr>
          <p:nvPr/>
        </p:nvSpPr>
        <p:spPr bwMode="auto">
          <a:xfrm>
            <a:off x="3352800" y="51054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1" descr="IMG_27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4" y="549276"/>
            <a:ext cx="473233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35" name="Picture 2" descr="IMG_27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3211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6477000" y="0"/>
            <a:ext cx="3393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Posterior View of Lower Leg</a:t>
            </a:r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2057400" y="5867401"/>
            <a:ext cx="323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Anterior View of Lower Leg</a:t>
            </a:r>
          </a:p>
        </p:txBody>
      </p:sp>
      <p:sp>
        <p:nvSpPr>
          <p:cNvPr id="530438" name="Text Box 6"/>
          <p:cNvSpPr txBox="1">
            <a:spLocks noChangeArrowheads="1"/>
          </p:cNvSpPr>
          <p:nvPr/>
        </p:nvSpPr>
        <p:spPr bwMode="auto">
          <a:xfrm>
            <a:off x="4495800" y="25146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Tibialis anterior</a:t>
            </a:r>
          </a:p>
        </p:txBody>
      </p:sp>
      <p:sp>
        <p:nvSpPr>
          <p:cNvPr id="530439" name="Text Box 7"/>
          <p:cNvSpPr txBox="1">
            <a:spLocks noChangeArrowheads="1"/>
          </p:cNvSpPr>
          <p:nvPr/>
        </p:nvSpPr>
        <p:spPr bwMode="auto">
          <a:xfrm>
            <a:off x="4038600" y="2819400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Extensor digitorum longus</a:t>
            </a:r>
          </a:p>
        </p:txBody>
      </p:sp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4495800" y="2057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Fibularis longus</a:t>
            </a:r>
          </a:p>
        </p:txBody>
      </p:sp>
      <p:sp>
        <p:nvSpPr>
          <p:cNvPr id="530441" name="Text Box 9"/>
          <p:cNvSpPr txBox="1">
            <a:spLocks noChangeArrowheads="1"/>
          </p:cNvSpPr>
          <p:nvPr/>
        </p:nvSpPr>
        <p:spPr bwMode="auto">
          <a:xfrm>
            <a:off x="6172200" y="3352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Soleus</a:t>
            </a:r>
          </a:p>
        </p:txBody>
      </p:sp>
      <p:sp>
        <p:nvSpPr>
          <p:cNvPr id="530442" name="Text Box 10"/>
          <p:cNvSpPr txBox="1">
            <a:spLocks noChangeArrowheads="1"/>
          </p:cNvSpPr>
          <p:nvPr/>
        </p:nvSpPr>
        <p:spPr bwMode="auto">
          <a:xfrm>
            <a:off x="9296400" y="21336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Gastrocnemius</a:t>
            </a:r>
          </a:p>
        </p:txBody>
      </p:sp>
      <p:sp>
        <p:nvSpPr>
          <p:cNvPr id="530443" name="Text Box 11"/>
          <p:cNvSpPr txBox="1">
            <a:spLocks noChangeArrowheads="1"/>
          </p:cNvSpPr>
          <p:nvPr/>
        </p:nvSpPr>
        <p:spPr bwMode="auto">
          <a:xfrm>
            <a:off x="9677400" y="480060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calcaneal tendon</a:t>
            </a:r>
          </a:p>
        </p:txBody>
      </p:sp>
      <p:sp>
        <p:nvSpPr>
          <p:cNvPr id="530444" name="Text Box 12"/>
          <p:cNvSpPr txBox="1">
            <a:spLocks noChangeArrowheads="1"/>
          </p:cNvSpPr>
          <p:nvPr/>
        </p:nvSpPr>
        <p:spPr bwMode="auto">
          <a:xfrm>
            <a:off x="6400800" y="6340475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Flexor digitorum brevis</a:t>
            </a:r>
          </a:p>
        </p:txBody>
      </p:sp>
      <p:sp>
        <p:nvSpPr>
          <p:cNvPr id="530445" name="Line 13"/>
          <p:cNvSpPr>
            <a:spLocks noChangeShapeType="1"/>
          </p:cNvSpPr>
          <p:nvPr/>
        </p:nvSpPr>
        <p:spPr bwMode="auto">
          <a:xfrm flipH="1">
            <a:off x="3886200" y="22098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6" name="Line 14"/>
          <p:cNvSpPr>
            <a:spLocks noChangeShapeType="1"/>
          </p:cNvSpPr>
          <p:nvPr/>
        </p:nvSpPr>
        <p:spPr bwMode="auto">
          <a:xfrm flipH="1">
            <a:off x="3276600" y="266700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7" name="Line 15"/>
          <p:cNvSpPr>
            <a:spLocks noChangeShapeType="1"/>
          </p:cNvSpPr>
          <p:nvPr/>
        </p:nvSpPr>
        <p:spPr bwMode="auto">
          <a:xfrm flipH="1">
            <a:off x="3581400" y="29718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8" name="Line 16"/>
          <p:cNvSpPr>
            <a:spLocks noChangeShapeType="1"/>
          </p:cNvSpPr>
          <p:nvPr/>
        </p:nvSpPr>
        <p:spPr bwMode="auto">
          <a:xfrm flipH="1" flipV="1">
            <a:off x="7239000" y="5867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9" name="Line 17"/>
          <p:cNvSpPr>
            <a:spLocks noChangeShapeType="1"/>
          </p:cNvSpPr>
          <p:nvPr/>
        </p:nvSpPr>
        <p:spPr bwMode="auto">
          <a:xfrm flipH="1">
            <a:off x="8001000" y="2286000"/>
            <a:ext cx="12954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0" name="Line 18"/>
          <p:cNvSpPr>
            <a:spLocks noChangeShapeType="1"/>
          </p:cNvSpPr>
          <p:nvPr/>
        </p:nvSpPr>
        <p:spPr bwMode="auto">
          <a:xfrm flipH="1">
            <a:off x="8915400" y="2286000"/>
            <a:ext cx="3810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1" name="Line 19"/>
          <p:cNvSpPr>
            <a:spLocks noChangeShapeType="1"/>
          </p:cNvSpPr>
          <p:nvPr/>
        </p:nvSpPr>
        <p:spPr bwMode="auto">
          <a:xfrm>
            <a:off x="6934200" y="3581400"/>
            <a:ext cx="106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2" name="Line 20"/>
          <p:cNvSpPr>
            <a:spLocks noChangeShapeType="1"/>
          </p:cNvSpPr>
          <p:nvPr/>
        </p:nvSpPr>
        <p:spPr bwMode="auto">
          <a:xfrm flipH="1">
            <a:off x="9144000" y="50292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3" name="Line 21"/>
          <p:cNvSpPr>
            <a:spLocks noChangeShapeType="1"/>
          </p:cNvSpPr>
          <p:nvPr/>
        </p:nvSpPr>
        <p:spPr bwMode="auto">
          <a:xfrm flipH="1">
            <a:off x="3886200" y="3581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4" name="Text Box 22"/>
          <p:cNvSpPr txBox="1">
            <a:spLocks noChangeArrowheads="1"/>
          </p:cNvSpPr>
          <p:nvPr/>
        </p:nvSpPr>
        <p:spPr bwMode="auto">
          <a:xfrm>
            <a:off x="4267200" y="34290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Fibularis Brevis</a:t>
            </a:r>
          </a:p>
        </p:txBody>
      </p:sp>
      <p:sp>
        <p:nvSpPr>
          <p:cNvPr id="530455" name="Line 23"/>
          <p:cNvSpPr>
            <a:spLocks noChangeShapeType="1"/>
          </p:cNvSpPr>
          <p:nvPr/>
        </p:nvSpPr>
        <p:spPr bwMode="auto">
          <a:xfrm flipV="1">
            <a:off x="7162800" y="3962400"/>
            <a:ext cx="5334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6" name="Text Box 24"/>
          <p:cNvSpPr txBox="1">
            <a:spLocks noChangeArrowheads="1"/>
          </p:cNvSpPr>
          <p:nvPr/>
        </p:nvSpPr>
        <p:spPr bwMode="auto">
          <a:xfrm>
            <a:off x="6400800" y="388620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/>
              <a:t>Fibularis Longus</a:t>
            </a:r>
          </a:p>
        </p:txBody>
      </p:sp>
      <p:sp>
        <p:nvSpPr>
          <p:cNvPr id="530457" name="Line 25"/>
          <p:cNvSpPr>
            <a:spLocks noChangeShapeType="1"/>
          </p:cNvSpPr>
          <p:nvPr/>
        </p:nvSpPr>
        <p:spPr bwMode="auto">
          <a:xfrm>
            <a:off x="7315200" y="47244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324600" y="4495800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Peroneus Brevis</a:t>
            </a:r>
          </a:p>
        </p:txBody>
      </p:sp>
      <p:sp>
        <p:nvSpPr>
          <p:cNvPr id="530459" name="Line 27"/>
          <p:cNvSpPr>
            <a:spLocks noChangeShapeType="1"/>
          </p:cNvSpPr>
          <p:nvPr/>
        </p:nvSpPr>
        <p:spPr bwMode="auto">
          <a:xfrm flipH="1">
            <a:off x="2895600" y="49530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60" name="Text Box 28"/>
          <p:cNvSpPr txBox="1">
            <a:spLocks noChangeArrowheads="1"/>
          </p:cNvSpPr>
          <p:nvPr/>
        </p:nvSpPr>
        <p:spPr bwMode="auto">
          <a:xfrm>
            <a:off x="4191000" y="4800601"/>
            <a:ext cx="1548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Abductor hallucis</a:t>
            </a:r>
          </a:p>
        </p:txBody>
      </p:sp>
    </p:spTree>
    <p:extLst>
      <p:ext uri="{BB962C8B-B14F-4D97-AF65-F5344CB8AC3E}">
        <p14:creationId xmlns:p14="http://schemas.microsoft.com/office/powerpoint/2010/main" val="17337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1" descr="IMG_28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r="-261" b="21875"/>
          <a:stretch>
            <a:fillRect/>
          </a:stretch>
        </p:blipFill>
        <p:spPr bwMode="auto">
          <a:xfrm>
            <a:off x="1524001" y="0"/>
            <a:ext cx="695007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3" name="Picture 2" descr="IMG_28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3333"/>
          <a:stretch>
            <a:fillRect/>
          </a:stretch>
        </p:blipFill>
        <p:spPr bwMode="auto">
          <a:xfrm>
            <a:off x="3992564" y="3352800"/>
            <a:ext cx="66754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8297863" y="0"/>
            <a:ext cx="226344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Anterior Upper Arm</a:t>
            </a: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247596" y="3505200"/>
            <a:ext cx="106740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Anterior</a:t>
            </a:r>
          </a:p>
          <a:p>
            <a:pPr algn="ctr"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Forearm</a:t>
            </a:r>
          </a:p>
        </p:txBody>
      </p:sp>
      <p:sp>
        <p:nvSpPr>
          <p:cNvPr id="532486" name="Line 6"/>
          <p:cNvSpPr>
            <a:spLocks noChangeShapeType="1"/>
          </p:cNvSpPr>
          <p:nvPr/>
        </p:nvSpPr>
        <p:spPr bwMode="auto">
          <a:xfrm>
            <a:off x="3733800" y="838200"/>
            <a:ext cx="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7" name="Text Box 7"/>
          <p:cNvSpPr txBox="1">
            <a:spLocks noChangeArrowheads="1"/>
          </p:cNvSpPr>
          <p:nvPr/>
        </p:nvSpPr>
        <p:spPr bwMode="auto">
          <a:xfrm>
            <a:off x="3352801" y="457201"/>
            <a:ext cx="7425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Deltoid</a:t>
            </a:r>
          </a:p>
        </p:txBody>
      </p:sp>
      <p:sp>
        <p:nvSpPr>
          <p:cNvPr id="532488" name="Line 8"/>
          <p:cNvSpPr>
            <a:spLocks noChangeShapeType="1"/>
          </p:cNvSpPr>
          <p:nvPr/>
        </p:nvSpPr>
        <p:spPr bwMode="auto">
          <a:xfrm>
            <a:off x="5105400" y="10668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89" name="Line 9"/>
          <p:cNvSpPr>
            <a:spLocks noChangeShapeType="1"/>
          </p:cNvSpPr>
          <p:nvPr/>
        </p:nvSpPr>
        <p:spPr bwMode="auto">
          <a:xfrm>
            <a:off x="5715000" y="1066800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0" name="Text Box 10"/>
          <p:cNvSpPr txBox="1">
            <a:spLocks noChangeArrowheads="1"/>
          </p:cNvSpPr>
          <p:nvPr/>
        </p:nvSpPr>
        <p:spPr bwMode="auto">
          <a:xfrm>
            <a:off x="4572000" y="228600"/>
            <a:ext cx="14814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Biceps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en-US" altLang="en-US" sz="1600"/>
              <a:t>Brachii</a:t>
            </a:r>
          </a:p>
        </p:txBody>
      </p:sp>
      <p:sp>
        <p:nvSpPr>
          <p:cNvPr id="532491" name="Text Box 11"/>
          <p:cNvSpPr txBox="1">
            <a:spLocks noChangeArrowheads="1"/>
          </p:cNvSpPr>
          <p:nvPr/>
        </p:nvSpPr>
        <p:spPr bwMode="auto">
          <a:xfrm>
            <a:off x="4708526" y="642939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Short 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Head</a:t>
            </a:r>
          </a:p>
        </p:txBody>
      </p:sp>
      <p:sp>
        <p:nvSpPr>
          <p:cNvPr id="532492" name="Text Box 12"/>
          <p:cNvSpPr txBox="1">
            <a:spLocks noChangeArrowheads="1"/>
          </p:cNvSpPr>
          <p:nvPr/>
        </p:nvSpPr>
        <p:spPr bwMode="auto">
          <a:xfrm>
            <a:off x="5410200" y="609601"/>
            <a:ext cx="567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Long 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Head</a:t>
            </a:r>
          </a:p>
        </p:txBody>
      </p:sp>
      <p:sp>
        <p:nvSpPr>
          <p:cNvPr id="532493" name="Line 13"/>
          <p:cNvSpPr>
            <a:spLocks noChangeShapeType="1"/>
          </p:cNvSpPr>
          <p:nvPr/>
        </p:nvSpPr>
        <p:spPr bwMode="auto">
          <a:xfrm flipH="1" flipV="1">
            <a:off x="5943600" y="2514600"/>
            <a:ext cx="160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4" name="Line 14"/>
          <p:cNvSpPr>
            <a:spLocks noChangeShapeType="1"/>
          </p:cNvSpPr>
          <p:nvPr/>
        </p:nvSpPr>
        <p:spPr bwMode="auto">
          <a:xfrm flipH="1">
            <a:off x="5257800" y="27432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5" name="Text Box 15"/>
          <p:cNvSpPr txBox="1">
            <a:spLocks noChangeArrowheads="1"/>
          </p:cNvSpPr>
          <p:nvPr/>
        </p:nvSpPr>
        <p:spPr bwMode="auto">
          <a:xfrm>
            <a:off x="8534400" y="2362201"/>
            <a:ext cx="8486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Triceps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Brachii</a:t>
            </a:r>
          </a:p>
        </p:txBody>
      </p:sp>
      <p:sp>
        <p:nvSpPr>
          <p:cNvPr id="532496" name="Text Box 16"/>
          <p:cNvSpPr txBox="1">
            <a:spLocks noChangeArrowheads="1"/>
          </p:cNvSpPr>
          <p:nvPr/>
        </p:nvSpPr>
        <p:spPr bwMode="auto">
          <a:xfrm>
            <a:off x="7620000" y="2286000"/>
            <a:ext cx="1073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Medial Head</a:t>
            </a:r>
          </a:p>
        </p:txBody>
      </p:sp>
      <p:sp>
        <p:nvSpPr>
          <p:cNvPr id="532497" name="Text Box 17"/>
          <p:cNvSpPr txBox="1">
            <a:spLocks noChangeArrowheads="1"/>
          </p:cNvSpPr>
          <p:nvPr/>
        </p:nvSpPr>
        <p:spPr bwMode="auto">
          <a:xfrm>
            <a:off x="7467601" y="2667001"/>
            <a:ext cx="9332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Long Head</a:t>
            </a:r>
          </a:p>
        </p:txBody>
      </p:sp>
      <p:sp>
        <p:nvSpPr>
          <p:cNvPr id="532498" name="Line 18"/>
          <p:cNvSpPr>
            <a:spLocks noChangeShapeType="1"/>
          </p:cNvSpPr>
          <p:nvPr/>
        </p:nvSpPr>
        <p:spPr bwMode="auto">
          <a:xfrm>
            <a:off x="6629400" y="91440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99" name="Text Box 19"/>
          <p:cNvSpPr txBox="1">
            <a:spLocks noChangeArrowheads="1"/>
          </p:cNvSpPr>
          <p:nvPr/>
        </p:nvSpPr>
        <p:spPr bwMode="auto">
          <a:xfrm>
            <a:off x="6172201" y="533401"/>
            <a:ext cx="9621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Brachialis</a:t>
            </a:r>
          </a:p>
        </p:txBody>
      </p:sp>
      <p:sp>
        <p:nvSpPr>
          <p:cNvPr id="532500" name="Line 20"/>
          <p:cNvSpPr>
            <a:spLocks noChangeShapeType="1"/>
          </p:cNvSpPr>
          <p:nvPr/>
        </p:nvSpPr>
        <p:spPr bwMode="auto">
          <a:xfrm flipV="1">
            <a:off x="4419600" y="24384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01" name="Text Box 21"/>
          <p:cNvSpPr txBox="1">
            <a:spLocks noChangeArrowheads="1"/>
          </p:cNvSpPr>
          <p:nvPr/>
        </p:nvSpPr>
        <p:spPr bwMode="auto">
          <a:xfrm>
            <a:off x="3946525" y="2982914"/>
            <a:ext cx="1518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Coracobrachialis</a:t>
            </a:r>
          </a:p>
        </p:txBody>
      </p:sp>
      <p:sp>
        <p:nvSpPr>
          <p:cNvPr id="532502" name="Line 22"/>
          <p:cNvSpPr>
            <a:spLocks noChangeShapeType="1"/>
          </p:cNvSpPr>
          <p:nvPr/>
        </p:nvSpPr>
        <p:spPr bwMode="auto">
          <a:xfrm flipV="1">
            <a:off x="7543800" y="5715000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03" name="Text Box 23"/>
          <p:cNvSpPr txBox="1">
            <a:spLocks noChangeArrowheads="1"/>
          </p:cNvSpPr>
          <p:nvPr/>
        </p:nvSpPr>
        <p:spPr bwMode="auto">
          <a:xfrm>
            <a:off x="7010400" y="6232525"/>
            <a:ext cx="1159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Flexor Carpi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Ulnaris</a:t>
            </a:r>
          </a:p>
        </p:txBody>
      </p:sp>
      <p:sp>
        <p:nvSpPr>
          <p:cNvPr id="532504" name="Line 24"/>
          <p:cNvSpPr>
            <a:spLocks noChangeShapeType="1"/>
          </p:cNvSpPr>
          <p:nvPr/>
        </p:nvSpPr>
        <p:spPr bwMode="auto">
          <a:xfrm>
            <a:off x="3810000" y="6172200"/>
            <a:ext cx="1828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05" name="Text Box 25"/>
          <p:cNvSpPr txBox="1">
            <a:spLocks noChangeArrowheads="1"/>
          </p:cNvSpPr>
          <p:nvPr/>
        </p:nvSpPr>
        <p:spPr bwMode="auto">
          <a:xfrm>
            <a:off x="2727325" y="5954714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532506" name="Line 26"/>
          <p:cNvSpPr>
            <a:spLocks noChangeShapeType="1"/>
          </p:cNvSpPr>
          <p:nvPr/>
        </p:nvSpPr>
        <p:spPr bwMode="auto">
          <a:xfrm flipH="1">
            <a:off x="5943600" y="5181600"/>
            <a:ext cx="2286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07" name="Text Box 27"/>
          <p:cNvSpPr txBox="1">
            <a:spLocks noChangeArrowheads="1"/>
          </p:cNvSpPr>
          <p:nvPr/>
        </p:nvSpPr>
        <p:spPr bwMode="auto">
          <a:xfrm>
            <a:off x="5715001" y="4648200"/>
            <a:ext cx="881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Palmaris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Longus</a:t>
            </a:r>
          </a:p>
        </p:txBody>
      </p:sp>
      <p:sp>
        <p:nvSpPr>
          <p:cNvPr id="532508" name="Text Box 28"/>
          <p:cNvSpPr txBox="1">
            <a:spLocks noChangeArrowheads="1"/>
          </p:cNvSpPr>
          <p:nvPr/>
        </p:nvSpPr>
        <p:spPr bwMode="auto">
          <a:xfrm>
            <a:off x="2743201" y="5943600"/>
            <a:ext cx="1119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Flexor carpi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Radialis</a:t>
            </a:r>
          </a:p>
        </p:txBody>
      </p:sp>
      <p:sp>
        <p:nvSpPr>
          <p:cNvPr id="532509" name="Line 29"/>
          <p:cNvSpPr>
            <a:spLocks noChangeShapeType="1"/>
          </p:cNvSpPr>
          <p:nvPr/>
        </p:nvSpPr>
        <p:spPr bwMode="auto">
          <a:xfrm>
            <a:off x="5486400" y="4419600"/>
            <a:ext cx="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0" name="Text Box 30"/>
          <p:cNvSpPr txBox="1">
            <a:spLocks noChangeArrowheads="1"/>
          </p:cNvSpPr>
          <p:nvPr/>
        </p:nvSpPr>
        <p:spPr bwMode="auto">
          <a:xfrm>
            <a:off x="4777199" y="4038601"/>
            <a:ext cx="1359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Brachioradialis</a:t>
            </a:r>
          </a:p>
        </p:txBody>
      </p:sp>
      <p:sp>
        <p:nvSpPr>
          <p:cNvPr id="532511" name="Line 31"/>
          <p:cNvSpPr>
            <a:spLocks noChangeShapeType="1"/>
          </p:cNvSpPr>
          <p:nvPr/>
        </p:nvSpPr>
        <p:spPr bwMode="auto">
          <a:xfrm>
            <a:off x="8229600" y="41148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2" name="Text Box 32"/>
          <p:cNvSpPr txBox="1">
            <a:spLocks noChangeArrowheads="1"/>
          </p:cNvSpPr>
          <p:nvPr/>
        </p:nvSpPr>
        <p:spPr bwMode="auto">
          <a:xfrm>
            <a:off x="7239000" y="3733800"/>
            <a:ext cx="1265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Flexor pollicus brevis</a:t>
            </a:r>
          </a:p>
        </p:txBody>
      </p:sp>
      <p:sp>
        <p:nvSpPr>
          <p:cNvPr id="532513" name="Line 33"/>
          <p:cNvSpPr>
            <a:spLocks noChangeShapeType="1"/>
          </p:cNvSpPr>
          <p:nvPr/>
        </p:nvSpPr>
        <p:spPr bwMode="auto">
          <a:xfrm flipH="1">
            <a:off x="9525000" y="3962400"/>
            <a:ext cx="4572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4" name="Line 34"/>
          <p:cNvSpPr>
            <a:spLocks noChangeShapeType="1"/>
          </p:cNvSpPr>
          <p:nvPr/>
        </p:nvSpPr>
        <p:spPr bwMode="auto">
          <a:xfrm flipH="1">
            <a:off x="9525000" y="41148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5" name="Line 35"/>
          <p:cNvSpPr>
            <a:spLocks noChangeShapeType="1"/>
          </p:cNvSpPr>
          <p:nvPr/>
        </p:nvSpPr>
        <p:spPr bwMode="auto">
          <a:xfrm flipH="1">
            <a:off x="9601200" y="4114800"/>
            <a:ext cx="1524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6" name="Line 36"/>
          <p:cNvSpPr>
            <a:spLocks noChangeShapeType="1"/>
          </p:cNvSpPr>
          <p:nvPr/>
        </p:nvSpPr>
        <p:spPr bwMode="auto">
          <a:xfrm flipH="1">
            <a:off x="9677400" y="4114800"/>
            <a:ext cx="762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7" name="Text Box 37"/>
          <p:cNvSpPr txBox="1">
            <a:spLocks noChangeArrowheads="1"/>
          </p:cNvSpPr>
          <p:nvPr/>
        </p:nvSpPr>
        <p:spPr bwMode="auto">
          <a:xfrm>
            <a:off x="9685339" y="3733801"/>
            <a:ext cx="990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lumbricals</a:t>
            </a:r>
          </a:p>
        </p:txBody>
      </p:sp>
      <p:sp>
        <p:nvSpPr>
          <p:cNvPr id="532518" name="Line 38"/>
          <p:cNvSpPr>
            <a:spLocks noChangeShapeType="1"/>
          </p:cNvSpPr>
          <p:nvPr/>
        </p:nvSpPr>
        <p:spPr bwMode="auto">
          <a:xfrm flipV="1">
            <a:off x="8686800" y="4572000"/>
            <a:ext cx="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9" name="Text Box 39"/>
          <p:cNvSpPr txBox="1">
            <a:spLocks noChangeArrowheads="1"/>
          </p:cNvSpPr>
          <p:nvPr/>
        </p:nvSpPr>
        <p:spPr bwMode="auto">
          <a:xfrm>
            <a:off x="8229601" y="5867400"/>
            <a:ext cx="1180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Flexor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Retinaculum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(Tendon)</a:t>
            </a:r>
          </a:p>
        </p:txBody>
      </p:sp>
      <p:sp>
        <p:nvSpPr>
          <p:cNvPr id="532520" name="Line 40"/>
          <p:cNvSpPr>
            <a:spLocks noChangeShapeType="1"/>
          </p:cNvSpPr>
          <p:nvPr/>
        </p:nvSpPr>
        <p:spPr bwMode="auto">
          <a:xfrm>
            <a:off x="8534400" y="22860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1" name="Line 41"/>
          <p:cNvSpPr>
            <a:spLocks noChangeShapeType="1"/>
          </p:cNvSpPr>
          <p:nvPr/>
        </p:nvSpPr>
        <p:spPr bwMode="auto">
          <a:xfrm flipH="1">
            <a:off x="8382000" y="2971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2" name="Line 42"/>
          <p:cNvSpPr>
            <a:spLocks noChangeShapeType="1"/>
          </p:cNvSpPr>
          <p:nvPr/>
        </p:nvSpPr>
        <p:spPr bwMode="auto">
          <a:xfrm flipH="1">
            <a:off x="8382000" y="22860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3" name="Line 43"/>
          <p:cNvSpPr>
            <a:spLocks noChangeShapeType="1"/>
          </p:cNvSpPr>
          <p:nvPr/>
        </p:nvSpPr>
        <p:spPr bwMode="auto">
          <a:xfrm>
            <a:off x="4724400" y="60960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4" name="Line 44"/>
          <p:cNvSpPr>
            <a:spLocks noChangeShapeType="1"/>
          </p:cNvSpPr>
          <p:nvPr/>
        </p:nvSpPr>
        <p:spPr bwMode="auto">
          <a:xfrm>
            <a:off x="5943600" y="6096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5" name="Line 45"/>
          <p:cNvSpPr>
            <a:spLocks noChangeShapeType="1"/>
          </p:cNvSpPr>
          <p:nvPr/>
        </p:nvSpPr>
        <p:spPr bwMode="auto">
          <a:xfrm>
            <a:off x="4724400" y="6096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6" name="Line 46"/>
          <p:cNvSpPr>
            <a:spLocks noChangeShapeType="1"/>
          </p:cNvSpPr>
          <p:nvPr/>
        </p:nvSpPr>
        <p:spPr bwMode="auto">
          <a:xfrm flipV="1">
            <a:off x="8915400" y="51816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7" name="Text Box 47"/>
          <p:cNvSpPr txBox="1">
            <a:spLocks noChangeArrowheads="1"/>
          </p:cNvSpPr>
          <p:nvPr/>
        </p:nvSpPr>
        <p:spPr bwMode="auto">
          <a:xfrm>
            <a:off x="8686800" y="5486401"/>
            <a:ext cx="762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/>
              <a:t>Abductor digiti</a:t>
            </a:r>
            <a:r>
              <a:rPr lang="en-US" altLang="en-US" sz="900">
                <a:solidFill>
                  <a:schemeClr val="bg1"/>
                </a:solidFill>
              </a:rPr>
              <a:t> minimi</a:t>
            </a:r>
          </a:p>
        </p:txBody>
      </p:sp>
      <p:sp>
        <p:nvSpPr>
          <p:cNvPr id="532528" name="Line 48"/>
          <p:cNvSpPr>
            <a:spLocks noChangeShapeType="1"/>
          </p:cNvSpPr>
          <p:nvPr/>
        </p:nvSpPr>
        <p:spPr bwMode="auto">
          <a:xfrm flipH="1" flipV="1">
            <a:off x="9144000" y="5029200"/>
            <a:ext cx="3810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9" name="Text Box 49"/>
          <p:cNvSpPr txBox="1">
            <a:spLocks noChangeArrowheads="1"/>
          </p:cNvSpPr>
          <p:nvPr/>
        </p:nvSpPr>
        <p:spPr bwMode="auto">
          <a:xfrm>
            <a:off x="9296401" y="5486401"/>
            <a:ext cx="701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Flexor </a:t>
            </a:r>
            <a:r>
              <a:rPr lang="en-US" altLang="en-US" sz="900"/>
              <a:t>digiti minimi breivs</a:t>
            </a:r>
          </a:p>
        </p:txBody>
      </p:sp>
      <p:sp>
        <p:nvSpPr>
          <p:cNvPr id="532530" name="Line 50"/>
          <p:cNvSpPr>
            <a:spLocks noChangeShapeType="1"/>
          </p:cNvSpPr>
          <p:nvPr/>
        </p:nvSpPr>
        <p:spPr bwMode="auto">
          <a:xfrm flipH="1" flipV="1">
            <a:off x="9372600" y="4953000"/>
            <a:ext cx="7620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31" name="Text Box 51"/>
          <p:cNvSpPr txBox="1">
            <a:spLocks noChangeArrowheads="1"/>
          </p:cNvSpPr>
          <p:nvPr/>
        </p:nvSpPr>
        <p:spPr bwMode="auto">
          <a:xfrm>
            <a:off x="9813926" y="5638800"/>
            <a:ext cx="854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/>
              <a:t>Opponens digiti minimi</a:t>
            </a:r>
          </a:p>
        </p:txBody>
      </p:sp>
    </p:spTree>
    <p:extLst>
      <p:ext uri="{BB962C8B-B14F-4D97-AF65-F5344CB8AC3E}">
        <p14:creationId xmlns:p14="http://schemas.microsoft.com/office/powerpoint/2010/main" val="36832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1" descr="IMG_2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731838"/>
            <a:ext cx="4594225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4419600" y="228600"/>
            <a:ext cx="3641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Lateral View of Anterior Thigh</a:t>
            </a:r>
          </a:p>
        </p:txBody>
      </p:sp>
      <p:sp>
        <p:nvSpPr>
          <p:cNvPr id="534532" name="Line 4"/>
          <p:cNvSpPr>
            <a:spLocks noChangeShapeType="1"/>
          </p:cNvSpPr>
          <p:nvPr/>
        </p:nvSpPr>
        <p:spPr bwMode="auto">
          <a:xfrm flipH="1">
            <a:off x="6324600" y="54864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3" name="Line 5"/>
          <p:cNvSpPr>
            <a:spLocks noChangeShapeType="1"/>
          </p:cNvSpPr>
          <p:nvPr/>
        </p:nvSpPr>
        <p:spPr bwMode="auto">
          <a:xfrm flipH="1">
            <a:off x="6858000" y="25908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4" name="Text Box 6"/>
          <p:cNvSpPr txBox="1">
            <a:spLocks noChangeArrowheads="1"/>
          </p:cNvSpPr>
          <p:nvPr/>
        </p:nvSpPr>
        <p:spPr bwMode="auto">
          <a:xfrm>
            <a:off x="8747126" y="5345114"/>
            <a:ext cx="14457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Vastus Lateralis</a:t>
            </a:r>
          </a:p>
        </p:txBody>
      </p:sp>
      <p:sp>
        <p:nvSpPr>
          <p:cNvPr id="534535" name="Text Box 7"/>
          <p:cNvSpPr txBox="1">
            <a:spLocks noChangeArrowheads="1"/>
          </p:cNvSpPr>
          <p:nvPr/>
        </p:nvSpPr>
        <p:spPr bwMode="auto">
          <a:xfrm>
            <a:off x="8197851" y="2438401"/>
            <a:ext cx="1775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Tensor fasciae latae</a:t>
            </a:r>
          </a:p>
        </p:txBody>
      </p:sp>
      <p:sp>
        <p:nvSpPr>
          <p:cNvPr id="534536" name="Line 8"/>
          <p:cNvSpPr>
            <a:spLocks noChangeShapeType="1"/>
          </p:cNvSpPr>
          <p:nvPr/>
        </p:nvSpPr>
        <p:spPr bwMode="auto">
          <a:xfrm flipH="1">
            <a:off x="6934200" y="4495800"/>
            <a:ext cx="167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7" name="Text Box 9"/>
          <p:cNvSpPr txBox="1">
            <a:spLocks noChangeArrowheads="1"/>
          </p:cNvSpPr>
          <p:nvPr/>
        </p:nvSpPr>
        <p:spPr bwMode="auto">
          <a:xfrm>
            <a:off x="8839201" y="4343400"/>
            <a:ext cx="1151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Iliotibial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Tract (band</a:t>
            </a:r>
            <a:r>
              <a:rPr lang="en-US" altLang="en-US" sz="14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4538" name="Line 10"/>
          <p:cNvSpPr>
            <a:spLocks noChangeShapeType="1"/>
          </p:cNvSpPr>
          <p:nvPr/>
        </p:nvSpPr>
        <p:spPr bwMode="auto">
          <a:xfrm flipH="1">
            <a:off x="6248400" y="4038600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9" name="Text Box 11"/>
          <p:cNvSpPr txBox="1">
            <a:spLocks noChangeArrowheads="1"/>
          </p:cNvSpPr>
          <p:nvPr/>
        </p:nvSpPr>
        <p:spPr bwMode="auto">
          <a:xfrm>
            <a:off x="8705850" y="3810001"/>
            <a:ext cx="1438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Rectus Femoris</a:t>
            </a:r>
          </a:p>
        </p:txBody>
      </p:sp>
    </p:spTree>
    <p:extLst>
      <p:ext uri="{BB962C8B-B14F-4D97-AF65-F5344CB8AC3E}">
        <p14:creationId xmlns:p14="http://schemas.microsoft.com/office/powerpoint/2010/main" val="40520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1" descr="IMG_27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4114800" y="0"/>
            <a:ext cx="3498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Muscles of the Anterior Thigh</a:t>
            </a:r>
          </a:p>
        </p:txBody>
      </p:sp>
      <p:sp>
        <p:nvSpPr>
          <p:cNvPr id="536580" name="Line 4"/>
          <p:cNvSpPr>
            <a:spLocks noChangeShapeType="1"/>
          </p:cNvSpPr>
          <p:nvPr/>
        </p:nvSpPr>
        <p:spPr bwMode="auto">
          <a:xfrm flipH="1">
            <a:off x="6705600" y="6248400"/>
            <a:ext cx="175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1" name="Line 5"/>
          <p:cNvSpPr>
            <a:spLocks noChangeShapeType="1"/>
          </p:cNvSpPr>
          <p:nvPr/>
        </p:nvSpPr>
        <p:spPr bwMode="auto">
          <a:xfrm flipH="1">
            <a:off x="7239000" y="5410200"/>
            <a:ext cx="106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2" name="Line 6"/>
          <p:cNvSpPr>
            <a:spLocks noChangeShapeType="1"/>
          </p:cNvSpPr>
          <p:nvPr/>
        </p:nvSpPr>
        <p:spPr bwMode="auto">
          <a:xfrm flipH="1">
            <a:off x="4953000" y="4572000"/>
            <a:ext cx="3429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3" name="Line 7"/>
          <p:cNvSpPr>
            <a:spLocks noChangeShapeType="1"/>
          </p:cNvSpPr>
          <p:nvPr/>
        </p:nvSpPr>
        <p:spPr bwMode="auto">
          <a:xfrm>
            <a:off x="4114800" y="4419600"/>
            <a:ext cx="2057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4" name="Line 8"/>
          <p:cNvSpPr>
            <a:spLocks noChangeShapeType="1"/>
          </p:cNvSpPr>
          <p:nvPr/>
        </p:nvSpPr>
        <p:spPr bwMode="auto">
          <a:xfrm>
            <a:off x="4191000" y="19812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5" name="Text Box 9"/>
          <p:cNvSpPr txBox="1">
            <a:spLocks noChangeArrowheads="1"/>
          </p:cNvSpPr>
          <p:nvPr/>
        </p:nvSpPr>
        <p:spPr bwMode="auto">
          <a:xfrm>
            <a:off x="8534401" y="6096001"/>
            <a:ext cx="1426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Vastus Medialis</a:t>
            </a:r>
          </a:p>
        </p:txBody>
      </p:sp>
      <p:sp>
        <p:nvSpPr>
          <p:cNvPr id="536586" name="Text Box 10"/>
          <p:cNvSpPr txBox="1">
            <a:spLocks noChangeArrowheads="1"/>
          </p:cNvSpPr>
          <p:nvPr/>
        </p:nvSpPr>
        <p:spPr bwMode="auto">
          <a:xfrm>
            <a:off x="8518526" y="4430714"/>
            <a:ext cx="901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Sartorius</a:t>
            </a:r>
          </a:p>
        </p:txBody>
      </p:sp>
      <p:sp>
        <p:nvSpPr>
          <p:cNvPr id="536587" name="Text Box 11"/>
          <p:cNvSpPr txBox="1">
            <a:spLocks noChangeArrowheads="1"/>
          </p:cNvSpPr>
          <p:nvPr/>
        </p:nvSpPr>
        <p:spPr bwMode="auto">
          <a:xfrm>
            <a:off x="2895601" y="4267201"/>
            <a:ext cx="782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Gracilis</a:t>
            </a:r>
          </a:p>
        </p:txBody>
      </p:sp>
      <p:sp>
        <p:nvSpPr>
          <p:cNvPr id="536588" name="Line 12"/>
          <p:cNvSpPr>
            <a:spLocks noChangeShapeType="1"/>
          </p:cNvSpPr>
          <p:nvPr/>
        </p:nvSpPr>
        <p:spPr bwMode="auto">
          <a:xfrm>
            <a:off x="2667000" y="2971800"/>
            <a:ext cx="2362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89" name="Text Box 13"/>
          <p:cNvSpPr txBox="1">
            <a:spLocks noChangeArrowheads="1"/>
          </p:cNvSpPr>
          <p:nvPr/>
        </p:nvSpPr>
        <p:spPr bwMode="auto">
          <a:xfrm>
            <a:off x="2819401" y="2514600"/>
            <a:ext cx="901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Adductor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Longus</a:t>
            </a:r>
          </a:p>
        </p:txBody>
      </p:sp>
      <p:sp>
        <p:nvSpPr>
          <p:cNvPr id="536590" name="Line 14"/>
          <p:cNvSpPr>
            <a:spLocks noChangeShapeType="1"/>
          </p:cNvSpPr>
          <p:nvPr/>
        </p:nvSpPr>
        <p:spPr bwMode="auto">
          <a:xfrm flipV="1">
            <a:off x="4038600" y="3886200"/>
            <a:ext cx="4572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91" name="Text Box 15"/>
          <p:cNvSpPr txBox="1">
            <a:spLocks noChangeArrowheads="1"/>
          </p:cNvSpPr>
          <p:nvPr/>
        </p:nvSpPr>
        <p:spPr bwMode="auto">
          <a:xfrm>
            <a:off x="2819401" y="3505200"/>
            <a:ext cx="901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Adductor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Magnus</a:t>
            </a:r>
          </a:p>
        </p:txBody>
      </p:sp>
      <p:sp>
        <p:nvSpPr>
          <p:cNvPr id="536592" name="Line 16"/>
          <p:cNvSpPr>
            <a:spLocks noChangeShapeType="1"/>
          </p:cNvSpPr>
          <p:nvPr/>
        </p:nvSpPr>
        <p:spPr bwMode="auto">
          <a:xfrm flipH="1">
            <a:off x="7086600" y="1447800"/>
            <a:ext cx="2057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93" name="Text Box 17"/>
          <p:cNvSpPr txBox="1">
            <a:spLocks noChangeArrowheads="1"/>
          </p:cNvSpPr>
          <p:nvPr/>
        </p:nvSpPr>
        <p:spPr bwMode="auto">
          <a:xfrm>
            <a:off x="9220201" y="1371601"/>
            <a:ext cx="891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Iliopsoas</a:t>
            </a:r>
          </a:p>
        </p:txBody>
      </p:sp>
      <p:sp>
        <p:nvSpPr>
          <p:cNvPr id="536594" name="Text Box 18"/>
          <p:cNvSpPr txBox="1">
            <a:spLocks noChangeArrowheads="1"/>
          </p:cNvSpPr>
          <p:nvPr/>
        </p:nvSpPr>
        <p:spPr bwMode="auto">
          <a:xfrm>
            <a:off x="2819401" y="1905001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Pectineus</a:t>
            </a:r>
          </a:p>
        </p:txBody>
      </p:sp>
      <p:sp>
        <p:nvSpPr>
          <p:cNvPr id="536595" name="Text Box 19"/>
          <p:cNvSpPr txBox="1">
            <a:spLocks noChangeArrowheads="1"/>
          </p:cNvSpPr>
          <p:nvPr/>
        </p:nvSpPr>
        <p:spPr bwMode="auto">
          <a:xfrm>
            <a:off x="8518525" y="5268914"/>
            <a:ext cx="1438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Rectus Femoris</a:t>
            </a:r>
          </a:p>
        </p:txBody>
      </p:sp>
      <p:sp>
        <p:nvSpPr>
          <p:cNvPr id="536596" name="Line 20"/>
          <p:cNvSpPr>
            <a:spLocks noChangeShapeType="1"/>
          </p:cNvSpPr>
          <p:nvPr/>
        </p:nvSpPr>
        <p:spPr bwMode="auto">
          <a:xfrm>
            <a:off x="3886200" y="1524000"/>
            <a:ext cx="2209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6597" name="Text Box 21"/>
          <p:cNvSpPr txBox="1">
            <a:spLocks noChangeArrowheads="1"/>
          </p:cNvSpPr>
          <p:nvPr/>
        </p:nvSpPr>
        <p:spPr bwMode="auto">
          <a:xfrm>
            <a:off x="2667000" y="1447801"/>
            <a:ext cx="1111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Pyramidalis</a:t>
            </a:r>
          </a:p>
        </p:txBody>
      </p:sp>
    </p:spTree>
    <p:extLst>
      <p:ext uri="{BB962C8B-B14F-4D97-AF65-F5344CB8AC3E}">
        <p14:creationId xmlns:p14="http://schemas.microsoft.com/office/powerpoint/2010/main" val="35352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1" descr="IMG_28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37778"/>
          <a:stretch>
            <a:fillRect/>
          </a:stretch>
        </p:blipFill>
        <p:spPr bwMode="auto">
          <a:xfrm>
            <a:off x="633047" y="1905000"/>
            <a:ext cx="110431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4282708" y="417513"/>
            <a:ext cx="3132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Posterior View of Forearm</a:t>
            </a:r>
          </a:p>
        </p:txBody>
      </p:sp>
      <p:sp>
        <p:nvSpPr>
          <p:cNvPr id="538628" name="Line 4"/>
          <p:cNvSpPr>
            <a:spLocks noChangeShapeType="1"/>
          </p:cNvSpPr>
          <p:nvPr/>
        </p:nvSpPr>
        <p:spPr bwMode="auto">
          <a:xfrm>
            <a:off x="2362200" y="1223465"/>
            <a:ext cx="15240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29" name="Line 5"/>
          <p:cNvSpPr>
            <a:spLocks noChangeShapeType="1"/>
          </p:cNvSpPr>
          <p:nvPr/>
        </p:nvSpPr>
        <p:spPr bwMode="auto">
          <a:xfrm flipV="1">
            <a:off x="2247900" y="3612977"/>
            <a:ext cx="533400" cy="1066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0" name="Line 6"/>
          <p:cNvSpPr>
            <a:spLocks noChangeShapeType="1"/>
          </p:cNvSpPr>
          <p:nvPr/>
        </p:nvSpPr>
        <p:spPr bwMode="auto">
          <a:xfrm flipH="1">
            <a:off x="7602415" y="2840829"/>
            <a:ext cx="762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1" name="Line 7"/>
          <p:cNvSpPr>
            <a:spLocks noChangeShapeType="1"/>
          </p:cNvSpPr>
          <p:nvPr/>
        </p:nvSpPr>
        <p:spPr bwMode="auto">
          <a:xfrm flipH="1" flipV="1">
            <a:off x="8877300" y="3675321"/>
            <a:ext cx="8382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2" name="Line 8"/>
          <p:cNvSpPr>
            <a:spLocks noChangeShapeType="1"/>
          </p:cNvSpPr>
          <p:nvPr/>
        </p:nvSpPr>
        <p:spPr bwMode="auto">
          <a:xfrm flipH="1">
            <a:off x="6264762" y="2917029"/>
            <a:ext cx="152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3" name="Line 9"/>
          <p:cNvSpPr>
            <a:spLocks noChangeShapeType="1"/>
          </p:cNvSpPr>
          <p:nvPr/>
        </p:nvSpPr>
        <p:spPr bwMode="auto">
          <a:xfrm>
            <a:off x="5494826" y="2671265"/>
            <a:ext cx="762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4" name="Line 10"/>
          <p:cNvSpPr>
            <a:spLocks noChangeShapeType="1"/>
          </p:cNvSpPr>
          <p:nvPr/>
        </p:nvSpPr>
        <p:spPr bwMode="auto">
          <a:xfrm flipV="1">
            <a:off x="7124700" y="4180820"/>
            <a:ext cx="152400" cy="1676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5" name="Line 11"/>
          <p:cNvSpPr>
            <a:spLocks noChangeShapeType="1"/>
          </p:cNvSpPr>
          <p:nvPr/>
        </p:nvSpPr>
        <p:spPr bwMode="auto">
          <a:xfrm flipV="1">
            <a:off x="6236187" y="4659924"/>
            <a:ext cx="304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6" name="Line 12"/>
          <p:cNvSpPr>
            <a:spLocks noChangeShapeType="1"/>
          </p:cNvSpPr>
          <p:nvPr/>
        </p:nvSpPr>
        <p:spPr bwMode="auto">
          <a:xfrm flipH="1" flipV="1">
            <a:off x="7829550" y="5167299"/>
            <a:ext cx="609600" cy="65719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37" name="Text Box 13"/>
          <p:cNvSpPr txBox="1">
            <a:spLocks noChangeArrowheads="1"/>
          </p:cNvSpPr>
          <p:nvPr/>
        </p:nvSpPr>
        <p:spPr bwMode="auto">
          <a:xfrm>
            <a:off x="8229600" y="5696578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Flexor Carpi </a:t>
            </a:r>
            <a:r>
              <a:rPr lang="en-US" altLang="en-US" sz="1600" dirty="0" err="1"/>
              <a:t>Ulnaris</a:t>
            </a:r>
            <a:endParaRPr lang="en-US" altLang="en-US" sz="1600" dirty="0"/>
          </a:p>
        </p:txBody>
      </p:sp>
      <p:sp>
        <p:nvSpPr>
          <p:cNvPr id="538638" name="Text Box 14"/>
          <p:cNvSpPr txBox="1">
            <a:spLocks noChangeArrowheads="1"/>
          </p:cNvSpPr>
          <p:nvPr/>
        </p:nvSpPr>
        <p:spPr bwMode="auto">
          <a:xfrm>
            <a:off x="5274162" y="4899992"/>
            <a:ext cx="99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Extensor Carpi </a:t>
            </a:r>
            <a:r>
              <a:rPr lang="en-US" altLang="en-US" sz="1600" dirty="0" err="1"/>
              <a:t>Ulnaris</a:t>
            </a:r>
            <a:endParaRPr lang="en-US" altLang="en-US" sz="1600" dirty="0"/>
          </a:p>
        </p:txBody>
      </p:sp>
      <p:sp>
        <p:nvSpPr>
          <p:cNvPr id="538639" name="Text Box 15"/>
          <p:cNvSpPr txBox="1">
            <a:spLocks noChangeArrowheads="1"/>
          </p:cNvSpPr>
          <p:nvPr/>
        </p:nvSpPr>
        <p:spPr bwMode="auto">
          <a:xfrm>
            <a:off x="5943600" y="5914998"/>
            <a:ext cx="2209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Extensor </a:t>
            </a:r>
            <a:r>
              <a:rPr lang="en-US" altLang="en-US" sz="1600" dirty="0" err="1"/>
              <a:t>Digitorum</a:t>
            </a:r>
            <a:endParaRPr lang="en-US" altLang="en-US" sz="1600" dirty="0"/>
          </a:p>
        </p:txBody>
      </p:sp>
      <p:sp>
        <p:nvSpPr>
          <p:cNvPr id="538640" name="Text Box 16"/>
          <p:cNvSpPr txBox="1">
            <a:spLocks noChangeArrowheads="1"/>
          </p:cNvSpPr>
          <p:nvPr/>
        </p:nvSpPr>
        <p:spPr bwMode="auto">
          <a:xfrm>
            <a:off x="4953000" y="1905000"/>
            <a:ext cx="106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Extensor </a:t>
            </a:r>
            <a:r>
              <a:rPr lang="en-US" altLang="en-US" sz="1600" dirty="0" err="1"/>
              <a:t>Pollicis</a:t>
            </a:r>
            <a:r>
              <a:rPr lang="en-US" altLang="en-US" sz="1600" dirty="0"/>
              <a:t> brevis</a:t>
            </a:r>
          </a:p>
        </p:txBody>
      </p:sp>
      <p:sp>
        <p:nvSpPr>
          <p:cNvPr id="538641" name="Text Box 17"/>
          <p:cNvSpPr txBox="1">
            <a:spLocks noChangeArrowheads="1"/>
          </p:cNvSpPr>
          <p:nvPr/>
        </p:nvSpPr>
        <p:spPr bwMode="auto">
          <a:xfrm>
            <a:off x="7467600" y="2015494"/>
            <a:ext cx="152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Extensor Carpi </a:t>
            </a:r>
            <a:r>
              <a:rPr lang="en-US" altLang="en-US" sz="1600" dirty="0" err="1"/>
              <a:t>Radialis</a:t>
            </a:r>
            <a:r>
              <a:rPr lang="en-US" altLang="en-US" sz="1600" dirty="0"/>
              <a:t> Brevis</a:t>
            </a:r>
          </a:p>
        </p:txBody>
      </p:sp>
      <p:sp>
        <p:nvSpPr>
          <p:cNvPr id="538642" name="Text Box 18"/>
          <p:cNvSpPr txBox="1">
            <a:spLocks noChangeArrowheads="1"/>
          </p:cNvSpPr>
          <p:nvPr/>
        </p:nvSpPr>
        <p:spPr bwMode="auto">
          <a:xfrm>
            <a:off x="9601200" y="415799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Extensor Carpi </a:t>
            </a:r>
            <a:r>
              <a:rPr lang="en-US" altLang="en-US" sz="1600" dirty="0" err="1"/>
              <a:t>Radialis</a:t>
            </a:r>
            <a:r>
              <a:rPr lang="en-US" altLang="en-US" sz="1600" dirty="0"/>
              <a:t> Longus</a:t>
            </a:r>
          </a:p>
        </p:txBody>
      </p:sp>
      <p:sp>
        <p:nvSpPr>
          <p:cNvPr id="538643" name="Text Box 19"/>
          <p:cNvSpPr txBox="1">
            <a:spLocks noChangeArrowheads="1"/>
          </p:cNvSpPr>
          <p:nvPr/>
        </p:nvSpPr>
        <p:spPr bwMode="auto">
          <a:xfrm>
            <a:off x="1579685" y="728847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 err="1"/>
              <a:t>Lumbricals</a:t>
            </a:r>
            <a:endParaRPr lang="en-US" altLang="en-US" sz="1600" dirty="0"/>
          </a:p>
        </p:txBody>
      </p:sp>
      <p:sp>
        <p:nvSpPr>
          <p:cNvPr id="538644" name="Text Box 20"/>
          <p:cNvSpPr txBox="1">
            <a:spLocks noChangeArrowheads="1"/>
          </p:cNvSpPr>
          <p:nvPr/>
        </p:nvSpPr>
        <p:spPr bwMode="auto">
          <a:xfrm>
            <a:off x="829407" y="4686055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Tendons of Extensor </a:t>
            </a:r>
            <a:r>
              <a:rPr lang="en-US" altLang="en-US" sz="1600" dirty="0" err="1"/>
              <a:t>Digitorum</a:t>
            </a:r>
            <a:r>
              <a:rPr lang="en-US" altLang="en-US" sz="1600" dirty="0"/>
              <a:t> </a:t>
            </a:r>
          </a:p>
        </p:txBody>
      </p:sp>
      <p:sp>
        <p:nvSpPr>
          <p:cNvPr id="538645" name="Line 21"/>
          <p:cNvSpPr>
            <a:spLocks noChangeShapeType="1"/>
          </p:cNvSpPr>
          <p:nvPr/>
        </p:nvSpPr>
        <p:spPr bwMode="auto">
          <a:xfrm flipH="1" flipV="1">
            <a:off x="9372600" y="4869904"/>
            <a:ext cx="6858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46" name="Text Box 22"/>
          <p:cNvSpPr txBox="1">
            <a:spLocks noChangeArrowheads="1"/>
          </p:cNvSpPr>
          <p:nvPr/>
        </p:nvSpPr>
        <p:spPr bwMode="auto">
          <a:xfrm>
            <a:off x="10058400" y="5378117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/>
              <a:t>Insertion of Triceps </a:t>
            </a:r>
            <a:r>
              <a:rPr lang="en-US" altLang="en-US" sz="1600" dirty="0" err="1"/>
              <a:t>Brachii</a:t>
            </a:r>
            <a:endParaRPr lang="en-US" altLang="en-US" sz="1600" dirty="0"/>
          </a:p>
        </p:txBody>
      </p:sp>
      <p:sp>
        <p:nvSpPr>
          <p:cNvPr id="538647" name="Text Box 23"/>
          <p:cNvSpPr txBox="1">
            <a:spLocks noChangeArrowheads="1"/>
          </p:cNvSpPr>
          <p:nvPr/>
        </p:nvSpPr>
        <p:spPr bwMode="auto">
          <a:xfrm>
            <a:off x="6203217" y="2012972"/>
            <a:ext cx="1311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smtClean="0"/>
              <a:t>Abductor Longus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 smtClean="0"/>
              <a:t>Pollici</a:t>
            </a:r>
            <a:r>
              <a:rPr lang="en-US" altLang="en-US" sz="1600" dirty="0" err="1" smtClean="0">
                <a:solidFill>
                  <a:schemeClr val="bg1"/>
                </a:solidFill>
              </a:rPr>
              <a:t>s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538648" name="Line 24"/>
          <p:cNvSpPr>
            <a:spLocks noChangeShapeType="1"/>
          </p:cNvSpPr>
          <p:nvPr/>
        </p:nvSpPr>
        <p:spPr bwMode="auto">
          <a:xfrm flipV="1">
            <a:off x="3132993" y="3766810"/>
            <a:ext cx="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49" name="Text Box 25"/>
          <p:cNvSpPr txBox="1">
            <a:spLocks noChangeArrowheads="1"/>
          </p:cNvSpPr>
          <p:nvPr/>
        </p:nvSpPr>
        <p:spPr bwMode="auto">
          <a:xfrm>
            <a:off x="2811462" y="4450377"/>
            <a:ext cx="1311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Dorsal </a:t>
            </a:r>
            <a:r>
              <a:rPr lang="en-US" altLang="en-US" sz="1600" dirty="0" err="1"/>
              <a:t>interosseus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21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84675" name="Picture 4" descr="supinat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8" descr="AX04074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WordArt 5"/>
          <p:cNvSpPr>
            <a:spLocks noChangeArrowheads="1" noChangeShapeType="1" noTextEdit="1"/>
          </p:cNvSpPr>
          <p:nvPr/>
        </p:nvSpPr>
        <p:spPr bwMode="auto">
          <a:xfrm>
            <a:off x="6224589" y="404813"/>
            <a:ext cx="40481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فلکشن افقی استخوان بازو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3172" name="WordArt 6"/>
          <p:cNvSpPr>
            <a:spLocks noChangeArrowheads="1" noChangeShapeType="1" noTextEdit="1"/>
          </p:cNvSpPr>
          <p:nvPr/>
        </p:nvSpPr>
        <p:spPr bwMode="auto">
          <a:xfrm>
            <a:off x="2351088" y="361950"/>
            <a:ext cx="2533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Horizontal Flexion</a:t>
            </a:r>
          </a:p>
        </p:txBody>
      </p:sp>
      <p:sp>
        <p:nvSpPr>
          <p:cNvPr id="263173" name="WordArt 7"/>
          <p:cNvSpPr>
            <a:spLocks noChangeArrowheads="1" noChangeShapeType="1" noTextEdit="1"/>
          </p:cNvSpPr>
          <p:nvPr/>
        </p:nvSpPr>
        <p:spPr bwMode="auto">
          <a:xfrm>
            <a:off x="7175501" y="6092826"/>
            <a:ext cx="2760663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در ورزشهایی مانند: پرتاب دیسک</a:t>
            </a:r>
            <a:endParaRPr lang="en-US" sz="24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263174" name="WordArt 11"/>
          <p:cNvSpPr>
            <a:spLocks noChangeArrowheads="1" noChangeShapeType="1" noTextEdit="1"/>
          </p:cNvSpPr>
          <p:nvPr/>
        </p:nvSpPr>
        <p:spPr bwMode="auto">
          <a:xfrm>
            <a:off x="6996113" y="2678113"/>
            <a:ext cx="1524000" cy="895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داندانه ای قدامی</a:t>
            </a:r>
          </a:p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سینه ای کوچک</a:t>
            </a:r>
            <a:endParaRPr lang="en-US" sz="24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63175" name="WordArt 12"/>
          <p:cNvSpPr>
            <a:spLocks noChangeArrowheads="1" noChangeShapeType="1" noTextEdit="1"/>
          </p:cNvSpPr>
          <p:nvPr/>
        </p:nvSpPr>
        <p:spPr bwMode="auto">
          <a:xfrm>
            <a:off x="5340350" y="1649413"/>
            <a:ext cx="2171700" cy="277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Protraction</a:t>
            </a:r>
          </a:p>
        </p:txBody>
      </p:sp>
      <p:sp>
        <p:nvSpPr>
          <p:cNvPr id="263176" name="WordArt 13"/>
          <p:cNvSpPr>
            <a:spLocks noChangeArrowheads="1" noChangeShapeType="1" noTextEdit="1"/>
          </p:cNvSpPr>
          <p:nvPr/>
        </p:nvSpPr>
        <p:spPr bwMode="auto">
          <a:xfrm>
            <a:off x="7789864" y="1557339"/>
            <a:ext cx="24098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8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همراه با آبداکشن کتف</a:t>
            </a:r>
            <a:endParaRPr lang="en-US" sz="28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fa-IR" dirty="0" smtClean="0"/>
              <a:t>سه گوشه آرنجی   </a:t>
            </a:r>
            <a:r>
              <a:rPr lang="en-US" dirty="0" err="1" smtClean="0"/>
              <a:t>Anconeus</a:t>
            </a:r>
            <a:endParaRPr lang="en-US" dirty="0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2391890" y="2032073"/>
            <a:ext cx="9613861" cy="4825926"/>
          </a:xfrm>
        </p:spPr>
        <p:txBody>
          <a:bodyPr>
            <a:normAutofit/>
          </a:bodyPr>
          <a:lstStyle/>
          <a:p>
            <a:pPr algn="r" rtl="1" eaLnBrk="1" hangingPunct="1">
              <a:defRPr/>
            </a:pPr>
            <a:r>
              <a:rPr lang="fa-IR" sz="2800" dirty="0" smtClean="0"/>
              <a:t>عضله کوچک و سه گوشی است که در بالای</a:t>
            </a:r>
          </a:p>
          <a:p>
            <a:pPr algn="r" rtl="1" eaLnBrk="1" hangingPunct="1">
              <a:defRPr/>
            </a:pPr>
            <a:r>
              <a:rPr lang="fa-IR" sz="2800" dirty="0" smtClean="0"/>
              <a:t>سطح خلفی ساعد قرار دارد.</a:t>
            </a:r>
          </a:p>
          <a:p>
            <a:pPr algn="r" rtl="1" eaLnBrk="1" hangingPunct="1">
              <a:defRPr/>
            </a:pPr>
            <a:r>
              <a:rPr lang="fa-IR" sz="2800" dirty="0" smtClean="0"/>
              <a:t>سر ثابت : سطح خلفی بر جستگی خارجی بازو</a:t>
            </a:r>
          </a:p>
          <a:p>
            <a:pPr algn="r" rtl="1" eaLnBrk="1" hangingPunct="1">
              <a:defRPr/>
            </a:pPr>
            <a:r>
              <a:rPr lang="fa-IR" sz="2800" dirty="0" smtClean="0"/>
              <a:t>سر متحرک : سطح خارجی زائده آرنجی و سطح خلفی استخوان زند ریرین</a:t>
            </a:r>
          </a:p>
          <a:p>
            <a:pPr algn="r" rtl="1" eaLnBrk="1" hangingPunct="1">
              <a:defRPr/>
            </a:pPr>
            <a:r>
              <a:rPr lang="fa-IR" sz="2800" dirty="0" smtClean="0"/>
              <a:t>عمل :باز کننده مفصل آرنج</a:t>
            </a:r>
            <a:endParaRPr lang="en-US" sz="2800" dirty="0" smtClean="0"/>
          </a:p>
        </p:txBody>
      </p:sp>
      <p:pic>
        <p:nvPicPr>
          <p:cNvPr id="285700" name="Picture 4" descr="72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32073"/>
            <a:ext cx="3071447" cy="48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1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1" eaLnBrk="1" hangingPunct="1">
              <a:defRPr/>
            </a:pPr>
            <a:r>
              <a:rPr lang="fa-IR" sz="4000" dirty="0"/>
              <a:t>عضله کف دستی طویل </a:t>
            </a:r>
            <a:r>
              <a:rPr lang="en-US" sz="4000" dirty="0">
                <a:latin typeface="Georgia" pitchFamily="18" charset="0"/>
              </a:rPr>
              <a:t>Palmaris longus</a:t>
            </a:r>
          </a:p>
        </p:txBody>
      </p:sp>
      <p:pic>
        <p:nvPicPr>
          <p:cNvPr id="286723" name="Picture 4" descr="palmarislong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321" y="1905001"/>
            <a:ext cx="4958479" cy="4952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4" name="Rectangle 5"/>
          <p:cNvSpPr>
            <a:spLocks noChangeArrowheads="1"/>
          </p:cNvSpPr>
          <p:nvPr/>
        </p:nvSpPr>
        <p:spPr bwMode="auto">
          <a:xfrm flipH="1">
            <a:off x="5638800" y="1981200"/>
            <a:ext cx="655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سر ثابت: فوق قرقره داخلی استخوان بازو</a:t>
            </a:r>
            <a:endParaRPr lang="en-US" altLang="en-US" sz="2800" dirty="0"/>
          </a:p>
        </p:txBody>
      </p:sp>
      <p:sp>
        <p:nvSpPr>
          <p:cNvPr id="286725" name="Rectangle 6"/>
          <p:cNvSpPr>
            <a:spLocks noChangeArrowheads="1"/>
          </p:cNvSpPr>
          <p:nvPr/>
        </p:nvSpPr>
        <p:spPr bwMode="auto">
          <a:xfrm>
            <a:off x="10005647" y="2666637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سر متحرک :</a:t>
            </a:r>
            <a:endParaRPr lang="en-US" altLang="en-US" sz="2800" dirty="0"/>
          </a:p>
        </p:txBody>
      </p:sp>
      <p:sp>
        <p:nvSpPr>
          <p:cNvPr id="286726" name="Rectangle 7"/>
          <p:cNvSpPr>
            <a:spLocks noChangeArrowheads="1"/>
          </p:cNvSpPr>
          <p:nvPr/>
        </p:nvSpPr>
        <p:spPr bwMode="auto">
          <a:xfrm>
            <a:off x="7353300" y="2666637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استخوان های کف دست</a:t>
            </a:r>
            <a:endParaRPr lang="en-US" altLang="en-US" sz="2800" dirty="0"/>
          </a:p>
        </p:txBody>
      </p:sp>
      <p:sp>
        <p:nvSpPr>
          <p:cNvPr id="286727" name="Rectangle 8"/>
          <p:cNvSpPr>
            <a:spLocks noChangeArrowheads="1"/>
          </p:cNvSpPr>
          <p:nvPr/>
        </p:nvSpPr>
        <p:spPr bwMode="auto">
          <a:xfrm>
            <a:off x="7892562" y="3269436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fa-IR" altLang="en-US" sz="2800" dirty="0"/>
              <a:t>عمل: تا کننده مچ دست</a:t>
            </a:r>
            <a:endParaRPr lang="en-US" altLang="en-US" sz="2800" dirty="0"/>
          </a:p>
        </p:txBody>
      </p:sp>
      <p:sp>
        <p:nvSpPr>
          <p:cNvPr id="286728" name="Rectangle 9"/>
          <p:cNvSpPr>
            <a:spLocks noChangeArrowheads="1"/>
          </p:cNvSpPr>
          <p:nvPr/>
        </p:nvSpPr>
        <p:spPr bwMode="auto">
          <a:xfrm>
            <a:off x="6729047" y="3872235"/>
            <a:ext cx="5105400" cy="2677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i="1" dirty="0"/>
              <a:t>این عضله در ناحیه ساعد قرار گرفته است و با مشت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i="1" dirty="0"/>
              <a:t> کردن دست قابل لمس می باشد.این عضله عضله ای بسیار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i="1" dirty="0"/>
              <a:t>کوچک میباشد، اما از بهترین تا کننده های مچ دست محسوب میشود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073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fa-IR" sz="3600" dirty="0"/>
              <a:t>عضله زند اعلایی قدامی </a:t>
            </a:r>
            <a:r>
              <a:rPr lang="en-US" sz="3600" dirty="0">
                <a:latin typeface="Georgia" pitchFamily="18" charset="0"/>
              </a:rPr>
              <a:t>Flexor carpi </a:t>
            </a:r>
            <a:r>
              <a:rPr lang="en-US" sz="3600" dirty="0" err="1">
                <a:latin typeface="Georgia" pitchFamily="18" charset="0"/>
              </a:rPr>
              <a:t>radialis</a:t>
            </a:r>
            <a:endParaRPr lang="en-US" sz="3600" dirty="0">
              <a:latin typeface="Georgia" pitchFamily="18" charset="0"/>
            </a:endParaRPr>
          </a:p>
        </p:txBody>
      </p:sp>
      <p:pic>
        <p:nvPicPr>
          <p:cNvPr id="287747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81201"/>
            <a:ext cx="2459038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8" name="Rectangle 22"/>
          <p:cNvSpPr>
            <a:spLocks noChangeArrowheads="1"/>
          </p:cNvSpPr>
          <p:nvPr/>
        </p:nvSpPr>
        <p:spPr bwMode="auto">
          <a:xfrm>
            <a:off x="5638800" y="1908176"/>
            <a:ext cx="462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400"/>
              <a:t>سر ثابت:فوق قرقره داخلی استخوان بازو</a:t>
            </a:r>
            <a:endParaRPr lang="en-US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87749" name="Rectangle 23"/>
          <p:cNvSpPr>
            <a:spLocks noChangeArrowheads="1"/>
          </p:cNvSpPr>
          <p:nvPr/>
        </p:nvSpPr>
        <p:spPr bwMode="auto">
          <a:xfrm>
            <a:off x="6400800" y="2895600"/>
            <a:ext cx="378618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/>
              <a:t>سر متحرک:پایه دوم استخوان کف دست و لبه پایین استخوان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/>
              <a:t>سوم کف دست</a:t>
            </a:r>
            <a:endParaRPr lang="en-US" altLang="en-US" sz="2800"/>
          </a:p>
          <a:p>
            <a:pPr rtl="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800"/>
          </a:p>
        </p:txBody>
      </p:sp>
      <p:sp>
        <p:nvSpPr>
          <p:cNvPr id="287750" name="Rectangle 24"/>
          <p:cNvSpPr>
            <a:spLocks noChangeArrowheads="1"/>
          </p:cNvSpPr>
          <p:nvPr/>
        </p:nvSpPr>
        <p:spPr bwMode="auto">
          <a:xfrm>
            <a:off x="6096001" y="4800600"/>
            <a:ext cx="409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400"/>
              <a:t>عمل : فلکشن مچ دست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3673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fa-IR" sz="3200" b="1" dirty="0"/>
              <a:t>عضله زند اسفلی قدامی </a:t>
            </a:r>
            <a:r>
              <a:rPr lang="en-US" sz="3200" b="1" dirty="0">
                <a:latin typeface="Georgia" pitchFamily="18" charset="0"/>
              </a:rPr>
              <a:t>flexor carpi </a:t>
            </a:r>
            <a:r>
              <a:rPr lang="en-US" sz="3200" b="1" dirty="0" err="1">
                <a:latin typeface="Georgia" pitchFamily="18" charset="0"/>
              </a:rPr>
              <a:t>ulnaris</a:t>
            </a:r>
            <a:endParaRPr lang="en-US" sz="3200" b="1" dirty="0">
              <a:latin typeface="Georgia" pitchFamily="18" charset="0"/>
            </a:endParaRPr>
          </a:p>
        </p:txBody>
      </p:sp>
      <p:pic>
        <p:nvPicPr>
          <p:cNvPr id="288771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321" y="1981201"/>
            <a:ext cx="3836117" cy="4876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2" name="Rectangle 5"/>
          <p:cNvSpPr>
            <a:spLocks noChangeArrowheads="1"/>
          </p:cNvSpPr>
          <p:nvPr/>
        </p:nvSpPr>
        <p:spPr bwMode="auto">
          <a:xfrm>
            <a:off x="5175738" y="1981201"/>
            <a:ext cx="680524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dirty="0"/>
              <a:t>سر ثابت: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dirty="0">
                <a:solidFill>
                  <a:srgbClr val="FF0000"/>
                </a:solidFill>
              </a:rPr>
              <a:t>1</a:t>
            </a:r>
            <a:r>
              <a:rPr lang="fa-IR" altLang="en-US" dirty="0"/>
              <a:t>-فوق قرقره داخلی استخوان بازو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dirty="0">
                <a:solidFill>
                  <a:srgbClr val="FF0000"/>
                </a:solidFill>
              </a:rPr>
              <a:t>2</a:t>
            </a:r>
            <a:r>
              <a:rPr lang="fa-IR" altLang="en-US" dirty="0"/>
              <a:t>-دوسوم بالای استخوان زند زیرین و زائده آرنجی</a:t>
            </a:r>
            <a:endParaRPr lang="en-US" altLang="en-US" dirty="0"/>
          </a:p>
        </p:txBody>
      </p:sp>
      <p:sp>
        <p:nvSpPr>
          <p:cNvPr id="288773" name="Rectangle 6"/>
          <p:cNvSpPr>
            <a:spLocks noChangeArrowheads="1"/>
          </p:cNvSpPr>
          <p:nvPr/>
        </p:nvSpPr>
        <p:spPr bwMode="auto">
          <a:xfrm>
            <a:off x="7343896" y="4036632"/>
            <a:ext cx="46370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dirty="0"/>
              <a:t>سرمتحرک : پنجمین استخوان کف دستی</a:t>
            </a:r>
            <a:endParaRPr lang="en-US" altLang="en-US" dirty="0"/>
          </a:p>
        </p:txBody>
      </p:sp>
      <p:sp>
        <p:nvSpPr>
          <p:cNvPr id="288774" name="Rectangle 7"/>
          <p:cNvSpPr>
            <a:spLocks noChangeArrowheads="1"/>
          </p:cNvSpPr>
          <p:nvPr/>
        </p:nvSpPr>
        <p:spPr bwMode="auto">
          <a:xfrm>
            <a:off x="8421809" y="5331238"/>
            <a:ext cx="3559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fa-IR" altLang="en-US" dirty="0"/>
              <a:t>عمل : تا کننده مچ دست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72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a-IR" sz="4000" dirty="0"/>
              <a:t>عضله تا کننده سطحی انگشتان دست</a:t>
            </a:r>
            <a:br>
              <a:rPr lang="fa-IR" sz="4000" dirty="0"/>
            </a:br>
            <a:r>
              <a:rPr lang="en-US" sz="4000" dirty="0">
                <a:latin typeface="Georgia" pitchFamily="18" charset="0"/>
              </a:rPr>
              <a:t>(Flexor </a:t>
            </a:r>
            <a:r>
              <a:rPr lang="en-US" sz="4000" dirty="0" err="1">
                <a:latin typeface="Georgia" pitchFamily="18" charset="0"/>
              </a:rPr>
              <a:t>digitorum</a:t>
            </a:r>
            <a:r>
              <a:rPr lang="en-US" sz="4000" dirty="0">
                <a:latin typeface="Georgia" pitchFamily="18" charset="0"/>
              </a:rPr>
              <a:t> </a:t>
            </a:r>
            <a:r>
              <a:rPr lang="en-US" sz="4000" dirty="0" err="1">
                <a:latin typeface="Georgia" pitchFamily="18" charset="0"/>
              </a:rPr>
              <a:t>superficialis</a:t>
            </a:r>
            <a:r>
              <a:rPr lang="en-US" sz="4000" dirty="0">
                <a:latin typeface="Georgia" pitchFamily="18" charset="0"/>
              </a:rPr>
              <a:t>)</a:t>
            </a:r>
          </a:p>
        </p:txBody>
      </p:sp>
      <p:pic>
        <p:nvPicPr>
          <p:cNvPr id="289795" name="Picture 4" descr="ta konande sthi hk'ajh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321" y="2016370"/>
            <a:ext cx="3815479" cy="4841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6" name="Rectangle 5"/>
          <p:cNvSpPr>
            <a:spLocks noChangeArrowheads="1"/>
          </p:cNvSpPr>
          <p:nvPr/>
        </p:nvSpPr>
        <p:spPr bwMode="auto">
          <a:xfrm>
            <a:off x="6183923" y="2245788"/>
            <a:ext cx="575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سر ثابت : استخوان بازو،زند زیرین و زبرین</a:t>
            </a:r>
            <a:endParaRPr lang="en-US" altLang="en-US" sz="2800" dirty="0"/>
          </a:p>
        </p:txBody>
      </p:sp>
      <p:sp>
        <p:nvSpPr>
          <p:cNvPr id="289797" name="Rectangle 6"/>
          <p:cNvSpPr>
            <a:spLocks noChangeArrowheads="1"/>
          </p:cNvSpPr>
          <p:nvPr/>
        </p:nvSpPr>
        <p:spPr bwMode="auto">
          <a:xfrm>
            <a:off x="6696685" y="3030830"/>
            <a:ext cx="5246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سرمتحرک :</a:t>
            </a:r>
            <a:r>
              <a:rPr lang="fa-IR" altLang="en-US" sz="2800" dirty="0">
                <a:solidFill>
                  <a:srgbClr val="660066"/>
                </a:solidFill>
              </a:rPr>
              <a:t> </a:t>
            </a:r>
            <a:r>
              <a:rPr lang="fa-IR" altLang="en-US" sz="2800" dirty="0"/>
              <a:t>به وسیله 4 تاندون به کنار بند دوم چهار انگشت دست متصل میشود.</a:t>
            </a:r>
            <a:endParaRPr lang="en-US" altLang="en-US" sz="2800" dirty="0"/>
          </a:p>
        </p:txBody>
      </p:sp>
      <p:sp>
        <p:nvSpPr>
          <p:cNvPr id="289798" name="Rectangle 7"/>
          <p:cNvSpPr>
            <a:spLocks noChangeArrowheads="1"/>
          </p:cNvSpPr>
          <p:nvPr/>
        </p:nvSpPr>
        <p:spPr bwMode="auto">
          <a:xfrm>
            <a:off x="7393598" y="4246759"/>
            <a:ext cx="4549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2800" dirty="0"/>
              <a:t>عمل:تا کننده بند دوم انگشتان و تا کننده مچ دست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30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0939" y="445477"/>
            <a:ext cx="9372600" cy="5076092"/>
          </a:xfrm>
        </p:spPr>
        <p:txBody>
          <a:bodyPr/>
          <a:lstStyle/>
          <a:p>
            <a:pPr algn="r" eaLnBrk="1" hangingPunct="1">
              <a:defRPr/>
            </a:pPr>
            <a:r>
              <a:rPr lang="fa-IR" dirty="0" smtClean="0"/>
              <a:t>عضله زند اسفلی خلفی</a:t>
            </a:r>
            <a:br>
              <a:rPr lang="fa-IR" dirty="0" smtClean="0"/>
            </a:br>
            <a:r>
              <a:rPr lang="en-US" dirty="0" smtClean="0">
                <a:latin typeface="Georgia" pitchFamily="18" charset="0"/>
              </a:rPr>
              <a:t>(Extensor carpi </a:t>
            </a:r>
            <a:r>
              <a:rPr lang="en-US" dirty="0" err="1" smtClean="0">
                <a:latin typeface="Georgia" pitchFamily="18" charset="0"/>
              </a:rPr>
              <a:t>ulnaris</a:t>
            </a:r>
            <a:r>
              <a:rPr lang="en-US" dirty="0" smtClean="0">
                <a:latin typeface="Georgia" pitchFamily="18" charset="0"/>
              </a:rPr>
              <a:t>)</a:t>
            </a:r>
            <a:r>
              <a:rPr lang="fa-IR" dirty="0" smtClean="0">
                <a:latin typeface="Georgia" pitchFamily="18" charset="0"/>
              </a:rPr>
              <a:t/>
            </a:r>
            <a:br>
              <a:rPr lang="fa-IR" dirty="0" smtClean="0">
                <a:latin typeface="Georgia" pitchFamily="18" charset="0"/>
              </a:rPr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2800" b="1" dirty="0"/>
              <a:t>سر ثابت:</a:t>
            </a:r>
            <a:br>
              <a:rPr lang="fa-IR" sz="2800" b="1" dirty="0"/>
            </a:br>
            <a:r>
              <a:rPr lang="fa-IR" sz="2800" b="1" dirty="0"/>
              <a:t>فوق لقمه خارجی استخوان بازو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fa-IR" sz="2800" b="1" dirty="0"/>
              <a:t> سر متحرک :</a:t>
            </a:r>
            <a:br>
              <a:rPr lang="fa-IR" sz="2800" b="1" dirty="0"/>
            </a:br>
            <a:r>
              <a:rPr lang="fa-IR" sz="2800" b="1" dirty="0"/>
              <a:t>پشت پایه استخوان دوم کف دست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fa-IR" sz="2800" b="1" dirty="0"/>
              <a:t/>
            </a:r>
            <a:br>
              <a:rPr lang="fa-IR" sz="2800" b="1" dirty="0"/>
            </a:br>
            <a:r>
              <a:rPr lang="fa-IR" sz="2800" b="1" dirty="0"/>
              <a:t>عمل :</a:t>
            </a:r>
            <a:r>
              <a:rPr lang="fa-IR" sz="3900" dirty="0"/>
              <a:t/>
            </a:r>
            <a:br>
              <a:rPr lang="fa-IR" sz="3900" dirty="0"/>
            </a:br>
            <a:r>
              <a:rPr lang="fa-IR" sz="3900" dirty="0"/>
              <a:t> باز کننده مچ دست</a:t>
            </a:r>
            <a:endParaRPr lang="en-US" sz="3900" dirty="0"/>
          </a:p>
        </p:txBody>
      </p:sp>
      <p:pic>
        <p:nvPicPr>
          <p:cNvPr id="290819" name="Picture 4" descr="extensorcarpiulnar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8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زند اعلایی خلفی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carpi radiali longus)</a:t>
            </a:r>
          </a:p>
        </p:txBody>
      </p:sp>
      <p:graphicFrame>
        <p:nvGraphicFramePr>
          <p:cNvPr id="322587" name="Group 2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24839153"/>
              </p:ext>
            </p:extLst>
          </p:nvPr>
        </p:nvGraphicFramePr>
        <p:xfrm>
          <a:off x="5560157" y="1987551"/>
          <a:ext cx="5387975" cy="649288"/>
        </p:xfrm>
        <a:graphic>
          <a:graphicData uri="http://schemas.openxmlformats.org/drawingml/2006/table">
            <a:tbl>
              <a:tblPr/>
              <a:tblGrid>
                <a:gridCol w="205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2589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71818"/>
              </p:ext>
            </p:extLst>
          </p:nvPr>
        </p:nvGraphicFramePr>
        <p:xfrm>
          <a:off x="5560157" y="3203577"/>
          <a:ext cx="5387975" cy="1616075"/>
        </p:xfrm>
        <a:graphic>
          <a:graphicData uri="http://schemas.openxmlformats.org/drawingml/2006/table">
            <a:tbl>
              <a:tblPr/>
              <a:tblGrid>
                <a:gridCol w="208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60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مچ دست</a:t>
                      </a:r>
                    </a:p>
                  </a:txBody>
                  <a:tcPr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پشت پایه استخوان سوم کف دست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فوق لقمه خارجی استخوان بازو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1863" name="Picture 23" descr="extensor carpi radialis  long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55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18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زند اعلایی خلفی کوتاه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carpiradialis bervis)</a:t>
            </a:r>
          </a:p>
        </p:txBody>
      </p:sp>
      <p:graphicFrame>
        <p:nvGraphicFramePr>
          <p:cNvPr id="32358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82945569"/>
              </p:ext>
            </p:extLst>
          </p:nvPr>
        </p:nvGraphicFramePr>
        <p:xfrm>
          <a:off x="7130085" y="1527576"/>
          <a:ext cx="4937614" cy="861995"/>
        </p:xfrm>
        <a:graphic>
          <a:graphicData uri="http://schemas.openxmlformats.org/drawingml/2006/table">
            <a:tbl>
              <a:tblPr/>
              <a:tblGrid>
                <a:gridCol w="2033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99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عمل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361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33026"/>
              </p:ext>
            </p:extLst>
          </p:nvPr>
        </p:nvGraphicFramePr>
        <p:xfrm>
          <a:off x="7130085" y="2496335"/>
          <a:ext cx="4943475" cy="2275908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590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مچ دست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پشت پایه استخوان سوم کف دست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فوق لقمه خارجی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استخوان</a:t>
                      </a: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بازو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607" name="Rectangle 23"/>
          <p:cNvSpPr>
            <a:spLocks noChangeArrowheads="1"/>
          </p:cNvSpPr>
          <p:nvPr/>
        </p:nvSpPr>
        <p:spPr bwMode="auto">
          <a:xfrm>
            <a:off x="9601823" y="4364623"/>
            <a:ext cx="2311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 eaLnBrk="1" hangingPunct="1"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fa-IR" sz="1600" i="1"/>
          </a:p>
        </p:txBody>
      </p:sp>
      <p:pic>
        <p:nvPicPr>
          <p:cNvPr id="292888" name="Picture 24" descr="extensor carpi radialis ber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007"/>
            <a:ext cx="904667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755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باز کننده انگشتان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digitorum)</a:t>
            </a:r>
          </a:p>
        </p:txBody>
      </p:sp>
      <p:graphicFrame>
        <p:nvGraphicFramePr>
          <p:cNvPr id="324633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2600464"/>
              </p:ext>
            </p:extLst>
          </p:nvPr>
        </p:nvGraphicFramePr>
        <p:xfrm>
          <a:off x="4103074" y="1600201"/>
          <a:ext cx="7479324" cy="841462"/>
        </p:xfrm>
        <a:graphic>
          <a:graphicData uri="http://schemas.openxmlformats.org/drawingml/2006/table">
            <a:tbl>
              <a:tblPr/>
              <a:tblGrid>
                <a:gridCol w="2426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5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462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462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044936"/>
              </p:ext>
            </p:extLst>
          </p:nvPr>
        </p:nvGraphicFramePr>
        <p:xfrm>
          <a:off x="4103073" y="2565400"/>
          <a:ext cx="7479325" cy="2387600"/>
        </p:xfrm>
        <a:graphic>
          <a:graphicData uri="http://schemas.openxmlformats.org/drawingml/2006/table">
            <a:tbl>
              <a:tblPr/>
              <a:tblGrid>
                <a:gridCol w="2492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7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76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انگشتان دست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به وسیله 4تاندون به پایه های بند های دوم و سوم ،چهار انگشت دست متصل می شود.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فوق لقمه خارجی استخوان بازو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4631" name="Rectangle 23"/>
          <p:cNvSpPr>
            <a:spLocks noChangeArrowheads="1"/>
          </p:cNvSpPr>
          <p:nvPr/>
        </p:nvSpPr>
        <p:spPr bwMode="auto">
          <a:xfrm>
            <a:off x="4747906" y="5076737"/>
            <a:ext cx="68344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rtl="1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a-IR" sz="2400" i="1" dirty="0"/>
              <a:t>این عضله نیز در ناحیه ساعد قرار گرفته است</a:t>
            </a:r>
            <a:endParaRPr lang="en-US" sz="2400" i="1" dirty="0"/>
          </a:p>
          <a:p>
            <a:pPr algn="r" rtl="1" eaLnBrk="1" hangingPunct="1">
              <a:defRPr/>
            </a:pPr>
            <a:r>
              <a:rPr lang="fa-IR" sz="2400" i="1" dirty="0"/>
              <a:t> و توسط عضلات دیگر پوشانده</a:t>
            </a:r>
          </a:p>
          <a:p>
            <a:pPr algn="r" rtl="1" eaLnBrk="1" hangingPunct="1">
              <a:defRPr/>
            </a:pPr>
            <a:r>
              <a:rPr lang="fa-IR" sz="2400" i="1" dirty="0"/>
              <a:t>شده است و فقط قسمتی از آن قابل لمس می باش</a:t>
            </a:r>
            <a:r>
              <a:rPr lang="fa-IR" sz="2000" i="1" dirty="0"/>
              <a:t>د.</a:t>
            </a:r>
          </a:p>
        </p:txBody>
      </p:sp>
      <p:pic>
        <p:nvPicPr>
          <p:cNvPr id="293912" name="Picture 24" descr="extensordigit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03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386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sz="5200" dirty="0"/>
              <a:t>عضلات ناحیه ساعد</a:t>
            </a:r>
            <a:endParaRPr lang="en-US" sz="5200" dirty="0"/>
          </a:p>
        </p:txBody>
      </p:sp>
      <p:pic>
        <p:nvPicPr>
          <p:cNvPr id="294915" name="Picture 3" descr="elbow%20muscle%20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66" y="1600200"/>
            <a:ext cx="677203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 descr="h5551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0"/>
            <a:ext cx="541996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79654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WordArt 3"/>
          <p:cNvSpPr>
            <a:spLocks noChangeArrowheads="1" noChangeShapeType="1" noTextEdit="1"/>
          </p:cNvSpPr>
          <p:nvPr/>
        </p:nvSpPr>
        <p:spPr bwMode="auto">
          <a:xfrm>
            <a:off x="6224590" y="404813"/>
            <a:ext cx="4232396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اکستنشن افقی استخوان بازو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5219" name="WordArt 4"/>
          <p:cNvSpPr>
            <a:spLocks noChangeArrowheads="1" noChangeShapeType="1" noTextEdit="1"/>
          </p:cNvSpPr>
          <p:nvPr/>
        </p:nvSpPr>
        <p:spPr bwMode="auto">
          <a:xfrm>
            <a:off x="656492" y="361950"/>
            <a:ext cx="422824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Horizontal Extension</a:t>
            </a:r>
          </a:p>
        </p:txBody>
      </p:sp>
      <p:sp>
        <p:nvSpPr>
          <p:cNvPr id="265220" name="WordArt 5"/>
          <p:cNvSpPr>
            <a:spLocks noChangeArrowheads="1" noChangeShapeType="1" noTextEdit="1"/>
          </p:cNvSpPr>
          <p:nvPr/>
        </p:nvSpPr>
        <p:spPr bwMode="auto">
          <a:xfrm>
            <a:off x="4800600" y="1341439"/>
            <a:ext cx="268605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برگشت از حالت فلکشن افقی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65221" name="WordArt 6"/>
          <p:cNvSpPr>
            <a:spLocks noChangeArrowheads="1" noChangeShapeType="1" noTextEdit="1"/>
          </p:cNvSpPr>
          <p:nvPr/>
        </p:nvSpPr>
        <p:spPr bwMode="auto">
          <a:xfrm>
            <a:off x="7204075" y="2089150"/>
            <a:ext cx="3068638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عضلات شرکت کننده: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5222" name="WordArt 7"/>
          <p:cNvSpPr>
            <a:spLocks noChangeArrowheads="1" noChangeShapeType="1" noTextEdit="1"/>
          </p:cNvSpPr>
          <p:nvPr/>
        </p:nvSpPr>
        <p:spPr bwMode="auto">
          <a:xfrm>
            <a:off x="7446963" y="2852738"/>
            <a:ext cx="1962150" cy="179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بخش خلفی دالی</a:t>
            </a:r>
          </a:p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تحت خاری</a:t>
            </a:r>
          </a:p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گرد کوچک</a:t>
            </a:r>
          </a:p>
          <a:p>
            <a:pPr algn="ctr" rtl="1"/>
            <a:r>
              <a:rPr lang="fa-IR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سر دراز سه سربازویی</a:t>
            </a:r>
            <a:endParaRPr lang="en-US" sz="24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65223" name="WordArt 8"/>
          <p:cNvSpPr>
            <a:spLocks noChangeArrowheads="1" noChangeShapeType="1" noTextEdit="1"/>
          </p:cNvSpPr>
          <p:nvPr/>
        </p:nvSpPr>
        <p:spPr bwMode="auto">
          <a:xfrm>
            <a:off x="5157844" y="4926016"/>
            <a:ext cx="2005016" cy="8318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همراه با آداکشن کتف:</a:t>
            </a:r>
            <a:endParaRPr lang="en-US" sz="24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5224" name="WordArt 9"/>
          <p:cNvSpPr>
            <a:spLocks noChangeArrowheads="1" noChangeShapeType="1" noTextEdit="1"/>
          </p:cNvSpPr>
          <p:nvPr/>
        </p:nvSpPr>
        <p:spPr bwMode="auto">
          <a:xfrm>
            <a:off x="2453666" y="5023221"/>
            <a:ext cx="2431072" cy="5358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Retraction</a:t>
            </a:r>
          </a:p>
        </p:txBody>
      </p:sp>
      <p:sp>
        <p:nvSpPr>
          <p:cNvPr id="265225" name="WordArt 10"/>
          <p:cNvSpPr>
            <a:spLocks noChangeArrowheads="1" noChangeShapeType="1" noTextEdit="1"/>
          </p:cNvSpPr>
          <p:nvPr/>
        </p:nvSpPr>
        <p:spPr bwMode="auto">
          <a:xfrm>
            <a:off x="4295776" y="5757868"/>
            <a:ext cx="2316039" cy="11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متوازی اضلاع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ذوزنقه بخش 3،2 و 4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pic>
        <p:nvPicPr>
          <p:cNvPr id="265226" name="Picture 11" descr="LVRearDeltRo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2" y="4824416"/>
            <a:ext cx="2782887" cy="203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7" name="Picture 12" descr="BBLyingRearDeltRo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2" y="5291138"/>
            <a:ext cx="2089149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8" name="Picture 13" descr="CBStandingCrossRo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1943103"/>
            <a:ext cx="465845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7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باز کننده دراز شست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pollicis longus)</a:t>
            </a:r>
          </a:p>
        </p:txBody>
      </p:sp>
      <p:graphicFrame>
        <p:nvGraphicFramePr>
          <p:cNvPr id="326681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39902720"/>
              </p:ext>
            </p:extLst>
          </p:nvPr>
        </p:nvGraphicFramePr>
        <p:xfrm>
          <a:off x="4976814" y="1600199"/>
          <a:ext cx="7215186" cy="838201"/>
        </p:xfrm>
        <a:graphic>
          <a:graphicData uri="http://schemas.openxmlformats.org/drawingml/2006/table">
            <a:tbl>
              <a:tblPr/>
              <a:tblGrid>
                <a:gridCol w="2736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7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668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70584"/>
              </p:ext>
            </p:extLst>
          </p:nvPr>
        </p:nvGraphicFramePr>
        <p:xfrm>
          <a:off x="4953000" y="2636839"/>
          <a:ext cx="7239001" cy="2016125"/>
        </p:xfrm>
        <a:graphic>
          <a:graphicData uri="http://schemas.openxmlformats.org/drawingml/2006/table">
            <a:tbl>
              <a:tblPr/>
              <a:tblGrid>
                <a:gridCol w="2775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6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مفصل بین استخوان های بند اول و دوم شست دست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پایه بند دوم استخوان شست دست در پشت دست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بین قسمت میانی ویک سوم سطح خلفی استخوان زند زبرین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6679" name="Rectangle 23"/>
          <p:cNvSpPr>
            <a:spLocks noChangeArrowheads="1"/>
          </p:cNvSpPr>
          <p:nvPr/>
        </p:nvSpPr>
        <p:spPr bwMode="auto">
          <a:xfrm>
            <a:off x="5667457" y="4851403"/>
            <a:ext cx="65245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a-IR" sz="2400" i="1" dirty="0"/>
              <a:t>این عضله در ناحیه ساعد قرار گرفته است اما لمس کردن آن</a:t>
            </a:r>
          </a:p>
          <a:p>
            <a:pPr algn="r" rtl="1" eaLnBrk="1" hangingPunct="1">
              <a:defRPr/>
            </a:pPr>
            <a:r>
              <a:rPr lang="fa-IR" sz="2400" i="1" dirty="0"/>
              <a:t> به سختی صورت می گیرد.(هنگامیکه شست حرکت آداکشن را </a:t>
            </a:r>
          </a:p>
          <a:p>
            <a:pPr algn="r" rtl="1" eaLnBrk="1" hangingPunct="1">
              <a:defRPr/>
            </a:pPr>
            <a:r>
              <a:rPr lang="fa-IR" sz="2400" i="1" dirty="0"/>
              <a:t>انجام می دهد،تاندون آن به راحتی قابل لمس می باشد.</a:t>
            </a:r>
            <a:r>
              <a:rPr lang="en-US" sz="2400" i="1" dirty="0"/>
              <a:t>(</a:t>
            </a:r>
            <a:endParaRPr lang="fa-IR" sz="2400" i="1" dirty="0"/>
          </a:p>
        </p:txBody>
      </p:sp>
      <p:pic>
        <p:nvPicPr>
          <p:cNvPr id="295960" name="Picture 2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20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باز کننده کوتاه شست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(Extensorpollicis brevis)</a:t>
            </a:r>
          </a:p>
        </p:txBody>
      </p:sp>
      <p:graphicFrame>
        <p:nvGraphicFramePr>
          <p:cNvPr id="327705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02674920"/>
              </p:ext>
            </p:extLst>
          </p:nvPr>
        </p:nvGraphicFramePr>
        <p:xfrm>
          <a:off x="5284788" y="1612900"/>
          <a:ext cx="6297612" cy="660400"/>
        </p:xfrm>
        <a:graphic>
          <a:graphicData uri="http://schemas.openxmlformats.org/drawingml/2006/table">
            <a:tbl>
              <a:tblPr/>
              <a:tblGrid>
                <a:gridCol w="256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7710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27533"/>
              </p:ext>
            </p:extLst>
          </p:nvPr>
        </p:nvGraphicFramePr>
        <p:xfrm>
          <a:off x="5375276" y="2636839"/>
          <a:ext cx="6207124" cy="2454275"/>
        </p:xfrm>
        <a:graphic>
          <a:graphicData uri="http://schemas.openxmlformats.org/drawingml/2006/table">
            <a:tbl>
              <a:tblPr/>
              <a:tblGrid>
                <a:gridCol w="2535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2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مفصل بند انگشت شست و استخوان کف دست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پایه بند اول شست دست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دوسوم سطح بالایی استخوان زند زبرین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03" name="Rectangle 23"/>
          <p:cNvSpPr>
            <a:spLocks noChangeArrowheads="1"/>
          </p:cNvSpPr>
          <p:nvPr/>
        </p:nvSpPr>
        <p:spPr bwMode="auto">
          <a:xfrm>
            <a:off x="6627812" y="5454653"/>
            <a:ext cx="4954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rtl="1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fa-IR" sz="2800" i="1" dirty="0">
                <a:latin typeface="Georgia" pitchFamily="18" charset="0"/>
              </a:rPr>
              <a:t>این عضله در زیر عضله باز کننده دراز شست قرار گرفته است.</a:t>
            </a:r>
          </a:p>
        </p:txBody>
      </p:sp>
      <p:pic>
        <p:nvPicPr>
          <p:cNvPr id="296984" name="Picture 24" descr="2extensorpollic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4" y="180976"/>
            <a:ext cx="3774830" cy="65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586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دور کننده دراز شست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(Abductor pollicis longus)</a:t>
            </a:r>
          </a:p>
        </p:txBody>
      </p:sp>
      <p:graphicFrame>
        <p:nvGraphicFramePr>
          <p:cNvPr id="328729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66833526"/>
              </p:ext>
            </p:extLst>
          </p:nvPr>
        </p:nvGraphicFramePr>
        <p:xfrm>
          <a:off x="5053014" y="1612900"/>
          <a:ext cx="6529386" cy="660400"/>
        </p:xfrm>
        <a:graphic>
          <a:graphicData uri="http://schemas.openxmlformats.org/drawingml/2006/table">
            <a:tbl>
              <a:tblPr/>
              <a:tblGrid>
                <a:gridCol w="2533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873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53155"/>
              </p:ext>
            </p:extLst>
          </p:nvPr>
        </p:nvGraphicFramePr>
        <p:xfrm>
          <a:off x="5159376" y="2636839"/>
          <a:ext cx="6423024" cy="2160587"/>
        </p:xfrm>
        <a:graphic>
          <a:graphicData uri="http://schemas.openxmlformats.org/drawingml/2006/table">
            <a:tbl>
              <a:tblPr/>
              <a:tblGrid>
                <a:gridCol w="249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58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دور کردن شست از مفصل استخوان کف ومچ دست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سطح بیرونی پایه اولین استخوان کف دستی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تقریبا در وسطاستخون زند زیرین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8727" name="Rectangle 23"/>
          <p:cNvSpPr>
            <a:spLocks noChangeArrowheads="1"/>
          </p:cNvSpPr>
          <p:nvPr/>
        </p:nvSpPr>
        <p:spPr bwMode="auto">
          <a:xfrm>
            <a:off x="4504440" y="5160965"/>
            <a:ext cx="7293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  <a:r>
              <a:rPr lang="fa-IR" sz="2800" i="1" dirty="0">
                <a:latin typeface="Georgia" pitchFamily="18" charset="0"/>
              </a:rPr>
              <a:t>این عضله به صورت عمقی در ناحیه ساعد قرار گرفته است</a:t>
            </a:r>
          </a:p>
          <a:p>
            <a:pPr algn="r" rtl="1" eaLnBrk="1" hangingPunct="1">
              <a:defRPr/>
            </a:pPr>
            <a:r>
              <a:rPr lang="en-US" sz="2800" i="1" dirty="0">
                <a:latin typeface="Georgia" pitchFamily="18" charset="0"/>
              </a:rPr>
              <a:t>  </a:t>
            </a:r>
            <a:r>
              <a:rPr lang="fa-IR" sz="2800" i="1" dirty="0">
                <a:latin typeface="Georgia" pitchFamily="18" charset="0"/>
              </a:rPr>
              <a:t>و قابل لمس نمی باشد.</a:t>
            </a:r>
          </a:p>
        </p:txBody>
      </p:sp>
      <p:pic>
        <p:nvPicPr>
          <p:cNvPr id="298008" name="Picture 24" descr="abductorpollon64g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47484"/>
            <a:ext cx="332954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693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تا کننده دراز شست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(Flexor pollicis longus)</a:t>
            </a:r>
          </a:p>
        </p:txBody>
      </p:sp>
      <p:graphicFrame>
        <p:nvGraphicFramePr>
          <p:cNvPr id="329753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55534182"/>
              </p:ext>
            </p:extLst>
          </p:nvPr>
        </p:nvGraphicFramePr>
        <p:xfrm>
          <a:off x="4724398" y="1905000"/>
          <a:ext cx="7092462" cy="517956"/>
        </p:xfrm>
        <a:graphic>
          <a:graphicData uri="http://schemas.openxmlformats.org/drawingml/2006/table">
            <a:tbl>
              <a:tblPr/>
              <a:tblGrid>
                <a:gridCol w="232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kumimoji="0" lang="fa-IR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عمل</a:t>
                      </a:r>
                      <a:endParaRPr kumimoji="0" 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9757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262430"/>
              </p:ext>
            </p:extLst>
          </p:nvPr>
        </p:nvGraphicFramePr>
        <p:xfrm>
          <a:off x="4724400" y="2492376"/>
          <a:ext cx="7092461" cy="1768475"/>
        </p:xfrm>
        <a:graphic>
          <a:graphicData uri="http://schemas.openxmlformats.org/drawingml/2006/table">
            <a:tbl>
              <a:tblPr/>
              <a:tblGrid>
                <a:gridCol w="228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84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تا کننده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بندهای انگشت شست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سطح کف دستی پایه استخوان بند دوم شست دست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وسط سطح کف دستی استخوان زند زبرین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9751" name="Rectangle 23"/>
          <p:cNvSpPr>
            <a:spLocks noChangeArrowheads="1"/>
          </p:cNvSpPr>
          <p:nvPr/>
        </p:nvSpPr>
        <p:spPr bwMode="auto">
          <a:xfrm>
            <a:off x="5319340" y="4935865"/>
            <a:ext cx="5902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fa-IR" sz="2800" i="1" dirty="0">
                <a:latin typeface="Georgia" pitchFamily="18" charset="0"/>
              </a:rPr>
              <a:t>این عضله در ناحیه قدامی ساعد قرار گرفته است</a:t>
            </a:r>
          </a:p>
        </p:txBody>
      </p:sp>
      <p:pic>
        <p:nvPicPr>
          <p:cNvPr id="299032" name="Picture 24" descr="flexorpollicislo65ng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09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باز کننده انگشت سبابه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indicis)</a:t>
            </a:r>
          </a:p>
        </p:txBody>
      </p:sp>
      <p:graphicFrame>
        <p:nvGraphicFramePr>
          <p:cNvPr id="330777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31000175"/>
              </p:ext>
            </p:extLst>
          </p:nvPr>
        </p:nvGraphicFramePr>
        <p:xfrm>
          <a:off x="5886450" y="1520033"/>
          <a:ext cx="5695950" cy="649288"/>
        </p:xfrm>
        <a:graphic>
          <a:graphicData uri="http://schemas.openxmlformats.org/drawingml/2006/table">
            <a:tbl>
              <a:tblPr/>
              <a:tblGrid>
                <a:gridCol w="192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077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524853"/>
              </p:ext>
            </p:extLst>
          </p:nvPr>
        </p:nvGraphicFramePr>
        <p:xfrm>
          <a:off x="5972175" y="2545954"/>
          <a:ext cx="5610225" cy="2378075"/>
        </p:xfrm>
        <a:graphic>
          <a:graphicData uri="http://schemas.openxmlformats.org/drawingml/2006/table">
            <a:tbl>
              <a:tblPr/>
              <a:tblGrid>
                <a:gridCol w="191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0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مفصل انگشت سبابه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تاندون باز کننده مشترک انگشتان،در کنار استخوان دوم کف دست و بند اول انگشت سبابه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بخش انتهایی استخوان زند زبرین در سطح خلفی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0775" name="Rectangle 23"/>
          <p:cNvSpPr>
            <a:spLocks noChangeArrowheads="1"/>
          </p:cNvSpPr>
          <p:nvPr/>
        </p:nvSpPr>
        <p:spPr bwMode="auto">
          <a:xfrm>
            <a:off x="4872038" y="5560264"/>
            <a:ext cx="6710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در ناحیه ساعد به صورت عمقی قرار گرفته است و قابل لمس نمی باشد</a:t>
            </a:r>
            <a:r>
              <a:rPr lang="fa-IR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</p:txBody>
      </p:sp>
      <p:pic>
        <p:nvPicPr>
          <p:cNvPr id="300056" name="Picture 24" descr="extensorindicis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63961"/>
            <a:ext cx="4163158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55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باز کننده انگشت کوچک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(Extensor digiti minimi)</a:t>
            </a:r>
          </a:p>
        </p:txBody>
      </p:sp>
      <p:graphicFrame>
        <p:nvGraphicFramePr>
          <p:cNvPr id="3317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00520597"/>
              </p:ext>
            </p:extLst>
          </p:nvPr>
        </p:nvGraphicFramePr>
        <p:xfrm>
          <a:off x="5678487" y="1698626"/>
          <a:ext cx="5903913" cy="660400"/>
        </p:xfrm>
        <a:graphic>
          <a:graphicData uri="http://schemas.openxmlformats.org/drawingml/2006/table">
            <a:tbl>
              <a:tblPr/>
              <a:tblGrid>
                <a:gridCol w="194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عمل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1803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653743"/>
              </p:ext>
            </p:extLst>
          </p:nvPr>
        </p:nvGraphicFramePr>
        <p:xfrm>
          <a:off x="5678486" y="2636839"/>
          <a:ext cx="5903913" cy="2759075"/>
        </p:xfrm>
        <a:graphic>
          <a:graphicData uri="http://schemas.openxmlformats.org/drawingml/2006/table">
            <a:tbl>
              <a:tblPr/>
              <a:tblGrid>
                <a:gridCol w="194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90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باز کننده مفصل استخوان پنجم کف دست با بند اول انگشت کوچک دست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تاندون عضله باز کننده مشترک انگشتان،درست در نقطه مفصلی استخوان پنجم کف دست به انگتت کوچک متصل است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تاندون عضله باز کننده مشترک انگشتان در ناحیه ساعد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1799" name="Rectangle 23"/>
          <p:cNvSpPr>
            <a:spLocks noChangeArrowheads="1"/>
          </p:cNvSpPr>
          <p:nvPr/>
        </p:nvSpPr>
        <p:spPr bwMode="auto">
          <a:xfrm>
            <a:off x="5251938" y="5673727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fa-IR" sz="2400" i="1" dirty="0">
                <a:latin typeface="Georgia" pitchFamily="18" charset="0"/>
              </a:rPr>
              <a:t>عضله بلندی است که در کنار عضله باز کننده انگشتان قرار دارد.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</p:txBody>
      </p:sp>
      <p:pic>
        <p:nvPicPr>
          <p:cNvPr id="301080" name="Picture 24" descr="extensordigitiminimi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569914"/>
            <a:ext cx="4360984" cy="593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92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smtClean="0"/>
              <a:t>عضله تا کننده عمقی انگشتان دست</a:t>
            </a:r>
            <a:br>
              <a:rPr lang="fa-IR" smtClean="0"/>
            </a:br>
            <a:r>
              <a:rPr lang="en-US" smtClean="0">
                <a:latin typeface="Georgia" pitchFamily="18" charset="0"/>
              </a:rPr>
              <a:t>(Flexor digitorm profunds)</a:t>
            </a:r>
          </a:p>
        </p:txBody>
      </p:sp>
      <p:graphicFrame>
        <p:nvGraphicFramePr>
          <p:cNvPr id="332825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56338545"/>
              </p:ext>
            </p:extLst>
          </p:nvPr>
        </p:nvGraphicFramePr>
        <p:xfrm>
          <a:off x="6096000" y="1595008"/>
          <a:ext cx="5157787" cy="517956"/>
        </p:xfrm>
        <a:graphic>
          <a:graphicData uri="http://schemas.openxmlformats.org/drawingml/2006/table">
            <a:tbl>
              <a:tblPr/>
              <a:tblGrid>
                <a:gridCol w="1719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14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fa-IR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عمل</a:t>
                      </a:r>
                      <a:endParaRPr kumimoji="0" 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سرمتحرک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سرثابت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282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86716"/>
              </p:ext>
            </p:extLst>
          </p:nvPr>
        </p:nvGraphicFramePr>
        <p:xfrm>
          <a:off x="6096000" y="2492376"/>
          <a:ext cx="5157787" cy="2571993"/>
        </p:xfrm>
        <a:graphic>
          <a:graphicData uri="http://schemas.openxmlformats.org/drawingml/2006/table">
            <a:tbl>
              <a:tblPr/>
              <a:tblGrid>
                <a:gridCol w="1693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199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تا کننده بندهای انگشتان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" pitchFamily="34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به وسیله 4تاندون به پایه بند آخر چهار انگشت دست</a:t>
                      </a:r>
                      <a:endParaRPr kumimoji="0" lang="en-US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بخش بالایی سه چهارم استخوان زند زیرین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2823" name="Rectangle 23"/>
          <p:cNvSpPr>
            <a:spLocks noChangeArrowheads="1"/>
          </p:cNvSpPr>
          <p:nvPr/>
        </p:nvSpPr>
        <p:spPr bwMode="auto">
          <a:xfrm>
            <a:off x="6096000" y="5288233"/>
            <a:ext cx="48273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در قسمت عمقی بخش قدامی ساعد قرار گرفته است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و قابل لمس نمی باشد.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</p:txBody>
      </p:sp>
      <p:pic>
        <p:nvPicPr>
          <p:cNvPr id="302104" name="Picture 24" descr="3D70101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813"/>
            <a:ext cx="4098208" cy="59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151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sz="5200"/>
              <a:t>عضلات دست</a:t>
            </a:r>
            <a:endParaRPr lang="en-US" sz="5200"/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6024564" y="1953163"/>
            <a:ext cx="48778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1" hangingPunct="1">
              <a:defRPr/>
            </a:pPr>
            <a:r>
              <a:rPr lang="fa-I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این عضلات در ناحیه کف دست و انگشتان قرار گرفته اند.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303108" name="Picture 4" descr="ha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3696"/>
            <a:ext cx="5001496" cy="55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9" name="Picture 5" descr="hand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69" y="3015535"/>
            <a:ext cx="5413154" cy="384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8943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6" descr="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54" y="1573335"/>
            <a:ext cx="4523154" cy="433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1" name="Picture 7" descr="SAD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2" y="260350"/>
            <a:ext cx="509579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2" name="Picture 9" descr="rdts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2" y="3892062"/>
            <a:ext cx="5095793" cy="279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3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05156" name="Picture 7" descr="0905SpecialMovements_1.jpg                                     001A6F63Unit_2_jpegs                   BDFEEC2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7" t="14470" r="6909" b="48471"/>
          <a:stretch>
            <a:fillRect/>
          </a:stretch>
        </p:blipFill>
        <p:spPr bwMode="auto">
          <a:xfrm>
            <a:off x="3546763" y="0"/>
            <a:ext cx="4724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3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5410200" y="871539"/>
            <a:ext cx="4578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4000">
                <a:latin typeface="Times New Roman" panose="02020603050405020304" pitchFamily="18" charset="0"/>
                <a:cs typeface="Zar" pitchFamily="2" charset="0"/>
              </a:rPr>
              <a:t>عضله دوسربازويي  </a:t>
            </a:r>
            <a:endParaRPr kumimoji="1" lang="en-US" altLang="en-US" sz="40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2438400" y="990601"/>
            <a:ext cx="2806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>
                <a:latin typeface="Times New Roman" panose="02020603050405020304" pitchFamily="18" charset="0"/>
              </a:rPr>
              <a:t>M. Biceps brachii 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5087938" y="2114551"/>
            <a:ext cx="51482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مبدأ:</a:t>
            </a: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 سر کوتاه همراه با عضله کوراکوبراکياليس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به زائده کوراکوئيد استخوان کتف می چسبد.سر دراز به وتر بلندی تبديل شده ،درون ناودان اينتر توبرکولار قرار ميگيرد و به تکمه بالای حفره گلنوئيد اتصال مي يابد.</a:t>
            </a:r>
            <a:endParaRPr kumimoji="1" lang="en-US" altLang="en-US" sz="24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784801" y="4292600"/>
            <a:ext cx="54879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انتها:</a:t>
            </a: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وترکوتاه و دراز عضله به يکديگر پيوسته 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بطن مشترکی ايجاد می کنندکه توسط وتر بلندی به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 توبروزيته راديال </a:t>
            </a:r>
            <a:r>
              <a:rPr kumimoji="1" lang="en-US" altLang="en-US" sz="2400">
                <a:latin typeface="Times New Roman" panose="02020603050405020304" pitchFamily="18" charset="0"/>
                <a:cs typeface="Zar" pitchFamily="2" charset="0"/>
              </a:rPr>
              <a:t>Tubrositos radialis </a:t>
            </a: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  استخوان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راديوس می چسبد.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en-US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67270" name="Picture 6" descr="bicepsa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6769" y="2266950"/>
            <a:ext cx="3320806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4367213" y="620714"/>
            <a:ext cx="400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عضلات ناحيه ساعد و دست</a:t>
            </a:r>
            <a:endParaRPr kumimoji="1" lang="en-US" altLang="en-US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2076451" y="1628776"/>
            <a:ext cx="81899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عضلات ناحيه ساعد و دست مسئول ايجاد حرکت ساعد ، مچ و انگشتان هستند ودر ناحيه </a:t>
            </a:r>
            <a:r>
              <a:rPr kumimoji="1" lang="fa-IR" altLang="en-US" sz="1800"/>
              <a:t>قدامی و خلفی قرار دارند</a:t>
            </a:r>
            <a:endParaRPr kumimoji="1" lang="fa-IR" altLang="en-US" sz="240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. </a:t>
            </a:r>
            <a:endParaRPr kumimoji="1" lang="en-US" altLang="en-US" sz="24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2020888" y="2565401"/>
            <a:ext cx="8647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ناحيه قدامی عمدتاً جايگاه خم کننده وناحيه خلفي جايگاه عضلات راست کننده       مي باشند . </a:t>
            </a:r>
            <a:endParaRPr kumimoji="1" lang="en-US" altLang="en-US" sz="24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5102226" y="3187700"/>
            <a:ext cx="521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حدود 38 عضله در ناحيه ساعد و دست قراردارند.</a:t>
            </a: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>
            <a:off x="5195889" y="4186238"/>
            <a:ext cx="513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مهمترين آنها عبارتند از: - </a:t>
            </a: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عضلات ناحيه قدامی ساعد</a:t>
            </a:r>
            <a:endParaRPr kumimoji="1" lang="en-US" altLang="en-US" sz="20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1524000" y="3614739"/>
            <a:ext cx="3581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- عضله درون گرداننده گرد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خم کننده سطحی انگشتان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خم کننده عمقی انگشتان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خم کننده بلند شست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درون گرداننده چهار گوش</a:t>
            </a:r>
            <a:endParaRPr kumimoji="1" lang="en-US" altLang="en-US" sz="20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84" name="AutoShape 8"/>
          <p:cNvSpPr>
            <a:spLocks/>
          </p:cNvSpPr>
          <p:nvPr/>
        </p:nvSpPr>
        <p:spPr bwMode="auto">
          <a:xfrm>
            <a:off x="5105400" y="3657601"/>
            <a:ext cx="152400" cy="1439863"/>
          </a:xfrm>
          <a:prstGeom prst="rightBrace">
            <a:avLst>
              <a:gd name="adj1" fmla="val 78733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altLang="en-US" sz="1800"/>
          </a:p>
        </p:txBody>
      </p:sp>
      <p:sp>
        <p:nvSpPr>
          <p:cNvPr id="306185" name="AutoShape 9"/>
          <p:cNvSpPr>
            <a:spLocks/>
          </p:cNvSpPr>
          <p:nvPr/>
        </p:nvSpPr>
        <p:spPr bwMode="auto">
          <a:xfrm>
            <a:off x="8040688" y="4222751"/>
            <a:ext cx="152400" cy="2016125"/>
          </a:xfrm>
          <a:prstGeom prst="rightBrace">
            <a:avLst>
              <a:gd name="adj1" fmla="val 110243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altLang="en-US" sz="1800"/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5880100" y="5878514"/>
            <a:ext cx="2546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- عضلات ناحيه خلفی ساعد</a:t>
            </a:r>
            <a:endParaRPr kumimoji="1" lang="en-US" altLang="en-US" sz="20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306187" name="AutoShape 11"/>
          <p:cNvSpPr>
            <a:spLocks/>
          </p:cNvSpPr>
          <p:nvPr/>
        </p:nvSpPr>
        <p:spPr bwMode="auto">
          <a:xfrm>
            <a:off x="5735638" y="5330826"/>
            <a:ext cx="152400" cy="1439863"/>
          </a:xfrm>
          <a:prstGeom prst="rightBrace">
            <a:avLst>
              <a:gd name="adj1" fmla="val 78733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altLang="en-US" sz="1800"/>
          </a:p>
        </p:txBody>
      </p:sp>
      <p:sp>
        <p:nvSpPr>
          <p:cNvPr id="306188" name="Rectangle 12"/>
          <p:cNvSpPr>
            <a:spLocks noChangeArrowheads="1"/>
          </p:cNvSpPr>
          <p:nvPr/>
        </p:nvSpPr>
        <p:spPr bwMode="auto">
          <a:xfrm>
            <a:off x="2493963" y="5373689"/>
            <a:ext cx="3314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براکورادياليس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راست کننده مشترک انگشتان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برون گرداننده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kumimoji="1" lang="fa-IR" altLang="en-US" sz="2000">
                <a:latin typeface="Times New Roman" panose="02020603050405020304" pitchFamily="18" charset="0"/>
                <a:cs typeface="Zar" pitchFamily="2" charset="0"/>
              </a:rPr>
              <a:t> عضله راست کننده بلند شست</a:t>
            </a:r>
          </a:p>
        </p:txBody>
      </p:sp>
    </p:spTree>
    <p:extLst>
      <p:ext uri="{BB962C8B-B14F-4D97-AF65-F5344CB8AC3E}">
        <p14:creationId xmlns:p14="http://schemas.microsoft.com/office/powerpoint/2010/main" val="27184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femu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88201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3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421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879036"/>
              </p:ext>
            </p:extLst>
          </p:nvPr>
        </p:nvGraphicFramePr>
        <p:xfrm>
          <a:off x="12701" y="1623757"/>
          <a:ext cx="6786684" cy="5234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3" imgW="9172440" imgH="6886440" progId="Paint.Picture">
                  <p:embed/>
                </p:oleObj>
              </mc:Choice>
              <mc:Fallback>
                <p:oleObj name="Bitmap Image" r:id="rId3" imgW="9172440" imgH="6886440" progId="Paint.Picture">
                  <p:embed/>
                  <p:pic>
                    <p:nvPicPr>
                      <p:cNvPr id="734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1" y="1623757"/>
                        <a:ext cx="6786684" cy="5234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4211" name="WordArt 3"/>
          <p:cNvSpPr>
            <a:spLocks noChangeArrowheads="1" noChangeShapeType="1" noTextEdit="1"/>
          </p:cNvSpPr>
          <p:nvPr/>
        </p:nvSpPr>
        <p:spPr bwMode="auto">
          <a:xfrm>
            <a:off x="6799385" y="797169"/>
            <a:ext cx="3279287" cy="6396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800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تفاوت لگن مرد وزن</a:t>
            </a:r>
            <a:endParaRPr lang="en-US" sz="2800" kern="10" dirty="0"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4212" name="Text Box 4"/>
          <p:cNvSpPr txBox="1">
            <a:spLocks noChangeArrowheads="1"/>
          </p:cNvSpPr>
          <p:nvPr/>
        </p:nvSpPr>
        <p:spPr bwMode="auto">
          <a:xfrm>
            <a:off x="7380655" y="2025908"/>
            <a:ext cx="451802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800" dirty="0">
                <a:latin typeface="Arial" panose="020B0604020202020204" pitchFamily="34" charset="0"/>
              </a:rPr>
              <a:t> مدخل لگن در زن بيضي و در مرد دايره اي شكل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800" dirty="0">
                <a:latin typeface="Arial" panose="020B0604020202020204" pitchFamily="34" charset="0"/>
              </a:rPr>
              <a:t> لگن زن كوتاهتر بوده حالت قيفي كمتر دارد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800" dirty="0">
                <a:latin typeface="Arial" panose="020B0604020202020204" pitchFamily="34" charset="0"/>
              </a:rPr>
              <a:t> زاويه بين استخوان شرمگاهي در زن (85 درجه)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ar-SA" altLang="en-US" sz="2800" dirty="0">
                <a:latin typeface="Arial" panose="020B0604020202020204" pitchFamily="34" charset="0"/>
              </a:rPr>
              <a:t>بيشتر از مرد(55درجه)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800" dirty="0">
                <a:latin typeface="Arial" panose="020B0604020202020204" pitchFamily="34" charset="0"/>
              </a:rPr>
              <a:t> بريدگي سياتيكي بزرگ در زن بزرگتر از مرد است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ar-SA" altLang="en-US" sz="2800" dirty="0">
                <a:latin typeface="Arial" panose="020B0604020202020204" pitchFamily="34" charset="0"/>
              </a:rPr>
              <a:t> سوراخ سدادي در زن مثلثي و در مرد بيضي شكل است.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3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3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 descr="3-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3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2" descr="P0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944563"/>
            <a:ext cx="4278923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152400"/>
            <a:ext cx="59436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fa-IR" altLang="en-US" b="1" smtClean="0">
                <a:effectLst/>
                <a:cs typeface="B Titr" panose="00000700000000000000" pitchFamily="2" charset="-78"/>
              </a:rPr>
              <a:t>ساختمان استخواني مفصل</a:t>
            </a:r>
            <a:r>
              <a:rPr lang="fa-IR" altLang="en-US" smtClean="0">
                <a:effectLst/>
              </a:rPr>
              <a:t> </a:t>
            </a:r>
            <a:endParaRPr lang="en-US" altLang="en-US" smtClean="0">
              <a:effectLst/>
            </a:endParaRPr>
          </a:p>
        </p:txBody>
      </p:sp>
      <p:sp>
        <p:nvSpPr>
          <p:cNvPr id="27443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" y="944563"/>
            <a:ext cx="5978769" cy="5684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200" indent="-457200" algn="r">
              <a:buNone/>
            </a:pPr>
            <a:r>
              <a:rPr lang="fa-IR" altLang="en-US" b="1" dirty="0">
                <a:cs typeface="B Zar" panose="00000400000000000000" pitchFamily="2" charset="-78"/>
              </a:rPr>
              <a:t>        اين مفصل به معناي  واقعي از نوع كروي مي باشد </a:t>
            </a:r>
            <a:r>
              <a:rPr lang="en-US" altLang="en-US" b="1" u="sng" dirty="0">
                <a:cs typeface="B Zar" panose="00000400000000000000" pitchFamily="2" charset="-78"/>
              </a:rPr>
              <a:t>،</a:t>
            </a:r>
            <a:r>
              <a:rPr lang="fa-IR" altLang="en-US" b="1" dirty="0">
                <a:cs typeface="B Zar" panose="00000400000000000000" pitchFamily="2" charset="-78"/>
              </a:rPr>
              <a:t> بدين شكل كه سرگرد و كروي شكل استخوان ران درداخل حفره گود و حقه اي استخوان لگن خاصره </a:t>
            </a:r>
          </a:p>
          <a:p>
            <a:pPr marL="457200" indent="-457200" algn="r">
              <a:buNone/>
            </a:pPr>
            <a:r>
              <a:rPr lang="fa-IR" altLang="en-US" b="1" dirty="0">
                <a:cs typeface="B Zar" panose="00000400000000000000" pitchFamily="2" charset="-78"/>
              </a:rPr>
              <a:t>        به طور عمقي قرار مي گيرد</a:t>
            </a:r>
            <a:r>
              <a:rPr lang="en-US" altLang="en-US" b="1" dirty="0">
                <a:cs typeface="B Zar" panose="00000400000000000000" pitchFamily="2" charset="-78"/>
              </a:rPr>
              <a:t>، </a:t>
            </a:r>
            <a:r>
              <a:rPr lang="fa-IR" altLang="en-US" b="1" dirty="0">
                <a:cs typeface="B Zar" panose="00000400000000000000" pitchFamily="2" charset="-78"/>
              </a:rPr>
              <a:t> حفره حقه اي خود از تركيب  :  سه استخوان  شرمگاهي  ،  نشيمنگاهي  و        تهي گاهي تشكيل گرديده است .</a:t>
            </a:r>
            <a:endParaRPr lang="en-US" altLang="en-US" b="1" dirty="0">
              <a:cs typeface="B Zar" panose="00000400000000000000" pitchFamily="2" charset="-78"/>
            </a:endParaRPr>
          </a:p>
          <a:p>
            <a:pPr marL="457200" indent="-457200" algn="r">
              <a:buNone/>
            </a:pPr>
            <a:r>
              <a:rPr lang="fa-IR" altLang="en-US" b="1" dirty="0">
                <a:cs typeface="B Zar" panose="00000400000000000000" pitchFamily="2" charset="-78"/>
              </a:rPr>
              <a:t>        هم سركروي شكل استخوان ران و هم سطح داخلي حفره  حقه اي از بافت  غضروفي</a:t>
            </a:r>
            <a:r>
              <a:rPr lang="en-US" altLang="en-US" b="1" dirty="0">
                <a:cs typeface="B Zar" panose="00000400000000000000" pitchFamily="2" charset="-78"/>
              </a:rPr>
              <a:t> </a:t>
            </a:r>
            <a:r>
              <a:rPr lang="fa-IR" altLang="en-US" b="1" dirty="0">
                <a:cs typeface="B Zar" panose="00000400000000000000" pitchFamily="2" charset="-78"/>
              </a:rPr>
              <a:t>پوشيده شده است ومفصلي با سطحي نرم ولغزنده بوجود مي آورند كه حركت درآن  براحتي انجام مي شود و در عين حال </a:t>
            </a:r>
          </a:p>
          <a:p>
            <a:pPr marL="457200" indent="-457200" algn="r">
              <a:buNone/>
            </a:pPr>
            <a:r>
              <a:rPr lang="fa-IR" altLang="en-US" b="1" dirty="0">
                <a:cs typeface="B Zar" panose="00000400000000000000" pitchFamily="2" charset="-78"/>
              </a:rPr>
              <a:t>        بصورت ضربه گير عمل ميكند</a:t>
            </a:r>
            <a:r>
              <a:rPr lang="fa-IR" altLang="en-US" dirty="0">
                <a:cs typeface="B Zar" panose="00000400000000000000" pitchFamily="2" charset="-78"/>
              </a:rPr>
              <a:t>.</a:t>
            </a:r>
            <a:r>
              <a:rPr lang="en-US" altLang="en-US" dirty="0">
                <a:cs typeface="B Zar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31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  <p:bldP spid="27443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2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893888" y="0"/>
          <a:ext cx="84026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Bitmap Image" r:id="rId3" imgW="9171429" imgH="7485714" progId="Paint.Picture">
                  <p:embed/>
                </p:oleObj>
              </mc:Choice>
              <mc:Fallback>
                <p:oleObj name="Bitmap Image" r:id="rId3" imgW="9171429" imgH="7485714" progId="Paint.Picture">
                  <p:embed/>
                  <p:pic>
                    <p:nvPicPr>
                      <p:cNvPr id="312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0"/>
                        <a:ext cx="84026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9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8" descr="SMSK005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5527430" cy="3505200"/>
          </a:xfrm>
        </p:spPr>
      </p:pic>
      <p:pic>
        <p:nvPicPr>
          <p:cNvPr id="275459" name="Picture 7" descr="SMSK005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5527431" cy="3352800"/>
          </a:xfrm>
        </p:spPr>
      </p:pic>
      <p:sp>
        <p:nvSpPr>
          <p:cNvPr id="275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27431" y="0"/>
            <a:ext cx="4953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r" eaLnBrk="1" hangingPunct="1"/>
            <a:r>
              <a:rPr lang="fa-IR" altLang="en-US" sz="2400" b="1" dirty="0">
                <a:cs typeface="B Titr" panose="00000700000000000000" pitchFamily="2" charset="-78"/>
              </a:rPr>
              <a:t>استخوان هاي مفصل ران وكمربند لگني</a:t>
            </a:r>
            <a:r>
              <a:rPr lang="fa-IR" altLang="en-US" dirty="0" smtClean="0">
                <a:effectLst/>
              </a:rPr>
              <a:t> </a:t>
            </a:r>
            <a:endParaRPr lang="en-US" altLang="en-US" dirty="0" smtClean="0">
              <a:effectLst/>
            </a:endParaRPr>
          </a:p>
        </p:txBody>
      </p:sp>
      <p:sp>
        <p:nvSpPr>
          <p:cNvPr id="275461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5832231" y="967154"/>
            <a:ext cx="46482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000" b="1" dirty="0">
                <a:cs typeface="B Zar" panose="00000400000000000000" pitchFamily="2" charset="-78"/>
              </a:rPr>
              <a:t>      استخوان هاي لگن يا بي نام چپ و راست نيز در 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000" b="1" dirty="0">
                <a:cs typeface="B Zar" panose="00000400000000000000" pitchFamily="2" charset="-78"/>
              </a:rPr>
              <a:t>      قسمت خلفي بوسیله استخوان خاجي به هم متصل شده ، كمربند لگني را بوجود مي آورند</a:t>
            </a:r>
            <a:r>
              <a:rPr lang="en-US" altLang="en-US" sz="2000" b="1" dirty="0">
                <a:cs typeface="B Zar" panose="00000400000000000000" pitchFamily="2" charset="-78"/>
              </a:rPr>
              <a:t>.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endParaRPr lang="en-US" altLang="en-US" sz="2000" b="1" dirty="0">
              <a:cs typeface="B Zar" panose="00000400000000000000" pitchFamily="2" charset="-78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000" b="1" dirty="0">
                <a:cs typeface="B Zar" panose="00000400000000000000" pitchFamily="2" charset="-78"/>
              </a:rPr>
              <a:t>      استخوان خاجي را میتوان به عنوان  بخش الحاقي ستون مهره ،كه از به هم جوش خوردن پنج مهره تشكيل شده  ، مورد بررسي قرار داد</a:t>
            </a:r>
            <a:r>
              <a:rPr lang="en-US" altLang="en-US" sz="2000" b="1" dirty="0">
                <a:cs typeface="B Zar" panose="00000400000000000000" pitchFamily="2" charset="-78"/>
              </a:rPr>
              <a:t>.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endParaRPr lang="en-US" altLang="en-US" sz="2000" b="1" dirty="0">
              <a:cs typeface="B Zar" panose="00000400000000000000" pitchFamily="2" charset="-78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000" b="1" dirty="0">
                <a:cs typeface="B Zar" panose="00000400000000000000" pitchFamily="2" charset="-78"/>
              </a:rPr>
              <a:t>      سه استخوان خاصره ، نشيمنگاه و شرمگاه هنگام تولد و در دوره ي رشد  و نمو به صورت   مجزا هستند ولي درزمان بلوغ به هم جوش مي خورند واستخوان بي نام يا لگن را تشكيل مي دهند</a:t>
            </a:r>
            <a:r>
              <a:rPr lang="en-US" altLang="en-US" sz="2000" dirty="0">
                <a:cs typeface="B Zar" panose="00000400000000000000" pitchFamily="2" charset="-78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772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5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5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5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5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5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5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5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5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5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5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5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5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5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5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5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5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0" grpId="0"/>
      <p:bldP spid="27546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z="3200" b="1" dirty="0">
                <a:cs typeface="B Titr" panose="00000700000000000000" pitchFamily="2" charset="-78"/>
              </a:rPr>
              <a:t>ليگامنت هاي مفصل ران</a:t>
            </a:r>
            <a:endParaRPr lang="en-US" altLang="en-US" sz="3200" b="1" dirty="0">
              <a:cs typeface="B Titr" panose="00000700000000000000" pitchFamily="2" charset="-78"/>
            </a:endParaRPr>
          </a:p>
        </p:txBody>
      </p:sp>
      <p:pic>
        <p:nvPicPr>
          <p:cNvPr id="315395" name="Picture 4" descr="Gray33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907" y="2234381"/>
            <a:ext cx="600221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6" name="Rectangle 5"/>
          <p:cNvSpPr>
            <a:spLocks noChangeArrowheads="1"/>
          </p:cNvSpPr>
          <p:nvPr/>
        </p:nvSpPr>
        <p:spPr bwMode="auto">
          <a:xfrm>
            <a:off x="7315200" y="2234381"/>
            <a:ext cx="4572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ليگامنت هاي محكمي علاوه  براستحكام موجب محدوديت حركت مفصل ران مي گردند</a:t>
            </a:r>
            <a:r>
              <a:rPr lang="en-US" altLang="en-US" sz="2000" dirty="0">
                <a:latin typeface="Arial" panose="020B0604020202020204" pitchFamily="34" charset="0"/>
              </a:rPr>
              <a:t>. </a:t>
            </a:r>
            <a:r>
              <a:rPr lang="fa-IR" altLang="en-US" sz="20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     ليگامنت عرضي حقه اي كه يك  ليگامنت پهن و قوي است  حفره حقه اي را كامل ميكند  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     ليگامنت بزرگ راني از حفره حقه اي  به سركروي شكل استخوان ران مي چسبد.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     علاوه بر آن سه ليگامنت خارجي، استخوان ران را به استخوان خاصره محكم مي نمايند  و به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     نامهاي هريك  از سه استخوان تشكيل دهنده استخوان  بي نام  يعني ليگامنت  عانه اي  راني ،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     ليگامنت وركي راني و ليگامنت خاصره اي راني گفته ميشوند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z="3200" b="1" dirty="0">
                <a:cs typeface="B Titr" panose="00000700000000000000" pitchFamily="2" charset="-78"/>
              </a:rPr>
              <a:t>ليگامنت هاي مفصل ران</a:t>
            </a:r>
            <a:endParaRPr lang="en-US" altLang="en-US" sz="3200" b="1" dirty="0">
              <a:cs typeface="B Titr" panose="00000700000000000000" pitchFamily="2" charset="-78"/>
            </a:endParaRPr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2162908"/>
            <a:ext cx="82296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400" dirty="0">
                <a:cs typeface="B Zar" panose="00000400000000000000" pitchFamily="2" charset="-78"/>
              </a:rPr>
              <a:t> </a:t>
            </a:r>
            <a:r>
              <a:rPr lang="fa-IR" altLang="en-US" sz="2400" b="1" dirty="0">
                <a:cs typeface="B Zar" panose="00000400000000000000" pitchFamily="2" charset="-78"/>
              </a:rPr>
              <a:t>ليگامنت  خاصره اي  راني  با  موقعيت  قرارگيري كنترل حركت  اكستنشن و چرخش  داخلي  و خارجي  ران  را عهده دار است.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endParaRPr lang="fa-IR" altLang="en-US" sz="2400" b="1" dirty="0">
              <a:cs typeface="B Zar" panose="00000400000000000000" pitchFamily="2" charset="-78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400" b="1" dirty="0">
                <a:cs typeface="B Zar" panose="00000400000000000000" pitchFamily="2" charset="-78"/>
              </a:rPr>
              <a:t> ليگامنت عانه اي راني ازدورشدن بيش از حد پا ازمفصل ران جلوگيري كرده و حركت  اكستنشن و چرخش خارجي را كنترل مي نمايد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endParaRPr lang="fa-IR" altLang="en-US" sz="2400" b="1" dirty="0">
              <a:cs typeface="B Zar" panose="00000400000000000000" pitchFamily="2" charset="-78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400" b="1" dirty="0">
                <a:cs typeface="B Zar" panose="00000400000000000000" pitchFamily="2" charset="-78"/>
              </a:rPr>
              <a:t>ليگامنت قدرتمند وركي  راني كه  در پشت كپسول  مفصل ران  قرار دارد مسئول  محدود نمودن حركت چرخش داخلي و نزديك شدن پا درحالت فلكشن ران ميباشد . </a:t>
            </a:r>
            <a:endParaRPr lang="en-US" altLang="en-US" sz="24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56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5884985" y="890954"/>
            <a:ext cx="44196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u="sng" dirty="0">
                <a:cs typeface="B Zar" panose="00000400000000000000" pitchFamily="2" charset="-78"/>
              </a:rPr>
              <a:t> </a:t>
            </a:r>
            <a:r>
              <a:rPr lang="fa-IR" altLang="en-US" sz="2800" b="1" dirty="0">
                <a:cs typeface="B Zar" panose="00000400000000000000" pitchFamily="2" charset="-78"/>
              </a:rPr>
              <a:t>عضله سوئز </a:t>
            </a:r>
            <a:r>
              <a:rPr lang="en-US" altLang="en-US" sz="2800" b="1" dirty="0">
                <a:cs typeface="B Zar" panose="00000400000000000000" pitchFamily="2" charset="-78"/>
              </a:rPr>
              <a:t>)</a:t>
            </a:r>
            <a:r>
              <a:rPr lang="fa-IR" altLang="en-US" sz="2800" b="1" dirty="0">
                <a:cs typeface="B Zar" panose="00000400000000000000" pitchFamily="2" charset="-78"/>
              </a:rPr>
              <a:t> </a:t>
            </a:r>
            <a:r>
              <a:rPr lang="en-US" altLang="en-US" sz="2800" b="1" dirty="0">
                <a:cs typeface="B Zar" panose="00000400000000000000" pitchFamily="2" charset="-78"/>
              </a:rPr>
              <a:t>(Psoas</a:t>
            </a:r>
            <a:r>
              <a:rPr lang="fa-IR" altLang="en-US" sz="2800" b="1" dirty="0">
                <a:cs typeface="B Zar" panose="00000400000000000000" pitchFamily="2" charset="-78"/>
              </a:rPr>
              <a:t> </a:t>
            </a:r>
            <a:r>
              <a:rPr lang="en-US" altLang="en-US" sz="2800" b="1" dirty="0">
                <a:cs typeface="B Zar" panose="00000400000000000000" pitchFamily="2" charset="-78"/>
              </a:rPr>
              <a:t>:</a:t>
            </a:r>
            <a:r>
              <a:rPr lang="fa-IR" altLang="en-US" sz="2800" dirty="0">
                <a:cs typeface="B Zar" panose="00000400000000000000" pitchFamily="2" charset="-78"/>
              </a:rPr>
              <a:t> 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      معمولا تحت عنوان دو بخش سوئزبزرگ 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      و سوئزكوچك  مطالعه  مي شود و  به طور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      عمقي قرارگرفته است .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       </a:t>
            </a:r>
            <a:r>
              <a:rPr lang="fa-IR" altLang="en-US" sz="2800" b="1" dirty="0">
                <a:cs typeface="B Zar" panose="00000400000000000000" pitchFamily="2" charset="-78"/>
              </a:rPr>
              <a:t>سرثابت :</a:t>
            </a:r>
            <a:r>
              <a:rPr lang="fa-IR" altLang="en-US" sz="2800" dirty="0">
                <a:cs typeface="B Zar" panose="00000400000000000000" pitchFamily="2" charset="-78"/>
              </a:rPr>
              <a:t> كنارخارجي دوازدهمين  مهره پشتي وتمام مهره هاي كمري و غضروفهاي بين مهره اي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     سرمتحرك :</a:t>
            </a:r>
            <a:r>
              <a:rPr lang="fa-IR" altLang="en-US" sz="2800" dirty="0">
                <a:cs typeface="B Zar" panose="00000400000000000000" pitchFamily="2" charset="-78"/>
              </a:rPr>
              <a:t> برجستگي كوچك استخوان ران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     عمل : فلکشن استخوان ران</a:t>
            </a:r>
            <a:endParaRPr lang="en-US" altLang="en-US" sz="2800" dirty="0">
              <a:cs typeface="B Zar" panose="00000400000000000000" pitchFamily="2" charset="-78"/>
            </a:endParaRPr>
          </a:p>
        </p:txBody>
      </p:sp>
      <p:pic>
        <p:nvPicPr>
          <p:cNvPr id="278531" name="Picture 7" descr="psoa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030" y="609600"/>
            <a:ext cx="4783015" cy="5767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8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8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8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8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8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8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8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8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8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8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8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8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8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8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8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8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8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8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8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8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8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8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8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8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8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8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7391400" y="871539"/>
            <a:ext cx="2597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4000">
                <a:latin typeface="Times New Roman" panose="02020603050405020304" pitchFamily="18" charset="0"/>
                <a:cs typeface="Zar" pitchFamily="2" charset="0"/>
              </a:rPr>
              <a:t>عضلات دوسر</a:t>
            </a:r>
            <a:endParaRPr kumimoji="1" lang="en-US" altLang="en-US" sz="40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2438400" y="990601"/>
            <a:ext cx="2806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>
                <a:latin typeface="Times New Roman" panose="02020603050405020304" pitchFamily="18" charset="0"/>
              </a:rPr>
              <a:t>M. Biceps brachii </a:t>
            </a:r>
          </a:p>
        </p:txBody>
      </p:sp>
      <p:sp>
        <p:nvSpPr>
          <p:cNvPr id="268292" name="Text Box 5"/>
          <p:cNvSpPr txBox="1">
            <a:spLocks noChangeArrowheads="1"/>
          </p:cNvSpPr>
          <p:nvPr/>
        </p:nvSpPr>
        <p:spPr bwMode="auto">
          <a:xfrm>
            <a:off x="4910139" y="2362201"/>
            <a:ext cx="536257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عمل: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سر دراز : </a:t>
            </a: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دور کننده استخوان بازو؛چرخش خارجی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>
                <a:latin typeface="Times New Roman" panose="02020603050405020304" pitchFamily="18" charset="0"/>
                <a:cs typeface="Zar" pitchFamily="2" charset="0"/>
              </a:rPr>
              <a:t>سر کوتاه :</a:t>
            </a:r>
            <a:r>
              <a:rPr kumimoji="1" lang="fa-IR" altLang="en-US" sz="2400">
                <a:latin typeface="Times New Roman" panose="02020603050405020304" pitchFamily="18" charset="0"/>
                <a:cs typeface="Zar" pitchFamily="2" charset="0"/>
              </a:rPr>
              <a:t> فلکشن ؛ چرحش داخلی ؛ فلکشن افقی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en-US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68293" name="Picture 6" descr="bicepsa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018" y="2362200"/>
            <a:ext cx="3392121" cy="4495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2044700" y="205154"/>
            <a:ext cx="8229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    عضله خاصره اي </a:t>
            </a:r>
            <a:r>
              <a:rPr lang="en-US" altLang="en-US" sz="2800" b="1" dirty="0">
                <a:cs typeface="B Zar" panose="00000400000000000000" pitchFamily="2" charset="-78"/>
              </a:rPr>
              <a:t>)</a:t>
            </a:r>
            <a:r>
              <a:rPr lang="fa-IR" altLang="en-US" sz="2800" b="1" dirty="0">
                <a:cs typeface="B Zar" panose="00000400000000000000" pitchFamily="2" charset="-78"/>
              </a:rPr>
              <a:t> </a:t>
            </a:r>
            <a:r>
              <a:rPr lang="en-US" altLang="en-US" sz="2800" b="1" dirty="0" err="1">
                <a:cs typeface="B Zar" panose="00000400000000000000" pitchFamily="2" charset="-78"/>
              </a:rPr>
              <a:t>Iliacus</a:t>
            </a:r>
            <a:r>
              <a:rPr lang="fa-IR" altLang="en-US" sz="2800" b="1" dirty="0">
                <a:cs typeface="B Zar" panose="00000400000000000000" pitchFamily="2" charset="-78"/>
              </a:rPr>
              <a:t> </a:t>
            </a:r>
            <a:r>
              <a:rPr lang="en-US" altLang="en-US" sz="2800" b="1" dirty="0">
                <a:cs typeface="B Zar" panose="00000400000000000000" pitchFamily="2" charset="-78"/>
              </a:rPr>
              <a:t>:(</a:t>
            </a:r>
            <a:endParaRPr lang="fa-IR" altLang="en-US" sz="2800" dirty="0">
              <a:cs typeface="B Zar" panose="00000400000000000000" pitchFamily="2" charset="-78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     مطابق نامش درسطح قدامي لگن خاصره قرار گرفته است وقابل لمس نيست.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    سرثابت:</a:t>
            </a:r>
            <a:r>
              <a:rPr lang="fa-IR" altLang="en-US" sz="2800" dirty="0">
                <a:cs typeface="B Zar" panose="00000400000000000000" pitchFamily="2" charset="-78"/>
              </a:rPr>
              <a:t> سطح قدامي حفره ي خاصره اي 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    سرمتحرك :</a:t>
            </a:r>
            <a:r>
              <a:rPr lang="fa-IR" altLang="en-US" sz="2800" dirty="0">
                <a:cs typeface="B Zar" panose="00000400000000000000" pitchFamily="2" charset="-78"/>
              </a:rPr>
              <a:t> تاندون عضله سوئزروي برآمدگي كوچك استخوان ران 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fa-IR" altLang="en-US" sz="2800" dirty="0">
                <a:cs typeface="B Zar" panose="00000400000000000000" pitchFamily="2" charset="-78"/>
              </a:rPr>
              <a:t>عمل : فلکشن ران                          </a:t>
            </a:r>
            <a:endParaRPr lang="en-US" altLang="en-US" sz="2800" dirty="0">
              <a:cs typeface="B Zar" panose="00000400000000000000" pitchFamily="2" charset="-78"/>
            </a:endParaRPr>
          </a:p>
        </p:txBody>
      </p:sp>
      <p:pic>
        <p:nvPicPr>
          <p:cNvPr id="279555" name="Picture 7" descr="Iliacu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2492" y="3124200"/>
            <a:ext cx="5439508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6" name="Picture 4" descr="iliac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57208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5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9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9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9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9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9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9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9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9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9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9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9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9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9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9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9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9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9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/>
            <a:r>
              <a:rPr lang="fa-IR" altLang="en-US" sz="2400" b="1" dirty="0"/>
              <a:t>عضله راست قدامي </a:t>
            </a:r>
            <a:r>
              <a:rPr lang="en-US" altLang="en-US" sz="2400" b="1" dirty="0"/>
              <a:t>)</a:t>
            </a:r>
            <a:r>
              <a:rPr lang="fa-IR" altLang="en-US" sz="2400" b="1" dirty="0"/>
              <a:t> </a:t>
            </a:r>
            <a:r>
              <a:rPr lang="en-US" altLang="en-US" sz="2400" b="1" dirty="0" err="1"/>
              <a:t>Rectous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Femoris</a:t>
            </a:r>
            <a:r>
              <a:rPr lang="en-US" altLang="en-US" sz="2400" b="1" dirty="0"/>
              <a:t> </a:t>
            </a:r>
            <a:r>
              <a:rPr lang="fa-IR" altLang="en-US" sz="2400" b="1" dirty="0"/>
              <a:t> </a:t>
            </a:r>
            <a:r>
              <a:rPr lang="en-US" altLang="en-US" sz="2400" b="1" dirty="0"/>
              <a:t>(</a:t>
            </a:r>
            <a:r>
              <a:rPr lang="fa-IR" altLang="en-US" sz="2400" b="1" dirty="0"/>
              <a:t> </a:t>
            </a:r>
            <a:endParaRPr lang="en-US" altLang="en-US" sz="2400" b="1" dirty="0"/>
          </a:p>
        </p:txBody>
      </p:sp>
      <p:pic>
        <p:nvPicPr>
          <p:cNvPr id="322563" name="Picture 17" descr="femori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89" y="2110063"/>
            <a:ext cx="3629044" cy="4677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4" name="Rectangle 5"/>
          <p:cNvSpPr>
            <a:spLocks noChangeArrowheads="1"/>
          </p:cNvSpPr>
          <p:nvPr/>
        </p:nvSpPr>
        <p:spPr bwMode="auto">
          <a:xfrm>
            <a:off x="6942233" y="2110063"/>
            <a:ext cx="4953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latin typeface="Arial" panose="020B0604020202020204" pitchFamily="34" charset="0"/>
              </a:rPr>
              <a:t> همان طوركه از نامش پبدايت در سطح قدامي ران قرار گرفته است و بين دو مفصل ران و زانو قابل لمس است.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latin typeface="Arial" panose="020B0604020202020204" pitchFamily="34" charset="0"/>
              </a:rPr>
              <a:t>       سرثابت: داراي دو سر است ،يكي به خار خاصره اي تحتاني قدامي و ديگري به بالاي حفره حقه اي متصل است.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latin typeface="Arial" panose="020B0604020202020204" pitchFamily="34" charset="0"/>
              </a:rPr>
              <a:t>      سرمتحرك : لبه بالائي استخوان كشكك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latin typeface="Arial" panose="020B0604020202020204" pitchFamily="34" charset="0"/>
              </a:rPr>
              <a:t>      عمل : تاكننده يا فلكسور ران 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pic>
        <p:nvPicPr>
          <p:cNvPr id="322565" name="Picture 6" descr="راست قدامی زان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062"/>
            <a:ext cx="3071446" cy="48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/>
            <a:r>
              <a:rPr lang="fa-IR" altLang="en-US" sz="2800" b="1" dirty="0"/>
              <a:t>عضله راست قدامي </a:t>
            </a:r>
            <a:r>
              <a:rPr lang="en-US" altLang="en-US" sz="2800" b="1" dirty="0"/>
              <a:t>)</a:t>
            </a:r>
            <a:r>
              <a:rPr lang="fa-IR" altLang="en-US" sz="2800" b="1" dirty="0"/>
              <a:t> </a:t>
            </a:r>
            <a:r>
              <a:rPr lang="en-US" altLang="en-US" sz="2800" b="1" dirty="0" err="1"/>
              <a:t>Rectous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Femoris</a:t>
            </a:r>
            <a:r>
              <a:rPr lang="en-US" altLang="en-US" sz="2800" b="1" dirty="0"/>
              <a:t> </a:t>
            </a:r>
            <a:r>
              <a:rPr lang="fa-IR" altLang="en-US" sz="2800" b="1" dirty="0"/>
              <a:t> </a:t>
            </a:r>
            <a:r>
              <a:rPr lang="en-US" altLang="en-US" sz="2800" b="1" dirty="0"/>
              <a:t>(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idx="1"/>
          </p:nvPr>
        </p:nvSpPr>
        <p:spPr>
          <a:xfrm>
            <a:off x="1008567" y="2407211"/>
            <a:ext cx="9613861" cy="35993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اين عضله به مانند عضلات سوئز و خاصره اي  چون  در سطح  قدامي  محور  فرونتال قرار دارد ازتاكننده هاي اصلي ران بوده و امتداد خط كشش اين عضله كاملا موازي با استخوان ران مي باشد .اين عضله استخوان خاصره را به پايين و جلو مي چرخاند كه عضلات شكم بايستي ازانجام اين كارجلوگيري نمايند ،معمولا دراشخاص مسن به علت ضعف عضلات شكم و كشش مداوم 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800" b="1" dirty="0">
                <a:cs typeface="B Zar" panose="00000400000000000000" pitchFamily="2" charset="-78"/>
              </a:rPr>
              <a:t>عضلات تاكننده ران ،لگن خاصره به طرف جلو و پايين گردش مي كند و انحناي عميقي در ناحيه كمر ايجاد مي شود كه مي تواند موجب بروز درد هاي كمر گردد.اين عضله ازبازكننده هاي  مفصل زانو نيز مي باشد.</a:t>
            </a:r>
            <a:endParaRPr lang="en-US" altLang="en-US" sz="28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35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11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071446" y="360363"/>
            <a:ext cx="4724400" cy="955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fa-IR" altLang="en-US" sz="3200" dirty="0">
                <a:cs typeface="B Titr" panose="00000700000000000000" pitchFamily="2" charset="-78"/>
              </a:rPr>
              <a:t>تقويت عضله راست قدامي</a:t>
            </a:r>
            <a:r>
              <a:rPr lang="fa-IR" altLang="en-US" sz="4000" dirty="0"/>
              <a:t/>
            </a:r>
            <a:br>
              <a:rPr lang="fa-IR" altLang="en-US" sz="4000" dirty="0"/>
            </a:br>
            <a:endParaRPr lang="en-US" altLang="en-US" sz="4000" dirty="0"/>
          </a:p>
        </p:txBody>
      </p:sp>
      <p:pic>
        <p:nvPicPr>
          <p:cNvPr id="116753" name="F173330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584" y="1572419"/>
            <a:ext cx="5035062" cy="2286000"/>
          </a:xfrm>
        </p:spPr>
      </p:pic>
      <p:pic>
        <p:nvPicPr>
          <p:cNvPr id="116755" name="F63944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2215" y="1572419"/>
            <a:ext cx="4700198" cy="2286000"/>
          </a:xfrm>
        </p:spPr>
      </p:pic>
      <p:pic>
        <p:nvPicPr>
          <p:cNvPr id="116757" name="12B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2215" y="4114800"/>
            <a:ext cx="4700198" cy="2286000"/>
          </a:xfrm>
        </p:spPr>
      </p:pic>
      <p:pic>
        <p:nvPicPr>
          <p:cNvPr id="116759" name="F113924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584" y="4114800"/>
            <a:ext cx="5035062" cy="2286000"/>
          </a:xfrm>
        </p:spPr>
      </p:pic>
    </p:spTree>
    <p:extLst>
      <p:ext uri="{BB962C8B-B14F-4D97-AF65-F5344CB8AC3E}">
        <p14:creationId xmlns:p14="http://schemas.microsoft.com/office/powerpoint/2010/main" val="13242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013" fill="hold"/>
                                        <p:tgtEl>
                                          <p:spTgt spid="116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513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1091" fill="hold"/>
                                        <p:tgtEl>
                                          <p:spTgt spid="116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604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663" fill="hold"/>
                                        <p:tgtEl>
                                          <p:spTgt spid="116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267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5522" fill="hold"/>
                                        <p:tgtEl>
                                          <p:spTgt spid="116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53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6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16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3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55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6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16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5"/>
                  </p:tgtEl>
                </p:cond>
              </p:nextCondLst>
            </p:seq>
            <p:vide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57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6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16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7"/>
                  </p:tgtEl>
                </p:cond>
              </p:nextCondLst>
            </p:seq>
            <p:vide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59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16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9"/>
                  </p:tgtEl>
                </p:cond>
              </p:nextCondLst>
            </p:seq>
          </p:childTnLst>
        </p:cTn>
      </p:par>
    </p:tnLst>
    <p:bldLst>
      <p:bldP spid="2826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rtl="1"/>
            <a:r>
              <a:rPr lang="fa-IR" altLang="en-US" sz="4000" dirty="0">
                <a:cs typeface="B Zar" panose="00000400000000000000" pitchFamily="2" charset="-78"/>
              </a:rPr>
              <a:t> </a:t>
            </a:r>
            <a:r>
              <a:rPr lang="fa-IR" altLang="en-US" sz="4000" b="1" dirty="0">
                <a:cs typeface="B Zar" panose="00000400000000000000" pitchFamily="2" charset="-78"/>
              </a:rPr>
              <a:t>عضله شانه اي </a:t>
            </a:r>
            <a:r>
              <a:rPr lang="en-US" altLang="en-US" sz="4000" b="1" dirty="0">
                <a:cs typeface="B Zar" panose="00000400000000000000" pitchFamily="2" charset="-78"/>
              </a:rPr>
              <a:t>)</a:t>
            </a:r>
            <a:r>
              <a:rPr lang="fa-IR" altLang="en-US" sz="4000" b="1" dirty="0">
                <a:cs typeface="B Zar" panose="00000400000000000000" pitchFamily="2" charset="-78"/>
              </a:rPr>
              <a:t>  </a:t>
            </a:r>
            <a:r>
              <a:rPr lang="en-US" altLang="en-US" sz="4000" b="1" dirty="0">
                <a:cs typeface="B Zar" panose="00000400000000000000" pitchFamily="2" charset="-78"/>
              </a:rPr>
              <a:t>Pectineus</a:t>
            </a:r>
            <a:r>
              <a:rPr lang="fa-IR" altLang="en-US" sz="4000" b="1" dirty="0">
                <a:cs typeface="B Zar" panose="00000400000000000000" pitchFamily="2" charset="-78"/>
              </a:rPr>
              <a:t> </a:t>
            </a:r>
            <a:r>
              <a:rPr lang="en-US" altLang="en-US" sz="4000" b="1" dirty="0">
                <a:cs typeface="B Zar" panose="00000400000000000000" pitchFamily="2" charset="-78"/>
              </a:rPr>
              <a:t>(</a:t>
            </a:r>
          </a:p>
        </p:txBody>
      </p:sp>
      <p:pic>
        <p:nvPicPr>
          <p:cNvPr id="326659" name="Picture 22" descr="pectineus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031" y="2277549"/>
            <a:ext cx="4905619" cy="42756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0" name="Rectangle 5"/>
          <p:cNvSpPr>
            <a:spLocks noChangeArrowheads="1"/>
          </p:cNvSpPr>
          <p:nvPr/>
        </p:nvSpPr>
        <p:spPr bwMode="auto">
          <a:xfrm>
            <a:off x="6213230" y="2277549"/>
            <a:ext cx="4572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dirty="0">
                <a:latin typeface="Arial" panose="020B0604020202020204" pitchFamily="34" charset="0"/>
              </a:rPr>
              <a:t> عضله اي  است كوتاه و كلفت كه  در بالاي  عضله  نزديك كننده  دراز  و به موازات آن قراردارد . اين عضله به طور كامل در زير دو عضله راست قدامي  و خياطه  قرار گرفته  است و لمس كردن آن  مشكل است  و در عين حال ممكن است با عضلات اطراف آن اشتباه شود 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dirty="0">
                <a:latin typeface="Arial" panose="020B0604020202020204" pitchFamily="34" charset="0"/>
              </a:rPr>
              <a:t>       سرثابت: روي استخوان عانه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dirty="0">
                <a:latin typeface="Arial" panose="020B0604020202020204" pitchFamily="34" charset="0"/>
              </a:rPr>
              <a:t>       سرمتحرك : سطح خلفي استخوان ران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dirty="0">
                <a:latin typeface="Arial" panose="020B0604020202020204" pitchFamily="34" charset="0"/>
              </a:rPr>
              <a:t>عمل : فلکشن ؛اداکشن ران </a:t>
            </a:r>
          </a:p>
        </p:txBody>
      </p:sp>
    </p:spTree>
    <p:extLst>
      <p:ext uri="{BB962C8B-B14F-4D97-AF65-F5344CB8AC3E}">
        <p14:creationId xmlns:p14="http://schemas.microsoft.com/office/powerpoint/2010/main" val="24842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شانه ای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(Pectineus)</a:t>
            </a:r>
          </a:p>
        </p:txBody>
      </p:sp>
      <p:graphicFrame>
        <p:nvGraphicFramePr>
          <p:cNvPr id="66150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072206"/>
              </p:ext>
            </p:extLst>
          </p:nvPr>
        </p:nvGraphicFramePr>
        <p:xfrm>
          <a:off x="5824536" y="1600201"/>
          <a:ext cx="5921986" cy="473075"/>
        </p:xfrm>
        <a:graphic>
          <a:graphicData uri="http://schemas.openxmlformats.org/drawingml/2006/table">
            <a:tbl>
              <a:tblPr/>
              <a:tblGrid>
                <a:gridCol w="2079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عمل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1517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695247"/>
              </p:ext>
            </p:extLst>
          </p:nvPr>
        </p:nvGraphicFramePr>
        <p:xfrm>
          <a:off x="5880101" y="2252664"/>
          <a:ext cx="5866420" cy="2039937"/>
        </p:xfrm>
        <a:graphic>
          <a:graphicData uri="http://schemas.openxmlformats.org/drawingml/2006/table">
            <a:tbl>
              <a:tblPr/>
              <a:tblGrid>
                <a:gridCol w="2070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9937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خلفی استخوان ران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روی استخوان عانه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03" name="Rectangle 23"/>
          <p:cNvSpPr>
            <a:spLocks noChangeArrowheads="1"/>
          </p:cNvSpPr>
          <p:nvPr/>
        </p:nvSpPr>
        <p:spPr bwMode="auto">
          <a:xfrm>
            <a:off x="5383890" y="4561573"/>
            <a:ext cx="6582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Georgia" panose="02040502050405020303" pitchFamily="18" charset="0"/>
              </a:rPr>
              <a:t>این عضله در زیر عضله راست قدامی و خیاطه قرار گرفته است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Georgia" panose="02040502050405020303" pitchFamily="18" charset="0"/>
              </a:rPr>
              <a:t>و لمس کردن آن مشکل است. </a:t>
            </a:r>
          </a:p>
        </p:txBody>
      </p:sp>
      <p:pic>
        <p:nvPicPr>
          <p:cNvPr id="327704" name="Picture 24" descr="3D704016 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6785"/>
            <a:ext cx="4774290" cy="56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12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خیاطه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(Sartorius)</a:t>
            </a:r>
          </a:p>
        </p:txBody>
      </p:sp>
      <p:graphicFrame>
        <p:nvGraphicFramePr>
          <p:cNvPr id="663555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06183635"/>
              </p:ext>
            </p:extLst>
          </p:nvPr>
        </p:nvGraphicFramePr>
        <p:xfrm>
          <a:off x="6096000" y="1456328"/>
          <a:ext cx="5761038" cy="517956"/>
        </p:xfrm>
        <a:graphic>
          <a:graphicData uri="http://schemas.openxmlformats.org/drawingml/2006/table">
            <a:tbl>
              <a:tblPr/>
              <a:tblGrid>
                <a:gridCol w="2309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357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33800"/>
              </p:ext>
            </p:extLst>
          </p:nvPr>
        </p:nvGraphicFramePr>
        <p:xfrm>
          <a:off x="6096000" y="2089107"/>
          <a:ext cx="5761038" cy="3624263"/>
        </p:xfrm>
        <a:graphic>
          <a:graphicData uri="http://schemas.openxmlformats.org/drawingml/2006/table">
            <a:tbl>
              <a:tblPr/>
              <a:tblGrid>
                <a:gridCol w="237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426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کردن،دور کردن وچرخش خارجی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Abduction and 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Outward rotation)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a-IR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a-IR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قسمت بالا و داخلی استخوان درشت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بریدگی بین خار خاصره قدامی فوقانی و خار خاصره ای تحتانی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3575" name="Rectangle 23"/>
          <p:cNvSpPr>
            <a:spLocks noChangeArrowheads="1"/>
          </p:cNvSpPr>
          <p:nvPr/>
        </p:nvSpPr>
        <p:spPr bwMode="auto">
          <a:xfrm>
            <a:off x="2094026" y="5828193"/>
            <a:ext cx="99357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عضله بلندترین عضله بدن می باشد و به صورت مورب ازقسمت خارجی ران به سمت داخل ران  کشیده شده است</a:t>
            </a:r>
          </a:p>
          <a:p>
            <a:pPr algn="r" eaLnBrk="1" hangingPunct="1">
              <a:defRPr/>
            </a:pP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             (این عضله تا کننده مفصل زانو نیز می باشد.)</a:t>
            </a:r>
          </a:p>
        </p:txBody>
      </p:sp>
      <p:pic>
        <p:nvPicPr>
          <p:cNvPr id="328728" name="Picture 24" descr="3D702004 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1" y="428840"/>
            <a:ext cx="4770119" cy="53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70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45720" tIns="45720" rIns="45720" bIns="45720" rtlCol="0" anchor="ctr">
            <a:normAutofit/>
          </a:bodyPr>
          <a:lstStyle/>
          <a:p>
            <a:pPr algn="ctr"/>
            <a:r>
              <a:rPr lang="fa-IR" altLang="en-US" dirty="0" smtClean="0">
                <a:effectLst/>
                <a:cs typeface="Tahoma" panose="020B0604030504040204" pitchFamily="34" charset="0"/>
              </a:rPr>
              <a:t>عضله </a:t>
            </a:r>
            <a:r>
              <a:rPr lang="fa-IR" altLang="en-US" dirty="0" smtClean="0">
                <a:effectLst/>
                <a:cs typeface="Tahoma" panose="020B0604030504040204" pitchFamily="34" charset="0"/>
              </a:rPr>
              <a:t>خیاطه</a:t>
            </a:r>
            <a:endParaRPr lang="en-US" altLang="en-US" dirty="0" smtClean="0">
              <a:effectLst/>
            </a:endParaRPr>
          </a:p>
        </p:txBody>
      </p:sp>
      <p:pic>
        <p:nvPicPr>
          <p:cNvPr id="329732" name="Picture 7" descr="SartoriusA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981200"/>
            <a:ext cx="406908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3" name="Picture 10" descr="کششی خیاط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417576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کشنده پهن نیام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(Tensor facsia latae)</a:t>
            </a:r>
          </a:p>
        </p:txBody>
      </p:sp>
      <p:graphicFrame>
        <p:nvGraphicFramePr>
          <p:cNvPr id="6645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03570256"/>
              </p:ext>
            </p:extLst>
          </p:nvPr>
        </p:nvGraphicFramePr>
        <p:xfrm>
          <a:off x="5624196" y="1420813"/>
          <a:ext cx="6080125" cy="587375"/>
        </p:xfrm>
        <a:graphic>
          <a:graphicData uri="http://schemas.openxmlformats.org/drawingml/2006/table">
            <a:tbl>
              <a:tblPr/>
              <a:tblGrid>
                <a:gridCol w="2386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  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4589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326868"/>
              </p:ext>
            </p:extLst>
          </p:nvPr>
        </p:nvGraphicFramePr>
        <p:xfrm>
          <a:off x="5624196" y="2169160"/>
          <a:ext cx="6080125" cy="3163888"/>
        </p:xfrm>
        <a:graphic>
          <a:graphicData uri="http://schemas.openxmlformats.org/drawingml/2006/table">
            <a:tbl>
              <a:tblPr/>
              <a:tblGrid>
                <a:gridCol w="2385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388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کردن،دور کردن و چرخش داخلی به مقدار جزئی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Abduction and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Inward rotation)</a:t>
                      </a:r>
                      <a:endParaRPr kumimoji="0" lang="fa-IR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رباط کناری خارجی برجستگی خارجی درشت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قدامی تاج خاصره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4599" name="Rectangle 23"/>
          <p:cNvSpPr>
            <a:spLocks noChangeArrowheads="1"/>
          </p:cNvSpPr>
          <p:nvPr/>
        </p:nvSpPr>
        <p:spPr bwMode="auto">
          <a:xfrm>
            <a:off x="4895748" y="4986188"/>
            <a:ext cx="70295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endParaRPr lang="en-US" sz="1600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1600" i="1" dirty="0">
                <a:latin typeface="Georgia" pitchFamily="18" charset="0"/>
                <a:cs typeface="Arial" charset="0"/>
              </a:rPr>
              <a:t> </a:t>
            </a:r>
            <a:endParaRPr lang="en-US" sz="1600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عضله در بخش قدامی، خارجی و بالای ران قرار دارد</a:t>
            </a: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.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331800" name="Picture 24" descr="3D702007 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6903"/>
            <a:ext cx="4065168" cy="504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56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7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سرینی بزرگ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(Glutes maximus)</a:t>
            </a:r>
          </a:p>
        </p:txBody>
      </p:sp>
      <p:graphicFrame>
        <p:nvGraphicFramePr>
          <p:cNvPr id="66560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43084400"/>
              </p:ext>
            </p:extLst>
          </p:nvPr>
        </p:nvGraphicFramePr>
        <p:xfrm>
          <a:off x="6096000" y="1420813"/>
          <a:ext cx="5688012" cy="517956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سرمتحرک  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5613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33822"/>
              </p:ext>
            </p:extLst>
          </p:nvPr>
        </p:nvGraphicFramePr>
        <p:xfrm>
          <a:off x="6096000" y="2095500"/>
          <a:ext cx="5688012" cy="3263900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3900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باز کننده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چرخش خارجی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(Extension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hyperextension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Outward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rotation)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6892" marB="468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a-IR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استخوان ران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6892" marB="468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استخوان خاصره و سطح خلفی استخوان خاجی و کنار استخوان دنبالچه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6892" marB="468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5623" name="Rectangle 23"/>
          <p:cNvSpPr>
            <a:spLocks noChangeArrowheads="1"/>
          </p:cNvSpPr>
          <p:nvPr/>
        </p:nvSpPr>
        <p:spPr bwMode="auto">
          <a:xfrm>
            <a:off x="4308563" y="5326202"/>
            <a:ext cx="76402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endParaRPr lang="en-US" sz="1600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2400" i="1" dirty="0">
                <a:latin typeface="Georgia" pitchFamily="18" charset="0"/>
                <a:cs typeface="Arial" charset="0"/>
              </a:rPr>
              <a:t>بزرگترین عضله ناحیه باسن است و در بخش خلفی ران قابل لمس می باشد.</a:t>
            </a:r>
            <a:endParaRPr lang="en-US" sz="2400" i="1" dirty="0">
              <a:latin typeface="Georgia" pitchFamily="18" charset="0"/>
              <a:cs typeface="Arial" charset="0"/>
            </a:endParaRPr>
          </a:p>
        </p:txBody>
      </p:sp>
      <p:pic>
        <p:nvPicPr>
          <p:cNvPr id="332824" name="Picture 24" descr="glutes-anatomy  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533401"/>
            <a:ext cx="3832312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10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WordArt 4"/>
          <p:cNvSpPr>
            <a:spLocks noChangeArrowheads="1" noChangeShapeType="1" noTextEdit="1"/>
          </p:cNvSpPr>
          <p:nvPr/>
        </p:nvSpPr>
        <p:spPr bwMode="auto">
          <a:xfrm>
            <a:off x="6456363" y="404813"/>
            <a:ext cx="38163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عضله دوسربازویی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9315" name="WordArt 5"/>
          <p:cNvSpPr>
            <a:spLocks noChangeArrowheads="1" noChangeShapeType="1" noTextEdit="1"/>
          </p:cNvSpPr>
          <p:nvPr/>
        </p:nvSpPr>
        <p:spPr bwMode="auto">
          <a:xfrm>
            <a:off x="2351088" y="404813"/>
            <a:ext cx="23050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Biceps</a:t>
            </a:r>
          </a:p>
        </p:txBody>
      </p:sp>
      <p:sp>
        <p:nvSpPr>
          <p:cNvPr id="269316" name="WordArt 6"/>
          <p:cNvSpPr>
            <a:spLocks noChangeArrowheads="1" noChangeShapeType="1" noTextEdit="1"/>
          </p:cNvSpPr>
          <p:nvPr/>
        </p:nvSpPr>
        <p:spPr bwMode="auto">
          <a:xfrm>
            <a:off x="8832851" y="1412876"/>
            <a:ext cx="13811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تقویت عضله: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9317" name="WordArt 7"/>
          <p:cNvSpPr>
            <a:spLocks noChangeArrowheads="1" noChangeShapeType="1" noTextEdit="1"/>
          </p:cNvSpPr>
          <p:nvPr/>
        </p:nvSpPr>
        <p:spPr bwMode="auto">
          <a:xfrm>
            <a:off x="5448300" y="2060576"/>
            <a:ext cx="5594838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خم کردن آرنج همراه با یک هالتر،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بالا رفتن از طناب و بارفیکس با ساعد چرخیده به بیرون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69318" name="WordArt 8"/>
          <p:cNvSpPr>
            <a:spLocks noChangeArrowheads="1" noChangeShapeType="1" noTextEdit="1"/>
          </p:cNvSpPr>
          <p:nvPr/>
        </p:nvSpPr>
        <p:spPr bwMode="auto">
          <a:xfrm>
            <a:off x="8832851" y="3933826"/>
            <a:ext cx="164758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کشش عضله: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69319" name="WordArt 9"/>
          <p:cNvSpPr>
            <a:spLocks noChangeArrowheads="1" noChangeShapeType="1" noTextEdit="1"/>
          </p:cNvSpPr>
          <p:nvPr/>
        </p:nvSpPr>
        <p:spPr bwMode="auto">
          <a:xfrm>
            <a:off x="2274401" y="5328262"/>
            <a:ext cx="9003322" cy="152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5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آرنج کاملاً باز، استخوان بازو 70 تا 110 درجه از بدن دورکرده و سپس دور کردن افقی شانه تا آخرین 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دامنه حرکتی و ساعد حداکثر چرخش داخلی را داشته باشد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pic>
        <p:nvPicPr>
          <p:cNvPr id="269320" name="Picture 10" descr="biceps-exercises-barbell-cur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125539"/>
            <a:ext cx="4428026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1" name="Picture 11" descr="biceps-exercises-chin-up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350360"/>
            <a:ext cx="3262312" cy="197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سرینی میانی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(Glutes medius)</a:t>
            </a:r>
          </a:p>
        </p:txBody>
      </p:sp>
      <p:graphicFrame>
        <p:nvGraphicFramePr>
          <p:cNvPr id="66662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69149495"/>
              </p:ext>
            </p:extLst>
          </p:nvPr>
        </p:nvGraphicFramePr>
        <p:xfrm>
          <a:off x="6837363" y="1582739"/>
          <a:ext cx="4745037" cy="503237"/>
        </p:xfrm>
        <a:graphic>
          <a:graphicData uri="http://schemas.openxmlformats.org/drawingml/2006/table">
            <a:tbl>
              <a:tblPr/>
              <a:tblGrid>
                <a:gridCol w="158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7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6637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434534"/>
              </p:ext>
            </p:extLst>
          </p:nvPr>
        </p:nvGraphicFramePr>
        <p:xfrm>
          <a:off x="6854825" y="2249012"/>
          <a:ext cx="4727575" cy="2376488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48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دور کردن مفصل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(Abduction)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خارجی برجستگی بزرگ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خلفی حفره خاصره در پایین تاج خاصره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6647" name="Rectangle 23"/>
          <p:cNvSpPr>
            <a:spLocks noChangeArrowheads="1"/>
          </p:cNvSpPr>
          <p:nvPr/>
        </p:nvSpPr>
        <p:spPr bwMode="auto">
          <a:xfrm>
            <a:off x="4978707" y="4161971"/>
            <a:ext cx="68051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endParaRPr lang="en-US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i="1" dirty="0">
                <a:latin typeface="Georgia" pitchFamily="18" charset="0"/>
                <a:cs typeface="Arial" charset="0"/>
              </a:rPr>
              <a:t> </a:t>
            </a:r>
            <a:endParaRPr lang="en-US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قسمتی از این عضله در زیر عضله سرینی بزرگ قرار گرفته است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الیاف عضلانی بخش قدامی: عمل تا شدن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الیاف عضلانی بخش خلفی: باز شدن و چرخش خارجی</a:t>
            </a:r>
          </a:p>
          <a:p>
            <a:pPr algn="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333848" name="Picture 24" descr="GluteusMedius    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1" y="277813"/>
            <a:ext cx="3895089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49" name="Picture 25" descr="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" y="3437256"/>
            <a:ext cx="3895089" cy="319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3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سرینی کوچک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(Glutes minimus)</a:t>
            </a:r>
          </a:p>
        </p:txBody>
      </p:sp>
      <p:graphicFrame>
        <p:nvGraphicFramePr>
          <p:cNvPr id="66765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61153647"/>
              </p:ext>
            </p:extLst>
          </p:nvPr>
        </p:nvGraphicFramePr>
        <p:xfrm>
          <a:off x="5678488" y="1654187"/>
          <a:ext cx="5903912" cy="515937"/>
        </p:xfrm>
        <a:graphic>
          <a:graphicData uri="http://schemas.openxmlformats.org/drawingml/2006/table">
            <a:tbl>
              <a:tblPr/>
              <a:tblGrid>
                <a:gridCol w="273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7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76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766498"/>
              </p:ext>
            </p:extLst>
          </p:nvPr>
        </p:nvGraphicFramePr>
        <p:xfrm>
          <a:off x="5629593" y="2532720"/>
          <a:ext cx="5975350" cy="1697662"/>
        </p:xfrm>
        <a:graphic>
          <a:graphicData uri="http://schemas.openxmlformats.org/drawingml/2006/table">
            <a:tbl>
              <a:tblPr/>
              <a:tblGrid>
                <a:gridCol w="274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70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چرخش داخلی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ابداکشن استخوان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(Outward rotation,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Abduction)</a:t>
                      </a:r>
                    </a:p>
                  </a:txBody>
                  <a:tcPr marT="45683" marB="456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قدامی برآمدگی بزرگ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خلفی استخوان لگن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7671" name="Rectangle 23"/>
          <p:cNvSpPr>
            <a:spLocks noChangeArrowheads="1"/>
          </p:cNvSpPr>
          <p:nvPr/>
        </p:nvSpPr>
        <p:spPr bwMode="auto">
          <a:xfrm>
            <a:off x="5442360" y="4416576"/>
            <a:ext cx="63498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 </a:t>
            </a: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کوچکترین عضله ناحیه باسن می باشد</a:t>
            </a:r>
          </a:p>
          <a:p>
            <a:pPr algn="r" eaLnBrk="1" hangingPunct="1">
              <a:defRPr/>
            </a:pP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 </a:t>
            </a: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و به طور کامل توسط عضله سرینی میانی پوشیده  شده است</a:t>
            </a: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 و قابل لمس نمی باشد.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1600" i="1" dirty="0">
                <a:latin typeface="Georgia" pitchFamily="18" charset="0"/>
                <a:cs typeface="Arial" charset="0"/>
              </a:rPr>
              <a:t> 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334872" name="Picture 24" descr="GluteusMinimus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1" y="888684"/>
            <a:ext cx="3379469" cy="473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814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668675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35876" name="Picture 4" descr="gluteus  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517474"/>
            <a:ext cx="9613861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4507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4" grpId="0"/>
      <p:bldP spid="66867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نزدیک کنده بزرگ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(Adductor magnus)</a:t>
            </a:r>
          </a:p>
        </p:txBody>
      </p:sp>
      <p:graphicFrame>
        <p:nvGraphicFramePr>
          <p:cNvPr id="66969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38682353"/>
              </p:ext>
            </p:extLst>
          </p:nvPr>
        </p:nvGraphicFramePr>
        <p:xfrm>
          <a:off x="5898515" y="1577976"/>
          <a:ext cx="5545138" cy="515938"/>
        </p:xfrm>
        <a:graphic>
          <a:graphicData uri="http://schemas.openxmlformats.org/drawingml/2006/table">
            <a:tbl>
              <a:tblPr/>
              <a:tblGrid>
                <a:gridCol w="223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9709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323603"/>
              </p:ext>
            </p:extLst>
          </p:nvPr>
        </p:nvGraphicFramePr>
        <p:xfrm>
          <a:off x="5898515" y="2251077"/>
          <a:ext cx="5519738" cy="2378075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نزدیک کردن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چرخش داخلی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(Adduction,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Inward rotation)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تقریبا سرتاسر طول بخش داخلی و قدامی استخوان ران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جلوی استخوان عانه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4634664" y="4848230"/>
            <a:ext cx="69477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عضله در بخش میانی ران قرار گرفته است و بزرگترین عضله 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از گروه نزدیک کننده ها می باشد.این عضله قابل لمس نمی باشد 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چون توسط عضلات مختلف پوشیده شده است.</a:t>
            </a:r>
          </a:p>
        </p:txBody>
      </p:sp>
      <p:pic>
        <p:nvPicPr>
          <p:cNvPr id="336920" name="Picture 25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77813"/>
            <a:ext cx="31242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591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69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نزدیک کننده طویل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(Adductor longus)</a:t>
            </a:r>
          </a:p>
        </p:txBody>
      </p:sp>
      <p:graphicFrame>
        <p:nvGraphicFramePr>
          <p:cNvPr id="67072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36164817"/>
              </p:ext>
            </p:extLst>
          </p:nvPr>
        </p:nvGraphicFramePr>
        <p:xfrm>
          <a:off x="6424613" y="1469595"/>
          <a:ext cx="5157787" cy="517956"/>
        </p:xfrm>
        <a:graphic>
          <a:graphicData uri="http://schemas.openxmlformats.org/drawingml/2006/table">
            <a:tbl>
              <a:tblPr/>
              <a:tblGrid>
                <a:gridCol w="1719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0733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13626"/>
              </p:ext>
            </p:extLst>
          </p:nvPr>
        </p:nvGraphicFramePr>
        <p:xfrm>
          <a:off x="6424614" y="2408239"/>
          <a:ext cx="5157786" cy="2016125"/>
        </p:xfrm>
        <a:graphic>
          <a:graphicData uri="http://schemas.openxmlformats.org/drawingml/2006/table">
            <a:tbl>
              <a:tblPr/>
              <a:tblGrid>
                <a:gridCol w="1719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61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نزدیک کننده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(Adduction)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میانی استخوان ران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قدامی استخوان عانه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43" name="Rectangle 23"/>
          <p:cNvSpPr>
            <a:spLocks noChangeArrowheads="1"/>
          </p:cNvSpPr>
          <p:nvPr/>
        </p:nvSpPr>
        <p:spPr bwMode="auto">
          <a:xfrm>
            <a:off x="4546212" y="4845052"/>
            <a:ext cx="7164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Georgia" panose="02040502050405020303" pitchFamily="18" charset="0"/>
              </a:rPr>
              <a:t>این عضله در بخش داخلی ران قرار گرفته است و قابل لمس نمی باشد.</a:t>
            </a:r>
          </a:p>
        </p:txBody>
      </p:sp>
      <p:pic>
        <p:nvPicPr>
          <p:cNvPr id="337944" name="Picture 24" descr="addlong  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277813"/>
            <a:ext cx="310896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8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نزدیک کننده کوتاه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(Adductor brevis)</a:t>
            </a:r>
          </a:p>
        </p:txBody>
      </p:sp>
      <p:graphicFrame>
        <p:nvGraphicFramePr>
          <p:cNvPr id="67174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41045323"/>
              </p:ext>
            </p:extLst>
          </p:nvPr>
        </p:nvGraphicFramePr>
        <p:xfrm>
          <a:off x="6673216" y="1602583"/>
          <a:ext cx="4772025" cy="473075"/>
        </p:xfrm>
        <a:graphic>
          <a:graphicData uri="http://schemas.openxmlformats.org/drawingml/2006/table">
            <a:tbl>
              <a:tblPr/>
              <a:tblGrid>
                <a:gridCol w="179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1757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37872"/>
              </p:ext>
            </p:extLst>
          </p:nvPr>
        </p:nvGraphicFramePr>
        <p:xfrm>
          <a:off x="6673216" y="2429034"/>
          <a:ext cx="4772025" cy="1655763"/>
        </p:xfrm>
        <a:graphic>
          <a:graphicData uri="http://schemas.openxmlformats.org/drawingml/2006/table">
            <a:tbl>
              <a:tblPr/>
              <a:tblGrid>
                <a:gridCol w="1794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576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نزدیک کننده مفصل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(Adductor)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بالایی خط خشن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استخوان عانه در قسمت قدامی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1767" name="Rectangle 23"/>
          <p:cNvSpPr>
            <a:spLocks noChangeArrowheads="1"/>
          </p:cNvSpPr>
          <p:nvPr/>
        </p:nvSpPr>
        <p:spPr bwMode="auto">
          <a:xfrm>
            <a:off x="5012973" y="4438173"/>
            <a:ext cx="65694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کوچکترین عضله نزدیک کننده ران می باشد و قابل لمس نیست.</a:t>
            </a:r>
            <a:endParaRPr lang="en-US" sz="2000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en-US" sz="1600" i="1" dirty="0">
                <a:latin typeface="Georgia" pitchFamily="18" charset="0"/>
                <a:cs typeface="Arial" charset="0"/>
              </a:rPr>
              <a:t> 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338968" name="Picture 24" descr="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9312"/>
            <a:ext cx="3810000" cy="503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38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4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راست داخلی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(Gracilis)</a:t>
            </a:r>
          </a:p>
        </p:txBody>
      </p:sp>
      <p:graphicFrame>
        <p:nvGraphicFramePr>
          <p:cNvPr id="67277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80055886"/>
              </p:ext>
            </p:extLst>
          </p:nvPr>
        </p:nvGraphicFramePr>
        <p:xfrm>
          <a:off x="7045325" y="1609968"/>
          <a:ext cx="4537075" cy="517956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278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3828"/>
              </p:ext>
            </p:extLst>
          </p:nvPr>
        </p:nvGraphicFramePr>
        <p:xfrm>
          <a:off x="7045325" y="2317079"/>
          <a:ext cx="4511675" cy="2378075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نزدیک کننده مفصل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(Adduction)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زیر برجستگی استخوان درشت نی در بخش داخلی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لبه داخلی شاخه نزولی استخوان عانه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2791" name="Rectangle 23"/>
          <p:cNvSpPr>
            <a:spLocks noChangeArrowheads="1"/>
          </p:cNvSpPr>
          <p:nvPr/>
        </p:nvSpPr>
        <p:spPr bwMode="auto">
          <a:xfrm>
            <a:off x="5291895" y="5050623"/>
            <a:ext cx="62905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2000" i="1" dirty="0">
                <a:latin typeface="Georgia" pitchFamily="18" charset="0"/>
                <a:cs typeface="Arial" charset="0"/>
              </a:rPr>
              <a:t>عضله باریک و بلندی است گه به صورت سطحی در ناحیه</a:t>
            </a:r>
            <a:endParaRPr lang="en-US" sz="2000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2000" i="1" dirty="0">
                <a:latin typeface="Georgia" pitchFamily="18" charset="0"/>
                <a:cs typeface="Arial" charset="0"/>
              </a:rPr>
              <a:t> داخلی ران قرار گرفته است،اما لمس کردن آن به سختی صورت می گیرد</a:t>
            </a:r>
            <a:endParaRPr lang="en-US" sz="2000" i="1" dirty="0"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en-US" sz="1600" i="1" dirty="0">
                <a:latin typeface="Georgia" pitchFamily="18" charset="0"/>
                <a:cs typeface="Arial" charset="0"/>
              </a:rPr>
              <a:t> 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339992" name="Picture 24" descr="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64" y="921386"/>
            <a:ext cx="2043113" cy="505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93" name="Picture 25" descr="1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0" y="960120"/>
            <a:ext cx="2557463" cy="50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66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mtClean="0">
                <a:effectLst/>
              </a:rPr>
              <a:t>گروه عضلات همسترینگ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(Hamstring)</a:t>
            </a:r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3592855" y="1925101"/>
            <a:ext cx="68916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عضلات 3تا هستند ،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و سر ثابت هر سه عضله برجستگی ورکی استخوان ورک می باشد.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عضلات در بخش خلفی ران قرار گرفته اند.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340996" name="Picture 4" descr="hamstring_   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55" y="3216365"/>
            <a:ext cx="30241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hamstrings-anatomy  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2" y="3241513"/>
            <a:ext cx="5329238" cy="34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asr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6366"/>
            <a:ext cx="33845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072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dirty="0" smtClean="0">
                <a:effectLst/>
              </a:rPr>
              <a:t>1- عضله نیم وتری</a:t>
            </a:r>
            <a:br>
              <a:rPr lang="fa-IR" altLang="en-US" dirty="0" smtClean="0">
                <a:effectLst/>
              </a:rPr>
            </a:br>
            <a:r>
              <a:rPr lang="en-US" altLang="en-US" dirty="0" smtClean="0">
                <a:effectLst/>
                <a:latin typeface="Georgia" panose="02040502050405020303" pitchFamily="18" charset="0"/>
              </a:rPr>
              <a:t>(Semitendinosus)</a:t>
            </a:r>
          </a:p>
        </p:txBody>
      </p:sp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3545368" y="1973689"/>
            <a:ext cx="71400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fa-IR" sz="2400" i="1" dirty="0">
                <a:latin typeface="Georgia" pitchFamily="18" charset="0"/>
                <a:cs typeface="Arial" charset="0"/>
              </a:rPr>
              <a:t>سر متحرک این عضله، بخش قدامی و داخلی استخوان درشت نی،</a:t>
            </a:r>
          </a:p>
          <a:p>
            <a:pPr algn="r" eaLnBrk="1" hangingPunct="1">
              <a:defRPr/>
            </a:pPr>
            <a:r>
              <a:rPr lang="fa-IR" sz="2400" i="1" dirty="0">
                <a:latin typeface="Georgia" pitchFamily="18" charset="0"/>
                <a:cs typeface="Arial" charset="0"/>
              </a:rPr>
              <a:t>در کنار تاندون عضله راست داخلی می باشد.</a:t>
            </a:r>
          </a:p>
          <a:p>
            <a:pPr algn="r" eaLnBrk="1" hangingPunct="1">
              <a:defRPr/>
            </a:pPr>
            <a:r>
              <a:rPr lang="fa-IR" sz="2400" i="1" dirty="0">
                <a:latin typeface="Georgia" pitchFamily="18" charset="0"/>
                <a:cs typeface="Arial" charset="0"/>
              </a:rPr>
              <a:t>عمل این عضله باز کردن،و کمک به </a:t>
            </a:r>
            <a:r>
              <a:rPr lang="fa-IR" sz="2400" i="1" u="sng" dirty="0">
                <a:latin typeface="Georgia" pitchFamily="18" charset="0"/>
                <a:cs typeface="Arial" charset="0"/>
              </a:rPr>
              <a:t>چرخش داخلی</a:t>
            </a:r>
            <a:r>
              <a:rPr lang="fa-IR" sz="2400" i="1" dirty="0">
                <a:latin typeface="Georgia" pitchFamily="18" charset="0"/>
                <a:cs typeface="Arial" charset="0"/>
              </a:rPr>
              <a:t> ران می باشد.</a:t>
            </a:r>
          </a:p>
          <a:p>
            <a:pPr algn="r" eaLnBrk="1" hangingPunct="1">
              <a:defRPr/>
            </a:pPr>
            <a:r>
              <a:rPr lang="en-US" sz="2400" i="1" dirty="0">
                <a:latin typeface="Georgia" pitchFamily="18" charset="0"/>
                <a:cs typeface="Arial" charset="0"/>
              </a:rPr>
              <a:t>(Extension, Hyper extension and Inward rotation)</a:t>
            </a:r>
          </a:p>
          <a:p>
            <a:pPr algn="r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342020" name="Picture 4" descr="semitendinosus  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1" y="1293697"/>
            <a:ext cx="3105149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1" name="Picture 5" descr="postmus  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3595572"/>
            <a:ext cx="666400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787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mtClean="0">
                <a:effectLst/>
              </a:rPr>
              <a:t>2-عضله نیم غشایی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(Semimembranons)</a:t>
            </a:r>
          </a:p>
        </p:txBody>
      </p:sp>
      <p:sp>
        <p:nvSpPr>
          <p:cNvPr id="343043" name="Rectangle 3"/>
          <p:cNvSpPr>
            <a:spLocks noChangeArrowheads="1"/>
          </p:cNvSpPr>
          <p:nvPr/>
        </p:nvSpPr>
        <p:spPr bwMode="auto">
          <a:xfrm>
            <a:off x="2855913" y="2055982"/>
            <a:ext cx="71294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i="1" dirty="0">
                <a:latin typeface="Georgia" panose="02040502050405020303" pitchFamily="18" charset="0"/>
              </a:rPr>
              <a:t>سر متحرک این عضله در بخش خلفی و داخلی استخوان درشت نی قرار دارد.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i="1" dirty="0">
                <a:latin typeface="Georgia" panose="02040502050405020303" pitchFamily="18" charset="0"/>
              </a:rPr>
              <a:t>عمل این عضله باز کردن و کمک به </a:t>
            </a:r>
            <a:r>
              <a:rPr lang="fa-IR" altLang="en-US" sz="2000" i="1" u="sng" dirty="0">
                <a:latin typeface="Georgia" panose="02040502050405020303" pitchFamily="18" charset="0"/>
              </a:rPr>
              <a:t>چرخش داخلی</a:t>
            </a:r>
            <a:r>
              <a:rPr lang="fa-IR" altLang="en-US" sz="2000" i="1" dirty="0">
                <a:latin typeface="Georgia" panose="02040502050405020303" pitchFamily="18" charset="0"/>
              </a:rPr>
              <a:t> استخوان ران می باشد.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i="1" dirty="0">
                <a:latin typeface="Georgia" panose="02040502050405020303" pitchFamily="18" charset="0"/>
              </a:rPr>
              <a:t>(Extension, Hyper Extension and Inward rotation)</a:t>
            </a:r>
          </a:p>
        </p:txBody>
      </p:sp>
      <p:pic>
        <p:nvPicPr>
          <p:cNvPr id="343044" name="Picture 5" descr="3D703005 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389312"/>
            <a:ext cx="251936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5" name="Picture 6" descr="Seif_hamstring%20g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0" y="3389312"/>
            <a:ext cx="4675663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6" name="Picture 7" descr="204(1)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76" y="3389312"/>
            <a:ext cx="37338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441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7464425" y="868363"/>
            <a:ext cx="2408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3600">
                <a:latin typeface="Times New Roman" panose="02020603050405020304" pitchFamily="18" charset="0"/>
                <a:cs typeface="Zar" pitchFamily="2" charset="0"/>
              </a:rPr>
              <a:t>عضله سه سر </a:t>
            </a:r>
            <a:endParaRPr kumimoji="1" lang="en-US" altLang="en-US" sz="36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658264" y="903288"/>
            <a:ext cx="27289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 dirty="0" err="1">
                <a:latin typeface="Times New Roman" panose="02020603050405020304" pitchFamily="18" charset="0"/>
              </a:rPr>
              <a:t>M.Triceps</a:t>
            </a:r>
            <a:r>
              <a:rPr kumimoji="1" lang="en-US" altLang="en-US" sz="2800" dirty="0">
                <a:latin typeface="Times New Roman" panose="02020603050405020304" pitchFamily="18" charset="0"/>
              </a:rPr>
              <a:t> </a:t>
            </a:r>
            <a:r>
              <a:rPr kumimoji="1" lang="en-US" altLang="en-US" sz="2800" dirty="0" err="1">
                <a:latin typeface="Times New Roman" panose="02020603050405020304" pitchFamily="18" charset="0"/>
              </a:rPr>
              <a:t>brachii</a:t>
            </a:r>
            <a:endParaRPr kumimoji="1"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4908551" y="2474914"/>
            <a:ext cx="688486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مبدأ: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انتهای فوقانی عضله سه اتصال مختلف روی استخوانها دارد. سردراز عضله از تکمه زير گلنوئيد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استخوان کتف شروع می شود . سر داخلی عضله و سر خارجی آن از سطح خلفی استخوان بازو منشأ می گيرد.</a:t>
            </a:r>
            <a:endParaRPr kumimoji="1" lang="en-US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5276232" y="4640264"/>
            <a:ext cx="651718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انتها: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سه سر عضله با يکديگرمتحد شده در پائين به</a:t>
            </a:r>
          </a:p>
          <a:p>
            <a:pPr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تاندون محکمی تبديل می شوند که به سطح فوقانی </a:t>
            </a:r>
            <a:endParaRPr kumimoji="1" lang="en-US" altLang="en-US" sz="2400" dirty="0">
              <a:latin typeface="Times New Roman" panose="02020603050405020304" pitchFamily="18" charset="0"/>
              <a:cs typeface="Zar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زائده </a:t>
            </a:r>
            <a:r>
              <a:rPr kumimoji="1" lang="en-US" altLang="en-US" sz="2400" dirty="0">
                <a:latin typeface="Times New Roman" panose="02020603050405020304" pitchFamily="18" charset="0"/>
                <a:cs typeface="Zar" pitchFamily="2" charset="0"/>
              </a:rPr>
              <a:t>Olecranon</a:t>
            </a:r>
            <a:r>
              <a:rPr kumimoji="1" lang="fa-IR" altLang="en-US" sz="2400" dirty="0">
                <a:latin typeface="Times New Roman" panose="02020603050405020304" pitchFamily="18" charset="0"/>
                <a:cs typeface="Zar" pitchFamily="2" charset="0"/>
              </a:rPr>
              <a:t> استخوان اولنار می چسبد.</a:t>
            </a:r>
            <a:r>
              <a:rPr kumimoji="1" lang="en-US" altLang="en-US" sz="2400" dirty="0">
                <a:latin typeface="Times New Roman" panose="02020603050405020304" pitchFamily="18" charset="0"/>
                <a:cs typeface="Zar" pitchFamily="2" charset="0"/>
              </a:rPr>
              <a:t> </a:t>
            </a:r>
            <a:endParaRPr kumimoji="1" lang="fa-IR" altLang="en-US" sz="2400" dirty="0">
              <a:latin typeface="Times New Roman" panose="02020603050405020304" pitchFamily="18" charset="0"/>
              <a:cs typeface="Zar" pitchFamily="2" charset="0"/>
            </a:endParaRPr>
          </a:p>
        </p:txBody>
      </p:sp>
      <p:pic>
        <p:nvPicPr>
          <p:cNvPr id="271366" name="Picture 6" descr="tricepspost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665" y="2692400"/>
            <a:ext cx="3360674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7" name="Picture 14" descr="tric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39" y="304800"/>
            <a:ext cx="329644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9416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mtClean="0">
                <a:effectLst/>
              </a:rPr>
              <a:t>3-عضله دو سر رانی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(Biceps femoris)</a:t>
            </a:r>
          </a:p>
        </p:txBody>
      </p:sp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3295016" y="1737664"/>
            <a:ext cx="72628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endParaRPr lang="fa-IR" sz="16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fa-I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سرمتحرک این عضله برجستگی خارجی درشت نی و سر استخوان نازک نی می باشد.</a:t>
            </a:r>
          </a:p>
          <a:p>
            <a:pPr algn="r" eaLnBrk="1" hangingPunct="1">
              <a:defRPr/>
            </a:pP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عمل این عضله باز کردن و کمک به </a:t>
            </a:r>
            <a:r>
              <a:rPr lang="fa-IR" sz="1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چرخش خارجی</a:t>
            </a:r>
            <a:r>
              <a:rPr lang="fa-I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استخوان ران می باشد</a:t>
            </a:r>
          </a:p>
          <a:p>
            <a:pPr algn="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(Extension, hyper Extension and Outward rotation) </a:t>
            </a:r>
          </a:p>
        </p:txBody>
      </p:sp>
      <p:pic>
        <p:nvPicPr>
          <p:cNvPr id="344068" name="Picture 4" descr="3D703001   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40" y="3159126"/>
            <a:ext cx="6392229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5" descr="bicepsfemlong   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782889"/>
            <a:ext cx="364236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715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عضلات چرخش دهنده خارجی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(Outward rotators)</a:t>
            </a:r>
          </a:p>
        </p:txBody>
      </p:sp>
      <p:graphicFrame>
        <p:nvGraphicFramePr>
          <p:cNvPr id="67789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09723426"/>
              </p:ext>
            </p:extLst>
          </p:nvPr>
        </p:nvGraphicFramePr>
        <p:xfrm>
          <a:off x="6096000" y="1626554"/>
          <a:ext cx="5614987" cy="515937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7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790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582468"/>
              </p:ext>
            </p:extLst>
          </p:nvPr>
        </p:nvGraphicFramePr>
        <p:xfrm>
          <a:off x="6119812" y="2400776"/>
          <a:ext cx="5591175" cy="1439863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چرخش خارجی مفصل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(Outward rotation)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برجستگی بزرگ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و قدامی خاجی و خاصره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7911" name="Rectangle 23"/>
          <p:cNvSpPr>
            <a:spLocks noChangeArrowheads="1"/>
          </p:cNvSpPr>
          <p:nvPr/>
        </p:nvSpPr>
        <p:spPr bwMode="auto">
          <a:xfrm>
            <a:off x="5495823" y="3987534"/>
            <a:ext cx="621516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  <a:r>
              <a:rPr lang="fa-I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این </a:t>
            </a: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عضلات 6تا هستند </a:t>
            </a:r>
          </a:p>
          <a:p>
            <a:pPr algn="r" eaLnBrk="1" hangingPunct="1">
              <a:defRPr/>
            </a:pPr>
            <a:r>
              <a:rPr lang="fa-I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که در ناحیه لگن و ران به طور عمقی و افقی قرار گرفته اند</a:t>
            </a:r>
            <a:r>
              <a:rPr lang="fa-IR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.</a:t>
            </a:r>
            <a:endParaRPr lang="en-US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charset="0"/>
            </a:endParaRPr>
          </a:p>
          <a:p>
            <a:pPr algn="r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345112" name="Picture 15" descr="gluteal musc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" y="277814"/>
            <a:ext cx="5084343" cy="61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96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F66124-006-f0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r="27919" b="4625"/>
          <a:stretch>
            <a:fillRect/>
          </a:stretch>
        </p:blipFill>
        <p:spPr bwMode="auto">
          <a:xfrm>
            <a:off x="1" y="3429000"/>
            <a:ext cx="380682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5" name="Picture 3" descr="abd"/>
          <p:cNvSpPr>
            <a:spLocks noChangeAspect="1" noChangeArrowheads="1"/>
          </p:cNvSpPr>
          <p:nvPr/>
        </p:nvSpPr>
        <p:spPr bwMode="auto">
          <a:xfrm>
            <a:off x="2895601" y="0"/>
            <a:ext cx="2124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fr-CA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6116" name="Picture 4" descr="F66124-006-f044aa"/>
          <p:cNvSpPr>
            <a:spLocks noChangeAspect="1" noChangeArrowheads="1"/>
          </p:cNvSpPr>
          <p:nvPr/>
        </p:nvSpPr>
        <p:spPr bwMode="auto">
          <a:xfrm>
            <a:off x="5257801" y="0"/>
            <a:ext cx="3883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fr-CA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6117" name="Text Box 10"/>
          <p:cNvSpPr txBox="1">
            <a:spLocks noChangeArrowheads="1"/>
          </p:cNvSpPr>
          <p:nvPr/>
        </p:nvSpPr>
        <p:spPr bwMode="auto">
          <a:xfrm>
            <a:off x="4800600" y="1"/>
            <a:ext cx="1539204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Times New Roman" panose="02020603050405020304" pitchFamily="18" charset="0"/>
              </a:rPr>
              <a:t> Deep Dissection</a:t>
            </a:r>
          </a:p>
        </p:txBody>
      </p:sp>
      <p:pic>
        <p:nvPicPr>
          <p:cNvPr id="346118" name="Picture 7" descr="ab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1635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9" name="Text Box 9"/>
          <p:cNvSpPr txBox="1">
            <a:spLocks noChangeArrowheads="1"/>
          </p:cNvSpPr>
          <p:nvPr/>
        </p:nvSpPr>
        <p:spPr bwMode="auto">
          <a:xfrm>
            <a:off x="4038601" y="381000"/>
            <a:ext cx="4879975" cy="376238"/>
          </a:xfrm>
          <a:prstGeom prst="rect">
            <a:avLst/>
          </a:prstGeom>
          <a:solidFill>
            <a:srgbClr val="E6B7E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GLUTEUS MEDIUS AND MINIMUS MUSCLE</a:t>
            </a:r>
          </a:p>
        </p:txBody>
      </p:sp>
      <p:pic>
        <p:nvPicPr>
          <p:cNvPr id="346120" name="Picture 15" descr="gluteal musc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56911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21" name="Rectangle 8"/>
          <p:cNvSpPr>
            <a:spLocks noChangeArrowheads="1"/>
          </p:cNvSpPr>
          <p:nvPr/>
        </p:nvSpPr>
        <p:spPr bwMode="auto">
          <a:xfrm>
            <a:off x="4114800" y="5029201"/>
            <a:ext cx="6324600" cy="1749425"/>
          </a:xfrm>
          <a:prstGeom prst="rect">
            <a:avLst/>
          </a:prstGeom>
          <a:solidFill>
            <a:srgbClr val="6EE0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u="sng">
                <a:latin typeface="Arial" panose="020B0604020202020204" pitchFamily="34" charset="0"/>
                <a:cs typeface="Times New Roman" panose="02020603050405020304" pitchFamily="18" charset="0"/>
              </a:rPr>
              <a:t>Deep to gluteus maximus muscle:</a:t>
            </a:r>
            <a:endParaRPr lang="en-US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	gluteus medius muscle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	gluteus minimus muscle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They abduct the thigh and rotate it medially (internally).</a:t>
            </a:r>
          </a:p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0" y="3352800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53400" y="37338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924800" y="37338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96200" y="9906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6126" name="Rectangle 23"/>
          <p:cNvSpPr>
            <a:spLocks noChangeArrowheads="1"/>
          </p:cNvSpPr>
          <p:nvPr/>
        </p:nvSpPr>
        <p:spPr bwMode="auto">
          <a:xfrm>
            <a:off x="7696201" y="914400"/>
            <a:ext cx="2270173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gluteus medius muscle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01000" y="1828800"/>
            <a:ext cx="1219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6128" name="Rectangle 26"/>
          <p:cNvSpPr>
            <a:spLocks noChangeArrowheads="1"/>
          </p:cNvSpPr>
          <p:nvPr/>
        </p:nvSpPr>
        <p:spPr bwMode="auto">
          <a:xfrm>
            <a:off x="7789864" y="1676400"/>
            <a:ext cx="237276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gluteus minimus muscle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20000" y="2819400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mtClean="0">
                <a:effectLst/>
              </a:rPr>
              <a:t>عضلات زانو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(knee)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90550" indent="-590550">
              <a:buNone/>
            </a:pPr>
            <a:endParaRPr lang="en-US" altLang="en-US" dirty="0" smtClean="0">
              <a:effectLst/>
            </a:endParaRPr>
          </a:p>
        </p:txBody>
      </p:sp>
      <p:pic>
        <p:nvPicPr>
          <p:cNvPr id="348164" name="Picture 4" descr="b_pfap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2" y="753228"/>
            <a:ext cx="391773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5" name="Picture 5" descr="back-of-knee08 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40" y="2336873"/>
            <a:ext cx="320101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6" name="Picture 6" descr="عضله نیم غشای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96" y="2336873"/>
            <a:ext cx="388344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52990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4" grpId="0"/>
      <p:bldP spid="67891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628650" indent="-628650" algn="r"/>
            <a:r>
              <a:rPr lang="fa-IR" altLang="en-US" dirty="0" smtClean="0">
                <a:effectLst/>
              </a:rPr>
              <a:t>عضلات عمل کننده بر مفصل زانو:</a:t>
            </a:r>
            <a:endParaRPr lang="en-US" altLang="en-US" dirty="0" smtClean="0">
              <a:effectLst/>
            </a:endParaRPr>
          </a:p>
        </p:txBody>
      </p:sp>
      <p:sp>
        <p:nvSpPr>
          <p:cNvPr id="679939" name="Rectangle 3"/>
          <p:cNvSpPr>
            <a:spLocks noGrp="1" noChangeArrowheads="1"/>
          </p:cNvSpPr>
          <p:nvPr>
            <p:ph idx="1"/>
          </p:nvPr>
        </p:nvSpPr>
        <p:spPr>
          <a:xfrm>
            <a:off x="335281" y="2148840"/>
            <a:ext cx="11704320" cy="455676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590550" indent="-590550" algn="r" rtl="1">
              <a:buNone/>
            </a:pP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fa-IR" altLang="en-US" sz="2800" dirty="0"/>
              <a:t>-</a:t>
            </a:r>
            <a:r>
              <a:rPr lang="fa-IR" altLang="en-US" b="1" dirty="0"/>
              <a:t>عضله راست قدامی(علاوه بر عملکرد بر روی ران باز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Extension</a:t>
            </a:r>
            <a:endParaRPr lang="fa-IR" altLang="en-US" b="1" dirty="0">
              <a:latin typeface="Georgia" panose="02040502050405020303" pitchFamily="18" charset="0"/>
            </a:endParaRPr>
          </a:p>
          <a:p>
            <a:pPr marL="590550" indent="-590550" algn="r" rtl="1">
              <a:buNone/>
            </a:pPr>
            <a:r>
              <a:rPr lang="fa-IR" altLang="en-US" b="1" dirty="0"/>
              <a:t>-عضله خیاطه(علاوه بر عملکرد بر روی مفصل ران تا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Flexion</a:t>
            </a:r>
            <a:endParaRPr lang="fa-IR" altLang="en-US" b="1" dirty="0">
              <a:latin typeface="Georgia" panose="02040502050405020303" pitchFamily="18" charset="0"/>
            </a:endParaRPr>
          </a:p>
          <a:p>
            <a:pPr marL="590550" indent="-590550" algn="r" rtl="1">
              <a:buNone/>
            </a:pPr>
            <a:r>
              <a:rPr lang="fa-IR" altLang="en-US" b="1" dirty="0"/>
              <a:t>-عضله راست داخلی(علاوه بر عملکرد بر روی فصل ران تا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Flexion</a:t>
            </a:r>
            <a:endParaRPr lang="fa-IR" altLang="en-US" b="1" u="sng" dirty="0">
              <a:latin typeface="Georgia" panose="02040502050405020303" pitchFamily="18" charset="0"/>
            </a:endParaRPr>
          </a:p>
          <a:p>
            <a:pPr marL="590550" indent="-590550" algn="r" rtl="1">
              <a:buNone/>
            </a:pPr>
            <a:r>
              <a:rPr lang="fa-IR" altLang="en-US" b="1" dirty="0"/>
              <a:t>-عضله نیم وتری(علاوه بر باز کردن ران تا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Flexion</a:t>
            </a:r>
            <a:endParaRPr lang="fa-IR" altLang="en-US" b="1" dirty="0">
              <a:latin typeface="Georgia" panose="02040502050405020303" pitchFamily="18" charset="0"/>
            </a:endParaRPr>
          </a:p>
          <a:p>
            <a:pPr marL="590550" indent="-590550" algn="r" rtl="1">
              <a:buNone/>
            </a:pPr>
            <a:r>
              <a:rPr lang="fa-IR" altLang="en-US" b="1" dirty="0"/>
              <a:t>-عضله نیم غشایی(علاوه برباز کردن ران تا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Flexion</a:t>
            </a:r>
            <a:endParaRPr lang="fa-IR" altLang="en-US" b="1" u="sng" dirty="0">
              <a:latin typeface="Georgia" panose="02040502050405020303" pitchFamily="18" charset="0"/>
            </a:endParaRPr>
          </a:p>
          <a:p>
            <a:pPr marL="590550" indent="-590550" algn="r" rtl="1">
              <a:buNone/>
            </a:pPr>
            <a:r>
              <a:rPr lang="fa-IR" altLang="en-US" b="1" dirty="0"/>
              <a:t>-عضله دوسر رانی(علاوه بر باز کردن ران تا کننده زانو نیز می باشد)</a:t>
            </a:r>
            <a:r>
              <a:rPr lang="en-US" altLang="en-US" b="1" u="sng" dirty="0">
                <a:latin typeface="Georgia" panose="02040502050405020303" pitchFamily="18" charset="0"/>
              </a:rPr>
              <a:t>Flexion</a:t>
            </a:r>
            <a:endParaRPr lang="fa-IR" altLang="en-US" b="1" u="sng" dirty="0">
              <a:latin typeface="Georgia" panose="02040502050405020303" pitchFamily="18" charset="0"/>
            </a:endParaRPr>
          </a:p>
          <a:p>
            <a:pPr marL="590550" indent="-590550" algn="r" rtl="1">
              <a:buFontTx/>
              <a:buChar char="-"/>
            </a:pPr>
            <a:endParaRPr lang="fa-IR" altLang="en-US" sz="2800" u="sng" dirty="0">
              <a:latin typeface="Georgia" panose="02040502050405020303" pitchFamily="18" charset="0"/>
            </a:endParaRPr>
          </a:p>
          <a:p>
            <a:pPr marL="590550" indent="-590550" algn="r" rtl="1">
              <a:buFontTx/>
              <a:buChar char="-"/>
            </a:pPr>
            <a:r>
              <a:rPr lang="fa-IR" altLang="en-US" sz="2800" u="sng" dirty="0">
                <a:latin typeface="Georgia" panose="02040502050405020303" pitchFamily="18" charset="0"/>
              </a:rPr>
              <a:t>تمامی عضلات فوق بر هر دو مفصل ران و زانو عمل</a:t>
            </a:r>
          </a:p>
          <a:p>
            <a:pPr marL="590550" indent="-590550" algn="r" rtl="1">
              <a:buFontTx/>
              <a:buChar char="-"/>
            </a:pPr>
            <a:r>
              <a:rPr lang="fa-IR" altLang="en-US" sz="2800" u="sng" dirty="0">
                <a:latin typeface="Georgia" panose="02040502050405020303" pitchFamily="18" charset="0"/>
              </a:rPr>
              <a:t>می کنند</a:t>
            </a:r>
            <a:r>
              <a:rPr lang="en-US" altLang="en-US" sz="2800" u="sng" dirty="0">
                <a:solidFill>
                  <a:srgbClr val="99FF66"/>
                </a:solidFill>
                <a:latin typeface="Georgia" panose="02040502050405020303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42439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99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99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99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38" grpId="0"/>
      <p:bldP spid="679939" grpId="0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680963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50212" name="Picture 4" descr="2599_f2 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0" y="625208"/>
            <a:ext cx="9743839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72772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2" grpId="0"/>
      <p:bldP spid="68096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عضلات رانی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(Vasti)</a:t>
            </a:r>
          </a:p>
        </p:txBody>
      </p:sp>
      <p:graphicFrame>
        <p:nvGraphicFramePr>
          <p:cNvPr id="681987" name="Group 3"/>
          <p:cNvGraphicFramePr>
            <a:graphicFrameLocks noGrp="1"/>
          </p:cNvGraphicFramePr>
          <p:nvPr>
            <p:ph type="tbl" idx="1"/>
          </p:nvPr>
        </p:nvGraphicFramePr>
        <p:xfrm>
          <a:off x="9120188" y="2349501"/>
          <a:ext cx="1243012" cy="2808289"/>
        </p:xfrm>
        <a:graphic>
          <a:graphicData uri="http://schemas.openxmlformats.org/drawingml/2006/table">
            <a:tbl>
              <a:tblPr/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50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پهن خارجی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21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پهن داخلی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0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پهن میانی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81997" name="Group 13"/>
          <p:cNvGraphicFramePr>
            <a:graphicFrameLocks noGrp="1"/>
          </p:cNvGraphicFramePr>
          <p:nvPr/>
        </p:nvGraphicFramePr>
        <p:xfrm>
          <a:off x="5791201" y="2514600"/>
          <a:ext cx="3160713" cy="2643188"/>
        </p:xfrm>
        <a:graphic>
          <a:graphicData uri="http://schemas.openxmlformats.org/drawingml/2006/table">
            <a:tbl>
              <a:tblPr/>
              <a:tblGrid>
                <a:gridCol w="316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94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لبه سطح خارجی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سرتاسر خط خشن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دوسوم بالای سطح قدامی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8203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95758"/>
              </p:ext>
            </p:extLst>
          </p:nvPr>
        </p:nvGraphicFramePr>
        <p:xfrm>
          <a:off x="6400800" y="1828800"/>
          <a:ext cx="2374900" cy="517956"/>
        </p:xfrm>
        <a:graphic>
          <a:graphicData uri="http://schemas.openxmlformats.org/drawingml/2006/table">
            <a:tbl>
              <a:tblPr/>
              <a:tblGrid>
                <a:gridCol w="237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2039" name="Group 55"/>
          <p:cNvGraphicFramePr>
            <a:graphicFrameLocks noGrp="1"/>
          </p:cNvGraphicFramePr>
          <p:nvPr/>
        </p:nvGraphicFramePr>
        <p:xfrm>
          <a:off x="4495801" y="2362200"/>
          <a:ext cx="1216025" cy="2808288"/>
        </p:xfrm>
        <a:graphic>
          <a:graphicData uri="http://schemas.openxmlformats.org/drawingml/2006/table">
            <a:tbl>
              <a:tblPr/>
              <a:tblGrid>
                <a:gridCol w="121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828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هر سه عضله به لبه های استخوان کشکک متصل مشود.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2040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149431"/>
              </p:ext>
            </p:extLst>
          </p:nvPr>
        </p:nvGraphicFramePr>
        <p:xfrm>
          <a:off x="4419601" y="1752601"/>
          <a:ext cx="1368425" cy="473075"/>
        </p:xfrm>
        <a:graphic>
          <a:graphicData uri="http://schemas.openxmlformats.org/drawingml/2006/table">
            <a:tbl>
              <a:tblPr/>
              <a:tblGrid>
                <a:gridCol w="13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2025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84676"/>
              </p:ext>
            </p:extLst>
          </p:nvPr>
        </p:nvGraphicFramePr>
        <p:xfrm>
          <a:off x="7967663" y="5445126"/>
          <a:ext cx="2089150" cy="576263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</a:t>
                      </a: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2031" name="Group 47"/>
          <p:cNvGraphicFramePr>
            <a:graphicFrameLocks noGrp="1"/>
          </p:cNvGraphicFramePr>
          <p:nvPr/>
        </p:nvGraphicFramePr>
        <p:xfrm>
          <a:off x="3503613" y="5300663"/>
          <a:ext cx="4127500" cy="944822"/>
        </p:xfrm>
        <a:graphic>
          <a:graphicData uri="http://schemas.openxmlformats.org/drawingml/2006/table">
            <a:tbl>
              <a:tblPr/>
              <a:tblGrid>
                <a:gridCol w="412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4562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عمل هر 3عضله باز کردن مفصل زانو می باشد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(Extension)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51285" name="Picture 57" descr="عضلات ران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" y="728663"/>
            <a:ext cx="2827336" cy="529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424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60" y="0"/>
            <a:ext cx="649224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05210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رکبی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(Popliteus)</a:t>
            </a:r>
          </a:p>
        </p:txBody>
      </p:sp>
      <p:graphicFrame>
        <p:nvGraphicFramePr>
          <p:cNvPr id="684035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82362211"/>
              </p:ext>
            </p:extLst>
          </p:nvPr>
        </p:nvGraphicFramePr>
        <p:xfrm>
          <a:off x="6904038" y="1723231"/>
          <a:ext cx="4678362" cy="587375"/>
        </p:xfrm>
        <a:graphic>
          <a:graphicData uri="http://schemas.openxmlformats.org/drawingml/2006/table">
            <a:tbl>
              <a:tblPr/>
              <a:tblGrid>
                <a:gridCol w="211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4045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80792"/>
              </p:ext>
            </p:extLst>
          </p:nvPr>
        </p:nvGraphicFramePr>
        <p:xfrm>
          <a:off x="6902450" y="2430720"/>
          <a:ext cx="4679950" cy="2779772"/>
        </p:xfrm>
        <a:graphic>
          <a:graphicData uri="http://schemas.openxmlformats.org/drawingml/2006/table">
            <a:tbl>
              <a:tblPr/>
              <a:tblGrid>
                <a:gridCol w="2154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71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 زانو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چرخش داخلی استخوان درشت نی از مفصل زانو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Inward rotation)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استخوان درشت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لقمه خارجی استخوان ران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3303" name="Rectangle 23"/>
          <p:cNvSpPr>
            <a:spLocks noChangeArrowheads="1"/>
          </p:cNvSpPr>
          <p:nvPr/>
        </p:nvSpPr>
        <p:spPr bwMode="auto">
          <a:xfrm>
            <a:off x="5976378" y="5356710"/>
            <a:ext cx="56060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fa-IR" altLang="en-US" sz="2000" dirty="0">
                <a:latin typeface="Arial" panose="020B0604020202020204" pitchFamily="34" charset="0"/>
              </a:rPr>
              <a:t>این عضله در ناحیه خلفی زانو به صورت عمقی قرار گرفته است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و قابل لمس نمی باشد.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53304" name="Picture 24" descr="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33376"/>
            <a:ext cx="414369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305" name="Picture 25" descr="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" y="3200401"/>
            <a:ext cx="4143692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13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3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دوقلو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(Gastrocnemius)</a:t>
            </a:r>
          </a:p>
        </p:txBody>
      </p:sp>
      <p:graphicFrame>
        <p:nvGraphicFramePr>
          <p:cNvPr id="685059" name="Group 3"/>
          <p:cNvGraphicFramePr>
            <a:graphicFrameLocks noGrp="1"/>
          </p:cNvGraphicFramePr>
          <p:nvPr>
            <p:ph type="tbl" idx="1"/>
          </p:nvPr>
        </p:nvGraphicFramePr>
        <p:xfrm>
          <a:off x="5638800" y="1524000"/>
          <a:ext cx="4465638" cy="515938"/>
        </p:xfrm>
        <a:graphic>
          <a:graphicData uri="http://schemas.openxmlformats.org/drawingml/2006/table">
            <a:tbl>
              <a:tblPr/>
              <a:tblGrid>
                <a:gridCol w="12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عمل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5080" name="Group 24"/>
          <p:cNvGraphicFramePr>
            <a:graphicFrameLocks noGrp="1"/>
          </p:cNvGraphicFramePr>
          <p:nvPr/>
        </p:nvGraphicFramePr>
        <p:xfrm>
          <a:off x="5562600" y="2286001"/>
          <a:ext cx="4465638" cy="2454275"/>
        </p:xfrm>
        <a:graphic>
          <a:graphicData uri="http://schemas.openxmlformats.org/drawingml/2006/table">
            <a:tbl>
              <a:tblPr/>
              <a:tblGrid>
                <a:gridCol w="125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2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به هنگام وجود مقاومت به فلکشن زانو کمک می کند</a:t>
                      </a:r>
                      <a:r>
                        <a:rPr kumimoji="0" lang="fa-I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تاندون آشیل و سطح خلفی استخوان پاشنه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1- برجستگی داخلی استخوان ران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2-برجستگی خارجی استخوان ران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54327" name="Picture 25" descr="anatomy-of-the-lower-leg-achilles-te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8" y="236538"/>
            <a:ext cx="38592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42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7464425" y="868363"/>
            <a:ext cx="2408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sz="3600">
                <a:latin typeface="Times New Roman" panose="02020603050405020304" pitchFamily="18" charset="0"/>
                <a:cs typeface="Zar" pitchFamily="2" charset="0"/>
              </a:rPr>
              <a:t>عضله سه سر </a:t>
            </a:r>
            <a:endParaRPr kumimoji="1" lang="en-US" altLang="en-US" sz="3600">
              <a:latin typeface="Times New Roman" panose="02020603050405020304" pitchFamily="18" charset="0"/>
              <a:cs typeface="Zar" pitchFamily="2" charset="0"/>
            </a:endParaRP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351088" y="893763"/>
            <a:ext cx="27289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800">
                <a:latin typeface="Times New Roman" panose="02020603050405020304" pitchFamily="18" charset="0"/>
              </a:rPr>
              <a:t>M.Triceps brachii</a:t>
            </a:r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4908551" y="2110154"/>
            <a:ext cx="66035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عمل</a:t>
            </a:r>
            <a:r>
              <a:rPr kumimoji="1" lang="en-US" altLang="en-US" dirty="0">
                <a:latin typeface="Times New Roman" panose="02020603050405020304" pitchFamily="18" charset="0"/>
                <a:cs typeface="Zar" pitchFamily="2" charset="0"/>
              </a:rPr>
              <a:t> </a:t>
            </a:r>
            <a:r>
              <a:rPr kumimoji="1" lang="fa-IR" altLang="en-US" dirty="0">
                <a:latin typeface="Times New Roman" panose="02020603050405020304" pitchFamily="18" charset="0"/>
                <a:cs typeface="Zar" pitchFamily="2" charset="0"/>
              </a:rPr>
              <a:t>براستخوان بازو: اکستنشن؛اداکشن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fa-IR" altLang="en-US" dirty="0"/>
              <a:t>عمل</a:t>
            </a:r>
            <a:r>
              <a:rPr kumimoji="1" lang="en-US" altLang="en-US" dirty="0"/>
              <a:t> </a:t>
            </a:r>
            <a:r>
              <a:rPr kumimoji="1" lang="fa-IR" altLang="en-US" dirty="0"/>
              <a:t>براستخوان آرنج:اکستنشن</a:t>
            </a:r>
            <a:endParaRPr kumimoji="1" lang="en-US" altLang="en-US" dirty="0"/>
          </a:p>
        </p:txBody>
      </p:sp>
      <p:pic>
        <p:nvPicPr>
          <p:cNvPr id="272389" name="Picture 6" descr="tricepspost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349500"/>
            <a:ext cx="4268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90" name="Picture 7" descr="elbow_anatomy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3521076"/>
            <a:ext cx="519918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944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کف پایی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(Plantaris)</a:t>
            </a:r>
          </a:p>
        </p:txBody>
      </p:sp>
      <p:graphicFrame>
        <p:nvGraphicFramePr>
          <p:cNvPr id="68608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44284929"/>
              </p:ext>
            </p:extLst>
          </p:nvPr>
        </p:nvGraphicFramePr>
        <p:xfrm>
          <a:off x="5664201" y="1844675"/>
          <a:ext cx="4392613" cy="517956"/>
        </p:xfrm>
        <a:graphic>
          <a:graphicData uri="http://schemas.openxmlformats.org/drawingml/2006/table">
            <a:tbl>
              <a:tblPr/>
              <a:tblGrid>
                <a:gridCol w="143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093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14147"/>
              </p:ext>
            </p:extLst>
          </p:nvPr>
        </p:nvGraphicFramePr>
        <p:xfrm>
          <a:off x="5664201" y="2420939"/>
          <a:ext cx="4367213" cy="1997075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 زانو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eorgia" pitchFamily="18" charset="0"/>
                          <a:cs typeface="Arial" charset="0"/>
                        </a:rPr>
                        <a:t>(Flexion)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استخوان پاشنه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 استخوان ران در بالای مفصل زانو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5351" name="Rectangle 23"/>
          <p:cNvSpPr>
            <a:spLocks noChangeArrowheads="1"/>
          </p:cNvSpPr>
          <p:nvPr/>
        </p:nvSpPr>
        <p:spPr bwMode="auto">
          <a:xfrm>
            <a:off x="6159500" y="4694239"/>
            <a:ext cx="3951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عضله بسیار کوچکی می باشد و بین دو عضله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نعلی و دوقلو قرار گرفته است</a:t>
            </a:r>
            <a:r>
              <a:rPr lang="fa-IR" altLang="en-US" sz="1800" dirty="0">
                <a:latin typeface="Arial" panose="020B0604020202020204" pitchFamily="34" charset="0"/>
              </a:rPr>
              <a:t>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55352" name="Picture 25" descr="عضلع نعل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69" y="219076"/>
            <a:ext cx="32226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292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9280" y="1652270"/>
            <a:ext cx="8229600" cy="174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z="3500" b="1" dirty="0"/>
              <a:t>-</a:t>
            </a:r>
            <a:r>
              <a:rPr lang="fa-IR" altLang="en-US" sz="2400" b="1" dirty="0"/>
              <a:t>عضلات شرکت کننده                       -عضلات شرکت کننده</a:t>
            </a:r>
            <a:br>
              <a:rPr lang="fa-IR" altLang="en-US" sz="2400" b="1" dirty="0"/>
            </a:br>
            <a:r>
              <a:rPr lang="fa-IR" altLang="en-US" sz="2400" b="1" dirty="0"/>
              <a:t> در چرخش داخلی درشت نی :                در چرخش خارجی درشت نی:</a:t>
            </a:r>
            <a:endParaRPr lang="en-US" altLang="en-US" sz="2400" b="1" dirty="0"/>
          </a:p>
        </p:txBody>
      </p:sp>
      <p:sp>
        <p:nvSpPr>
          <p:cNvPr id="68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25408" y="2959735"/>
            <a:ext cx="37719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fa-IR" altLang="en-US" dirty="0" smtClean="0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endParaRPr lang="fa-IR" altLang="en-US" dirty="0" smtClean="0">
              <a:effectLst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fa-IR" altLang="en-US" b="1" dirty="0" smtClean="0">
                <a:effectLst/>
              </a:rPr>
              <a:t>عضله دو سر رانی در این حرکت منقبض می شود.</a:t>
            </a:r>
            <a:endParaRPr lang="en-US" altLang="en-US" b="1" dirty="0" smtClean="0">
              <a:effectLst/>
            </a:endParaRPr>
          </a:p>
        </p:txBody>
      </p:sp>
      <p:sp>
        <p:nvSpPr>
          <p:cNvPr id="6871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924800" y="3840481"/>
            <a:ext cx="3276600" cy="3997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fa-IR" altLang="en-US" dirty="0" smtClean="0">
                <a:effectLst/>
              </a:rPr>
              <a:t>1- </a:t>
            </a:r>
            <a:r>
              <a:rPr lang="fa-IR" altLang="en-US" b="1" dirty="0" smtClean="0">
                <a:effectLst/>
              </a:rPr>
              <a:t>عضله نیم وتری</a:t>
            </a:r>
          </a:p>
          <a:p>
            <a:pPr>
              <a:buFont typeface="Wingdings" panose="05000000000000000000" pitchFamily="2" charset="2"/>
              <a:buNone/>
            </a:pPr>
            <a:r>
              <a:rPr lang="fa-IR" altLang="en-US" b="1" dirty="0" smtClean="0">
                <a:effectLst/>
              </a:rPr>
              <a:t>2-عضله نیم غشایی</a:t>
            </a:r>
          </a:p>
          <a:p>
            <a:pPr>
              <a:buFont typeface="Wingdings" panose="05000000000000000000" pitchFamily="2" charset="2"/>
              <a:buNone/>
            </a:pPr>
            <a:r>
              <a:rPr lang="fa-IR" altLang="en-US" b="1" dirty="0" smtClean="0">
                <a:effectLst/>
              </a:rPr>
              <a:t>3-عضله خیاطه</a:t>
            </a:r>
          </a:p>
          <a:p>
            <a:pPr>
              <a:buFont typeface="Wingdings" panose="05000000000000000000" pitchFamily="2" charset="2"/>
              <a:buNone/>
            </a:pPr>
            <a:r>
              <a:rPr lang="fa-IR" altLang="en-US" b="1" dirty="0" smtClean="0">
                <a:effectLst/>
              </a:rPr>
              <a:t>4-عضله راست داخلی</a:t>
            </a:r>
          </a:p>
          <a:p>
            <a:pPr>
              <a:buFont typeface="Wingdings" panose="05000000000000000000" pitchFamily="2" charset="2"/>
              <a:buNone/>
            </a:pPr>
            <a:r>
              <a:rPr lang="fa-IR" altLang="en-US" b="1" dirty="0" smtClean="0">
                <a:effectLst/>
              </a:rPr>
              <a:t>5-عضله رکبی</a:t>
            </a:r>
            <a:endParaRPr lang="en-US" altLang="en-US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9433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/>
      <p:bldP spid="687107" grpId="0" build="p"/>
      <p:bldP spid="687108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57379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57380" name="Picture 5" descr="f8-14al_right_foot_supe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5" y="0"/>
            <a:ext cx="9893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496642" name="Picture 2" descr="b_16_4_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2" y="120015"/>
            <a:ext cx="961386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359428" name="Picture 4" descr="5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5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2" name="Picture 4" descr="5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fo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7" name="Picture 3" descr="ank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276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8" name="Picture 4" descr="ank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9" name="Picture 5" descr="ankl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0" name="Picture 6" descr="ankl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1" name="Picture 7" descr="ankl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0" name="Picture 6" descr="0905SpecialMovements_1.jpg                                     001A6F63Unit_2_jpegs                   BDFEEC2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14351" r="28564" b="53198"/>
          <a:stretch>
            <a:fillRect/>
          </a:stretch>
        </p:blipFill>
        <p:spPr bwMode="auto">
          <a:xfrm>
            <a:off x="1829651" y="169115"/>
            <a:ext cx="7315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0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4" name="Picture 6" descr="0905SpecialMovements_1.jpg                                     001A6F63Unit_2_jpegs                   BDFEEC2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14383" r="57912" b="48300"/>
          <a:stretch>
            <a:fillRect/>
          </a:stretch>
        </p:blipFill>
        <p:spPr bwMode="auto">
          <a:xfrm>
            <a:off x="2011680" y="211887"/>
            <a:ext cx="77724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ساقی قدامی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(Tibialis Anterior)</a:t>
            </a:r>
          </a:p>
        </p:txBody>
      </p:sp>
      <p:graphicFrame>
        <p:nvGraphicFramePr>
          <p:cNvPr id="68813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67715358"/>
              </p:ext>
            </p:extLst>
          </p:nvPr>
        </p:nvGraphicFramePr>
        <p:xfrm>
          <a:off x="4511676" y="1773238"/>
          <a:ext cx="5470525" cy="517956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</a:t>
                      </a: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</a:t>
                      </a: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8154" name="Group 26"/>
          <p:cNvGraphicFramePr>
            <a:graphicFrameLocks noGrp="1"/>
          </p:cNvGraphicFramePr>
          <p:nvPr/>
        </p:nvGraphicFramePr>
        <p:xfrm>
          <a:off x="4511676" y="2349501"/>
          <a:ext cx="5472113" cy="2378075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دورسی فلکشن و اینورشن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(dorsi Flexion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Inversion)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داخلی کف پایی،اولین استخوان میخی و پایه اولین استخوان کف پایی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دوسوم بالای بخش خارجی درشت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4567" name="Rectangle 23"/>
          <p:cNvSpPr>
            <a:spLocks noChangeArrowheads="1"/>
          </p:cNvSpPr>
          <p:nvPr/>
        </p:nvSpPr>
        <p:spPr bwMode="auto">
          <a:xfrm>
            <a:off x="4033313" y="4981646"/>
            <a:ext cx="61606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i="1" dirty="0" smtClean="0">
                <a:latin typeface="Arial" panose="020B0604020202020204" pitchFamily="34" charset="0"/>
              </a:rPr>
              <a:t>این عضله در بخش قدامی ساق پا قرار دارد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i="1" dirty="0" smtClean="0">
                <a:latin typeface="Arial" panose="020B0604020202020204" pitchFamily="34" charset="0"/>
              </a:rPr>
              <a:t>عمل </a:t>
            </a:r>
            <a:r>
              <a:rPr lang="fa-IR" altLang="en-US" sz="2000" i="1" dirty="0">
                <a:latin typeface="Arial" panose="020B0604020202020204" pitchFamily="34" charset="0"/>
              </a:rPr>
              <a:t>دورسی فلکشن و اینورشن از مفصل قاپ و ناوی صورت می </a:t>
            </a:r>
            <a:r>
              <a:rPr lang="fa-IR" altLang="en-US" sz="2000" i="1" dirty="0" smtClean="0">
                <a:latin typeface="Arial" panose="020B0604020202020204" pitchFamily="34" charset="0"/>
              </a:rPr>
              <a:t>گیرد</a:t>
            </a:r>
            <a:r>
              <a:rPr lang="fa-IR" altLang="en-US" sz="1800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fa-IR" altLang="en-US" sz="18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64568" name="Picture 25" descr="ساقی قدام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813"/>
            <a:ext cx="29448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762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10" descr="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954"/>
            <a:ext cx="12192000" cy="7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WordArt 4"/>
          <p:cNvSpPr>
            <a:spLocks noChangeArrowheads="1" noChangeShapeType="1" noTextEdit="1"/>
          </p:cNvSpPr>
          <p:nvPr/>
        </p:nvSpPr>
        <p:spPr bwMode="auto">
          <a:xfrm>
            <a:off x="8818564" y="4181232"/>
            <a:ext cx="2013559" cy="6892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کشش عضله: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73412" name="WordArt 5"/>
          <p:cNvSpPr>
            <a:spLocks noChangeArrowheads="1" noChangeShapeType="1" noTextEdit="1"/>
          </p:cNvSpPr>
          <p:nvPr/>
        </p:nvSpPr>
        <p:spPr bwMode="auto">
          <a:xfrm>
            <a:off x="6456363" y="404813"/>
            <a:ext cx="38163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عضله سه سربازویی</a:t>
            </a:r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sp>
        <p:nvSpPr>
          <p:cNvPr id="273413" name="WordArt 6"/>
          <p:cNvSpPr>
            <a:spLocks noChangeArrowheads="1" noChangeShapeType="1" noTextEdit="1"/>
          </p:cNvSpPr>
          <p:nvPr/>
        </p:nvSpPr>
        <p:spPr bwMode="auto">
          <a:xfrm>
            <a:off x="2351088" y="404813"/>
            <a:ext cx="23050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Triceps</a:t>
            </a:r>
          </a:p>
        </p:txBody>
      </p:sp>
      <p:sp>
        <p:nvSpPr>
          <p:cNvPr id="273414" name="WordArt 7"/>
          <p:cNvSpPr>
            <a:spLocks noChangeArrowheads="1" noChangeShapeType="1" noTextEdit="1"/>
          </p:cNvSpPr>
          <p:nvPr/>
        </p:nvSpPr>
        <p:spPr bwMode="auto">
          <a:xfrm>
            <a:off x="10011509" y="1268411"/>
            <a:ext cx="1642330" cy="792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تقویت عضله: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</a:endParaRPr>
          </a:p>
        </p:txBody>
      </p:sp>
      <p:pic>
        <p:nvPicPr>
          <p:cNvPr id="273415" name="Picture 12" descr="triceps-exercises-close-grip-barbell-bench-pres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9532"/>
            <a:ext cx="4267200" cy="288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6" name="WordArt 9"/>
          <p:cNvSpPr>
            <a:spLocks noChangeArrowheads="1" noChangeShapeType="1" noTextEdit="1"/>
          </p:cNvSpPr>
          <p:nvPr/>
        </p:nvSpPr>
        <p:spPr bwMode="auto">
          <a:xfrm>
            <a:off x="7024689" y="5157788"/>
            <a:ext cx="4768726" cy="11726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خم کردن کامل مفاصل شانه و آرنج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  <p:sp>
        <p:nvSpPr>
          <p:cNvPr id="273417" name="WordArt 8"/>
          <p:cNvSpPr>
            <a:spLocks noChangeArrowheads="1" noChangeShapeType="1" noTextEdit="1"/>
          </p:cNvSpPr>
          <p:nvPr/>
        </p:nvSpPr>
        <p:spPr bwMode="auto">
          <a:xfrm>
            <a:off x="2495552" y="2060576"/>
            <a:ext cx="9297864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شنا سوئدی، دیپ پارالل، پرس روی نیمکت، پرس بالای سر و هر حرکتی</a:t>
            </a:r>
          </a:p>
          <a:p>
            <a:pPr algn="ctr" rtl="1"/>
            <a:r>
              <a:rPr lang="fa-IR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که در آن عمل هل دادن با دست ها انجام شود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باز کننده طویل انگشتان پا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(Extensor digitorum longus)</a:t>
            </a:r>
          </a:p>
        </p:txBody>
      </p:sp>
      <p:graphicFrame>
        <p:nvGraphicFramePr>
          <p:cNvPr id="689155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3657604"/>
              </p:ext>
            </p:extLst>
          </p:nvPr>
        </p:nvGraphicFramePr>
        <p:xfrm>
          <a:off x="4727576" y="1844676"/>
          <a:ext cx="5254625" cy="587375"/>
        </p:xfrm>
        <a:graphic>
          <a:graphicData uri="http://schemas.openxmlformats.org/drawingml/2006/table">
            <a:tbl>
              <a:tblPr/>
              <a:tblGrid>
                <a:gridCol w="18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سرمتحرک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9165" name="Group 13"/>
          <p:cNvGraphicFramePr>
            <a:graphicFrameLocks noGrp="1"/>
          </p:cNvGraphicFramePr>
          <p:nvPr/>
        </p:nvGraphicFramePr>
        <p:xfrm>
          <a:off x="4727575" y="2492375"/>
          <a:ext cx="5232400" cy="2843748"/>
        </p:xfrm>
        <a:graphic>
          <a:graphicData uri="http://schemas.openxmlformats.org/drawingml/2006/table">
            <a:tbl>
              <a:tblPr/>
              <a:tblGrid>
                <a:gridCol w="187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3213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باز کردن بند انگشتان 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دورسی فلکشن و اورشن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(Extension,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Dorsi flexion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Eversion)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استخوان های بند دوم و سوم و چهار انگشت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لقمه خارجی استخوان درشت نی و سه چهارم قسمت بالای استخوان نازک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5591" name="Rectangle 23"/>
          <p:cNvSpPr>
            <a:spLocks noChangeArrowheads="1"/>
          </p:cNvSpPr>
          <p:nvPr/>
        </p:nvSpPr>
        <p:spPr bwMode="auto">
          <a:xfrm>
            <a:off x="4416324" y="5469087"/>
            <a:ext cx="5394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fa-IR" altLang="en-US" sz="2400" dirty="0">
                <a:latin typeface="Arial" panose="020B0604020202020204" pitchFamily="34" charset="0"/>
              </a:rPr>
              <a:t>این عضله در قسمت قدامی ساق پا قرار گرفته است.</a:t>
            </a:r>
          </a:p>
        </p:txBody>
      </p:sp>
      <p:pic>
        <p:nvPicPr>
          <p:cNvPr id="365592" name="Picture 24" descr="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4370"/>
            <a:ext cx="352044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96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باز کننده دراز شست پا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(Extensor hallucis longus)</a:t>
            </a:r>
          </a:p>
        </p:txBody>
      </p:sp>
      <p:graphicFrame>
        <p:nvGraphicFramePr>
          <p:cNvPr id="6901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23554996"/>
              </p:ext>
            </p:extLst>
          </p:nvPr>
        </p:nvGraphicFramePr>
        <p:xfrm>
          <a:off x="4224338" y="1773238"/>
          <a:ext cx="5757862" cy="660400"/>
        </p:xfrm>
        <a:graphic>
          <a:graphicData uri="http://schemas.openxmlformats.org/drawingml/2006/table">
            <a:tbl>
              <a:tblPr/>
              <a:tblGrid>
                <a:gridCol w="2236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</a:t>
                      </a: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 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0189" name="Group 13"/>
          <p:cNvGraphicFramePr>
            <a:graphicFrameLocks noGrp="1"/>
          </p:cNvGraphicFramePr>
          <p:nvPr/>
        </p:nvGraphicFramePr>
        <p:xfrm>
          <a:off x="4224338" y="2492375"/>
          <a:ext cx="5759450" cy="2764490"/>
        </p:xfrm>
        <a:graphic>
          <a:graphicData uri="http://schemas.openxmlformats.org/drawingml/2006/table">
            <a:tbl>
              <a:tblPr/>
              <a:tblGrid>
                <a:gridCol w="2236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38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باز کننده مفصل بند شست پا و بند شست پا و استخوان های کف پا و دورسی فلکشن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(Extension,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</a:t>
                      </a: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Dorsi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flexion)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پایه استخوان بند اول شست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میانی و قدامی نازک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6615" name="Rectangle 23"/>
          <p:cNvSpPr>
            <a:spLocks noChangeArrowheads="1"/>
          </p:cNvSpPr>
          <p:nvPr/>
        </p:nvSpPr>
        <p:spPr bwMode="auto">
          <a:xfrm>
            <a:off x="4093470" y="5390867"/>
            <a:ext cx="60195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fa-IR" altLang="en-US" sz="2000" dirty="0">
                <a:latin typeface="Arial" panose="020B0604020202020204" pitchFamily="34" charset="0"/>
              </a:rPr>
              <a:t>در بین عضله باز کننده انگشتان و ساقی قدامی در قسمت پایین ساق پا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قرار گرفته است.</a:t>
            </a:r>
            <a:endParaRPr lang="fa-IR" altLang="en-US" sz="2000" i="1" dirty="0">
              <a:latin typeface="Arial" panose="020B0604020202020204" pitchFamily="34" charset="0"/>
            </a:endParaRPr>
          </a:p>
        </p:txBody>
      </p:sp>
      <p:pic>
        <p:nvPicPr>
          <p:cNvPr id="366616" name="Picture 24" descr="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" y="598171"/>
            <a:ext cx="3231831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000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نازک نی طرفی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(Peroneus Tertius)</a:t>
            </a:r>
          </a:p>
        </p:txBody>
      </p:sp>
      <p:graphicFrame>
        <p:nvGraphicFramePr>
          <p:cNvPr id="69120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32919336"/>
              </p:ext>
            </p:extLst>
          </p:nvPr>
        </p:nvGraphicFramePr>
        <p:xfrm>
          <a:off x="5159376" y="1844675"/>
          <a:ext cx="4822825" cy="515938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1213" name="Group 13"/>
          <p:cNvGraphicFramePr>
            <a:graphicFrameLocks noGrp="1"/>
          </p:cNvGraphicFramePr>
          <p:nvPr/>
        </p:nvGraphicFramePr>
        <p:xfrm>
          <a:off x="5159375" y="2420939"/>
          <a:ext cx="4800600" cy="2376487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487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دورسی فلکشن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و اورشن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Dorsi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Eversion)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قسمت روی پا، پنجمین استخوان کف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قدامی و یک سوم نازک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7639" name="Rectangle 23"/>
          <p:cNvSpPr>
            <a:spLocks noChangeArrowheads="1"/>
          </p:cNvSpPr>
          <p:nvPr/>
        </p:nvSpPr>
        <p:spPr bwMode="auto">
          <a:xfrm>
            <a:off x="4615259" y="5051495"/>
            <a:ext cx="53431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fa-IR" altLang="en-US" sz="2000" dirty="0">
                <a:latin typeface="Arial" panose="020B0604020202020204" pitchFamily="34" charset="0"/>
              </a:rPr>
              <a:t>به نظر بخشی از عضله باز کننده انگشتان پا می آید و حتی در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000" dirty="0">
                <a:latin typeface="Arial" panose="020B0604020202020204" pitchFamily="34" charset="0"/>
              </a:rPr>
              <a:t> هنگام تشخیص ممکن است با عضله فوق اشتباه شود</a:t>
            </a:r>
            <a:r>
              <a:rPr lang="fa-IR" altLang="en-US" sz="18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fa-IR" altLang="en-US" sz="18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67640" name="Picture 24" descr="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3414"/>
            <a:ext cx="391668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785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نازک نی بلند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(Peroneus longus)</a:t>
            </a:r>
          </a:p>
        </p:txBody>
      </p:sp>
      <p:graphicFrame>
        <p:nvGraphicFramePr>
          <p:cNvPr id="69222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05932851"/>
              </p:ext>
            </p:extLst>
          </p:nvPr>
        </p:nvGraphicFramePr>
        <p:xfrm>
          <a:off x="4727576" y="1844676"/>
          <a:ext cx="5254625" cy="473075"/>
        </p:xfrm>
        <a:graphic>
          <a:graphicData uri="http://schemas.openxmlformats.org/drawingml/2006/table">
            <a:tbl>
              <a:tblPr/>
              <a:tblGrid>
                <a:gridCol w="201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سر 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2237" name="Group 13"/>
          <p:cNvGraphicFramePr>
            <a:graphicFrameLocks noGrp="1"/>
          </p:cNvGraphicFramePr>
          <p:nvPr/>
        </p:nvGraphicFramePr>
        <p:xfrm>
          <a:off x="4727575" y="2420939"/>
          <a:ext cx="5303838" cy="2378075"/>
        </p:xfrm>
        <a:graphic>
          <a:graphicData uri="http://schemas.openxmlformats.org/drawingml/2006/table">
            <a:tbl>
              <a:tblPr/>
              <a:tblGrid>
                <a:gridCol w="203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اورشن و کمک به عمل پلانتار فلکشن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(Eversion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plantar flexion</a:t>
                      </a: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خارجی اولین استخوان میخی و همچنین اولین استخوان کف پایی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 و دوسوم بالای استخوان نازک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63" name="Rectangle 23"/>
          <p:cNvSpPr>
            <a:spLocks noChangeArrowheads="1"/>
          </p:cNvSpPr>
          <p:nvPr/>
        </p:nvSpPr>
        <p:spPr bwMode="auto">
          <a:xfrm>
            <a:off x="4464453" y="4894412"/>
            <a:ext cx="5506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Arial" panose="020B0604020202020204" pitchFamily="34" charset="0"/>
              </a:rPr>
              <a:t>این عضله در قسمت خارجی ساق پا قرار گرفته است.</a:t>
            </a:r>
          </a:p>
        </p:txBody>
      </p:sp>
      <p:pic>
        <p:nvPicPr>
          <p:cNvPr id="368664" name="Picture 24" descr="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8" y="537210"/>
            <a:ext cx="318357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789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نعلی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(Soleus)</a:t>
            </a:r>
          </a:p>
        </p:txBody>
      </p:sp>
      <p:graphicFrame>
        <p:nvGraphicFramePr>
          <p:cNvPr id="69325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33229450"/>
              </p:ext>
            </p:extLst>
          </p:nvPr>
        </p:nvGraphicFramePr>
        <p:xfrm>
          <a:off x="6834663" y="1771333"/>
          <a:ext cx="5111750" cy="515938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32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169216"/>
              </p:ext>
            </p:extLst>
          </p:nvPr>
        </p:nvGraphicFramePr>
        <p:xfrm>
          <a:off x="6834663" y="2472131"/>
          <a:ext cx="5111750" cy="3140075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0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پلانتار فلکشن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(Plantar flexion)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سطح خلفی استخوان پاشنه با تاندون آشیل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یک سوم سطح خلفی و بالایی نازک نی و یک سوم بخش میانی و داخلی درشت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9687" name="Rectangle 23"/>
          <p:cNvSpPr>
            <a:spLocks noChangeArrowheads="1"/>
          </p:cNvSpPr>
          <p:nvPr/>
        </p:nvSpPr>
        <p:spPr bwMode="auto">
          <a:xfrm>
            <a:off x="7151838" y="5797066"/>
            <a:ext cx="5040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fa-IR" altLang="en-US" sz="2400" dirty="0">
                <a:latin typeface="Arial" panose="020B0604020202020204" pitchFamily="34" charset="0"/>
              </a:rPr>
              <a:t>این عضله در زیر عضله دوقلو قرار گرفته است</a:t>
            </a:r>
            <a:endParaRPr lang="fa-IR" altLang="en-US" sz="2400" i="1" dirty="0">
              <a:latin typeface="Arial" panose="020B0604020202020204" pitchFamily="34" charset="0"/>
            </a:endParaRPr>
          </a:p>
        </p:txBody>
      </p:sp>
      <p:pic>
        <p:nvPicPr>
          <p:cNvPr id="369688" name="Picture 24" descr="11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51" y="277813"/>
            <a:ext cx="3158649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89" name="Picture 26" descr="عضلع نعل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3341688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970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25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نازک نی کوتاه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(Peroneus brevis)</a:t>
            </a:r>
          </a:p>
        </p:txBody>
      </p:sp>
      <p:graphicFrame>
        <p:nvGraphicFramePr>
          <p:cNvPr id="694275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43881128"/>
              </p:ext>
            </p:extLst>
          </p:nvPr>
        </p:nvGraphicFramePr>
        <p:xfrm>
          <a:off x="5591176" y="1773239"/>
          <a:ext cx="4391025" cy="576261"/>
        </p:xfrm>
        <a:graphic>
          <a:graphicData uri="http://schemas.openxmlformats.org/drawingml/2006/table">
            <a:tbl>
              <a:tblPr/>
              <a:tblGrid>
                <a:gridCol w="194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261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31632" marB="316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31632" marB="316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سرثابت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</a:t>
                      </a:r>
                    </a:p>
                  </a:txBody>
                  <a:tcPr marT="31632" marB="316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4285" name="Group 13"/>
          <p:cNvGraphicFramePr>
            <a:graphicFrameLocks noGrp="1"/>
          </p:cNvGraphicFramePr>
          <p:nvPr/>
        </p:nvGraphicFramePr>
        <p:xfrm>
          <a:off x="5591176" y="2349500"/>
          <a:ext cx="4392613" cy="2401888"/>
        </p:xfrm>
        <a:graphic>
          <a:graphicData uri="http://schemas.openxmlformats.org/drawingml/2006/table">
            <a:tbl>
              <a:tblPr/>
              <a:tblGrid>
                <a:gridCol w="201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188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پلانتار فلکشن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و اورشن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(Plantar 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</a:t>
                      </a: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Eversion)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خارجی پایه استخوان پنجم کف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دوسوم بالایی استخوان نازک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0711" name="Rectangle 23"/>
          <p:cNvSpPr>
            <a:spLocks noChangeArrowheads="1"/>
          </p:cNvSpPr>
          <p:nvPr/>
        </p:nvSpPr>
        <p:spPr bwMode="auto">
          <a:xfrm>
            <a:off x="3936218" y="4847067"/>
            <a:ext cx="6285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Arial" panose="020B0604020202020204" pitchFamily="34" charset="0"/>
              </a:rPr>
              <a:t>این عضله کوچکتر از عضله نازک نی بلند است و در زیر آن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Arial" panose="020B0604020202020204" pitchFamily="34" charset="0"/>
              </a:rPr>
              <a:t> قرار گرفته است و قابل لمس نمی باشد</a:t>
            </a:r>
            <a:r>
              <a:rPr lang="fa-IR" altLang="en-US" sz="1800" i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70712" name="Picture 24" descr="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" y="371819"/>
            <a:ext cx="30241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952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27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53400" y="381000"/>
            <a:ext cx="3352800" cy="651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fa-IR" altLang="en-US" sz="4700" dirty="0"/>
              <a:t>عضله دوقلو:</a:t>
            </a:r>
            <a:endParaRPr lang="en-US" altLang="en-US" sz="4700" dirty="0"/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" y="235268"/>
            <a:ext cx="7848600" cy="1813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fa-IR" altLang="en-US" sz="2800" dirty="0"/>
              <a:t>در مورد این عضله در بخش مربوط به عضلات زانو صحبت شد.عمل این عضله بر روی مچ پا به صورت پلانتار فلکشن می باشد.</a:t>
            </a:r>
            <a:r>
              <a:rPr lang="en-US" altLang="en-US" sz="2400" dirty="0">
                <a:latin typeface="Georgia" panose="02040502050405020303" pitchFamily="18" charset="0"/>
              </a:rPr>
              <a:t>(Plantar</a:t>
            </a:r>
            <a:r>
              <a:rPr lang="en-US" altLang="en-US" sz="2800" dirty="0">
                <a:latin typeface="Georgia" panose="02040502050405020303" pitchFamily="18" charset="0"/>
              </a:rPr>
              <a:t> </a:t>
            </a:r>
            <a:r>
              <a:rPr lang="en-US" altLang="en-US" sz="2400" dirty="0">
                <a:latin typeface="Georgia" panose="02040502050405020303" pitchFamily="18" charset="0"/>
              </a:rPr>
              <a:t>Flexion)</a:t>
            </a:r>
            <a:endParaRPr lang="fa-IR" altLang="en-US" sz="2400" dirty="0">
              <a:latin typeface="Georgia" panose="02040502050405020303" pitchFamily="18" charset="0"/>
            </a:endParaRPr>
          </a:p>
          <a:p>
            <a:pPr algn="r">
              <a:lnSpc>
                <a:spcPct val="90000"/>
              </a:lnSpc>
            </a:pPr>
            <a:r>
              <a:rPr lang="fa-IR" altLang="en-US" sz="2800" dirty="0">
                <a:latin typeface="Georgia" panose="02040502050405020303" pitchFamily="18" charset="0"/>
              </a:rPr>
              <a:t>این عضله عمل پلانتار فلکشن را با علت بلند بودن طول بازوی کارگر بسیار قوی انجام می دهد.</a:t>
            </a:r>
            <a:endParaRPr lang="en-US" altLang="en-US" sz="2800" dirty="0">
              <a:latin typeface="Georgia" panose="02040502050405020303" pitchFamily="18" charset="0"/>
            </a:endParaRPr>
          </a:p>
        </p:txBody>
      </p:sp>
      <p:pic>
        <p:nvPicPr>
          <p:cNvPr id="371716" name="Picture 4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8" y="2607945"/>
            <a:ext cx="8419702" cy="42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393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298" grpId="0"/>
      <p:bldP spid="69529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تا کننده دراز انگشتان پا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(Flexor digitorum longus)</a:t>
            </a:r>
          </a:p>
        </p:txBody>
      </p:sp>
      <p:graphicFrame>
        <p:nvGraphicFramePr>
          <p:cNvPr id="69632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170628"/>
              </p:ext>
            </p:extLst>
          </p:nvPr>
        </p:nvGraphicFramePr>
        <p:xfrm>
          <a:off x="5016501" y="1844675"/>
          <a:ext cx="5040313" cy="517956"/>
        </p:xfrm>
        <a:graphic>
          <a:graphicData uri="http://schemas.openxmlformats.org/drawingml/2006/table">
            <a:tbl>
              <a:tblPr/>
              <a:tblGrid>
                <a:gridCol w="230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18" marB="45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6333" name="Group 13"/>
          <p:cNvGraphicFramePr>
            <a:graphicFrameLocks noGrp="1"/>
          </p:cNvGraphicFramePr>
          <p:nvPr/>
        </p:nvGraphicFramePr>
        <p:xfrm>
          <a:off x="5016501" y="2420939"/>
          <a:ext cx="5040313" cy="4054475"/>
        </p:xfrm>
        <a:graphic>
          <a:graphicData uri="http://schemas.openxmlformats.org/drawingml/2006/table">
            <a:tbl>
              <a:tblPr/>
              <a:tblGrid>
                <a:gridCol w="230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44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کردن بندانگشتان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endParaRPr kumimoji="0" lang="fa-IR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پلانتار فلکشن 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اینورشن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Plantar flexion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Inversion)</a:t>
                      </a:r>
                      <a:endParaRPr kumimoji="0" lang="fa-IR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a-IR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پایه سطح کف پایی بند انگشتان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خلفی</a:t>
                      </a: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درشت نی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2759" name="Picture 23" descr="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704851"/>
            <a:ext cx="4078289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365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تا کننده دراز شست پا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(Flexor hallucis longus)</a:t>
            </a:r>
          </a:p>
        </p:txBody>
      </p:sp>
      <p:graphicFrame>
        <p:nvGraphicFramePr>
          <p:cNvPr id="69734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8880845"/>
              </p:ext>
            </p:extLst>
          </p:nvPr>
        </p:nvGraphicFramePr>
        <p:xfrm>
          <a:off x="4583114" y="1844676"/>
          <a:ext cx="5400675" cy="504825"/>
        </p:xfrm>
        <a:graphic>
          <a:graphicData uri="http://schemas.openxmlformats.org/drawingml/2006/table">
            <a:tbl>
              <a:tblPr/>
              <a:tblGrid>
                <a:gridCol w="2233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عمل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7357" name="Group 13"/>
          <p:cNvGraphicFramePr>
            <a:graphicFrameLocks noGrp="1"/>
          </p:cNvGraphicFramePr>
          <p:nvPr/>
        </p:nvGraphicFramePr>
        <p:xfrm>
          <a:off x="4583114" y="2420938"/>
          <a:ext cx="5424487" cy="2919948"/>
        </p:xfrm>
        <a:graphic>
          <a:graphicData uri="http://schemas.openxmlformats.org/drawingml/2006/table">
            <a:tbl>
              <a:tblPr/>
              <a:tblGrid>
                <a:gridCol w="228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9412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تا کننده انگشت شست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endParaRPr kumimoji="0" lang="fa-IR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پلانتار فلکشن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اورشن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Plantar 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 Eversion)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بخش کف پایی استخوان بند دوم انگشت شست پا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دوسوم بخش پایینی و خلفی نازک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3783" name="Rectangle 23"/>
          <p:cNvSpPr>
            <a:spLocks noChangeArrowheads="1"/>
          </p:cNvSpPr>
          <p:nvPr/>
        </p:nvSpPr>
        <p:spPr bwMode="auto">
          <a:xfrm>
            <a:off x="3812018" y="5510014"/>
            <a:ext cx="6521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fa-IR" altLang="en-US" sz="2400" i="1" dirty="0">
                <a:latin typeface="Arial" panose="020B0604020202020204" pitchFamily="34" charset="0"/>
              </a:rPr>
              <a:t>این عضله در قسمت خارجی عضله تا کننده دراز پا به صورت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400" i="1" dirty="0">
                <a:latin typeface="Arial" panose="020B0604020202020204" pitchFamily="34" charset="0"/>
              </a:rPr>
              <a:t>عمقی قرار گرفته است.</a:t>
            </a:r>
          </a:p>
        </p:txBody>
      </p:sp>
      <p:pic>
        <p:nvPicPr>
          <p:cNvPr id="373784" name="Picture 24" descr="12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1" y="849313"/>
            <a:ext cx="3669029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958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4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r"/>
            <a:r>
              <a:rPr lang="fa-IR" altLang="en-US" smtClean="0">
                <a:effectLst/>
              </a:rPr>
              <a:t>عضله ساقی خلفی</a:t>
            </a:r>
            <a:br>
              <a:rPr lang="fa-IR" altLang="en-US" smtClean="0">
                <a:effectLst/>
              </a:rPr>
            </a:br>
            <a:r>
              <a:rPr lang="en-US" altLang="en-US" smtClean="0">
                <a:effectLst/>
                <a:latin typeface="Georgia" panose="02040502050405020303" pitchFamily="18" charset="0"/>
              </a:rPr>
              <a:t>(Tibialis Posterior)</a:t>
            </a:r>
            <a:endParaRPr lang="en-US" altLang="en-US" smtClean="0">
              <a:effectLst/>
            </a:endParaRPr>
          </a:p>
        </p:txBody>
      </p:sp>
      <p:graphicFrame>
        <p:nvGraphicFramePr>
          <p:cNvPr id="69837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04071757"/>
              </p:ext>
            </p:extLst>
          </p:nvPr>
        </p:nvGraphicFramePr>
        <p:xfrm>
          <a:off x="4800600" y="1844676"/>
          <a:ext cx="5327650" cy="587375"/>
        </p:xfrm>
        <a:graphic>
          <a:graphicData uri="http://schemas.openxmlformats.org/drawingml/2006/table">
            <a:tbl>
              <a:tblPr/>
              <a:tblGrid>
                <a:gridCol w="2014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  عمل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سرمتحرک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 سرثابت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8381" name="Group 13"/>
          <p:cNvGraphicFramePr>
            <a:graphicFrameLocks noGrp="1"/>
          </p:cNvGraphicFramePr>
          <p:nvPr/>
        </p:nvGraphicFramePr>
        <p:xfrm>
          <a:off x="4800600" y="2492376"/>
          <a:ext cx="5327650" cy="2759075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9075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پلانتار فلکشن و اینورشن مچ پا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(Plantar flexion,</a:t>
                      </a:r>
                    </a:p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Invesion)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قسمت پایین و داخل استخوان ناوی و استخوان های تاسی،پاشنه و سه استخوان میخی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دوسوم قسمت بالای درشت نی و سطح داخلی دوسوم نازک نی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4807" name="Picture 23" descr="12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206376"/>
            <a:ext cx="335375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808" name="Picture 24" descr="ساقی خلف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2524125"/>
            <a:ext cx="336804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2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0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258</TotalTime>
  <Words>6505</Words>
  <Application>Microsoft Office PowerPoint</Application>
  <PresentationFormat>Widescreen</PresentationFormat>
  <Paragraphs>1325</Paragraphs>
  <Slides>186</Slides>
  <Notes>86</Notes>
  <HiddenSlides>1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203" baseType="lpstr">
      <vt:lpstr>Arabic Transparent</vt:lpstr>
      <vt:lpstr>Arial</vt:lpstr>
      <vt:lpstr>Arial Black</vt:lpstr>
      <vt:lpstr>B Esfehan</vt:lpstr>
      <vt:lpstr>B Titr</vt:lpstr>
      <vt:lpstr>B Zar</vt:lpstr>
      <vt:lpstr>Calibri</vt:lpstr>
      <vt:lpstr>Garamond</vt:lpstr>
      <vt:lpstr>Georgia</vt:lpstr>
      <vt:lpstr>Tahoma</vt:lpstr>
      <vt:lpstr>Times New Roman</vt:lpstr>
      <vt:lpstr>Trebuchet MS</vt:lpstr>
      <vt:lpstr>Verdana</vt:lpstr>
      <vt:lpstr>Wingdings</vt:lpstr>
      <vt:lpstr>Zar</vt:lpstr>
      <vt:lpstr>Berlin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مفصل آرنج</vt:lpstr>
      <vt:lpstr>مفصل آرنج</vt:lpstr>
      <vt:lpstr>مفصل آرنج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سه گوشه آرنجی   Anconeus</vt:lpstr>
      <vt:lpstr>عضله کف دستی طویل Palmaris longus</vt:lpstr>
      <vt:lpstr>عضله زند اعلایی قدامی Flexor carpi radialis</vt:lpstr>
      <vt:lpstr>عضله زند اسفلی قدامی flexor carpi ulnaris</vt:lpstr>
      <vt:lpstr>عضله تا کننده سطحی انگشتان دست (Flexor digitorum superficialis)</vt:lpstr>
      <vt:lpstr>عضله زند اسفلی خلفی (Extensor carpi ulnaris)  سر ثابت: فوق لقمه خارجی استخوان بازو  سر متحرک : پشت پایه استخوان دوم کف دست  عمل :  باز کننده مچ دست</vt:lpstr>
      <vt:lpstr>عضله زند اعلایی خلفی (Extensor carpi radiali longus)</vt:lpstr>
      <vt:lpstr>عضله زند اعلایی خلفی کوتاه (Extensor carpiradialis bervis)</vt:lpstr>
      <vt:lpstr>عضله باز کننده انگشتان دست (Extensor digitorum)</vt:lpstr>
      <vt:lpstr>عضلات ناحیه ساعد</vt:lpstr>
      <vt:lpstr>عضله باز کننده دراز شست (Extensor pollicis longus)</vt:lpstr>
      <vt:lpstr>عضله باز کننده کوتاه شست دست (Extensorpollicis brevis)</vt:lpstr>
      <vt:lpstr>عضله دور کننده دراز شست دست (Abductor pollicis longus)</vt:lpstr>
      <vt:lpstr>عضله تا کننده دراز شست دست (Flexor pollicis longus)</vt:lpstr>
      <vt:lpstr>عضله باز کننده انگشت سبابه (Extensor indicis)</vt:lpstr>
      <vt:lpstr>عضله باز کننده انگشت کوچک دست (Extensor digiti minimi)</vt:lpstr>
      <vt:lpstr>عضله تا کننده عمقی انگشتان دست (Flexor digitorm profunds)</vt:lpstr>
      <vt:lpstr>عضلات دست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ساختمان استخواني مفصل </vt:lpstr>
      <vt:lpstr>PowerPoint Presentation</vt:lpstr>
      <vt:lpstr>استخوان هاي مفصل ران وكمربند لگني </vt:lpstr>
      <vt:lpstr>ليگامنت هاي مفصل ران</vt:lpstr>
      <vt:lpstr>ليگامنت هاي مفصل ران</vt:lpstr>
      <vt:lpstr>PowerPoint Presentation</vt:lpstr>
      <vt:lpstr>PowerPoint Presentation</vt:lpstr>
      <vt:lpstr>عضله راست قدامي ) Rectous Femoris  ( </vt:lpstr>
      <vt:lpstr>عضله راست قدامي ) Rectous Femoris  (</vt:lpstr>
      <vt:lpstr>تقويت عضله راست قدامي </vt:lpstr>
      <vt:lpstr> عضله شانه اي )  Pectineus (</vt:lpstr>
      <vt:lpstr>عضله شانه ای (Pectineus)</vt:lpstr>
      <vt:lpstr>عضله خیاطه (Sartorius)</vt:lpstr>
      <vt:lpstr>عضله خیاطه</vt:lpstr>
      <vt:lpstr>عضله کشنده پهن نیام (Tensor facsia latae)</vt:lpstr>
      <vt:lpstr>عضله سرینی بزرگ (Glutes maximus)</vt:lpstr>
      <vt:lpstr>عضله سرینی میانی (Glutes medius)</vt:lpstr>
      <vt:lpstr>عضله سرینی کوچک (Glutes minimus)</vt:lpstr>
      <vt:lpstr>PowerPoint Presentation</vt:lpstr>
      <vt:lpstr>عضله نزدیک کنده بزرگ (Adductor magnus)</vt:lpstr>
      <vt:lpstr>عضله نزدیک کننده طویل (Adductor longus)</vt:lpstr>
      <vt:lpstr>عضله نزدیک کننده کوتاه (Adductor brevis)</vt:lpstr>
      <vt:lpstr>عضله راست داخلی (Gracilis)</vt:lpstr>
      <vt:lpstr>گروه عضلات همسترینگ (Hamstring)</vt:lpstr>
      <vt:lpstr>1- عضله نیم وتری (Semitendinosus)</vt:lpstr>
      <vt:lpstr>2-عضله نیم غشایی (Semimembranons)</vt:lpstr>
      <vt:lpstr>3-عضله دو سر رانی (Biceps femoris)</vt:lpstr>
      <vt:lpstr>عضلات چرخش دهنده خارجی (Outward rotators)</vt:lpstr>
      <vt:lpstr>PowerPoint Presentation</vt:lpstr>
      <vt:lpstr>عضلات زانو (knee)</vt:lpstr>
      <vt:lpstr>عضلات عمل کننده بر مفصل زانو:</vt:lpstr>
      <vt:lpstr>PowerPoint Presentation</vt:lpstr>
      <vt:lpstr>عضلات رانی (Vasti)</vt:lpstr>
      <vt:lpstr>PowerPoint Presentation</vt:lpstr>
      <vt:lpstr>عضله رکبی (Popliteus)</vt:lpstr>
      <vt:lpstr>عضله دوقلو (Gastrocnemius)</vt:lpstr>
      <vt:lpstr>عضله کف پایی (Plantaris)</vt:lpstr>
      <vt:lpstr>-عضلات شرکت کننده                       -عضلات شرکت کننده  در چرخش داخلی درشت نی :                در چرخش خارجی درشت نی: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عضله ساقی قدامی (Tibialis Anterior)</vt:lpstr>
      <vt:lpstr>عضله باز کننده طویل انگشتان پا (Extensor digitorum longus)</vt:lpstr>
      <vt:lpstr>باز کننده دراز شست پا (Extensor hallucis longus)</vt:lpstr>
      <vt:lpstr>عضله نازک نی طرفی (Peroneus Tertius)</vt:lpstr>
      <vt:lpstr>عضله نازک نی بلند (Peroneus longus)</vt:lpstr>
      <vt:lpstr>عضله نعلی (Soleus)</vt:lpstr>
      <vt:lpstr>عضله نازک نی کوتاه (Peroneus brevis)</vt:lpstr>
      <vt:lpstr>عضله دوقلو:</vt:lpstr>
      <vt:lpstr>عضله تا کننده دراز انگشتان پا (Flexor digitorum longus)</vt:lpstr>
      <vt:lpstr>عضله تا کننده دراز شست پا (Flexor hallucis longus)</vt:lpstr>
      <vt:lpstr>عضله ساقی خلفی (Tibialis Posterior)</vt:lpstr>
      <vt:lpstr>PowerPoint Presentation</vt:lpstr>
      <vt:lpstr>PowerPoint Presentation</vt:lpstr>
      <vt:lpstr>تا کننده کوتاه انگشتان Flexor Digitorum Brevhs</vt:lpstr>
      <vt:lpstr>دور کننده شست پا Abductor Hallusis     </vt:lpstr>
      <vt:lpstr>PowerPoint Presentation</vt:lpstr>
      <vt:lpstr>PowerPoint Presentation</vt:lpstr>
      <vt:lpstr>ساختاراستخوانی</vt:lpstr>
      <vt:lpstr>PowerPoint Presentation</vt:lpstr>
      <vt:lpstr>نماهای ستون فقرات</vt:lpstr>
      <vt:lpstr>ساختمان یک مهره</vt:lpstr>
      <vt:lpstr>PowerPoint Presentation</vt:lpstr>
      <vt:lpstr>مهره های گردنی(CERVICAL)</vt:lpstr>
      <vt:lpstr>PowerPoint Presentation</vt:lpstr>
      <vt:lpstr>اکسیس</vt:lpstr>
      <vt:lpstr>مهره های کمریLUMBAR)</vt:lpstr>
      <vt:lpstr>PowerPoint Presentation</vt:lpstr>
      <vt:lpstr>PowerPoint Presentation</vt:lpstr>
      <vt:lpstr>PowerPoint Presentation</vt:lpstr>
      <vt:lpstr>PowerPoint Presentation</vt:lpstr>
      <vt:lpstr>حرکت های ستون مهره 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جناغی چنبری پستاني (sternocleidomastoid)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عضلات راست کننده ستون مهره ها{Erector spinae}  </vt:lpstr>
      <vt:lpstr>PowerPoint Presentation</vt:lpstr>
      <vt:lpstr>عضلات نیم خاری semispinalis   </vt:lpstr>
      <vt:lpstr>عضلات خاری راسی(semispinalis capitis )</vt:lpstr>
      <vt:lpstr>نیم خاری گردنی(semispinalis cervicis)</vt:lpstr>
      <vt:lpstr>نیم خاری پشتی(صدری)(thoracis semispinalis)</vt:lpstr>
      <vt:lpstr>عضلات عمق دهنده وخلفی ستون مهره ها deep posterior muscles</vt:lpstr>
      <vt:lpstr>چرخش دهنده های عمقی ستون مهره ها</vt:lpstr>
      <vt:lpstr>عضلات چند سر(multifidus)</vt:lpstr>
      <vt:lpstr>عضلات بین عرضی(intertransversus)</vt:lpstr>
      <vt:lpstr>PowerPoint Presentation</vt:lpstr>
      <vt:lpstr>PowerPoint Presentation</vt:lpstr>
      <vt:lpstr>PowerPoint Presentation</vt:lpstr>
      <vt:lpstr>ذوزنقه – قسمت یک (trapezius-part1)</vt:lpstr>
      <vt:lpstr>PowerPoint Presentation</vt:lpstr>
      <vt:lpstr>PowerPoint Presentation</vt:lpstr>
      <vt:lpstr>مربع کمری(quadratus lumborum)</vt:lpstr>
      <vt:lpstr>Quadratus Lumborum</vt:lpstr>
      <vt:lpstr>PowerPoint Presentation</vt:lpstr>
      <vt:lpstr>PowerPoint Presentation</vt:lpstr>
      <vt:lpstr>PowerPoint Presentation</vt:lpstr>
      <vt:lpstr>راست مستقیم (rectus abdominis)</vt:lpstr>
      <vt:lpstr>PowerPoint Presentation</vt:lpstr>
      <vt:lpstr>تمرین تقویتی</vt:lpstr>
      <vt:lpstr>کشش راست شکم</vt:lpstr>
      <vt:lpstr>مایل بزرگ (external ablique)</vt:lpstr>
      <vt:lpstr>PowerPoint Presentation</vt:lpstr>
      <vt:lpstr>PowerPoint Presentation</vt:lpstr>
      <vt:lpstr>مایل کوچک(internal oblique)</vt:lpstr>
      <vt:lpstr>PowerPoint Presentation</vt:lpstr>
      <vt:lpstr>عرض شکمی(transverses abdominis)</vt:lpstr>
      <vt:lpstr>PowerPoint Presentation</vt:lpstr>
      <vt:lpstr>سوئز کوچک (psoas minor)</vt:lpstr>
      <vt:lpstr>psoas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22</cp:revision>
  <dcterms:created xsi:type="dcterms:W3CDTF">2018-11-01T20:49:30Z</dcterms:created>
  <dcterms:modified xsi:type="dcterms:W3CDTF">2018-11-03T19:14:01Z</dcterms:modified>
</cp:coreProperties>
</file>