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45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BE4F2F5-A4C6-4403-A11A-B687E6282129}" type="datetimeFigureOut">
              <a:rPr lang="en-US" smtClean="0"/>
              <a:t>4/21/2014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1892405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E4F2F5-A4C6-4403-A11A-B687E6282129}" type="datetimeFigureOut">
              <a:rPr lang="en-US" smtClean="0"/>
              <a:t>4/21/2014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3538002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E4F2F5-A4C6-4403-A11A-B687E6282129}" type="datetimeFigureOut">
              <a:rPr lang="en-US" smtClean="0"/>
              <a:t>4/21/2014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3E52F3-F451-4670-9FFE-4B4CDD4B2046}"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46076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BE4F2F5-A4C6-4403-A11A-B687E6282129}" type="datetimeFigureOut">
              <a:rPr lang="en-US" smtClean="0"/>
              <a:t>4/21/2014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1689398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BE4F2F5-A4C6-4403-A11A-B687E6282129}" type="datetimeFigureOut">
              <a:rPr lang="en-US" smtClean="0"/>
              <a:t>4/21/2014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3E52F3-F451-4670-9FFE-4B4CDD4B2046}"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66234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BE4F2F5-A4C6-4403-A11A-B687E6282129}" type="datetimeFigureOut">
              <a:rPr lang="en-US" smtClean="0"/>
              <a:t>4/21/2014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5260949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E4F2F5-A4C6-4403-A11A-B687E6282129}" type="datetimeFigureOut">
              <a:rPr lang="en-US" smtClean="0"/>
              <a:t>4/21/2014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657643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E4F2F5-A4C6-4403-A11A-B687E6282129}" type="datetimeFigureOut">
              <a:rPr lang="en-US" smtClean="0"/>
              <a:t>4/21/2014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2469241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E4F2F5-A4C6-4403-A11A-B687E6282129}" type="datetimeFigureOut">
              <a:rPr lang="en-US" smtClean="0"/>
              <a:t>4/21/2014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2671587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E4F2F5-A4C6-4403-A11A-B687E6282129}" type="datetimeFigureOut">
              <a:rPr lang="en-US" smtClean="0"/>
              <a:t>4/21/2014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1252091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BE4F2F5-A4C6-4403-A11A-B687E6282129}" type="datetimeFigureOut">
              <a:rPr lang="en-US" smtClean="0"/>
              <a:t>4/21/2014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3167747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E4F2F5-A4C6-4403-A11A-B687E6282129}" type="datetimeFigureOut">
              <a:rPr lang="en-US" smtClean="0"/>
              <a:t>4/21/2014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3008011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BE4F2F5-A4C6-4403-A11A-B687E6282129}" type="datetimeFigureOut">
              <a:rPr lang="en-US" smtClean="0"/>
              <a:t>4/21/2014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1766656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E4F2F5-A4C6-4403-A11A-B687E6282129}" type="datetimeFigureOut">
              <a:rPr lang="en-US" smtClean="0"/>
              <a:t>4/21/2014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250221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E4F2F5-A4C6-4403-A11A-B687E6282129}" type="datetimeFigureOut">
              <a:rPr lang="en-US" smtClean="0"/>
              <a:t>4/21/2014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2787072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E4F2F5-A4C6-4403-A11A-B687E6282129}" type="datetimeFigureOut">
              <a:rPr lang="en-US" smtClean="0"/>
              <a:t>4/21/2014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3E52F3-F451-4670-9FFE-4B4CDD4B2046}" type="slidenum">
              <a:rPr lang="en-US" smtClean="0"/>
              <a:t>‹#›</a:t>
            </a:fld>
            <a:endParaRPr lang="en-US"/>
          </a:p>
        </p:txBody>
      </p:sp>
    </p:spTree>
    <p:extLst>
      <p:ext uri="{BB962C8B-B14F-4D97-AF65-F5344CB8AC3E}">
        <p14:creationId xmlns:p14="http://schemas.microsoft.com/office/powerpoint/2010/main" val="2466106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BE4F2F5-A4C6-4403-A11A-B687E6282129}" type="datetimeFigureOut">
              <a:rPr lang="en-US" smtClean="0"/>
              <a:t>4/21/2014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D3E52F3-F451-4670-9FFE-4B4CDD4B2046}" type="slidenum">
              <a:rPr lang="en-US" smtClean="0"/>
              <a:t>‹#›</a:t>
            </a:fld>
            <a:endParaRPr lang="en-US"/>
          </a:p>
        </p:txBody>
      </p:sp>
    </p:spTree>
    <p:extLst>
      <p:ext uri="{BB962C8B-B14F-4D97-AF65-F5344CB8AC3E}">
        <p14:creationId xmlns:p14="http://schemas.microsoft.com/office/powerpoint/2010/main" val="21690542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184400"/>
            <a:ext cx="8915399" cy="2262781"/>
          </a:xfrm>
        </p:spPr>
        <p:txBody>
          <a:bodyPr>
            <a:normAutofit fontScale="90000"/>
          </a:bodyPr>
          <a:lstStyle/>
          <a:p>
            <a:r>
              <a:rPr lang="en-US" dirty="0" smtClean="0"/>
              <a:t>Five Great Ideas in Public Information Technology Literature</a:t>
            </a:r>
            <a:endParaRPr lang="en-US" dirty="0"/>
          </a:p>
        </p:txBody>
      </p:sp>
      <p:sp>
        <p:nvSpPr>
          <p:cNvPr id="3" name="Subtitle 2"/>
          <p:cNvSpPr>
            <a:spLocks noGrp="1"/>
          </p:cNvSpPr>
          <p:nvPr>
            <p:ph type="subTitle" idx="1"/>
          </p:nvPr>
        </p:nvSpPr>
        <p:spPr>
          <a:xfrm>
            <a:off x="2617789" y="4459879"/>
            <a:ext cx="8915399" cy="1126283"/>
          </a:xfrm>
        </p:spPr>
        <p:txBody>
          <a:bodyPr/>
          <a:lstStyle/>
          <a:p>
            <a:r>
              <a:rPr lang="en-US" dirty="0" smtClean="0"/>
              <a:t>Alexei </a:t>
            </a:r>
            <a:r>
              <a:rPr lang="en-US" dirty="0" err="1" smtClean="0"/>
              <a:t>Pavlichev</a:t>
            </a:r>
            <a:r>
              <a:rPr lang="en-US" dirty="0" smtClean="0"/>
              <a:t> and G. David Garson</a:t>
            </a:r>
            <a:endParaRPr lang="en-US" dirty="0"/>
          </a:p>
        </p:txBody>
      </p:sp>
    </p:spTree>
    <p:extLst>
      <p:ext uri="{BB962C8B-B14F-4D97-AF65-F5344CB8AC3E}">
        <p14:creationId xmlns:p14="http://schemas.microsoft.com/office/powerpoint/2010/main" val="1544778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405743"/>
            <a:ext cx="8911687" cy="1109156"/>
          </a:xfrm>
        </p:spPr>
        <p:txBody>
          <a:bodyPr>
            <a:normAutofit fontScale="90000"/>
          </a:bodyPr>
          <a:lstStyle/>
          <a:p>
            <a:pPr algn="r" rtl="1"/>
            <a:r>
              <a:rPr lang="fa-IR" dirty="0" smtClean="0">
                <a:solidFill>
                  <a:schemeClr val="tx1"/>
                </a:solidFill>
                <a:cs typeface="B Titr" panose="00000700000000000000" pitchFamily="2" charset="-78"/>
              </a:rPr>
              <a:t>تاثیرات </a:t>
            </a:r>
            <a:r>
              <a:rPr lang="en-US" dirty="0" smtClean="0">
                <a:solidFill>
                  <a:schemeClr val="tx1"/>
                </a:solidFill>
                <a:cs typeface="B Titr" panose="00000700000000000000" pitchFamily="2" charset="-78"/>
              </a:rPr>
              <a:t>ICT</a:t>
            </a:r>
            <a:r>
              <a:rPr lang="fa-IR" dirty="0" smtClean="0">
                <a:solidFill>
                  <a:schemeClr val="tx1"/>
                </a:solidFill>
                <a:cs typeface="B Titr" panose="00000700000000000000" pitchFamily="2" charset="-78"/>
              </a:rPr>
              <a:t> بر </a:t>
            </a:r>
            <a:r>
              <a:rPr lang="fa-IR" dirty="0" err="1" smtClean="0">
                <a:solidFill>
                  <a:schemeClr val="tx1"/>
                </a:solidFill>
                <a:cs typeface="B Titr" panose="00000700000000000000" pitchFamily="2" charset="-78"/>
              </a:rPr>
              <a:t>بروکراسی</a:t>
            </a:r>
            <a:r>
              <a:rPr lang="fa-IR" dirty="0" smtClean="0">
                <a:solidFill>
                  <a:schemeClr val="bg1">
                    <a:lumMod val="85000"/>
                  </a:schemeClr>
                </a:solidFill>
                <a:cs typeface="B Titr" panose="00000700000000000000" pitchFamily="2" charset="-78"/>
              </a:rPr>
              <a:t/>
            </a:r>
            <a:br>
              <a:rPr lang="fa-IR" dirty="0" smtClean="0">
                <a:solidFill>
                  <a:schemeClr val="bg1">
                    <a:lumMod val="85000"/>
                  </a:schemeClr>
                </a:solidFill>
                <a:cs typeface="B Titr" panose="00000700000000000000" pitchFamily="2" charset="-78"/>
              </a:rPr>
            </a:br>
            <a:r>
              <a:rPr lang="fa-IR" sz="1100" dirty="0" smtClean="0">
                <a:solidFill>
                  <a:srgbClr val="C00000"/>
                </a:solidFill>
                <a:cs typeface="B Titr" panose="00000700000000000000" pitchFamily="2" charset="-78"/>
              </a:rPr>
              <a:t/>
            </a:r>
            <a:br>
              <a:rPr lang="fa-IR" sz="1100" dirty="0" smtClean="0">
                <a:solidFill>
                  <a:srgbClr val="C00000"/>
                </a:solidFill>
                <a:cs typeface="B Titr" panose="00000700000000000000" pitchFamily="2" charset="-78"/>
              </a:rPr>
            </a:br>
            <a:r>
              <a:rPr lang="fa-IR" sz="4000" dirty="0" smtClean="0">
                <a:solidFill>
                  <a:srgbClr val="C00000"/>
                </a:solidFill>
                <a:cs typeface="B Vahid" panose="00000700000000000000" pitchFamily="2" charset="-78"/>
              </a:rPr>
              <a:t>1-</a:t>
            </a:r>
            <a:r>
              <a:rPr lang="fa-IR" sz="4000" dirty="0" smtClean="0">
                <a:solidFill>
                  <a:srgbClr val="C00000"/>
                </a:solidFill>
                <a:cs typeface="B Titr" panose="00000700000000000000" pitchFamily="2" charset="-78"/>
              </a:rPr>
              <a:t>  </a:t>
            </a:r>
            <a:r>
              <a:rPr lang="fa-IR" sz="4000" dirty="0" err="1" smtClean="0">
                <a:solidFill>
                  <a:srgbClr val="C00000"/>
                </a:solidFill>
                <a:cs typeface="B Vahid" panose="00000700000000000000" pitchFamily="2" charset="-78"/>
              </a:rPr>
              <a:t>فلت</a:t>
            </a:r>
            <a:r>
              <a:rPr lang="fa-IR" sz="4000" dirty="0" smtClean="0">
                <a:solidFill>
                  <a:srgbClr val="C00000"/>
                </a:solidFill>
                <a:cs typeface="B Vahid" panose="00000700000000000000" pitchFamily="2" charset="-78"/>
              </a:rPr>
              <a:t> شدن ساختار سازمانی</a:t>
            </a:r>
            <a:endParaRPr lang="en-US" sz="4000" dirty="0">
              <a:solidFill>
                <a:srgbClr val="C00000"/>
              </a:solidFill>
              <a:cs typeface="B Vahid" panose="00000700000000000000" pitchFamily="2" charset="-78"/>
            </a:endParaRPr>
          </a:p>
        </p:txBody>
      </p:sp>
      <p:sp>
        <p:nvSpPr>
          <p:cNvPr id="3" name="Content Placeholder 2"/>
          <p:cNvSpPr>
            <a:spLocks noGrp="1"/>
          </p:cNvSpPr>
          <p:nvPr>
            <p:ph idx="1"/>
          </p:nvPr>
        </p:nvSpPr>
        <p:spPr>
          <a:xfrm>
            <a:off x="861785" y="1760139"/>
            <a:ext cx="9824411" cy="4125284"/>
          </a:xfrm>
        </p:spPr>
        <p:txBody>
          <a:bodyPr>
            <a:normAutofit fontScale="92500" lnSpcReduction="10000"/>
          </a:bodyPr>
          <a:lstStyle/>
          <a:p>
            <a:r>
              <a:rPr lang="en-US" sz="2400" dirty="0" smtClean="0"/>
              <a:t>Classification of public </a:t>
            </a:r>
            <a:r>
              <a:rPr lang="en-US" sz="2400" dirty="0"/>
              <a:t>employees </a:t>
            </a:r>
            <a:r>
              <a:rPr lang="en-US" sz="2400" dirty="0" smtClean="0"/>
              <a:t>: </a:t>
            </a:r>
            <a:r>
              <a:rPr lang="en-US" sz="2400" dirty="0">
                <a:solidFill>
                  <a:srgbClr val="C00000"/>
                </a:solidFill>
              </a:rPr>
              <a:t>operators, managers, </a:t>
            </a:r>
            <a:r>
              <a:rPr lang="en-US" sz="2400" dirty="0">
                <a:solidFill>
                  <a:schemeClr val="tx1"/>
                </a:solidFill>
              </a:rPr>
              <a:t>and</a:t>
            </a:r>
            <a:r>
              <a:rPr lang="en-US" sz="2400" dirty="0">
                <a:solidFill>
                  <a:srgbClr val="C00000"/>
                </a:solidFill>
              </a:rPr>
              <a:t> executives</a:t>
            </a:r>
            <a:r>
              <a:rPr lang="en-US" sz="2400" dirty="0"/>
              <a:t>. </a:t>
            </a:r>
            <a:endParaRPr lang="en-US" sz="2400" dirty="0" smtClean="0"/>
          </a:p>
          <a:p>
            <a:r>
              <a:rPr lang="en-US" sz="2400" dirty="0" smtClean="0">
                <a:solidFill>
                  <a:srgbClr val="C00000"/>
                </a:solidFill>
              </a:rPr>
              <a:t>Operators</a:t>
            </a:r>
            <a:r>
              <a:rPr lang="en-US" sz="2400" dirty="0"/>
              <a:t> </a:t>
            </a:r>
            <a:r>
              <a:rPr lang="en-US" sz="2400" dirty="0" smtClean="0"/>
              <a:t>are </a:t>
            </a:r>
            <a:r>
              <a:rPr lang="en-US" sz="2400" dirty="0"/>
              <a:t>front-line employees, or “street-level bureaucrats” who interact with customers of the </a:t>
            </a:r>
            <a:r>
              <a:rPr lang="en-US" sz="2400" dirty="0" smtClean="0"/>
              <a:t>public agencies </a:t>
            </a:r>
            <a:r>
              <a:rPr lang="en-US" sz="2400" dirty="0"/>
              <a:t>on a regular basis and policies that govern functioning of the government agencies.</a:t>
            </a:r>
          </a:p>
          <a:p>
            <a:r>
              <a:rPr lang="en-US" sz="2400" dirty="0"/>
              <a:t>Responsibilities of </a:t>
            </a:r>
            <a:r>
              <a:rPr lang="en-US" sz="2400" dirty="0">
                <a:solidFill>
                  <a:srgbClr val="C00000"/>
                </a:solidFill>
              </a:rPr>
              <a:t>managers</a:t>
            </a:r>
            <a:r>
              <a:rPr lang="en-US" sz="2400" dirty="0"/>
              <a:t> usually involve preliminary data analysis and producing reports </a:t>
            </a:r>
            <a:r>
              <a:rPr lang="en-US" sz="2400" dirty="0" smtClean="0"/>
              <a:t>for executives</a:t>
            </a:r>
            <a:r>
              <a:rPr lang="en-US" sz="2400" dirty="0"/>
              <a:t>. </a:t>
            </a:r>
            <a:endParaRPr lang="en-US" sz="2400" dirty="0" smtClean="0"/>
          </a:p>
          <a:p>
            <a:r>
              <a:rPr lang="en-US" sz="2400" dirty="0" smtClean="0"/>
              <a:t>career </a:t>
            </a:r>
            <a:r>
              <a:rPr lang="en-US" sz="2400" dirty="0">
                <a:solidFill>
                  <a:srgbClr val="C00000"/>
                </a:solidFill>
              </a:rPr>
              <a:t>executives</a:t>
            </a:r>
            <a:r>
              <a:rPr lang="en-US" sz="2400" dirty="0"/>
              <a:t> are involved in making major organizational </a:t>
            </a:r>
            <a:r>
              <a:rPr lang="en-US" sz="2400" dirty="0" smtClean="0"/>
              <a:t>decisions, creating </a:t>
            </a:r>
            <a:r>
              <a:rPr lang="en-US" sz="2400" dirty="0"/>
              <a:t>organizational policies, and standard operating procedures, and </a:t>
            </a:r>
            <a:r>
              <a:rPr lang="en-US" sz="2400" dirty="0" smtClean="0"/>
              <a:t>representing organizations </a:t>
            </a:r>
            <a:r>
              <a:rPr lang="en-US" sz="2400" dirty="0"/>
              <a:t>externally.</a:t>
            </a:r>
            <a:endParaRPr lang="fa-IR" sz="2400" dirty="0" smtClean="0">
              <a:solidFill>
                <a:schemeClr val="tx1"/>
              </a:solidFill>
              <a:cs typeface="B Vahid" panose="00000700000000000000" pitchFamily="2" charset="-78"/>
            </a:endParaRPr>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دوم</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776411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73"/>
            <a:ext cx="12194979" cy="6856327"/>
          </a:xfrm>
          <a:prstGeom prst="rect">
            <a:avLst/>
          </a:prstGeom>
        </p:spPr>
      </p:pic>
      <p:sp>
        <p:nvSpPr>
          <p:cNvPr id="2" name="Title 1"/>
          <p:cNvSpPr>
            <a:spLocks noGrp="1"/>
          </p:cNvSpPr>
          <p:nvPr>
            <p:ph type="title"/>
          </p:nvPr>
        </p:nvSpPr>
        <p:spPr>
          <a:xfrm>
            <a:off x="1359207" y="405743"/>
            <a:ext cx="8911687" cy="1109156"/>
          </a:xfrm>
        </p:spPr>
        <p:txBody>
          <a:bodyPr>
            <a:normAutofit fontScale="90000"/>
          </a:bodyPr>
          <a:lstStyle/>
          <a:p>
            <a:pPr algn="r" rtl="1"/>
            <a:r>
              <a:rPr lang="fa-IR" dirty="0" smtClean="0">
                <a:solidFill>
                  <a:schemeClr val="tx1"/>
                </a:solidFill>
                <a:cs typeface="B Titr" panose="00000700000000000000" pitchFamily="2" charset="-78"/>
              </a:rPr>
              <a:t>تاثیرات </a:t>
            </a:r>
            <a:r>
              <a:rPr lang="en-US" dirty="0" smtClean="0">
                <a:solidFill>
                  <a:schemeClr val="tx1"/>
                </a:solidFill>
                <a:cs typeface="B Titr" panose="00000700000000000000" pitchFamily="2" charset="-78"/>
              </a:rPr>
              <a:t>ICT</a:t>
            </a:r>
            <a:r>
              <a:rPr lang="fa-IR" dirty="0" smtClean="0">
                <a:solidFill>
                  <a:schemeClr val="tx1"/>
                </a:solidFill>
                <a:cs typeface="B Titr" panose="00000700000000000000" pitchFamily="2" charset="-78"/>
              </a:rPr>
              <a:t> بر </a:t>
            </a:r>
            <a:r>
              <a:rPr lang="fa-IR" dirty="0" err="1" smtClean="0">
                <a:solidFill>
                  <a:schemeClr val="tx1"/>
                </a:solidFill>
                <a:cs typeface="B Titr" panose="00000700000000000000" pitchFamily="2" charset="-78"/>
              </a:rPr>
              <a:t>بروکراسی</a:t>
            </a:r>
            <a:r>
              <a:rPr lang="fa-IR" dirty="0" smtClean="0">
                <a:solidFill>
                  <a:schemeClr val="bg1">
                    <a:lumMod val="85000"/>
                  </a:schemeClr>
                </a:solidFill>
                <a:cs typeface="B Titr" panose="00000700000000000000" pitchFamily="2" charset="-78"/>
              </a:rPr>
              <a:t/>
            </a:r>
            <a:br>
              <a:rPr lang="fa-IR" dirty="0" smtClean="0">
                <a:solidFill>
                  <a:schemeClr val="bg1">
                    <a:lumMod val="85000"/>
                  </a:schemeClr>
                </a:solidFill>
                <a:cs typeface="B Titr" panose="00000700000000000000" pitchFamily="2" charset="-78"/>
              </a:rPr>
            </a:br>
            <a:r>
              <a:rPr lang="fa-IR" sz="1100" dirty="0" smtClean="0">
                <a:solidFill>
                  <a:srgbClr val="C00000"/>
                </a:solidFill>
                <a:cs typeface="B Titr" panose="00000700000000000000" pitchFamily="2" charset="-78"/>
              </a:rPr>
              <a:t/>
            </a:r>
            <a:br>
              <a:rPr lang="fa-IR" sz="1100" dirty="0" smtClean="0">
                <a:solidFill>
                  <a:srgbClr val="C00000"/>
                </a:solidFill>
                <a:cs typeface="B Titr" panose="00000700000000000000" pitchFamily="2" charset="-78"/>
              </a:rPr>
            </a:br>
            <a:r>
              <a:rPr lang="fa-IR" sz="4000" dirty="0" smtClean="0">
                <a:solidFill>
                  <a:srgbClr val="C00000"/>
                </a:solidFill>
                <a:cs typeface="B Vahid" panose="00000700000000000000" pitchFamily="2" charset="-78"/>
              </a:rPr>
              <a:t>1-</a:t>
            </a:r>
            <a:r>
              <a:rPr lang="fa-IR" sz="4000" dirty="0" smtClean="0">
                <a:solidFill>
                  <a:srgbClr val="C00000"/>
                </a:solidFill>
                <a:cs typeface="B Titr" panose="00000700000000000000" pitchFamily="2" charset="-78"/>
              </a:rPr>
              <a:t>  </a:t>
            </a:r>
            <a:r>
              <a:rPr lang="fa-IR" sz="4000" dirty="0" err="1" smtClean="0">
                <a:solidFill>
                  <a:srgbClr val="C00000"/>
                </a:solidFill>
                <a:cs typeface="B Vahid" panose="00000700000000000000" pitchFamily="2" charset="-78"/>
              </a:rPr>
              <a:t>فلت</a:t>
            </a:r>
            <a:r>
              <a:rPr lang="fa-IR" sz="4000" dirty="0" smtClean="0">
                <a:solidFill>
                  <a:srgbClr val="C00000"/>
                </a:solidFill>
                <a:cs typeface="B Vahid" panose="00000700000000000000" pitchFamily="2" charset="-78"/>
              </a:rPr>
              <a:t> شدن ساختار سازمانی</a:t>
            </a:r>
            <a:endParaRPr lang="en-US" sz="4000" dirty="0">
              <a:solidFill>
                <a:srgbClr val="C00000"/>
              </a:solidFill>
              <a:cs typeface="B Vahid" panose="00000700000000000000" pitchFamily="2" charset="-78"/>
            </a:endParaRPr>
          </a:p>
        </p:txBody>
      </p:sp>
      <p:sp>
        <p:nvSpPr>
          <p:cNvPr id="3" name="Content Placeholder 2"/>
          <p:cNvSpPr>
            <a:spLocks noGrp="1"/>
          </p:cNvSpPr>
          <p:nvPr>
            <p:ph idx="1"/>
          </p:nvPr>
        </p:nvSpPr>
        <p:spPr>
          <a:xfrm>
            <a:off x="861785" y="1760139"/>
            <a:ext cx="9824411" cy="4681604"/>
          </a:xfrm>
        </p:spPr>
        <p:txBody>
          <a:bodyPr>
            <a:normAutofit lnSpcReduction="10000"/>
          </a:bodyPr>
          <a:lstStyle/>
          <a:p>
            <a:r>
              <a:rPr lang="en-US" sz="2400" dirty="0">
                <a:solidFill>
                  <a:srgbClr val="C00000"/>
                </a:solidFill>
              </a:rPr>
              <a:t>ICT</a:t>
            </a:r>
            <a:r>
              <a:rPr lang="en-US" sz="2400" dirty="0"/>
              <a:t> most seriously affects </a:t>
            </a:r>
            <a:r>
              <a:rPr lang="en-US" sz="2400" dirty="0">
                <a:solidFill>
                  <a:srgbClr val="C00000"/>
                </a:solidFill>
              </a:rPr>
              <a:t>operators</a:t>
            </a:r>
            <a:r>
              <a:rPr lang="en-US" sz="2400" dirty="0"/>
              <a:t> and </a:t>
            </a:r>
            <a:r>
              <a:rPr lang="en-US" sz="2400" dirty="0">
                <a:solidFill>
                  <a:srgbClr val="C00000"/>
                </a:solidFill>
              </a:rPr>
              <a:t>middle managers</a:t>
            </a:r>
            <a:r>
              <a:rPr lang="en-US" sz="2400" dirty="0" smtClean="0"/>
              <a:t>. </a:t>
            </a:r>
          </a:p>
          <a:p>
            <a:r>
              <a:rPr lang="en-US" sz="2400" dirty="0"/>
              <a:t>As </a:t>
            </a:r>
            <a:r>
              <a:rPr lang="en-US" sz="2400" dirty="0" smtClean="0"/>
              <a:t>more government </a:t>
            </a:r>
            <a:r>
              <a:rPr lang="en-US" sz="2400" dirty="0"/>
              <a:t>services become available online, the functions previously performed by </a:t>
            </a:r>
            <a:r>
              <a:rPr lang="en-US" sz="2400" dirty="0" smtClean="0">
                <a:solidFill>
                  <a:srgbClr val="C00000"/>
                </a:solidFill>
              </a:rPr>
              <a:t>front-line </a:t>
            </a:r>
            <a:r>
              <a:rPr lang="en-US" sz="2400" dirty="0">
                <a:solidFill>
                  <a:srgbClr val="C00000"/>
                </a:solidFill>
              </a:rPr>
              <a:t>employees</a:t>
            </a:r>
            <a:r>
              <a:rPr lang="en-US" sz="2400" dirty="0"/>
              <a:t> are automated</a:t>
            </a:r>
            <a:r>
              <a:rPr lang="en-US" sz="2400" dirty="0" smtClean="0"/>
              <a:t>.</a:t>
            </a:r>
          </a:p>
          <a:p>
            <a:r>
              <a:rPr lang="en-US" sz="2400" dirty="0"/>
              <a:t>The same is true of </a:t>
            </a:r>
            <a:r>
              <a:rPr lang="en-US" sz="2400" dirty="0" smtClean="0"/>
              <a:t>the functions </a:t>
            </a:r>
            <a:r>
              <a:rPr lang="en-US" sz="2400" dirty="0"/>
              <a:t>of </a:t>
            </a:r>
            <a:r>
              <a:rPr lang="en-US" sz="2400" dirty="0">
                <a:solidFill>
                  <a:srgbClr val="C00000"/>
                </a:solidFill>
              </a:rPr>
              <a:t>middle managers</a:t>
            </a:r>
            <a:r>
              <a:rPr lang="en-US" sz="2400" dirty="0"/>
              <a:t>. Expert systems and decision trees embedded in modern ICT </a:t>
            </a:r>
            <a:r>
              <a:rPr lang="en-US" sz="2400" dirty="0" smtClean="0"/>
              <a:t>have powerful capabilities </a:t>
            </a:r>
            <a:r>
              <a:rPr lang="en-US" sz="2400" dirty="0"/>
              <a:t>of data analysis and reporting. In addition, ICT systems are able to </a:t>
            </a:r>
            <a:r>
              <a:rPr lang="en-US" sz="2400" dirty="0" smtClean="0"/>
              <a:t>perform analyses </a:t>
            </a:r>
            <a:r>
              <a:rPr lang="en-US" sz="2400" dirty="0"/>
              <a:t>in a real time and make the results immediately available to decision makers in a </a:t>
            </a:r>
            <a:r>
              <a:rPr lang="en-US" sz="2400" dirty="0" smtClean="0"/>
              <a:t>required format </a:t>
            </a:r>
            <a:r>
              <a:rPr lang="en-US" sz="2400" dirty="0"/>
              <a:t>through the networks</a:t>
            </a:r>
            <a:r>
              <a:rPr lang="en-US" sz="2400" dirty="0" smtClean="0"/>
              <a:t>.</a:t>
            </a:r>
          </a:p>
          <a:p>
            <a:r>
              <a:rPr lang="en-US" sz="2400" dirty="0"/>
              <a:t>The result is elimination of </a:t>
            </a:r>
            <a:r>
              <a:rPr lang="en-US" sz="2400" dirty="0">
                <a:solidFill>
                  <a:srgbClr val="C00000"/>
                </a:solidFill>
              </a:rPr>
              <a:t>middle management </a:t>
            </a:r>
            <a:r>
              <a:rPr lang="en-US" sz="2400" dirty="0"/>
              <a:t>positions and, in general, </a:t>
            </a:r>
            <a:r>
              <a:rPr lang="en-US" sz="2400" dirty="0" smtClean="0"/>
              <a:t>cost savings </a:t>
            </a:r>
            <a:r>
              <a:rPr lang="en-US" sz="2400" dirty="0"/>
              <a:t>through flattening of organizations.</a:t>
            </a:r>
          </a:p>
          <a:p>
            <a:endParaRPr lang="en-US" sz="2400" dirty="0"/>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دوم</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2381499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8595" y="514927"/>
            <a:ext cx="9902404" cy="1109156"/>
          </a:xfrm>
        </p:spPr>
        <p:txBody>
          <a:bodyPr>
            <a:normAutofit fontScale="90000"/>
          </a:bodyPr>
          <a:lstStyle/>
          <a:p>
            <a:pPr algn="ctr" rtl="1"/>
            <a:r>
              <a:rPr lang="en-US" sz="4000" dirty="0"/>
              <a:t>Traditional Bureaucracy versus </a:t>
            </a:r>
            <a:r>
              <a:rPr lang="en-US" sz="4000" dirty="0" err="1"/>
              <a:t>Infocracy</a:t>
            </a:r>
            <a:endParaRPr lang="en-US" sz="4000" dirty="0">
              <a:solidFill>
                <a:srgbClr val="C00000"/>
              </a:solidFill>
              <a:cs typeface="B Vahid" panose="00000700000000000000" pitchFamily="2" charset="-78"/>
            </a:endParaRPr>
          </a:p>
        </p:txBody>
      </p:sp>
      <p:sp>
        <p:nvSpPr>
          <p:cNvPr id="3" name="Content Placeholder 2"/>
          <p:cNvSpPr>
            <a:spLocks noGrp="1"/>
          </p:cNvSpPr>
          <p:nvPr>
            <p:ph idx="1"/>
          </p:nvPr>
        </p:nvSpPr>
        <p:spPr>
          <a:xfrm>
            <a:off x="232011" y="1517678"/>
            <a:ext cx="5525403" cy="5171879"/>
          </a:xfrm>
        </p:spPr>
        <p:txBody>
          <a:bodyPr>
            <a:normAutofit/>
          </a:bodyPr>
          <a:lstStyle/>
          <a:p>
            <a:r>
              <a:rPr lang="en-US" sz="1200" dirty="0"/>
              <a:t>Fixed and official jurisdictional areas, </a:t>
            </a:r>
            <a:r>
              <a:rPr lang="en-US" sz="1200" dirty="0" smtClean="0"/>
              <a:t>which define </a:t>
            </a:r>
            <a:r>
              <a:rPr lang="en-US" sz="1200" dirty="0"/>
              <a:t>areas and scope of </a:t>
            </a:r>
            <a:r>
              <a:rPr lang="en-US" sz="1200" dirty="0" smtClean="0"/>
              <a:t>organizational activities</a:t>
            </a:r>
            <a:r>
              <a:rPr lang="en-US" sz="1200" dirty="0"/>
              <a:t>, resources (budget), and </a:t>
            </a:r>
            <a:r>
              <a:rPr lang="en-US" sz="1200" dirty="0" smtClean="0"/>
              <a:t>overall legitimacy </a:t>
            </a:r>
            <a:r>
              <a:rPr lang="en-US" sz="1200" dirty="0"/>
              <a:t>and </a:t>
            </a:r>
            <a:r>
              <a:rPr lang="en-US" sz="1200" dirty="0" smtClean="0"/>
              <a:t>responsibility</a:t>
            </a:r>
          </a:p>
          <a:p>
            <a:r>
              <a:rPr lang="en-US" sz="1200" dirty="0" err="1"/>
              <a:t>Monocratically</a:t>
            </a:r>
            <a:r>
              <a:rPr lang="en-US" sz="1200" dirty="0"/>
              <a:t> organized hierarchy of offices and personnel, which define organizational responsibilities and accountabilities </a:t>
            </a:r>
            <a:r>
              <a:rPr lang="en-US" sz="1200" dirty="0" smtClean="0"/>
              <a:t>of organizational </a:t>
            </a:r>
            <a:r>
              <a:rPr lang="en-US" sz="1200" dirty="0"/>
              <a:t>members, as well as the channels through which information travels into, from, and within the </a:t>
            </a:r>
            <a:r>
              <a:rPr lang="en-US" sz="1200" dirty="0" smtClean="0"/>
              <a:t>organization.</a:t>
            </a:r>
          </a:p>
          <a:p>
            <a:endParaRPr lang="en-US" sz="1200" dirty="0" smtClean="0"/>
          </a:p>
          <a:p>
            <a:endParaRPr lang="en-US" sz="1200" dirty="0"/>
          </a:p>
          <a:p>
            <a:endParaRPr lang="en-US" sz="1200" dirty="0" smtClean="0"/>
          </a:p>
          <a:p>
            <a:r>
              <a:rPr lang="en-US" sz="1200" dirty="0"/>
              <a:t>Office management is based on </a:t>
            </a:r>
            <a:r>
              <a:rPr lang="en-US" sz="1200" dirty="0" smtClean="0"/>
              <a:t>written </a:t>
            </a:r>
            <a:r>
              <a:rPr lang="fr-FR" sz="1200" dirty="0" smtClean="0"/>
              <a:t>documents </a:t>
            </a:r>
            <a:r>
              <a:rPr lang="fr-FR" sz="1200" dirty="0"/>
              <a:t>(files). Document </a:t>
            </a:r>
            <a:r>
              <a:rPr lang="fr-FR" sz="1200" dirty="0" err="1"/>
              <a:t>originals</a:t>
            </a:r>
            <a:r>
              <a:rPr lang="fr-FR" sz="1200" dirty="0"/>
              <a:t> </a:t>
            </a:r>
            <a:r>
              <a:rPr lang="fr-FR" sz="1200" dirty="0" smtClean="0"/>
              <a:t>are </a:t>
            </a:r>
            <a:r>
              <a:rPr lang="en-US" sz="1200" dirty="0" smtClean="0"/>
              <a:t>archived</a:t>
            </a:r>
            <a:r>
              <a:rPr lang="en-US" sz="1200" dirty="0"/>
              <a:t>. The files determine rules </a:t>
            </a:r>
            <a:r>
              <a:rPr lang="en-US" sz="1200" dirty="0" smtClean="0"/>
              <a:t>of professional </a:t>
            </a:r>
            <a:r>
              <a:rPr lang="en-US" sz="1200" dirty="0"/>
              <a:t>behavior. Some of the rules </a:t>
            </a:r>
            <a:r>
              <a:rPr lang="en-US" sz="1200" dirty="0" smtClean="0"/>
              <a:t>are followed</a:t>
            </a:r>
            <a:r>
              <a:rPr lang="en-US" sz="1200" dirty="0"/>
              <a:t>; however, sometimes, when </a:t>
            </a:r>
            <a:r>
              <a:rPr lang="en-US" sz="1200" dirty="0" smtClean="0"/>
              <a:t>reality is </a:t>
            </a:r>
            <a:r>
              <a:rPr lang="en-US" sz="1200" dirty="0"/>
              <a:t>more complex than it is defined by </a:t>
            </a:r>
            <a:r>
              <a:rPr lang="en-US" sz="1200" dirty="0" smtClean="0"/>
              <a:t>the rules</a:t>
            </a:r>
            <a:r>
              <a:rPr lang="en-US" sz="1200" dirty="0"/>
              <a:t>, bureaucrats may exercise </a:t>
            </a:r>
            <a:r>
              <a:rPr lang="en-US" sz="1200" dirty="0" smtClean="0"/>
              <a:t>discretion and </a:t>
            </a:r>
            <a:r>
              <a:rPr lang="en-US" sz="1200" dirty="0"/>
              <a:t>step outside the boundaries of the </a:t>
            </a:r>
            <a:r>
              <a:rPr lang="en-US" sz="1200" dirty="0" smtClean="0"/>
              <a:t>rules</a:t>
            </a:r>
          </a:p>
          <a:p>
            <a:r>
              <a:rPr lang="en-US" sz="1200" dirty="0"/>
              <a:t>Employees are neutral and </a:t>
            </a:r>
            <a:r>
              <a:rPr lang="en-US" sz="1200" dirty="0" smtClean="0"/>
              <a:t>impersonal because </a:t>
            </a:r>
            <a:r>
              <a:rPr lang="en-US" sz="1200" dirty="0"/>
              <a:t>they are required to be; </a:t>
            </a:r>
            <a:r>
              <a:rPr lang="en-US" sz="1200" dirty="0" smtClean="0"/>
              <a:t>however, there </a:t>
            </a:r>
            <a:r>
              <a:rPr lang="en-US" sz="1200" dirty="0"/>
              <a:t>are exceptions, such as with </a:t>
            </a:r>
            <a:r>
              <a:rPr lang="en-US" sz="1200" dirty="0" smtClean="0"/>
              <a:t>street-level bureaucrats</a:t>
            </a:r>
            <a:r>
              <a:rPr lang="en-US" sz="1200" dirty="0"/>
              <a:t>, who bend the rules to </a:t>
            </a:r>
            <a:r>
              <a:rPr lang="en-US" sz="1200" dirty="0" smtClean="0"/>
              <a:t>exercise discretion</a:t>
            </a:r>
          </a:p>
          <a:p>
            <a:r>
              <a:rPr lang="en-US" sz="1200" dirty="0"/>
              <a:t>Information is processed slowly due to </a:t>
            </a:r>
            <a:r>
              <a:rPr lang="en-US" sz="1200" dirty="0" smtClean="0"/>
              <a:t>the inefficiency </a:t>
            </a:r>
            <a:r>
              <a:rPr lang="en-US" sz="1200" dirty="0"/>
              <a:t>of channels, and it takes a </a:t>
            </a:r>
            <a:r>
              <a:rPr lang="en-US" sz="1200" dirty="0" smtClean="0"/>
              <a:t>long time </a:t>
            </a:r>
            <a:r>
              <a:rPr lang="en-US" sz="1200" dirty="0"/>
              <a:t>to provide the feedback to </a:t>
            </a:r>
            <a:r>
              <a:rPr lang="en-US" sz="1200" dirty="0" smtClean="0"/>
              <a:t>the clients/customers</a:t>
            </a:r>
            <a:endParaRPr lang="en-US" sz="1200" dirty="0"/>
          </a:p>
        </p:txBody>
      </p:sp>
      <p:sp>
        <p:nvSpPr>
          <p:cNvPr id="7" name="Content Placeholder 2"/>
          <p:cNvSpPr txBox="1">
            <a:spLocks/>
          </p:cNvSpPr>
          <p:nvPr/>
        </p:nvSpPr>
        <p:spPr>
          <a:xfrm>
            <a:off x="5757413" y="1517678"/>
            <a:ext cx="5843183" cy="5340322"/>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1200" dirty="0"/>
              <a:t>Jurisdictional areas may extend beyond single </a:t>
            </a:r>
            <a:r>
              <a:rPr lang="en-US" sz="1200" dirty="0" smtClean="0"/>
              <a:t>organization</a:t>
            </a:r>
          </a:p>
          <a:p>
            <a:r>
              <a:rPr lang="en-US" sz="1300" dirty="0"/>
              <a:t>Information and data may travel upward and downward in </a:t>
            </a:r>
            <a:r>
              <a:rPr lang="en-US" sz="1300" dirty="0" smtClean="0"/>
              <a:t>an organization </a:t>
            </a:r>
            <a:r>
              <a:rPr lang="en-US" sz="1300" dirty="0"/>
              <a:t>regardless of hierarchical layers. In a </a:t>
            </a:r>
            <a:r>
              <a:rPr lang="en-US" sz="1300" dirty="0" smtClean="0"/>
              <a:t>networking organization</a:t>
            </a:r>
            <a:r>
              <a:rPr lang="en-US" sz="1300" dirty="0"/>
              <a:t>, when databases are updated, the data </a:t>
            </a:r>
            <a:r>
              <a:rPr lang="en-US" sz="1300" dirty="0" smtClean="0"/>
              <a:t>become available </a:t>
            </a:r>
            <a:r>
              <a:rPr lang="en-US" sz="1300" dirty="0"/>
              <a:t>for all levels at the same time. Organizations </a:t>
            </a:r>
            <a:r>
              <a:rPr lang="en-US" sz="1300" dirty="0" smtClean="0"/>
              <a:t>become flatter</a:t>
            </a:r>
            <a:r>
              <a:rPr lang="en-US" sz="1300" dirty="0"/>
              <a:t>. Middle management disappears, but overall </a:t>
            </a:r>
            <a:r>
              <a:rPr lang="en-US" sz="1300" dirty="0" smtClean="0"/>
              <a:t>hierarchical structure </a:t>
            </a:r>
            <a:r>
              <a:rPr lang="en-US" sz="1300" dirty="0"/>
              <a:t>does not completely vanish. Bosses will remain, </a:t>
            </a:r>
            <a:r>
              <a:rPr lang="en-US" sz="1300" dirty="0" smtClean="0"/>
              <a:t>though fewer </a:t>
            </a:r>
          </a:p>
          <a:p>
            <a:pPr marL="341313" indent="0">
              <a:buNone/>
            </a:pPr>
            <a:r>
              <a:rPr lang="en-US" sz="1400" dirty="0"/>
              <a:t>In networked organizations, information may become </a:t>
            </a:r>
            <a:r>
              <a:rPr lang="en-US" sz="1400" dirty="0" smtClean="0"/>
              <a:t>available simultaneously </a:t>
            </a:r>
            <a:r>
              <a:rPr lang="en-US" sz="1400" dirty="0"/>
              <a:t>to the members of the organization where it </a:t>
            </a:r>
            <a:r>
              <a:rPr lang="en-US" sz="1400" dirty="0" smtClean="0"/>
              <a:t>was generated </a:t>
            </a:r>
            <a:r>
              <a:rPr lang="en-US" sz="1400" dirty="0"/>
              <a:t>and to the organizations that are part of the </a:t>
            </a:r>
            <a:r>
              <a:rPr lang="en-US" sz="1400" dirty="0" smtClean="0"/>
              <a:t>network. This </a:t>
            </a:r>
            <a:r>
              <a:rPr lang="en-US" sz="1400" dirty="0"/>
              <a:t>may cause a certain degree of conflict because in </a:t>
            </a:r>
            <a:r>
              <a:rPr lang="en-US" sz="1400" dirty="0" smtClean="0"/>
              <a:t>traditional bureaucracy </a:t>
            </a:r>
            <a:r>
              <a:rPr lang="en-US" sz="1400" dirty="0"/>
              <a:t>organizations may lose monopoly on </a:t>
            </a:r>
            <a:r>
              <a:rPr lang="en-US" sz="1400" dirty="0" smtClean="0"/>
              <a:t>information</a:t>
            </a:r>
            <a:endParaRPr lang="en-US" sz="1300" dirty="0" smtClean="0"/>
          </a:p>
          <a:p>
            <a:r>
              <a:rPr lang="en-US" sz="1400" dirty="0"/>
              <a:t>Rules and standard operating procedures may not be written, </a:t>
            </a:r>
            <a:r>
              <a:rPr lang="en-US" sz="1400" dirty="0" smtClean="0"/>
              <a:t>but instead </a:t>
            </a:r>
            <a:r>
              <a:rPr lang="en-US" sz="1400" dirty="0"/>
              <a:t>are programmed into the databases and software. </a:t>
            </a:r>
            <a:r>
              <a:rPr lang="en-US" sz="1400" dirty="0" smtClean="0"/>
              <a:t>Though employees </a:t>
            </a:r>
            <a:r>
              <a:rPr lang="en-US" sz="1400" dirty="0"/>
              <a:t>may be more empowered, it is much harder to </a:t>
            </a:r>
            <a:r>
              <a:rPr lang="en-US" sz="1400" dirty="0" smtClean="0"/>
              <a:t>exercise discretion </a:t>
            </a:r>
            <a:r>
              <a:rPr lang="en-US" sz="1400" dirty="0"/>
              <a:t>outside of what is allowed by the programmed </a:t>
            </a:r>
            <a:r>
              <a:rPr lang="en-US" sz="1400" dirty="0" smtClean="0"/>
              <a:t>SOPs. Even </a:t>
            </a:r>
            <a:r>
              <a:rPr lang="en-US" sz="1400" dirty="0"/>
              <a:t>in cases where it may be possible, any smallest </a:t>
            </a:r>
            <a:r>
              <a:rPr lang="en-US" sz="1400" dirty="0" smtClean="0"/>
              <a:t>violation would </a:t>
            </a:r>
            <a:r>
              <a:rPr lang="en-US" sz="1400" dirty="0"/>
              <a:t>be noticed, and therefore </a:t>
            </a:r>
            <a:r>
              <a:rPr lang="en-US" sz="1400" dirty="0" err="1"/>
              <a:t>infocrats</a:t>
            </a:r>
            <a:r>
              <a:rPr lang="en-US" sz="1400" dirty="0"/>
              <a:t> are less likely to </a:t>
            </a:r>
            <a:r>
              <a:rPr lang="en-US" sz="1400" dirty="0" smtClean="0"/>
              <a:t>exercise discretion</a:t>
            </a:r>
          </a:p>
          <a:p>
            <a:r>
              <a:rPr lang="en-US" sz="1400" dirty="0"/>
              <a:t>Employees are neutral and impersonal because there are </a:t>
            </a:r>
            <a:r>
              <a:rPr lang="en-US" sz="1400" dirty="0" smtClean="0"/>
              <a:t>fewer possibilities </a:t>
            </a:r>
            <a:r>
              <a:rPr lang="en-US" sz="1400" dirty="0"/>
              <a:t>or no possibility for discretion. Even if they decide </a:t>
            </a:r>
            <a:r>
              <a:rPr lang="en-US" sz="1400" dirty="0" smtClean="0"/>
              <a:t>to bend </a:t>
            </a:r>
            <a:r>
              <a:rPr lang="en-US" sz="1400" dirty="0"/>
              <a:t>the rules, the systems may not allow them to do </a:t>
            </a:r>
            <a:r>
              <a:rPr lang="en-US" sz="1400" dirty="0" smtClean="0"/>
              <a:t>so</a:t>
            </a:r>
          </a:p>
          <a:p>
            <a:r>
              <a:rPr lang="en-US" sz="1400" dirty="0"/>
              <a:t>Information is provided quickly, in most cases instantly. </a:t>
            </a:r>
            <a:r>
              <a:rPr lang="en-US" sz="1400" dirty="0" smtClean="0"/>
              <a:t>Oftentimes, no </a:t>
            </a:r>
            <a:r>
              <a:rPr lang="en-US" sz="1400" dirty="0"/>
              <a:t>human processing of information is required. The feedback </a:t>
            </a:r>
            <a:r>
              <a:rPr lang="en-US" sz="1400" dirty="0" smtClean="0"/>
              <a:t>to customers </a:t>
            </a:r>
            <a:r>
              <a:rPr lang="en-US" sz="1400" dirty="0"/>
              <a:t>may be instant</a:t>
            </a:r>
            <a:endParaRPr lang="en-US" sz="1400" dirty="0" smtClean="0"/>
          </a:p>
        </p:txBody>
      </p:sp>
      <p:sp>
        <p:nvSpPr>
          <p:cNvPr id="5" name="Rectangle 4"/>
          <p:cNvSpPr/>
          <p:nvPr/>
        </p:nvSpPr>
        <p:spPr>
          <a:xfrm>
            <a:off x="1377596" y="1076386"/>
            <a:ext cx="3813929" cy="369332"/>
          </a:xfrm>
          <a:prstGeom prst="rect">
            <a:avLst/>
          </a:prstGeom>
        </p:spPr>
        <p:txBody>
          <a:bodyPr wrap="none">
            <a:spAutoFit/>
          </a:bodyPr>
          <a:lstStyle/>
          <a:p>
            <a:r>
              <a:rPr lang="en-US" dirty="0" err="1">
                <a:latin typeface="AdvPS8C30--Identity-H"/>
              </a:rPr>
              <a:t>Weberian</a:t>
            </a:r>
            <a:r>
              <a:rPr lang="en-US" dirty="0">
                <a:latin typeface="AdvPS8C30--Identity-H"/>
              </a:rPr>
              <a:t> (Traditional) Bureaucracy</a:t>
            </a:r>
            <a:endParaRPr lang="en-US" dirty="0"/>
          </a:p>
        </p:txBody>
      </p:sp>
      <p:sp>
        <p:nvSpPr>
          <p:cNvPr id="8" name="Rectangle 7"/>
          <p:cNvSpPr/>
          <p:nvPr/>
        </p:nvSpPr>
        <p:spPr>
          <a:xfrm>
            <a:off x="7845463" y="1089089"/>
            <a:ext cx="1120820" cy="369332"/>
          </a:xfrm>
          <a:prstGeom prst="rect">
            <a:avLst/>
          </a:prstGeom>
        </p:spPr>
        <p:txBody>
          <a:bodyPr wrap="none">
            <a:spAutoFit/>
          </a:bodyPr>
          <a:lstStyle/>
          <a:p>
            <a:r>
              <a:rPr lang="en-US" dirty="0" err="1">
                <a:latin typeface="AdvPS8C30--Identity-H"/>
              </a:rPr>
              <a:t>Infocracy</a:t>
            </a:r>
            <a:endParaRPr lang="en-US" dirty="0"/>
          </a:p>
        </p:txBody>
      </p:sp>
    </p:spTree>
    <p:extLst>
      <p:ext uri="{BB962C8B-B14F-4D97-AF65-F5344CB8AC3E}">
        <p14:creationId xmlns:p14="http://schemas.microsoft.com/office/powerpoint/2010/main" val="929262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405743"/>
            <a:ext cx="8911687" cy="1109156"/>
          </a:xfrm>
        </p:spPr>
        <p:txBody>
          <a:bodyPr>
            <a:normAutofit fontScale="90000"/>
          </a:bodyPr>
          <a:lstStyle/>
          <a:p>
            <a:pPr algn="r" rtl="1"/>
            <a:r>
              <a:rPr lang="fa-IR" dirty="0" smtClean="0">
                <a:solidFill>
                  <a:schemeClr val="tx1"/>
                </a:solidFill>
                <a:cs typeface="B Titr" panose="00000700000000000000" pitchFamily="2" charset="-78"/>
              </a:rPr>
              <a:t>تاثیرات </a:t>
            </a:r>
            <a:r>
              <a:rPr lang="en-US" dirty="0" smtClean="0">
                <a:solidFill>
                  <a:schemeClr val="tx1"/>
                </a:solidFill>
                <a:cs typeface="B Titr" panose="00000700000000000000" pitchFamily="2" charset="-78"/>
              </a:rPr>
              <a:t>ICT</a:t>
            </a:r>
            <a:r>
              <a:rPr lang="fa-IR" dirty="0" smtClean="0">
                <a:solidFill>
                  <a:schemeClr val="tx1"/>
                </a:solidFill>
                <a:cs typeface="B Titr" panose="00000700000000000000" pitchFamily="2" charset="-78"/>
              </a:rPr>
              <a:t> بر </a:t>
            </a:r>
            <a:r>
              <a:rPr lang="fa-IR" dirty="0" err="1" smtClean="0">
                <a:solidFill>
                  <a:schemeClr val="tx1"/>
                </a:solidFill>
                <a:cs typeface="B Titr" panose="00000700000000000000" pitchFamily="2" charset="-78"/>
              </a:rPr>
              <a:t>بروکراسی</a:t>
            </a:r>
            <a:r>
              <a:rPr lang="fa-IR" dirty="0" smtClean="0">
                <a:solidFill>
                  <a:schemeClr val="bg1">
                    <a:lumMod val="85000"/>
                  </a:schemeClr>
                </a:solidFill>
                <a:cs typeface="B Titr" panose="00000700000000000000" pitchFamily="2" charset="-78"/>
              </a:rPr>
              <a:t/>
            </a:r>
            <a:br>
              <a:rPr lang="fa-IR" dirty="0" smtClean="0">
                <a:solidFill>
                  <a:schemeClr val="bg1">
                    <a:lumMod val="85000"/>
                  </a:schemeClr>
                </a:solidFill>
                <a:cs typeface="B Titr" panose="00000700000000000000" pitchFamily="2" charset="-78"/>
              </a:rPr>
            </a:br>
            <a:r>
              <a:rPr lang="fa-IR" sz="1100" dirty="0" smtClean="0">
                <a:solidFill>
                  <a:srgbClr val="C00000"/>
                </a:solidFill>
                <a:cs typeface="B Titr" panose="00000700000000000000" pitchFamily="2" charset="-78"/>
              </a:rPr>
              <a:t/>
            </a:r>
            <a:br>
              <a:rPr lang="fa-IR" sz="1100" dirty="0" smtClean="0">
                <a:solidFill>
                  <a:srgbClr val="C00000"/>
                </a:solidFill>
                <a:cs typeface="B Titr" panose="00000700000000000000" pitchFamily="2" charset="-78"/>
              </a:rPr>
            </a:br>
            <a:r>
              <a:rPr lang="fa-IR" sz="4000" dirty="0" smtClean="0">
                <a:solidFill>
                  <a:srgbClr val="C00000"/>
                </a:solidFill>
                <a:cs typeface="B Vahid" panose="00000700000000000000" pitchFamily="2" charset="-78"/>
              </a:rPr>
              <a:t>2-</a:t>
            </a:r>
            <a:r>
              <a:rPr lang="fa-IR" sz="4000" dirty="0" smtClean="0">
                <a:solidFill>
                  <a:srgbClr val="C00000"/>
                </a:solidFill>
                <a:cs typeface="B Titr" panose="00000700000000000000" pitchFamily="2" charset="-78"/>
              </a:rPr>
              <a:t>  </a:t>
            </a:r>
            <a:r>
              <a:rPr lang="fa-IR" sz="4000" dirty="0" smtClean="0">
                <a:solidFill>
                  <a:srgbClr val="C00000"/>
                </a:solidFill>
                <a:cs typeface="B Vahid" panose="00000700000000000000" pitchFamily="2" charset="-78"/>
              </a:rPr>
              <a:t>شبکه های بین سازمانی</a:t>
            </a:r>
            <a:endParaRPr lang="en-US" sz="4000" dirty="0">
              <a:solidFill>
                <a:srgbClr val="C00000"/>
              </a:solidFill>
              <a:cs typeface="B Vahid" panose="00000700000000000000" pitchFamily="2" charset="-78"/>
            </a:endParaRPr>
          </a:p>
        </p:txBody>
      </p:sp>
      <p:sp>
        <p:nvSpPr>
          <p:cNvPr id="3" name="Content Placeholder 2"/>
          <p:cNvSpPr>
            <a:spLocks noGrp="1"/>
          </p:cNvSpPr>
          <p:nvPr>
            <p:ph idx="1"/>
          </p:nvPr>
        </p:nvSpPr>
        <p:spPr>
          <a:xfrm>
            <a:off x="745959" y="1760139"/>
            <a:ext cx="9940238" cy="4484250"/>
          </a:xfrm>
        </p:spPr>
        <p:txBody>
          <a:bodyPr>
            <a:normAutofit/>
          </a:bodyPr>
          <a:lstStyle/>
          <a:p>
            <a:pPr algn="r" rtl="1">
              <a:buFont typeface="Wingdings" panose="05000000000000000000" pitchFamily="2" charset="2"/>
              <a:buChar char="v"/>
            </a:pPr>
            <a:r>
              <a:rPr lang="fa-IR" sz="2400" dirty="0">
                <a:solidFill>
                  <a:schemeClr val="tx1"/>
                </a:solidFill>
                <a:cs typeface="B Vahid" panose="00000700000000000000" pitchFamily="2" charset="-78"/>
              </a:rPr>
              <a:t>ظهور شبکه های بین سازمانی که نتیجه بکارگیری </a:t>
            </a:r>
            <a:r>
              <a:rPr lang="en-US" sz="2400" dirty="0">
                <a:solidFill>
                  <a:schemeClr val="tx1"/>
                </a:solidFill>
                <a:cs typeface="B Vahid" panose="00000700000000000000" pitchFamily="2" charset="-78"/>
              </a:rPr>
              <a:t>ICT</a:t>
            </a:r>
            <a:r>
              <a:rPr lang="fa-IR" sz="2400" dirty="0">
                <a:solidFill>
                  <a:schemeClr val="tx1"/>
                </a:solidFill>
                <a:cs typeface="B Vahid" panose="00000700000000000000" pitchFamily="2" charset="-78"/>
              </a:rPr>
              <a:t> بود را می توان </a:t>
            </a:r>
            <a:r>
              <a:rPr lang="fa-IR" sz="2400" dirty="0" smtClean="0">
                <a:solidFill>
                  <a:schemeClr val="tx1"/>
                </a:solidFill>
                <a:cs typeface="B Vahid" panose="00000700000000000000" pitchFamily="2" charset="-78"/>
              </a:rPr>
              <a:t>مهمترین تفاوت بین </a:t>
            </a:r>
            <a:r>
              <a:rPr lang="fa-IR" sz="2400" dirty="0" err="1" smtClean="0">
                <a:solidFill>
                  <a:schemeClr val="tx1"/>
                </a:solidFill>
                <a:cs typeface="B Vahid" panose="00000700000000000000" pitchFamily="2" charset="-78"/>
              </a:rPr>
              <a:t>بروکراسی</a:t>
            </a:r>
            <a:r>
              <a:rPr lang="fa-IR" sz="2400" dirty="0" smtClean="0">
                <a:solidFill>
                  <a:schemeClr val="tx1"/>
                </a:solidFill>
                <a:cs typeface="B Vahid" panose="00000700000000000000" pitchFamily="2" charset="-78"/>
              </a:rPr>
              <a:t> سنتی و </a:t>
            </a:r>
            <a:r>
              <a:rPr lang="fa-IR" sz="2400" dirty="0" err="1" smtClean="0">
                <a:solidFill>
                  <a:schemeClr val="tx1"/>
                </a:solidFill>
                <a:cs typeface="B Vahid" panose="00000700000000000000" pitchFamily="2" charset="-78"/>
              </a:rPr>
              <a:t>بروکراسی</a:t>
            </a:r>
            <a:r>
              <a:rPr lang="fa-IR" sz="2400" dirty="0" smtClean="0">
                <a:solidFill>
                  <a:schemeClr val="tx1"/>
                </a:solidFill>
                <a:cs typeface="B Vahid" panose="00000700000000000000" pitchFamily="2" charset="-78"/>
              </a:rPr>
              <a:t> مجازی برشمرد.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شبکه های بین سازمانی درون دولت پتانسیل بسیار زیادی برای افزایش کارایی عملیات بین سازمانهای دولتی دارند.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کارایی این شبکه ها به دلیل به اشتراک گذاشتن بانک های اطلاعات سازمانی است.</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مزیت مهم دیگر این شبکه ها، دسترسی سریع تمامی اعضای سازمان – بدون </a:t>
            </a:r>
            <a:r>
              <a:rPr lang="fa-IR" sz="2400" dirty="0" err="1" smtClean="0">
                <a:solidFill>
                  <a:schemeClr val="tx1"/>
                </a:solidFill>
                <a:cs typeface="B Vahid" panose="00000700000000000000" pitchFamily="2" charset="-78"/>
              </a:rPr>
              <a:t>درنظر</a:t>
            </a:r>
            <a:r>
              <a:rPr lang="fa-IR" sz="2400" dirty="0" smtClean="0">
                <a:solidFill>
                  <a:schemeClr val="tx1"/>
                </a:solidFill>
                <a:cs typeface="B Vahid" panose="00000700000000000000" pitchFamily="2" charset="-78"/>
              </a:rPr>
              <a:t> گرفتن سطوح سازمانی- به آخرین اطلاعات است.</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مزیت دیگر اینکه از گم شدن اطلاعات جلوگیری می کند.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مشتریان نیز از مزایای این شبکه ها بهرمند می شوند از جمله اینکه بسیاری از خدمات مورد نیاز خود را از طریق دسترسی آنلاین به یک </a:t>
            </a:r>
            <a:r>
              <a:rPr lang="fa-IR" sz="2400" dirty="0" err="1" smtClean="0">
                <a:solidFill>
                  <a:schemeClr val="tx1"/>
                </a:solidFill>
                <a:cs typeface="B Vahid" panose="00000700000000000000" pitchFamily="2" charset="-78"/>
              </a:rPr>
              <a:t>پورتال</a:t>
            </a:r>
            <a:r>
              <a:rPr lang="fa-IR" sz="2400" dirty="0" smtClean="0">
                <a:solidFill>
                  <a:schemeClr val="tx1"/>
                </a:solidFill>
                <a:cs typeface="B Vahid" panose="00000700000000000000" pitchFamily="2" charset="-78"/>
              </a:rPr>
              <a:t> فقط با 3 کلیک دریافت می کنند.</a:t>
            </a:r>
          </a:p>
          <a:p>
            <a:pPr algn="r" rtl="1">
              <a:buFont typeface="Wingdings" panose="05000000000000000000" pitchFamily="2" charset="2"/>
              <a:buChar char="v"/>
            </a:pPr>
            <a:endParaRPr lang="fa-IR" sz="2400" dirty="0">
              <a:solidFill>
                <a:schemeClr val="tx1"/>
              </a:solidFill>
              <a:cs typeface="B Vahid" panose="00000700000000000000" pitchFamily="2" charset="-78"/>
            </a:endParaRPr>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دوم</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18493427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405743"/>
            <a:ext cx="8911687" cy="1109156"/>
          </a:xfrm>
        </p:spPr>
        <p:txBody>
          <a:bodyPr>
            <a:normAutofit fontScale="90000"/>
          </a:bodyPr>
          <a:lstStyle/>
          <a:p>
            <a:pPr algn="r" rtl="1"/>
            <a:r>
              <a:rPr lang="fa-IR" dirty="0" smtClean="0">
                <a:solidFill>
                  <a:schemeClr val="tx1"/>
                </a:solidFill>
                <a:cs typeface="B Titr" panose="00000700000000000000" pitchFamily="2" charset="-78"/>
              </a:rPr>
              <a:t>تاثیرات </a:t>
            </a:r>
            <a:r>
              <a:rPr lang="en-US" dirty="0" smtClean="0">
                <a:solidFill>
                  <a:schemeClr val="tx1"/>
                </a:solidFill>
                <a:cs typeface="B Titr" panose="00000700000000000000" pitchFamily="2" charset="-78"/>
              </a:rPr>
              <a:t>ICT</a:t>
            </a:r>
            <a:r>
              <a:rPr lang="fa-IR" dirty="0" smtClean="0">
                <a:solidFill>
                  <a:schemeClr val="tx1"/>
                </a:solidFill>
                <a:cs typeface="B Titr" panose="00000700000000000000" pitchFamily="2" charset="-78"/>
              </a:rPr>
              <a:t> بر </a:t>
            </a:r>
            <a:r>
              <a:rPr lang="fa-IR" dirty="0" err="1" smtClean="0">
                <a:solidFill>
                  <a:schemeClr val="tx1"/>
                </a:solidFill>
                <a:cs typeface="B Titr" panose="00000700000000000000" pitchFamily="2" charset="-78"/>
              </a:rPr>
              <a:t>بروکراسی</a:t>
            </a:r>
            <a:r>
              <a:rPr lang="fa-IR" dirty="0" smtClean="0">
                <a:solidFill>
                  <a:schemeClr val="bg1">
                    <a:lumMod val="85000"/>
                  </a:schemeClr>
                </a:solidFill>
                <a:cs typeface="B Titr" panose="00000700000000000000" pitchFamily="2" charset="-78"/>
              </a:rPr>
              <a:t/>
            </a:r>
            <a:br>
              <a:rPr lang="fa-IR" dirty="0" smtClean="0">
                <a:solidFill>
                  <a:schemeClr val="bg1">
                    <a:lumMod val="85000"/>
                  </a:schemeClr>
                </a:solidFill>
                <a:cs typeface="B Titr" panose="00000700000000000000" pitchFamily="2" charset="-78"/>
              </a:rPr>
            </a:br>
            <a:r>
              <a:rPr lang="fa-IR" sz="1100" dirty="0" smtClean="0">
                <a:solidFill>
                  <a:srgbClr val="C00000"/>
                </a:solidFill>
                <a:cs typeface="B Titr" panose="00000700000000000000" pitchFamily="2" charset="-78"/>
              </a:rPr>
              <a:t/>
            </a:r>
            <a:br>
              <a:rPr lang="fa-IR" sz="1100" dirty="0" smtClean="0">
                <a:solidFill>
                  <a:srgbClr val="C00000"/>
                </a:solidFill>
                <a:cs typeface="B Titr" panose="00000700000000000000" pitchFamily="2" charset="-78"/>
              </a:rPr>
            </a:br>
            <a:r>
              <a:rPr lang="fa-IR" sz="4000" dirty="0" smtClean="0">
                <a:solidFill>
                  <a:srgbClr val="C00000"/>
                </a:solidFill>
                <a:cs typeface="B Vahid" panose="00000700000000000000" pitchFamily="2" charset="-78"/>
              </a:rPr>
              <a:t>2-</a:t>
            </a:r>
            <a:r>
              <a:rPr lang="fa-IR" sz="4000" dirty="0" smtClean="0">
                <a:solidFill>
                  <a:srgbClr val="C00000"/>
                </a:solidFill>
                <a:cs typeface="B Titr" panose="00000700000000000000" pitchFamily="2" charset="-78"/>
              </a:rPr>
              <a:t>  </a:t>
            </a:r>
            <a:r>
              <a:rPr lang="fa-IR" sz="4000" dirty="0" smtClean="0">
                <a:solidFill>
                  <a:srgbClr val="C00000"/>
                </a:solidFill>
                <a:cs typeface="B Vahid" panose="00000700000000000000" pitchFamily="2" charset="-78"/>
              </a:rPr>
              <a:t>شبکه های بین </a:t>
            </a:r>
            <a:r>
              <a:rPr lang="fa-IR" sz="4000" dirty="0" smtClean="0">
                <a:solidFill>
                  <a:srgbClr val="C00000"/>
                </a:solidFill>
                <a:cs typeface="B Vahid" panose="00000700000000000000" pitchFamily="2" charset="-78"/>
              </a:rPr>
              <a:t>سازمانی (ادامه)</a:t>
            </a:r>
            <a:endParaRPr lang="en-US" sz="4000" dirty="0">
              <a:solidFill>
                <a:srgbClr val="C00000"/>
              </a:solidFill>
              <a:cs typeface="B Vahid" panose="00000700000000000000" pitchFamily="2" charset="-78"/>
            </a:endParaRPr>
          </a:p>
        </p:txBody>
      </p:sp>
      <p:sp>
        <p:nvSpPr>
          <p:cNvPr id="3" name="Content Placeholder 2"/>
          <p:cNvSpPr>
            <a:spLocks noGrp="1"/>
          </p:cNvSpPr>
          <p:nvPr>
            <p:ph idx="1"/>
          </p:nvPr>
        </p:nvSpPr>
        <p:spPr>
          <a:xfrm>
            <a:off x="745959" y="1760139"/>
            <a:ext cx="9940238" cy="4484250"/>
          </a:xfrm>
        </p:spPr>
        <p:txBody>
          <a:bodyPr>
            <a:normAutofit/>
          </a:bodyPr>
          <a:lstStyle/>
          <a:p>
            <a:pPr marL="0" indent="0" algn="r" rtl="1">
              <a:buNone/>
            </a:pPr>
            <a:r>
              <a:rPr lang="fa-IR" sz="3200" b="1" dirty="0" smtClean="0">
                <a:solidFill>
                  <a:schemeClr val="tx1"/>
                </a:solidFill>
                <a:cs typeface="B Vahid" panose="00000700000000000000" pitchFamily="2" charset="-78"/>
              </a:rPr>
              <a:t>چالش های پیش روی سازمانهای دولتی در خصوص شبکه های بین سازمانی:</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استاندارد سازی در ذخیره سازی اطلاعات </a:t>
            </a:r>
            <a:r>
              <a:rPr lang="fa-IR" sz="2000" dirty="0" smtClean="0">
                <a:solidFill>
                  <a:schemeClr val="tx1"/>
                </a:solidFill>
                <a:cs typeface="B Vahid" panose="00000700000000000000" pitchFamily="2" charset="-78"/>
              </a:rPr>
              <a:t>(ایجاد بانک اطلاعاتی بدون در نظر گرفتن اینکه قرار است این اطلاعات با سازمانهای دیگر به اشتراک گذاشته شود)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ساختار </a:t>
            </a:r>
            <a:r>
              <a:rPr lang="fa-IR" sz="2400" dirty="0" err="1" smtClean="0">
                <a:solidFill>
                  <a:schemeClr val="tx1"/>
                </a:solidFill>
                <a:cs typeface="B Vahid" panose="00000700000000000000" pitchFamily="2" charset="-78"/>
              </a:rPr>
              <a:t>بروکراتیک</a:t>
            </a:r>
            <a:r>
              <a:rPr lang="fa-IR" sz="2400" dirty="0" smtClean="0">
                <a:solidFill>
                  <a:schemeClr val="tx1"/>
                </a:solidFill>
                <a:cs typeface="B Vahid" panose="00000700000000000000" pitchFamily="2" charset="-78"/>
              </a:rPr>
              <a:t> سازمانهای دولتی</a:t>
            </a:r>
            <a:r>
              <a:rPr lang="fa-IR" sz="2000" dirty="0" smtClean="0">
                <a:solidFill>
                  <a:schemeClr val="tx1"/>
                </a:solidFill>
                <a:cs typeface="B Vahid" panose="00000700000000000000" pitchFamily="2" charset="-78"/>
              </a:rPr>
              <a:t>(سلسله مراتب فرماندهی و کنترل، پاسخگویی و انحصار طلبی در اطلاعات گرد آوری شده و ...)</a:t>
            </a:r>
            <a:endParaRPr lang="fa-IR" sz="2000" dirty="0">
              <a:solidFill>
                <a:schemeClr val="tx1"/>
              </a:solidFill>
              <a:cs typeface="B Vahid" panose="00000700000000000000" pitchFamily="2" charset="-78"/>
            </a:endParaRPr>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دوم</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2970268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405743"/>
            <a:ext cx="8911687" cy="1109156"/>
          </a:xfrm>
        </p:spPr>
        <p:txBody>
          <a:bodyPr>
            <a:normAutofit fontScale="90000"/>
          </a:bodyPr>
          <a:lstStyle/>
          <a:p>
            <a:pPr algn="r" rtl="1"/>
            <a:r>
              <a:rPr lang="fa-IR" dirty="0" smtClean="0">
                <a:solidFill>
                  <a:schemeClr val="tx1"/>
                </a:solidFill>
                <a:cs typeface="B Titr" panose="00000700000000000000" pitchFamily="2" charset="-78"/>
              </a:rPr>
              <a:t>تاثیرات </a:t>
            </a:r>
            <a:r>
              <a:rPr lang="en-US" dirty="0" smtClean="0">
                <a:solidFill>
                  <a:schemeClr val="tx1"/>
                </a:solidFill>
                <a:cs typeface="B Titr" panose="00000700000000000000" pitchFamily="2" charset="-78"/>
              </a:rPr>
              <a:t>ICT</a:t>
            </a:r>
            <a:r>
              <a:rPr lang="fa-IR" dirty="0" smtClean="0">
                <a:solidFill>
                  <a:schemeClr val="tx1"/>
                </a:solidFill>
                <a:cs typeface="B Titr" panose="00000700000000000000" pitchFamily="2" charset="-78"/>
              </a:rPr>
              <a:t> بر </a:t>
            </a:r>
            <a:r>
              <a:rPr lang="fa-IR" dirty="0" err="1" smtClean="0">
                <a:solidFill>
                  <a:schemeClr val="tx1"/>
                </a:solidFill>
                <a:cs typeface="B Titr" panose="00000700000000000000" pitchFamily="2" charset="-78"/>
              </a:rPr>
              <a:t>بروکراسی</a:t>
            </a:r>
            <a:r>
              <a:rPr lang="fa-IR" dirty="0" smtClean="0">
                <a:solidFill>
                  <a:schemeClr val="bg1">
                    <a:lumMod val="85000"/>
                  </a:schemeClr>
                </a:solidFill>
                <a:cs typeface="B Titr" panose="00000700000000000000" pitchFamily="2" charset="-78"/>
              </a:rPr>
              <a:t/>
            </a:r>
            <a:br>
              <a:rPr lang="fa-IR" dirty="0" smtClean="0">
                <a:solidFill>
                  <a:schemeClr val="bg1">
                    <a:lumMod val="85000"/>
                  </a:schemeClr>
                </a:solidFill>
                <a:cs typeface="B Titr" panose="00000700000000000000" pitchFamily="2" charset="-78"/>
              </a:rPr>
            </a:br>
            <a:r>
              <a:rPr lang="fa-IR" sz="1100" dirty="0" smtClean="0">
                <a:solidFill>
                  <a:srgbClr val="C00000"/>
                </a:solidFill>
                <a:cs typeface="B Titr" panose="00000700000000000000" pitchFamily="2" charset="-78"/>
              </a:rPr>
              <a:t/>
            </a:r>
            <a:br>
              <a:rPr lang="fa-IR" sz="1100" dirty="0" smtClean="0">
                <a:solidFill>
                  <a:srgbClr val="C00000"/>
                </a:solidFill>
                <a:cs typeface="B Titr" panose="00000700000000000000" pitchFamily="2" charset="-78"/>
              </a:rPr>
            </a:br>
            <a:r>
              <a:rPr lang="fa-IR" sz="4000" dirty="0" smtClean="0">
                <a:solidFill>
                  <a:srgbClr val="C00000"/>
                </a:solidFill>
                <a:cs typeface="B Vahid" panose="00000700000000000000" pitchFamily="2" charset="-78"/>
              </a:rPr>
              <a:t>3-</a:t>
            </a:r>
            <a:r>
              <a:rPr lang="fa-IR" sz="4000" dirty="0" smtClean="0">
                <a:solidFill>
                  <a:srgbClr val="C00000"/>
                </a:solidFill>
                <a:cs typeface="B Titr" panose="00000700000000000000" pitchFamily="2" charset="-78"/>
              </a:rPr>
              <a:t>  </a:t>
            </a:r>
            <a:r>
              <a:rPr lang="fa-IR" sz="4000" dirty="0" smtClean="0">
                <a:solidFill>
                  <a:srgbClr val="C00000"/>
                </a:solidFill>
                <a:cs typeface="B Vahid" panose="00000700000000000000" pitchFamily="2" charset="-78"/>
              </a:rPr>
              <a:t>تغییر در سطح آزادی عمل کارکنان دولتی</a:t>
            </a:r>
            <a:endParaRPr lang="en-US" sz="4000" dirty="0">
              <a:solidFill>
                <a:srgbClr val="C00000"/>
              </a:solidFill>
              <a:cs typeface="B Vahid" panose="00000700000000000000" pitchFamily="2" charset="-78"/>
            </a:endParaRPr>
          </a:p>
        </p:txBody>
      </p:sp>
      <p:sp>
        <p:nvSpPr>
          <p:cNvPr id="3" name="Content Placeholder 2"/>
          <p:cNvSpPr>
            <a:spLocks noGrp="1"/>
          </p:cNvSpPr>
          <p:nvPr>
            <p:ph idx="1"/>
          </p:nvPr>
        </p:nvSpPr>
        <p:spPr>
          <a:xfrm>
            <a:off x="745959" y="1760139"/>
            <a:ext cx="9940238" cy="4484250"/>
          </a:xfrm>
        </p:spPr>
        <p:txBody>
          <a:bodyPr>
            <a:normAutofit fontScale="92500"/>
          </a:bodyPr>
          <a:lstStyle/>
          <a:p>
            <a:pPr algn="r" rtl="1">
              <a:buFont typeface="Wingdings" panose="05000000000000000000" pitchFamily="2" charset="2"/>
              <a:buChar char="v"/>
            </a:pPr>
            <a:r>
              <a:rPr lang="fa-IR" sz="2400" dirty="0" smtClean="0">
                <a:solidFill>
                  <a:schemeClr val="tx1"/>
                </a:solidFill>
                <a:cs typeface="B Vahid" panose="00000700000000000000" pitchFamily="2" charset="-78"/>
              </a:rPr>
              <a:t>کارکنان سطح عملیاتی (</a:t>
            </a:r>
            <a:r>
              <a:rPr lang="fa-IR" sz="2400" dirty="0" err="1" smtClean="0">
                <a:solidFill>
                  <a:schemeClr val="tx1"/>
                </a:solidFill>
                <a:cs typeface="B Vahid" panose="00000700000000000000" pitchFamily="2" charset="-78"/>
              </a:rPr>
              <a:t>بروکراسی</a:t>
            </a:r>
            <a:r>
              <a:rPr lang="fa-IR" sz="2400" dirty="0" smtClean="0">
                <a:solidFill>
                  <a:schemeClr val="tx1"/>
                </a:solidFill>
                <a:cs typeface="B Vahid" panose="00000700000000000000" pitchFamily="2" charset="-78"/>
              </a:rPr>
              <a:t> سطح خیابان) هرم سازمان که اجرا کننده خط مشی ها بودند هم اکنون به آنها آزادی عمل بیشتری داده می شود تا خط مشی گذاری را نیز تجربه کنند. حال نتایج این کار مثبت است یا منفی، این موضوع بحث است.</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سه </a:t>
            </a:r>
            <a:r>
              <a:rPr lang="fa-IR" sz="2400" dirty="0" err="1" smtClean="0">
                <a:solidFill>
                  <a:schemeClr val="tx1"/>
                </a:solidFill>
                <a:cs typeface="B Vahid" panose="00000700000000000000" pitchFamily="2" charset="-78"/>
              </a:rPr>
              <a:t>سناریو</a:t>
            </a:r>
            <a:r>
              <a:rPr lang="fa-IR" sz="2400" dirty="0" smtClean="0">
                <a:solidFill>
                  <a:schemeClr val="tx1"/>
                </a:solidFill>
                <a:cs typeface="B Vahid" panose="00000700000000000000" pitchFamily="2" charset="-78"/>
              </a:rPr>
              <a:t> در خصوص تاثیر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بر </a:t>
            </a:r>
            <a:r>
              <a:rPr lang="fa-IR" sz="2400" dirty="0" err="1" smtClean="0">
                <a:solidFill>
                  <a:schemeClr val="tx1"/>
                </a:solidFill>
                <a:cs typeface="B Vahid" panose="00000700000000000000" pitchFamily="2" charset="-78"/>
              </a:rPr>
              <a:t>بروکراسی</a:t>
            </a:r>
            <a:r>
              <a:rPr lang="fa-IR" sz="2400" dirty="0" smtClean="0">
                <a:solidFill>
                  <a:schemeClr val="tx1"/>
                </a:solidFill>
                <a:cs typeface="B Vahid" panose="00000700000000000000" pitchFamily="2" charset="-78"/>
              </a:rPr>
              <a:t> سطح خیابان وجود دارد:</a:t>
            </a:r>
          </a:p>
          <a:p>
            <a:pPr marL="901700" indent="-457200" algn="r" rtl="1">
              <a:buFont typeface="+mj-lt"/>
              <a:buAutoNum type="arabicPeriod"/>
            </a:pPr>
            <a:r>
              <a:rPr lang="en-US" sz="2400" dirty="0" smtClean="0">
                <a:solidFill>
                  <a:schemeClr val="accent6">
                    <a:lumMod val="50000"/>
                  </a:schemeClr>
                </a:solidFill>
                <a:cs typeface="B Vahid" panose="00000700000000000000" pitchFamily="2" charset="-78"/>
              </a:rPr>
              <a:t>ICT</a:t>
            </a:r>
            <a:r>
              <a:rPr lang="fa-IR" sz="2400" dirty="0" smtClean="0">
                <a:solidFill>
                  <a:schemeClr val="accent6">
                    <a:lumMod val="50000"/>
                  </a:schemeClr>
                </a:solidFill>
                <a:cs typeface="B Vahid" panose="00000700000000000000" pitchFamily="2" charset="-78"/>
              </a:rPr>
              <a:t> منجر به </a:t>
            </a:r>
            <a:r>
              <a:rPr lang="fa-IR" sz="2400" dirty="0" err="1" smtClean="0">
                <a:solidFill>
                  <a:schemeClr val="accent6">
                    <a:lumMod val="50000"/>
                  </a:schemeClr>
                </a:solidFill>
                <a:cs typeface="B Vahid" panose="00000700000000000000" pitchFamily="2" charset="-78"/>
              </a:rPr>
              <a:t>توانمندسازی</a:t>
            </a:r>
            <a:r>
              <a:rPr lang="fa-IR" sz="2400" dirty="0" smtClean="0">
                <a:solidFill>
                  <a:schemeClr val="accent6">
                    <a:lumMod val="50000"/>
                  </a:schemeClr>
                </a:solidFill>
                <a:cs typeface="B Vahid" panose="00000700000000000000" pitchFamily="2" charset="-78"/>
              </a:rPr>
              <a:t> کارکنان و افزایش آزادی عمل آنها در رسیدگی به امور ارباب رجوع می شود</a:t>
            </a:r>
          </a:p>
          <a:p>
            <a:pPr marL="901700" indent="-457200" algn="r" rtl="1">
              <a:buFont typeface="+mj-lt"/>
              <a:buAutoNum type="arabicPeriod"/>
            </a:pPr>
            <a:r>
              <a:rPr lang="en-US" sz="2400" dirty="0" smtClean="0">
                <a:solidFill>
                  <a:schemeClr val="accent6">
                    <a:lumMod val="50000"/>
                  </a:schemeClr>
                </a:solidFill>
                <a:cs typeface="B Vahid" panose="00000700000000000000" pitchFamily="2" charset="-78"/>
              </a:rPr>
              <a:t>ICT</a:t>
            </a:r>
            <a:r>
              <a:rPr lang="fa-IR" sz="2400" dirty="0" smtClean="0">
                <a:solidFill>
                  <a:schemeClr val="accent6">
                    <a:lumMod val="50000"/>
                  </a:schemeClr>
                </a:solidFill>
                <a:cs typeface="B Vahid" panose="00000700000000000000" pitchFamily="2" charset="-78"/>
              </a:rPr>
              <a:t> منجر به افزایش </a:t>
            </a:r>
            <a:r>
              <a:rPr lang="fa-IR" sz="2400" dirty="0" err="1" smtClean="0">
                <a:solidFill>
                  <a:schemeClr val="accent6">
                    <a:lumMod val="50000"/>
                  </a:schemeClr>
                </a:solidFill>
                <a:cs typeface="B Vahid" panose="00000700000000000000" pitchFamily="2" charset="-78"/>
              </a:rPr>
              <a:t>عقلایی</a:t>
            </a:r>
            <a:r>
              <a:rPr lang="fa-IR" sz="2400" dirty="0" smtClean="0">
                <a:solidFill>
                  <a:schemeClr val="accent6">
                    <a:lumMod val="50000"/>
                  </a:schemeClr>
                </a:solidFill>
                <a:cs typeface="B Vahid" panose="00000700000000000000" pitchFamily="2" charset="-78"/>
              </a:rPr>
              <a:t> شدن </a:t>
            </a:r>
            <a:r>
              <a:rPr lang="fa-IR" sz="2400" dirty="0" err="1" smtClean="0">
                <a:solidFill>
                  <a:schemeClr val="accent6">
                    <a:lumMod val="50000"/>
                  </a:schemeClr>
                </a:solidFill>
                <a:cs typeface="B Vahid" panose="00000700000000000000" pitchFamily="2" charset="-78"/>
              </a:rPr>
              <a:t>فرایندهای</a:t>
            </a:r>
            <a:r>
              <a:rPr lang="fa-IR" sz="2400" dirty="0" smtClean="0">
                <a:solidFill>
                  <a:schemeClr val="accent6">
                    <a:lumMod val="50000"/>
                  </a:schemeClr>
                </a:solidFill>
                <a:cs typeface="B Vahid" panose="00000700000000000000" pitchFamily="2" charset="-78"/>
              </a:rPr>
              <a:t> سازمان می شود که این حالت منجر به ایجاد </a:t>
            </a:r>
            <a:r>
              <a:rPr lang="fa-IR" sz="2400" dirty="0" err="1" smtClean="0">
                <a:solidFill>
                  <a:schemeClr val="accent6">
                    <a:lumMod val="50000"/>
                  </a:schemeClr>
                </a:solidFill>
                <a:cs typeface="B Vahid" panose="00000700000000000000" pitchFamily="2" charset="-78"/>
              </a:rPr>
              <a:t>سازمانهایی</a:t>
            </a:r>
            <a:r>
              <a:rPr lang="fa-IR" sz="2400" dirty="0" smtClean="0">
                <a:solidFill>
                  <a:schemeClr val="accent6">
                    <a:lumMod val="50000"/>
                  </a:schemeClr>
                </a:solidFill>
                <a:cs typeface="B Vahid" panose="00000700000000000000" pitchFamily="2" charset="-78"/>
              </a:rPr>
              <a:t> می شود که بیشتر شبیه </a:t>
            </a:r>
            <a:r>
              <a:rPr lang="fa-IR" sz="2400" dirty="0" err="1" smtClean="0">
                <a:solidFill>
                  <a:schemeClr val="accent6">
                    <a:lumMod val="50000"/>
                  </a:schemeClr>
                </a:solidFill>
                <a:cs typeface="B Vahid" panose="00000700000000000000" pitchFamily="2" charset="-78"/>
              </a:rPr>
              <a:t>بروکراسی</a:t>
            </a:r>
            <a:r>
              <a:rPr lang="fa-IR" sz="2400" dirty="0" smtClean="0">
                <a:solidFill>
                  <a:schemeClr val="accent6">
                    <a:lumMod val="50000"/>
                  </a:schemeClr>
                </a:solidFill>
                <a:cs typeface="B Vahid" panose="00000700000000000000" pitchFamily="2" charset="-78"/>
              </a:rPr>
              <a:t> کلاسیک و قدیمی است. در چنین حالتی آزادی عمل کارکنان کاهش می یابد چرا که بسیاری از امور توسط کامپیوتر انجام می شود.</a:t>
            </a:r>
          </a:p>
          <a:p>
            <a:pPr marL="901700" indent="-457200" algn="r" rtl="1">
              <a:buFont typeface="+mj-lt"/>
              <a:buAutoNum type="arabicPeriod"/>
            </a:pPr>
            <a:r>
              <a:rPr lang="fa-IR" sz="2400" dirty="0" smtClean="0">
                <a:solidFill>
                  <a:schemeClr val="accent6">
                    <a:lumMod val="50000"/>
                  </a:schemeClr>
                </a:solidFill>
                <a:cs typeface="B Vahid" panose="00000700000000000000" pitchFamily="2" charset="-78"/>
              </a:rPr>
              <a:t>آزادی عمل در اجرای خط مشی ها باقی می ماند اما این آزادی عمل از </a:t>
            </a:r>
            <a:r>
              <a:rPr lang="fa-IR" sz="2400" dirty="0" err="1" smtClean="0">
                <a:solidFill>
                  <a:schemeClr val="accent6">
                    <a:lumMod val="50000"/>
                  </a:schemeClr>
                </a:solidFill>
                <a:cs typeface="B Vahid" panose="00000700000000000000" pitchFamily="2" charset="-78"/>
              </a:rPr>
              <a:t>بروکراتهای</a:t>
            </a:r>
            <a:r>
              <a:rPr lang="fa-IR" sz="2400" dirty="0" smtClean="0">
                <a:solidFill>
                  <a:schemeClr val="accent6">
                    <a:lumMod val="50000"/>
                  </a:schemeClr>
                </a:solidFill>
                <a:cs typeface="B Vahid" panose="00000700000000000000" pitchFamily="2" charset="-78"/>
              </a:rPr>
              <a:t> سطح خیابان به طراحان سیستم ها و برنامه </a:t>
            </a:r>
            <a:r>
              <a:rPr lang="fa-IR" sz="2400" dirty="0" err="1" smtClean="0">
                <a:solidFill>
                  <a:schemeClr val="accent6">
                    <a:lumMod val="50000"/>
                  </a:schemeClr>
                </a:solidFill>
                <a:cs typeface="B Vahid" panose="00000700000000000000" pitchFamily="2" charset="-78"/>
              </a:rPr>
              <a:t>نویسانی</a:t>
            </a:r>
            <a:r>
              <a:rPr lang="fa-IR" sz="2400" dirty="0" smtClean="0">
                <a:solidFill>
                  <a:schemeClr val="accent6">
                    <a:lumMod val="50000"/>
                  </a:schemeClr>
                </a:solidFill>
                <a:cs typeface="B Vahid" panose="00000700000000000000" pitchFamily="2" charset="-78"/>
              </a:rPr>
              <a:t> که </a:t>
            </a:r>
            <a:r>
              <a:rPr lang="fa-IR" sz="2400" dirty="0" err="1" smtClean="0">
                <a:solidFill>
                  <a:schemeClr val="accent6">
                    <a:lumMod val="50000"/>
                  </a:schemeClr>
                </a:solidFill>
                <a:cs typeface="B Vahid" panose="00000700000000000000" pitchFamily="2" charset="-78"/>
              </a:rPr>
              <a:t>قوانی</a:t>
            </a:r>
            <a:r>
              <a:rPr lang="fa-IR" sz="2400" dirty="0" smtClean="0">
                <a:solidFill>
                  <a:schemeClr val="accent6">
                    <a:lumMod val="50000"/>
                  </a:schemeClr>
                </a:solidFill>
                <a:cs typeface="B Vahid" panose="00000700000000000000" pitchFamily="2" charset="-78"/>
              </a:rPr>
              <a:t> و مقررات را برای سیستم های مدیریت </a:t>
            </a:r>
            <a:r>
              <a:rPr lang="fa-IR" sz="2400" dirty="0" err="1" smtClean="0">
                <a:solidFill>
                  <a:schemeClr val="accent6">
                    <a:lumMod val="50000"/>
                  </a:schemeClr>
                </a:solidFill>
                <a:cs typeface="B Vahid" panose="00000700000000000000" pitchFamily="2" charset="-78"/>
              </a:rPr>
              <a:t>کدنویسی</a:t>
            </a:r>
            <a:r>
              <a:rPr lang="fa-IR" sz="2400" dirty="0" smtClean="0">
                <a:solidFill>
                  <a:schemeClr val="accent6">
                    <a:lumMod val="50000"/>
                  </a:schemeClr>
                </a:solidFill>
                <a:cs typeface="B Vahid" panose="00000700000000000000" pitchFamily="2" charset="-78"/>
              </a:rPr>
              <a:t> کرده که بر </a:t>
            </a:r>
            <a:r>
              <a:rPr lang="fa-IR" sz="2400" dirty="0" err="1" smtClean="0">
                <a:solidFill>
                  <a:schemeClr val="accent6">
                    <a:lumMod val="50000"/>
                  </a:schemeClr>
                </a:solidFill>
                <a:cs typeface="B Vahid" panose="00000700000000000000" pitchFamily="2" charset="-78"/>
              </a:rPr>
              <a:t>انچه</a:t>
            </a:r>
            <a:r>
              <a:rPr lang="fa-IR" sz="2400" dirty="0" smtClean="0">
                <a:solidFill>
                  <a:schemeClr val="accent6">
                    <a:lumMod val="50000"/>
                  </a:schemeClr>
                </a:solidFill>
                <a:cs typeface="B Vahid" panose="00000700000000000000" pitchFamily="2" charset="-78"/>
              </a:rPr>
              <a:t> سازمانهای دولتی انجام می دهند حاکمیت می کند، منتقل می شود.</a:t>
            </a:r>
          </a:p>
          <a:p>
            <a:pPr marL="901700" indent="-457200" algn="r" rtl="1">
              <a:buFont typeface="+mj-lt"/>
              <a:buAutoNum type="arabicPeriod"/>
            </a:pPr>
            <a:endParaRPr lang="fa-IR" sz="2400" dirty="0" smtClean="0">
              <a:solidFill>
                <a:schemeClr val="accent6">
                  <a:lumMod val="50000"/>
                </a:schemeClr>
              </a:solidFill>
              <a:cs typeface="B Vahid" panose="00000700000000000000" pitchFamily="2" charset="-78"/>
            </a:endParaRPr>
          </a:p>
          <a:p>
            <a:pPr marL="901700" indent="-457200" algn="r" rtl="1">
              <a:buFont typeface="+mj-lt"/>
              <a:buAutoNum type="arabicPeriod"/>
            </a:pPr>
            <a:endParaRPr lang="fa-IR" sz="2400" dirty="0" smtClean="0">
              <a:solidFill>
                <a:schemeClr val="accent6">
                  <a:lumMod val="50000"/>
                </a:schemeClr>
              </a:solidFill>
              <a:cs typeface="B Vahid" panose="00000700000000000000" pitchFamily="2" charset="-78"/>
            </a:endParaRPr>
          </a:p>
          <a:p>
            <a:pPr marL="0" indent="0" algn="r" rtl="1">
              <a:buNone/>
            </a:pPr>
            <a:endParaRPr lang="fa-IR" sz="2400" dirty="0" smtClean="0">
              <a:solidFill>
                <a:schemeClr val="tx1"/>
              </a:solidFill>
              <a:cs typeface="B Vahid" panose="00000700000000000000" pitchFamily="2" charset="-78"/>
            </a:endParaRPr>
          </a:p>
          <a:p>
            <a:pPr marL="0" indent="0" algn="r" rtl="1">
              <a:buNone/>
            </a:pPr>
            <a:endParaRPr lang="fa-IR" sz="2400" dirty="0">
              <a:solidFill>
                <a:schemeClr val="tx1"/>
              </a:solidFill>
              <a:cs typeface="B Vahid" panose="00000700000000000000" pitchFamily="2" charset="-78"/>
            </a:endParaRPr>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دوم</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1121296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624110"/>
            <a:ext cx="8911687" cy="890365"/>
          </a:xfrm>
        </p:spPr>
        <p:txBody>
          <a:bodyPr/>
          <a:lstStyle/>
          <a:p>
            <a:pPr algn="r" rtl="1"/>
            <a:r>
              <a:rPr lang="en-US" dirty="0" smtClean="0">
                <a:cs typeface="B Titr" panose="00000700000000000000" pitchFamily="2" charset="-78"/>
              </a:rPr>
              <a:t>ICT</a:t>
            </a:r>
            <a:r>
              <a:rPr lang="fa-IR" dirty="0" smtClean="0">
                <a:cs typeface="B Titr" panose="00000700000000000000" pitchFamily="2" charset="-78"/>
              </a:rPr>
              <a:t> و قلمرو زدایی</a:t>
            </a:r>
            <a:endParaRPr lang="en-US" dirty="0">
              <a:cs typeface="B Titr" panose="00000700000000000000" pitchFamily="2" charset="-78"/>
            </a:endParaRPr>
          </a:p>
        </p:txBody>
      </p:sp>
      <p:sp>
        <p:nvSpPr>
          <p:cNvPr id="3" name="Content Placeholder 2"/>
          <p:cNvSpPr>
            <a:spLocks noGrp="1"/>
          </p:cNvSpPr>
          <p:nvPr>
            <p:ph idx="1"/>
          </p:nvPr>
        </p:nvSpPr>
        <p:spPr>
          <a:xfrm>
            <a:off x="861786" y="1514475"/>
            <a:ext cx="9104312" cy="4814136"/>
          </a:xfrm>
        </p:spPr>
        <p:txBody>
          <a:bodyPr>
            <a:normAutofit fontScale="92500"/>
          </a:bodyPr>
          <a:lstStyle/>
          <a:p>
            <a:pPr algn="r" rtl="1">
              <a:buFont typeface="Wingdings" panose="05000000000000000000" pitchFamily="2" charset="2"/>
              <a:buChar char="v"/>
            </a:pPr>
            <a:r>
              <a:rPr lang="fa-IR" sz="2400" dirty="0" smtClean="0">
                <a:solidFill>
                  <a:schemeClr val="tx1"/>
                </a:solidFill>
                <a:cs typeface="B Vahid" panose="00000700000000000000" pitchFamily="2" charset="-78"/>
              </a:rPr>
              <a:t>استفاده از ابزار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توسط </a:t>
            </a:r>
            <a:r>
              <a:rPr lang="fa-IR" sz="2400" dirty="0" smtClean="0">
                <a:solidFill>
                  <a:schemeClr val="tx1"/>
                </a:solidFill>
                <a:cs typeface="B Vahid" panose="00000700000000000000" pitchFamily="2" charset="-78"/>
              </a:rPr>
              <a:t>سازمانهای دولتی باعث تعریف مجدد اصول اساسی </a:t>
            </a:r>
            <a:r>
              <a:rPr lang="fa-IR" sz="2400" dirty="0" err="1" smtClean="0">
                <a:solidFill>
                  <a:schemeClr val="tx1"/>
                </a:solidFill>
                <a:cs typeface="B Vahid" panose="00000700000000000000" pitchFamily="2" charset="-78"/>
              </a:rPr>
              <a:t>بروکراتیک</a:t>
            </a:r>
            <a:r>
              <a:rPr lang="fa-IR" sz="2400" dirty="0" smtClean="0">
                <a:solidFill>
                  <a:schemeClr val="tx1"/>
                </a:solidFill>
                <a:cs typeface="B Vahid" panose="00000700000000000000" pitchFamily="2" charset="-78"/>
              </a:rPr>
              <a:t> مانند پاسخگویی، ساختار سلسله </a:t>
            </a:r>
            <a:r>
              <a:rPr lang="fa-IR" sz="2400" dirty="0" err="1" smtClean="0">
                <a:solidFill>
                  <a:schemeClr val="tx1"/>
                </a:solidFill>
                <a:cs typeface="B Vahid" panose="00000700000000000000" pitchFamily="2" charset="-78"/>
              </a:rPr>
              <a:t>مراتبی</a:t>
            </a:r>
            <a:r>
              <a:rPr lang="fa-IR" sz="2400" dirty="0" smtClean="0">
                <a:solidFill>
                  <a:schemeClr val="tx1"/>
                </a:solidFill>
                <a:cs typeface="B Vahid" panose="00000700000000000000" pitchFamily="2" charset="-78"/>
              </a:rPr>
              <a:t> و حوزه جغرافیایی می شود.</a:t>
            </a:r>
            <a:endParaRPr lang="fa-IR" sz="2400" dirty="0" smtClean="0">
              <a:solidFill>
                <a:schemeClr val="tx1"/>
              </a:solidFill>
              <a:cs typeface="B Vahid" panose="00000700000000000000" pitchFamily="2" charset="-78"/>
            </a:endParaRPr>
          </a:p>
          <a:p>
            <a:pPr algn="r" rtl="1">
              <a:buFont typeface="Wingdings" panose="05000000000000000000" pitchFamily="2" charset="2"/>
              <a:buChar char="v"/>
            </a:pPr>
            <a:r>
              <a:rPr lang="fa-IR" sz="2400" dirty="0" smtClean="0">
                <a:solidFill>
                  <a:schemeClr val="tx1"/>
                </a:solidFill>
                <a:cs typeface="B Vahid" panose="00000700000000000000" pitchFamily="2" charset="-78"/>
              </a:rPr>
              <a:t>دولت در مواجهه با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در سه دسته بندی قرار می گیرد: </a:t>
            </a:r>
            <a:r>
              <a:rPr lang="en-US" sz="2400" dirty="0" smtClean="0">
                <a:solidFill>
                  <a:schemeClr val="tx1"/>
                </a:solidFill>
                <a:cs typeface="B Vahid" panose="00000700000000000000" pitchFamily="2" charset="-78"/>
              </a:rPr>
              <a:t>G2G, G2B, G2C</a:t>
            </a:r>
            <a:endParaRPr lang="fa-IR" sz="2400" dirty="0" smtClean="0">
              <a:solidFill>
                <a:schemeClr val="tx1"/>
              </a:solidFill>
              <a:cs typeface="B Vahid" panose="00000700000000000000" pitchFamily="2" charset="-78"/>
            </a:endParaRPr>
          </a:p>
          <a:p>
            <a:pPr algn="r" rtl="1">
              <a:buFont typeface="Wingdings" panose="05000000000000000000" pitchFamily="2" charset="2"/>
              <a:buChar char="v"/>
            </a:pPr>
            <a:r>
              <a:rPr lang="fa-IR" sz="2400" dirty="0" smtClean="0">
                <a:solidFill>
                  <a:schemeClr val="tx1"/>
                </a:solidFill>
                <a:cs typeface="B Vahid" panose="00000700000000000000" pitchFamily="2" charset="-78"/>
              </a:rPr>
              <a:t>در شبکه های الکترونیک هزینه و سرعت انتقال اطلاعات بین سازمانهای دولتی در بستر اینترنت فارغ از موقعیت های فیزیکی آنهاست.</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استفاده از </a:t>
            </a:r>
            <a:r>
              <a:rPr lang="en-US" sz="2400" dirty="0" smtClean="0">
                <a:solidFill>
                  <a:schemeClr val="tx1"/>
                </a:solidFill>
                <a:cs typeface="B Vahid" panose="00000700000000000000" pitchFamily="2" charset="-78"/>
              </a:rPr>
              <a:t>G2G</a:t>
            </a:r>
            <a:r>
              <a:rPr lang="fa-IR" sz="2400" dirty="0" smtClean="0">
                <a:solidFill>
                  <a:schemeClr val="tx1"/>
                </a:solidFill>
                <a:cs typeface="B Vahid" panose="00000700000000000000" pitchFamily="2" charset="-78"/>
              </a:rPr>
              <a:t> باعث افزایش سرعت، دقت و کارایی در حل مسائل می شود.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برخی از صاحبنظران معتقدند </a:t>
            </a:r>
            <a:r>
              <a:rPr lang="fa-IR" sz="2400" dirty="0">
                <a:solidFill>
                  <a:schemeClr val="tx1"/>
                </a:solidFill>
                <a:cs typeface="B Vahid" panose="00000700000000000000" pitchFamily="2" charset="-78"/>
              </a:rPr>
              <a:t>اینترنت حلقه رابط بین مناطق جغرافیایی و وارد ذیل را نابود می کند:</a:t>
            </a:r>
          </a:p>
          <a:p>
            <a:pPr marL="901700" indent="-457200" algn="r" rtl="1">
              <a:buFont typeface="+mj-lt"/>
              <a:buAutoNum type="arabicPeriod"/>
            </a:pPr>
            <a:r>
              <a:rPr lang="fa-IR" sz="2400" dirty="0" smtClean="0">
                <a:solidFill>
                  <a:schemeClr val="accent6">
                    <a:lumMod val="50000"/>
                  </a:schemeClr>
                </a:solidFill>
                <a:cs typeface="B Vahid" panose="00000700000000000000" pitchFamily="2" charset="-78"/>
              </a:rPr>
              <a:t>قدرت دولت های محلی اعمال کنترل بر رفتار آنلاین </a:t>
            </a:r>
          </a:p>
          <a:p>
            <a:pPr marL="901700" indent="-457200" algn="r" rtl="1">
              <a:buFont typeface="+mj-lt"/>
              <a:buAutoNum type="arabicPeriod"/>
            </a:pPr>
            <a:r>
              <a:rPr lang="fa-IR" sz="2400" dirty="0" smtClean="0">
                <a:solidFill>
                  <a:schemeClr val="accent6">
                    <a:lumMod val="50000"/>
                  </a:schemeClr>
                </a:solidFill>
                <a:cs typeface="B Vahid" panose="00000700000000000000" pitchFamily="2" charset="-78"/>
              </a:rPr>
              <a:t>اثرات رفتار آنلاین بر افراد</a:t>
            </a:r>
          </a:p>
          <a:p>
            <a:pPr marL="901700" indent="-457200" algn="r" rtl="1">
              <a:buFont typeface="+mj-lt"/>
              <a:buAutoNum type="arabicPeriod"/>
            </a:pPr>
            <a:r>
              <a:rPr lang="fa-IR" sz="2400" dirty="0" smtClean="0">
                <a:solidFill>
                  <a:schemeClr val="accent6">
                    <a:lumMod val="50000"/>
                  </a:schemeClr>
                </a:solidFill>
                <a:cs typeface="B Vahid" panose="00000700000000000000" pitchFamily="2" charset="-78"/>
              </a:rPr>
              <a:t>مشروعیت تلاش های حاکمیت محلی برای تنظیم پدیده های جهانی</a:t>
            </a:r>
          </a:p>
          <a:p>
            <a:pPr marL="901700" indent="-457200" algn="r" rtl="1">
              <a:buFont typeface="+mj-lt"/>
              <a:buAutoNum type="arabicPeriod"/>
            </a:pPr>
            <a:r>
              <a:rPr lang="fa-IR" sz="2400" dirty="0" smtClean="0">
                <a:solidFill>
                  <a:schemeClr val="accent6">
                    <a:lumMod val="50000"/>
                  </a:schemeClr>
                </a:solidFill>
                <a:cs typeface="B Vahid" panose="00000700000000000000" pitchFamily="2" charset="-78"/>
              </a:rPr>
              <a:t>توانایی موقعیت فیزیکی برای اطلاع دادن در مورد مجموعه ای </a:t>
            </a:r>
            <a:r>
              <a:rPr lang="fa-IR" sz="2400" dirty="0" err="1" smtClean="0">
                <a:solidFill>
                  <a:schemeClr val="accent6">
                    <a:lumMod val="50000"/>
                  </a:schemeClr>
                </a:solidFill>
                <a:cs typeface="B Vahid" panose="00000700000000000000" pitchFamily="2" charset="-78"/>
              </a:rPr>
              <a:t>اقوانینی</a:t>
            </a:r>
            <a:r>
              <a:rPr lang="fa-IR" sz="2400" dirty="0" smtClean="0">
                <a:solidFill>
                  <a:schemeClr val="accent6">
                    <a:lumMod val="50000"/>
                  </a:schemeClr>
                </a:solidFill>
                <a:cs typeface="B Vahid" panose="00000700000000000000" pitchFamily="2" charset="-78"/>
              </a:rPr>
              <a:t> که اعمال می شوند</a:t>
            </a:r>
          </a:p>
          <a:p>
            <a:pPr marL="901700" indent="-457200" algn="r" rtl="1">
              <a:buFont typeface="+mj-lt"/>
              <a:buAutoNum type="arabicPeriod"/>
            </a:pPr>
            <a:endParaRPr lang="fa-IR" sz="2400" dirty="0" smtClean="0">
              <a:solidFill>
                <a:schemeClr val="accent6">
                  <a:lumMod val="50000"/>
                </a:schemeClr>
              </a:solidFill>
              <a:cs typeface="B Vahid" panose="00000700000000000000" pitchFamily="2" charset="-78"/>
            </a:endParaRPr>
          </a:p>
          <a:p>
            <a:pPr algn="r" rtl="1">
              <a:buFont typeface="Wingdings" panose="05000000000000000000" pitchFamily="2" charset="2"/>
              <a:buChar char="v"/>
            </a:pPr>
            <a:endParaRPr lang="fa-IR" sz="2400" dirty="0" smtClean="0">
              <a:solidFill>
                <a:schemeClr val="tx1"/>
              </a:solidFill>
              <a:cs typeface="B Vahid" panose="00000700000000000000" pitchFamily="2" charset="-78"/>
            </a:endParaRPr>
          </a:p>
          <a:p>
            <a:pPr algn="r" rtl="1">
              <a:buFont typeface="Wingdings" panose="05000000000000000000" pitchFamily="2" charset="2"/>
              <a:buChar char="v"/>
            </a:pPr>
            <a:endParaRPr lang="fa-IR" sz="2400" dirty="0" smtClean="0">
              <a:solidFill>
                <a:schemeClr val="tx1"/>
              </a:solidFill>
              <a:cs typeface="B Vahid" panose="00000700000000000000" pitchFamily="2" charset="-78"/>
            </a:endParaRPr>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a:t>
            </a:r>
            <a:r>
              <a:rPr lang="fa-IR" sz="1600" dirty="0" smtClean="0">
                <a:solidFill>
                  <a:schemeClr val="bg1"/>
                </a:solidFill>
                <a:cs typeface="B Titr" panose="00000700000000000000" pitchFamily="2" charset="-78"/>
              </a:rPr>
              <a:t>سوم</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1228407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624110"/>
            <a:ext cx="8911687" cy="890365"/>
          </a:xfrm>
        </p:spPr>
        <p:txBody>
          <a:bodyPr/>
          <a:lstStyle/>
          <a:p>
            <a:pPr algn="r" rtl="1"/>
            <a:r>
              <a:rPr lang="en-US" dirty="0" smtClean="0">
                <a:cs typeface="B Titr" panose="00000700000000000000" pitchFamily="2" charset="-78"/>
              </a:rPr>
              <a:t>ICT</a:t>
            </a:r>
            <a:r>
              <a:rPr lang="fa-IR" dirty="0" smtClean="0">
                <a:cs typeface="B Titr" panose="00000700000000000000" pitchFamily="2" charset="-78"/>
              </a:rPr>
              <a:t> و قلمرو زدایی</a:t>
            </a:r>
            <a:endParaRPr lang="en-US" dirty="0">
              <a:cs typeface="B Titr" panose="00000700000000000000" pitchFamily="2" charset="-78"/>
            </a:endParaRPr>
          </a:p>
        </p:txBody>
      </p:sp>
      <p:sp>
        <p:nvSpPr>
          <p:cNvPr id="3" name="Content Placeholder 2"/>
          <p:cNvSpPr>
            <a:spLocks noGrp="1"/>
          </p:cNvSpPr>
          <p:nvPr>
            <p:ph idx="1"/>
          </p:nvPr>
        </p:nvSpPr>
        <p:spPr>
          <a:xfrm>
            <a:off x="861786" y="1514475"/>
            <a:ext cx="9104312" cy="4814136"/>
          </a:xfrm>
        </p:spPr>
        <p:txBody>
          <a:bodyPr>
            <a:normAutofit fontScale="92500" lnSpcReduction="20000"/>
          </a:bodyPr>
          <a:lstStyle/>
          <a:p>
            <a:pPr algn="r" rtl="1">
              <a:buFont typeface="Wingdings" panose="05000000000000000000" pitchFamily="2" charset="2"/>
              <a:buChar char="v"/>
            </a:pPr>
            <a:r>
              <a:rPr lang="fa-IR" sz="2400" dirty="0" smtClean="0">
                <a:solidFill>
                  <a:schemeClr val="tx1"/>
                </a:solidFill>
                <a:cs typeface="B Vahid" panose="00000700000000000000" pitchFamily="2" charset="-78"/>
              </a:rPr>
              <a:t>استفاده از ابزار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توسط </a:t>
            </a:r>
            <a:r>
              <a:rPr lang="fa-IR" sz="2400" dirty="0" smtClean="0">
                <a:solidFill>
                  <a:schemeClr val="tx1"/>
                </a:solidFill>
                <a:cs typeface="B Vahid" panose="00000700000000000000" pitchFamily="2" charset="-78"/>
              </a:rPr>
              <a:t>سازمانهای دولتی باعث تعریف مجدد اصول اساسی </a:t>
            </a:r>
            <a:r>
              <a:rPr lang="fa-IR" sz="2400" dirty="0" err="1" smtClean="0">
                <a:solidFill>
                  <a:schemeClr val="tx1"/>
                </a:solidFill>
                <a:cs typeface="B Vahid" panose="00000700000000000000" pitchFamily="2" charset="-78"/>
              </a:rPr>
              <a:t>بروکراتیک</a:t>
            </a:r>
            <a:r>
              <a:rPr lang="fa-IR" sz="2400" dirty="0" smtClean="0">
                <a:solidFill>
                  <a:schemeClr val="tx1"/>
                </a:solidFill>
                <a:cs typeface="B Vahid" panose="00000700000000000000" pitchFamily="2" charset="-78"/>
              </a:rPr>
              <a:t> مانند پاسخگویی، ساختار سلسله </a:t>
            </a:r>
            <a:r>
              <a:rPr lang="fa-IR" sz="2400" dirty="0" err="1" smtClean="0">
                <a:solidFill>
                  <a:schemeClr val="tx1"/>
                </a:solidFill>
                <a:cs typeface="B Vahid" panose="00000700000000000000" pitchFamily="2" charset="-78"/>
              </a:rPr>
              <a:t>مراتبی</a:t>
            </a:r>
            <a:r>
              <a:rPr lang="fa-IR" sz="2400" dirty="0" smtClean="0">
                <a:solidFill>
                  <a:schemeClr val="tx1"/>
                </a:solidFill>
                <a:cs typeface="B Vahid" panose="00000700000000000000" pitchFamily="2" charset="-78"/>
              </a:rPr>
              <a:t> و حوزه جغرافیایی می شود.</a:t>
            </a:r>
            <a:endParaRPr lang="fa-IR" sz="2400" dirty="0" smtClean="0">
              <a:solidFill>
                <a:schemeClr val="tx1"/>
              </a:solidFill>
              <a:cs typeface="B Vahid" panose="00000700000000000000" pitchFamily="2" charset="-78"/>
            </a:endParaRPr>
          </a:p>
          <a:p>
            <a:pPr algn="r" rtl="1">
              <a:buFont typeface="Wingdings" panose="05000000000000000000" pitchFamily="2" charset="2"/>
              <a:buChar char="v"/>
            </a:pPr>
            <a:r>
              <a:rPr lang="fa-IR" sz="2400" dirty="0" smtClean="0">
                <a:solidFill>
                  <a:schemeClr val="tx1"/>
                </a:solidFill>
                <a:cs typeface="B Vahid" panose="00000700000000000000" pitchFamily="2" charset="-78"/>
              </a:rPr>
              <a:t>دولت در مواجهه با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در سه دسته بندی قرار می گیرد: </a:t>
            </a:r>
            <a:r>
              <a:rPr lang="en-US" sz="2400" dirty="0" smtClean="0">
                <a:solidFill>
                  <a:schemeClr val="tx1"/>
                </a:solidFill>
                <a:cs typeface="B Vahid" panose="00000700000000000000" pitchFamily="2" charset="-78"/>
              </a:rPr>
              <a:t>G2G, G2B, G2C</a:t>
            </a:r>
            <a:endParaRPr lang="fa-IR" sz="2400" dirty="0" smtClean="0">
              <a:solidFill>
                <a:schemeClr val="tx1"/>
              </a:solidFill>
              <a:cs typeface="B Vahid" panose="00000700000000000000" pitchFamily="2" charset="-78"/>
            </a:endParaRPr>
          </a:p>
          <a:p>
            <a:pPr algn="r" rtl="1">
              <a:buFont typeface="Wingdings" panose="05000000000000000000" pitchFamily="2" charset="2"/>
              <a:buChar char="v"/>
            </a:pPr>
            <a:r>
              <a:rPr lang="fa-IR" sz="2400" dirty="0" smtClean="0">
                <a:solidFill>
                  <a:schemeClr val="tx1"/>
                </a:solidFill>
                <a:cs typeface="B Vahid" panose="00000700000000000000" pitchFamily="2" charset="-78"/>
              </a:rPr>
              <a:t>در شبکه های الکترونیک هزینه و سرعت انتقال اطلاعات بین سازمانهای دولتی در بستر اینترنت فارغ از موقعیت های فیزیکی آنهاست.</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استفاده از </a:t>
            </a:r>
            <a:r>
              <a:rPr lang="en-US" sz="2400" dirty="0" smtClean="0">
                <a:solidFill>
                  <a:schemeClr val="tx1"/>
                </a:solidFill>
                <a:cs typeface="B Vahid" panose="00000700000000000000" pitchFamily="2" charset="-78"/>
              </a:rPr>
              <a:t>G2G</a:t>
            </a:r>
            <a:r>
              <a:rPr lang="fa-IR" sz="2400" dirty="0" smtClean="0">
                <a:solidFill>
                  <a:schemeClr val="tx1"/>
                </a:solidFill>
                <a:cs typeface="B Vahid" panose="00000700000000000000" pitchFamily="2" charset="-78"/>
              </a:rPr>
              <a:t> باعث افزایش سرعت، دقت و کارایی در حل مسائل می شود.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برخی از صاحبنظران معتقدند </a:t>
            </a:r>
            <a:r>
              <a:rPr lang="fa-IR" sz="2400" dirty="0">
                <a:solidFill>
                  <a:schemeClr val="tx1"/>
                </a:solidFill>
                <a:cs typeface="B Vahid" panose="00000700000000000000" pitchFamily="2" charset="-78"/>
              </a:rPr>
              <a:t>اینترنت حلقه رابط بین مناطق جغرافیایی و وارد ذیل را نابود می کند:</a:t>
            </a:r>
          </a:p>
          <a:p>
            <a:pPr marL="901700" indent="-457200" algn="r" rtl="1">
              <a:buFont typeface="+mj-lt"/>
              <a:buAutoNum type="arabicPeriod"/>
            </a:pPr>
            <a:r>
              <a:rPr lang="fa-IR" sz="2400" dirty="0" smtClean="0">
                <a:solidFill>
                  <a:schemeClr val="accent6">
                    <a:lumMod val="50000"/>
                  </a:schemeClr>
                </a:solidFill>
                <a:cs typeface="B Vahid" panose="00000700000000000000" pitchFamily="2" charset="-78"/>
              </a:rPr>
              <a:t>قدرت دولت های محلی اعمال کنترل بر رفتار آنلاین </a:t>
            </a:r>
          </a:p>
          <a:p>
            <a:pPr marL="901700" indent="-457200" algn="r" rtl="1">
              <a:buFont typeface="+mj-lt"/>
              <a:buAutoNum type="arabicPeriod"/>
            </a:pPr>
            <a:r>
              <a:rPr lang="fa-IR" sz="2400" dirty="0" smtClean="0">
                <a:solidFill>
                  <a:schemeClr val="accent6">
                    <a:lumMod val="50000"/>
                  </a:schemeClr>
                </a:solidFill>
                <a:cs typeface="B Vahid" panose="00000700000000000000" pitchFamily="2" charset="-78"/>
              </a:rPr>
              <a:t>اثرات رفتار آنلاین بر افراد</a:t>
            </a:r>
          </a:p>
          <a:p>
            <a:pPr marL="901700" indent="-457200" algn="r" rtl="1">
              <a:buFont typeface="+mj-lt"/>
              <a:buAutoNum type="arabicPeriod"/>
            </a:pPr>
            <a:r>
              <a:rPr lang="fa-IR" sz="2400" dirty="0" smtClean="0">
                <a:solidFill>
                  <a:schemeClr val="accent6">
                    <a:lumMod val="50000"/>
                  </a:schemeClr>
                </a:solidFill>
                <a:cs typeface="B Vahid" panose="00000700000000000000" pitchFamily="2" charset="-78"/>
              </a:rPr>
              <a:t>مشروعیت تلاش های حاکمیت محلی برای تنظیم پدیده های جهانی</a:t>
            </a:r>
          </a:p>
          <a:p>
            <a:pPr marL="901700" indent="-457200" algn="r" rtl="1">
              <a:buFont typeface="+mj-lt"/>
              <a:buAutoNum type="arabicPeriod"/>
            </a:pPr>
            <a:r>
              <a:rPr lang="fa-IR" sz="2400" dirty="0" smtClean="0">
                <a:solidFill>
                  <a:schemeClr val="accent6">
                    <a:lumMod val="50000"/>
                  </a:schemeClr>
                </a:solidFill>
                <a:cs typeface="B Vahid" panose="00000700000000000000" pitchFamily="2" charset="-78"/>
              </a:rPr>
              <a:t>توانایی موقعیت فیزیکی برای اطلاع دادن در مورد مجموعه ای </a:t>
            </a:r>
            <a:r>
              <a:rPr lang="fa-IR" sz="2400" dirty="0" err="1" smtClean="0">
                <a:solidFill>
                  <a:schemeClr val="accent6">
                    <a:lumMod val="50000"/>
                  </a:schemeClr>
                </a:solidFill>
                <a:cs typeface="B Vahid" panose="00000700000000000000" pitchFamily="2" charset="-78"/>
              </a:rPr>
              <a:t>اقوانینی</a:t>
            </a:r>
            <a:r>
              <a:rPr lang="fa-IR" sz="2400" dirty="0" smtClean="0">
                <a:solidFill>
                  <a:schemeClr val="accent6">
                    <a:lumMod val="50000"/>
                  </a:schemeClr>
                </a:solidFill>
                <a:cs typeface="B Vahid" panose="00000700000000000000" pitchFamily="2" charset="-78"/>
              </a:rPr>
              <a:t> که اعمال می شوند</a:t>
            </a:r>
          </a:p>
          <a:p>
            <a:pPr marL="360363" algn="r" defTabSz="360363" rtl="1">
              <a:buFont typeface="Wingdings" panose="05000000000000000000" pitchFamily="2" charset="2"/>
              <a:buChar char="v"/>
            </a:pPr>
            <a:r>
              <a:rPr lang="fa-IR" sz="2400" dirty="0" smtClean="0">
                <a:solidFill>
                  <a:schemeClr val="tx1"/>
                </a:solidFill>
                <a:cs typeface="B Vahid" panose="00000700000000000000" pitchFamily="2" charset="-78"/>
              </a:rPr>
              <a:t>مشکلات ناشی از پرداخت های </a:t>
            </a:r>
            <a:r>
              <a:rPr lang="fa-IR" sz="2400" dirty="0" err="1" smtClean="0">
                <a:solidFill>
                  <a:schemeClr val="tx1"/>
                </a:solidFill>
                <a:cs typeface="B Vahid" panose="00000700000000000000" pitchFamily="2" charset="-78"/>
              </a:rPr>
              <a:t>انلاین</a:t>
            </a:r>
            <a:r>
              <a:rPr lang="fa-IR" sz="2400" dirty="0" smtClean="0">
                <a:solidFill>
                  <a:schemeClr val="tx1"/>
                </a:solidFill>
                <a:cs typeface="B Vahid" panose="00000700000000000000" pitchFamily="2" charset="-78"/>
              </a:rPr>
              <a:t> و محاسبه مالیات مربوط به هر ایالت یا استان و ...</a:t>
            </a:r>
          </a:p>
          <a:p>
            <a:pPr marL="901700" indent="-457200" algn="r" rtl="1">
              <a:buFont typeface="+mj-lt"/>
              <a:buAutoNum type="arabicPeriod"/>
            </a:pPr>
            <a:endParaRPr lang="fa-IR" sz="2400" dirty="0" smtClean="0">
              <a:solidFill>
                <a:schemeClr val="accent6">
                  <a:lumMod val="50000"/>
                </a:schemeClr>
              </a:solidFill>
              <a:cs typeface="B Vahid" panose="00000700000000000000" pitchFamily="2" charset="-78"/>
            </a:endParaRPr>
          </a:p>
          <a:p>
            <a:pPr algn="r" rtl="1">
              <a:buFont typeface="Wingdings" panose="05000000000000000000" pitchFamily="2" charset="2"/>
              <a:buChar char="v"/>
            </a:pPr>
            <a:endParaRPr lang="fa-IR" sz="2400" dirty="0" smtClean="0">
              <a:solidFill>
                <a:schemeClr val="tx1"/>
              </a:solidFill>
              <a:cs typeface="B Vahid" panose="00000700000000000000" pitchFamily="2" charset="-78"/>
            </a:endParaRPr>
          </a:p>
          <a:p>
            <a:pPr algn="r" rtl="1">
              <a:buFont typeface="Wingdings" panose="05000000000000000000" pitchFamily="2" charset="2"/>
              <a:buChar char="v"/>
            </a:pPr>
            <a:endParaRPr lang="fa-IR" sz="2400" dirty="0" smtClean="0">
              <a:solidFill>
                <a:schemeClr val="tx1"/>
              </a:solidFill>
              <a:cs typeface="B Vahid" panose="00000700000000000000" pitchFamily="2" charset="-78"/>
            </a:endParaRPr>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a:t>
            </a:r>
            <a:r>
              <a:rPr lang="fa-IR" sz="1600" dirty="0" smtClean="0">
                <a:solidFill>
                  <a:schemeClr val="bg1"/>
                </a:solidFill>
                <a:cs typeface="B Titr" panose="00000700000000000000" pitchFamily="2" charset="-78"/>
              </a:rPr>
              <a:t>سوم</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11914761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624110"/>
            <a:ext cx="8911687" cy="890365"/>
          </a:xfrm>
        </p:spPr>
        <p:txBody>
          <a:bodyPr/>
          <a:lstStyle/>
          <a:p>
            <a:pPr algn="r" rtl="1"/>
            <a:r>
              <a:rPr lang="en-US" dirty="0" smtClean="0">
                <a:cs typeface="B Titr" panose="00000700000000000000" pitchFamily="2" charset="-78"/>
              </a:rPr>
              <a:t>ICT</a:t>
            </a:r>
            <a:r>
              <a:rPr lang="fa-IR" dirty="0" smtClean="0">
                <a:cs typeface="B Titr" panose="00000700000000000000" pitchFamily="2" charset="-78"/>
              </a:rPr>
              <a:t> و شکاف دیجیتال</a:t>
            </a:r>
            <a:endParaRPr lang="en-US" dirty="0">
              <a:cs typeface="B Titr" panose="00000700000000000000" pitchFamily="2" charset="-78"/>
            </a:endParaRPr>
          </a:p>
        </p:txBody>
      </p:sp>
      <p:sp>
        <p:nvSpPr>
          <p:cNvPr id="3" name="Content Placeholder 2"/>
          <p:cNvSpPr>
            <a:spLocks noGrp="1"/>
          </p:cNvSpPr>
          <p:nvPr>
            <p:ph idx="1"/>
          </p:nvPr>
        </p:nvSpPr>
        <p:spPr>
          <a:xfrm>
            <a:off x="753552" y="1514475"/>
            <a:ext cx="9517341" cy="4814136"/>
          </a:xfrm>
        </p:spPr>
        <p:txBody>
          <a:bodyPr>
            <a:normAutofit fontScale="92500" lnSpcReduction="20000"/>
          </a:bodyPr>
          <a:lstStyle/>
          <a:p>
            <a:pPr algn="r" rtl="1">
              <a:buFont typeface="Wingdings" panose="05000000000000000000" pitchFamily="2" charset="2"/>
              <a:buChar char="v"/>
            </a:pPr>
            <a:r>
              <a:rPr lang="fa-IR" sz="2400" dirty="0" smtClean="0">
                <a:solidFill>
                  <a:schemeClr val="tx1"/>
                </a:solidFill>
                <a:cs typeface="B Vahid" panose="00000700000000000000" pitchFamily="2" charset="-78"/>
              </a:rPr>
              <a:t>برخی معتقدند انقلاب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a:t>
            </a:r>
            <a:r>
              <a:rPr lang="fa-IR" sz="2400" dirty="0" err="1" smtClean="0">
                <a:solidFill>
                  <a:schemeClr val="tx1"/>
                </a:solidFill>
                <a:cs typeface="B Vahid" panose="00000700000000000000" pitchFamily="2" charset="-78"/>
              </a:rPr>
              <a:t>دموکراتیزه</a:t>
            </a:r>
            <a:r>
              <a:rPr lang="fa-IR" sz="2400" dirty="0" smtClean="0">
                <a:solidFill>
                  <a:schemeClr val="tx1"/>
                </a:solidFill>
                <a:cs typeface="B Vahid" panose="00000700000000000000" pitchFamily="2" charset="-78"/>
              </a:rPr>
              <a:t> کردن است.</a:t>
            </a:r>
          </a:p>
          <a:p>
            <a:pPr marL="722313" algn="r" rtl="1">
              <a:buFont typeface="Arial" panose="020B0604020202020204" pitchFamily="34" charset="0"/>
              <a:buChar char="•"/>
            </a:pPr>
            <a:r>
              <a:rPr lang="fa-IR" sz="2400" dirty="0" smtClean="0">
                <a:solidFill>
                  <a:schemeClr val="accent6">
                    <a:lumMod val="50000"/>
                  </a:schemeClr>
                </a:solidFill>
                <a:cs typeface="B Vahid" panose="00000700000000000000" pitchFamily="2" charset="-78"/>
              </a:rPr>
              <a:t>به عنوان مثال از </a:t>
            </a:r>
            <a:r>
              <a:rPr lang="en-US" sz="2400" dirty="0" smtClean="0">
                <a:solidFill>
                  <a:schemeClr val="accent6">
                    <a:lumMod val="50000"/>
                  </a:schemeClr>
                </a:solidFill>
                <a:cs typeface="B Vahid" panose="00000700000000000000" pitchFamily="2" charset="-78"/>
              </a:rPr>
              <a:t>GIS</a:t>
            </a:r>
            <a:r>
              <a:rPr lang="fa-IR" sz="2400" dirty="0" smtClean="0">
                <a:solidFill>
                  <a:schemeClr val="accent6">
                    <a:lumMod val="50000"/>
                  </a:schemeClr>
                </a:solidFill>
                <a:cs typeface="B Vahid" panose="00000700000000000000" pitchFamily="2" charset="-78"/>
              </a:rPr>
              <a:t> برای افزایش مشارکت مردم در امر برنامه ریزی پروژه </a:t>
            </a:r>
            <a:r>
              <a:rPr lang="fa-IR" sz="2400" dirty="0" err="1" smtClean="0">
                <a:solidFill>
                  <a:schemeClr val="accent6">
                    <a:lumMod val="50000"/>
                  </a:schemeClr>
                </a:solidFill>
                <a:cs typeface="B Vahid" panose="00000700000000000000" pitchFamily="2" charset="-78"/>
              </a:rPr>
              <a:t>هایی</a:t>
            </a:r>
            <a:r>
              <a:rPr lang="fa-IR" sz="2400" dirty="0" smtClean="0">
                <a:solidFill>
                  <a:schemeClr val="accent6">
                    <a:lumMod val="50000"/>
                  </a:schemeClr>
                </a:solidFill>
                <a:cs typeface="B Vahid" panose="00000700000000000000" pitchFamily="2" charset="-78"/>
              </a:rPr>
              <a:t> که بر زندگی </a:t>
            </a:r>
            <a:r>
              <a:rPr lang="fa-IR" sz="2400" dirty="0" err="1" smtClean="0">
                <a:solidFill>
                  <a:schemeClr val="accent6">
                    <a:lumMod val="50000"/>
                  </a:schemeClr>
                </a:solidFill>
                <a:cs typeface="B Vahid" panose="00000700000000000000" pitchFamily="2" charset="-78"/>
              </a:rPr>
              <a:t>انها</a:t>
            </a:r>
            <a:r>
              <a:rPr lang="fa-IR" sz="2400" dirty="0" smtClean="0">
                <a:solidFill>
                  <a:schemeClr val="accent6">
                    <a:lumMod val="50000"/>
                  </a:schemeClr>
                </a:solidFill>
                <a:cs typeface="B Vahid" panose="00000700000000000000" pitchFamily="2" charset="-78"/>
              </a:rPr>
              <a:t> تاثیر می گذارد استفاده می شود. </a:t>
            </a:r>
            <a:r>
              <a:rPr lang="en-US" sz="2400" dirty="0" smtClean="0">
                <a:solidFill>
                  <a:schemeClr val="accent6">
                    <a:lumMod val="50000"/>
                  </a:schemeClr>
                </a:solidFill>
                <a:cs typeface="B Vahid" panose="00000700000000000000" pitchFamily="2" charset="-78"/>
              </a:rPr>
              <a:t>GIS</a:t>
            </a:r>
            <a:r>
              <a:rPr lang="fa-IR" sz="2400" dirty="0" smtClean="0">
                <a:solidFill>
                  <a:schemeClr val="accent6">
                    <a:lumMod val="50000"/>
                  </a:schemeClr>
                </a:solidFill>
                <a:cs typeface="B Vahid" panose="00000700000000000000" pitchFamily="2" charset="-78"/>
              </a:rPr>
              <a:t> از طریق گسترده کردن مشارکت عمومی در پروژه های برنامه ریزی به </a:t>
            </a:r>
            <a:r>
              <a:rPr lang="fa-IR" sz="2400" dirty="0" err="1" smtClean="0">
                <a:solidFill>
                  <a:schemeClr val="accent6">
                    <a:lumMod val="50000"/>
                  </a:schemeClr>
                </a:solidFill>
                <a:cs typeface="B Vahid" panose="00000700000000000000" pitchFamily="2" charset="-78"/>
              </a:rPr>
              <a:t>دموکراتیزه</a:t>
            </a:r>
            <a:r>
              <a:rPr lang="fa-IR" sz="2400" dirty="0" smtClean="0">
                <a:solidFill>
                  <a:schemeClr val="accent6">
                    <a:lumMod val="50000"/>
                  </a:schemeClr>
                </a:solidFill>
                <a:cs typeface="B Vahid" panose="00000700000000000000" pitchFamily="2" charset="-78"/>
              </a:rPr>
              <a:t> کردن جوامع محلی کمک می کند.</a:t>
            </a:r>
          </a:p>
          <a:p>
            <a:pPr marL="722313" algn="r" rtl="1">
              <a:buFont typeface="Arial" panose="020B0604020202020204" pitchFamily="34" charset="0"/>
              <a:buChar char="•"/>
            </a:pPr>
            <a:r>
              <a:rPr lang="fa-IR" sz="2400" dirty="0" smtClean="0">
                <a:solidFill>
                  <a:schemeClr val="accent6">
                    <a:lumMod val="50000"/>
                  </a:schemeClr>
                </a:solidFill>
                <a:cs typeface="B Vahid" panose="00000700000000000000" pitchFamily="2" charset="-78"/>
              </a:rPr>
              <a:t>از طریق این سیستم شهروندان به طور </a:t>
            </a:r>
            <a:r>
              <a:rPr lang="fa-IR" sz="2400" dirty="0" err="1" smtClean="0">
                <a:solidFill>
                  <a:schemeClr val="accent6">
                    <a:lumMod val="50000"/>
                  </a:schemeClr>
                </a:solidFill>
                <a:cs typeface="B Vahid" panose="00000700000000000000" pitchFamily="2" charset="-78"/>
              </a:rPr>
              <a:t>انلاین</a:t>
            </a:r>
            <a:r>
              <a:rPr lang="fa-IR" sz="2400" dirty="0" smtClean="0">
                <a:solidFill>
                  <a:schemeClr val="accent6">
                    <a:lumMod val="50000"/>
                  </a:schemeClr>
                </a:solidFill>
                <a:cs typeface="B Vahid" panose="00000700000000000000" pitchFamily="2" charset="-78"/>
              </a:rPr>
              <a:t> در هر زمان و مکان می توانند نظرات خود را ابراز کنند.</a:t>
            </a:r>
          </a:p>
          <a:p>
            <a:pPr marL="722313" algn="r" rtl="1">
              <a:buFont typeface="Arial" panose="020B0604020202020204" pitchFamily="34" charset="0"/>
              <a:buChar char="•"/>
              <a:tabLst>
                <a:tab pos="722313" algn="l"/>
              </a:tabLst>
            </a:pPr>
            <a:r>
              <a:rPr lang="en-US" sz="2400" dirty="0" smtClean="0">
                <a:solidFill>
                  <a:schemeClr val="accent6">
                    <a:lumMod val="50000"/>
                  </a:schemeClr>
                </a:solidFill>
                <a:cs typeface="B Vahid" panose="00000700000000000000" pitchFamily="2" charset="-78"/>
              </a:rPr>
              <a:t>PPGIS </a:t>
            </a:r>
            <a:r>
              <a:rPr lang="fa-IR" sz="2400" dirty="0">
                <a:solidFill>
                  <a:schemeClr val="accent6">
                    <a:lumMod val="50000"/>
                  </a:schemeClr>
                </a:solidFill>
                <a:cs typeface="B Vahid" panose="00000700000000000000" pitchFamily="2" charset="-78"/>
              </a:rPr>
              <a:t>همچنین بسیاری از محدودیتهای برنامه ریزی سنتی از جمله </a:t>
            </a:r>
            <a:r>
              <a:rPr lang="fa-IR" sz="2400" dirty="0" err="1">
                <a:solidFill>
                  <a:schemeClr val="accent6">
                    <a:lumMod val="50000"/>
                  </a:schemeClr>
                </a:solidFill>
                <a:cs typeface="B Vahid" panose="00000700000000000000" pitchFamily="2" charset="-78"/>
              </a:rPr>
              <a:t>تعارضات</a:t>
            </a:r>
            <a:r>
              <a:rPr lang="fa-IR" sz="2400" dirty="0">
                <a:solidFill>
                  <a:schemeClr val="accent6">
                    <a:lumMod val="50000"/>
                  </a:schemeClr>
                </a:solidFill>
                <a:cs typeface="B Vahid" panose="00000700000000000000" pitchFamily="2" charset="-78"/>
              </a:rPr>
              <a:t> در خصوص جمع شن فیزیکی در یک زمان و مکان و ... را برطرف می کند.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در مقابل عده ای بر این عقیده </a:t>
            </a:r>
            <a:r>
              <a:rPr lang="fa-IR" sz="2400" dirty="0" err="1" smtClean="0">
                <a:solidFill>
                  <a:schemeClr val="tx1"/>
                </a:solidFill>
                <a:cs typeface="B Vahid" panose="00000700000000000000" pitchFamily="2" charset="-78"/>
              </a:rPr>
              <a:t>اند</a:t>
            </a:r>
            <a:r>
              <a:rPr lang="fa-IR" sz="2400" dirty="0" smtClean="0">
                <a:solidFill>
                  <a:schemeClr val="tx1"/>
                </a:solidFill>
                <a:cs typeface="B Vahid" panose="00000700000000000000" pitchFamily="2" charset="-78"/>
              </a:rPr>
              <a:t> که</a:t>
            </a:r>
            <a:r>
              <a:rPr lang="en-US" sz="2400" dirty="0" smtClean="0">
                <a:solidFill>
                  <a:schemeClr val="tx1"/>
                </a:solidFill>
                <a:cs typeface="B Vahid" panose="00000700000000000000" pitchFamily="2" charset="-78"/>
              </a:rPr>
              <a:t> PPGIS</a:t>
            </a:r>
            <a:r>
              <a:rPr lang="fa-IR" sz="2400" dirty="0" smtClean="0">
                <a:solidFill>
                  <a:schemeClr val="tx1"/>
                </a:solidFill>
                <a:cs typeface="B Vahid" panose="00000700000000000000" pitchFamily="2" charset="-78"/>
              </a:rPr>
              <a:t> :</a:t>
            </a:r>
          </a:p>
          <a:p>
            <a:pPr marL="722313" algn="r" rtl="1">
              <a:buFont typeface="Arial" panose="020B0604020202020204" pitchFamily="34" charset="0"/>
              <a:buChar char="•"/>
            </a:pPr>
            <a:r>
              <a:rPr lang="fa-IR" sz="2400" dirty="0" smtClean="0">
                <a:solidFill>
                  <a:schemeClr val="accent6">
                    <a:lumMod val="50000"/>
                  </a:schemeClr>
                </a:solidFill>
                <a:cs typeface="B Vahid" panose="00000700000000000000" pitchFamily="2" charset="-78"/>
              </a:rPr>
              <a:t>بین کسانی که سواد کامپیوتر دارند و کسانی که فاقد سواد کامپیوتر هستند شکاف ایجاد می کند</a:t>
            </a:r>
          </a:p>
          <a:p>
            <a:pPr marL="722313" algn="r" rtl="1">
              <a:buFont typeface="Arial" panose="020B0604020202020204" pitchFamily="34" charset="0"/>
              <a:buChar char="•"/>
            </a:pPr>
            <a:r>
              <a:rPr lang="fa-IR" sz="2400" dirty="0" smtClean="0">
                <a:solidFill>
                  <a:schemeClr val="accent6">
                    <a:lumMod val="50000"/>
                  </a:schemeClr>
                </a:solidFill>
                <a:cs typeface="B Vahid" panose="00000700000000000000" pitchFamily="2" charset="-78"/>
              </a:rPr>
              <a:t>ایجاد شکاف بین </a:t>
            </a:r>
            <a:r>
              <a:rPr lang="fa-IR" sz="2400" dirty="0" err="1" smtClean="0">
                <a:solidFill>
                  <a:schemeClr val="accent6">
                    <a:lumMod val="50000"/>
                  </a:schemeClr>
                </a:solidFill>
                <a:cs typeface="B Vahid" panose="00000700000000000000" pitchFamily="2" charset="-78"/>
              </a:rPr>
              <a:t>داراها</a:t>
            </a:r>
            <a:r>
              <a:rPr lang="fa-IR" sz="2400" dirty="0" smtClean="0">
                <a:solidFill>
                  <a:schemeClr val="accent6">
                    <a:lumMod val="50000"/>
                  </a:schemeClr>
                </a:solidFill>
                <a:cs typeface="B Vahid" panose="00000700000000000000" pitchFamily="2" charset="-78"/>
              </a:rPr>
              <a:t> و </a:t>
            </a:r>
            <a:r>
              <a:rPr lang="fa-IR" sz="2400" dirty="0" err="1" smtClean="0">
                <a:solidFill>
                  <a:schemeClr val="accent6">
                    <a:lumMod val="50000"/>
                  </a:schemeClr>
                </a:solidFill>
                <a:cs typeface="B Vahid" panose="00000700000000000000" pitchFamily="2" charset="-78"/>
              </a:rPr>
              <a:t>ندارهای</a:t>
            </a:r>
            <a:r>
              <a:rPr lang="fa-IR" sz="2400" dirty="0" smtClean="0">
                <a:solidFill>
                  <a:schemeClr val="accent6">
                    <a:lumMod val="50000"/>
                  </a:schemeClr>
                </a:solidFill>
                <a:cs typeface="B Vahid" panose="00000700000000000000" pitchFamily="2" charset="-78"/>
              </a:rPr>
              <a:t> سخت افزار کامپیوتری</a:t>
            </a:r>
          </a:p>
          <a:p>
            <a:pPr marL="722313" algn="r" rtl="1">
              <a:buFont typeface="Arial" panose="020B0604020202020204" pitchFamily="34" charset="0"/>
              <a:buChar char="•"/>
            </a:pPr>
            <a:r>
              <a:rPr lang="fa-IR" sz="2400" dirty="0" smtClean="0">
                <a:solidFill>
                  <a:schemeClr val="accent6">
                    <a:lumMod val="50000"/>
                  </a:schemeClr>
                </a:solidFill>
                <a:cs typeface="B Vahid" panose="00000700000000000000" pitchFamily="2" charset="-78"/>
              </a:rPr>
              <a:t>بین کسانی که امکان اتصال به شبکه را دارند با کسانی که این امکان را ندارند.</a:t>
            </a:r>
          </a:p>
          <a:p>
            <a:pPr marL="722313" algn="r" rtl="1">
              <a:buFont typeface="Arial" panose="020B0604020202020204" pitchFamily="34" charset="0"/>
              <a:buChar char="•"/>
            </a:pPr>
            <a:r>
              <a:rPr lang="fa-IR" sz="2400" dirty="0" smtClean="0">
                <a:solidFill>
                  <a:schemeClr val="accent6">
                    <a:lumMod val="50000"/>
                  </a:schemeClr>
                </a:solidFill>
                <a:cs typeface="B Vahid" panose="00000700000000000000" pitchFamily="2" charset="-78"/>
              </a:rPr>
              <a:t>تک زبانه بودن بسیاری از سایت ها و برنامه های نرم افزاری به زبان انگلیسی باعث ایجاد شکاف می شود برای کسانی که به ان زبان مسلط نیستند</a:t>
            </a:r>
          </a:p>
          <a:p>
            <a:pPr marL="722313" algn="r" rtl="1">
              <a:buFont typeface="Arial" panose="020B0604020202020204" pitchFamily="34" charset="0"/>
              <a:buChar char="•"/>
            </a:pPr>
            <a:endParaRPr lang="fa-IR" sz="2400" dirty="0" smtClean="0">
              <a:solidFill>
                <a:schemeClr val="accent6">
                  <a:lumMod val="50000"/>
                </a:schemeClr>
              </a:solidFill>
              <a:cs typeface="B Vahid" panose="00000700000000000000" pitchFamily="2" charset="-78"/>
            </a:endParaRPr>
          </a:p>
          <a:p>
            <a:pPr algn="r" rtl="1">
              <a:buFont typeface="Wingdings" panose="05000000000000000000" pitchFamily="2" charset="2"/>
              <a:buChar char="v"/>
            </a:pPr>
            <a:endParaRPr lang="fa-IR" sz="2400" dirty="0" smtClean="0">
              <a:solidFill>
                <a:schemeClr val="tx1"/>
              </a:solidFill>
              <a:cs typeface="B Vahid" panose="00000700000000000000" pitchFamily="2" charset="-78"/>
            </a:endParaRPr>
          </a:p>
          <a:p>
            <a:pPr algn="r" rtl="1">
              <a:buFont typeface="Wingdings" panose="05000000000000000000" pitchFamily="2" charset="2"/>
              <a:buChar char="v"/>
            </a:pPr>
            <a:endParaRPr lang="fa-IR" sz="2400" dirty="0" smtClean="0">
              <a:solidFill>
                <a:schemeClr val="tx1"/>
              </a:solidFill>
              <a:cs typeface="B Vahid" panose="00000700000000000000" pitchFamily="2" charset="-78"/>
            </a:endParaRPr>
          </a:p>
        </p:txBody>
      </p:sp>
      <p:sp>
        <p:nvSpPr>
          <p:cNvPr id="4" name="TextBox 3"/>
          <p:cNvSpPr txBox="1"/>
          <p:nvPr/>
        </p:nvSpPr>
        <p:spPr>
          <a:xfrm>
            <a:off x="10876547" y="800968"/>
            <a:ext cx="1220537"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a:t>
            </a:r>
            <a:r>
              <a:rPr lang="fa-IR" sz="1600" dirty="0" smtClean="0">
                <a:solidFill>
                  <a:schemeClr val="bg1"/>
                </a:solidFill>
                <a:cs typeface="B Titr" panose="00000700000000000000" pitchFamily="2" charset="-78"/>
              </a:rPr>
              <a:t>چهارم</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3097159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353"/>
            <a:ext cx="12194979" cy="6856327"/>
          </a:xfrm>
          <a:prstGeom prst="rect">
            <a:avLst/>
          </a:prstGeom>
        </p:spPr>
      </p:pic>
      <p:sp>
        <p:nvSpPr>
          <p:cNvPr id="2" name="Title 1"/>
          <p:cNvSpPr>
            <a:spLocks noGrp="1"/>
          </p:cNvSpPr>
          <p:nvPr>
            <p:ph type="title"/>
          </p:nvPr>
        </p:nvSpPr>
        <p:spPr>
          <a:xfrm>
            <a:off x="1359207" y="624110"/>
            <a:ext cx="8911687" cy="890365"/>
          </a:xfrm>
        </p:spPr>
        <p:txBody>
          <a:bodyPr/>
          <a:lstStyle/>
          <a:p>
            <a:pPr algn="r" rtl="1"/>
            <a:r>
              <a:rPr lang="en-US" dirty="0" smtClean="0">
                <a:cs typeface="B Titr" panose="00000700000000000000" pitchFamily="2" charset="-78"/>
              </a:rPr>
              <a:t>ICT</a:t>
            </a:r>
            <a:r>
              <a:rPr lang="fa-IR" dirty="0" smtClean="0">
                <a:cs typeface="B Titr" panose="00000700000000000000" pitchFamily="2" charset="-78"/>
              </a:rPr>
              <a:t> و شکاف دیجیتال</a:t>
            </a:r>
            <a:endParaRPr lang="en-US" dirty="0">
              <a:cs typeface="B Titr" panose="00000700000000000000" pitchFamily="2" charset="-78"/>
            </a:endParaRPr>
          </a:p>
        </p:txBody>
      </p:sp>
      <p:sp>
        <p:nvSpPr>
          <p:cNvPr id="4" name="TextBox 3"/>
          <p:cNvSpPr txBox="1"/>
          <p:nvPr/>
        </p:nvSpPr>
        <p:spPr>
          <a:xfrm>
            <a:off x="10876547" y="800968"/>
            <a:ext cx="1220537"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a:t>
            </a:r>
            <a:r>
              <a:rPr lang="fa-IR" sz="1600" dirty="0" smtClean="0">
                <a:solidFill>
                  <a:schemeClr val="bg1"/>
                </a:solidFill>
                <a:cs typeface="B Titr" panose="00000700000000000000" pitchFamily="2" charset="-78"/>
              </a:rPr>
              <a:t>چهارم</a:t>
            </a:r>
            <a:endParaRPr lang="en-US" sz="1600" dirty="0">
              <a:solidFill>
                <a:schemeClr val="bg1"/>
              </a:solidFill>
              <a:cs typeface="B Titr" panose="00000700000000000000" pitchFamily="2" charset="-78"/>
            </a:endParaRPr>
          </a:p>
        </p:txBody>
      </p:sp>
      <p:pic>
        <p:nvPicPr>
          <p:cNvPr id="5" name="Picture 4"/>
          <p:cNvPicPr>
            <a:picLocks noChangeAspect="1"/>
          </p:cNvPicPr>
          <p:nvPr/>
        </p:nvPicPr>
        <p:blipFill>
          <a:blip r:embed="rId3"/>
          <a:stretch>
            <a:fillRect/>
          </a:stretch>
        </p:blipFill>
        <p:spPr>
          <a:xfrm>
            <a:off x="-2979" y="30200"/>
            <a:ext cx="5723446" cy="6781222"/>
          </a:xfrm>
          <a:prstGeom prst="rect">
            <a:avLst/>
          </a:prstGeom>
        </p:spPr>
      </p:pic>
    </p:spTree>
    <p:extLst>
      <p:ext uri="{BB962C8B-B14F-4D97-AF65-F5344CB8AC3E}">
        <p14:creationId xmlns:p14="http://schemas.microsoft.com/office/powerpoint/2010/main" val="1423189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30000">
              <a:schemeClr val="bg2">
                <a:tint val="90000"/>
                <a:satMod val="92000"/>
                <a:lumMod val="120000"/>
              </a:schemeClr>
            </a:gs>
            <a:gs pos="100000">
              <a:schemeClr val="bg2">
                <a:shade val="98000"/>
                <a:satMod val="120000"/>
                <a:lumMod val="98000"/>
              </a:schemeClr>
            </a:gs>
          </a:gsLst>
          <a:path path="shape">
            <a:fillToRect l="50000" t="50000" r="50000" b="5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142" y="117787"/>
            <a:ext cx="12194979" cy="6856327"/>
          </a:xfrm>
          <a:prstGeom prst="rect">
            <a:avLst/>
          </a:prstGeom>
        </p:spPr>
      </p:pic>
      <p:sp>
        <p:nvSpPr>
          <p:cNvPr id="2" name="Title 1"/>
          <p:cNvSpPr>
            <a:spLocks noGrp="1"/>
          </p:cNvSpPr>
          <p:nvPr>
            <p:ph type="title"/>
          </p:nvPr>
        </p:nvSpPr>
        <p:spPr>
          <a:xfrm>
            <a:off x="1359207" y="754736"/>
            <a:ext cx="8911687" cy="890365"/>
          </a:xfrm>
        </p:spPr>
        <p:txBody>
          <a:bodyPr/>
          <a:lstStyle/>
          <a:p>
            <a:pPr algn="r" rtl="1"/>
            <a:r>
              <a:rPr lang="fa-IR" dirty="0" smtClean="0">
                <a:cs typeface="B Titr" panose="00000700000000000000" pitchFamily="2" charset="-78"/>
              </a:rPr>
              <a:t>مقدمه</a:t>
            </a:r>
            <a:endParaRPr lang="en-US" dirty="0">
              <a:cs typeface="B Titr" panose="00000700000000000000" pitchFamily="2" charset="-78"/>
            </a:endParaRPr>
          </a:p>
        </p:txBody>
      </p:sp>
      <p:sp>
        <p:nvSpPr>
          <p:cNvPr id="3" name="Content Placeholder 2"/>
          <p:cNvSpPr>
            <a:spLocks noGrp="1"/>
          </p:cNvSpPr>
          <p:nvPr>
            <p:ph idx="1"/>
          </p:nvPr>
        </p:nvSpPr>
        <p:spPr>
          <a:xfrm>
            <a:off x="667657" y="1558017"/>
            <a:ext cx="9298441" cy="4712154"/>
          </a:xfrm>
        </p:spPr>
        <p:txBody>
          <a:bodyPr>
            <a:normAutofit fontScale="92500" lnSpcReduction="20000"/>
          </a:bodyPr>
          <a:lstStyle/>
          <a:p>
            <a:pPr algn="r" rtl="1">
              <a:buFont typeface="Wingdings" panose="05000000000000000000" pitchFamily="2" charset="2"/>
              <a:buChar char="v"/>
            </a:pPr>
            <a:r>
              <a:rPr lang="fa-IR" sz="2400" dirty="0" smtClean="0">
                <a:cs typeface="B Vahid" panose="00000700000000000000" pitchFamily="2" charset="-78"/>
              </a:rPr>
              <a:t>پژوهش در خصوص </a:t>
            </a:r>
            <a:r>
              <a:rPr lang="en-US" sz="2400" dirty="0" smtClean="0">
                <a:cs typeface="B Vahid" panose="00000700000000000000" pitchFamily="2" charset="-78"/>
              </a:rPr>
              <a:t>ICT</a:t>
            </a:r>
            <a:r>
              <a:rPr lang="fa-IR" sz="2400" dirty="0" smtClean="0">
                <a:cs typeface="B Vahid" panose="00000700000000000000" pitchFamily="2" charset="-78"/>
              </a:rPr>
              <a:t> در دو دهه اخیر از مهمترین موضوعات در زمینه مدیریت عمومی</a:t>
            </a:r>
            <a:endParaRPr lang="en-US" sz="2400" dirty="0" smtClean="0">
              <a:cs typeface="B Vahid" panose="00000700000000000000" pitchFamily="2" charset="-78"/>
            </a:endParaRPr>
          </a:p>
          <a:p>
            <a:pPr algn="r" rtl="1">
              <a:buFont typeface="Wingdings" panose="05000000000000000000" pitchFamily="2" charset="2"/>
              <a:buChar char="v"/>
            </a:pPr>
            <a:r>
              <a:rPr lang="fa-IR" sz="2400" dirty="0" smtClean="0">
                <a:cs typeface="B Vahid" panose="00000700000000000000" pitchFamily="2" charset="-78"/>
              </a:rPr>
              <a:t>تخصیص یافتن موضوع یک شماره </a:t>
            </a:r>
            <a:r>
              <a:rPr lang="en-US" sz="2400" dirty="0" smtClean="0">
                <a:cs typeface="B Vahid" panose="00000700000000000000" pitchFamily="2" charset="-78"/>
              </a:rPr>
              <a:t>Public Administration Review </a:t>
            </a:r>
            <a:r>
              <a:rPr lang="fa-IR" sz="2400" dirty="0" smtClean="0">
                <a:cs typeface="B Vahid" panose="00000700000000000000" pitchFamily="2" charset="-78"/>
              </a:rPr>
              <a:t> در سال 1987 به</a:t>
            </a:r>
            <a:r>
              <a:rPr lang="en-US" sz="2400" dirty="0" smtClean="0">
                <a:cs typeface="B Vahid" panose="00000700000000000000" pitchFamily="2" charset="-78"/>
              </a:rPr>
              <a:t>IT</a:t>
            </a:r>
          </a:p>
          <a:p>
            <a:pPr algn="r" rtl="1">
              <a:buFont typeface="Wingdings" panose="05000000000000000000" pitchFamily="2" charset="2"/>
              <a:buChar char="v"/>
            </a:pPr>
            <a:r>
              <a:rPr lang="fa-IR" sz="2400" dirty="0" smtClean="0">
                <a:cs typeface="B Vahid" panose="00000700000000000000" pitchFamily="2" charset="-78"/>
              </a:rPr>
              <a:t>تحولات </a:t>
            </a:r>
            <a:r>
              <a:rPr lang="en-US" sz="2400" dirty="0" smtClean="0">
                <a:cs typeface="B Vahid" panose="00000700000000000000" pitchFamily="2" charset="-78"/>
              </a:rPr>
              <a:t>IT </a:t>
            </a:r>
            <a:r>
              <a:rPr lang="fa-IR" sz="2400" dirty="0" smtClean="0">
                <a:cs typeface="B Vahid" panose="00000700000000000000" pitchFamily="2" charset="-78"/>
              </a:rPr>
              <a:t>  مین فریم ها تا ارتباطات بی سیم و شبکه جهانی اینترنت</a:t>
            </a:r>
          </a:p>
          <a:p>
            <a:pPr algn="r" rtl="1">
              <a:buFont typeface="Wingdings" panose="05000000000000000000" pitchFamily="2" charset="2"/>
              <a:buChar char="v"/>
            </a:pPr>
            <a:r>
              <a:rPr lang="fa-IR" sz="2400" dirty="0" smtClean="0">
                <a:cs typeface="B Vahid" panose="00000700000000000000" pitchFamily="2" charset="-78"/>
              </a:rPr>
              <a:t>افزایش عملکرد دولت با بکارگیری </a:t>
            </a:r>
            <a:r>
              <a:rPr lang="en-US" sz="2400" dirty="0" smtClean="0">
                <a:cs typeface="B Vahid" panose="00000700000000000000" pitchFamily="2" charset="-78"/>
              </a:rPr>
              <a:t>ICT</a:t>
            </a:r>
            <a:r>
              <a:rPr lang="fa-IR" sz="2400" dirty="0" smtClean="0">
                <a:cs typeface="B Vahid" panose="00000700000000000000" pitchFamily="2" charset="-78"/>
              </a:rPr>
              <a:t> بدون </a:t>
            </a:r>
            <a:r>
              <a:rPr lang="fa-IR" sz="2400" dirty="0">
                <a:cs typeface="B Vahid" panose="00000700000000000000" pitchFamily="2" charset="-78"/>
              </a:rPr>
              <a:t>محدودیت </a:t>
            </a:r>
            <a:r>
              <a:rPr lang="fa-IR" sz="2400" dirty="0" smtClean="0">
                <a:cs typeface="B Vahid" panose="00000700000000000000" pitchFamily="2" charset="-78"/>
              </a:rPr>
              <a:t>مکانی(روستاها و حتی در </a:t>
            </a:r>
            <a:r>
              <a:rPr lang="fa-IR" sz="2400" dirty="0">
                <a:cs typeface="B Vahid" panose="00000700000000000000" pitchFamily="2" charset="-78"/>
              </a:rPr>
              <a:t>سایر </a:t>
            </a:r>
            <a:r>
              <a:rPr lang="fa-IR" sz="2400" dirty="0" smtClean="0">
                <a:cs typeface="B Vahid" panose="00000700000000000000" pitchFamily="2" charset="-78"/>
              </a:rPr>
              <a:t>کشورها) و زمانی برای خدمات گیرندگان</a:t>
            </a:r>
          </a:p>
          <a:p>
            <a:pPr algn="r" rtl="1">
              <a:buFont typeface="Wingdings" panose="05000000000000000000" pitchFamily="2" charset="2"/>
              <a:buChar char="v"/>
            </a:pPr>
            <a:r>
              <a:rPr lang="fa-IR" sz="2400" dirty="0" err="1" smtClean="0">
                <a:cs typeface="B Vahid" panose="00000700000000000000" pitchFamily="2" charset="-78"/>
              </a:rPr>
              <a:t>توانمد</a:t>
            </a:r>
            <a:r>
              <a:rPr lang="fa-IR" sz="2400" dirty="0" smtClean="0">
                <a:cs typeface="B Vahid" panose="00000700000000000000" pitchFamily="2" charset="-78"/>
              </a:rPr>
              <a:t> ساختن سازمان های دولتی در ارائه خدمات در یک </a:t>
            </a:r>
            <a:r>
              <a:rPr lang="fa-IR" sz="2400" dirty="0" err="1" smtClean="0">
                <a:cs typeface="B Vahid" panose="00000700000000000000" pitchFamily="2" charset="-78"/>
              </a:rPr>
              <a:t>پورتال</a:t>
            </a:r>
            <a:r>
              <a:rPr lang="fa-IR" sz="2400" dirty="0" smtClean="0">
                <a:cs typeface="B Vahid" panose="00000700000000000000" pitchFamily="2" charset="-78"/>
              </a:rPr>
              <a:t> یکپارچه با </a:t>
            </a:r>
            <a:r>
              <a:rPr lang="fa-IR" sz="2400" dirty="0" err="1" smtClean="0">
                <a:cs typeface="B Vahid" panose="00000700000000000000" pitchFamily="2" charset="-78"/>
              </a:rPr>
              <a:t>کمتز</a:t>
            </a:r>
            <a:r>
              <a:rPr lang="fa-IR" sz="2400" dirty="0" smtClean="0">
                <a:cs typeface="B Vahid" panose="00000700000000000000" pitchFamily="2" charset="-78"/>
              </a:rPr>
              <a:t> از سه کلیک</a:t>
            </a:r>
          </a:p>
          <a:p>
            <a:pPr algn="r" rtl="1">
              <a:buFont typeface="Wingdings" panose="05000000000000000000" pitchFamily="2" charset="2"/>
              <a:buChar char="v"/>
            </a:pPr>
            <a:r>
              <a:rPr lang="fa-IR" sz="2400" dirty="0" smtClean="0">
                <a:cs typeface="B Vahid" panose="00000700000000000000" pitchFamily="2" charset="-78"/>
              </a:rPr>
              <a:t>تغییر تعامل دولت و شهروندان با استفاده از </a:t>
            </a:r>
            <a:r>
              <a:rPr lang="en-US" sz="2400" dirty="0" smtClean="0">
                <a:cs typeface="B Vahid" panose="00000700000000000000" pitchFamily="2" charset="-78"/>
              </a:rPr>
              <a:t>ICT</a:t>
            </a:r>
            <a:endParaRPr lang="fa-IR" sz="2400" dirty="0" smtClean="0">
              <a:cs typeface="B Vahid" panose="00000700000000000000" pitchFamily="2" charset="-78"/>
            </a:endParaRPr>
          </a:p>
          <a:p>
            <a:pPr algn="r" rtl="1">
              <a:buFont typeface="Wingdings" panose="05000000000000000000" pitchFamily="2" charset="2"/>
              <a:buChar char="v"/>
            </a:pPr>
            <a:r>
              <a:rPr lang="fa-IR" sz="2400" dirty="0" smtClean="0">
                <a:cs typeface="B Vahid" panose="00000700000000000000" pitchFamily="2" charset="-78"/>
              </a:rPr>
              <a:t>برخی نقدها به افزایش استفاده از </a:t>
            </a:r>
            <a:r>
              <a:rPr lang="en-US" sz="2400" dirty="0" smtClean="0">
                <a:cs typeface="B Vahid" panose="00000700000000000000" pitchFamily="2" charset="-78"/>
              </a:rPr>
              <a:t>ICT</a:t>
            </a:r>
          </a:p>
          <a:p>
            <a:pPr marL="879475" algn="r" rtl="1">
              <a:buFont typeface="Arial" panose="020B0604020202020204" pitchFamily="34" charset="0"/>
              <a:buChar char="•"/>
            </a:pPr>
            <a:r>
              <a:rPr lang="fa-IR" sz="2400" dirty="0" smtClean="0">
                <a:solidFill>
                  <a:srgbClr val="C00000"/>
                </a:solidFill>
                <a:cs typeface="B Vahid" panose="00000700000000000000" pitchFamily="2" charset="-78"/>
              </a:rPr>
              <a:t>قشر بندی و لایه بندی جامعه </a:t>
            </a:r>
          </a:p>
          <a:p>
            <a:pPr marL="879475" algn="r" rtl="1">
              <a:buFont typeface="Arial" panose="020B0604020202020204" pitchFamily="34" charset="0"/>
              <a:buChar char="•"/>
            </a:pPr>
            <a:r>
              <a:rPr lang="fa-IR" sz="2400" dirty="0" smtClean="0">
                <a:solidFill>
                  <a:srgbClr val="C00000"/>
                </a:solidFill>
                <a:cs typeface="B Vahid" panose="00000700000000000000" pitchFamily="2" charset="-78"/>
              </a:rPr>
              <a:t>ایجاد شکاف دیجیتال</a:t>
            </a:r>
          </a:p>
          <a:p>
            <a:pPr marL="879475" algn="r" rtl="1">
              <a:buFont typeface="Arial" panose="020B0604020202020204" pitchFamily="34" charset="0"/>
              <a:buChar char="•"/>
            </a:pPr>
            <a:r>
              <a:rPr lang="fa-IR" sz="2400" dirty="0" smtClean="0">
                <a:solidFill>
                  <a:srgbClr val="C00000"/>
                </a:solidFill>
                <a:cs typeface="B Vahid" panose="00000700000000000000" pitchFamily="2" charset="-78"/>
              </a:rPr>
              <a:t>تجاوز به حریم شخصی</a:t>
            </a:r>
          </a:p>
          <a:p>
            <a:pPr marL="879475" algn="r" rtl="1">
              <a:buFont typeface="Arial" panose="020B0604020202020204" pitchFamily="34" charset="0"/>
              <a:buChar char="•"/>
            </a:pPr>
            <a:r>
              <a:rPr lang="fa-IR" sz="2400" dirty="0" smtClean="0">
                <a:solidFill>
                  <a:srgbClr val="C00000"/>
                </a:solidFill>
                <a:cs typeface="B Vahid" panose="00000700000000000000" pitchFamily="2" charset="-78"/>
              </a:rPr>
              <a:t>ایزوله شدن فردی</a:t>
            </a:r>
          </a:p>
          <a:p>
            <a:pPr algn="r" rtl="1">
              <a:buFont typeface="Wingdings" panose="05000000000000000000" pitchFamily="2" charset="2"/>
              <a:buChar char="v"/>
            </a:pPr>
            <a:endParaRPr lang="en-US" sz="2400" dirty="0">
              <a:cs typeface="B Vahid" panose="00000700000000000000" pitchFamily="2" charset="-78"/>
            </a:endParaRPr>
          </a:p>
        </p:txBody>
      </p:sp>
    </p:spTree>
    <p:extLst>
      <p:ext uri="{BB962C8B-B14F-4D97-AF65-F5344CB8AC3E}">
        <p14:creationId xmlns:p14="http://schemas.microsoft.com/office/powerpoint/2010/main" val="4154955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624110"/>
            <a:ext cx="8911687" cy="890365"/>
          </a:xfrm>
        </p:spPr>
        <p:txBody>
          <a:bodyPr/>
          <a:lstStyle/>
          <a:p>
            <a:pPr algn="r" rtl="1"/>
            <a:r>
              <a:rPr lang="fa-IR" dirty="0" smtClean="0">
                <a:cs typeface="B Titr" panose="00000700000000000000" pitchFamily="2" charset="-78"/>
              </a:rPr>
              <a:t>تفاوت مدیریت</a:t>
            </a:r>
            <a:r>
              <a:rPr lang="en-US" dirty="0">
                <a:cs typeface="B Titr" panose="00000700000000000000" pitchFamily="2" charset="-78"/>
              </a:rPr>
              <a:t>ICT</a:t>
            </a:r>
            <a:r>
              <a:rPr lang="fa-IR" dirty="0">
                <a:cs typeface="B Titr" panose="00000700000000000000" pitchFamily="2" charset="-78"/>
              </a:rPr>
              <a:t>  </a:t>
            </a:r>
            <a:r>
              <a:rPr lang="fa-IR" dirty="0" smtClean="0">
                <a:cs typeface="B Titr" panose="00000700000000000000" pitchFamily="2" charset="-78"/>
              </a:rPr>
              <a:t>در </a:t>
            </a:r>
            <a:r>
              <a:rPr lang="fa-IR" dirty="0">
                <a:cs typeface="B Titr" panose="00000700000000000000" pitchFamily="2" charset="-78"/>
              </a:rPr>
              <a:t>بخش </a:t>
            </a:r>
            <a:r>
              <a:rPr lang="fa-IR" dirty="0" smtClean="0">
                <a:cs typeface="B Titr" panose="00000700000000000000" pitchFamily="2" charset="-78"/>
              </a:rPr>
              <a:t>دولتی و خصوص </a:t>
            </a:r>
            <a:endParaRPr lang="en-US" dirty="0">
              <a:cs typeface="B Titr" panose="00000700000000000000" pitchFamily="2" charset="-78"/>
            </a:endParaRPr>
          </a:p>
        </p:txBody>
      </p:sp>
      <p:sp>
        <p:nvSpPr>
          <p:cNvPr id="3" name="Content Placeholder 2"/>
          <p:cNvSpPr>
            <a:spLocks noGrp="1"/>
          </p:cNvSpPr>
          <p:nvPr>
            <p:ph idx="1"/>
          </p:nvPr>
        </p:nvSpPr>
        <p:spPr>
          <a:xfrm>
            <a:off x="744387" y="1514475"/>
            <a:ext cx="9221711" cy="4125284"/>
          </a:xfrm>
        </p:spPr>
        <p:txBody>
          <a:bodyPr>
            <a:normAutofit/>
          </a:bodyPr>
          <a:lstStyle/>
          <a:p>
            <a:pPr algn="r" rtl="1">
              <a:buFont typeface="Wingdings" panose="05000000000000000000" pitchFamily="2" charset="2"/>
              <a:buChar char="v"/>
            </a:pPr>
            <a:r>
              <a:rPr lang="fa-IR" sz="2400" dirty="0" smtClean="0">
                <a:solidFill>
                  <a:schemeClr val="tx1"/>
                </a:solidFill>
                <a:cs typeface="B Vahid" panose="00000700000000000000" pitchFamily="2" charset="-78"/>
              </a:rPr>
              <a:t>به دلیل اختلاف محیط فعالیت بخش دولتی و خصوص باید در استفاده از مدل های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کسب و کار و بخش خصوصی در بخش دولتی </a:t>
            </a:r>
            <a:r>
              <a:rPr lang="fa-IR" sz="2400" dirty="0" err="1" smtClean="0">
                <a:solidFill>
                  <a:schemeClr val="tx1"/>
                </a:solidFill>
                <a:cs typeface="B Vahid" panose="00000700000000000000" pitchFamily="2" charset="-78"/>
              </a:rPr>
              <a:t>محطاطانه</a:t>
            </a:r>
            <a:r>
              <a:rPr lang="fa-IR" sz="2400" dirty="0" smtClean="0">
                <a:solidFill>
                  <a:schemeClr val="tx1"/>
                </a:solidFill>
                <a:cs typeface="B Vahid" panose="00000700000000000000" pitchFamily="2" charset="-78"/>
              </a:rPr>
              <a:t> عمل کرد. لذا بخش دولتی باید مدل های متفاوت و اختصاصی برای مدیریت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تحت عنوان</a:t>
            </a:r>
            <a:r>
              <a:rPr lang="en-US" sz="2400" dirty="0" smtClean="0">
                <a:solidFill>
                  <a:schemeClr val="tx1"/>
                </a:solidFill>
                <a:cs typeface="B Vahid" panose="00000700000000000000" pitchFamily="2" charset="-78"/>
              </a:rPr>
              <a:t> PMIS</a:t>
            </a:r>
            <a:r>
              <a:rPr lang="fa-IR" sz="2400" dirty="0" smtClean="0">
                <a:solidFill>
                  <a:schemeClr val="tx1"/>
                </a:solidFill>
                <a:cs typeface="B Vahid" panose="00000700000000000000" pitchFamily="2" charset="-78"/>
              </a:rPr>
              <a:t>طراحی کند.</a:t>
            </a:r>
          </a:p>
          <a:p>
            <a:pPr algn="r" rtl="1">
              <a:buFont typeface="Wingdings" panose="05000000000000000000" pitchFamily="2" charset="2"/>
              <a:buChar char="v"/>
            </a:pPr>
            <a:endParaRPr lang="fa-IR" sz="2400" dirty="0" smtClean="0">
              <a:solidFill>
                <a:schemeClr val="tx1"/>
              </a:solidFill>
              <a:cs typeface="B Vahid" panose="00000700000000000000" pitchFamily="2" charset="-78"/>
            </a:endParaRPr>
          </a:p>
          <a:p>
            <a:pPr algn="r" rtl="1">
              <a:buFont typeface="Wingdings" panose="05000000000000000000" pitchFamily="2" charset="2"/>
              <a:buChar char="v"/>
            </a:pPr>
            <a:r>
              <a:rPr lang="fa-IR" sz="2400" dirty="0" smtClean="0">
                <a:solidFill>
                  <a:schemeClr val="tx1"/>
                </a:solidFill>
                <a:cs typeface="B Vahid" panose="00000700000000000000" pitchFamily="2" charset="-78"/>
              </a:rPr>
              <a:t>در مقابل برخی مدعی شده </a:t>
            </a:r>
            <a:r>
              <a:rPr lang="fa-IR" sz="2400" dirty="0" err="1" smtClean="0">
                <a:solidFill>
                  <a:schemeClr val="tx1"/>
                </a:solidFill>
                <a:cs typeface="B Vahid" panose="00000700000000000000" pitchFamily="2" charset="-78"/>
              </a:rPr>
              <a:t>اند</a:t>
            </a:r>
            <a:r>
              <a:rPr lang="fa-IR" sz="2400" dirty="0" smtClean="0">
                <a:solidFill>
                  <a:schemeClr val="tx1"/>
                </a:solidFill>
                <a:cs typeface="B Vahid" panose="00000700000000000000" pitchFamily="2" charset="-78"/>
              </a:rPr>
              <a:t> هیچ مشکلی در استفاده و بکار گیری مدل های موفق بخش خصوصی وجود ندارد.</a:t>
            </a:r>
            <a:endParaRPr lang="en-US" sz="2400" dirty="0">
              <a:solidFill>
                <a:schemeClr val="tx1"/>
              </a:solidFill>
              <a:cs typeface="B Vahid" panose="00000700000000000000" pitchFamily="2" charset="-78"/>
            </a:endParaRPr>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a:t>
            </a:r>
            <a:r>
              <a:rPr lang="fa-IR" sz="1600" dirty="0" smtClean="0">
                <a:solidFill>
                  <a:schemeClr val="bg1"/>
                </a:solidFill>
                <a:cs typeface="B Titr" panose="00000700000000000000" pitchFamily="2" charset="-78"/>
              </a:rPr>
              <a:t>پنجم</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4711854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400" y="667327"/>
            <a:ext cx="10117199" cy="1109156"/>
          </a:xfrm>
        </p:spPr>
        <p:txBody>
          <a:bodyPr>
            <a:normAutofit/>
          </a:bodyPr>
          <a:lstStyle/>
          <a:p>
            <a:pPr algn="ctr" rtl="1"/>
            <a:r>
              <a:rPr lang="en-US" sz="2600" b="1" dirty="0"/>
              <a:t>Difference between Public and Private Sector Organizations</a:t>
            </a:r>
            <a:endParaRPr lang="en-US" sz="2600" b="1" dirty="0">
              <a:solidFill>
                <a:srgbClr val="C00000"/>
              </a:solidFill>
              <a:cs typeface="B Vahid" panose="00000700000000000000" pitchFamily="2" charset="-78"/>
            </a:endParaRPr>
          </a:p>
        </p:txBody>
      </p:sp>
      <p:sp>
        <p:nvSpPr>
          <p:cNvPr id="3" name="Content Placeholder 2"/>
          <p:cNvSpPr>
            <a:spLocks noGrp="1"/>
          </p:cNvSpPr>
          <p:nvPr>
            <p:ph idx="1"/>
          </p:nvPr>
        </p:nvSpPr>
        <p:spPr>
          <a:xfrm>
            <a:off x="600311" y="1517678"/>
            <a:ext cx="5525403" cy="5171879"/>
          </a:xfrm>
        </p:spPr>
        <p:txBody>
          <a:bodyPr>
            <a:normAutofit/>
          </a:bodyPr>
          <a:lstStyle/>
          <a:p>
            <a:r>
              <a:rPr lang="en-US" sz="1600" dirty="0"/>
              <a:t>Property may be shared and transferred </a:t>
            </a:r>
            <a:r>
              <a:rPr lang="en-US" sz="1600" dirty="0" smtClean="0"/>
              <a:t>between</a:t>
            </a:r>
            <a:r>
              <a:rPr lang="fa-IR" sz="1600" dirty="0" smtClean="0"/>
              <a:t> </a:t>
            </a:r>
            <a:r>
              <a:rPr lang="en-US" sz="1600" dirty="0" smtClean="0"/>
              <a:t>Individuals</a:t>
            </a:r>
            <a:endParaRPr lang="fa-IR" sz="1600" dirty="0" smtClean="0"/>
          </a:p>
          <a:p>
            <a:r>
              <a:rPr lang="en-US" sz="1600" dirty="0"/>
              <a:t>Clear link between performance and rewards, </a:t>
            </a:r>
            <a:r>
              <a:rPr lang="en-US" sz="1600" dirty="0" smtClean="0"/>
              <a:t>such</a:t>
            </a:r>
            <a:r>
              <a:rPr lang="fa-IR" sz="1600" dirty="0" smtClean="0"/>
              <a:t> </a:t>
            </a:r>
            <a:r>
              <a:rPr lang="en-US" sz="1600" dirty="0" smtClean="0"/>
              <a:t>as </a:t>
            </a:r>
            <a:r>
              <a:rPr lang="en-US" sz="1600" dirty="0"/>
              <a:t>pay and promotion</a:t>
            </a:r>
            <a:endParaRPr lang="en-US" sz="1600" dirty="0" smtClean="0"/>
          </a:p>
          <a:p>
            <a:r>
              <a:rPr lang="en-US" sz="1600" dirty="0"/>
              <a:t>Authority rests on economic incentives. Market </a:t>
            </a:r>
            <a:r>
              <a:rPr lang="en-US" sz="1600" dirty="0" smtClean="0"/>
              <a:t>is</a:t>
            </a:r>
            <a:r>
              <a:rPr lang="fa-IR" sz="1600" dirty="0" smtClean="0"/>
              <a:t> </a:t>
            </a:r>
            <a:r>
              <a:rPr lang="en-US" sz="1600" dirty="0" smtClean="0"/>
              <a:t>viewed </a:t>
            </a:r>
            <a:r>
              <a:rPr lang="en-US" sz="1600" dirty="0"/>
              <a:t>as the most efficient device for allocation </a:t>
            </a:r>
            <a:r>
              <a:rPr lang="en-US" sz="1600" dirty="0" smtClean="0"/>
              <a:t>of</a:t>
            </a:r>
            <a:r>
              <a:rPr lang="fa-IR" sz="1600" dirty="0" smtClean="0"/>
              <a:t> </a:t>
            </a:r>
            <a:r>
              <a:rPr lang="en-US" sz="1600" dirty="0" smtClean="0"/>
              <a:t>goods </a:t>
            </a:r>
            <a:r>
              <a:rPr lang="en-US" sz="1600" dirty="0"/>
              <a:t>and services</a:t>
            </a:r>
            <a:endParaRPr lang="en-US" sz="1600" dirty="0"/>
          </a:p>
          <a:p>
            <a:endParaRPr lang="fa-IR" sz="2400" dirty="0" smtClean="0"/>
          </a:p>
          <a:p>
            <a:r>
              <a:rPr lang="en-US" sz="1600" dirty="0" smtClean="0"/>
              <a:t>Private </a:t>
            </a:r>
            <a:r>
              <a:rPr lang="en-US" sz="1600" dirty="0"/>
              <a:t>firm is driven by internal goals related </a:t>
            </a:r>
            <a:r>
              <a:rPr lang="en-US" sz="1600" dirty="0" smtClean="0"/>
              <a:t>to</a:t>
            </a:r>
            <a:r>
              <a:rPr lang="fa-IR" sz="1600" dirty="0" smtClean="0"/>
              <a:t> </a:t>
            </a:r>
            <a:r>
              <a:rPr lang="en-US" sz="1600" dirty="0" smtClean="0"/>
              <a:t>profit</a:t>
            </a:r>
            <a:endParaRPr lang="fa-IR" sz="1600" dirty="0" smtClean="0"/>
          </a:p>
          <a:p>
            <a:r>
              <a:rPr lang="en-US" sz="1600" dirty="0"/>
              <a:t>Business managers work fast with </a:t>
            </a:r>
            <a:r>
              <a:rPr lang="en-US" sz="1600" dirty="0" smtClean="0"/>
              <a:t>less</a:t>
            </a:r>
            <a:r>
              <a:rPr lang="fa-IR" sz="1600" dirty="0" smtClean="0"/>
              <a:t> </a:t>
            </a:r>
            <a:r>
              <a:rPr lang="en-US" sz="1600" dirty="0" smtClean="0"/>
              <a:t>accountability </a:t>
            </a:r>
            <a:r>
              <a:rPr lang="en-US" sz="1600" dirty="0"/>
              <a:t>to external </a:t>
            </a:r>
            <a:r>
              <a:rPr lang="en-US" sz="1600" dirty="0" smtClean="0"/>
              <a:t>actors</a:t>
            </a:r>
            <a:endParaRPr lang="fa-IR" sz="1600" dirty="0" smtClean="0"/>
          </a:p>
          <a:p>
            <a:r>
              <a:rPr lang="en-US" sz="1600" dirty="0"/>
              <a:t>Working environment is not affected by </a:t>
            </a:r>
            <a:r>
              <a:rPr lang="en-US" sz="1600" dirty="0" smtClean="0"/>
              <a:t>periodic</a:t>
            </a:r>
            <a:r>
              <a:rPr lang="fa-IR" sz="1600" dirty="0" smtClean="0"/>
              <a:t> </a:t>
            </a:r>
            <a:r>
              <a:rPr lang="en-US" sz="1600" dirty="0" smtClean="0"/>
              <a:t>changes</a:t>
            </a:r>
            <a:endParaRPr lang="en-US" sz="1600" dirty="0" smtClean="0"/>
          </a:p>
        </p:txBody>
      </p:sp>
      <p:sp>
        <p:nvSpPr>
          <p:cNvPr id="7" name="Content Placeholder 2"/>
          <p:cNvSpPr txBox="1">
            <a:spLocks/>
          </p:cNvSpPr>
          <p:nvPr/>
        </p:nvSpPr>
        <p:spPr>
          <a:xfrm>
            <a:off x="6209912" y="1543078"/>
            <a:ext cx="5843183" cy="5340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1600" dirty="0"/>
              <a:t>Property may not be shared and </a:t>
            </a:r>
            <a:r>
              <a:rPr lang="en-US" sz="1600" dirty="0" smtClean="0"/>
              <a:t>transferred</a:t>
            </a:r>
            <a:endParaRPr lang="fa-IR" sz="1600" dirty="0" smtClean="0"/>
          </a:p>
          <a:p>
            <a:pPr marL="0" indent="0">
              <a:buNone/>
            </a:pPr>
            <a:endParaRPr lang="fa-IR" sz="700" dirty="0" smtClean="0"/>
          </a:p>
          <a:p>
            <a:r>
              <a:rPr lang="en-US" sz="1600" dirty="0"/>
              <a:t>No clear link between performance and rewards, which </a:t>
            </a:r>
            <a:r>
              <a:rPr lang="en-US" sz="1600" dirty="0" smtClean="0"/>
              <a:t>may</a:t>
            </a:r>
            <a:r>
              <a:rPr lang="fa-IR" sz="1600" dirty="0" smtClean="0"/>
              <a:t> </a:t>
            </a:r>
            <a:r>
              <a:rPr lang="en-US" sz="1600" dirty="0" smtClean="0"/>
              <a:t>lead </a:t>
            </a:r>
            <a:r>
              <a:rPr lang="en-US" sz="1600" dirty="0"/>
              <a:t>to lower </a:t>
            </a:r>
            <a:r>
              <a:rPr lang="en-US" sz="1600" dirty="0" smtClean="0"/>
              <a:t>productivity</a:t>
            </a:r>
            <a:endParaRPr lang="fa-IR" sz="1600" dirty="0" smtClean="0"/>
          </a:p>
          <a:p>
            <a:r>
              <a:rPr lang="en-US" sz="1600" dirty="0"/>
              <a:t>Authority is political; it is reflected in fundamental </a:t>
            </a:r>
            <a:r>
              <a:rPr lang="en-US" sz="1600" dirty="0" smtClean="0"/>
              <a:t>values</a:t>
            </a:r>
            <a:r>
              <a:rPr lang="fa-IR" sz="1600" dirty="0" smtClean="0"/>
              <a:t> </a:t>
            </a:r>
            <a:r>
              <a:rPr lang="en-US" sz="1600" dirty="0" smtClean="0"/>
              <a:t>and </a:t>
            </a:r>
            <a:r>
              <a:rPr lang="en-US" sz="1600" dirty="0"/>
              <a:t>the psychological commitments of individuals to </a:t>
            </a:r>
            <a:r>
              <a:rPr lang="en-US" sz="1600" dirty="0" smtClean="0"/>
              <a:t>the</a:t>
            </a:r>
            <a:r>
              <a:rPr lang="fa-IR" sz="1600" dirty="0" smtClean="0"/>
              <a:t> </a:t>
            </a:r>
            <a:r>
              <a:rPr lang="en-US" sz="1600" dirty="0" smtClean="0"/>
              <a:t>government</a:t>
            </a:r>
            <a:r>
              <a:rPr lang="en-US" sz="1600" dirty="0"/>
              <a:t>; legitimacy of political authority is embodied </a:t>
            </a:r>
            <a:r>
              <a:rPr lang="en-US" sz="1600" dirty="0" smtClean="0"/>
              <a:t>in</a:t>
            </a:r>
            <a:r>
              <a:rPr lang="fa-IR" sz="1600" dirty="0" smtClean="0"/>
              <a:t> </a:t>
            </a:r>
            <a:r>
              <a:rPr lang="en-US" sz="1600" dirty="0" smtClean="0"/>
              <a:t>legal </a:t>
            </a:r>
            <a:r>
              <a:rPr lang="en-US" sz="1600" dirty="0"/>
              <a:t>and constitutional </a:t>
            </a:r>
            <a:r>
              <a:rPr lang="en-US" sz="1600" dirty="0" smtClean="0"/>
              <a:t>structure</a:t>
            </a:r>
            <a:endParaRPr lang="fa-IR" sz="1600" dirty="0" smtClean="0"/>
          </a:p>
          <a:p>
            <a:r>
              <a:rPr lang="en-US" sz="1600" dirty="0"/>
              <a:t>Goals of public organizations are, at least to some extent, </a:t>
            </a:r>
            <a:r>
              <a:rPr lang="en-US" sz="1600" dirty="0" smtClean="0"/>
              <a:t>set</a:t>
            </a:r>
            <a:r>
              <a:rPr lang="fa-IR" sz="1600" dirty="0" smtClean="0"/>
              <a:t> </a:t>
            </a:r>
            <a:r>
              <a:rPr lang="en-US" sz="1600" dirty="0" smtClean="0"/>
              <a:t>externally</a:t>
            </a:r>
            <a:endParaRPr lang="fa-IR" sz="1600" dirty="0" smtClean="0"/>
          </a:p>
          <a:p>
            <a:r>
              <a:rPr lang="en-US" sz="1600" dirty="0"/>
              <a:t>Public managers are subjects to scrutiny by the mass </a:t>
            </a:r>
            <a:r>
              <a:rPr lang="en-US" sz="1600" dirty="0" smtClean="0"/>
              <a:t>media,</a:t>
            </a:r>
            <a:r>
              <a:rPr lang="fa-IR" sz="1600" dirty="0" smtClean="0"/>
              <a:t> </a:t>
            </a:r>
            <a:r>
              <a:rPr lang="en-US" sz="1600" dirty="0" smtClean="0"/>
              <a:t>interest </a:t>
            </a:r>
            <a:r>
              <a:rPr lang="en-US" sz="1600" dirty="0"/>
              <a:t>groups, and general </a:t>
            </a:r>
            <a:r>
              <a:rPr lang="en-US" sz="1600" dirty="0" smtClean="0"/>
              <a:t>public</a:t>
            </a:r>
            <a:endParaRPr lang="fa-IR" sz="1600" dirty="0" smtClean="0"/>
          </a:p>
          <a:p>
            <a:r>
              <a:rPr lang="en-US" sz="1600" dirty="0"/>
              <a:t>Work is affected by political cycles (annual </a:t>
            </a:r>
            <a:r>
              <a:rPr lang="en-US" sz="1600" dirty="0" smtClean="0"/>
              <a:t>appropriations,</a:t>
            </a:r>
            <a:r>
              <a:rPr lang="fa-IR" sz="1600" dirty="0" smtClean="0"/>
              <a:t> </a:t>
            </a:r>
            <a:r>
              <a:rPr lang="en-US" sz="1600" dirty="0" smtClean="0"/>
              <a:t>two-year </a:t>
            </a:r>
            <a:r>
              <a:rPr lang="en-US" sz="1600" dirty="0"/>
              <a:t>Congress, four-year presidency)</a:t>
            </a:r>
            <a:endParaRPr lang="fa-IR" sz="1600" dirty="0" smtClean="0"/>
          </a:p>
        </p:txBody>
      </p:sp>
      <p:sp>
        <p:nvSpPr>
          <p:cNvPr id="5" name="Rectangle 4"/>
          <p:cNvSpPr/>
          <p:nvPr/>
        </p:nvSpPr>
        <p:spPr>
          <a:xfrm>
            <a:off x="2671661" y="1148346"/>
            <a:ext cx="950901" cy="369332"/>
          </a:xfrm>
          <a:prstGeom prst="rect">
            <a:avLst/>
          </a:prstGeom>
        </p:spPr>
        <p:txBody>
          <a:bodyPr wrap="none">
            <a:spAutoFit/>
          </a:bodyPr>
          <a:lstStyle/>
          <a:p>
            <a:r>
              <a:rPr lang="en-US" b="1" dirty="0"/>
              <a:t>Private</a:t>
            </a:r>
            <a:endParaRPr lang="en-US" b="1" dirty="0"/>
          </a:p>
        </p:txBody>
      </p:sp>
      <p:sp>
        <p:nvSpPr>
          <p:cNvPr id="8" name="Rectangle 7"/>
          <p:cNvSpPr/>
          <p:nvPr/>
        </p:nvSpPr>
        <p:spPr>
          <a:xfrm>
            <a:off x="8493163" y="1089089"/>
            <a:ext cx="861133" cy="369332"/>
          </a:xfrm>
          <a:prstGeom prst="rect">
            <a:avLst/>
          </a:prstGeom>
        </p:spPr>
        <p:txBody>
          <a:bodyPr wrap="none">
            <a:spAutoFit/>
          </a:bodyPr>
          <a:lstStyle/>
          <a:p>
            <a:r>
              <a:rPr lang="en-US" b="1" dirty="0"/>
              <a:t>Public</a:t>
            </a:r>
            <a:endParaRPr lang="en-US" b="1" dirty="0"/>
          </a:p>
        </p:txBody>
      </p:sp>
    </p:spTree>
    <p:extLst>
      <p:ext uri="{BB962C8B-B14F-4D97-AF65-F5344CB8AC3E}">
        <p14:creationId xmlns:p14="http://schemas.microsoft.com/office/powerpoint/2010/main" val="37150218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8595" y="514927"/>
            <a:ext cx="9902404" cy="1109156"/>
          </a:xfrm>
        </p:spPr>
        <p:txBody>
          <a:bodyPr>
            <a:normAutofit fontScale="90000"/>
          </a:bodyPr>
          <a:lstStyle/>
          <a:p>
            <a:pPr algn="ctr" rtl="1"/>
            <a:r>
              <a:rPr lang="en-US" sz="4000" dirty="0"/>
              <a:t>Traditional Bureaucracy versus </a:t>
            </a:r>
            <a:r>
              <a:rPr lang="en-US" sz="4000" dirty="0" err="1"/>
              <a:t>Infocracy</a:t>
            </a:r>
            <a:endParaRPr lang="en-US" sz="4000" dirty="0">
              <a:solidFill>
                <a:srgbClr val="C00000"/>
              </a:solidFill>
              <a:cs typeface="B Vahid" panose="00000700000000000000" pitchFamily="2" charset="-78"/>
            </a:endParaRPr>
          </a:p>
        </p:txBody>
      </p:sp>
      <p:sp>
        <p:nvSpPr>
          <p:cNvPr id="3" name="Content Placeholder 2"/>
          <p:cNvSpPr>
            <a:spLocks noGrp="1"/>
          </p:cNvSpPr>
          <p:nvPr>
            <p:ph idx="1"/>
          </p:nvPr>
        </p:nvSpPr>
        <p:spPr>
          <a:xfrm>
            <a:off x="232011" y="1517678"/>
            <a:ext cx="5525403" cy="5171879"/>
          </a:xfrm>
        </p:spPr>
        <p:txBody>
          <a:bodyPr>
            <a:normAutofit/>
          </a:bodyPr>
          <a:lstStyle/>
          <a:p>
            <a:r>
              <a:rPr lang="en-US" sz="1200" dirty="0"/>
              <a:t>Fixed and official jurisdictional areas, </a:t>
            </a:r>
            <a:r>
              <a:rPr lang="en-US" sz="1200" dirty="0" smtClean="0"/>
              <a:t>which define </a:t>
            </a:r>
            <a:r>
              <a:rPr lang="en-US" sz="1200" dirty="0"/>
              <a:t>areas and scope of </a:t>
            </a:r>
            <a:r>
              <a:rPr lang="en-US" sz="1200" dirty="0" smtClean="0"/>
              <a:t>organizational activities</a:t>
            </a:r>
            <a:r>
              <a:rPr lang="en-US" sz="1200" dirty="0"/>
              <a:t>, resources (budget), and </a:t>
            </a:r>
            <a:r>
              <a:rPr lang="en-US" sz="1200" dirty="0" smtClean="0"/>
              <a:t>overall legitimacy </a:t>
            </a:r>
            <a:r>
              <a:rPr lang="en-US" sz="1200" dirty="0"/>
              <a:t>and </a:t>
            </a:r>
            <a:r>
              <a:rPr lang="en-US" sz="1200" dirty="0" smtClean="0"/>
              <a:t>responsibility</a:t>
            </a:r>
          </a:p>
          <a:p>
            <a:r>
              <a:rPr lang="en-US" sz="1200" dirty="0" err="1"/>
              <a:t>Monocratically</a:t>
            </a:r>
            <a:r>
              <a:rPr lang="en-US" sz="1200" dirty="0"/>
              <a:t> organized hierarchy of offices and personnel, which define organizational responsibilities and accountabilities </a:t>
            </a:r>
            <a:r>
              <a:rPr lang="en-US" sz="1200" dirty="0" smtClean="0"/>
              <a:t>of organizational </a:t>
            </a:r>
            <a:r>
              <a:rPr lang="en-US" sz="1200" dirty="0"/>
              <a:t>members, as well as the channels through which information travels into, from, and within the </a:t>
            </a:r>
            <a:r>
              <a:rPr lang="en-US" sz="1200" dirty="0" smtClean="0"/>
              <a:t>organization.</a:t>
            </a:r>
          </a:p>
          <a:p>
            <a:endParaRPr lang="en-US" sz="1200" dirty="0" smtClean="0"/>
          </a:p>
          <a:p>
            <a:endParaRPr lang="en-US" sz="1200" dirty="0"/>
          </a:p>
          <a:p>
            <a:endParaRPr lang="en-US" sz="1200" dirty="0" smtClean="0"/>
          </a:p>
          <a:p>
            <a:r>
              <a:rPr lang="en-US" sz="1200" dirty="0"/>
              <a:t>Office management is based on </a:t>
            </a:r>
            <a:r>
              <a:rPr lang="en-US" sz="1200" dirty="0" smtClean="0"/>
              <a:t>written </a:t>
            </a:r>
            <a:r>
              <a:rPr lang="fr-FR" sz="1200" dirty="0" smtClean="0"/>
              <a:t>documents </a:t>
            </a:r>
            <a:r>
              <a:rPr lang="fr-FR" sz="1200" dirty="0"/>
              <a:t>(files). Document </a:t>
            </a:r>
            <a:r>
              <a:rPr lang="fr-FR" sz="1200" dirty="0" err="1"/>
              <a:t>originals</a:t>
            </a:r>
            <a:r>
              <a:rPr lang="fr-FR" sz="1200" dirty="0"/>
              <a:t> </a:t>
            </a:r>
            <a:r>
              <a:rPr lang="fr-FR" sz="1200" dirty="0" smtClean="0"/>
              <a:t>are </a:t>
            </a:r>
            <a:r>
              <a:rPr lang="en-US" sz="1200" dirty="0" smtClean="0"/>
              <a:t>archived</a:t>
            </a:r>
            <a:r>
              <a:rPr lang="en-US" sz="1200" dirty="0"/>
              <a:t>. The files determine rules </a:t>
            </a:r>
            <a:r>
              <a:rPr lang="en-US" sz="1200" dirty="0" smtClean="0"/>
              <a:t>of professional </a:t>
            </a:r>
            <a:r>
              <a:rPr lang="en-US" sz="1200" dirty="0"/>
              <a:t>behavior. Some of the rules </a:t>
            </a:r>
            <a:r>
              <a:rPr lang="en-US" sz="1200" dirty="0" smtClean="0"/>
              <a:t>are followed</a:t>
            </a:r>
            <a:r>
              <a:rPr lang="en-US" sz="1200" dirty="0"/>
              <a:t>; however, sometimes, when </a:t>
            </a:r>
            <a:r>
              <a:rPr lang="en-US" sz="1200" dirty="0" smtClean="0"/>
              <a:t>reality is </a:t>
            </a:r>
            <a:r>
              <a:rPr lang="en-US" sz="1200" dirty="0"/>
              <a:t>more complex than it is defined by </a:t>
            </a:r>
            <a:r>
              <a:rPr lang="en-US" sz="1200" dirty="0" smtClean="0"/>
              <a:t>the rules</a:t>
            </a:r>
            <a:r>
              <a:rPr lang="en-US" sz="1200" dirty="0"/>
              <a:t>, bureaucrats may exercise </a:t>
            </a:r>
            <a:r>
              <a:rPr lang="en-US" sz="1200" dirty="0" smtClean="0"/>
              <a:t>discretion and </a:t>
            </a:r>
            <a:r>
              <a:rPr lang="en-US" sz="1200" dirty="0"/>
              <a:t>step outside the boundaries of the </a:t>
            </a:r>
            <a:r>
              <a:rPr lang="en-US" sz="1200" dirty="0" smtClean="0"/>
              <a:t>rules</a:t>
            </a:r>
          </a:p>
          <a:p>
            <a:r>
              <a:rPr lang="en-US" sz="1200" dirty="0"/>
              <a:t>Employees are neutral and </a:t>
            </a:r>
            <a:r>
              <a:rPr lang="en-US" sz="1200" dirty="0" smtClean="0"/>
              <a:t>impersonal because </a:t>
            </a:r>
            <a:r>
              <a:rPr lang="en-US" sz="1200" dirty="0"/>
              <a:t>they are required to be; </a:t>
            </a:r>
            <a:r>
              <a:rPr lang="en-US" sz="1200" dirty="0" smtClean="0"/>
              <a:t>however, there </a:t>
            </a:r>
            <a:r>
              <a:rPr lang="en-US" sz="1200" dirty="0"/>
              <a:t>are exceptions, such as with </a:t>
            </a:r>
            <a:r>
              <a:rPr lang="en-US" sz="1200" dirty="0" smtClean="0"/>
              <a:t>street-level bureaucrats</a:t>
            </a:r>
            <a:r>
              <a:rPr lang="en-US" sz="1200" dirty="0"/>
              <a:t>, who bend the rules to </a:t>
            </a:r>
            <a:r>
              <a:rPr lang="en-US" sz="1200" dirty="0" smtClean="0"/>
              <a:t>exercise discretion</a:t>
            </a:r>
          </a:p>
          <a:p>
            <a:r>
              <a:rPr lang="en-US" sz="1200" dirty="0"/>
              <a:t>Information is processed slowly due to </a:t>
            </a:r>
            <a:r>
              <a:rPr lang="en-US" sz="1200" dirty="0" smtClean="0"/>
              <a:t>the inefficiency </a:t>
            </a:r>
            <a:r>
              <a:rPr lang="en-US" sz="1200" dirty="0"/>
              <a:t>of channels, and it takes a </a:t>
            </a:r>
            <a:r>
              <a:rPr lang="en-US" sz="1200" dirty="0" smtClean="0"/>
              <a:t>long time </a:t>
            </a:r>
            <a:r>
              <a:rPr lang="en-US" sz="1200" dirty="0"/>
              <a:t>to provide the feedback to </a:t>
            </a:r>
            <a:r>
              <a:rPr lang="en-US" sz="1200" dirty="0" smtClean="0"/>
              <a:t>the clients/customers</a:t>
            </a:r>
            <a:endParaRPr lang="en-US" sz="1200" dirty="0"/>
          </a:p>
        </p:txBody>
      </p:sp>
      <p:sp>
        <p:nvSpPr>
          <p:cNvPr id="7" name="Content Placeholder 2"/>
          <p:cNvSpPr txBox="1">
            <a:spLocks/>
          </p:cNvSpPr>
          <p:nvPr/>
        </p:nvSpPr>
        <p:spPr>
          <a:xfrm>
            <a:off x="5757413" y="1517678"/>
            <a:ext cx="5843183" cy="5340322"/>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1200" dirty="0"/>
              <a:t>Jurisdictional areas may extend beyond single </a:t>
            </a:r>
            <a:r>
              <a:rPr lang="en-US" sz="1200" dirty="0" smtClean="0"/>
              <a:t>organization</a:t>
            </a:r>
          </a:p>
          <a:p>
            <a:r>
              <a:rPr lang="en-US" sz="1300" dirty="0"/>
              <a:t>Information and data may travel upward and downward in </a:t>
            </a:r>
            <a:r>
              <a:rPr lang="en-US" sz="1300" dirty="0" smtClean="0"/>
              <a:t>an organization </a:t>
            </a:r>
            <a:r>
              <a:rPr lang="en-US" sz="1300" dirty="0"/>
              <a:t>regardless of hierarchical layers. In a </a:t>
            </a:r>
            <a:r>
              <a:rPr lang="en-US" sz="1300" dirty="0" smtClean="0"/>
              <a:t>networking organization</a:t>
            </a:r>
            <a:r>
              <a:rPr lang="en-US" sz="1300" dirty="0"/>
              <a:t>, when databases are updated, the data </a:t>
            </a:r>
            <a:r>
              <a:rPr lang="en-US" sz="1300" dirty="0" smtClean="0"/>
              <a:t>become available </a:t>
            </a:r>
            <a:r>
              <a:rPr lang="en-US" sz="1300" dirty="0"/>
              <a:t>for all levels at the same time. Organizations </a:t>
            </a:r>
            <a:r>
              <a:rPr lang="en-US" sz="1300" dirty="0" smtClean="0"/>
              <a:t>become flatter</a:t>
            </a:r>
            <a:r>
              <a:rPr lang="en-US" sz="1300" dirty="0"/>
              <a:t>. Middle management disappears, but overall </a:t>
            </a:r>
            <a:r>
              <a:rPr lang="en-US" sz="1300" dirty="0" smtClean="0"/>
              <a:t>hierarchical structure </a:t>
            </a:r>
            <a:r>
              <a:rPr lang="en-US" sz="1300" dirty="0"/>
              <a:t>does not completely vanish. Bosses will remain, </a:t>
            </a:r>
            <a:r>
              <a:rPr lang="en-US" sz="1300" dirty="0" smtClean="0"/>
              <a:t>though fewer </a:t>
            </a:r>
          </a:p>
          <a:p>
            <a:pPr marL="341313" indent="0">
              <a:buNone/>
            </a:pPr>
            <a:r>
              <a:rPr lang="en-US" sz="1400" dirty="0"/>
              <a:t>In networked organizations, information may become </a:t>
            </a:r>
            <a:r>
              <a:rPr lang="en-US" sz="1400" dirty="0" smtClean="0"/>
              <a:t>available simultaneously </a:t>
            </a:r>
            <a:r>
              <a:rPr lang="en-US" sz="1400" dirty="0"/>
              <a:t>to the members of the organization where it </a:t>
            </a:r>
            <a:r>
              <a:rPr lang="en-US" sz="1400" dirty="0" smtClean="0"/>
              <a:t>was generated </a:t>
            </a:r>
            <a:r>
              <a:rPr lang="en-US" sz="1400" dirty="0"/>
              <a:t>and to the organizations that are part of the </a:t>
            </a:r>
            <a:r>
              <a:rPr lang="en-US" sz="1400" dirty="0" smtClean="0"/>
              <a:t>network. This </a:t>
            </a:r>
            <a:r>
              <a:rPr lang="en-US" sz="1400" dirty="0"/>
              <a:t>may cause a certain degree of conflict because in </a:t>
            </a:r>
            <a:r>
              <a:rPr lang="en-US" sz="1400" dirty="0" smtClean="0"/>
              <a:t>traditional bureaucracy </a:t>
            </a:r>
            <a:r>
              <a:rPr lang="en-US" sz="1400" dirty="0"/>
              <a:t>organizations may lose monopoly on </a:t>
            </a:r>
            <a:r>
              <a:rPr lang="en-US" sz="1400" dirty="0" smtClean="0"/>
              <a:t>information</a:t>
            </a:r>
            <a:endParaRPr lang="en-US" sz="1300" dirty="0" smtClean="0"/>
          </a:p>
          <a:p>
            <a:r>
              <a:rPr lang="en-US" sz="1400" dirty="0"/>
              <a:t>Rules and standard operating procedures may not be written, </a:t>
            </a:r>
            <a:r>
              <a:rPr lang="en-US" sz="1400" dirty="0" smtClean="0"/>
              <a:t>but instead </a:t>
            </a:r>
            <a:r>
              <a:rPr lang="en-US" sz="1400" dirty="0"/>
              <a:t>are programmed into the databases and software. </a:t>
            </a:r>
            <a:r>
              <a:rPr lang="en-US" sz="1400" dirty="0" smtClean="0"/>
              <a:t>Though employees </a:t>
            </a:r>
            <a:r>
              <a:rPr lang="en-US" sz="1400" dirty="0"/>
              <a:t>may be more empowered, it is much harder to </a:t>
            </a:r>
            <a:r>
              <a:rPr lang="en-US" sz="1400" dirty="0" smtClean="0"/>
              <a:t>exercise discretion </a:t>
            </a:r>
            <a:r>
              <a:rPr lang="en-US" sz="1400" dirty="0"/>
              <a:t>outside of what is allowed by the programmed </a:t>
            </a:r>
            <a:r>
              <a:rPr lang="en-US" sz="1400" dirty="0" smtClean="0"/>
              <a:t>SOPs. Even </a:t>
            </a:r>
            <a:r>
              <a:rPr lang="en-US" sz="1400" dirty="0"/>
              <a:t>in cases where it may be possible, any smallest </a:t>
            </a:r>
            <a:r>
              <a:rPr lang="en-US" sz="1400" dirty="0" smtClean="0"/>
              <a:t>violation would </a:t>
            </a:r>
            <a:r>
              <a:rPr lang="en-US" sz="1400" dirty="0"/>
              <a:t>be noticed, and therefore </a:t>
            </a:r>
            <a:r>
              <a:rPr lang="en-US" sz="1400" dirty="0" err="1"/>
              <a:t>infocrats</a:t>
            </a:r>
            <a:r>
              <a:rPr lang="en-US" sz="1400" dirty="0"/>
              <a:t> are less likely to </a:t>
            </a:r>
            <a:r>
              <a:rPr lang="en-US" sz="1400" dirty="0" smtClean="0"/>
              <a:t>exercise discretion</a:t>
            </a:r>
          </a:p>
          <a:p>
            <a:r>
              <a:rPr lang="en-US" sz="1400" dirty="0"/>
              <a:t>Employees are neutral and impersonal because there are </a:t>
            </a:r>
            <a:r>
              <a:rPr lang="en-US" sz="1400" dirty="0" smtClean="0"/>
              <a:t>fewer possibilities </a:t>
            </a:r>
            <a:r>
              <a:rPr lang="en-US" sz="1400" dirty="0"/>
              <a:t>or no possibility for discretion. Even if they decide </a:t>
            </a:r>
            <a:r>
              <a:rPr lang="en-US" sz="1400" dirty="0" smtClean="0"/>
              <a:t>to bend </a:t>
            </a:r>
            <a:r>
              <a:rPr lang="en-US" sz="1400" dirty="0"/>
              <a:t>the rules, the systems may not allow them to do </a:t>
            </a:r>
            <a:r>
              <a:rPr lang="en-US" sz="1400" dirty="0" smtClean="0"/>
              <a:t>so</a:t>
            </a:r>
          </a:p>
          <a:p>
            <a:r>
              <a:rPr lang="en-US" sz="1400" dirty="0"/>
              <a:t>Information is provided quickly, in most cases instantly. </a:t>
            </a:r>
            <a:r>
              <a:rPr lang="en-US" sz="1400" dirty="0" smtClean="0"/>
              <a:t>Oftentimes, no </a:t>
            </a:r>
            <a:r>
              <a:rPr lang="en-US" sz="1400" dirty="0"/>
              <a:t>human processing of information is required. The feedback </a:t>
            </a:r>
            <a:r>
              <a:rPr lang="en-US" sz="1400" dirty="0" smtClean="0"/>
              <a:t>to customers </a:t>
            </a:r>
            <a:r>
              <a:rPr lang="en-US" sz="1400" dirty="0"/>
              <a:t>may be instant</a:t>
            </a:r>
            <a:endParaRPr lang="en-US" sz="1400" dirty="0" smtClean="0"/>
          </a:p>
        </p:txBody>
      </p:sp>
      <p:sp>
        <p:nvSpPr>
          <p:cNvPr id="5" name="Rectangle 4"/>
          <p:cNvSpPr/>
          <p:nvPr/>
        </p:nvSpPr>
        <p:spPr>
          <a:xfrm>
            <a:off x="1377596" y="1076386"/>
            <a:ext cx="3813929" cy="369332"/>
          </a:xfrm>
          <a:prstGeom prst="rect">
            <a:avLst/>
          </a:prstGeom>
        </p:spPr>
        <p:txBody>
          <a:bodyPr wrap="none">
            <a:spAutoFit/>
          </a:bodyPr>
          <a:lstStyle/>
          <a:p>
            <a:r>
              <a:rPr lang="en-US" dirty="0" err="1">
                <a:latin typeface="AdvPS8C30--Identity-H"/>
              </a:rPr>
              <a:t>Weberian</a:t>
            </a:r>
            <a:r>
              <a:rPr lang="en-US" dirty="0">
                <a:latin typeface="AdvPS8C30--Identity-H"/>
              </a:rPr>
              <a:t> (Traditional) Bureaucracy</a:t>
            </a:r>
            <a:endParaRPr lang="en-US" dirty="0"/>
          </a:p>
        </p:txBody>
      </p:sp>
      <p:sp>
        <p:nvSpPr>
          <p:cNvPr id="8" name="Rectangle 7"/>
          <p:cNvSpPr/>
          <p:nvPr/>
        </p:nvSpPr>
        <p:spPr>
          <a:xfrm>
            <a:off x="7845463" y="1089089"/>
            <a:ext cx="1120820" cy="369332"/>
          </a:xfrm>
          <a:prstGeom prst="rect">
            <a:avLst/>
          </a:prstGeom>
        </p:spPr>
        <p:txBody>
          <a:bodyPr wrap="none">
            <a:spAutoFit/>
          </a:bodyPr>
          <a:lstStyle/>
          <a:p>
            <a:r>
              <a:rPr lang="en-US" dirty="0" err="1">
                <a:latin typeface="AdvPS8C30--Identity-H"/>
              </a:rPr>
              <a:t>Infocracy</a:t>
            </a:r>
            <a:endParaRPr lang="en-US" dirty="0"/>
          </a:p>
        </p:txBody>
      </p:sp>
    </p:spTree>
    <p:extLst>
      <p:ext uri="{BB962C8B-B14F-4D97-AF65-F5344CB8AC3E}">
        <p14:creationId xmlns:p14="http://schemas.microsoft.com/office/powerpoint/2010/main" val="3883163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624110"/>
            <a:ext cx="8911687" cy="890365"/>
          </a:xfrm>
        </p:spPr>
        <p:txBody>
          <a:bodyPr>
            <a:normAutofit fontScale="90000"/>
          </a:bodyPr>
          <a:lstStyle/>
          <a:p>
            <a:pPr algn="r" rtl="1"/>
            <a:r>
              <a:rPr lang="fa-IR" dirty="0" smtClean="0">
                <a:cs typeface="B Titr" panose="00000700000000000000" pitchFamily="2" charset="-78"/>
              </a:rPr>
              <a:t>پنج رویکرد عمده پژوهشها با موضوع </a:t>
            </a:r>
            <a:r>
              <a:rPr lang="en-US" dirty="0" smtClean="0">
                <a:cs typeface="B Titr" panose="00000700000000000000" pitchFamily="2" charset="-78"/>
              </a:rPr>
              <a:t>ICT</a:t>
            </a:r>
            <a:r>
              <a:rPr lang="fa-IR" dirty="0" smtClean="0">
                <a:cs typeface="B Titr" panose="00000700000000000000" pitchFamily="2" charset="-78"/>
              </a:rPr>
              <a:t> در بخش دولتی</a:t>
            </a:r>
            <a:endParaRPr lang="en-US" dirty="0">
              <a:cs typeface="B Titr" panose="00000700000000000000" pitchFamily="2" charset="-78"/>
            </a:endParaRPr>
          </a:p>
        </p:txBody>
      </p:sp>
      <p:sp>
        <p:nvSpPr>
          <p:cNvPr id="3" name="Content Placeholder 2"/>
          <p:cNvSpPr>
            <a:spLocks noGrp="1"/>
          </p:cNvSpPr>
          <p:nvPr>
            <p:ph idx="1"/>
          </p:nvPr>
        </p:nvSpPr>
        <p:spPr>
          <a:xfrm>
            <a:off x="861786" y="1514475"/>
            <a:ext cx="9104312" cy="4125284"/>
          </a:xfrm>
        </p:spPr>
        <p:txBody>
          <a:bodyPr>
            <a:normAutofit/>
          </a:bodyPr>
          <a:lstStyle/>
          <a:p>
            <a:pPr algn="r" rtl="1">
              <a:buFont typeface="Wingdings" panose="05000000000000000000" pitchFamily="2" charset="2"/>
              <a:buChar char="v"/>
            </a:pPr>
            <a:r>
              <a:rPr lang="en-US" sz="2400" dirty="0" smtClean="0">
                <a:cs typeface="B Vahid" panose="00000700000000000000" pitchFamily="2" charset="-78"/>
              </a:rPr>
              <a:t>ICT</a:t>
            </a:r>
            <a:r>
              <a:rPr lang="fa-IR" sz="2400" dirty="0" smtClean="0">
                <a:cs typeface="B Vahid" panose="00000700000000000000" pitchFamily="2" charset="-78"/>
              </a:rPr>
              <a:t> موضوعی سیاسی است</a:t>
            </a:r>
          </a:p>
          <a:p>
            <a:pPr algn="r" rtl="1">
              <a:buFont typeface="Wingdings" panose="05000000000000000000" pitchFamily="2" charset="2"/>
              <a:buChar char="v"/>
            </a:pPr>
            <a:r>
              <a:rPr lang="en-US" sz="2400" dirty="0" smtClean="0">
                <a:cs typeface="B Vahid" panose="00000700000000000000" pitchFamily="2" charset="-78"/>
              </a:rPr>
              <a:t>ICT</a:t>
            </a:r>
            <a:r>
              <a:rPr lang="fa-IR" sz="2400" dirty="0" smtClean="0">
                <a:cs typeface="B Vahid" panose="00000700000000000000" pitchFamily="2" charset="-78"/>
              </a:rPr>
              <a:t> موتور تغییر سازمانی در بخش دولتی است</a:t>
            </a:r>
          </a:p>
          <a:p>
            <a:pPr algn="r" rtl="1">
              <a:buFont typeface="Wingdings" panose="05000000000000000000" pitchFamily="2" charset="2"/>
              <a:buChar char="v"/>
            </a:pPr>
            <a:r>
              <a:rPr lang="fa-IR" sz="2400" dirty="0" smtClean="0">
                <a:cs typeface="B Vahid" panose="00000700000000000000" pitchFamily="2" charset="-78"/>
              </a:rPr>
              <a:t>پتانسیل </a:t>
            </a:r>
            <a:r>
              <a:rPr lang="en-US" sz="2400" dirty="0" smtClean="0">
                <a:cs typeface="B Vahid" panose="00000700000000000000" pitchFamily="2" charset="-78"/>
              </a:rPr>
              <a:t>ICT</a:t>
            </a:r>
            <a:r>
              <a:rPr lang="fa-IR" sz="2400" dirty="0" smtClean="0">
                <a:cs typeface="B Vahid" panose="00000700000000000000" pitchFamily="2" charset="-78"/>
              </a:rPr>
              <a:t> در </a:t>
            </a:r>
            <a:r>
              <a:rPr lang="fa-IR" sz="2400" dirty="0" err="1" smtClean="0">
                <a:cs typeface="B Vahid" panose="00000700000000000000" pitchFamily="2" charset="-78"/>
              </a:rPr>
              <a:t>قلمروزدایی</a:t>
            </a:r>
            <a:endParaRPr lang="fa-IR" sz="2400" dirty="0" smtClean="0">
              <a:cs typeface="B Vahid" panose="00000700000000000000" pitchFamily="2" charset="-78"/>
            </a:endParaRPr>
          </a:p>
          <a:p>
            <a:pPr algn="r" rtl="1">
              <a:buFont typeface="Wingdings" panose="05000000000000000000" pitchFamily="2" charset="2"/>
              <a:buChar char="v"/>
            </a:pPr>
            <a:r>
              <a:rPr lang="en-US" sz="2400" dirty="0" smtClean="0">
                <a:cs typeface="B Vahid" panose="00000700000000000000" pitchFamily="2" charset="-78"/>
              </a:rPr>
              <a:t>ICT</a:t>
            </a:r>
            <a:r>
              <a:rPr lang="fa-IR" sz="2400" dirty="0" smtClean="0">
                <a:cs typeface="B Vahid" panose="00000700000000000000" pitchFamily="2" charset="-78"/>
              </a:rPr>
              <a:t> موجب ایجاد شکاف دیجیتال می شود</a:t>
            </a:r>
          </a:p>
          <a:p>
            <a:pPr algn="r" rtl="1">
              <a:buFont typeface="Wingdings" panose="05000000000000000000" pitchFamily="2" charset="2"/>
              <a:buChar char="v"/>
            </a:pPr>
            <a:r>
              <a:rPr lang="fa-IR" sz="2400" dirty="0" smtClean="0">
                <a:cs typeface="B Vahid" panose="00000700000000000000" pitchFamily="2" charset="-78"/>
              </a:rPr>
              <a:t>مدیریت </a:t>
            </a:r>
            <a:r>
              <a:rPr lang="en-US" sz="2400" dirty="0" smtClean="0">
                <a:cs typeface="B Vahid" panose="00000700000000000000" pitchFamily="2" charset="-78"/>
              </a:rPr>
              <a:t>ICT</a:t>
            </a:r>
            <a:r>
              <a:rPr lang="fa-IR" sz="2400" dirty="0" smtClean="0">
                <a:cs typeface="B Vahid" panose="00000700000000000000" pitchFamily="2" charset="-78"/>
              </a:rPr>
              <a:t> در بخش دولتی متفاوت از مدیریت </a:t>
            </a:r>
            <a:r>
              <a:rPr lang="en-US" sz="2400" dirty="0" smtClean="0">
                <a:cs typeface="B Vahid" panose="00000700000000000000" pitchFamily="2" charset="-78"/>
              </a:rPr>
              <a:t>ICT</a:t>
            </a:r>
            <a:r>
              <a:rPr lang="fa-IR" sz="2400" dirty="0" smtClean="0">
                <a:cs typeface="B Vahid" panose="00000700000000000000" pitchFamily="2" charset="-78"/>
              </a:rPr>
              <a:t> در کسب و کار و بخش خصوصی است</a:t>
            </a:r>
          </a:p>
          <a:p>
            <a:pPr algn="r" rtl="1">
              <a:buFont typeface="Wingdings" panose="05000000000000000000" pitchFamily="2" charset="2"/>
              <a:buChar char="v"/>
            </a:pPr>
            <a:endParaRPr lang="en-US" sz="2400" dirty="0">
              <a:cs typeface="B Vahid" panose="00000700000000000000" pitchFamily="2" charset="-78"/>
            </a:endParaRPr>
          </a:p>
        </p:txBody>
      </p:sp>
    </p:spTree>
    <p:extLst>
      <p:ext uri="{BB962C8B-B14F-4D97-AF65-F5344CB8AC3E}">
        <p14:creationId xmlns:p14="http://schemas.microsoft.com/office/powerpoint/2010/main" val="1282849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624110"/>
            <a:ext cx="8911687" cy="890365"/>
          </a:xfrm>
        </p:spPr>
        <p:txBody>
          <a:bodyPr/>
          <a:lstStyle/>
          <a:p>
            <a:pPr algn="r" rtl="1"/>
            <a:r>
              <a:rPr lang="en-US" dirty="0" smtClean="0">
                <a:cs typeface="B Titr" panose="00000700000000000000" pitchFamily="2" charset="-78"/>
              </a:rPr>
              <a:t>ICT</a:t>
            </a:r>
            <a:r>
              <a:rPr lang="fa-IR" dirty="0" smtClean="0">
                <a:cs typeface="B Titr" panose="00000700000000000000" pitchFamily="2" charset="-78"/>
              </a:rPr>
              <a:t> موضوعی سیاسی است</a:t>
            </a:r>
            <a:endParaRPr lang="en-US" dirty="0">
              <a:cs typeface="B Titr" panose="00000700000000000000" pitchFamily="2" charset="-78"/>
            </a:endParaRPr>
          </a:p>
        </p:txBody>
      </p:sp>
      <p:sp>
        <p:nvSpPr>
          <p:cNvPr id="3" name="Content Placeholder 2"/>
          <p:cNvSpPr>
            <a:spLocks noGrp="1"/>
          </p:cNvSpPr>
          <p:nvPr>
            <p:ph idx="1"/>
          </p:nvPr>
        </p:nvSpPr>
        <p:spPr>
          <a:xfrm>
            <a:off x="861786" y="1514475"/>
            <a:ext cx="9104312" cy="4125284"/>
          </a:xfrm>
        </p:spPr>
        <p:txBody>
          <a:bodyPr>
            <a:normAutofit/>
          </a:bodyPr>
          <a:lstStyle/>
          <a:p>
            <a:pPr algn="r" rtl="1">
              <a:buFont typeface="Wingdings" panose="05000000000000000000" pitchFamily="2" charset="2"/>
              <a:buChar char="v"/>
            </a:pPr>
            <a:r>
              <a:rPr lang="fa-IR" sz="2400" dirty="0">
                <a:cs typeface="B Vahid" panose="00000700000000000000" pitchFamily="2" charset="-78"/>
              </a:rPr>
              <a:t>بسیاری از دانشمندان علوم اجتماعی که به اهمیت عوامل سیاسی در </a:t>
            </a:r>
            <a:r>
              <a:rPr lang="fa-IR" sz="2400" dirty="0" smtClean="0">
                <a:cs typeface="B Vahid" panose="00000700000000000000" pitchFamily="2" charset="-78"/>
              </a:rPr>
              <a:t>بکارگیری تکنولوژی </a:t>
            </a:r>
            <a:r>
              <a:rPr lang="fa-IR" sz="2400" dirty="0">
                <a:cs typeface="B Vahid" panose="00000700000000000000" pitchFamily="2" charset="-78"/>
              </a:rPr>
              <a:t>اشاره کرده </a:t>
            </a:r>
            <a:r>
              <a:rPr lang="fa-IR" sz="2400" dirty="0" err="1">
                <a:cs typeface="B Vahid" panose="00000700000000000000" pitchFamily="2" charset="-78"/>
              </a:rPr>
              <a:t>اند</a:t>
            </a:r>
            <a:r>
              <a:rPr lang="fa-IR" sz="2400" dirty="0">
                <a:cs typeface="B Vahid" panose="00000700000000000000" pitchFamily="2" charset="-78"/>
              </a:rPr>
              <a:t> به طور کلی </a:t>
            </a:r>
            <a:r>
              <a:rPr lang="fa-IR" sz="2400" dirty="0" smtClean="0">
                <a:cs typeface="B Vahid" panose="00000700000000000000" pitchFamily="2" charset="-78"/>
              </a:rPr>
              <a:t>در دو مکتب قرار </a:t>
            </a:r>
            <a:r>
              <a:rPr lang="fa-IR" sz="2400" dirty="0">
                <a:cs typeface="B Vahid" panose="00000700000000000000" pitchFamily="2" charset="-78"/>
              </a:rPr>
              <a:t>می </a:t>
            </a:r>
            <a:r>
              <a:rPr lang="fa-IR" sz="2400" dirty="0" smtClean="0">
                <a:cs typeface="B Vahid" panose="00000700000000000000" pitchFamily="2" charset="-78"/>
              </a:rPr>
              <a:t>گیرند:</a:t>
            </a:r>
          </a:p>
          <a:p>
            <a:pPr marL="906463" indent="-457200" algn="r" rtl="1">
              <a:buFont typeface="+mj-lt"/>
              <a:buAutoNum type="arabicPeriod"/>
            </a:pPr>
            <a:r>
              <a:rPr lang="fa-IR" sz="2400" dirty="0" err="1" smtClean="0">
                <a:solidFill>
                  <a:srgbClr val="C00000"/>
                </a:solidFill>
                <a:cs typeface="B Vahid" panose="00000700000000000000" pitchFamily="2" charset="-78"/>
              </a:rPr>
              <a:t>اقلیتی</a:t>
            </a:r>
            <a:r>
              <a:rPr lang="fa-IR" sz="2400" dirty="0" smtClean="0">
                <a:solidFill>
                  <a:srgbClr val="C00000"/>
                </a:solidFill>
                <a:cs typeface="B Vahid" panose="00000700000000000000" pitchFamily="2" charset="-78"/>
              </a:rPr>
              <a:t> بر این عقیده </a:t>
            </a:r>
            <a:r>
              <a:rPr lang="fa-IR" sz="2400" dirty="0" err="1" smtClean="0">
                <a:solidFill>
                  <a:srgbClr val="C00000"/>
                </a:solidFill>
                <a:cs typeface="B Vahid" panose="00000700000000000000" pitchFamily="2" charset="-78"/>
              </a:rPr>
              <a:t>اند</a:t>
            </a:r>
            <a:r>
              <a:rPr lang="fa-IR" sz="2400" dirty="0" smtClean="0">
                <a:solidFill>
                  <a:srgbClr val="C00000"/>
                </a:solidFill>
                <a:cs typeface="B Vahid" panose="00000700000000000000" pitchFamily="2" charset="-78"/>
              </a:rPr>
              <a:t> که نه تنها </a:t>
            </a:r>
            <a:r>
              <a:rPr lang="en-US" sz="2400" dirty="0" smtClean="0">
                <a:solidFill>
                  <a:srgbClr val="C00000"/>
                </a:solidFill>
                <a:cs typeface="B Vahid" panose="00000700000000000000" pitchFamily="2" charset="-78"/>
              </a:rPr>
              <a:t>ICT</a:t>
            </a:r>
            <a:r>
              <a:rPr lang="fa-IR" sz="2400" dirty="0" smtClean="0">
                <a:solidFill>
                  <a:srgbClr val="C00000"/>
                </a:solidFill>
                <a:cs typeface="B Vahid" panose="00000700000000000000" pitchFamily="2" charset="-78"/>
              </a:rPr>
              <a:t> سیاسی است بلکه قدرت تکنوکراتیک نیز به شکل فزاینده ای در فرایند خط مشی گذاری مهم است</a:t>
            </a:r>
            <a:r>
              <a:rPr lang="fa-IR" dirty="0" smtClean="0">
                <a:solidFill>
                  <a:srgbClr val="C00000"/>
                </a:solidFill>
                <a:cs typeface="B Vahid" panose="00000700000000000000" pitchFamily="2" charset="-78"/>
              </a:rPr>
              <a:t>.(در استفاده از </a:t>
            </a:r>
            <a:r>
              <a:rPr lang="en-US" dirty="0" smtClean="0">
                <a:solidFill>
                  <a:srgbClr val="C00000"/>
                </a:solidFill>
                <a:cs typeface="B Vahid" panose="00000700000000000000" pitchFamily="2" charset="-78"/>
              </a:rPr>
              <a:t>ICT</a:t>
            </a:r>
            <a:r>
              <a:rPr lang="fa-IR" dirty="0" smtClean="0">
                <a:solidFill>
                  <a:srgbClr val="C00000"/>
                </a:solidFill>
                <a:cs typeface="B Vahid" panose="00000700000000000000" pitchFamily="2" charset="-78"/>
              </a:rPr>
              <a:t> برخی بر این باورند مدیران </a:t>
            </a:r>
            <a:r>
              <a:rPr lang="fa-IR" dirty="0" err="1" smtClean="0">
                <a:solidFill>
                  <a:srgbClr val="C00000"/>
                </a:solidFill>
                <a:cs typeface="B Vahid" panose="00000700000000000000" pitchFamily="2" charset="-78"/>
              </a:rPr>
              <a:t>ارشدتوسط</a:t>
            </a:r>
            <a:r>
              <a:rPr lang="fa-IR" dirty="0" smtClean="0">
                <a:solidFill>
                  <a:srgbClr val="C00000"/>
                </a:solidFill>
                <a:cs typeface="B Vahid" panose="00000700000000000000" pitchFamily="2" charset="-78"/>
              </a:rPr>
              <a:t> </a:t>
            </a:r>
            <a:r>
              <a:rPr lang="fa-IR" dirty="0" err="1" smtClean="0">
                <a:solidFill>
                  <a:srgbClr val="C00000"/>
                </a:solidFill>
                <a:cs typeface="B Vahid" panose="00000700000000000000" pitchFamily="2" charset="-78"/>
              </a:rPr>
              <a:t>تکنوکراتهای</a:t>
            </a:r>
            <a:r>
              <a:rPr lang="fa-IR" dirty="0" smtClean="0">
                <a:solidFill>
                  <a:srgbClr val="C00000"/>
                </a:solidFill>
                <a:cs typeface="B Vahid" panose="00000700000000000000" pitchFamily="2" charset="-78"/>
              </a:rPr>
              <a:t> سطوح پایینتر برنامه ریزی می شوند)</a:t>
            </a:r>
          </a:p>
          <a:p>
            <a:pPr marL="906463" indent="-457200" algn="r" rtl="1">
              <a:buFont typeface="+mj-lt"/>
              <a:buAutoNum type="arabicPeriod"/>
            </a:pPr>
            <a:r>
              <a:rPr lang="fa-IR" sz="2400" dirty="0" smtClean="0">
                <a:solidFill>
                  <a:srgbClr val="C00000"/>
                </a:solidFill>
                <a:cs typeface="B Vahid" panose="00000700000000000000" pitchFamily="2" charset="-78"/>
              </a:rPr>
              <a:t>اکثریت بر این باورند که </a:t>
            </a:r>
            <a:r>
              <a:rPr lang="en-US" sz="2400" dirty="0" smtClean="0">
                <a:solidFill>
                  <a:srgbClr val="C00000"/>
                </a:solidFill>
                <a:cs typeface="B Vahid" panose="00000700000000000000" pitchFamily="2" charset="-78"/>
              </a:rPr>
              <a:t>ICT</a:t>
            </a:r>
            <a:r>
              <a:rPr lang="fa-IR" sz="2400" dirty="0" smtClean="0">
                <a:solidFill>
                  <a:srgbClr val="C00000"/>
                </a:solidFill>
                <a:cs typeface="B Vahid" panose="00000700000000000000" pitchFamily="2" charset="-78"/>
              </a:rPr>
              <a:t> ، خط مشی های ساختار قدرت حاکم در یک سازمان را تقویت می کند و بدین ترتیب تکنوکرات ها خود را به عنوان یک طیف جدید و مستقل قدرت نشان </a:t>
            </a:r>
            <a:r>
              <a:rPr lang="fa-IR" sz="2400" dirty="0" err="1" smtClean="0">
                <a:solidFill>
                  <a:srgbClr val="C00000"/>
                </a:solidFill>
                <a:cs typeface="B Vahid" panose="00000700000000000000" pitchFamily="2" charset="-78"/>
              </a:rPr>
              <a:t>نمی</a:t>
            </a:r>
            <a:r>
              <a:rPr lang="fa-IR" sz="2400" dirty="0" smtClean="0">
                <a:solidFill>
                  <a:srgbClr val="C00000"/>
                </a:solidFill>
                <a:cs typeface="B Vahid" panose="00000700000000000000" pitchFamily="2" charset="-78"/>
              </a:rPr>
              <a:t> دهند.</a:t>
            </a:r>
            <a:endParaRPr lang="en-US" sz="2400" dirty="0">
              <a:solidFill>
                <a:srgbClr val="C00000"/>
              </a:solidFill>
              <a:cs typeface="B Vahid" panose="00000700000000000000" pitchFamily="2" charset="-78"/>
            </a:endParaRPr>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اول</a:t>
            </a:r>
            <a:endParaRPr lang="en-US" sz="1600" dirty="0">
              <a:solidFill>
                <a:schemeClr val="bg1"/>
              </a:solidFill>
              <a:cs typeface="B Titr" panose="00000700000000000000" pitchFamily="2" charset="-78"/>
            </a:endParaRPr>
          </a:p>
        </p:txBody>
      </p:sp>
      <p:sp>
        <p:nvSpPr>
          <p:cNvPr id="5" name="Rectangle 4"/>
          <p:cNvSpPr/>
          <p:nvPr/>
        </p:nvSpPr>
        <p:spPr>
          <a:xfrm>
            <a:off x="1133470" y="5438564"/>
            <a:ext cx="8939217" cy="830997"/>
          </a:xfrm>
          <a:prstGeom prst="rect">
            <a:avLst/>
          </a:prstGeom>
        </p:spPr>
        <p:txBody>
          <a:bodyPr wrap="square">
            <a:spAutoFit/>
          </a:bodyPr>
          <a:lstStyle/>
          <a:p>
            <a:r>
              <a:rPr lang="en-US" sz="1600" dirty="0" smtClean="0">
                <a:latin typeface="AdvPS6F00--Identity-H"/>
              </a:rPr>
              <a:t>Fischer defines </a:t>
            </a:r>
            <a:r>
              <a:rPr lang="en-US" sz="1600" dirty="0">
                <a:latin typeface="AdvPS6F00--Identity-H"/>
              </a:rPr>
              <a:t>technocracy as “</a:t>
            </a:r>
            <a:r>
              <a:rPr lang="en-US" sz="1600" dirty="0">
                <a:solidFill>
                  <a:srgbClr val="C00000"/>
                </a:solidFill>
                <a:latin typeface="AdvPS6F00--Identity-H"/>
              </a:rPr>
              <a:t>a system of governance in which technically trained </a:t>
            </a:r>
            <a:r>
              <a:rPr lang="en-US" sz="1600" dirty="0" smtClean="0">
                <a:solidFill>
                  <a:srgbClr val="C00000"/>
                </a:solidFill>
                <a:latin typeface="AdvPS6F00--Identity-H"/>
              </a:rPr>
              <a:t>experts</a:t>
            </a:r>
          </a:p>
          <a:p>
            <a:r>
              <a:rPr lang="en-US" sz="1600" dirty="0" smtClean="0">
                <a:solidFill>
                  <a:srgbClr val="C00000"/>
                </a:solidFill>
                <a:latin typeface="AdvPS6F00--Identity-H"/>
              </a:rPr>
              <a:t>rule </a:t>
            </a:r>
            <a:r>
              <a:rPr lang="en-US" sz="1600" dirty="0">
                <a:solidFill>
                  <a:srgbClr val="C00000"/>
                </a:solidFill>
                <a:latin typeface="AdvPS6F00--Identity-H"/>
              </a:rPr>
              <a:t>by </a:t>
            </a:r>
            <a:r>
              <a:rPr lang="en-US" sz="1600" dirty="0" smtClean="0">
                <a:solidFill>
                  <a:srgbClr val="C00000"/>
                </a:solidFill>
                <a:latin typeface="AdvPS6F00--Identity-H"/>
              </a:rPr>
              <a:t>virtue of </a:t>
            </a:r>
            <a:r>
              <a:rPr lang="en-US" sz="1600" dirty="0">
                <a:solidFill>
                  <a:srgbClr val="C00000"/>
                </a:solidFill>
                <a:latin typeface="AdvPS6F00--Identity-H"/>
              </a:rPr>
              <a:t>their specialized knowledge and position in dominant political and economic institutions</a:t>
            </a:r>
            <a:r>
              <a:rPr lang="en-US" sz="1600" dirty="0" smtClean="0">
                <a:solidFill>
                  <a:srgbClr val="C00000"/>
                </a:solidFill>
                <a:latin typeface="AdvPS6F00--Identity-H"/>
              </a:rPr>
              <a:t>.</a:t>
            </a:r>
            <a:r>
              <a:rPr lang="en-US" sz="1600" dirty="0" smtClean="0">
                <a:latin typeface="AdvPS6F00--Identity-H"/>
              </a:rPr>
              <a:t>” </a:t>
            </a:r>
            <a:endParaRPr lang="en-US" sz="1600" dirty="0"/>
          </a:p>
        </p:txBody>
      </p:sp>
    </p:spTree>
    <p:extLst>
      <p:ext uri="{BB962C8B-B14F-4D97-AF65-F5344CB8AC3E}">
        <p14:creationId xmlns:p14="http://schemas.microsoft.com/office/powerpoint/2010/main" val="2353396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624110"/>
            <a:ext cx="8911687" cy="890365"/>
          </a:xfrm>
        </p:spPr>
        <p:txBody>
          <a:bodyPr/>
          <a:lstStyle/>
          <a:p>
            <a:pPr algn="r" rtl="1"/>
            <a:r>
              <a:rPr lang="en-US" dirty="0" smtClean="0">
                <a:cs typeface="B Titr" panose="00000700000000000000" pitchFamily="2" charset="-78"/>
              </a:rPr>
              <a:t>ICT</a:t>
            </a:r>
            <a:r>
              <a:rPr lang="fa-IR" dirty="0" smtClean="0">
                <a:cs typeface="B Titr" panose="00000700000000000000" pitchFamily="2" charset="-78"/>
              </a:rPr>
              <a:t> موضوعی سیاسی است</a:t>
            </a:r>
            <a:r>
              <a:rPr lang="en-US" dirty="0" smtClean="0">
                <a:cs typeface="B Titr" panose="00000700000000000000" pitchFamily="2" charset="-78"/>
              </a:rPr>
              <a:t> </a:t>
            </a:r>
            <a:r>
              <a:rPr lang="fa-IR" dirty="0" smtClean="0">
                <a:cs typeface="B Titr" panose="00000700000000000000" pitchFamily="2" charset="-78"/>
              </a:rPr>
              <a:t> (ادامه)</a:t>
            </a:r>
            <a:endParaRPr lang="en-US" dirty="0">
              <a:cs typeface="B Titr" panose="00000700000000000000" pitchFamily="2" charset="-78"/>
            </a:endParaRPr>
          </a:p>
        </p:txBody>
      </p:sp>
      <p:sp>
        <p:nvSpPr>
          <p:cNvPr id="3" name="Content Placeholder 2"/>
          <p:cNvSpPr>
            <a:spLocks noGrp="1"/>
          </p:cNvSpPr>
          <p:nvPr>
            <p:ph idx="1"/>
          </p:nvPr>
        </p:nvSpPr>
        <p:spPr>
          <a:xfrm>
            <a:off x="861786" y="1514475"/>
            <a:ext cx="9104312" cy="4125284"/>
          </a:xfrm>
        </p:spPr>
        <p:txBody>
          <a:bodyPr>
            <a:normAutofit fontScale="92500" lnSpcReduction="20000"/>
          </a:bodyPr>
          <a:lstStyle/>
          <a:p>
            <a:pPr algn="r" rtl="1">
              <a:buFont typeface="Wingdings" panose="05000000000000000000" pitchFamily="2" charset="2"/>
              <a:buChar char="v"/>
            </a:pPr>
            <a:r>
              <a:rPr lang="fa-IR" sz="2400" dirty="0" err="1" smtClean="0">
                <a:cs typeface="B Vahid" panose="00000700000000000000" pitchFamily="2" charset="-78"/>
              </a:rPr>
              <a:t>فیشر</a:t>
            </a:r>
            <a:r>
              <a:rPr lang="fa-IR" sz="2400" dirty="0" smtClean="0">
                <a:cs typeface="B Vahid" panose="00000700000000000000" pitchFamily="2" charset="-78"/>
              </a:rPr>
              <a:t> </a:t>
            </a:r>
            <a:r>
              <a:rPr lang="fa-IR" sz="2400" dirty="0" err="1" smtClean="0">
                <a:cs typeface="B Vahid" panose="00000700000000000000" pitchFamily="2" charset="-78"/>
              </a:rPr>
              <a:t>تکنوکراسی</a:t>
            </a:r>
            <a:r>
              <a:rPr lang="fa-IR" sz="2400" dirty="0" smtClean="0">
                <a:cs typeface="B Vahid" panose="00000700000000000000" pitchFamily="2" charset="-78"/>
              </a:rPr>
              <a:t> را اینگونه تعریف می کند: </a:t>
            </a:r>
            <a:r>
              <a:rPr lang="fa-IR" sz="2400" dirty="0" smtClean="0">
                <a:solidFill>
                  <a:srgbClr val="C00000"/>
                </a:solidFill>
                <a:cs typeface="B Vahid" panose="00000700000000000000" pitchFamily="2" charset="-78"/>
              </a:rPr>
              <a:t>سیستمی از حاکمیت است که در آن کارشناسان فنی آموزش دیده بواسطه دانش تخصصی و </a:t>
            </a:r>
            <a:r>
              <a:rPr lang="fa-IR" sz="2400" dirty="0" err="1" smtClean="0">
                <a:solidFill>
                  <a:srgbClr val="C00000"/>
                </a:solidFill>
                <a:cs typeface="B Vahid" panose="00000700000000000000" pitchFamily="2" charset="-78"/>
              </a:rPr>
              <a:t>موقعیتشان</a:t>
            </a:r>
            <a:r>
              <a:rPr lang="fa-IR" sz="2400" dirty="0" smtClean="0">
                <a:solidFill>
                  <a:srgbClr val="C00000"/>
                </a:solidFill>
                <a:cs typeface="B Vahid" panose="00000700000000000000" pitchFamily="2" charset="-78"/>
              </a:rPr>
              <a:t> در نهادهای اقتصادی و سیاسی اصلی، حکمرانی می کنند.</a:t>
            </a:r>
          </a:p>
          <a:p>
            <a:pPr algn="r" rtl="1">
              <a:buFont typeface="Wingdings" panose="05000000000000000000" pitchFamily="2" charset="2"/>
              <a:buChar char="v"/>
            </a:pPr>
            <a:r>
              <a:rPr lang="fa-IR" sz="2400" dirty="0" err="1" smtClean="0">
                <a:solidFill>
                  <a:schemeClr val="tx1"/>
                </a:solidFill>
                <a:cs typeface="B Vahid" panose="00000700000000000000" pitchFamily="2" charset="-78"/>
              </a:rPr>
              <a:t>فیشر</a:t>
            </a:r>
            <a:r>
              <a:rPr lang="fa-IR" sz="2400" dirty="0" smtClean="0">
                <a:solidFill>
                  <a:schemeClr val="tx1"/>
                </a:solidFill>
                <a:cs typeface="B Vahid" panose="00000700000000000000" pitchFamily="2" charset="-78"/>
              </a:rPr>
              <a:t> معتقد است،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از طریق کنترل ماهیت دموکراتیک فرایند و محدود کردن گزینه ها و انتخاب های خط مشی بر خط مشی گذاری تاثیر می گذارد.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با وجود آنکه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دارای پتانسیل بهبود کارایی دولت است اما در بسیاری از موارد </a:t>
            </a:r>
            <a:r>
              <a:rPr lang="fa-IR" sz="2400" dirty="0" err="1" smtClean="0">
                <a:solidFill>
                  <a:schemeClr val="tx1"/>
                </a:solidFill>
                <a:cs typeface="B Vahid" panose="00000700000000000000" pitchFamily="2" charset="-78"/>
              </a:rPr>
              <a:t>تکنوکراتها</a:t>
            </a:r>
            <a:r>
              <a:rPr lang="fa-IR" sz="2400" dirty="0" smtClean="0">
                <a:solidFill>
                  <a:schemeClr val="tx1"/>
                </a:solidFill>
                <a:cs typeface="B Vahid" panose="00000700000000000000" pitchFamily="2" charset="-78"/>
              </a:rPr>
              <a:t> جهت و محدوده گفتمان دموکراتیک را از طریق شکل دادن روش انجام کار، محدود می کنند.  در نتیجه خط مشی گذاری، فعالیت ها و نهاد های جاری را با ماهیت و قابلیت های تکنولوژی موجود تعدیل و سازگار می کند. در چنین شرایطی </a:t>
            </a:r>
            <a:r>
              <a:rPr lang="fa-IR" sz="2400" dirty="0" err="1" smtClean="0">
                <a:solidFill>
                  <a:schemeClr val="tx1"/>
                </a:solidFill>
                <a:cs typeface="B Vahid" panose="00000700000000000000" pitchFamily="2" charset="-78"/>
              </a:rPr>
              <a:t>خبرگی</a:t>
            </a:r>
            <a:r>
              <a:rPr lang="fa-IR" sz="2400" dirty="0" smtClean="0">
                <a:solidFill>
                  <a:schemeClr val="tx1"/>
                </a:solidFill>
                <a:cs typeface="B Vahid" panose="00000700000000000000" pitchFamily="2" charset="-78"/>
              </a:rPr>
              <a:t> کارشناسان فنی یا تکنوکرات ها به شکل فزاینده ای اهمیت پیدا می کند.</a:t>
            </a:r>
          </a:p>
          <a:p>
            <a:pPr algn="r" rtl="1">
              <a:buFont typeface="Wingdings" panose="05000000000000000000" pitchFamily="2" charset="2"/>
              <a:buChar char="v"/>
            </a:pPr>
            <a:r>
              <a:rPr lang="fa-IR" sz="2400" dirty="0" err="1" smtClean="0">
                <a:solidFill>
                  <a:schemeClr val="tx1"/>
                </a:solidFill>
                <a:cs typeface="B Vahid" panose="00000700000000000000" pitchFamily="2" charset="-78"/>
              </a:rPr>
              <a:t>تکنوکراتها</a:t>
            </a:r>
            <a:r>
              <a:rPr lang="fa-IR" sz="2400" dirty="0" smtClean="0">
                <a:solidFill>
                  <a:schemeClr val="tx1"/>
                </a:solidFill>
                <a:cs typeface="B Vahid" panose="00000700000000000000" pitchFamily="2" charset="-78"/>
              </a:rPr>
              <a:t> می آیند تا بتوانند بر جهت و توسعه خط فرایند خط مشی گذاری تاثیر بگذارند که همگی منجر می شود به ایجاد سیاست های تکنوکراتیک.</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اگر چه انتخاب های نهایی توسط خط مشی گزاران انجام می شود اما </a:t>
            </a:r>
            <a:r>
              <a:rPr lang="fa-IR" sz="2400" dirty="0" err="1" smtClean="0">
                <a:solidFill>
                  <a:schemeClr val="tx1"/>
                </a:solidFill>
                <a:cs typeface="B Vahid" panose="00000700000000000000" pitchFamily="2" charset="-78"/>
              </a:rPr>
              <a:t>تکنوکراتها</a:t>
            </a:r>
            <a:r>
              <a:rPr lang="fa-IR" sz="2400" dirty="0" smtClean="0">
                <a:solidFill>
                  <a:schemeClr val="tx1"/>
                </a:solidFill>
                <a:cs typeface="B Vahid" panose="00000700000000000000" pitchFamily="2" charset="-78"/>
              </a:rPr>
              <a:t> هستند که محدوده گزینه های موجود را برای انتخاب خط مشی گزاران تعیین می کنند.</a:t>
            </a:r>
          </a:p>
          <a:p>
            <a:pPr algn="r" rtl="1">
              <a:buFont typeface="Wingdings" panose="05000000000000000000" pitchFamily="2" charset="2"/>
              <a:buChar char="v"/>
            </a:pPr>
            <a:endParaRPr lang="fa-IR" sz="2400" dirty="0" smtClean="0">
              <a:solidFill>
                <a:schemeClr val="tx1"/>
              </a:solidFill>
              <a:cs typeface="B Vahid" panose="00000700000000000000" pitchFamily="2" charset="-78"/>
            </a:endParaRPr>
          </a:p>
          <a:p>
            <a:pPr algn="r" rtl="1">
              <a:buFont typeface="Wingdings" panose="05000000000000000000" pitchFamily="2" charset="2"/>
              <a:buChar char="v"/>
            </a:pPr>
            <a:endParaRPr lang="fa-IR" sz="2400" dirty="0" smtClean="0">
              <a:solidFill>
                <a:srgbClr val="C00000"/>
              </a:solidFill>
              <a:cs typeface="B Vahid" panose="00000700000000000000" pitchFamily="2" charset="-78"/>
            </a:endParaRPr>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اول</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1296622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624110"/>
            <a:ext cx="8911687" cy="890365"/>
          </a:xfrm>
        </p:spPr>
        <p:txBody>
          <a:bodyPr/>
          <a:lstStyle/>
          <a:p>
            <a:pPr algn="r" rtl="1"/>
            <a:r>
              <a:rPr lang="en-US" dirty="0" smtClean="0">
                <a:cs typeface="B Titr" panose="00000700000000000000" pitchFamily="2" charset="-78"/>
              </a:rPr>
              <a:t>ICT</a:t>
            </a:r>
            <a:r>
              <a:rPr lang="fa-IR" dirty="0" smtClean="0">
                <a:cs typeface="B Titr" panose="00000700000000000000" pitchFamily="2" charset="-78"/>
              </a:rPr>
              <a:t> موضوعی سیاسی است</a:t>
            </a:r>
            <a:r>
              <a:rPr lang="en-US" dirty="0" smtClean="0">
                <a:cs typeface="B Titr" panose="00000700000000000000" pitchFamily="2" charset="-78"/>
              </a:rPr>
              <a:t> </a:t>
            </a:r>
            <a:r>
              <a:rPr lang="fa-IR" dirty="0" smtClean="0">
                <a:cs typeface="B Titr" panose="00000700000000000000" pitchFamily="2" charset="-78"/>
              </a:rPr>
              <a:t> (ادامه)</a:t>
            </a:r>
            <a:endParaRPr lang="en-US" dirty="0">
              <a:cs typeface="B Titr" panose="00000700000000000000" pitchFamily="2" charset="-78"/>
            </a:endParaRPr>
          </a:p>
        </p:txBody>
      </p:sp>
      <p:sp>
        <p:nvSpPr>
          <p:cNvPr id="3" name="Content Placeholder 2"/>
          <p:cNvSpPr>
            <a:spLocks noGrp="1"/>
          </p:cNvSpPr>
          <p:nvPr>
            <p:ph idx="1"/>
          </p:nvPr>
        </p:nvSpPr>
        <p:spPr>
          <a:xfrm>
            <a:off x="861786" y="1514475"/>
            <a:ext cx="9104312" cy="4125284"/>
          </a:xfrm>
        </p:spPr>
        <p:txBody>
          <a:bodyPr>
            <a:normAutofit/>
          </a:bodyPr>
          <a:lstStyle/>
          <a:p>
            <a:pPr marL="0" indent="0" algn="r" rtl="1">
              <a:buNone/>
            </a:pPr>
            <a:r>
              <a:rPr lang="fa-IR" sz="2800" b="1" dirty="0" smtClean="0">
                <a:solidFill>
                  <a:schemeClr val="accent6">
                    <a:lumMod val="50000"/>
                  </a:schemeClr>
                </a:solidFill>
                <a:cs typeface="B Vahid" panose="00000700000000000000" pitchFamily="2" charset="-78"/>
              </a:rPr>
              <a:t>تحقیقات انجام گرفته گویای آن است که:</a:t>
            </a:r>
          </a:p>
          <a:p>
            <a:pPr algn="r" rtl="1">
              <a:buFont typeface="Wingdings" panose="05000000000000000000" pitchFamily="2" charset="2"/>
              <a:buChar char="v"/>
            </a:pPr>
            <a:r>
              <a:rPr lang="fa-IR" sz="2400" dirty="0" smtClean="0">
                <a:cs typeface="B Vahid" panose="00000700000000000000" pitchFamily="2" charset="-78"/>
              </a:rPr>
              <a:t> </a:t>
            </a:r>
            <a:r>
              <a:rPr lang="en-US" sz="2400" dirty="0">
                <a:solidFill>
                  <a:schemeClr val="tx1"/>
                </a:solidFill>
                <a:cs typeface="B Vahid" panose="00000700000000000000" pitchFamily="2" charset="-78"/>
              </a:rPr>
              <a:t>ICT</a:t>
            </a:r>
            <a:r>
              <a:rPr lang="fa-IR" sz="2400" dirty="0">
                <a:solidFill>
                  <a:schemeClr val="tx1"/>
                </a:solidFill>
                <a:cs typeface="B Vahid" panose="00000700000000000000" pitchFamily="2" charset="-78"/>
              </a:rPr>
              <a:t> تاثیر کمی بر قدرت سیاسی در سازمانها دارد هر چند استفاده از آن باعث افزایش کنترل مدیریتی می شود.</a:t>
            </a:r>
          </a:p>
          <a:p>
            <a:pPr algn="r" rtl="1">
              <a:buFont typeface="Wingdings" panose="05000000000000000000" pitchFamily="2" charset="2"/>
              <a:buChar char="v"/>
            </a:pPr>
            <a:r>
              <a:rPr lang="fa-IR" sz="2400" dirty="0">
                <a:solidFill>
                  <a:schemeClr val="tx1"/>
                </a:solidFill>
                <a:cs typeface="B Vahid" panose="00000700000000000000" pitchFamily="2" charset="-78"/>
              </a:rPr>
              <a:t>بکارگیری </a:t>
            </a:r>
            <a:r>
              <a:rPr lang="en-US" sz="2400" dirty="0">
                <a:solidFill>
                  <a:schemeClr val="tx1"/>
                </a:solidFill>
                <a:cs typeface="B Vahid" panose="00000700000000000000" pitchFamily="2" charset="-78"/>
              </a:rPr>
              <a:t>IT </a:t>
            </a:r>
            <a:r>
              <a:rPr lang="fa-IR" sz="2400" dirty="0">
                <a:solidFill>
                  <a:schemeClr val="tx1"/>
                </a:solidFill>
                <a:cs typeface="B Vahid" panose="00000700000000000000" pitchFamily="2" charset="-78"/>
              </a:rPr>
              <a:t> استحکام و پیوستگی ساختارهای سیاسی موجود درون سازمان ها را مختل </a:t>
            </a:r>
            <a:r>
              <a:rPr lang="fa-IR" sz="2400" dirty="0" err="1">
                <a:solidFill>
                  <a:schemeClr val="tx1"/>
                </a:solidFill>
                <a:cs typeface="B Vahid" panose="00000700000000000000" pitchFamily="2" charset="-78"/>
              </a:rPr>
              <a:t>نمی</a:t>
            </a:r>
            <a:r>
              <a:rPr lang="fa-IR" sz="2400" dirty="0">
                <a:solidFill>
                  <a:schemeClr val="tx1"/>
                </a:solidFill>
                <a:cs typeface="B Vahid" panose="00000700000000000000" pitchFamily="2" charset="-78"/>
              </a:rPr>
              <a:t> کند.</a:t>
            </a:r>
          </a:p>
          <a:p>
            <a:pPr algn="r" rtl="1">
              <a:buFont typeface="Wingdings" panose="05000000000000000000" pitchFamily="2" charset="2"/>
              <a:buChar char="v"/>
            </a:pPr>
            <a:r>
              <a:rPr lang="fa-IR" sz="2400" dirty="0">
                <a:solidFill>
                  <a:schemeClr val="tx1"/>
                </a:solidFill>
                <a:cs typeface="B Vahid" panose="00000700000000000000" pitchFamily="2" charset="-78"/>
              </a:rPr>
              <a:t>اینترنت به سرعت ارتباطات سیاسی موجود را تقویت می کند نه آنکه آنها را از هم بپاشد.</a:t>
            </a:r>
          </a:p>
          <a:p>
            <a:pPr algn="r" rtl="1">
              <a:buFont typeface="Wingdings" panose="05000000000000000000" pitchFamily="2" charset="2"/>
              <a:buChar char="v"/>
            </a:pPr>
            <a:endParaRPr lang="fa-IR" sz="2400" dirty="0" smtClean="0">
              <a:solidFill>
                <a:schemeClr val="tx1"/>
              </a:solidFill>
              <a:cs typeface="B Vahid" panose="00000700000000000000" pitchFamily="2" charset="-78"/>
            </a:endParaRPr>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اول</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988937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624110"/>
            <a:ext cx="8911687" cy="890365"/>
          </a:xfrm>
        </p:spPr>
        <p:txBody>
          <a:bodyPr/>
          <a:lstStyle/>
          <a:p>
            <a:pPr algn="r" rtl="1"/>
            <a:r>
              <a:rPr lang="en-US" dirty="0" smtClean="0">
                <a:cs typeface="B Titr" panose="00000700000000000000" pitchFamily="2" charset="-78"/>
              </a:rPr>
              <a:t>ICT</a:t>
            </a:r>
            <a:r>
              <a:rPr lang="fa-IR" dirty="0" smtClean="0">
                <a:cs typeface="B Titr" panose="00000700000000000000" pitchFamily="2" charset="-78"/>
              </a:rPr>
              <a:t>، موتور تغییر سازمانی</a:t>
            </a:r>
            <a:endParaRPr lang="en-US" dirty="0">
              <a:cs typeface="B Titr" panose="00000700000000000000" pitchFamily="2" charset="-78"/>
            </a:endParaRPr>
          </a:p>
        </p:txBody>
      </p:sp>
      <p:sp>
        <p:nvSpPr>
          <p:cNvPr id="3" name="Content Placeholder 2"/>
          <p:cNvSpPr>
            <a:spLocks noGrp="1"/>
          </p:cNvSpPr>
          <p:nvPr>
            <p:ph idx="1"/>
          </p:nvPr>
        </p:nvSpPr>
        <p:spPr>
          <a:xfrm>
            <a:off x="861786" y="1514475"/>
            <a:ext cx="9104312" cy="4125284"/>
          </a:xfrm>
        </p:spPr>
        <p:txBody>
          <a:bodyPr>
            <a:normAutofit fontScale="92500" lnSpcReduction="20000"/>
          </a:bodyPr>
          <a:lstStyle/>
          <a:p>
            <a:pPr algn="r" rtl="1">
              <a:buFont typeface="Wingdings" panose="05000000000000000000" pitchFamily="2" charset="2"/>
              <a:buChar char="v"/>
            </a:pPr>
            <a:r>
              <a:rPr lang="fa-IR" sz="2400" dirty="0" smtClean="0">
                <a:solidFill>
                  <a:schemeClr val="tx1"/>
                </a:solidFill>
                <a:cs typeface="B Vahid" panose="00000700000000000000" pitchFamily="2" charset="-78"/>
              </a:rPr>
              <a:t>استفاده از ابزار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توسط برخی دولت امریکا برای اصلاح دولت در دهه 1990 به منظور انجام سریعتر و با هزینه کمتر امور (تمرکز زدایی در دولت، دولت الکترونیک)</a:t>
            </a:r>
          </a:p>
          <a:p>
            <a:pPr algn="r" rtl="1">
              <a:buFont typeface="Wingdings" panose="05000000000000000000" pitchFamily="2" charset="2"/>
              <a:buChar char="v"/>
            </a:pPr>
            <a:r>
              <a:rPr lang="fa-IR" sz="2400" dirty="0" err="1" smtClean="0">
                <a:solidFill>
                  <a:schemeClr val="tx1"/>
                </a:solidFill>
                <a:cs typeface="B Vahid" panose="00000700000000000000" pitchFamily="2" charset="-78"/>
              </a:rPr>
              <a:t>پورتر</a:t>
            </a:r>
            <a:r>
              <a:rPr lang="fa-IR" sz="2400" dirty="0" smtClean="0">
                <a:solidFill>
                  <a:schemeClr val="tx1"/>
                </a:solidFill>
                <a:cs typeface="B Vahid" panose="00000700000000000000" pitchFamily="2" charset="-78"/>
              </a:rPr>
              <a:t> در سال 1985 مقاله ای با این عنوان که چگونه اطلاعات برای شما مزیت رقابتی ایجاد می کند منتشر کرد. که بعد</a:t>
            </a:r>
            <a:r>
              <a:rPr lang="en-US" sz="2400" dirty="0" smtClean="0">
                <a:solidFill>
                  <a:schemeClr val="tx1"/>
                </a:solidFill>
                <a:cs typeface="B Vahid" panose="00000700000000000000" pitchFamily="2" charset="-78"/>
              </a:rPr>
              <a:t> </a:t>
            </a:r>
            <a:r>
              <a:rPr lang="fa-IR" sz="2400" dirty="0" smtClean="0">
                <a:solidFill>
                  <a:schemeClr val="tx1"/>
                </a:solidFill>
                <a:cs typeface="B Vahid" panose="00000700000000000000" pitchFamily="2" charset="-78"/>
              </a:rPr>
              <a:t> از ان بسیاری از پژوهشگران از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به عنوان موتور تغییر سازمانی و حتی اجتماعی تعبیر کردند.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پیتر </a:t>
            </a:r>
            <a:r>
              <a:rPr lang="fa-IR" sz="2400" dirty="0" err="1" smtClean="0">
                <a:solidFill>
                  <a:schemeClr val="tx1"/>
                </a:solidFill>
                <a:cs typeface="B Vahid" panose="00000700000000000000" pitchFamily="2" charset="-78"/>
              </a:rPr>
              <a:t>دراکر</a:t>
            </a:r>
            <a:r>
              <a:rPr lang="fa-IR" sz="2400" dirty="0" smtClean="0">
                <a:solidFill>
                  <a:schemeClr val="tx1"/>
                </a:solidFill>
                <a:cs typeface="B Vahid" panose="00000700000000000000" pitchFamily="2" charset="-78"/>
              </a:rPr>
              <a:t> در سال 1988 پیش بینی کرده بود که طی بیست سال </a:t>
            </a:r>
            <a:r>
              <a:rPr lang="en-US" sz="2400" dirty="0" smtClean="0">
                <a:solidFill>
                  <a:schemeClr val="tx1"/>
                </a:solidFill>
                <a:cs typeface="B Vahid" panose="00000700000000000000" pitchFamily="2" charset="-78"/>
              </a:rPr>
              <a:t>IT</a:t>
            </a:r>
            <a:r>
              <a:rPr lang="fa-IR" sz="2400" dirty="0" smtClean="0">
                <a:solidFill>
                  <a:schemeClr val="tx1"/>
                </a:solidFill>
                <a:cs typeface="B Vahid" panose="00000700000000000000" pitchFamily="2" charset="-78"/>
              </a:rPr>
              <a:t> منجر به ایجاد </a:t>
            </a:r>
            <a:r>
              <a:rPr lang="fa-IR" sz="2400" dirty="0" err="1" smtClean="0">
                <a:solidFill>
                  <a:schemeClr val="tx1"/>
                </a:solidFill>
                <a:cs typeface="B Vahid" panose="00000700000000000000" pitchFamily="2" charset="-78"/>
              </a:rPr>
              <a:t>سازمانهایی</a:t>
            </a:r>
            <a:r>
              <a:rPr lang="fa-IR" sz="2400" dirty="0" smtClean="0">
                <a:solidFill>
                  <a:schemeClr val="tx1"/>
                </a:solidFill>
                <a:cs typeface="B Vahid" panose="00000700000000000000" pitchFamily="2" charset="-78"/>
              </a:rPr>
              <a:t> </a:t>
            </a:r>
            <a:r>
              <a:rPr lang="fa-IR" sz="2400" dirty="0" err="1" smtClean="0">
                <a:solidFill>
                  <a:schemeClr val="tx1"/>
                </a:solidFill>
                <a:cs typeface="B Vahid" panose="00000700000000000000" pitchFamily="2" charset="-78"/>
              </a:rPr>
              <a:t>کاراتر</a:t>
            </a:r>
            <a:r>
              <a:rPr lang="fa-IR" sz="2400" dirty="0" smtClean="0">
                <a:solidFill>
                  <a:schemeClr val="tx1"/>
                </a:solidFill>
                <a:cs typeface="B Vahid" panose="00000700000000000000" pitchFamily="2" charset="-78"/>
              </a:rPr>
              <a:t> و با نیمی از سطوح سازمانهای کنونی خواهد شد.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تحقیقات اخیر، محققان حوزه مدیریت دولتی را بر آن داشته است تا ز نتایج تحقیقات همکارانشان در بخش </a:t>
            </a:r>
            <a:r>
              <a:rPr lang="fa-IR" sz="2400" dirty="0" err="1" smtClean="0">
                <a:solidFill>
                  <a:schemeClr val="tx1"/>
                </a:solidFill>
                <a:cs typeface="B Vahid" panose="00000700000000000000" pitchFamily="2" charset="-78"/>
              </a:rPr>
              <a:t>خصوصیدر</a:t>
            </a:r>
            <a:r>
              <a:rPr lang="fa-IR" sz="2400" dirty="0" smtClean="0">
                <a:solidFill>
                  <a:schemeClr val="tx1"/>
                </a:solidFill>
                <a:cs typeface="B Vahid" panose="00000700000000000000" pitchFamily="2" charset="-78"/>
              </a:rPr>
              <a:t> خصوص پتانسیل تحول آفرین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استفاده کنند.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این دیدگاه خوش </a:t>
            </a:r>
            <a:r>
              <a:rPr lang="fa-IR" sz="2400" dirty="0" err="1" smtClean="0">
                <a:solidFill>
                  <a:schemeClr val="tx1"/>
                </a:solidFill>
                <a:cs typeface="B Vahid" panose="00000700000000000000" pitchFamily="2" charset="-78"/>
              </a:rPr>
              <a:t>بینانه</a:t>
            </a:r>
            <a:r>
              <a:rPr lang="fa-IR" sz="2400" dirty="0" smtClean="0">
                <a:solidFill>
                  <a:schemeClr val="tx1"/>
                </a:solidFill>
                <a:cs typeface="B Vahid" panose="00000700000000000000" pitchFamily="2" charset="-78"/>
              </a:rPr>
              <a:t> در خصوص موتور تغییر بودن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آماج انتقادات بسیاری واقع شده است.</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در این شرایط فقط زمانی تغییر حاصل خواهد شد که در خصوص آن توافق وجود داشته باشد.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بسیاری از سازمانها در مواجهه با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خواهان حفظ وضع موجود هستند.</a:t>
            </a:r>
          </a:p>
          <a:p>
            <a:pPr algn="r" rtl="1">
              <a:buFont typeface="Wingdings" panose="05000000000000000000" pitchFamily="2" charset="2"/>
              <a:buChar char="v"/>
            </a:pPr>
            <a:endParaRPr lang="fa-IR" sz="2400" dirty="0" smtClean="0">
              <a:solidFill>
                <a:schemeClr val="tx1"/>
              </a:solidFill>
              <a:cs typeface="B Vahid" panose="00000700000000000000" pitchFamily="2" charset="-78"/>
            </a:endParaRPr>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دوم</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2388663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624110"/>
            <a:ext cx="8911687" cy="890365"/>
          </a:xfrm>
        </p:spPr>
        <p:txBody>
          <a:bodyPr/>
          <a:lstStyle/>
          <a:p>
            <a:pPr algn="r" rtl="1"/>
            <a:r>
              <a:rPr lang="en-US" dirty="0">
                <a:cs typeface="B Titr" panose="00000700000000000000" pitchFamily="2" charset="-78"/>
              </a:rPr>
              <a:t>ICT</a:t>
            </a:r>
            <a:r>
              <a:rPr lang="fa-IR" dirty="0">
                <a:cs typeface="B Titr" panose="00000700000000000000" pitchFamily="2" charset="-78"/>
              </a:rPr>
              <a:t>، موتور تغییر سازمانی(ادامه</a:t>
            </a:r>
            <a:r>
              <a:rPr lang="fa-IR" dirty="0" smtClean="0">
                <a:cs typeface="B Titr" panose="00000700000000000000" pitchFamily="2" charset="-78"/>
              </a:rPr>
              <a:t>)</a:t>
            </a:r>
            <a:endParaRPr lang="en-US" dirty="0">
              <a:cs typeface="B Titr" panose="00000700000000000000" pitchFamily="2" charset="-78"/>
            </a:endParaRPr>
          </a:p>
        </p:txBody>
      </p:sp>
      <p:sp>
        <p:nvSpPr>
          <p:cNvPr id="3" name="Content Placeholder 2"/>
          <p:cNvSpPr>
            <a:spLocks noGrp="1"/>
          </p:cNvSpPr>
          <p:nvPr>
            <p:ph idx="1"/>
          </p:nvPr>
        </p:nvSpPr>
        <p:spPr>
          <a:xfrm>
            <a:off x="836341" y="1514475"/>
            <a:ext cx="9129757" cy="4125284"/>
          </a:xfrm>
        </p:spPr>
        <p:txBody>
          <a:bodyPr>
            <a:normAutofit/>
          </a:bodyPr>
          <a:lstStyle/>
          <a:p>
            <a:pPr marL="0" indent="0" algn="r" rtl="1">
              <a:buNone/>
            </a:pPr>
            <a:r>
              <a:rPr lang="fa-IR" sz="2800" b="1" dirty="0" smtClean="0">
                <a:solidFill>
                  <a:schemeClr val="accent6">
                    <a:lumMod val="50000"/>
                  </a:schemeClr>
                </a:solidFill>
                <a:cs typeface="B Vahid" panose="00000700000000000000" pitchFamily="2" charset="-78"/>
              </a:rPr>
              <a:t>برخی از چالشها:</a:t>
            </a:r>
          </a:p>
          <a:p>
            <a:pPr algn="r" rtl="1">
              <a:buFont typeface="Wingdings" panose="05000000000000000000" pitchFamily="2" charset="2"/>
              <a:buChar char="v"/>
            </a:pPr>
            <a:r>
              <a:rPr lang="fa-IR" sz="2400" dirty="0" smtClean="0">
                <a:cs typeface="B Vahid" panose="00000700000000000000" pitchFamily="2" charset="-78"/>
              </a:rPr>
              <a:t> </a:t>
            </a:r>
            <a:r>
              <a:rPr lang="en-US" sz="2400" dirty="0">
                <a:solidFill>
                  <a:schemeClr val="tx1"/>
                </a:solidFill>
                <a:cs typeface="B Vahid" panose="00000700000000000000" pitchFamily="2" charset="-78"/>
              </a:rPr>
              <a:t>ICT</a:t>
            </a:r>
            <a:r>
              <a:rPr lang="fa-IR" sz="2400" dirty="0">
                <a:solidFill>
                  <a:schemeClr val="tx1"/>
                </a:solidFill>
                <a:cs typeface="B Vahid" panose="00000700000000000000" pitchFamily="2" charset="-78"/>
              </a:rPr>
              <a:t> </a:t>
            </a:r>
            <a:r>
              <a:rPr lang="fa-IR" sz="2400" dirty="0" smtClean="0">
                <a:solidFill>
                  <a:schemeClr val="tx1"/>
                </a:solidFill>
                <a:cs typeface="B Vahid" panose="00000700000000000000" pitchFamily="2" charset="-78"/>
              </a:rPr>
              <a:t>ماهیت مساله ساز سرمایه گذاری روی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و </a:t>
            </a:r>
            <a:r>
              <a:rPr lang="fa-IR" sz="2400" dirty="0" err="1" smtClean="0">
                <a:solidFill>
                  <a:schemeClr val="tx1"/>
                </a:solidFill>
                <a:cs typeface="B Vahid" panose="00000700000000000000" pitchFamily="2" charset="-78"/>
              </a:rPr>
              <a:t>زیسک</a:t>
            </a:r>
            <a:r>
              <a:rPr lang="fa-IR" sz="2400" dirty="0" smtClean="0">
                <a:solidFill>
                  <a:schemeClr val="tx1"/>
                </a:solidFill>
                <a:cs typeface="B Vahid" panose="00000700000000000000" pitchFamily="2" charset="-78"/>
              </a:rPr>
              <a:t> مالی عدم موفقیت این پروژه ها</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درصد بالای عدم تحقق اهداف</a:t>
            </a:r>
            <a:r>
              <a:rPr lang="en-US" sz="2400" dirty="0">
                <a:solidFill>
                  <a:schemeClr val="tx1"/>
                </a:solidFill>
                <a:cs typeface="B Vahid" panose="00000700000000000000" pitchFamily="2" charset="-78"/>
              </a:rPr>
              <a:t> </a:t>
            </a:r>
            <a:r>
              <a:rPr lang="fa-IR" sz="2400" dirty="0" smtClean="0">
                <a:solidFill>
                  <a:schemeClr val="tx1"/>
                </a:solidFill>
                <a:cs typeface="B Vahid" panose="00000700000000000000" pitchFamily="2" charset="-78"/>
              </a:rPr>
              <a:t>مور نظر از اجرای پروژه های </a:t>
            </a:r>
            <a:r>
              <a:rPr lang="en-US" sz="2400" dirty="0" smtClean="0">
                <a:solidFill>
                  <a:schemeClr val="tx1"/>
                </a:solidFill>
                <a:cs typeface="B Vahid" panose="00000700000000000000" pitchFamily="2" charset="-78"/>
              </a:rPr>
              <a:t>ICT</a:t>
            </a:r>
          </a:p>
          <a:p>
            <a:pPr algn="r" rtl="1">
              <a:buFont typeface="Wingdings" panose="05000000000000000000" pitchFamily="2" charset="2"/>
              <a:buChar char="v"/>
            </a:pPr>
            <a:r>
              <a:rPr lang="en-US" sz="2400" dirty="0" smtClean="0">
                <a:solidFill>
                  <a:schemeClr val="tx1"/>
                </a:solidFill>
                <a:cs typeface="B Vahid" panose="00000700000000000000" pitchFamily="2" charset="-78"/>
              </a:rPr>
              <a:t> </a:t>
            </a:r>
            <a:r>
              <a:rPr lang="fa-IR" sz="2400" dirty="0" smtClean="0">
                <a:solidFill>
                  <a:schemeClr val="tx1"/>
                </a:solidFill>
                <a:cs typeface="B Vahid" panose="00000700000000000000" pitchFamily="2" charset="-78"/>
              </a:rPr>
              <a:t>مقاومت کارکنان و مدیران بخش دولتی در بکارگیری </a:t>
            </a:r>
            <a:r>
              <a:rPr lang="en-US" sz="2400" dirty="0" smtClean="0">
                <a:solidFill>
                  <a:schemeClr val="tx1"/>
                </a:solidFill>
                <a:cs typeface="B Vahid" panose="00000700000000000000" pitchFamily="2" charset="-78"/>
              </a:rPr>
              <a:t>ICT</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ضعف بخش دولتی در مقایسه با بخش خصوصی در خصوص جذب کارکنان توانمند و خبره مور نیاز</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طرح های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در خصوص افزایش بالقوه بهره </a:t>
            </a:r>
            <a:r>
              <a:rPr lang="fa-IR" sz="2400" dirty="0" err="1" smtClean="0">
                <a:solidFill>
                  <a:schemeClr val="tx1"/>
                </a:solidFill>
                <a:cs typeface="B Vahid" panose="00000700000000000000" pitchFamily="2" charset="-78"/>
              </a:rPr>
              <a:t>وری</a:t>
            </a:r>
            <a:r>
              <a:rPr lang="fa-IR" sz="2400" dirty="0" smtClean="0">
                <a:solidFill>
                  <a:schemeClr val="tx1"/>
                </a:solidFill>
                <a:cs typeface="B Vahid" panose="00000700000000000000" pitchFamily="2" charset="-78"/>
              </a:rPr>
              <a:t> در سازمانهای دولتی تا زمانی که صرفا از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برای </a:t>
            </a:r>
            <a:r>
              <a:rPr lang="fa-IR" sz="2400" dirty="0" err="1" smtClean="0">
                <a:solidFill>
                  <a:schemeClr val="tx1"/>
                </a:solidFill>
                <a:cs typeface="B Vahid" panose="00000700000000000000" pitchFamily="2" charset="-78"/>
              </a:rPr>
              <a:t>خودکارسازی</a:t>
            </a:r>
            <a:r>
              <a:rPr lang="fa-IR" sz="2400" dirty="0" smtClean="0">
                <a:solidFill>
                  <a:schemeClr val="tx1"/>
                </a:solidFill>
                <a:cs typeface="B Vahid" panose="00000700000000000000" pitchFamily="2" charset="-78"/>
              </a:rPr>
              <a:t> </a:t>
            </a:r>
            <a:r>
              <a:rPr lang="fa-IR" sz="2400" dirty="0" err="1" smtClean="0">
                <a:solidFill>
                  <a:schemeClr val="tx1"/>
                </a:solidFill>
                <a:cs typeface="B Vahid" panose="00000700000000000000" pitchFamily="2" charset="-78"/>
              </a:rPr>
              <a:t>فرایندهای</a:t>
            </a:r>
            <a:r>
              <a:rPr lang="fa-IR" sz="2400" dirty="0" smtClean="0">
                <a:solidFill>
                  <a:schemeClr val="tx1"/>
                </a:solidFill>
                <a:cs typeface="B Vahid" panose="00000700000000000000" pitchFamily="2" charset="-78"/>
              </a:rPr>
              <a:t> موجود استفاده شود، به هدف خود نخواهد رسید.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804</a:t>
            </a:r>
            <a:endParaRPr lang="fa-IR" sz="2400" dirty="0">
              <a:solidFill>
                <a:schemeClr val="tx1"/>
              </a:solidFill>
              <a:cs typeface="B Vahid" panose="00000700000000000000" pitchFamily="2" charset="-78"/>
            </a:endParaRPr>
          </a:p>
          <a:p>
            <a:pPr algn="r" rtl="1">
              <a:buFont typeface="Wingdings" panose="05000000000000000000" pitchFamily="2" charset="2"/>
              <a:buChar char="v"/>
            </a:pPr>
            <a:endParaRPr lang="fa-IR" sz="2400" dirty="0" smtClean="0">
              <a:solidFill>
                <a:schemeClr val="tx1"/>
              </a:solidFill>
              <a:cs typeface="B Vahid" panose="00000700000000000000" pitchFamily="2" charset="-78"/>
            </a:endParaRPr>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دوم</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33051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72"/>
            <a:ext cx="12194979" cy="6856327"/>
          </a:xfrm>
          <a:prstGeom prst="rect">
            <a:avLst/>
          </a:prstGeom>
        </p:spPr>
      </p:pic>
      <p:sp>
        <p:nvSpPr>
          <p:cNvPr id="2" name="Title 1"/>
          <p:cNvSpPr>
            <a:spLocks noGrp="1"/>
          </p:cNvSpPr>
          <p:nvPr>
            <p:ph type="title"/>
          </p:nvPr>
        </p:nvSpPr>
        <p:spPr>
          <a:xfrm>
            <a:off x="1359207" y="624110"/>
            <a:ext cx="8911687" cy="890365"/>
          </a:xfrm>
        </p:spPr>
        <p:txBody>
          <a:bodyPr/>
          <a:lstStyle/>
          <a:p>
            <a:pPr algn="r" rtl="1"/>
            <a:r>
              <a:rPr lang="en-US" dirty="0">
                <a:cs typeface="B Titr" panose="00000700000000000000" pitchFamily="2" charset="-78"/>
              </a:rPr>
              <a:t>ICT</a:t>
            </a:r>
            <a:r>
              <a:rPr lang="fa-IR" dirty="0">
                <a:cs typeface="B Titr" panose="00000700000000000000" pitchFamily="2" charset="-78"/>
              </a:rPr>
              <a:t>، موتور تغییر سازمانی(ادامه</a:t>
            </a:r>
            <a:r>
              <a:rPr lang="fa-IR" dirty="0" smtClean="0">
                <a:cs typeface="B Titr" panose="00000700000000000000" pitchFamily="2" charset="-78"/>
              </a:rPr>
              <a:t>)</a:t>
            </a:r>
            <a:endParaRPr lang="en-US" dirty="0">
              <a:cs typeface="B Titr" panose="00000700000000000000" pitchFamily="2" charset="-78"/>
            </a:endParaRPr>
          </a:p>
        </p:txBody>
      </p:sp>
      <p:sp>
        <p:nvSpPr>
          <p:cNvPr id="3" name="Content Placeholder 2"/>
          <p:cNvSpPr>
            <a:spLocks noGrp="1"/>
          </p:cNvSpPr>
          <p:nvPr>
            <p:ph idx="1"/>
          </p:nvPr>
        </p:nvSpPr>
        <p:spPr>
          <a:xfrm>
            <a:off x="836341" y="1514475"/>
            <a:ext cx="9129757" cy="4125284"/>
          </a:xfrm>
        </p:spPr>
        <p:txBody>
          <a:bodyPr>
            <a:normAutofit/>
          </a:bodyPr>
          <a:lstStyle/>
          <a:p>
            <a:pPr algn="r" rtl="1">
              <a:buFont typeface="Wingdings" panose="05000000000000000000" pitchFamily="2" charset="2"/>
              <a:buChar char="v"/>
            </a:pPr>
            <a:r>
              <a:rPr lang="fa-IR" sz="2400" dirty="0" smtClean="0">
                <a:solidFill>
                  <a:schemeClr val="tx1"/>
                </a:solidFill>
                <a:cs typeface="B Vahid" panose="00000700000000000000" pitchFamily="2" charset="-78"/>
              </a:rPr>
              <a:t>بکارگیری </a:t>
            </a:r>
            <a:r>
              <a:rPr lang="en-US" sz="2400" dirty="0" smtClean="0">
                <a:solidFill>
                  <a:schemeClr val="tx1"/>
                </a:solidFill>
                <a:cs typeface="B Vahid" panose="00000700000000000000" pitchFamily="2" charset="-78"/>
              </a:rPr>
              <a:t>ICT</a:t>
            </a:r>
            <a:r>
              <a:rPr lang="fa-IR" sz="2400" dirty="0" smtClean="0">
                <a:solidFill>
                  <a:schemeClr val="tx1"/>
                </a:solidFill>
                <a:cs typeface="B Vahid" panose="00000700000000000000" pitchFamily="2" charset="-78"/>
              </a:rPr>
              <a:t> باعث مرگ </a:t>
            </a:r>
            <a:r>
              <a:rPr lang="fa-IR" sz="2400" dirty="0" err="1" smtClean="0">
                <a:solidFill>
                  <a:schemeClr val="tx1"/>
                </a:solidFill>
                <a:cs typeface="B Vahid" panose="00000700000000000000" pitchFamily="2" charset="-78"/>
              </a:rPr>
              <a:t>بروکراسی</a:t>
            </a:r>
            <a:r>
              <a:rPr lang="fa-IR" sz="2400" dirty="0" smtClean="0">
                <a:solidFill>
                  <a:schemeClr val="tx1"/>
                </a:solidFill>
                <a:cs typeface="B Vahid" panose="00000700000000000000" pitchFamily="2" charset="-78"/>
              </a:rPr>
              <a:t> </a:t>
            </a:r>
            <a:r>
              <a:rPr lang="fa-IR" sz="2400" dirty="0" err="1" smtClean="0">
                <a:solidFill>
                  <a:schemeClr val="tx1"/>
                </a:solidFill>
                <a:cs typeface="B Vahid" panose="00000700000000000000" pitchFamily="2" charset="-78"/>
              </a:rPr>
              <a:t>وبری</a:t>
            </a:r>
            <a:r>
              <a:rPr lang="fa-IR" sz="2400" dirty="0" smtClean="0">
                <a:solidFill>
                  <a:schemeClr val="tx1"/>
                </a:solidFill>
                <a:cs typeface="B Vahid" panose="00000700000000000000" pitchFamily="2" charset="-78"/>
              </a:rPr>
              <a:t> </a:t>
            </a:r>
            <a:r>
              <a:rPr lang="fa-IR" sz="2400" dirty="0" err="1" smtClean="0">
                <a:solidFill>
                  <a:schemeClr val="tx1"/>
                </a:solidFill>
                <a:cs typeface="B Vahid" panose="00000700000000000000" pitchFamily="2" charset="-78"/>
              </a:rPr>
              <a:t>نمی</a:t>
            </a:r>
            <a:r>
              <a:rPr lang="fa-IR" sz="2400" dirty="0" smtClean="0">
                <a:solidFill>
                  <a:schemeClr val="tx1"/>
                </a:solidFill>
                <a:cs typeface="B Vahid" panose="00000700000000000000" pitchFamily="2" charset="-78"/>
              </a:rPr>
              <a:t> شود اما در عوض یک ساختار </a:t>
            </a:r>
            <a:r>
              <a:rPr lang="fa-IR" sz="2400" dirty="0" err="1" smtClean="0">
                <a:solidFill>
                  <a:schemeClr val="tx1"/>
                </a:solidFill>
                <a:cs typeface="B Vahid" panose="00000700000000000000" pitchFamily="2" charset="-78"/>
              </a:rPr>
              <a:t>بروکراتیک</a:t>
            </a:r>
            <a:r>
              <a:rPr lang="fa-IR" sz="2400" dirty="0" smtClean="0">
                <a:solidFill>
                  <a:schemeClr val="tx1"/>
                </a:solidFill>
                <a:cs typeface="B Vahid" panose="00000700000000000000" pitchFamily="2" charset="-78"/>
              </a:rPr>
              <a:t> تعدیل شده(</a:t>
            </a:r>
            <a:r>
              <a:rPr lang="fa-IR" sz="2400" dirty="0" err="1" smtClean="0">
                <a:solidFill>
                  <a:schemeClr val="tx1"/>
                </a:solidFill>
                <a:cs typeface="B Vahid" panose="00000700000000000000" pitchFamily="2" charset="-78"/>
              </a:rPr>
              <a:t>بروکراسی</a:t>
            </a:r>
            <a:r>
              <a:rPr lang="fa-IR" sz="2400" dirty="0" smtClean="0">
                <a:solidFill>
                  <a:schemeClr val="tx1"/>
                </a:solidFill>
                <a:cs typeface="B Vahid" panose="00000700000000000000" pitchFamily="2" charset="-78"/>
              </a:rPr>
              <a:t> عمودی) ایجاد می کند. در این ساختار برخی از ویژگی های </a:t>
            </a:r>
            <a:r>
              <a:rPr lang="fa-IR" sz="2400" dirty="0" err="1" smtClean="0">
                <a:solidFill>
                  <a:schemeClr val="tx1"/>
                </a:solidFill>
                <a:cs typeface="B Vahid" panose="00000700000000000000" pitchFamily="2" charset="-78"/>
              </a:rPr>
              <a:t>بروکراسی</a:t>
            </a:r>
            <a:r>
              <a:rPr lang="fa-IR" sz="2400" dirty="0" smtClean="0">
                <a:solidFill>
                  <a:schemeClr val="tx1"/>
                </a:solidFill>
                <a:cs typeface="B Vahid" panose="00000700000000000000" pitchFamily="2" charset="-78"/>
              </a:rPr>
              <a:t> سنتی حذف و برخی تقویت می شود.</a:t>
            </a:r>
          </a:p>
          <a:p>
            <a:pPr algn="r" rtl="1">
              <a:buFont typeface="Wingdings" panose="05000000000000000000" pitchFamily="2" charset="2"/>
              <a:buChar char="v"/>
            </a:pPr>
            <a:r>
              <a:rPr lang="fa-IR" sz="2400" dirty="0" smtClean="0">
                <a:solidFill>
                  <a:schemeClr val="tx1"/>
                </a:solidFill>
                <a:cs typeface="B Vahid" panose="00000700000000000000" pitchFamily="2" charset="-78"/>
              </a:rPr>
              <a:t>در این </a:t>
            </a:r>
            <a:r>
              <a:rPr lang="fa-IR" sz="2400" dirty="0" err="1" smtClean="0">
                <a:solidFill>
                  <a:schemeClr val="tx1"/>
                </a:solidFill>
                <a:cs typeface="B Vahid" panose="00000700000000000000" pitchFamily="2" charset="-78"/>
              </a:rPr>
              <a:t>بروکراسی</a:t>
            </a:r>
            <a:r>
              <a:rPr lang="fa-IR" sz="2400" dirty="0" smtClean="0">
                <a:solidFill>
                  <a:schemeClr val="tx1"/>
                </a:solidFill>
                <a:cs typeface="B Vahid" panose="00000700000000000000" pitchFamily="2" charset="-78"/>
              </a:rPr>
              <a:t> جدید که با عناوینی مانند </a:t>
            </a:r>
            <a:r>
              <a:rPr lang="fa-IR" sz="2400" dirty="0" err="1" smtClean="0">
                <a:solidFill>
                  <a:schemeClr val="tx1"/>
                </a:solidFill>
                <a:cs typeface="B Vahid" panose="00000700000000000000" pitchFamily="2" charset="-78"/>
              </a:rPr>
              <a:t>اینفوکراسی</a:t>
            </a:r>
            <a:r>
              <a:rPr lang="fa-IR" sz="2400" dirty="0" smtClean="0">
                <a:solidFill>
                  <a:schemeClr val="tx1"/>
                </a:solidFill>
                <a:cs typeface="B Vahid" panose="00000700000000000000" pitchFamily="2" charset="-78"/>
              </a:rPr>
              <a:t>، </a:t>
            </a:r>
            <a:r>
              <a:rPr lang="fa-IR" sz="2400" dirty="0" err="1" smtClean="0">
                <a:solidFill>
                  <a:schemeClr val="tx1"/>
                </a:solidFill>
                <a:cs typeface="B Vahid" panose="00000700000000000000" pitchFamily="2" charset="-78"/>
              </a:rPr>
              <a:t>بروکراسی</a:t>
            </a:r>
            <a:r>
              <a:rPr lang="fa-IR" sz="2400" dirty="0" smtClean="0">
                <a:solidFill>
                  <a:schemeClr val="tx1"/>
                </a:solidFill>
                <a:cs typeface="B Vahid" panose="00000700000000000000" pitchFamily="2" charset="-78"/>
              </a:rPr>
              <a:t> سیستم یا </a:t>
            </a:r>
            <a:r>
              <a:rPr lang="fa-IR" sz="2400" dirty="0" err="1" smtClean="0">
                <a:solidFill>
                  <a:schemeClr val="tx1"/>
                </a:solidFill>
                <a:cs typeface="B Vahid" panose="00000700000000000000" pitchFamily="2" charset="-78"/>
              </a:rPr>
              <a:t>بروکراسی</a:t>
            </a:r>
            <a:r>
              <a:rPr lang="fa-IR" sz="2400" dirty="0" smtClean="0">
                <a:solidFill>
                  <a:schemeClr val="tx1"/>
                </a:solidFill>
                <a:cs typeface="B Vahid" panose="00000700000000000000" pitchFamily="2" charset="-78"/>
              </a:rPr>
              <a:t> مجازی از آن یاد می شود، تاکید بر سه نوع تغییر سازمانی است:</a:t>
            </a:r>
          </a:p>
          <a:p>
            <a:pPr marL="682625" algn="r" rtl="1">
              <a:buFont typeface="Arial" panose="020B0604020202020204" pitchFamily="34" charset="0"/>
              <a:buChar char="•"/>
            </a:pPr>
            <a:r>
              <a:rPr lang="fa-IR" sz="2400" dirty="0" smtClean="0">
                <a:solidFill>
                  <a:schemeClr val="accent6">
                    <a:lumMod val="50000"/>
                  </a:schemeClr>
                </a:solidFill>
                <a:cs typeface="B Vahid" panose="00000700000000000000" pitchFamily="2" charset="-78"/>
              </a:rPr>
              <a:t>مسطح شدن ساختارهای سازمانی</a:t>
            </a:r>
          </a:p>
          <a:p>
            <a:pPr marL="682625" algn="r" rtl="1">
              <a:buFont typeface="Arial" panose="020B0604020202020204" pitchFamily="34" charset="0"/>
              <a:buChar char="•"/>
            </a:pPr>
            <a:r>
              <a:rPr lang="fa-IR" sz="2400" dirty="0" smtClean="0">
                <a:solidFill>
                  <a:schemeClr val="accent6">
                    <a:lumMod val="50000"/>
                  </a:schemeClr>
                </a:solidFill>
                <a:cs typeface="B Vahid" panose="00000700000000000000" pitchFamily="2" charset="-78"/>
              </a:rPr>
              <a:t>توسعه شبکه های بین سازمانی</a:t>
            </a:r>
          </a:p>
          <a:p>
            <a:pPr marL="682625" algn="r" rtl="1">
              <a:buFont typeface="Arial" panose="020B0604020202020204" pitchFamily="34" charset="0"/>
              <a:buChar char="•"/>
            </a:pPr>
            <a:r>
              <a:rPr lang="fa-IR" sz="2400" dirty="0" smtClean="0">
                <a:solidFill>
                  <a:schemeClr val="accent6">
                    <a:lumMod val="50000"/>
                  </a:schemeClr>
                </a:solidFill>
                <a:cs typeface="B Vahid" panose="00000700000000000000" pitchFamily="2" charset="-78"/>
              </a:rPr>
              <a:t>تغییر در سطح اختیارات کارکنان دولتی</a:t>
            </a:r>
          </a:p>
          <a:p>
            <a:pPr algn="r" rtl="1">
              <a:buFont typeface="Wingdings" panose="05000000000000000000" pitchFamily="2" charset="2"/>
              <a:buChar char="v"/>
            </a:pPr>
            <a:endParaRPr lang="fa-IR" sz="2400" dirty="0" smtClean="0">
              <a:solidFill>
                <a:schemeClr val="tx1"/>
              </a:solidFill>
              <a:cs typeface="B Vahid" panose="00000700000000000000" pitchFamily="2" charset="-78"/>
            </a:endParaRPr>
          </a:p>
          <a:p>
            <a:pPr algn="r" rtl="1">
              <a:buFont typeface="Wingdings" panose="05000000000000000000" pitchFamily="2" charset="2"/>
              <a:buChar char="v"/>
            </a:pPr>
            <a:endParaRPr lang="fa-IR" sz="2400" dirty="0" smtClean="0">
              <a:solidFill>
                <a:schemeClr val="tx1"/>
              </a:solidFill>
              <a:cs typeface="B Vahid" panose="00000700000000000000" pitchFamily="2" charset="-78"/>
            </a:endParaRPr>
          </a:p>
        </p:txBody>
      </p:sp>
      <p:sp>
        <p:nvSpPr>
          <p:cNvPr id="4" name="TextBox 3"/>
          <p:cNvSpPr txBox="1"/>
          <p:nvPr/>
        </p:nvSpPr>
        <p:spPr>
          <a:xfrm>
            <a:off x="10885714" y="783774"/>
            <a:ext cx="1103086" cy="338554"/>
          </a:xfrm>
          <a:prstGeom prst="rect">
            <a:avLst/>
          </a:prstGeom>
          <a:noFill/>
        </p:spPr>
        <p:txBody>
          <a:bodyPr wrap="square" rtlCol="0">
            <a:spAutoFit/>
          </a:bodyPr>
          <a:lstStyle/>
          <a:p>
            <a:r>
              <a:rPr lang="fa-IR" sz="1600" dirty="0" smtClean="0">
                <a:solidFill>
                  <a:schemeClr val="bg1"/>
                </a:solidFill>
                <a:cs typeface="B Titr" panose="00000700000000000000" pitchFamily="2" charset="-78"/>
              </a:rPr>
              <a:t>موضوع دوم</a:t>
            </a:r>
            <a:endParaRPr lang="en-US" sz="1600" dirty="0">
              <a:solidFill>
                <a:schemeClr val="bg1"/>
              </a:solidFill>
              <a:cs typeface="B Titr" panose="00000700000000000000" pitchFamily="2" charset="-78"/>
            </a:endParaRPr>
          </a:p>
        </p:txBody>
      </p:sp>
    </p:spTree>
    <p:extLst>
      <p:ext uri="{BB962C8B-B14F-4D97-AF65-F5344CB8AC3E}">
        <p14:creationId xmlns:p14="http://schemas.microsoft.com/office/powerpoint/2010/main" val="1512655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3942</TotalTime>
  <Words>3183</Words>
  <Application>Microsoft Office PowerPoint</Application>
  <PresentationFormat>Widescreen</PresentationFormat>
  <Paragraphs>194</Paragraphs>
  <Slides>22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AdvPS6F00--Identity-H</vt:lpstr>
      <vt:lpstr>AdvPS8C30--Identity-H</vt:lpstr>
      <vt:lpstr>Arial</vt:lpstr>
      <vt:lpstr>B Titr</vt:lpstr>
      <vt:lpstr>B Vahid</vt:lpstr>
      <vt:lpstr>Century Gothic</vt:lpstr>
      <vt:lpstr>Tahoma</vt:lpstr>
      <vt:lpstr>Wingdings</vt:lpstr>
      <vt:lpstr>Wingdings 3</vt:lpstr>
      <vt:lpstr>Wisp</vt:lpstr>
      <vt:lpstr>Five Great Ideas in Public Information Technology Literature</vt:lpstr>
      <vt:lpstr>مقدمه</vt:lpstr>
      <vt:lpstr>پنج رویکرد عمده پژوهشها با موضوع ICT در بخش دولتی</vt:lpstr>
      <vt:lpstr>ICT موضوعی سیاسی است</vt:lpstr>
      <vt:lpstr>ICT موضوعی سیاسی است  (ادامه)</vt:lpstr>
      <vt:lpstr>ICT موضوعی سیاسی است  (ادامه)</vt:lpstr>
      <vt:lpstr>ICT، موتور تغییر سازمانی</vt:lpstr>
      <vt:lpstr>ICT، موتور تغییر سازمانی(ادامه)</vt:lpstr>
      <vt:lpstr>ICT، موتور تغییر سازمانی(ادامه)</vt:lpstr>
      <vt:lpstr>تاثیرات ICT بر بروکراسی  1-  فلت شدن ساختار سازمانی</vt:lpstr>
      <vt:lpstr>تاثیرات ICT بر بروکراسی  1-  فلت شدن ساختار سازمانی</vt:lpstr>
      <vt:lpstr>Traditional Bureaucracy versus Infocracy</vt:lpstr>
      <vt:lpstr>تاثیرات ICT بر بروکراسی  2-  شبکه های بین سازمانی</vt:lpstr>
      <vt:lpstr>تاثیرات ICT بر بروکراسی  2-  شبکه های بین سازمانی (ادامه)</vt:lpstr>
      <vt:lpstr>تاثیرات ICT بر بروکراسی  3-  تغییر در سطح آزادی عمل کارکنان دولتی</vt:lpstr>
      <vt:lpstr>ICT و قلمرو زدایی</vt:lpstr>
      <vt:lpstr>ICT و قلمرو زدایی</vt:lpstr>
      <vt:lpstr>ICT و شکاف دیجیتال</vt:lpstr>
      <vt:lpstr>ICT و شکاف دیجیتال</vt:lpstr>
      <vt:lpstr>تفاوت مدیریتICT  در بخش دولتی و خصوص </vt:lpstr>
      <vt:lpstr>Difference between Public and Private Sector Organizations</vt:lpstr>
      <vt:lpstr>Traditional Bureaucracy versus Infocracy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Five Great Ideas in Public Information Technology Literature</dc:title>
  <dc:creator>Home</dc:creator>
  <cp:lastModifiedBy>BTN</cp:lastModifiedBy>
  <cp:revision>74</cp:revision>
  <dcterms:created xsi:type="dcterms:W3CDTF">2014-04-16T17:34:07Z</dcterms:created>
  <dcterms:modified xsi:type="dcterms:W3CDTF">2014-04-21T11:59:23Z</dcterms:modified>
</cp:coreProperties>
</file>