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5517BE-3E81-42DD-B45D-E6AD3909CFF9}"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20922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5517BE-3E81-42DD-B45D-E6AD3909CFF9}"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2334296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5517BE-3E81-42DD-B45D-E6AD3909CFF9}"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3347264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5517BE-3E81-42DD-B45D-E6AD3909CFF9}"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404084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5517BE-3E81-42DD-B45D-E6AD3909CFF9}"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181319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5517BE-3E81-42DD-B45D-E6AD3909CFF9}" type="datetimeFigureOut">
              <a:rPr lang="en-US" smtClean="0"/>
              <a:t>9/20/2015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2505065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5517BE-3E81-42DD-B45D-E6AD3909CFF9}" type="datetimeFigureOut">
              <a:rPr lang="en-US" smtClean="0"/>
              <a:t>9/20/2015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263452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5517BE-3E81-42DD-B45D-E6AD3909CFF9}" type="datetimeFigureOut">
              <a:rPr lang="en-US" smtClean="0"/>
              <a:t>9/20/2015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4160762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5517BE-3E81-42DD-B45D-E6AD3909CFF9}" type="datetimeFigureOut">
              <a:rPr lang="en-US" smtClean="0"/>
              <a:t>9/20/2015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2429676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5517BE-3E81-42DD-B45D-E6AD3909CFF9}" type="datetimeFigureOut">
              <a:rPr lang="en-US" smtClean="0"/>
              <a:t>9/20/2015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3106740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5517BE-3E81-42DD-B45D-E6AD3909CFF9}" type="datetimeFigureOut">
              <a:rPr lang="en-US" smtClean="0"/>
              <a:t>9/20/2015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CC9FB5-0B00-49A6-A501-60EFC0A440FE}" type="slidenum">
              <a:rPr lang="en-US" smtClean="0"/>
              <a:t>‹#›</a:t>
            </a:fld>
            <a:endParaRPr lang="en-US"/>
          </a:p>
        </p:txBody>
      </p:sp>
    </p:spTree>
    <p:extLst>
      <p:ext uri="{BB962C8B-B14F-4D97-AF65-F5344CB8AC3E}">
        <p14:creationId xmlns:p14="http://schemas.microsoft.com/office/powerpoint/2010/main" val="2437529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517BE-3E81-42DD-B45D-E6AD3909CFF9}" type="datetimeFigureOut">
              <a:rPr lang="en-US" smtClean="0"/>
              <a:t>9/20/2015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CC9FB5-0B00-49A6-A501-60EFC0A440FE}" type="slidenum">
              <a:rPr lang="en-US" smtClean="0"/>
              <a:t>‹#›</a:t>
            </a:fld>
            <a:endParaRPr lang="en-US"/>
          </a:p>
        </p:txBody>
      </p:sp>
    </p:spTree>
    <p:extLst>
      <p:ext uri="{BB962C8B-B14F-4D97-AF65-F5344CB8AC3E}">
        <p14:creationId xmlns:p14="http://schemas.microsoft.com/office/powerpoint/2010/main" val="2166152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68036" y="1932854"/>
            <a:ext cx="9144000" cy="2387600"/>
          </a:xfrm>
        </p:spPr>
        <p:txBody>
          <a:bodyPr>
            <a:normAutofit/>
          </a:bodyPr>
          <a:lstStyle/>
          <a:p>
            <a:r>
              <a:rPr lang="fa-IR" sz="9600" dirty="0" smtClean="0">
                <a:solidFill>
                  <a:srgbClr val="7030A0"/>
                </a:solidFill>
              </a:rPr>
              <a:t>بسم </a:t>
            </a:r>
            <a:r>
              <a:rPr lang="fa-IR" sz="9600" smtClean="0">
                <a:solidFill>
                  <a:srgbClr val="7030A0"/>
                </a:solidFill>
              </a:rPr>
              <a:t>الله </a:t>
            </a:r>
            <a:r>
              <a:rPr lang="fa-IR" sz="9600" smtClean="0">
                <a:solidFill>
                  <a:srgbClr val="7030A0"/>
                </a:solidFill>
              </a:rPr>
              <a:t>الرحمن الرحیم</a:t>
            </a:r>
            <a:r>
              <a:rPr lang="en-US" sz="9600" smtClean="0">
                <a:solidFill>
                  <a:srgbClr val="7030A0"/>
                </a:solidFill>
              </a:rPr>
              <a:t> </a:t>
            </a:r>
            <a:endParaRPr lang="en-US" sz="9600" dirty="0">
              <a:solidFill>
                <a:srgbClr val="7030A0"/>
              </a:solidFill>
            </a:endParaRPr>
          </a:p>
        </p:txBody>
      </p:sp>
    </p:spTree>
    <p:extLst>
      <p:ext uri="{BB962C8B-B14F-4D97-AF65-F5344CB8AC3E}">
        <p14:creationId xmlns:p14="http://schemas.microsoft.com/office/powerpoint/2010/main" val="3851759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1059872"/>
            <a:ext cx="10515600" cy="381433"/>
          </a:xfrm>
        </p:spPr>
        <p:txBody>
          <a:bodyPr>
            <a:noAutofit/>
          </a:bodyPr>
          <a:lstStyle/>
          <a:p>
            <a:pPr algn="ctr"/>
            <a:r>
              <a:rPr lang="fa-IR" sz="4800" dirty="0" smtClean="0">
                <a:solidFill>
                  <a:srgbClr val="7030A0"/>
                </a:solidFill>
              </a:rPr>
              <a:t>فعالیت</a:t>
            </a:r>
            <a:r>
              <a:rPr lang="fa-IR" sz="4800" dirty="0" smtClean="0"/>
              <a:t/>
            </a:r>
            <a:br>
              <a:rPr lang="fa-IR" sz="4800" dirty="0" smtClean="0"/>
            </a:br>
            <a:endParaRPr lang="en-US" sz="4800" dirty="0"/>
          </a:p>
        </p:txBody>
      </p:sp>
      <p:sp>
        <p:nvSpPr>
          <p:cNvPr id="3" name="Content Placeholder 2"/>
          <p:cNvSpPr>
            <a:spLocks noGrp="1"/>
          </p:cNvSpPr>
          <p:nvPr>
            <p:ph idx="1"/>
          </p:nvPr>
        </p:nvSpPr>
        <p:spPr>
          <a:xfrm>
            <a:off x="838200" y="1808017"/>
            <a:ext cx="10515600" cy="4368945"/>
          </a:xfrm>
        </p:spPr>
        <p:txBody>
          <a:bodyPr/>
          <a:lstStyle/>
          <a:p>
            <a:pPr algn="r"/>
            <a:r>
              <a:rPr lang="fa-IR" dirty="0" smtClean="0"/>
              <a:t>١</a:t>
            </a:r>
            <a:r>
              <a:rPr lang="fa-IR" sz="3200" dirty="0" smtClean="0">
                <a:solidFill>
                  <a:srgbClr val="7030A0"/>
                </a:solidFill>
              </a:rPr>
              <a:t>ــ گفت‌وگو کنید الف( شباهتهای این دو ماجرا چه مواردی بود؟ ب( در ماجراهایی که نقل شد، افرادی که پیشقدم شده بودند تا به دیگری کمک کنند، چه دلیلی برای کار خود آوردند؟ بیان کنید. پ( اگر در این ماجراها احساس مسئولیت و همکاری وجود نداشت، چه اتفاقاتی میافتاد؟ ت( اگر در خانواده و فامیل برای کسی اتفاق ناخوشایندی پیش بیاید، آیا صحیح است ما بیتفاوت بمانیم؟ چرا؟</a:t>
            </a:r>
            <a:endParaRPr lang="en-US" sz="3200" dirty="0">
              <a:solidFill>
                <a:srgbClr val="7030A0"/>
              </a:solidFill>
            </a:endParaRPr>
          </a:p>
        </p:txBody>
      </p:sp>
    </p:spTree>
    <p:extLst>
      <p:ext uri="{BB962C8B-B14F-4D97-AF65-F5344CB8AC3E}">
        <p14:creationId xmlns:p14="http://schemas.microsoft.com/office/powerpoint/2010/main" val="3768710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5" name="Title 3"/>
          <p:cNvSpPr>
            <a:spLocks noGrp="1"/>
          </p:cNvSpPr>
          <p:nvPr>
            <p:ph idx="1"/>
          </p:nvPr>
        </p:nvSpPr>
        <p:spPr>
          <a:xfrm>
            <a:off x="858982" y="765752"/>
            <a:ext cx="10515600" cy="4351338"/>
          </a:xfrm>
        </p:spPr>
        <p:txBody>
          <a:bodyPr>
            <a:normAutofit/>
          </a:bodyPr>
          <a:lstStyle/>
          <a:p>
            <a:pPr algn="r"/>
            <a:r>
              <a:rPr lang="fa-IR" sz="3200" dirty="0" smtClean="0">
                <a:solidFill>
                  <a:srgbClr val="7030A0"/>
                </a:solidFill>
              </a:rPr>
              <a:t>ال پیش، آموختید که همه ما انسانها در مقابل خداوند متعال نسبت به خود، دیگران و محیطی که در آن زندگی میکنیم، مسئول هستیم. از آنجایی که انسان هم موجودی اجتماعی و هم مسئول، آفریده شده است؛ هیچکس نمیتواند اعمال و رفتار و زندگی خود را از اجتماع جدا کند و بگوید من میخواهم زندگی آسودهای داشته باشم، نسبت به آنچه در جامعه میگذرد و اتفاقاتی که برای دیگران میافتد، بیتفاوت بمانم و زندگی خود را از دیگران جدا کنم. دین اسالم در زمینه رابطه فرد با اجتماع، پیامها و دستوراتی دارد.</a:t>
            </a:r>
            <a:endParaRPr lang="en-US" sz="3200" dirty="0">
              <a:solidFill>
                <a:srgbClr val="7030A0"/>
              </a:solidFill>
            </a:endParaRPr>
          </a:p>
        </p:txBody>
      </p:sp>
    </p:spTree>
    <p:extLst>
      <p:ext uri="{BB962C8B-B14F-4D97-AF65-F5344CB8AC3E}">
        <p14:creationId xmlns:p14="http://schemas.microsoft.com/office/powerpoint/2010/main" val="2931448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55327" y="1"/>
            <a:ext cx="4495800" cy="5814724"/>
          </a:xfrm>
        </p:spPr>
        <p:txBody>
          <a:bodyPr>
            <a:noAutofit/>
          </a:bodyPr>
          <a:lstStyle/>
          <a:p>
            <a:pPr algn="r"/>
            <a:r>
              <a:rPr lang="fa-IR" dirty="0" smtClean="0">
                <a:solidFill>
                  <a:srgbClr val="7030A0"/>
                </a:solidFill>
              </a:rPr>
              <a:t>َ َّالت ٰ قویو ّ و َنوا َعَلی ِالبِر ٰ او َتع ْ ُعْد ْوان َ ال َ ِ االْث ِمو َنوا َعلی ٰ او ٰ ل َتع در کارهای نیک و پرهیزکاری، یکدیگر را یاری کنید؛ و در گناه و ستمکاری همکاری نکنید. </a:t>
            </a:r>
            <a:endParaRPr lang="en-US" dirty="0">
              <a:solidFill>
                <a:srgbClr val="7030A0"/>
              </a:solidFill>
            </a:endParaRPr>
          </a:p>
        </p:txBody>
      </p:sp>
      <p:sp>
        <p:nvSpPr>
          <p:cNvPr id="3" name="Content Placeholder 2"/>
          <p:cNvSpPr>
            <a:spLocks noGrp="1"/>
          </p:cNvSpPr>
          <p:nvPr>
            <p:ph idx="1"/>
          </p:nvPr>
        </p:nvSpPr>
        <p:spPr>
          <a:xfrm>
            <a:off x="277091" y="365125"/>
            <a:ext cx="4668982" cy="5449599"/>
          </a:xfrm>
        </p:spPr>
        <p:txBody>
          <a:bodyPr>
            <a:normAutofit fontScale="92500" lnSpcReduction="20000"/>
          </a:bodyPr>
          <a:lstStyle/>
          <a:p>
            <a:r>
              <a:rPr lang="fa-IR" sz="6000" dirty="0" smtClean="0">
                <a:solidFill>
                  <a:srgbClr val="7030A0"/>
                </a:solidFill>
              </a:rPr>
              <a:t>امیرالمؤمنین علی : ازپیامبراکرم شنیدم که فرمود کسیکهیکمشکلازمؤمنیرفعکند،مانند کسیاستکهتمامعمرشرابهعبادتسپری کردهاست. </a:t>
            </a:r>
            <a:endParaRPr lang="en-US" sz="6000" dirty="0">
              <a:solidFill>
                <a:srgbClr val="7030A0"/>
              </a:solidFill>
            </a:endParaRPr>
          </a:p>
        </p:txBody>
      </p:sp>
    </p:spTree>
    <p:extLst>
      <p:ext uri="{BB962C8B-B14F-4D97-AF65-F5344CB8AC3E}">
        <p14:creationId xmlns:p14="http://schemas.microsoft.com/office/powerpoint/2010/main" val="2583509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75855" y="623455"/>
            <a:ext cx="10515600" cy="5532727"/>
          </a:xfrm>
        </p:spPr>
        <p:txBody>
          <a:bodyPr>
            <a:normAutofit/>
          </a:bodyPr>
          <a:lstStyle/>
          <a:p>
            <a:pPr algn="r"/>
            <a:r>
              <a:rPr lang="fa-IR" sz="3200" dirty="0" smtClean="0">
                <a:solidFill>
                  <a:srgbClr val="7030A0"/>
                </a:solidFill>
              </a:rPr>
              <a:t>کی از کارهایی که قرآن کریم به آن امر فرموده »تعاون« است. ٔ قرآن کریم و معنی آن را بخوانید. همانطور که پی بردید خداوند از ما خواسته که در کارهای نیک به یکدیگر کمک آیه کنیم، اما در امور ناپسند گناه و ستمکاری، همکاری نکنیم. همکاری نکردن در گناه یعنی اینکه اگر کسی کار ناپسند یا گناهی انجام میدهد ما او را تشویق نکنیم یا طوری رفتار نکنیم که انگار با او موافق هستیم. تعاون جلوهها و شکلهای مختلفی دارد: اظهار دوستی و محبت، همدلی و خوشحال کردن یکدیگر، هدیه دادن، کوشش برای ایجاد صلح و آشتی میان مؤمنان، عیادت از بیمار، قرض دادن، رفع مشکالت مردم و یاری رساندن به آنها در گرفتاریها، مشارکت کردن برای رفع نیازهای مالی فقرا، امر به معروف و نهی از منکر و... آنچه در ماجرای )1( و )2( خواندهاید، جلوههایی از تعاون در کارهای نیک بود. تعاون ممکن است در سطح خانواده</a:t>
            </a:r>
            <a:endParaRPr lang="en-US" sz="3200" dirty="0">
              <a:solidFill>
                <a:srgbClr val="7030A0"/>
              </a:solidFill>
            </a:endParaRPr>
          </a:p>
        </p:txBody>
      </p:sp>
    </p:spTree>
    <p:extLst>
      <p:ext uri="{BB962C8B-B14F-4D97-AF65-F5344CB8AC3E}">
        <p14:creationId xmlns:p14="http://schemas.microsoft.com/office/powerpoint/2010/main" val="151298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7030A0"/>
                </a:solidFill>
              </a:rPr>
              <a:t>تعاون در خانه و مدرسه</a:t>
            </a:r>
            <a:endParaRPr lang="en-US" dirty="0">
              <a:solidFill>
                <a:srgbClr val="7030A0"/>
              </a:solidFill>
            </a:endParaRPr>
          </a:p>
        </p:txBody>
      </p:sp>
      <p:sp>
        <p:nvSpPr>
          <p:cNvPr id="3" name="Content Placeholder 2"/>
          <p:cNvSpPr>
            <a:spLocks noGrp="1"/>
          </p:cNvSpPr>
          <p:nvPr>
            <p:ph idx="1"/>
          </p:nvPr>
        </p:nvSpPr>
        <p:spPr/>
        <p:txBody>
          <a:bodyPr>
            <a:normAutofit/>
          </a:bodyPr>
          <a:lstStyle/>
          <a:p>
            <a:pPr algn="r"/>
            <a:r>
              <a:rPr lang="fa-IR" sz="3200" dirty="0" smtClean="0">
                <a:solidFill>
                  <a:srgbClr val="7030A0"/>
                </a:solidFill>
              </a:rPr>
              <a:t>همکاری و همدلی در خانواده باعث صمیمیت و محبت بیشتر بین اعضای خانواده میشود. با تقسیم وظایف و مسئولیتها، هر عضوی از خانواده احساس میکند که مفید است و همه کارهای خانه بر دوش یک نفر قرار نمیگیرد. پیامبر اکرم و امامان بزرگوار با اعضای خانواده خود، کمال همکاری را داشتند و در کارهایی مانند دوشیدن شیر چارپایان، آسیاب کردن گندم و جو و نظافت خانه، همکاری میکردند. شایسته است عالوه بر اعضای خانواده، قوم و خویشها نیز در کارهای نیک، احساس همدلی و همکاری داشته باشند، در زمانهای الزم به یاری یکدیگر بشتابند و نسبت به گرفتاریها و مشکالت هم بیتفاوت نباشند. </a:t>
            </a:r>
            <a:endParaRPr lang="en-US" sz="3200" dirty="0">
              <a:solidFill>
                <a:srgbClr val="7030A0"/>
              </a:solidFill>
            </a:endParaRPr>
          </a:p>
        </p:txBody>
      </p:sp>
    </p:spTree>
    <p:extLst>
      <p:ext uri="{BB962C8B-B14F-4D97-AF65-F5344CB8AC3E}">
        <p14:creationId xmlns:p14="http://schemas.microsoft.com/office/powerpoint/2010/main" val="28300831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10515600" cy="5491163"/>
          </a:xfrm>
        </p:spPr>
        <p:txBody>
          <a:bodyPr/>
          <a:lstStyle/>
          <a:p>
            <a:pPr algn="r"/>
            <a:r>
              <a:rPr lang="fa-IR" sz="3200" dirty="0" smtClean="0">
                <a:solidFill>
                  <a:srgbClr val="7030A0"/>
                </a:solidFill>
              </a:rPr>
              <a:t>گاهی خویشاوندان برای رفع نیازهای مالی، صندوق قرضالحسنه خانوادگی درست میکنند. این صندوق مانند یک بانک کوچک است. اعضای داوطلب، ٔ از بین خود فرد یا افرادی را برای اداره صندوق انتخاب میکنند. هر یک از اعضا باید ماهانه مبلغی معین به این صندوق بپردازند. این پول در صندوق ذخیره میشود. ٔ صندوق، به نوبت به یک یا دو نفر از اعضا که نیاز سپس، سقف وام٭ را تعیین میکنند و هر ماه از ذخیره مالی دارند پولی به صورت وام )قرض( داده میشود. فرد وام گیرنده موظف میشود پولی را که قرض گرفته در مدت معینی به صورت اقساط به صندوق برگرداند</a:t>
            </a:r>
            <a:r>
              <a:rPr lang="fa-IR" dirty="0" smtClean="0"/>
              <a:t>. </a:t>
            </a:r>
            <a:endParaRPr lang="en-US" dirty="0"/>
          </a:p>
        </p:txBody>
      </p:sp>
    </p:spTree>
    <p:extLst>
      <p:ext uri="{BB962C8B-B14F-4D97-AF65-F5344CB8AC3E}">
        <p14:creationId xmlns:p14="http://schemas.microsoft.com/office/powerpoint/2010/main" val="20161968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04109"/>
            <a:ext cx="10515600" cy="4472854"/>
          </a:xfrm>
        </p:spPr>
        <p:txBody>
          <a:bodyPr/>
          <a:lstStyle/>
          <a:p>
            <a:pPr algn="r"/>
            <a:r>
              <a:rPr lang="fa-IR" sz="3600" dirty="0" smtClean="0">
                <a:solidFill>
                  <a:srgbClr val="7030A0"/>
                </a:solidFill>
              </a:rPr>
              <a:t>حتما شما تاکنون همکاری در مدرسه را نیز تجربه کردهاید. برای مثال همکاری در نظافت کالس و مدرسه، کمک به همکالسیهایی که در درس ضعیف هستند، همکاری در مراسم صبحگاهی و از این قبیل. شما در مدرسه چگونه و در چه کارهایی با همکالسیها یا کارکنان مدرسه، همکاری میکنید؟ توضیح دهید</a:t>
            </a:r>
            <a:r>
              <a:rPr lang="fa-IR" dirty="0" smtClean="0"/>
              <a:t>. </a:t>
            </a:r>
            <a:endParaRPr lang="en-US" dirty="0"/>
          </a:p>
        </p:txBody>
      </p:sp>
    </p:spTree>
    <p:extLst>
      <p:ext uri="{BB962C8B-B14F-4D97-AF65-F5344CB8AC3E}">
        <p14:creationId xmlns:p14="http://schemas.microsoft.com/office/powerpoint/2010/main" val="683794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7030A0"/>
                </a:solidFill>
              </a:rPr>
              <a:t>تعاون درمحله</a:t>
            </a:r>
            <a:endParaRPr lang="en-US" dirty="0">
              <a:solidFill>
                <a:srgbClr val="7030A0"/>
              </a:solidFill>
            </a:endParaRPr>
          </a:p>
        </p:txBody>
      </p:sp>
      <p:sp>
        <p:nvSpPr>
          <p:cNvPr id="3" name="Content Placeholder 2"/>
          <p:cNvSpPr>
            <a:spLocks noGrp="1"/>
          </p:cNvSpPr>
          <p:nvPr>
            <p:ph idx="1"/>
          </p:nvPr>
        </p:nvSpPr>
        <p:spPr/>
        <p:txBody>
          <a:bodyPr/>
          <a:lstStyle/>
          <a:p>
            <a:pPr algn="r"/>
            <a:r>
              <a:rPr lang="fa-IR" sz="3200" dirty="0" smtClean="0">
                <a:solidFill>
                  <a:srgbClr val="7030A0"/>
                </a:solidFill>
              </a:rPr>
              <a:t>شایسته است افراد یک محله نیز با هم همکاری و همدلی داشته باشند. همدلی و همکاری بین افرادی که در یک محله زندگی میکنند، عالوه بر ایجاد صمیمیت و همبستگی، موجب میشود که کارها بهتر پیش برود. در دین اسالم به محبت و توجه به همسایه سفارش بسیار شده است. عیادت از همسایه بیمار، کمک و خوشامدگویی ّه نقل مکان نموده، همکاری در نظافت و پاکیزگی محله و مراقبت از اموال عمومی و همکاری در به همسایه جدیدی که به محل جشنها یا مراسم مختلف از جلوههای تعاون در محله است. </a:t>
            </a:r>
            <a:endParaRPr lang="en-US" dirty="0">
              <a:solidFill>
                <a:srgbClr val="7030A0"/>
              </a:solidFill>
            </a:endParaRPr>
          </a:p>
        </p:txBody>
      </p:sp>
    </p:spTree>
    <p:extLst>
      <p:ext uri="{BB962C8B-B14F-4D97-AF65-F5344CB8AC3E}">
        <p14:creationId xmlns:p14="http://schemas.microsoft.com/office/powerpoint/2010/main" val="3153046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800" dirty="0" smtClean="0">
                <a:solidFill>
                  <a:srgbClr val="7030A0"/>
                </a:solidFill>
              </a:rPr>
              <a:t>فعّالیت </a:t>
            </a:r>
            <a:endParaRPr lang="en-US" sz="4800" dirty="0">
              <a:solidFill>
                <a:srgbClr val="7030A0"/>
              </a:solidFill>
            </a:endParaRPr>
          </a:p>
        </p:txBody>
      </p:sp>
      <p:sp>
        <p:nvSpPr>
          <p:cNvPr id="3" name="Content Placeholder 2"/>
          <p:cNvSpPr>
            <a:spLocks noGrp="1"/>
          </p:cNvSpPr>
          <p:nvPr>
            <p:ph idx="1"/>
          </p:nvPr>
        </p:nvSpPr>
        <p:spPr/>
        <p:txBody>
          <a:bodyPr/>
          <a:lstStyle/>
          <a:p>
            <a:pPr algn="r"/>
            <a:r>
              <a:rPr lang="fa-IR" dirty="0" smtClean="0"/>
              <a:t>؟ </a:t>
            </a:r>
            <a:r>
              <a:rPr lang="fa-IR" sz="3200" dirty="0" smtClean="0">
                <a:solidFill>
                  <a:srgbClr val="7030A0"/>
                </a:solidFill>
              </a:rPr>
              <a:t>٢ــ به نظر شما آیا صحیح است که در خانه همهکارها بر دوش یک نفر گذاشته شود؟ چرا؟ </a:t>
            </a:r>
          </a:p>
          <a:p>
            <a:pPr algn="r"/>
            <a:r>
              <a:rPr lang="fa-IR" sz="3200" dirty="0" smtClean="0">
                <a:solidFill>
                  <a:srgbClr val="7030A0"/>
                </a:solidFill>
              </a:rPr>
              <a:t>٣ــ شما در چه مواردی با اعضای خانوادهتان همکاری میکنید؟ روی یک کاغذ بنویسید. ّه خود سراغ دارید؟ بیان کنید. ٤ــ چه نمونههایی از همکاری در بین همسایهها یا افراد محل ٥ــ به نظر شما کدام مکانها در محله میتواند به همبستگی و همکاری بیشتر بین افراد آن محله کمک کند؟ ٦ــ به نظر شما چه عواملی مانع از همکاری و تعاون میشود؟ مثال بزنید. </a:t>
            </a:r>
            <a:endParaRPr lang="en-US" sz="3200" dirty="0">
              <a:solidFill>
                <a:srgbClr val="7030A0"/>
              </a:solidFill>
            </a:endParaRPr>
          </a:p>
        </p:txBody>
      </p:sp>
    </p:spTree>
    <p:extLst>
      <p:ext uri="{BB962C8B-B14F-4D97-AF65-F5344CB8AC3E}">
        <p14:creationId xmlns:p14="http://schemas.microsoft.com/office/powerpoint/2010/main" val="3534555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23655"/>
            <a:ext cx="10515600" cy="2951018"/>
          </a:xfrm>
        </p:spPr>
        <p:txBody>
          <a:bodyPr>
            <a:normAutofit fontScale="90000"/>
          </a:bodyPr>
          <a:lstStyle/>
          <a:p>
            <a:pPr algn="ctr"/>
            <a:r>
              <a:rPr lang="fa-IR" sz="5400" dirty="0" smtClean="0">
                <a:solidFill>
                  <a:srgbClr val="7030A0"/>
                </a:solidFill>
              </a:rPr>
              <a:t>درس اول:</a:t>
            </a:r>
            <a:r>
              <a:rPr lang="fa-IR" dirty="0" smtClean="0"/>
              <a:t/>
            </a:r>
            <a:br>
              <a:rPr lang="fa-IR" dirty="0" smtClean="0"/>
            </a:br>
            <a:r>
              <a:rPr lang="fa-IR" dirty="0"/>
              <a:t/>
            </a:r>
            <a:br>
              <a:rPr lang="fa-IR" dirty="0"/>
            </a:br>
            <a:r>
              <a:rPr lang="fa-IR" sz="18400" dirty="0" smtClean="0">
                <a:solidFill>
                  <a:srgbClr val="7030A0"/>
                </a:solidFill>
              </a:rPr>
              <a:t>تعاون</a:t>
            </a:r>
            <a:r>
              <a:rPr lang="fa-IR" dirty="0" smtClean="0"/>
              <a:t/>
            </a:r>
            <a:br>
              <a:rPr lang="fa-IR" dirty="0" smtClean="0"/>
            </a:br>
            <a:r>
              <a:rPr lang="fa-IR" dirty="0"/>
              <a:t/>
            </a:r>
            <a:br>
              <a:rPr lang="fa-IR" dirty="0"/>
            </a:br>
            <a:r>
              <a:rPr lang="fa-IR" dirty="0" smtClean="0"/>
              <a:t/>
            </a:r>
            <a:br>
              <a:rPr lang="fa-IR" dirty="0" smtClean="0"/>
            </a:br>
            <a:r>
              <a:rPr lang="fa-IR" dirty="0"/>
              <a:t/>
            </a:r>
            <a:br>
              <a:rPr lang="fa-IR" dirty="0"/>
            </a:br>
            <a:endParaRPr lang="en-US" dirty="0"/>
          </a:p>
        </p:txBody>
      </p:sp>
    </p:spTree>
    <p:extLst>
      <p:ext uri="{BB962C8B-B14F-4D97-AF65-F5344CB8AC3E}">
        <p14:creationId xmlns:p14="http://schemas.microsoft.com/office/powerpoint/2010/main" val="3496804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فصل١</a:t>
            </a:r>
            <a:endParaRPr lang="en-US" dirty="0"/>
          </a:p>
        </p:txBody>
      </p:sp>
      <p:sp>
        <p:nvSpPr>
          <p:cNvPr id="3" name="Content Placeholder 2"/>
          <p:cNvSpPr>
            <a:spLocks noGrp="1"/>
          </p:cNvSpPr>
          <p:nvPr>
            <p:ph idx="1"/>
          </p:nvPr>
        </p:nvSpPr>
        <p:spPr/>
        <p:txBody>
          <a:bodyPr>
            <a:normAutofit/>
          </a:bodyPr>
          <a:lstStyle/>
          <a:p>
            <a:pPr algn="r"/>
            <a:r>
              <a:rPr lang="fa-IR" sz="3600" dirty="0" smtClean="0">
                <a:solidFill>
                  <a:srgbClr val="7030A0"/>
                </a:solidFill>
              </a:rPr>
              <a:t>پیامبرگرامیاسالم حضرتمحم اعضای جامعه را به اعضای بدن تشبیه کرده و فرمودهاند: »جامعه با ایمان در دوستی و مهربانی و ترحم به یکدیگر مانند بدن واحد است که هرگاه عضوی از آن به درد آید، اعضای دیگر نیز با آن عضو از طریق بیداری و تب ابراز همدردی میکنند«. اعضای یک جامعه همه به همکاری و همیاری یکدیگر نیاز دارند و قرآن کریم از آن به تعاون در امور خیر یاد کرده است. َ در این فصل با همکاری و اشکال مختلف آن در خانه، مدرسه، محله و جامعه بیشتر آشنا میشوید. </a:t>
            </a:r>
            <a:endParaRPr lang="en-US" sz="3600" dirty="0">
              <a:solidFill>
                <a:srgbClr val="7030A0"/>
              </a:solidFill>
            </a:endParaRPr>
          </a:p>
        </p:txBody>
      </p:sp>
    </p:spTree>
    <p:extLst>
      <p:ext uri="{BB962C8B-B14F-4D97-AF65-F5344CB8AC3E}">
        <p14:creationId xmlns:p14="http://schemas.microsoft.com/office/powerpoint/2010/main" val="3482316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7030A0"/>
                </a:solidFill>
              </a:rPr>
              <a:t>شما با آموختن این فصل وانجام فعالیت‌های آن، پی می‌برید:</a:t>
            </a:r>
            <a:endParaRPr lang="en-US" dirty="0">
              <a:solidFill>
                <a:srgbClr val="7030A0"/>
              </a:solidFill>
            </a:endParaRPr>
          </a:p>
        </p:txBody>
      </p:sp>
      <p:sp>
        <p:nvSpPr>
          <p:cNvPr id="3" name="Content Placeholder 2"/>
          <p:cNvSpPr>
            <a:spLocks noGrp="1"/>
          </p:cNvSpPr>
          <p:nvPr>
            <p:ph idx="1"/>
          </p:nvPr>
        </p:nvSpPr>
        <p:spPr>
          <a:xfrm>
            <a:off x="838200" y="1891146"/>
            <a:ext cx="10515600" cy="3038908"/>
          </a:xfrm>
        </p:spPr>
        <p:txBody>
          <a:bodyPr/>
          <a:lstStyle/>
          <a:p>
            <a:pPr algn="r"/>
            <a:r>
              <a:rPr lang="fa-IR" sz="3200" dirty="0" smtClean="0">
                <a:solidFill>
                  <a:srgbClr val="7030A0"/>
                </a:solidFill>
              </a:rPr>
              <a:t>١</a:t>
            </a:r>
            <a:r>
              <a:rPr lang="fa-IR" sz="3600" dirty="0" smtClean="0">
                <a:solidFill>
                  <a:srgbClr val="7030A0"/>
                </a:solidFill>
              </a:rPr>
              <a:t>ــ تعاون یعنی چه؟ اشکال مختلف تعاون در خانه، مدرسه، محله و جامعه کداماند؟ ٢ــ قرآن کریم درباره تعاون چه فرموده است؟ ٣ــ وقف و انفاق چیست؟ ٤ــ شرکتهای تعاونی چه ویژگیهایی دارند و چگونه تشکیل میشوند؟ ٥ــ افراد نیکوکار و مؤسسات خیریه چه نقشی در همیاری اجتماعی دارند؟</a:t>
            </a:r>
            <a:endParaRPr lang="en-US" sz="3600" dirty="0">
              <a:solidFill>
                <a:srgbClr val="7030A0"/>
              </a:solidFill>
            </a:endParaRPr>
          </a:p>
        </p:txBody>
      </p:sp>
    </p:spTree>
    <p:extLst>
      <p:ext uri="{BB962C8B-B14F-4D97-AF65-F5344CB8AC3E}">
        <p14:creationId xmlns:p14="http://schemas.microsoft.com/office/powerpoint/2010/main" val="1319736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7030A0"/>
                </a:solidFill>
              </a:rPr>
              <a:t>تعاون</a:t>
            </a:r>
            <a:endParaRPr lang="en-US" dirty="0">
              <a:solidFill>
                <a:srgbClr val="7030A0"/>
              </a:solidFill>
            </a:endParaRPr>
          </a:p>
        </p:txBody>
      </p:sp>
      <p:sp>
        <p:nvSpPr>
          <p:cNvPr id="3" name="Content Placeholder 2"/>
          <p:cNvSpPr>
            <a:spLocks noGrp="1"/>
          </p:cNvSpPr>
          <p:nvPr>
            <p:ph idx="1"/>
          </p:nvPr>
        </p:nvSpPr>
        <p:spPr/>
        <p:txBody>
          <a:bodyPr>
            <a:normAutofit/>
          </a:bodyPr>
          <a:lstStyle/>
          <a:p>
            <a:pPr marL="0" indent="0" algn="r">
              <a:buNone/>
            </a:pPr>
            <a:r>
              <a:rPr lang="fa-IR" sz="3600" dirty="0" smtClean="0">
                <a:solidFill>
                  <a:srgbClr val="7030A0"/>
                </a:solidFill>
              </a:rPr>
              <a:t>تعاون به زبان ساده یعنی همکاری و یاری رساندن به یکدیگر. حتماشما تاکنون همکاری و کمک به دیگران را در زندگیخود تجربه کردهاید. اگر خاطرهای در این باره به یاد دارید، در کالس بازگو کنید. اکنون ماجراهای 1 و 2 را بخوانید و به پرسشها پاسخ دهید.</a:t>
            </a:r>
            <a:endParaRPr lang="en-US" sz="3600" dirty="0">
              <a:solidFill>
                <a:srgbClr val="7030A0"/>
              </a:solidFill>
            </a:endParaRPr>
          </a:p>
        </p:txBody>
      </p:sp>
    </p:spTree>
    <p:extLst>
      <p:ext uri="{BB962C8B-B14F-4D97-AF65-F5344CB8AC3E}">
        <p14:creationId xmlns:p14="http://schemas.microsoft.com/office/powerpoint/2010/main" val="2863485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7030A0"/>
                </a:solidFill>
              </a:rPr>
              <a:t>ماجرای اول</a:t>
            </a:r>
            <a:endParaRPr lang="en-US" dirty="0">
              <a:solidFill>
                <a:srgbClr val="7030A0"/>
              </a:solidFill>
            </a:endParaRPr>
          </a:p>
        </p:txBody>
      </p:sp>
      <p:sp>
        <p:nvSpPr>
          <p:cNvPr id="3" name="Content Placeholder 2"/>
          <p:cNvSpPr>
            <a:spLocks noGrp="1"/>
          </p:cNvSpPr>
          <p:nvPr>
            <p:ph idx="1"/>
          </p:nvPr>
        </p:nvSpPr>
        <p:spPr/>
        <p:txBody>
          <a:bodyPr>
            <a:normAutofit/>
          </a:bodyPr>
          <a:lstStyle/>
          <a:p>
            <a:pPr algn="r"/>
            <a:r>
              <a:rPr lang="fa-IR" sz="3200" dirty="0" smtClean="0">
                <a:solidFill>
                  <a:srgbClr val="7030A0"/>
                </a:solidFill>
              </a:rPr>
              <a:t>... چند روزی از تصادف احمد آقا میگذشت. چند شب پیش که با لباس تیره از کنار جدول خیابان عبور میکرد، موتورسواری او را ندیده و با او برخورد کرده بود. حاال یک پا و یک دستش را گچ گرفته بودند. به گفته پزشک، درمانش سه ماه طول میکشید. نمیتوانست سرکار برود. باید در خانه میماند و به همین دلیل اندوهگین بود. آخر او هر روز صبح قبل از رفتن به محل کار، نان تازه میگرفت. بچهها را بیدار میکرد و موقع رفتن به محل کار، امیرعلی پسر کوچکش را به مدرسه میرساند.</a:t>
            </a:r>
            <a:endParaRPr lang="en-US" sz="3200" dirty="0">
              <a:solidFill>
                <a:srgbClr val="7030A0"/>
              </a:solidFill>
            </a:endParaRPr>
          </a:p>
        </p:txBody>
      </p:sp>
    </p:spTree>
    <p:extLst>
      <p:ext uri="{BB962C8B-B14F-4D97-AF65-F5344CB8AC3E}">
        <p14:creationId xmlns:p14="http://schemas.microsoft.com/office/powerpoint/2010/main" val="2859957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13509" y="831272"/>
            <a:ext cx="10515600" cy="4950836"/>
          </a:xfrm>
        </p:spPr>
        <p:txBody>
          <a:bodyPr>
            <a:normAutofit/>
          </a:bodyPr>
          <a:lstStyle/>
          <a:p>
            <a:pPr algn="r"/>
            <a:r>
              <a:rPr lang="fa-IR" sz="3200" dirty="0" smtClean="0">
                <a:solidFill>
                  <a:srgbClr val="7030A0"/>
                </a:solidFill>
              </a:rPr>
              <a:t>آنها به تازگی صاحب یک نوزاد هم شده بودند، مادر سخت مشغول مراقبت از نوزاد بود و به کمک احمدآقا نیاز داشت، او حاال نمیتوانست هیچیک از این کارها را انجام دهد. اما این وضع ادامه نیافت. طولی نکشید که فریده خانم، خواهر احمدآقا به برادرهایش تلفن زد و از آنها درخواست همکاری و کمک نمود. او گفت: ما وظیفه داریم حاال که شرایط سختی برای برادرمان به وجود آمده، به او کمک کنیم. برادرها و خواهر دور هم جمع شدند، با هم گفتوگو کردند و سرانجام به تصمیم خوبی رسیدند. آنها کارها را بین خودشان تقسیم کردند. یک نفر مسئولیت بردن احمدآقا به درمانگاه برای کارهای پزشکی و یک نفر بردن امیرعلی به مدرسه را به عهده گرفت. دیگری مسئول خرید برای خانه آنها شد. خواهر نیز موظف شد برای مراقبت از نوزاد و کارهای خانه به همسر احمدآقا کمک کند</a:t>
            </a:r>
            <a:endParaRPr lang="en-US" sz="3200" dirty="0">
              <a:solidFill>
                <a:srgbClr val="7030A0"/>
              </a:solidFill>
            </a:endParaRPr>
          </a:p>
        </p:txBody>
      </p:sp>
    </p:spTree>
    <p:extLst>
      <p:ext uri="{BB962C8B-B14F-4D97-AF65-F5344CB8AC3E}">
        <p14:creationId xmlns:p14="http://schemas.microsoft.com/office/powerpoint/2010/main" val="2586237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9873"/>
            <a:ext cx="10515600" cy="5117090"/>
          </a:xfrm>
        </p:spPr>
        <p:txBody>
          <a:bodyPr>
            <a:normAutofit/>
          </a:bodyPr>
          <a:lstStyle/>
          <a:p>
            <a:pPr algn="r"/>
            <a:r>
              <a:rPr lang="fa-IR" sz="3200" dirty="0" smtClean="0">
                <a:solidFill>
                  <a:srgbClr val="7030A0"/>
                </a:solidFill>
              </a:rPr>
              <a:t>و هر روز سری به خانهشان بزند... با این تصمیم درست و همکاری و همدلی، حادثهای که پیش آمده بود برای احمدآقا و خانوادهاش قابل تحمل شد و آنها توانستند آن روزهای سخت را بهخوبی سپری کنندر شهرکی دورافتاده که بهتازگی شکل گرفته بود و هنوز امکانات و خدمات عمومی مناسب در آن وجود نداشت، بوی بد زبالهها و آلودگی، ساکنان را آزار میداد. زبالهها در زمینهای گوشه و کنار شهرک انباشته میشدند و گاهی جلوی مسیر آب جویها را نیز میگرفتند. ٔ این مشکل صحبت کرد. جالل دوستانش را روزی جالل، یکی از جوانان ساکن شهرک با دوستانش درباره به فکر کردن و چارهجویی تشویق میکرد و میگفت: ما باید تالش کنیم و با همفکری و همکاری، چارهای برای این مشکل پیدا کنیم.د... . </a:t>
            </a:r>
            <a:endParaRPr lang="en-US" sz="3200" dirty="0">
              <a:solidFill>
                <a:srgbClr val="7030A0"/>
              </a:solidFill>
            </a:endParaRPr>
          </a:p>
        </p:txBody>
      </p:sp>
    </p:spTree>
    <p:extLst>
      <p:ext uri="{BB962C8B-B14F-4D97-AF65-F5344CB8AC3E}">
        <p14:creationId xmlns:p14="http://schemas.microsoft.com/office/powerpoint/2010/main" val="19976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a:bodyPr>
          <a:lstStyle/>
          <a:p>
            <a:pPr algn="r"/>
            <a:r>
              <a:rPr lang="fa-IR" sz="3200" dirty="0" smtClean="0">
                <a:solidFill>
                  <a:srgbClr val="7030A0"/>
                </a:solidFill>
              </a:rPr>
              <a:t>آنها سرانجام راهحلی یافتند. پولهایشان را روی هم گذاشتند و با آن پول کیسههای پالستیکی خریدند و به ساکنان شهرک دادند و آنها را قانع کردند که زبالههایشان را تفکیک کنند و زبالههای قابل بازیافت را در کیسههای جداگانه بگذارند. آنها هر روز از راه فروش زبالههای قابل بازیافت میتوانستند درآمدی بهدست بیاورند. با این درآمد کیسه زباله میخریدند و رایگان در اختیار خانوادهها قرار میدادند. به این ترتیب آنها موفق شدند تا حد زیادی ٔ مشکل آلودگی محیط زندگیشان و بوی بد و آزاردهندهزبالهها را حل کنند.</a:t>
            </a:r>
            <a:endParaRPr lang="en-US" sz="3200" dirty="0">
              <a:solidFill>
                <a:srgbClr val="7030A0"/>
              </a:solidFill>
            </a:endParaRPr>
          </a:p>
        </p:txBody>
      </p:sp>
    </p:spTree>
    <p:extLst>
      <p:ext uri="{BB962C8B-B14F-4D97-AF65-F5344CB8AC3E}">
        <p14:creationId xmlns:p14="http://schemas.microsoft.com/office/powerpoint/2010/main" val="608533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1629</Words>
  <Application>Microsoft Office PowerPoint</Application>
  <PresentationFormat>Widescreen</PresentationFormat>
  <Paragraphs>28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بسم الله الرحمن الرحیم </vt:lpstr>
      <vt:lpstr>درس اول:  تعاون    </vt:lpstr>
      <vt:lpstr>فصل١</vt:lpstr>
      <vt:lpstr>شما با آموختن این فصل وانجام فعالیت‌های آن، پی می‌برید:</vt:lpstr>
      <vt:lpstr>تعاون</vt:lpstr>
      <vt:lpstr>ماجرای اول</vt:lpstr>
      <vt:lpstr>PowerPoint Presentation</vt:lpstr>
      <vt:lpstr>PowerPoint Presentation</vt:lpstr>
      <vt:lpstr>PowerPoint Presentation</vt:lpstr>
      <vt:lpstr>فعالیت </vt:lpstr>
      <vt:lpstr>PowerPoint Presentation</vt:lpstr>
      <vt:lpstr>َ َّالت ٰ قویو ّ و َنوا َعَلی ِالبِر ٰ او َتع ْ ُعْد ْوان َ ال َ ِ االْث ِمو َنوا َعلی ٰ او ٰ ل َتع در کارهای نیک و پرهیزکاری، یکدیگر را یاری کنید؛ و در گناه و ستمکاری همکاری نکنید. </vt:lpstr>
      <vt:lpstr>PowerPoint Presentation</vt:lpstr>
      <vt:lpstr>تعاون در خانه و مدرسه</vt:lpstr>
      <vt:lpstr>PowerPoint Presentation</vt:lpstr>
      <vt:lpstr>PowerPoint Presentation</vt:lpstr>
      <vt:lpstr>تعاون درمحله</vt:lpstr>
      <vt:lpstr>فعّالیت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الحریم</dc:title>
  <dc:creator>Negin.ng</dc:creator>
  <cp:lastModifiedBy>Negin.ng</cp:lastModifiedBy>
  <cp:revision>7</cp:revision>
  <dcterms:created xsi:type="dcterms:W3CDTF">2015-09-20T14:32:27Z</dcterms:created>
  <dcterms:modified xsi:type="dcterms:W3CDTF">2015-09-20T15:22:51Z</dcterms:modified>
</cp:coreProperties>
</file>