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4" r:id="rId3"/>
    <p:sldId id="261" r:id="rId4"/>
    <p:sldId id="262" r:id="rId5"/>
    <p:sldId id="260" r:id="rId6"/>
    <p:sldId id="263" r:id="rId7"/>
    <p:sldId id="264" r:id="rId8"/>
    <p:sldId id="266" r:id="rId9"/>
    <p:sldId id="265" r:id="rId10"/>
    <p:sldId id="267" r:id="rId11"/>
    <p:sldId id="268" r:id="rId12"/>
    <p:sldId id="269" r:id="rId13"/>
    <p:sldId id="270" r:id="rId14"/>
    <p:sldId id="271" r:id="rId15"/>
    <p:sldId id="272" r:id="rId16"/>
    <p:sldId id="275" r:id="rId17"/>
    <p:sldId id="276" r:id="rId18"/>
    <p:sldId id="277" r:id="rId19"/>
    <p:sldId id="278" r:id="rId20"/>
    <p:sldId id="279" r:id="rId21"/>
    <p:sldId id="280" r:id="rId22"/>
    <p:sldId id="282" r:id="rId23"/>
    <p:sldId id="283"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302" r:id="rId37"/>
    <p:sldId id="301" r:id="rId38"/>
    <p:sldId id="304" r:id="rId39"/>
    <p:sldId id="299"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1" r:id="rId66"/>
    <p:sldId id="332" r:id="rId67"/>
    <p:sldId id="333" r:id="rId68"/>
    <p:sldId id="334" r:id="rId69"/>
    <p:sldId id="335" r:id="rId70"/>
    <p:sldId id="336" r:id="rId71"/>
    <p:sldId id="337" r:id="rId72"/>
    <p:sldId id="338" r:id="rId73"/>
    <p:sldId id="339" r:id="rId74"/>
    <p:sldId id="340" r:id="rId75"/>
    <p:sldId id="341" r:id="rId76"/>
    <p:sldId id="344" r:id="rId77"/>
    <p:sldId id="345" r:id="rId78"/>
    <p:sldId id="347" r:id="rId79"/>
    <p:sldId id="348" r:id="rId80"/>
    <p:sldId id="349" r:id="rId81"/>
    <p:sldId id="350" r:id="rId82"/>
    <p:sldId id="351" r:id="rId83"/>
    <p:sldId id="352" r:id="rId84"/>
    <p:sldId id="353" r:id="rId85"/>
    <p:sldId id="354" r:id="rId86"/>
    <p:sldId id="355" r:id="rId87"/>
    <p:sldId id="356" r:id="rId88"/>
    <p:sldId id="357" r:id="rId89"/>
    <p:sldId id="358" r:id="rId90"/>
    <p:sldId id="359" r:id="rId91"/>
    <p:sldId id="360" r:id="rId92"/>
    <p:sldId id="361" r:id="rId93"/>
    <p:sldId id="362" r:id="rId94"/>
    <p:sldId id="363" r:id="rId95"/>
    <p:sldId id="366" r:id="rId96"/>
    <p:sldId id="367" r:id="rId97"/>
    <p:sldId id="368" r:id="rId98"/>
    <p:sldId id="369" r:id="rId99"/>
    <p:sldId id="370" r:id="rId100"/>
    <p:sldId id="371" r:id="rId101"/>
    <p:sldId id="372" r:id="rId102"/>
    <p:sldId id="373" r:id="rId103"/>
    <p:sldId id="374" r:id="rId104"/>
    <p:sldId id="375" r:id="rId105"/>
    <p:sldId id="376" r:id="rId106"/>
    <p:sldId id="286" r:id="rId10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434" autoAdjust="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799BC4-9059-4F16-A48D-968B6C27E26A}"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1281064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799BC4-9059-4F16-A48D-968B6C27E26A}"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237537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799BC4-9059-4F16-A48D-968B6C27E26A}"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1335412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799BC4-9059-4F16-A48D-968B6C27E26A}"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405027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799BC4-9059-4F16-A48D-968B6C27E26A}"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1467920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799BC4-9059-4F16-A48D-968B6C27E26A}" type="datetimeFigureOut">
              <a:rPr lang="en-US" smtClean="0"/>
              <a:t>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3755534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799BC4-9059-4F16-A48D-968B6C27E26A}" type="datetimeFigureOut">
              <a:rPr lang="en-US" smtClean="0"/>
              <a:t>2/23/2015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428179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0799BC4-9059-4F16-A48D-968B6C27E26A}" type="datetimeFigureOut">
              <a:rPr lang="en-US" smtClean="0"/>
              <a:t>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402118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799BC4-9059-4F16-A48D-968B6C27E26A}" type="datetimeFigureOut">
              <a:rPr lang="en-US" smtClean="0"/>
              <a:t>2/23/2015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3247519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799BC4-9059-4F16-A48D-968B6C27E26A}" type="datetimeFigureOut">
              <a:rPr lang="en-US" smtClean="0"/>
              <a:t>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36382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799BC4-9059-4F16-A48D-968B6C27E26A}" type="datetimeFigureOut">
              <a:rPr lang="en-US" smtClean="0"/>
              <a:t>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24A075-842B-4CDB-A09D-DBBF83C61BEC}" type="slidenum">
              <a:rPr lang="en-US" smtClean="0"/>
              <a:t>‹#›</a:t>
            </a:fld>
            <a:endParaRPr lang="en-US"/>
          </a:p>
        </p:txBody>
      </p:sp>
    </p:spTree>
    <p:extLst>
      <p:ext uri="{BB962C8B-B14F-4D97-AF65-F5344CB8AC3E}">
        <p14:creationId xmlns:p14="http://schemas.microsoft.com/office/powerpoint/2010/main" val="1678768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799BC4-9059-4F16-A48D-968B6C27E26A}" type="datetimeFigureOut">
              <a:rPr lang="en-US" smtClean="0"/>
              <a:t>2/23/2015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4A075-842B-4CDB-A09D-DBBF83C61BEC}" type="slidenum">
              <a:rPr lang="en-US" smtClean="0"/>
              <a:t>‹#›</a:t>
            </a:fld>
            <a:endParaRPr lang="en-US"/>
          </a:p>
        </p:txBody>
      </p:sp>
    </p:spTree>
    <p:extLst>
      <p:ext uri="{BB962C8B-B14F-4D97-AF65-F5344CB8AC3E}">
        <p14:creationId xmlns:p14="http://schemas.microsoft.com/office/powerpoint/2010/main" val="3843875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333728"/>
          </a:xfrm>
        </p:spPr>
        <p:txBody>
          <a:bodyPr>
            <a:normAutofit/>
          </a:bodyPr>
          <a:lstStyle/>
          <a:p>
            <a:pPr marL="0" marR="0" rtl="1">
              <a:lnSpc>
                <a:spcPct val="107000"/>
              </a:lnSpc>
              <a:spcBef>
                <a:spcPts val="0"/>
              </a:spcBef>
              <a:spcAft>
                <a:spcPts val="800"/>
              </a:spcAft>
            </a:pPr>
            <a:r>
              <a:rPr lang="fa-IR" sz="4800" b="1" dirty="0" smtClean="0">
                <a:solidFill>
                  <a:srgbClr val="C00000"/>
                </a:solidFill>
                <a:latin typeface="Calibri" panose="020F0502020204030204" pitchFamily="34" charset="0"/>
                <a:ea typeface="Calibri" panose="020F0502020204030204" pitchFamily="34" charset="0"/>
                <a:cs typeface="2  Titr" panose="00000700000000000000" pitchFamily="2" charset="-78"/>
              </a:rPr>
              <a:t>فدراسيون </a:t>
            </a:r>
            <a:r>
              <a:rPr lang="fa-IR" sz="4800" b="1" dirty="0">
                <a:solidFill>
                  <a:srgbClr val="C00000"/>
                </a:solidFill>
                <a:latin typeface="Calibri" panose="020F0502020204030204" pitchFamily="34" charset="0"/>
                <a:ea typeface="Calibri" panose="020F0502020204030204" pitchFamily="34" charset="0"/>
                <a:cs typeface="2  Titr" panose="00000700000000000000" pitchFamily="2" charset="-78"/>
              </a:rPr>
              <a:t>تكواندو جمهوري اسلامي ايران</a:t>
            </a:r>
            <a:endParaRPr lang="en-US" sz="32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Subtitle 2"/>
          <p:cNvSpPr>
            <a:spLocks noGrp="1"/>
          </p:cNvSpPr>
          <p:nvPr>
            <p:ph type="subTitle" idx="1"/>
          </p:nvPr>
        </p:nvSpPr>
        <p:spPr>
          <a:xfrm>
            <a:off x="1524000" y="4456090"/>
            <a:ext cx="9144000" cy="801710"/>
          </a:xfrm>
        </p:spPr>
        <p:txBody>
          <a:bodyPr>
            <a:normAutofit/>
          </a:bodyPr>
          <a:lstStyle/>
          <a:p>
            <a:pPr rtl="1">
              <a:lnSpc>
                <a:spcPct val="107000"/>
              </a:lnSpc>
              <a:spcBef>
                <a:spcPts val="0"/>
              </a:spcBef>
              <a:spcAft>
                <a:spcPts val="800"/>
              </a:spcAft>
            </a:pPr>
            <a:r>
              <a:rPr lang="fa-IR" sz="3600" b="1" dirty="0">
                <a:solidFill>
                  <a:srgbClr val="0070C0"/>
                </a:solidFill>
                <a:latin typeface="Calibri" panose="020F0502020204030204" pitchFamily="34" charset="0"/>
                <a:ea typeface="Calibri" panose="020F0502020204030204" pitchFamily="34" charset="0"/>
                <a:cs typeface="2  Titr" panose="00000700000000000000" pitchFamily="2" charset="-78"/>
              </a:rPr>
              <a:t>كميته آموزش</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endParaRPr lang="en-US" sz="3600" dirty="0">
              <a:solidFill>
                <a:srgbClr val="0070C0"/>
              </a:solidFill>
            </a:endParaRPr>
          </a:p>
        </p:txBody>
      </p:sp>
      <p:pic>
        <p:nvPicPr>
          <p:cNvPr id="4" name="Picture 3"/>
          <p:cNvPicPr>
            <a:picLocks noChangeAspect="1"/>
          </p:cNvPicPr>
          <p:nvPr/>
        </p:nvPicPr>
        <p:blipFill>
          <a:blip r:embed="rId2"/>
          <a:stretch>
            <a:fillRect/>
          </a:stretch>
        </p:blipFill>
        <p:spPr>
          <a:xfrm>
            <a:off x="4621369" y="975832"/>
            <a:ext cx="3208986" cy="2771919"/>
          </a:xfrm>
          <a:prstGeom prst="rect">
            <a:avLst/>
          </a:prstGeom>
        </p:spPr>
      </p:pic>
    </p:spTree>
    <p:extLst>
      <p:ext uri="{BB962C8B-B14F-4D97-AF65-F5344CB8AC3E}">
        <p14:creationId xmlns:p14="http://schemas.microsoft.com/office/powerpoint/2010/main" val="40311730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rot="5400000">
            <a:off x="2744900" y="-2181269"/>
            <a:ext cx="6809524" cy="11269014"/>
          </a:xfrm>
          <a:prstGeom prst="rect">
            <a:avLst/>
          </a:prstGeom>
        </p:spPr>
      </p:pic>
    </p:spTree>
    <p:extLst>
      <p:ext uri="{BB962C8B-B14F-4D97-AF65-F5344CB8AC3E}">
        <p14:creationId xmlns:p14="http://schemas.microsoft.com/office/powerpoint/2010/main" val="10878683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94729"/>
          </a:xfrm>
        </p:spPr>
        <p:txBody>
          <a:bodyPr>
            <a:normAutofit fontScale="90000"/>
          </a:bodyPr>
          <a:lstStyle/>
          <a:p>
            <a:pPr lvl="0" indent="-228600" algn="r" rtl="1">
              <a:lnSpc>
                <a:spcPct val="107000"/>
              </a:lnSpc>
              <a:spcBef>
                <a:spcPts val="0"/>
              </a:spcBef>
            </a:pPr>
            <a:r>
              <a:rPr lang="fa-IR"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3-1- میزان خطا مبارز بستگی به </a:t>
            </a:r>
            <a:r>
              <a:rPr lang="fa-IR" sz="28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7200" b="1" dirty="0">
              <a:solidFill>
                <a:srgbClr val="FF0000"/>
              </a:solidFill>
            </a:endParaRPr>
          </a:p>
        </p:txBody>
      </p:sp>
      <p:sp>
        <p:nvSpPr>
          <p:cNvPr id="3" name="Content Placeholder 2"/>
          <p:cNvSpPr>
            <a:spLocks noGrp="1"/>
          </p:cNvSpPr>
          <p:nvPr>
            <p:ph idx="1"/>
          </p:nvPr>
        </p:nvSpPr>
        <p:spPr>
          <a:xfrm>
            <a:off x="838200" y="949862"/>
            <a:ext cx="10515600" cy="4351338"/>
          </a:xfrm>
        </p:spPr>
        <p:txBody>
          <a:bodyPr>
            <a:noAutofit/>
          </a:bodyPr>
          <a:lstStyle/>
          <a:p>
            <a:pPr marL="0" marR="0" indent="0" algn="r" rtl="1">
              <a:lnSpc>
                <a:spcPct val="107000"/>
              </a:lnSpc>
              <a:spcBef>
                <a:spcPts val="0"/>
              </a:spcBef>
              <a:spcAft>
                <a:spcPts val="0"/>
              </a:spcAft>
              <a:buNone/>
            </a:pP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3-1-1-سرپیچی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از فرمان سرداور  که شامل مقررات  برای به پایان رساندن مسابقه میباشد اما محدود  به عدم احترام به حریف یا عدم حضور در هنگام اعلام برنده نمی 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3-1-2 - پرتاب کردن تجهیزات شخصی  (کلاه ایمنی و دستکشها وغیره)  و ابراز نارضایتی از تصمیمات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3-1-3-  عدم ترک محل مسابقه بعد از خاتمه بازی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3-1-4- عد ادامه بازی بعد از فرمان سرداور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3-1-5- سرپیچی از فرامین و قوانین تعیین شده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3-1-6- دستکاری در سیستم امتیازگیری سنسورها ویا هر قسمتی از سیستم امتیازگیری الکترونیکی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3-1-7- هر نوع  رفتار غیر ورزشی در طول مسابقه یا پرخاشگری  و رفتار ناشایست به مسئولین برگزاری  مسابقات</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808230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3365"/>
          </a:xfrm>
        </p:spPr>
        <p:txBody>
          <a:bodyPr>
            <a:normAutofit fontScale="90000"/>
          </a:bodyPr>
          <a:lstStyle/>
          <a:p>
            <a:pPr algn="r"/>
            <a:r>
              <a:rPr lang="fa-IR" sz="25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میزان </a:t>
            </a:r>
            <a:r>
              <a:rPr lang="fa-IR" sz="25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خطا مبارز بستگی به :</a:t>
            </a:r>
            <a:endParaRPr lang="en-US" dirty="0"/>
          </a:p>
        </p:txBody>
      </p:sp>
      <p:sp>
        <p:nvSpPr>
          <p:cNvPr id="3" name="Content Placeholder 2"/>
          <p:cNvSpPr>
            <a:spLocks noGrp="1"/>
          </p:cNvSpPr>
          <p:nvPr>
            <p:ph idx="1"/>
          </p:nvPr>
        </p:nvSpPr>
        <p:spPr>
          <a:xfrm>
            <a:off x="838200" y="1323349"/>
            <a:ext cx="10515600" cy="4351338"/>
          </a:xfrm>
        </p:spPr>
        <p:txBody>
          <a:bodyPr>
            <a:normAutofit fontScale="92500" lnSpcReduction="20000"/>
          </a:bodyPr>
          <a:lstStyle/>
          <a:p>
            <a:pPr marL="0" lvl="0" indent="0" algn="r" rtl="1">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3-2-  موارداعمال ورفتاری نامناسب توسط کچ سرپرست تیم ویا هر یک از اعضای عضو فدراسیونهای کشورها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3-2-1- اعتراض ویا بحث بر خلاف تصمیمات مسئولین در طول راندها ویا بعد از راند</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3-2-2- بحث با داور و یا سایر مسئولین</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3-2-3- اعمال و یا رفتار ناشایست مسئولین .مبارزین ویا حریف مقابل در طول مسابقات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3-2-4- تهییج تماشاچیان و یا انتشار  شایعه دروغین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3-2-5- رفتار ناشایست ورزشکاران در محوطه زمین مانند باقیماندن در کنار زمین بعد از بازی ویا امتناع از ادای احترام</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3-2-6- اعمال و رفتار ناشایست مانند پرتابکردن تجهیزات شخصی ویا تجهیزات مسابقات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3-2-7- سرپیچی از دستورات مسئولین مسابقات برای ترک زمین بازی یا محوطه مسابقه</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3-2-8- اعتراض به هر شکل بر علیه مسئولین برگزاری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3-2-9- هرگونه تلاش بر علیه خلاف قوانین مسابقات</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5033899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3213"/>
          </a:xfrm>
        </p:spPr>
        <p:txBody>
          <a:bodyPr>
            <a:normAutofit fontScale="90000"/>
          </a:bodyPr>
          <a:lstStyle/>
          <a:p>
            <a:pPr algn="r"/>
            <a:r>
              <a:rPr lang="fa-IR" sz="2300" b="1" dirty="0" smtClean="0">
                <a:solidFill>
                  <a:srgbClr val="FF0000"/>
                </a:solidFill>
                <a:latin typeface="Microsoft Uighur" panose="02000000000000000000" pitchFamily="2" charset="-78"/>
                <a:cs typeface="2  Compset" panose="00000400000000000000" pitchFamily="2" charset="-78"/>
              </a:rPr>
              <a:t>تنبیهات</a:t>
            </a:r>
            <a:endParaRPr lang="en-US" dirty="0"/>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fa-IR"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رفتار انضباطی : رفتار انظباطی صادر شده توسط کمیته رسیدگی به شکایات بر اساس میزان تخلف تعیین میگردد . وتنبیهات در بخشهای مختلف شامل :</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4-1- عدم صلاحیت ورزشکار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4-2- اخطار و یا دستو عذر خواهی از مسئولین</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4-3- عزل اعتبار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4-4- جلوگیری از ورود به محوطه مسابقه</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جلوگیری برای یک روز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جلوگیری از ورود به مخوطه  در طول مسابقات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031260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65940"/>
          </a:xfrm>
        </p:spPr>
        <p:txBody>
          <a:bodyPr>
            <a:normAutofit fontScale="90000"/>
          </a:bodyPr>
          <a:lstStyle/>
          <a:p>
            <a:pPr algn="r"/>
            <a:r>
              <a:rPr lang="fa-IR" sz="2100" b="1" dirty="0">
                <a:solidFill>
                  <a:srgbClr val="FF0000"/>
                </a:solidFill>
                <a:latin typeface="Microsoft Uighur" panose="02000000000000000000" pitchFamily="2" charset="-78"/>
                <a:cs typeface="2  Compset" panose="00000400000000000000" pitchFamily="2" charset="-78"/>
              </a:rPr>
              <a:t>تنبیهات</a:t>
            </a:r>
            <a:endParaRPr lang="en-US" dirty="0"/>
          </a:p>
        </p:txBody>
      </p:sp>
      <p:sp>
        <p:nvSpPr>
          <p:cNvPr id="3" name="Content Placeholder 2"/>
          <p:cNvSpPr>
            <a:spLocks noGrp="1"/>
          </p:cNvSpPr>
          <p:nvPr>
            <p:ph idx="1"/>
          </p:nvPr>
        </p:nvSpPr>
        <p:spPr>
          <a:xfrm>
            <a:off x="0" y="730921"/>
            <a:ext cx="11990231" cy="5798668"/>
          </a:xfrm>
        </p:spPr>
        <p:txBody>
          <a:bodyPr>
            <a:noAutofit/>
          </a:bodyPr>
          <a:lstStyle/>
          <a:p>
            <a:pPr marL="0" marR="0" indent="0" algn="r" rtl="1">
              <a:lnSpc>
                <a:spcPct val="107000"/>
              </a:lnSpc>
              <a:spcBef>
                <a:spcPts val="0"/>
              </a:spcBef>
              <a:spcAft>
                <a:spcPts val="0"/>
              </a:spcAft>
              <a:buNone/>
            </a:pPr>
            <a:r>
              <a:rPr lang="fa-IR"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4-5- حذف نتیجه</a:t>
            </a:r>
            <a:endParaRPr lang="en-US" sz="1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حذف نتایج مسابقه و تمامی موارد صلاحیت</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حذف امتیازات رنکینگ ثبت شده توسط فدراسیون جهانی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4-6 -  معلق کردن ورزشکار .کچو و یا هر یک از کادر تیم از فعالیتها توسط فدراسیون جهانی ( شامل ......و........ سطح قعالیتها )</a:t>
            </a:r>
            <a:endParaRPr lang="en-US" sz="1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تعلیق 6 ماهه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تعلیق 1 ساله</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تعلیق 2 ساله</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تعلیق 3 ساله</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تعلیق 4 ساله</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4-7- محرومیت هر یک از اعضای فدراسیونهای (   </a:t>
            </a:r>
            <a:r>
              <a:rPr lang="en-US"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MNA</a:t>
            </a:r>
            <a:r>
              <a:rPr lang="fa-IR"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 مورد تائید فدراسیون جهانی  یا کمیته تنبیهات مسابقات </a:t>
            </a:r>
            <a:endParaRPr lang="en-US" sz="1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در تمامی مسابقات</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در تمامی مسابقات در طول زمان تعیین شده  ( در طول 4 سال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4-8- پرداخت جریمه نقدی از 100 تا 500 ذلار برای هر تخلف</a:t>
            </a:r>
            <a:endParaRPr lang="en-US" sz="1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p>
        </p:txBody>
      </p:sp>
    </p:spTree>
    <p:extLst>
      <p:ext uri="{BB962C8B-B14F-4D97-AF65-F5344CB8AC3E}">
        <p14:creationId xmlns:p14="http://schemas.microsoft.com/office/powerpoint/2010/main" val="26726152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9579"/>
          </a:xfrm>
        </p:spPr>
        <p:txBody>
          <a:bodyPr>
            <a:noAutofit/>
          </a:bodyPr>
          <a:lstStyle/>
          <a:p>
            <a:pPr algn="r"/>
            <a:r>
              <a:rPr lang="fa-IR" sz="3200" b="1" dirty="0">
                <a:solidFill>
                  <a:srgbClr val="FF0000"/>
                </a:solidFill>
                <a:latin typeface="Microsoft Uighur" panose="02000000000000000000" pitchFamily="2" charset="-78"/>
                <a:cs typeface="2  Compset" panose="00000400000000000000" pitchFamily="2" charset="-78"/>
              </a:rPr>
              <a:t>تنبیهات</a:t>
            </a:r>
            <a:endParaRPr lang="en-US" sz="6600" dirty="0"/>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fa-IR"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a:t>
            </a: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کمیته رسیدگی به شکایات میتواند به فدراسیون جهانی پیشنهاد دهد تا تنبیهات انظباطی  بیشتری بر علیه اعضای در گیر در نظر گیرد  اما  این شامل  محدودیت طول زمان محرومیت و محدودیت زمانی محرومیت  ویا ماههای سپری شده نمیباشد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6-</a:t>
            </a: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درخواست تنبیهات انظباطی توسط کمیته رسیدگی به شکایات بر اساس ماده 6  اساسنامه فدراسیون جهانی در ائین نامه اختلاف تجزیه تحلیل تنبیهات انظباطی  صورت خواهد </a:t>
            </a:r>
            <a:r>
              <a:rPr lang="fa-IR"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پذیرفت.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8700234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Compset" panose="00000400000000000000" pitchFamily="2" charset="-78"/>
              </a:rPr>
              <a:t>ماده 25 : سایر مواردی که در قانون نیامده</a:t>
            </a:r>
            <a:endParaRPr lang="en-US" b="1" dirty="0">
              <a:solidFill>
                <a:srgbClr val="FF0000"/>
              </a:solidFill>
              <a:cs typeface="2  Compset" panose="00000400000000000000" pitchFamily="2" charset="-78"/>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در صورتي كه مسائلي پيش آيد كه در قوانين ذكر نشده  ،  به روش هاي زير حل وفصل خواهند 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 مسائلي كه در ارتباط  با مسابقه ( موارد فني مسابقه ) پيش آيند از طريق شوراي  داوران همان مسابقه حل و فصل  خواهند 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1-2- مسائلي از قبیل موارد فنی ، موارد مربوط به مسابقات و غیره ، كه در رابطه با مسابقه خاصي نبوده و در مسابقات پیش آید ،  توسط  نماينده فنی حل و فصل  خواهند شد .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2177722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129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2- محل استقرار</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normAutofit fontScale="92500"/>
          </a:bodyPr>
          <a:lstStyle/>
          <a:p>
            <a:pPr marL="0" indent="0" algn="r">
              <a:buNone/>
            </a:pPr>
            <a:r>
              <a:rPr lang="fa-IR" b="1" dirty="0" smtClean="0">
                <a:cs typeface="2  Badr" panose="00000400000000000000" pitchFamily="2" charset="-78"/>
              </a:rPr>
              <a:t>2-1 خط بیرونی محوطه مبارزه خط مرزی نامیده میشود و خط بیرونی محوطه مسابقه خط خارجی زمین مسابقه نامیده میشود.</a:t>
            </a:r>
          </a:p>
          <a:p>
            <a:pPr marL="0" indent="0" algn="r">
              <a:buNone/>
            </a:pPr>
            <a:r>
              <a:rPr lang="fa-IR" b="1" dirty="0" smtClean="0">
                <a:cs typeface="2  Badr" panose="00000400000000000000" pitchFamily="2" charset="-78"/>
              </a:rPr>
              <a:t>2-2 خط بیرونی محوطه مسابقه روبروی وقت نگهدار  خط خارجی 1 نامیده میشود و در جهت چرخش عقربه های ساعت از خط 1 بقیه خطوط 2و 3و 4 نامیده میشوند خط روبروی خط خارجی 1 خط مرزی 1 نامیده میشود و در جهت چرخش عقربه های ساعت از خط مرزی 1 خط مرزی 2 و 3و 4 نامیده میشوند و در شکل چند ضلعی محوطه مبارزه خط مرزی روبروی خط خارجی شماره 1 خط مرزی شماره 1 نامیده میشود و در جهت چرخش عقربه های ساعت از خط مرزی شماره 1 خطوط مرزی شماره  2 و 3 و4 و 5 و 6 و 7 و 8  </a:t>
            </a:r>
          </a:p>
          <a:p>
            <a:pPr marL="0" indent="0" algn="r">
              <a:buNone/>
            </a:pPr>
            <a:r>
              <a:rPr lang="fa-IR" b="1" dirty="0" smtClean="0">
                <a:cs typeface="2  Badr" panose="00000400000000000000" pitchFamily="2" charset="-78"/>
              </a:rPr>
              <a:t>3-2 محل استقرار سرداور و مبارزین در شروع و پایان هر مسابقه: محل استقرار مبارزین در دو طرف مخالف یکدیگر و با فاصله 1متر از مرکز زمین محوطه مبارزه روبروی خط خارجی  1 میباشدو سرداور در جهت مخالف  و 5/1 متر از مرکز از مرکز خط 3 خارجی زمین مسابفه میباشد . </a:t>
            </a:r>
          </a:p>
          <a:p>
            <a:pPr marL="0" indent="0" algn="r">
              <a:buNone/>
            </a:pPr>
            <a:endParaRPr lang="en-US" b="1" dirty="0">
              <a:cs typeface="2  Badr" panose="00000400000000000000" pitchFamily="2" charset="-78"/>
            </a:endParaRPr>
          </a:p>
        </p:txBody>
      </p:sp>
    </p:spTree>
    <p:extLst>
      <p:ext uri="{BB962C8B-B14F-4D97-AF65-F5344CB8AC3E}">
        <p14:creationId xmlns:p14="http://schemas.microsoft.com/office/powerpoint/2010/main" val="10940051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algn="r" rtl="1">
              <a:lnSpc>
                <a:spcPct val="107000"/>
              </a:lnSpc>
              <a:spcBef>
                <a:spcPts val="0"/>
              </a:spcBef>
              <a:spcAft>
                <a:spcPts val="0"/>
              </a:spcAft>
            </a:pPr>
            <a:r>
              <a:rPr lang="ar-SA" b="1" dirty="0" smtClean="0">
                <a:solidFill>
                  <a:srgbClr val="FF0000"/>
                </a:solidFill>
                <a:effectLst/>
                <a:latin typeface="Microsoft Uighur" panose="02000000000000000000" pitchFamily="2" charset="-78"/>
                <a:ea typeface="Times New Roman" panose="02020603050405020304" pitchFamily="18" charset="0"/>
                <a:cs typeface="2  Compset" panose="00000400000000000000" pitchFamily="2" charset="-78"/>
              </a:rPr>
              <a:t>4-2 محل استقرار داوران کنار</a:t>
            </a:r>
            <a:r>
              <a:rPr lang="ar-SA" dirty="0" smtClean="0">
                <a:solidFill>
                  <a:srgbClr val="FF0000"/>
                </a:solidFill>
                <a:effectLst/>
                <a:latin typeface="Microsoft Uighur" panose="02000000000000000000" pitchFamily="2" charset="-78"/>
                <a:ea typeface="Times New Roman" panose="02020603050405020304" pitchFamily="18" charset="0"/>
                <a:cs typeface="2  Compset" panose="00000400000000000000" pitchFamily="2" charset="-78"/>
              </a:rPr>
              <a:t> :</a:t>
            </a:r>
            <a:endParaRPr lang="en-US" sz="4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r">
              <a:lnSpc>
                <a:spcPct val="107000"/>
              </a:lnSpc>
              <a:spcBef>
                <a:spcPts val="0"/>
              </a:spcBef>
              <a:buNone/>
            </a:pPr>
            <a:r>
              <a:rPr lang="ar-SA" b="1" dirty="0" smtClean="0">
                <a:effectLst/>
                <a:latin typeface="Microsoft Uighur" panose="02000000000000000000" pitchFamily="2" charset="-78"/>
                <a:ea typeface="Times New Roman" panose="02020603050405020304" pitchFamily="18" charset="0"/>
                <a:cs typeface="2  Compset" panose="00000400000000000000" pitchFamily="2" charset="-78"/>
              </a:rPr>
              <a:t>محل استقرار داور شماره 1 با فاصله 5/0 متر از گوشه خارجی خط شماره 1 و 2 و محل استقرار داور شماره 2 با فاصله 5/0 متر از مرکز خط مرزی شماره 3 و محل استقرار داور شماره 3 با فاصله 5/0 متر از گوشه خط مرزی شماره 1و 4 .و در صورتیکه از سیستم 2 داوره استفاده شود محل استقرار داور شماره 1 با فاصله 5/0 متر از مرکز خط مرزی شماره 3 و داور شماره 2 با فاصله 5/0 متر از مرکز خط خارجی شماره 1 میباشد . محل استقرار داوران کنار می بایستی امکان تعییر تجهیزات و لوازم الکترونیکی یا  امکانات ورزشی باشد.</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110184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5-2 محل استقرار وقت نگهدار و بازبینی  ویدئو  :</a:t>
            </a:r>
            <a:endParaRPr lang="en-US" sz="4800" b="1"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ar-SA" dirty="0" smtClean="0">
                <a:effectLst/>
                <a:latin typeface="Microsoft Uighur" panose="02000000000000000000" pitchFamily="2" charset="-78"/>
                <a:ea typeface="Times New Roman" panose="02020603050405020304" pitchFamily="18" charset="0"/>
                <a:cs typeface="2  Compset" panose="00000400000000000000" pitchFamily="2" charset="-78"/>
              </a:rPr>
              <a:t>محل بازبینی ویدئو و وقت نگهدار  با فاصله 2 متر از خط خارجی شماره 1 و محل استقرار وقت نگهدار میبایستی مجهز به تجهیزات بازبینی و کلیه نیازهای صوتی و تصویری ویا سکوربورد  ورزشی باشد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6501770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6-2 محل استقرار کچها :</a:t>
            </a:r>
            <a:endParaRPr lang="en-US" sz="5400" dirty="0">
              <a:solidFill>
                <a:srgbClr val="FF0000"/>
              </a:solidFill>
            </a:endParaRPr>
          </a:p>
        </p:txBody>
      </p:sp>
      <p:sp>
        <p:nvSpPr>
          <p:cNvPr id="3" name="Content Placeholder 2"/>
          <p:cNvSpPr>
            <a:spLocks noGrp="1"/>
          </p:cNvSpPr>
          <p:nvPr>
            <p:ph idx="1"/>
          </p:nvPr>
        </p:nvSpPr>
        <p:spPr/>
        <p:txBody>
          <a:bodyPr/>
          <a:lstStyle/>
          <a:p>
            <a:pPr marL="0" indent="0">
              <a:buNone/>
            </a:pPr>
            <a:r>
              <a:rPr lang="ar-SA" b="1" dirty="0" smtClean="0">
                <a:effectLst/>
                <a:latin typeface="Microsoft Uighur" panose="02000000000000000000" pitchFamily="2" charset="-78"/>
                <a:ea typeface="Times New Roman" panose="02020603050405020304" pitchFamily="18" charset="0"/>
                <a:cs typeface="2  Compset" panose="00000400000000000000" pitchFamily="2" charset="-78"/>
              </a:rPr>
              <a:t>محل استقرار کچها با فاصله  ا متر از مرکز خط خط خارجی سمت کچها تعیین گردیده. محل استقرار </a:t>
            </a:r>
            <a:r>
              <a:rPr lang="fa-IR" b="1" dirty="0" smtClean="0">
                <a:effectLst/>
                <a:latin typeface="Microsoft Uighur" panose="02000000000000000000" pitchFamily="2" charset="-78"/>
                <a:ea typeface="Times New Roman" panose="02020603050405020304" pitchFamily="18" charset="0"/>
                <a:cs typeface="2  Compset" panose="00000400000000000000" pitchFamily="2" charset="-78"/>
              </a:rPr>
              <a:t>کچها </a:t>
            </a:r>
            <a:r>
              <a:rPr lang="ar-SA" b="1" dirty="0" smtClean="0">
                <a:effectLst/>
                <a:latin typeface="Microsoft Uighur" panose="02000000000000000000" pitchFamily="2" charset="-78"/>
                <a:ea typeface="Times New Roman" panose="02020603050405020304" pitchFamily="18" charset="0"/>
                <a:cs typeface="2  Compset" panose="00000400000000000000" pitchFamily="2" charset="-78"/>
              </a:rPr>
              <a:t>می بایستی مجهز به تجهیزات و لوازم الکترونیکی یا  سکوربورد ورزشی باشد.</a:t>
            </a:r>
            <a:endParaRPr lang="en-US" b="1" dirty="0"/>
          </a:p>
        </p:txBody>
      </p:sp>
    </p:spTree>
    <p:extLst>
      <p:ext uri="{BB962C8B-B14F-4D97-AF65-F5344CB8AC3E}">
        <p14:creationId xmlns:p14="http://schemas.microsoft.com/office/powerpoint/2010/main" val="6211992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7-2 محل استقرار میز بازرسی :</a:t>
            </a:r>
            <a:endParaRPr lang="en-US" sz="5400" b="1"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ar-SA" dirty="0" smtClean="0">
                <a:effectLst/>
                <a:latin typeface="Microsoft Uighur" panose="02000000000000000000" pitchFamily="2" charset="-78"/>
                <a:ea typeface="Times New Roman" panose="02020603050405020304" pitchFamily="18" charset="0"/>
                <a:cs typeface="2  Compset" panose="00000400000000000000" pitchFamily="2" charset="-78"/>
              </a:rPr>
              <a:t>محل استقرار میز بازرسی میبایستی در نزدیکی محوطه مسابقه به منظور بازرسی تجهیزات مبارز قرار مستقر گردد.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852900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C00000"/>
                </a:solidFill>
              </a:rPr>
              <a:t>ماده چهار : مبارزین</a:t>
            </a:r>
            <a:endParaRPr lang="en-US"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marL="0" marR="0" indent="0" algn="r" rtl="1">
              <a:lnSpc>
                <a:spcPct val="107000"/>
              </a:lnSpc>
              <a:spcBef>
                <a:spcPts val="0"/>
              </a:spcBef>
              <a:spcAft>
                <a:spcPts val="0"/>
              </a:spcAft>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صلاحيت مبارزين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داراي مليت تيم شركت كننده باشند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توسط  یکی از فدراسيونهای تكواندو كشورهای عضو فدراسیون جهانی معرفی شده باشند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داراي گواهينامه دان صادره از كوكي وان يا فدراسيون جهاني تكواندو 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دارا بودن گواهینامه جهانی ورزشکاران از فدراسیون جهانی تکواندو ( کارت گل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بازیکنانی که حداکثر 17 سال تمام داشته باشند ( 15 تا 17 سال مجاز به شرکت در مسابقات قهرمانی نوجوانان جهان می باشند و بازیکنان 12 تا 14 ساله برای مسابقات قهرمانی نونهالان جهان) .گروه سنی مسابقات المپیک جوانان بنابر تصمیم کمیته بین المللی المپیک متفاوت می باشد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توضیحات</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سن مبارزين براي مسابقات قهرماني نوجوانان جهان بر اساس سال و نه تاريخ تولد مشخص مي شود . براي مثال ،  اگر مسابقات در 11 ژوئن سال 2013  برگزار مي شود ، مبارزيني كه بين اول ژانويه 1996 تا 31 دسامبر1998 به دنيا آمده اند ،  مجاز به شركت در مسابقات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هستند.</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35361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2762"/>
          </a:xfrm>
        </p:spPr>
        <p:txBody>
          <a:bodyPr>
            <a:normAutofit fontScale="90000"/>
          </a:bodyPr>
          <a:lstStyle/>
          <a:p>
            <a:pPr lvl="0" algn="r" rtl="1">
              <a:lnSpc>
                <a:spcPct val="107000"/>
              </a:lnSpc>
              <a:spcBef>
                <a:spcPts val="0"/>
              </a:spcBef>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لباس و تجهيزات ايمني مبارزين </a:t>
            </a:r>
            <a:r>
              <a:rPr lang="en-US" sz="19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19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a:xfrm>
            <a:off x="540913" y="1056068"/>
            <a:ext cx="11217498" cy="5120895"/>
          </a:xfrm>
        </p:spPr>
        <p:txBody>
          <a:bodyPr>
            <a:normAutofit fontScale="85000" lnSpcReduction="20000"/>
          </a:bodyPr>
          <a:lstStyle/>
          <a:p>
            <a:pPr marL="0" indent="0" algn="r">
              <a:lnSpc>
                <a:spcPct val="107000"/>
              </a:lnSpc>
              <a:spcBef>
                <a:spcPts val="0"/>
              </a:spcBef>
              <a:buNone/>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در همه مسابقاتی که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جزو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تقویم سالانه فدراسیون جهانی قرار می گیرند ، تائیدیه تنها محدود </a:t>
            </a:r>
            <a:r>
              <a:rPr lang="ar-SA" b="1" dirty="0">
                <a:latin typeface="Calibri" panose="020F0502020204030204" pitchFamily="34" charset="0"/>
                <a:ea typeface="Calibri" panose="020F0502020204030204" pitchFamily="34" charset="0"/>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به تشک ، هوگو الکترونیکی ، سیستم بازبینی ویدیو و تجهیزات ایمنی نمی شود بلکه لباس و همه لوازم و تجهیزات مسابفه بازیکنان در مسابقات ، باید مورد تایید فدراسیون جهانی قرار گیرد . </a:t>
            </a:r>
            <a:endPar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indent="0" algn="r">
              <a:lnSpc>
                <a:spcPct val="107000"/>
              </a:lnSpc>
              <a:spcBef>
                <a:spcPts val="0"/>
              </a:spcBef>
              <a:buNone/>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مبارزين بايد محافظ تنه ، کلاه ایمنی ، كاپ ، ساق بند ، ساعدبند ، جوراب هاي حسگر ( در صورت استفاده از هوگو ال</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ك</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ترونيكي ) ، دستكش و لثه را قبل از ورورد به محوطه مبارزه بپوشند . کلاه ایمنی باید در زمان ورود به محوطه مسابقه زیر بازوی چپ قرار داشته باشد . قبل از شروع مسابقه و با فرمان سرداور ، کلاه ایمنی باید بر سر گذاره شود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  كاپ ، ساق بند و ساعد بند بايد زير لباس تكواندو پوشيده شوند .  مبارزين بايد تجهيزات ايمني و دستكش و لثه اي را كه توسط فدراسيون جهاني تكواندو تاييد شده جهت استفاده شخصي به همراه داشته باشند . پوشيدن هر چيز ديگر ، غير از كلاه ايمني در قسمت  سر مجاز نيست . پوششهای مذهبی که قبلا تایید شده اند باید زیر کلاه و توبوک پوشیده شوند و مبارزین نباید وسایلی که باعث آسیب رساندن به حریف یا مانع کار او شود بهمراه داشته باشند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indent="0" algn="r">
              <a:lnSpc>
                <a:spcPct val="107000"/>
              </a:lnSpc>
              <a:spcBef>
                <a:spcPts val="0"/>
              </a:spcBef>
              <a:buNone/>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fa-IR"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4 - پوشیدن  لباس مسابقات ( توبوك ) ، تجهيزات ايمني و ساير تجهيزات بايد در مکانی دور از مکان اصلی مسابقات و مجزا  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744560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6700"/>
          </a:xfrm>
        </p:spPr>
        <p:txBody>
          <a:bodyPr>
            <a:noAutofit/>
          </a:bodyPr>
          <a:lstStyle/>
          <a:p>
            <a:pPr lvl="0" algn="r" rtl="1">
              <a:lnSpc>
                <a:spcPct val="107000"/>
              </a:lnSpc>
              <a:spcBef>
                <a:spcPts val="0"/>
              </a:spcBef>
            </a:pPr>
            <a:r>
              <a:rPr lang="fa-IR"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2-5- مسئولیتهای کمیته برگزاری در قبال تجهیزات مسابقات </a:t>
            </a:r>
            <a:endParaRPr lang="en-US" sz="5400" dirty="0">
              <a:solidFill>
                <a:srgbClr val="FF0000"/>
              </a:solidFill>
            </a:endParaRPr>
          </a:p>
        </p:txBody>
      </p:sp>
      <p:sp>
        <p:nvSpPr>
          <p:cNvPr id="3" name="Content Placeholder 2"/>
          <p:cNvSpPr>
            <a:spLocks noGrp="1"/>
          </p:cNvSpPr>
          <p:nvPr>
            <p:ph idx="1"/>
          </p:nvPr>
        </p:nvSpPr>
        <p:spPr>
          <a:xfrm>
            <a:off x="180304" y="1249251"/>
            <a:ext cx="11590986" cy="4927712"/>
          </a:xfrm>
        </p:spPr>
        <p:txBody>
          <a:bodyPr>
            <a:noAutofit/>
          </a:bodyPr>
          <a:lstStyle/>
          <a:p>
            <a:pPr marL="0" indent="0" algn="r">
              <a:lnSpc>
                <a:spcPct val="107000"/>
              </a:lnSpc>
              <a:spcBef>
                <a:spcPts val="0"/>
              </a:spcBef>
              <a:buNone/>
            </a:pPr>
            <a:r>
              <a:rPr lang="fa-IR" sz="2000" b="1" dirty="0" smtClean="0">
                <a:latin typeface="Microsoft Uighur" panose="02000000000000000000" pitchFamily="2" charset="-78"/>
                <a:ea typeface="Times New Roman" panose="02020603050405020304" pitchFamily="18" charset="0"/>
                <a:cs typeface="2  Compset" panose="00000400000000000000" pitchFamily="2" charset="-78"/>
              </a:rPr>
              <a:t>2-5-1-   </a:t>
            </a:r>
            <a:r>
              <a:rPr lang="fa-IR" sz="2000" b="1" dirty="0">
                <a:latin typeface="Microsoft Uighur" panose="02000000000000000000" pitchFamily="2" charset="-78"/>
                <a:ea typeface="Times New Roman" panose="02020603050405020304" pitchFamily="18" charset="0"/>
                <a:cs typeface="2  Compset" panose="00000400000000000000" pitchFamily="2" charset="-78"/>
              </a:rPr>
              <a:t>مسئولیت كميته برگزاري دریافت تائیدیه مسابقات از فدراسيون جهانی و مسئولیت تهيه كليه تجهيزات مورد نياز و تکنسینها و نصب و راه اندازی تجهیزات مسابقه با هزینه کمیته برگزاری را می باشد.</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-تهیه هوگوهای الکترونیکی و تجهیزات مربوط به آن ،  تصمیم انتخاب کمپانی سازنده  با فدراسیون جهانی خواهد بود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تشکها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کلاهها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دیگر تجهیزات حفاظتی بعنوان ذخیره ( جورابهای دارای حسگر ، دستکشها ، ساقبندها ، ساعدبندها ، محافظ نانشیم و لباسها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تجهیزات مربوط به بازبینی ویدئو ، و تجهیزات مرتبط با آن . که محدود به تعداد دوربین های نمیباشد ( حداقل 3 یا 4 دوربین برای هر زمین ، قرار  دادن یک دوربین در بالای زمین در مسابقات قبل فینال و فینال ) ، هنگامیکه پخش رادیو و تلویزیون در دسترس میباشد ، شرایط پخش باید در میز بازبینی ویدئو به منظور بررسی  در دسترس باشد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صفحه نمایش بزرگ ( برای نشان دادن جریان مسابقه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تابلو نمایش برای بررسی ( برای نشان دادن بازبینی ویدئو  : حداقل با صفحه12 اینچی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تابلو  نمایش امتیازات برای زمین ( برای نمایش امتازات ، حداقل 4 عدد در هر زمین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latin typeface="Microsoft Uighur" panose="02000000000000000000" pitchFamily="2" charset="-78"/>
                <a:ea typeface="Times New Roman" panose="02020603050405020304" pitchFamily="18" charset="0"/>
                <a:cs typeface="2  Compset" panose="00000400000000000000" pitchFamily="2" charset="-78"/>
              </a:rPr>
              <a:t>- تجهیزات دیگر مربوط به مسابقات که در این فصل نیامده است ، در راهنمای فنی فدراسیون جهانی توصیف شده است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sz="2000" b="1" dirty="0"/>
          </a:p>
        </p:txBody>
      </p:sp>
    </p:spTree>
    <p:extLst>
      <p:ext uri="{BB962C8B-B14F-4D97-AF65-F5344CB8AC3E}">
        <p14:creationId xmlns:p14="http://schemas.microsoft.com/office/powerpoint/2010/main" val="458224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توضیح :</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fa-IR" b="1" dirty="0">
                <a:latin typeface="Microsoft Uighur" panose="02000000000000000000" pitchFamily="2" charset="-78"/>
                <a:ea typeface="Times New Roman" panose="02020603050405020304" pitchFamily="18" charset="0"/>
                <a:cs typeface="2  Compset" panose="00000400000000000000" pitchFamily="2" charset="-78"/>
              </a:rPr>
              <a:t>2-5-2 كميته برگزاري مسابقات مورد تاييد فدراسيون جهاني مسئول تهيه كليه تجهيزات و موارد اعلام شده زیر و سایر موارد در محوطه تمرین میباشد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latin typeface="Microsoft Uighur" panose="02000000000000000000" pitchFamily="2" charset="-78"/>
                <a:ea typeface="Times New Roman" panose="02020603050405020304" pitchFamily="18" charset="0"/>
                <a:cs typeface="2  Compset" panose="00000400000000000000" pitchFamily="2" charset="-78"/>
              </a:rPr>
              <a:t>- تهیه هوگوهای الکترونیک و تجهیزات مربوط به آن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latin typeface="Microsoft Uighur" panose="02000000000000000000" pitchFamily="2" charset="-78"/>
                <a:ea typeface="Times New Roman" panose="02020603050405020304" pitchFamily="18" charset="0"/>
                <a:cs typeface="2  Compset" panose="00000400000000000000" pitchFamily="2" charset="-78"/>
              </a:rPr>
              <a:t>- کف پوش</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latin typeface="Microsoft Uighur" panose="02000000000000000000" pitchFamily="2" charset="-78"/>
                <a:ea typeface="Times New Roman" panose="02020603050405020304" pitchFamily="18" charset="0"/>
                <a:cs typeface="2  Compset" panose="00000400000000000000" pitchFamily="2" charset="-78"/>
              </a:rPr>
              <a:t>- لوازم کمکهای اولیه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smtClean="0">
                <a:latin typeface="Microsoft Uighur" panose="02000000000000000000" pitchFamily="2" charset="-78"/>
                <a:ea typeface="Times New Roman" panose="02020603050405020304" pitchFamily="18" charset="0"/>
                <a:cs typeface="2  Compset" panose="00000400000000000000" pitchFamily="2" charset="-78"/>
              </a:rPr>
              <a:t>- ظرف </a:t>
            </a:r>
            <a:r>
              <a:rPr lang="fa-IR" b="1" dirty="0">
                <a:latin typeface="Microsoft Uighur" panose="02000000000000000000" pitchFamily="2" charset="-78"/>
                <a:ea typeface="Times New Roman" panose="02020603050405020304" pitchFamily="18" charset="0"/>
                <a:cs typeface="2  Compset" panose="00000400000000000000" pitchFamily="2" charset="-78"/>
              </a:rPr>
              <a:t>دارای </a:t>
            </a:r>
            <a:r>
              <a:rPr lang="fa-IR" b="1" dirty="0" smtClean="0">
                <a:latin typeface="Microsoft Uighur" panose="02000000000000000000" pitchFamily="2" charset="-78"/>
                <a:ea typeface="Times New Roman" panose="02020603050405020304" pitchFamily="18" charset="0"/>
                <a:cs typeface="2  Compset" panose="00000400000000000000" pitchFamily="2" charset="-78"/>
              </a:rPr>
              <a:t>یخ</a:t>
            </a:r>
          </a:p>
          <a:p>
            <a:pPr marL="0" indent="0" algn="r">
              <a:lnSpc>
                <a:spcPct val="107000"/>
              </a:lnSpc>
              <a:spcBef>
                <a:spcPts val="0"/>
              </a:spcBef>
              <a:buNone/>
            </a:pPr>
            <a:r>
              <a:rPr lang="fa-IR" b="1" dirty="0" smtClean="0">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0" algn="r">
              <a:lnSpc>
                <a:spcPct val="107000"/>
              </a:lnSpc>
              <a:spcBef>
                <a:spcPts val="0"/>
              </a:spcBef>
              <a:buNone/>
            </a:pPr>
            <a:r>
              <a:rPr lang="fa-IR" b="1" dirty="0">
                <a:latin typeface="Microsoft Uighur" panose="02000000000000000000" pitchFamily="2" charset="-78"/>
                <a:ea typeface="Times New Roman" panose="02020603050405020304" pitchFamily="18" charset="0"/>
                <a:cs typeface="2  Compset" panose="00000400000000000000" pitchFamily="2" charset="-78"/>
              </a:rPr>
              <a:t>2-5-3 -   مسئولیت  دریافت تائیدیه بخشی از تجهیزات تهیه شده در مسابقات بر عهده کمیته برگزاری میباشد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515489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5819" y="259479"/>
            <a:ext cx="9144000" cy="2387600"/>
          </a:xfrm>
        </p:spPr>
        <p:txBody>
          <a:bodyPr/>
          <a:lstStyle/>
          <a:p>
            <a:pPr marL="0" marR="0" rtl="1">
              <a:lnSpc>
                <a:spcPct val="107000"/>
              </a:lnSpc>
              <a:spcBef>
                <a:spcPts val="0"/>
              </a:spcBef>
              <a:spcAft>
                <a:spcPts val="800"/>
              </a:spcAft>
            </a:pPr>
            <a:r>
              <a:rPr lang="fa-IR" b="1" dirty="0">
                <a:solidFill>
                  <a:srgbClr val="FF0000"/>
                </a:solidFill>
                <a:latin typeface="Calibri" panose="020F0502020204030204" pitchFamily="34" charset="0"/>
                <a:ea typeface="Calibri" panose="020F0502020204030204" pitchFamily="34" charset="0"/>
                <a:cs typeface="2  Titr" panose="00000700000000000000" pitchFamily="2" charset="-78"/>
              </a:rPr>
              <a:t>قوانین داوری کیوروگی2015</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ubtitle 2"/>
          <p:cNvSpPr>
            <a:spLocks noGrp="1"/>
          </p:cNvSpPr>
          <p:nvPr>
            <p:ph type="subTitle" idx="1"/>
          </p:nvPr>
        </p:nvSpPr>
        <p:spPr>
          <a:xfrm>
            <a:off x="1631324" y="3344461"/>
            <a:ext cx="9144000" cy="1655762"/>
          </a:xfrm>
        </p:spPr>
        <p:txBody>
          <a:bodyPr>
            <a:normAutofit/>
          </a:bodyPr>
          <a:lstStyle/>
          <a:p>
            <a:pPr rtl="1">
              <a:lnSpc>
                <a:spcPct val="107000"/>
              </a:lnSpc>
              <a:spcBef>
                <a:spcPts val="0"/>
              </a:spcBef>
              <a:spcAft>
                <a:spcPts val="800"/>
              </a:spcAft>
            </a:pPr>
            <a:r>
              <a:rPr lang="fa-IR" sz="3200" b="1" dirty="0">
                <a:solidFill>
                  <a:srgbClr val="0070C0"/>
                </a:solidFill>
                <a:latin typeface="Calibri" panose="020F0502020204030204" pitchFamily="34" charset="0"/>
                <a:ea typeface="Calibri" panose="020F0502020204030204" pitchFamily="34" charset="0"/>
                <a:cs typeface="2  Titr" panose="00000700000000000000" pitchFamily="2" charset="-78"/>
              </a:rPr>
              <a:t>تهیه و ترجمه توسط کمیته آموزش پژوهش و تحقیقات </a:t>
            </a:r>
            <a:r>
              <a:rPr lang="fa-IR" sz="3200" b="1" dirty="0" smtClean="0">
                <a:solidFill>
                  <a:srgbClr val="0070C0"/>
                </a:solidFill>
                <a:latin typeface="Calibri" panose="020F0502020204030204" pitchFamily="34" charset="0"/>
                <a:ea typeface="Calibri" panose="020F0502020204030204" pitchFamily="34" charset="0"/>
                <a:cs typeface="2  Titr" panose="00000700000000000000" pitchFamily="2" charset="-78"/>
              </a:rPr>
              <a:t>فدراسیون</a:t>
            </a:r>
            <a:endParaRPr lang="en-US" sz="3200" b="1" dirty="0" smtClean="0">
              <a:solidFill>
                <a:srgbClr val="0070C0"/>
              </a:solidFill>
              <a:latin typeface="Calibri" panose="020F0502020204030204" pitchFamily="34" charset="0"/>
              <a:ea typeface="Calibri" panose="020F0502020204030204" pitchFamily="34" charset="0"/>
              <a:cs typeface="2  Titr" panose="00000700000000000000" pitchFamily="2" charset="-78"/>
            </a:endParaRPr>
          </a:p>
          <a:p>
            <a:pPr rtl="1">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Arial" panose="020B0604020202020204" pitchFamily="34" charset="0"/>
            </a:endParaRPr>
          </a:p>
          <a:p>
            <a:pPr rtl="1">
              <a:lnSpc>
                <a:spcPct val="107000"/>
              </a:lnSpc>
              <a:spcBef>
                <a:spcPts val="0"/>
              </a:spcBef>
              <a:spcAft>
                <a:spcPts val="800"/>
              </a:spcAft>
            </a:pPr>
            <a:r>
              <a:rPr lang="fa-IR" sz="3200" b="1" dirty="0">
                <a:solidFill>
                  <a:srgbClr val="00B0F0"/>
                </a:solidFill>
                <a:latin typeface="Calibri" panose="020F0502020204030204" pitchFamily="34" charset="0"/>
                <a:ea typeface="Calibri" panose="020F0502020204030204" pitchFamily="34" charset="0"/>
                <a:cs typeface="2  Titr" panose="00000700000000000000" pitchFamily="2" charset="-78"/>
              </a:rPr>
              <a:t>دیماه 1393</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10427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normAutofit/>
          </a:bodyPr>
          <a:lstStyle/>
          <a:p>
            <a:pPr lvl="0" algn="r" rtl="1">
              <a:lnSpc>
                <a:spcPct val="107000"/>
              </a:lnSpc>
              <a:spcBef>
                <a:spcPts val="0"/>
              </a:spcBef>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آزمایش ضد دوپیگ </a:t>
            </a:r>
            <a:endParaRPr lang="en-US" sz="5400" dirty="0">
              <a:solidFill>
                <a:srgbClr val="FF0000"/>
              </a:solidFill>
            </a:endParaRPr>
          </a:p>
        </p:txBody>
      </p:sp>
      <p:sp>
        <p:nvSpPr>
          <p:cNvPr id="3" name="Content Placeholder 2"/>
          <p:cNvSpPr>
            <a:spLocks noGrp="1"/>
          </p:cNvSpPr>
          <p:nvPr>
            <p:ph idx="1"/>
          </p:nvPr>
        </p:nvSpPr>
        <p:spPr>
          <a:xfrm>
            <a:off x="463639" y="1825625"/>
            <a:ext cx="11217499" cy="4351338"/>
          </a:xfrm>
        </p:spPr>
        <p:txBody>
          <a:bodyPr>
            <a:normAutofit fontScale="85000" lnSpcReduction="10000"/>
          </a:bodyPr>
          <a:lstStyle/>
          <a:p>
            <a:pPr marL="0" indent="0" algn="r">
              <a:lnSpc>
                <a:spcPct val="107000"/>
              </a:lnSpc>
              <a:spcBef>
                <a:spcPts val="0"/>
              </a:spcBef>
              <a:buNone/>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استفاده يا كاربرد هر نوع دارو يا مواد شيميايي كه در آيين نامه ضد دوپينگ فدراسيون جهاني آمده است  ، در مسابقات تكواندوي كه توسط فدراسيون جهاني برگزار يا تاييد مي شود ، ممنوع مي باشد .  در مسابقات تكواندو بازي هاي المپيك يا ساير بازي هاي چند رشته اي ، آيين نامه ضد دوپیگ  " وادا "  اجرا مي گردد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فدراسيون جهاني تكواندو مجاز است ، هر گونه آزمايش پزشكي لازم را جهت تشخيص موارد نقص اين قانون توسط مبارزين انجام دهد و هرمبارز برنده ای كه از اجراي آزمايش خودداری نمايد يا ثابت شود كه ناقض قوانين مذكور بوده ، از رده بندي نهايی حذف و رده بندي به مبارز بعدي در جدول  رده بندي انتقال خواهد يافت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   كميته برگزاري مسئول ایجاد آمادگی لازم برای انجام آزمايشات پزشكي می باشد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pPr>
            <a:endPar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4 -   جزييات آيين نامه ضد دوپينگ فدراسيون جهاني به عنوان بخشي از آيين نامه ها شمرده خواهد 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endPar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indent="0" algn="r">
              <a:lnSpc>
                <a:spcPct val="107000"/>
              </a:lnSpc>
              <a:spcBef>
                <a:spcPts val="0"/>
              </a:spcBef>
              <a:buNone/>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16355509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a:lnSpc>
                <a:spcPct val="107000"/>
              </a:lnSpc>
              <a:spcBef>
                <a:spcPts val="0"/>
              </a:spcBef>
            </a:pPr>
            <a:r>
              <a:rPr lang="ar-SA"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(1)</a:t>
            </a:r>
            <a: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br>
            <a:r>
              <a:rPr lang="ar-SA"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دارا بودن مليت تيم  شركت كننده :</a:t>
            </a:r>
            <a:r>
              <a:rPr lang="ar-SA" sz="2800"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373487" y="1825625"/>
            <a:ext cx="11539471" cy="4351338"/>
          </a:xfrm>
        </p:spPr>
        <p:txBody>
          <a:bodyPr>
            <a:noAutofit/>
          </a:bodyPr>
          <a:lstStyle/>
          <a:p>
            <a:pPr marL="0" indent="0" algn="r">
              <a:lnSpc>
                <a:spcPct val="107000"/>
              </a:lnSpc>
              <a:spcBef>
                <a:spcPts val="0"/>
              </a:spcBef>
              <a:buNone/>
            </a:pPr>
            <a:r>
              <a:rPr lang="ar-SA" sz="2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وقتي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مبارزي عضویت يك تيم ملی را میپذیرد ،  مليت وتابعيت وي</a:t>
            </a:r>
            <a:r>
              <a:rPr lang="ar-SA" sz="2400" b="1" dirty="0">
                <a:latin typeface="Calibri" panose="020F0502020204030204" pitchFamily="34" charset="0"/>
                <a:ea typeface="Calibri" panose="020F0502020204030204" pitchFamily="34" charset="0"/>
                <a:cs typeface="2  Compset" panose="00000400000000000000" pitchFamily="2" charset="-78"/>
              </a:rPr>
              <a:t>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براساس پذیرش وی  قبل از نام نويسي براي شركت در مسابقه تعيين مي شود .تابعيت  مبارز از طريق بررسی پاسپورت وي مشخص مي شود . در صورتي كه مبارزی كه داراي بيش از يك تابعيت بوده و ايجاد مشكل نمايد ، مبارز بايد مشخص نماید که برای کدام تیم مسابقه خواهد داد . </a:t>
            </a: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با اين وجود چنانچه بازيكنی در مسابقات المپيك ، كسب سهميه المپيك ، مسابقات قهرماني قاره اي يا منطقه اي و يا مسابقات قهرمانی جهان که مورد تایید فدراسیون جهانی باشد با مليت يك كشور شركت نمايد ،‌ تا سه سال نمي تواند با مليت ديگر در چنين مسابقاتی شركت نمايد . اين مدت با موافقت كميته هاي ملي المپيك و فدراسيون جهاني تكواندو قابل كاهش يا حذف می باشد .  فدراسيون جهاني تكواندو مي تواند اقدامات انظباطي را برای بازيكن و فدراسيون كشور متخلف اعمال نمايد ، ولي محدود به رتبه كسب شده نخواهد شد . در موردی که سن ورزشکار 16 یا کمتر باشد ،این ماده در موردش صدق نمیکند مگر اینکه 2دو کشور درخواست تجدید نظر داده باشند . در صورت بروز اختلاف فدراسیون جهانی بررسی  و تصمیم نهایی را خواهد گرفت . پس از تصمیم هیچگونه اعتراضی قابل قبول نمیباشد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p>
        </p:txBody>
      </p:sp>
    </p:spTree>
    <p:extLst>
      <p:ext uri="{BB962C8B-B14F-4D97-AF65-F5344CB8AC3E}">
        <p14:creationId xmlns:p14="http://schemas.microsoft.com/office/powerpoint/2010/main" val="22020529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 y="0"/>
            <a:ext cx="11784169" cy="7086936"/>
          </a:xfrm>
        </p:spPr>
        <p:txBody>
          <a:bodyPr>
            <a:normAutofit/>
          </a:bodyPr>
          <a:lstStyle/>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 (2)</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18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توصیه فدراسیون جهانی به فدراسیونهای ملی :  فدراسیون هر کشوری مسئول کنترل باردار نبودن و جنسیت نفرات وهمچنین  نتایج تستهای آمادگی جسمانی و پزشکی بازیکنان را بر عهده دارد همچنین فدراسیون هر کشور مسئولیت اتفاقات و  تهیه بیمه درمانی و همچنین بدهیهای مدنی برای مقامات و ورزشکاران خود در طول مسابقات میباشد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1200"/>
              </a:spcBef>
              <a:buNone/>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( 3 )</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1200"/>
              </a:spcBef>
              <a:buNone/>
            </a:pPr>
            <a:r>
              <a:rPr lang="ar-SA" sz="18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رنگ محافظ لثه محدود به سفيد يا بي رنگ است . </a:t>
            </a:r>
            <a:r>
              <a:rPr lang="fa-IR" sz="18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هرچنداستفاده از محافظ لثه  با تاييديه كتبي پزشك مبني بر تشخيص زيان آور بودن براي بازيكن استفاده از لثه ملغی مي شود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 (4)</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1800" b="1" dirty="0">
                <a:latin typeface="Microsoft Uighur" panose="02000000000000000000" pitchFamily="2" charset="-78"/>
                <a:ea typeface="Times New Roman" panose="02020603050405020304" pitchFamily="18" charset="0"/>
                <a:cs typeface="2  Compset" panose="00000400000000000000" pitchFamily="2" charset="-78"/>
              </a:rPr>
              <a:t>محافظ سر : رنگ کلاه به غیر از آبی یا قرمز  در مسابقات مجاز نمیباشد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1800"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 (5 )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1800" b="1" dirty="0">
                <a:latin typeface="Microsoft Uighur" panose="02000000000000000000" pitchFamily="2" charset="-78"/>
                <a:ea typeface="Times New Roman" panose="02020603050405020304" pitchFamily="18" charset="0"/>
                <a:cs typeface="2  Compset" panose="00000400000000000000" pitchFamily="2" charset="-78"/>
              </a:rPr>
              <a:t>سیستم بازبینی فوری ویدئو :  مسئولیت کمیته برگزاری  تهیه لوازم  پخش بازبینی شامل تجهیزات بازبینی برای درخواست باز بینی  در مسابقات فدراسیون جهانی میباشد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buNone/>
            </a:pPr>
            <a:r>
              <a:rPr lang="ar-SA" sz="1800"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 (6)</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1800" b="1" dirty="0">
                <a:latin typeface="Microsoft Uighur" panose="02000000000000000000" pitchFamily="2" charset="-78"/>
                <a:ea typeface="Times New Roman" panose="02020603050405020304" pitchFamily="18" charset="0"/>
                <a:cs typeface="2  Compset" panose="00000400000000000000" pitchFamily="2" charset="-78"/>
              </a:rPr>
              <a:t>نوار چسپ: چسپ زدن به دست و پا  در هنگام بازرسی مورد تائید میباشد . هرچند بازرس میتواند به منظور تائیدیه با پزشک در خصوص چسپ زدن  اقدام نماید .</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69072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800" b="1" dirty="0" smtClean="0">
                <a:solidFill>
                  <a:srgbClr val="FF0000"/>
                </a:solidFill>
                <a:cs typeface="2  Badr" panose="00000400000000000000" pitchFamily="2" charset="-78"/>
              </a:rPr>
              <a:t>ماده 5 : طبقه بندی اوزان </a:t>
            </a:r>
            <a:r>
              <a:rPr lang="fa-IR" b="1" dirty="0" smtClean="0">
                <a:solidFill>
                  <a:srgbClr val="FF0000"/>
                </a:solidFill>
                <a:cs typeface="2  Badr" panose="00000400000000000000" pitchFamily="2" charset="-78"/>
              </a:rPr>
              <a:t/>
            </a:r>
            <a:br>
              <a:rPr lang="fa-IR" b="1" dirty="0" smtClean="0">
                <a:solidFill>
                  <a:srgbClr val="FF0000"/>
                </a:solidFill>
                <a:cs typeface="2  Badr" panose="00000400000000000000" pitchFamily="2" charset="-78"/>
              </a:rPr>
            </a:br>
            <a:r>
              <a:rPr lang="fa-IR" sz="3600" b="1" dirty="0" smtClean="0">
                <a:cs typeface="2  Badr" panose="00000400000000000000" pitchFamily="2" charset="-78"/>
              </a:rPr>
              <a:t>طبقه بندی اوزان آقایان و بانوان</a:t>
            </a:r>
            <a:endParaRPr lang="en-US" sz="3600" b="1" dirty="0">
              <a:cs typeface="2  Badr" panose="00000400000000000000" pitchFamily="2" charset="-78"/>
            </a:endParaRPr>
          </a:p>
        </p:txBody>
      </p:sp>
      <p:sp>
        <p:nvSpPr>
          <p:cNvPr id="3" name="Content Placeholder 2"/>
          <p:cNvSpPr>
            <a:spLocks noGrp="1"/>
          </p:cNvSpPr>
          <p:nvPr>
            <p:ph idx="1"/>
          </p:nvPr>
        </p:nvSpPr>
        <p:spPr/>
        <p:txBody>
          <a:bodyPr/>
          <a:lstStyle/>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توضیح (1)</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بیش حد مجاز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معیار  تشخیص محدودیت وزن یک رقم اعشار است . به عنوان مثال بیش از 50 کیلوگرم تا 0/50 تعیین گردیده و 1/50 اضافخ وزن محسوب میگرددو عدم صلاحیت اعلام میگردد.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توضیح (2)</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اضافه وزن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بالای 00/50 کیلوگرم ثبت  1/50 کیلوگرم می باشد و 0/50 و کمتر از آن قابل قبول و بیش از آن عدم صلاحیت دریافت مینماید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4677003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solidFill>
                  <a:srgbClr val="C00000"/>
                </a:solidFill>
                <a:cs typeface="2  Badr" panose="00000400000000000000" pitchFamily="2" charset="-78"/>
              </a:rPr>
              <a:t>ماده6 -  گروه بندی  و روشهای برگزاری مسابقات</a:t>
            </a:r>
            <a:endParaRPr lang="en-US" b="1" dirty="0">
              <a:solidFill>
                <a:srgbClr val="C00000"/>
              </a:solidFill>
              <a:cs typeface="2  Badr" panose="00000400000000000000" pitchFamily="2" charset="-78"/>
            </a:endParaRPr>
          </a:p>
        </p:txBody>
      </p:sp>
      <p:sp>
        <p:nvSpPr>
          <p:cNvPr id="3" name="Content Placeholder 2"/>
          <p:cNvSpPr>
            <a:spLocks noGrp="1"/>
          </p:cNvSpPr>
          <p:nvPr>
            <p:ph idx="1"/>
          </p:nvPr>
        </p:nvSpPr>
        <p:spPr/>
        <p:txBody>
          <a:bodyPr>
            <a:normAutofit fontScale="62500" lnSpcReduction="20000"/>
          </a:bodyPr>
          <a:lstStyle/>
          <a:p>
            <a:pPr marL="0" marR="0" indent="0" algn="r" rtl="1">
              <a:lnSpc>
                <a:spcPct val="107000"/>
              </a:lnSpc>
              <a:spcBef>
                <a:spcPts val="0"/>
              </a:spcBef>
              <a:spcAft>
                <a:spcPts val="0"/>
              </a:spcAft>
              <a:buNone/>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 مسابقات به شرح زیر گروه بندی می شوند : </a:t>
            </a:r>
            <a:endParaRPr lang="en-US" sz="31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1 -1- مسابقات انفرادي:  معمولا بين مبارزين در يك وزن انجام مي شود . در صورت ضرورت  می توان با ادغام وزن های متوالی يك وزن جديد بدست آورد . در هر دوره مسابقه هیچ بازیکنی مجاز به شرکت در بیش از یک وزن نمی 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1-2-  مسابقات تیمی : روش و تقسیمات اوزان مسابقات تیمی باید بر اساس روش جاری جام قهرمانی مسابقات فدراسیون جهانی انجام گیرد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روشهاي مسابقه به شرح زير مي 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مسابقات تك حذفی</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مسابقات دوره ای</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مسابقات تكواندو بازي های المپيك بايد به روش تك حذفی بين دو مبارز  برگزار گردد با ترکیبی از مسابقات دوره ای تک حذفی و بازگردانی انجام میگردد.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همه مسابقات بين المللی كه به تائيد فدراسيون جهانی تكواندو می رسند ، بايد با شركت حداقل چهار كشور و چهار مبارز در هر وزن بر گزار گردند ، هر وزنی را كه دارای كمتر از چهار مبارز باشد ،  نمی توان در رده بندی رسمی محاسبه كرد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مسابقات سری گرند پریکس  بر اساس رده بندی آخرین مسابقات جهانی  گرند پریکس برگزار خواهد شد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pPr>
            <a:endParaRPr lang="fa-IR"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pP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سیستم تورنمنتی مسابقات  رده بندي به روش رده بندي انفرادي (سيستم مدالي)  انجام مي شود . با اين وجود رده بندي تيم ها را مي توان براساس رده بندي انفرادي و روش جمع امتيازات هم معين كرد . </a:t>
            </a:r>
            <a:endParaRPr lang="en-US" sz="26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2170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a:lnSpc>
                <a:spcPct val="107000"/>
              </a:lnSpc>
              <a:spcBef>
                <a:spcPts val="0"/>
              </a:spcBef>
            </a:pPr>
            <a:r>
              <a:rPr lang="ar-SA" sz="4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روش امتيازبندي</a:t>
            </a:r>
            <a:endParaRPr lang="en-US" sz="3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lgn="r">
              <a:lnSpc>
                <a:spcPct val="107000"/>
              </a:lnSpc>
              <a:spcBef>
                <a:spcPts val="0"/>
              </a:spcBef>
              <a:buNone/>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رده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بندي تيم توضیحات :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رده بندی </a:t>
            </a: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ها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براساس امتيازات و طبق دستور العمل هاي زير مشخص مي شود </a:t>
            </a: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يك امتياز پايه ،  براي مبارزي كه پس از وزن كشي رسمي وارد محوطه مسابقه مي شود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يك امتياز براي هر برد ( شامل برد با استراحت نيز مي گردد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هفت امتياز اضافي براي هر مدال طلا</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سه امتياز اضافي براي هر مدال نقره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يك امتياز اضافي براي هر مدال برنز</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در صورت تساوي دو تيم </a:t>
            </a: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يا بيشتر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رده بندي به روش زير معين خواهد شد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بيشترين تعداد مدال هاي طلا ، نقره ، و يا برنز كه توسط تيم ها كسب شده است .2</a:t>
            </a:r>
            <a:r>
              <a:rPr lang="ar-SA" b="1" dirty="0">
                <a:latin typeface="Calibri" panose="020F0502020204030204" pitchFamily="34" charset="0"/>
                <a:ea typeface="Calibri" panose="020F0502020204030204" pitchFamily="34" charset="0"/>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بيشترين تعداد مبارزين شركت كننده . 3) بالاترين امتياز در وزنهاي سنگين تر</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در مسابقات تيمي ، نتيجه هر تيم در مسابقه  بر اساس نتايج انفرادی محاسبه مي شود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626307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lnSpc>
                <a:spcPct val="107000"/>
              </a:lnSpc>
              <a:spcBef>
                <a:spcPts val="0"/>
              </a:spcBef>
            </a:pPr>
            <a:r>
              <a:rPr lang="ar-SA"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توضيح(1</a:t>
            </a:r>
            <a:r>
              <a:rPr lang="ar-SA" sz="28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dirty="0">
              <a:solidFill>
                <a:srgbClr val="FF0000"/>
              </a:solidFill>
            </a:endParaRPr>
          </a:p>
        </p:txBody>
      </p:sp>
      <p:sp>
        <p:nvSpPr>
          <p:cNvPr id="3" name="Content Placeholder 2"/>
          <p:cNvSpPr>
            <a:spLocks noGrp="1"/>
          </p:cNvSpPr>
          <p:nvPr>
            <p:ph idx="1"/>
          </p:nvPr>
        </p:nvSpPr>
        <p:spPr/>
        <p:txBody>
          <a:bodyPr/>
          <a:lstStyle/>
          <a:p>
            <a:pPr marL="0" indent="0" algn="r">
              <a:lnSpc>
                <a:spcPct val="107000"/>
              </a:lnSpc>
              <a:spcBef>
                <a:spcPts val="0"/>
              </a:spcBef>
              <a:buNone/>
            </a:pPr>
            <a:r>
              <a:rPr lang="ar-SA" b="1" dirty="0" smtClean="0">
                <a:latin typeface="Microsoft Uighur" panose="02000000000000000000" pitchFamily="2" charset="-78"/>
                <a:ea typeface="Times New Roman" panose="02020603050405020304" pitchFamily="18" charset="0"/>
                <a:cs typeface="2  Compset" panose="00000400000000000000" pitchFamily="2" charset="-78"/>
              </a:rPr>
              <a:t>ادغام </a:t>
            </a:r>
            <a:r>
              <a:rPr lang="ar-SA" b="1" dirty="0">
                <a:latin typeface="Microsoft Uighur" panose="02000000000000000000" pitchFamily="2" charset="-78"/>
                <a:ea typeface="Times New Roman" panose="02020603050405020304" pitchFamily="18" charset="0"/>
                <a:cs typeface="2  Compset" panose="00000400000000000000" pitchFamily="2" charset="-78"/>
              </a:rPr>
              <a:t>وزن ها : روش ادغام مطابق وزنهای بازیهای المپیک می باشد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توضیحات</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مسابقات جام جهانی بر اساس رده بندی آخرین مسابقات جهانی برگزار خواهد شد .</a:t>
            </a:r>
            <a:endParaRPr lang="en-US" b="1" dirty="0"/>
          </a:p>
        </p:txBody>
      </p:sp>
    </p:spTree>
    <p:extLst>
      <p:ext uri="{BB962C8B-B14F-4D97-AF65-F5344CB8AC3E}">
        <p14:creationId xmlns:p14="http://schemas.microsoft.com/office/powerpoint/2010/main" val="3486001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ماده 7 : زمان مسابقه</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  زمان مسابقه  سه راند دو دقيقه اي با يك دقيقه استراحت بين راندها مي باشد . در صورت تساوي در پايان راند سوم  ،  پس از يك دقيقه استراحت  راند چهارم به مدت دو دقيقه و با قانون امتياز طلايي اجرا خواهد شد </a:t>
            </a: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p>
          <a:p>
            <a:pPr marL="0" marR="0" indent="0" algn="r" rtl="1">
              <a:lnSpc>
                <a:spcPct val="107000"/>
              </a:lnSpc>
              <a:spcBef>
                <a:spcPts val="0"/>
              </a:spcBef>
              <a:spcAft>
                <a:spcPts val="0"/>
              </a:spcAft>
              <a:buNone/>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latin typeface="Microsoft Uighur" panose="02000000000000000000" pitchFamily="2" charset="-78"/>
                <a:ea typeface="Times New Roman" panose="02020603050405020304" pitchFamily="18" charset="0"/>
                <a:cs typeface="2  Compset" panose="00000400000000000000" pitchFamily="2" charset="-78"/>
              </a:rPr>
              <a:t>2 -   بر اساس تصميم نماينده فني و برای همان مسابقات ، می توان زمان مسابقه را به سه راند یک دقیقه ای ،  سه راند یک ونیم دقیقه ای و یا دو راند دو دقیقه ای بر تغییر داد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4832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ماده 8 : قرعه کشی</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marL="0" marR="0" indent="0" algn="r" rtl="1">
              <a:lnSpc>
                <a:spcPct val="107000"/>
              </a:lnSpc>
              <a:spcBef>
                <a:spcPts val="0"/>
              </a:spcBef>
              <a:spcAft>
                <a:spcPts val="0"/>
              </a:spcAft>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زمان قرعه کشی بر اساس برنامه زمانبندی مسابقات صورت خواهد پذیرفت.  این امر بر اساس اعلام کمیته برگزاری در پایان  تاریخ پذیرش در هر وزن ویا وب سایت رسمی کمیته برگزاری ویا فدراسیون جهانی صورت خواهد پذیر</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ف</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 . تیمهای دعوت شده مسئولیت تائید اعضای خود را قبل از قرعه کشی بر عهده دارند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قرعه کشی بصورت رندم کامپیوتری ویا رندم دستی صورت میپذیرد .و نحوه قرعه کشی بر اساس تصمیم نماینده فنی مسابقات خواهد بود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مشخص شدن شماره بازیکنان بر اساس رنکینگ فدراسیون جهانی خواهد بود . شماره و رده بازیکنان قبل از دیگر بازیکنان در جدول مسابقات وارد میگردد .در مسابقات رسمی فدراسیون جهانی و (جی2)  حداقل 8 مبارز رده بندی خواهند شد</a:t>
            </a:r>
            <a:endParaRPr lang="en-US" dirty="0"/>
          </a:p>
        </p:txBody>
      </p:sp>
    </p:spTree>
    <p:extLst>
      <p:ext uri="{BB962C8B-B14F-4D97-AF65-F5344CB8AC3E}">
        <p14:creationId xmlns:p14="http://schemas.microsoft.com/office/powerpoint/2010/main" val="7999077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ماده 9 : وزن کشی</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marL="0" marR="0" indent="0" algn="r" rtl="1">
              <a:lnSpc>
                <a:spcPct val="107000"/>
              </a:lnSpc>
              <a:spcBef>
                <a:spcPts val="0"/>
              </a:spcBef>
              <a:spcAft>
                <a:spcPts val="0"/>
              </a:spcAft>
              <a:buNone/>
            </a:pPr>
            <a:r>
              <a:rPr lang="ar-SA" b="1" dirty="0">
                <a:latin typeface="Microsoft Uighur" panose="02000000000000000000" pitchFamily="2" charset="-78"/>
                <a:ea typeface="Times New Roman" panose="02020603050405020304" pitchFamily="18" charset="0"/>
                <a:cs typeface="2  Compset" panose="00000400000000000000" pitchFamily="2" charset="-78"/>
              </a:rPr>
              <a:t>1-  وزن كشي مبارزين هر روز میبایستی یک روز قبل از مسابقه خاتمه یابد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ar-SA" b="1" dirty="0">
                <a:latin typeface="Microsoft Uighur" panose="02000000000000000000" pitchFamily="2" charset="-78"/>
                <a:ea typeface="Times New Roman" panose="02020603050405020304" pitchFamily="18" charset="0"/>
                <a:cs typeface="2  Compset" panose="00000400000000000000" pitchFamily="2" charset="-78"/>
              </a:rPr>
              <a:t>2 -  در خلال وزن كشي </a:t>
            </a:r>
            <a:r>
              <a:rPr lang="fa-IR" b="1" dirty="0">
                <a:latin typeface="Microsoft Uighur" panose="02000000000000000000" pitchFamily="2" charset="-78"/>
                <a:ea typeface="Times New Roman" panose="02020603050405020304" pitchFamily="18" charset="0"/>
                <a:cs typeface="2  Compset" panose="00000400000000000000" pitchFamily="2" charset="-78"/>
              </a:rPr>
              <a:t>میبایستی </a:t>
            </a:r>
            <a:r>
              <a:rPr lang="ar-SA" b="1" dirty="0">
                <a:latin typeface="Microsoft Uighur" panose="02000000000000000000" pitchFamily="2" charset="-78"/>
                <a:ea typeface="Times New Roman" panose="02020603050405020304" pitchFamily="18" charset="0"/>
                <a:cs typeface="2  Compset" panose="00000400000000000000" pitchFamily="2" charset="-78"/>
              </a:rPr>
              <a:t>آقايان  با لباس زیر و بانوان باید  لباس زیر  بالا تنه و پایین تنه  به تن داشته باشند . در صورت تمايل مبارز میتواند وزن كشي  را به صورت برهنه انجام می شود.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ar-SA" b="1" dirty="0">
                <a:latin typeface="Microsoft Uighur" panose="02000000000000000000" pitchFamily="2" charset="-78"/>
                <a:ea typeface="Times New Roman" panose="02020603050405020304" pitchFamily="18" charset="0"/>
                <a:cs typeface="2  Compset" panose="00000400000000000000" pitchFamily="2" charset="-78"/>
              </a:rPr>
              <a:t>3- وزن كشي يكبار انجام مي گيرد . با اين وجود مبارزيني كه در بار اول به وزن نرسيده اند ، ميتوانند در مدت وزن كشي يكبار ديگر  وزن كشي  نما يند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en-US"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buNone/>
            </a:pPr>
            <a:r>
              <a:rPr lang="ar-SA" b="1" dirty="0">
                <a:latin typeface="Microsoft Uighur" panose="02000000000000000000" pitchFamily="2" charset="-78"/>
                <a:ea typeface="Times New Roman" panose="02020603050405020304" pitchFamily="18" charset="0"/>
                <a:cs typeface="2  Compset" panose="00000400000000000000" pitchFamily="2" charset="-78"/>
              </a:rPr>
              <a:t>4- براي پيشگيری از عدم صلاحيت مبارزين در وزن كشی رسمی ، بايد يك دستگاه باسكول همسنگ با  باسكول رسمی برای وزن كشی مقدماتی در محل اقامت مبارزين يا محوطه وزن كشي قرار داشته باشد</a:t>
            </a:r>
            <a:r>
              <a:rPr lang="ar-SA" b="1" dirty="0">
                <a:ea typeface="Times New Roman" panose="02020603050405020304" pitchFamily="18" charset="0"/>
                <a:cs typeface="Microsoft Uighur" panose="02000000000000000000" pitchFamily="2" charset="-78"/>
              </a:rPr>
              <a:t> </a:t>
            </a:r>
            <a:endParaRPr lang="en-US" b="1" dirty="0"/>
          </a:p>
        </p:txBody>
      </p:sp>
    </p:spTree>
    <p:extLst>
      <p:ext uri="{BB962C8B-B14F-4D97-AF65-F5344CB8AC3E}">
        <p14:creationId xmlns:p14="http://schemas.microsoft.com/office/powerpoint/2010/main" val="117697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ماده یک : هدف</a:t>
            </a:r>
            <a:endParaRPr lang="en-US" b="1" dirty="0">
              <a:solidFill>
                <a:srgbClr val="FF0000"/>
              </a:solidFill>
            </a:endParaRPr>
          </a:p>
        </p:txBody>
      </p:sp>
      <p:sp>
        <p:nvSpPr>
          <p:cNvPr id="3" name="Content Placeholder 2"/>
          <p:cNvSpPr>
            <a:spLocks noGrp="1"/>
          </p:cNvSpPr>
          <p:nvPr>
            <p:ph idx="1"/>
          </p:nvPr>
        </p:nvSpPr>
        <p:spPr>
          <a:xfrm>
            <a:off x="838200" y="1825624"/>
            <a:ext cx="10515600" cy="3892595"/>
          </a:xfrm>
        </p:spPr>
        <p:txBody>
          <a:bodyPr/>
          <a:lstStyle/>
          <a:p>
            <a:pPr marL="0" indent="0" algn="r">
              <a:buNone/>
            </a:pPr>
            <a:r>
              <a:rPr lang="fa-IR" b="1" dirty="0" smtClean="0">
                <a:cs typeface="2  Badr" panose="00000400000000000000" pitchFamily="2" charset="-78"/>
              </a:rPr>
              <a:t>هدف از تهيه وتنظيم قوانين بمنظور یکسان سازی و اجرای عادلانه قوانین و  استاندارد شده دركليه امور مربوط  مسابقات  تکواندو میباشد که مورد تائید  فدراسيون   جهاني تكواندو ،  اتحاديهای قاره اي وکلیه فدراسيون های كشورهای عضو  میباشد  . قوانین مسابقات به منظور تامین تمامی موارد در مسابقات که با روحیه جوانمردی و رفتار متناسب باشد وضع میگردد </a:t>
            </a:r>
          </a:p>
          <a:p>
            <a:pPr marL="0" indent="0" algn="r">
              <a:buNone/>
            </a:pPr>
            <a:r>
              <a:rPr lang="fa-IR" b="1" dirty="0" smtClean="0">
                <a:cs typeface="2  Badr" panose="00000400000000000000" pitchFamily="2" charset="-78"/>
              </a:rPr>
              <a:t>تفسير</a:t>
            </a:r>
          </a:p>
          <a:p>
            <a:pPr marL="0" indent="0" algn="r">
              <a:buNone/>
            </a:pPr>
            <a:r>
              <a:rPr lang="fa-IR" b="1" dirty="0" smtClean="0">
                <a:cs typeface="2  Badr" panose="00000400000000000000" pitchFamily="2" charset="-78"/>
              </a:rPr>
              <a:t>هدف از ماده يك اطمينان از استاندارد بودن همه مسابقات در سطح جهان است .  هر مسابقه اي كه اصول زير بنايي اين قوانين در آن رعايت نگردد ،  به عنوان مسابقه تكواندو پذيرفته نمي شود .</a:t>
            </a:r>
            <a:endParaRPr lang="fa-IR" b="1" dirty="0">
              <a:cs typeface="2  Badr" panose="00000400000000000000" pitchFamily="2" charset="-78"/>
            </a:endParaRPr>
          </a:p>
        </p:txBody>
      </p:sp>
    </p:spTree>
    <p:extLst>
      <p:ext uri="{BB962C8B-B14F-4D97-AF65-F5344CB8AC3E}">
        <p14:creationId xmlns:p14="http://schemas.microsoft.com/office/powerpoint/2010/main" val="22328572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fontScale="90000"/>
          </a:bodyPr>
          <a:lstStyle/>
          <a:p>
            <a:pPr algn="r"/>
            <a:r>
              <a:rPr lang="fa-IR" dirty="0" smtClean="0">
                <a:solidFill>
                  <a:srgbClr val="FF0000"/>
                </a:solidFill>
              </a:rPr>
              <a:t>توضیحات :</a:t>
            </a:r>
            <a:endParaRPr lang="en-US" dirty="0">
              <a:solidFill>
                <a:srgbClr val="FF0000"/>
              </a:solidFill>
            </a:endParaRPr>
          </a:p>
        </p:txBody>
      </p:sp>
      <p:sp>
        <p:nvSpPr>
          <p:cNvPr id="3" name="Content Placeholder 2"/>
          <p:cNvSpPr>
            <a:spLocks noGrp="1"/>
          </p:cNvSpPr>
          <p:nvPr>
            <p:ph idx="1"/>
          </p:nvPr>
        </p:nvSpPr>
        <p:spPr>
          <a:xfrm>
            <a:off x="1" y="940158"/>
            <a:ext cx="12192000" cy="5782614"/>
          </a:xfrm>
        </p:spPr>
        <p:txBody>
          <a:bodyPr>
            <a:noAutofit/>
          </a:bodyPr>
          <a:lstStyle/>
          <a:p>
            <a:pPr marL="0" indent="0" algn="r">
              <a:lnSpc>
                <a:spcPct val="107000"/>
              </a:lnSpc>
              <a:spcBef>
                <a:spcPts val="0"/>
              </a:spcBef>
              <a:buNone/>
            </a:pP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توضيح(1) </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مبارزين هر روز مسابقه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مبارزينی هستند كه فدراسيون جهاني یا كميته برگزاري در جدول آن روز ثبت كرده اند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sz="20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روز قبل از برگزاری مسابقه مربوطه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زمان وزن كشی توسط كميته برگزاری مشخص و بايد در جلسه سرپرستان تيم ها به اطلاع شركت كنندگان برسد . حداکثر زمان وزن كشی 2 ساعت است.</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fa-IR" sz="20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indent="0" algn="r">
              <a:lnSpc>
                <a:spcPct val="107000"/>
              </a:lnSpc>
              <a:spcBef>
                <a:spcPts val="0"/>
              </a:spcBef>
              <a:buNone/>
            </a:pPr>
            <a:r>
              <a:rPr lang="ar-SA" sz="2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توضيح(2</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بايد محل جداگانه ای  را براي وزن كشي بانوان مشخص و وزن كشی توسط بانوان انجام شود . جنسیت مسئول وزن کشی با مبارزین میبایستی یکسان باشد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توضيح(3)</a:t>
            </a:r>
            <a:endParaRPr lang="fa-IR" sz="2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endParaRPr>
          </a:p>
          <a:p>
            <a:pPr marL="0" indent="0" algn="r">
              <a:lnSpc>
                <a:spcPct val="107000"/>
              </a:lnSpc>
              <a:spcBef>
                <a:spcPts val="0"/>
              </a:spcBef>
              <a:buNone/>
            </a:pP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عدم صلاحيت در وزن كشي رسمی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در صورتی كه مبارزي در وزن كشي رسمي تائيد نشود ، امتياز شركت وي محاسبه نخواهد شد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fa-IR" sz="20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indent="0" algn="r">
              <a:lnSpc>
                <a:spcPct val="107000"/>
              </a:lnSpc>
              <a:spcBef>
                <a:spcPts val="0"/>
              </a:spcBef>
              <a:buNone/>
            </a:pPr>
            <a:r>
              <a:rPr lang="ar-SA" sz="2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توضيح(4</a:t>
            </a: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يك باسكول همسنگ باسكول رسمي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باسكول آزمايشی بايد هم مدل وهمسنگ با باسكول رسمی باشد و اين موارد بايد قبل از مسابقات توسط كميته برگزاری تائيد شود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0947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5489"/>
          </a:xfrm>
        </p:spPr>
        <p:txBody>
          <a:bodyPr/>
          <a:lstStyle/>
          <a:p>
            <a:pPr algn="r"/>
            <a:r>
              <a:rPr lang="fa-IR" b="1" dirty="0" smtClean="0">
                <a:solidFill>
                  <a:srgbClr val="FF0000"/>
                </a:solidFill>
                <a:cs typeface="2  Badr" panose="00000400000000000000" pitchFamily="2" charset="-78"/>
              </a:rPr>
              <a:t>ماده 10 : روش اجرای مسابقات</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a:xfrm>
            <a:off x="838200" y="1455313"/>
            <a:ext cx="10515600" cy="4721650"/>
          </a:xfrm>
        </p:spPr>
        <p:txBody>
          <a:bodyPr>
            <a:normAutofit fontScale="92500" lnSpcReduction="10000"/>
          </a:bodyPr>
          <a:lstStyle/>
          <a:p>
            <a:pPr marL="0" marR="0" indent="0" algn="r" rtl="1">
              <a:lnSpc>
                <a:spcPct val="107000"/>
              </a:lnSpc>
              <a:spcBef>
                <a:spcPts val="0"/>
              </a:spcBef>
              <a:spcAft>
                <a:spcPts val="0"/>
              </a:spcAft>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فراخواني مبارزين :  </a:t>
            </a:r>
            <a:r>
              <a:rPr lang="ar-SA" b="1" dirty="0">
                <a:latin typeface="Microsoft Uighur" panose="02000000000000000000" pitchFamily="2" charset="-78"/>
                <a:ea typeface="Times New Roman" panose="02020603050405020304" pitchFamily="18" charset="0"/>
                <a:cs typeface="2  Compset" panose="00000400000000000000" pitchFamily="2" charset="-78"/>
              </a:rPr>
              <a:t>نام مبارزين بايد سي دقيقه قبل از شروع مسابقه سه بار در ميز فراخواني بازيكنان ،  اعلام گردد . در صورت عدم مراجعه مبارزگر به میز فراخوانی بعد از مرتبه سوم مبارز عدم صلاحیت خواهد گرفت و عدم صلاحیت نیز اعلام خواهد 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بازرسي بدنی وتجهيزات :  </a:t>
            </a:r>
            <a:r>
              <a:rPr lang="ar-SA" b="1" dirty="0">
                <a:latin typeface="Microsoft Uighur" panose="02000000000000000000" pitchFamily="2" charset="-78"/>
                <a:ea typeface="Times New Roman" panose="02020603050405020304" pitchFamily="18" charset="0"/>
                <a:cs typeface="2  Compset" panose="00000400000000000000" pitchFamily="2" charset="-78"/>
              </a:rPr>
              <a:t>پس از فراخواني ، مبارزين بايد به همراه کلیه تجهیزات  در زیر لباس در میز بازرسی حاضر و توسط داور بازرس که توسط فدراسیون جهانی تعیین گردیده مورد بازرسي بدني قرار گیرند  ، و مبارزين نبايد نشاني از نارضایتی از خود بروز دهند و يا  اشيايي را كه مي تواند به مبارز مقابل آسيب برساند ، به همراه داشته باشد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en-US"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ورود به محوطه مسابقه :  </a:t>
            </a:r>
            <a:r>
              <a:rPr lang="ar-SA" b="1" dirty="0">
                <a:latin typeface="Microsoft Uighur" panose="02000000000000000000" pitchFamily="2" charset="-78"/>
                <a:ea typeface="Times New Roman" panose="02020603050405020304" pitchFamily="18" charset="0"/>
                <a:cs typeface="2  Compset" panose="00000400000000000000" pitchFamily="2" charset="-78"/>
              </a:rPr>
              <a:t>پس از بازرسي مبارز با يك كوچ و یک پزشک یا فیزیو تراپ ( یا هر پزشک ) به محل استقرار کوچ وارد مي شود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915462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60"/>
          </a:xfrm>
        </p:spPr>
        <p:txBody>
          <a:bodyPr>
            <a:normAutofit/>
          </a:bodyPr>
          <a:lstStyle/>
          <a:p>
            <a:pPr lvl="0" algn="r" rtl="1">
              <a:lnSpc>
                <a:spcPct val="107000"/>
              </a:lnSpc>
              <a:spcBef>
                <a:spcPts val="0"/>
              </a:spcBef>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روش شروع وپايان پس </a:t>
            </a:r>
            <a:r>
              <a:rPr lang="ar-SA" sz="24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ازمسابقه</a:t>
            </a:r>
            <a:endParaRPr lang="en-US" sz="5400" dirty="0">
              <a:solidFill>
                <a:srgbClr val="FF0000"/>
              </a:solidFill>
            </a:endParaRPr>
          </a:p>
        </p:txBody>
      </p:sp>
      <p:sp>
        <p:nvSpPr>
          <p:cNvPr id="3" name="Content Placeholder 2"/>
          <p:cNvSpPr>
            <a:spLocks noGrp="1"/>
          </p:cNvSpPr>
          <p:nvPr>
            <p:ph idx="1"/>
          </p:nvPr>
        </p:nvSpPr>
        <p:spPr>
          <a:xfrm>
            <a:off x="838199" y="862886"/>
            <a:ext cx="10907333" cy="5473520"/>
          </a:xfrm>
        </p:spPr>
        <p:txBody>
          <a:bodyPr>
            <a:noAutofit/>
          </a:bodyPr>
          <a:lstStyle/>
          <a:p>
            <a:pPr marL="0" indent="0" algn="r">
              <a:lnSpc>
                <a:spcPct val="107000"/>
              </a:lnSpc>
              <a:spcBef>
                <a:spcPts val="0"/>
              </a:spcBef>
              <a:buNone/>
            </a:pPr>
            <a:r>
              <a:rPr lang="fa-IR" sz="2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fa-IR"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fa-IR"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a:t>
            </a:r>
            <a:r>
              <a:rPr lang="fa-IR" sz="2000" b="1" dirty="0">
                <a:latin typeface="Microsoft Uighur" panose="02000000000000000000" pitchFamily="2" charset="-78"/>
                <a:ea typeface="Times New Roman" panose="02020603050405020304" pitchFamily="18" charset="0"/>
                <a:cs typeface="2  Compset" panose="00000400000000000000" pitchFamily="2" charset="-78"/>
              </a:rPr>
              <a:t>قبل از آغاز مسابقه سرداور با اعلام چونگ و هونگ بازیکنان را فرا می خواند  . بازیکنان باید در حالیکه کلاه ایمنی را در زیر بازوی چپ گرفته اند ، وارد محوطه گردند . </a:t>
            </a:r>
            <a:r>
              <a:rPr lang="fa-IR" sz="2000" b="1" dirty="0">
                <a:latin typeface="Calibri" panose="020F0502020204030204" pitchFamily="34" charset="0"/>
                <a:ea typeface="Calibri" panose="020F0502020204030204" pitchFamily="34" charset="0"/>
                <a:cs typeface="2  Compset" panose="00000400000000000000" pitchFamily="2" charset="-78"/>
              </a:rPr>
              <a:t>چنانچه مبارزي در زمان فراخواني سرداور غايب باشد و يا به همراه  تجهيزات ايمني كامل ، لباس و غيره در محوطه كوچ حاضر نباشد ، بازيكن به عنوان کناره گیری محسوب و سرداور حريف را برنده اعلام مي نمايد </a:t>
            </a:r>
            <a:r>
              <a:rPr lang="fa-IR" sz="2000" b="1" u="sng" dirty="0">
                <a:latin typeface="Microsoft Uighur" panose="02000000000000000000" pitchFamily="2" charset="-78"/>
                <a:ea typeface="Times New Roman" panose="02020603050405020304" pitchFamily="18" charset="0"/>
                <a:cs typeface="2  Compset" panose="00000400000000000000" pitchFamily="2" charset="-78"/>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fa-IR"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fa-IR"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  </a:t>
            </a:r>
            <a:r>
              <a:rPr lang="fa-IR" sz="2000" b="1" dirty="0">
                <a:latin typeface="Microsoft Uighur" panose="02000000000000000000" pitchFamily="2" charset="-78"/>
                <a:ea typeface="Times New Roman" panose="02020603050405020304" pitchFamily="18" charset="0"/>
                <a:cs typeface="2  Compset" panose="00000400000000000000" pitchFamily="2" charset="-78"/>
              </a:rPr>
              <a:t>مبارزين با فرمان " چاریوت " (خبردار) و " گیونگ ره " (احترام بگذارید) سرداور ، رو به هم ایستاده  و احترام می گذارند . احترام ایستاده با خم کردن 30 درجه کمر و بیش از 45 درجه گردن انجام می شود . پس از ادای احترام بازیکنان کلاه ایمنی را بر سر می گذارند.</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4- 3 - </a:t>
            </a:r>
            <a:r>
              <a:rPr lang="fa-IR" sz="2000" b="1" dirty="0">
                <a:latin typeface="Microsoft Uighur" panose="02000000000000000000" pitchFamily="2" charset="-78"/>
                <a:ea typeface="Times New Roman" panose="02020603050405020304" pitchFamily="18" charset="0"/>
                <a:cs typeface="2  Compset" panose="00000400000000000000" pitchFamily="2" charset="-78"/>
              </a:rPr>
              <a:t>سرداور با اعلام " چونبی " و " شی جاک" مسابقه را آغاز می نماید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fa-IR"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fa-IR"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 </a:t>
            </a:r>
            <a:r>
              <a:rPr lang="fa-IR" sz="2000" b="1" dirty="0">
                <a:latin typeface="Microsoft Uighur" panose="02000000000000000000" pitchFamily="2" charset="-78"/>
                <a:ea typeface="Times New Roman" panose="02020603050405020304" pitchFamily="18" charset="0"/>
                <a:cs typeface="2  Compset" panose="00000400000000000000" pitchFamily="2" charset="-78"/>
              </a:rPr>
              <a:t>هر راند مسابقه با اعلام " شی جاک " سرداور آغاز و با اعلام " کومان " وی به پایان می رسد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4 -5 - </a:t>
            </a:r>
            <a:r>
              <a:rPr lang="ar-SA" sz="2000" b="1" dirty="0">
                <a:latin typeface="Microsoft Uighur" panose="02000000000000000000" pitchFamily="2" charset="-78"/>
                <a:ea typeface="Times New Roman" panose="02020603050405020304" pitchFamily="18" charset="0"/>
                <a:cs typeface="2  Compset" panose="00000400000000000000" pitchFamily="2" charset="-78"/>
              </a:rPr>
              <a:t>هر مسابقه با اعلام کومان بپایان میرسد حتی اگر سرداور " کومان " را اعلام نکرده باشد ،  با پایان زمان راند ، مسابقه تمام شده محسوب می شود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6-</a:t>
            </a:r>
            <a:r>
              <a:rPr lang="ar-SA" sz="2000" b="1" dirty="0">
                <a:latin typeface="Microsoft Uighur" panose="02000000000000000000" pitchFamily="2" charset="-78"/>
                <a:ea typeface="Times New Roman" panose="02020603050405020304" pitchFamily="18" charset="0"/>
                <a:cs typeface="2  Compset" panose="00000400000000000000" pitchFamily="2" charset="-78"/>
              </a:rPr>
              <a:t> سرداور میتواند با اعلام کالیو  (جدا ) قطع مسابقه را اعلام و ادامه مسابقه را با اعلام گسو (ادامه) ادامه دهد. هنگامیکه داور اعلام کالیو مینماید وقت نگهدار میبایستی به سرعت زمان مسابقه را متوقف و هنگامیکه سرداور اعلام گسو مینماید وقت نگهدار میبایستی به سرعت زمان مسابقه را آغاز نماید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4 -7 -</a:t>
            </a:r>
            <a:r>
              <a:rPr lang="ar-SA" sz="2000" b="1" dirty="0">
                <a:latin typeface="Microsoft Uighur" panose="02000000000000000000" pitchFamily="2" charset="-78"/>
                <a:ea typeface="Times New Roman" panose="02020603050405020304" pitchFamily="18" charset="0"/>
                <a:cs typeface="2  Compset" panose="00000400000000000000" pitchFamily="2" charset="-78"/>
              </a:rPr>
              <a:t>پس از پایان راند آخر ، سرداور با بالا بردن دست به سمت مبارز برنده را اعلام مینماید و پس از اعلام برنده توسط سرداور  مبارزین نسبت به یکدیگر ادای احترام مینمایند.</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8- </a:t>
            </a:r>
            <a:r>
              <a:rPr lang="ar-SA" sz="2000" b="1" dirty="0">
                <a:latin typeface="Microsoft Uighur" panose="02000000000000000000" pitchFamily="2" charset="-78"/>
                <a:ea typeface="Times New Roman" panose="02020603050405020304" pitchFamily="18" charset="0"/>
                <a:cs typeface="2  Compset" panose="00000400000000000000" pitchFamily="2" charset="-78"/>
              </a:rPr>
              <a:t>بازگشت بازیکنان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000" b="1" dirty="0"/>
          </a:p>
        </p:txBody>
      </p:sp>
    </p:spTree>
    <p:extLst>
      <p:ext uri="{BB962C8B-B14F-4D97-AF65-F5344CB8AC3E}">
        <p14:creationId xmlns:p14="http://schemas.microsoft.com/office/powerpoint/2010/main" val="3799361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lnSpc>
                <a:spcPct val="107000"/>
              </a:lnSpc>
              <a:spcBef>
                <a:spcPts val="0"/>
              </a:spcBef>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روش كار در مسابقات تيمي </a:t>
            </a:r>
            <a:endParaRPr lang="en-US" sz="4800" b="1" dirty="0">
              <a:solidFill>
                <a:srgbClr val="FF0000"/>
              </a:solidFill>
            </a:endParaRPr>
          </a:p>
        </p:txBody>
      </p:sp>
      <p:sp>
        <p:nvSpPr>
          <p:cNvPr id="3" name="Content Placeholder 2"/>
          <p:cNvSpPr>
            <a:spLocks noGrp="1"/>
          </p:cNvSpPr>
          <p:nvPr>
            <p:ph idx="1"/>
          </p:nvPr>
        </p:nvSpPr>
        <p:spPr/>
        <p:txBody>
          <a:bodyPr/>
          <a:lstStyle/>
          <a:p>
            <a:pPr marL="0" indent="0" algn="r">
              <a:lnSpc>
                <a:spcPct val="107000"/>
              </a:lnSpc>
              <a:spcBef>
                <a:spcPts val="0"/>
              </a:spcBef>
              <a:buNone/>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هر دو تيم به ترتيب ليست تيم رو به رو در خط حد اول در راستاي محل استقرار مبارزین مي ايستند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روش كار قبل از آغاز و پس از پايان مسابقه ، مطابق بند 4 اين ماده انجام مي شود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  دو تيم محوطه مبارزه را ترك و در محل تعيين شده به انتظار شروع مبارزه هر نفر مستقر مي شوند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4 -  دو تيم بلافاصله پس از پايان آخرين مسابقه در محوطه مبارزه رو بهم مي ايستند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5 -    سرداور با بالابردن دستي كه به سمت تيم برنده است ، برنده را اعلام مي كند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1600232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cs typeface="2  Badr" panose="00000400000000000000" pitchFamily="2" charset="-78"/>
              </a:rPr>
              <a:t>توضیحات</a:t>
            </a:r>
            <a:endParaRPr lang="en-US"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 (1)</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پزشک یا فیزیوتراپ تیم :</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زمان نام نویسی  مسئولین تیم باید کپی گواهینامه</a:t>
            </a:r>
            <a:r>
              <a:rPr lang="ar-SA" sz="2400" dirty="0">
                <a:latin typeface="Calibri" panose="020F0502020204030204" pitchFamily="34" charset="0"/>
                <a:ea typeface="Calibri" panose="020F0502020204030204" pitchFamily="34" charset="0"/>
              </a:rPr>
              <a:t> </a:t>
            </a: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مرتبط و متناسب با عنوان پزشک یا فیزیوتراپ تیم را به زبان انگلیسی  الصاق نمایند . پس از تایید صحت مدارک ، کارت شرکت در مسابقه برای پزشک و فیزیوتراپ صادر می شود . تنها کسانی که کارت شرکت ویژه را دریافت نموده اند ، اجازه ورود به محوطه مسابقه با کوچ دارند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دستورالعمل اجرایی )</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 استفاده از هوگو اكترونيكي ، سرداور بايد درستي كاركرد هوگو الكترونيكي و جوراب هاي حسگر را كه مبارزين پوشيده اند ، كنترل نمايد . البته برای سرعت بخشیدن به مسابقات این اقدامات را می توان حذف نمود .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dirty="0"/>
          </a:p>
        </p:txBody>
      </p:sp>
    </p:spTree>
    <p:extLst>
      <p:ext uri="{BB962C8B-B14F-4D97-AF65-F5344CB8AC3E}">
        <p14:creationId xmlns:p14="http://schemas.microsoft.com/office/powerpoint/2010/main" val="226695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ماده 11 : تکنیکها و مناطق مجاز</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normAutofit fontScale="92500" lnSpcReduction="20000"/>
          </a:bodyPr>
          <a:lstStyle/>
          <a:p>
            <a:pPr marL="0" marR="0" indent="0" algn="r" rtl="1">
              <a:lnSpc>
                <a:spcPct val="107000"/>
              </a:lnSpc>
              <a:spcBef>
                <a:spcPts val="0"/>
              </a:spcBef>
              <a:spcAft>
                <a:spcPts val="0"/>
              </a:spcAft>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تكنيكهاي مجا ز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تكنيكهاي مشت : اجراي تكنيك با مشتی که محکم گره شده است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تكنيك هاي پا : اجراي تكنيك هاي پا با استفاده از قسمتي از پا ، كه زير استخوان قوزك پا قرار دارد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مناطق مجاز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تنه  : ضربه زدن با مشت يا تكنيكهاي پا به مناطقي كه توسط محافظ تنه پوشيده شده ، مجاز است . البته اين ضربات نبايد به ستون فقرات  اصابت نمايد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سر  : منطقه ای از بدن که بالاتر از استخوانهای ترقوه قرار دارد . تنها ضربه زدن با تكنيك هاي پا در اين منطقه مجاز مي باشد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84551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pPr algn="r"/>
            <a:r>
              <a:rPr lang="fa-IR" b="1" dirty="0" smtClean="0">
                <a:solidFill>
                  <a:srgbClr val="FF0000"/>
                </a:solidFill>
                <a:cs typeface="2  Badr" panose="00000400000000000000" pitchFamily="2" charset="-78"/>
              </a:rPr>
              <a:t>ماده 12 : امتیازات</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a:xfrm>
            <a:off x="206062" y="1004551"/>
            <a:ext cx="11797048" cy="5267459"/>
          </a:xfrm>
        </p:spPr>
        <p:txBody>
          <a:bodyPr>
            <a:noAutofit/>
          </a:bodyPr>
          <a:lstStyle/>
          <a:p>
            <a:pPr marL="0" marR="0" indent="0" algn="r" rtl="1">
              <a:lnSpc>
                <a:spcPct val="107000"/>
              </a:lnSpc>
              <a:spcBef>
                <a:spcPts val="0"/>
              </a:spcBef>
              <a:spcAft>
                <a:spcPts val="0"/>
              </a:spcAft>
              <a:buNone/>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مناطق قانوني كسب امتياز</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latin typeface="Microsoft Uighur" panose="02000000000000000000" pitchFamily="2" charset="-78"/>
                <a:ea typeface="Times New Roman" panose="02020603050405020304" pitchFamily="18" charset="0"/>
                <a:cs typeface="2  Compset" panose="00000400000000000000" pitchFamily="2" charset="-78"/>
              </a:rPr>
              <a:t>1- 1-  تنه :   قسمتهای آبی یا قرمز رنگ محافظ تنه</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latin typeface="Microsoft Uighur" panose="02000000000000000000" pitchFamily="2" charset="-78"/>
                <a:ea typeface="Times New Roman" panose="02020603050405020304" pitchFamily="18" charset="0"/>
                <a:cs typeface="2  Compset" panose="00000400000000000000" pitchFamily="2" charset="-78"/>
              </a:rPr>
              <a:t>2-1 </a:t>
            </a:r>
            <a:r>
              <a:rPr lang="ar-SA" sz="2400" b="1" dirty="0">
                <a:latin typeface="Calibri" panose="020F0502020204030204" pitchFamily="34" charset="0"/>
                <a:ea typeface="Times New Roman" panose="02020603050405020304" pitchFamily="18" charset="0"/>
                <a:cs typeface="Times New Roman" panose="02020603050405020304" pitchFamily="18" charset="0"/>
              </a:rPr>
              <a:t>–</a:t>
            </a:r>
            <a:r>
              <a:rPr lang="ar-SA" sz="2400" b="1" dirty="0">
                <a:latin typeface="Microsoft Uighur" panose="02000000000000000000" pitchFamily="2" charset="-78"/>
                <a:ea typeface="Times New Roman" panose="02020603050405020304" pitchFamily="18" charset="0"/>
                <a:cs typeface="2  Compset" panose="00000400000000000000" pitchFamily="2" charset="-78"/>
              </a:rPr>
              <a:t> سر : تمامی ناحیه سر بالاتر از خط پوشیده شده توسط محاقظ تنه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latin typeface="Microsoft Uighur" panose="02000000000000000000" pitchFamily="2" charset="-78"/>
                <a:ea typeface="Times New Roman" panose="02020603050405020304" pitchFamily="18" charset="0"/>
                <a:cs typeface="2  Compset" panose="00000400000000000000" pitchFamily="2" charset="-78"/>
              </a:rPr>
              <a:t>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اجرای تکنیکهای مجاز</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latin typeface="Microsoft Uighur" panose="02000000000000000000" pitchFamily="2" charset="-78"/>
                <a:ea typeface="Times New Roman" panose="02020603050405020304" pitchFamily="18" charset="0"/>
                <a:cs typeface="2  Compset" panose="00000400000000000000" pitchFamily="2" charset="-78"/>
              </a:rPr>
              <a:t>1-2   هنگامیکه تکنیک مجاز  باقدرت و دقت در ناحیه تنه اصابت  </a:t>
            </a:r>
            <a:r>
              <a:rPr lang="fa-IR" sz="2400" b="1" dirty="0">
                <a:latin typeface="Microsoft Uighur" panose="02000000000000000000" pitchFamily="2" charset="-78"/>
                <a:ea typeface="Times New Roman" panose="02020603050405020304" pitchFamily="18" charset="0"/>
                <a:cs typeface="2  Compset" panose="00000400000000000000" pitchFamily="2" charset="-78"/>
              </a:rPr>
              <a:t>نماید </a:t>
            </a:r>
            <a:r>
              <a:rPr lang="ar-SA" sz="2400" b="1" dirty="0">
                <a:latin typeface="Microsoft Uighur" panose="02000000000000000000" pitchFamily="2" charset="-78"/>
                <a:ea typeface="Times New Roman" panose="02020603050405020304" pitchFamily="18" charset="0"/>
                <a:cs typeface="2  Compset" panose="00000400000000000000" pitchFamily="2" charset="-78"/>
              </a:rPr>
              <a:t> دارای </a:t>
            </a:r>
            <a:r>
              <a:rPr lang="ar-SA" sz="2400" b="1" dirty="0" smtClean="0">
                <a:latin typeface="Microsoft Uighur" panose="02000000000000000000" pitchFamily="2" charset="-78"/>
                <a:ea typeface="Times New Roman" panose="02020603050405020304" pitchFamily="18" charset="0"/>
                <a:cs typeface="2  Compset" panose="00000400000000000000" pitchFamily="2" charset="-78"/>
              </a:rPr>
              <a:t>امتیاز </a:t>
            </a:r>
            <a:r>
              <a:rPr lang="ar-SA" sz="2400" b="1" dirty="0">
                <a:latin typeface="Microsoft Uighur" panose="02000000000000000000" pitchFamily="2" charset="-78"/>
                <a:ea typeface="Times New Roman" panose="02020603050405020304" pitchFamily="18" charset="0"/>
                <a:cs typeface="2  Compset" panose="00000400000000000000" pitchFamily="2" charset="-78"/>
              </a:rPr>
              <a:t>خواهد </a:t>
            </a:r>
            <a:r>
              <a:rPr lang="ar-SA" sz="2400" b="1" dirty="0" smtClean="0">
                <a:latin typeface="Microsoft Uighur" panose="02000000000000000000" pitchFamily="2" charset="-78"/>
                <a:ea typeface="Times New Roman" panose="02020603050405020304" pitchFamily="18" charset="0"/>
                <a:cs typeface="2  Compset" panose="00000400000000000000" pitchFamily="2" charset="-78"/>
              </a:rPr>
              <a:t>بود</a:t>
            </a:r>
            <a:r>
              <a:rPr lang="fa-IR" sz="2400" b="1" dirty="0" smtClean="0">
                <a:latin typeface="Microsoft Uighur" panose="02000000000000000000" pitchFamily="2" charset="-78"/>
                <a:ea typeface="Times New Roman" panose="02020603050405020304" pitchFamily="18" charset="0"/>
                <a:cs typeface="2  Compset" panose="00000400000000000000" pitchFamily="2" charset="-78"/>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latin typeface="Microsoft Uighur" panose="02000000000000000000" pitchFamily="2" charset="-78"/>
                <a:ea typeface="Times New Roman" panose="02020603050405020304" pitchFamily="18" charset="0"/>
                <a:cs typeface="2  Compset" panose="00000400000000000000" pitchFamily="2" charset="-78"/>
              </a:rPr>
              <a:t>2-2 زمانیکه تکنیک مجاز به ناحیه سر اصابت نماید دارای  امتیاز  خواهد بود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latin typeface="Microsoft Uighur" panose="02000000000000000000" pitchFamily="2" charset="-78"/>
                <a:ea typeface="Times New Roman" panose="02020603050405020304" pitchFamily="18" charset="0"/>
                <a:cs typeface="2  Compset" panose="00000400000000000000" pitchFamily="2" charset="-78"/>
              </a:rPr>
              <a:t>3-2 در هنگام بکار گیری هوگو الکترونیکی تعیین امتیاز بر اساس میزان  قدرت تکنیک مجاز و تماس با سطح منطقه امتیاز گیری خواهد بود و توسط سیستم الکترونیکی امتیاز دهی صورت میپذیرد  و این امتیاز  قابل بازبیتی ویدئویی </a:t>
            </a:r>
            <a:r>
              <a:rPr lang="ar-SA" sz="2400" b="1" dirty="0" smtClean="0">
                <a:latin typeface="Microsoft Uighur" panose="02000000000000000000" pitchFamily="2" charset="-78"/>
                <a:ea typeface="Times New Roman" panose="02020603050405020304" pitchFamily="18" charset="0"/>
                <a:cs typeface="2  Compset" panose="00000400000000000000" pitchFamily="2" charset="-78"/>
              </a:rPr>
              <a:t>نمیباشد</a:t>
            </a:r>
            <a:r>
              <a:rPr lang="fa-IR" sz="2400" b="1" dirty="0" smtClean="0">
                <a:latin typeface="Microsoft Uighur" panose="02000000000000000000" pitchFamily="2" charset="-78"/>
                <a:ea typeface="Times New Roman" panose="02020603050405020304" pitchFamily="18" charset="0"/>
                <a:cs typeface="2  Compset" panose="00000400000000000000" pitchFamily="2" charset="-78"/>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latin typeface="Microsoft Uighur" panose="02000000000000000000" pitchFamily="2" charset="-78"/>
                <a:ea typeface="Times New Roman" panose="02020603050405020304" pitchFamily="18" charset="0"/>
                <a:cs typeface="2  Compset" panose="00000400000000000000" pitchFamily="2" charset="-78"/>
              </a:rPr>
              <a:t>4-2 کمیته فنی فدراسیون جهانی تعیین کننده سطح قدرت و حساسیت هوگوهای الکترونیکی به توجه به اختلاف وزن و طبقه بندی اوزان و جنسیت و گروههای سنی  می باشد  . در صورت ضرورت  جهت  اطمینان از چگونگی  میزان قدرت درسطح امتیاز گیری نماینده فنی مسابفات میتواند میزان قدرت سیستم را مجددا تست  </a:t>
            </a:r>
            <a:r>
              <a:rPr lang="ar-SA" sz="2400" b="1" dirty="0" smtClean="0">
                <a:latin typeface="Microsoft Uighur" panose="02000000000000000000" pitchFamily="2" charset="-78"/>
                <a:ea typeface="Times New Roman" panose="02020603050405020304" pitchFamily="18" charset="0"/>
                <a:cs typeface="2  Compset" panose="00000400000000000000" pitchFamily="2" charset="-78"/>
              </a:rPr>
              <a:t>نماید</a:t>
            </a:r>
            <a:r>
              <a:rPr lang="fa-IR" sz="2400" b="1" dirty="0" smtClean="0">
                <a:latin typeface="Microsoft Uighur" panose="02000000000000000000" pitchFamily="2" charset="-78"/>
                <a:ea typeface="Times New Roman" panose="02020603050405020304" pitchFamily="18" charset="0"/>
                <a:cs typeface="2  Compset" panose="00000400000000000000" pitchFamily="2" charset="-78"/>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p>
        </p:txBody>
      </p:sp>
    </p:spTree>
    <p:extLst>
      <p:ext uri="{BB962C8B-B14F-4D97-AF65-F5344CB8AC3E}">
        <p14:creationId xmlns:p14="http://schemas.microsoft.com/office/powerpoint/2010/main" val="2954725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a:bodyPr>
          <a:lstStyle/>
          <a:p>
            <a:pPr lvl="0" algn="r" rtl="1">
              <a:lnSpc>
                <a:spcPct val="107000"/>
              </a:lnSpc>
              <a:spcBef>
                <a:spcPts val="0"/>
              </a:spcBef>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امتیازات مجاز  به شرح زیر است:  </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515155" y="1825625"/>
            <a:ext cx="11075831" cy="4351338"/>
          </a:xfrm>
        </p:spPr>
        <p:txBody>
          <a:bodyPr/>
          <a:lstStyle/>
          <a:p>
            <a:pPr marL="0" indent="0" algn="r">
              <a:lnSpc>
                <a:spcPct val="107000"/>
              </a:lnSpc>
              <a:spcBef>
                <a:spcPts val="0"/>
              </a:spcBef>
              <a:buNone/>
            </a:pPr>
            <a:r>
              <a:rPr lang="ar-SA" dirty="0" smtClean="0">
                <a:latin typeface="Microsoft Uighur" panose="02000000000000000000" pitchFamily="2" charset="-78"/>
                <a:ea typeface="Times New Roman" panose="02020603050405020304" pitchFamily="18" charset="0"/>
                <a:cs typeface="2  Compset" panose="00000400000000000000" pitchFamily="2" charset="-78"/>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3200" b="1" dirty="0">
                <a:latin typeface="Microsoft Uighur" panose="02000000000000000000" pitchFamily="2" charset="-78"/>
                <a:ea typeface="Times New Roman" panose="02020603050405020304" pitchFamily="18" charset="0"/>
                <a:cs typeface="2  Compset" panose="00000400000000000000" pitchFamily="2" charset="-78"/>
              </a:rPr>
              <a:t>3 </a:t>
            </a:r>
            <a:r>
              <a:rPr lang="ar-SA" sz="3200" b="1" dirty="0">
                <a:latin typeface="Calibri" panose="020F0502020204030204" pitchFamily="34" charset="0"/>
                <a:ea typeface="Times New Roman" panose="02020603050405020304" pitchFamily="18" charset="0"/>
                <a:cs typeface="Times New Roman" panose="02020603050405020304" pitchFamily="18" charset="0"/>
              </a:rPr>
              <a:t>–</a:t>
            </a:r>
            <a:r>
              <a:rPr lang="ar-SA" sz="3200" b="1" dirty="0">
                <a:latin typeface="Microsoft Uighur" panose="02000000000000000000" pitchFamily="2" charset="-78"/>
                <a:ea typeface="Times New Roman" panose="02020603050405020304" pitchFamily="18" charset="0"/>
                <a:cs typeface="2  Compset" panose="00000400000000000000" pitchFamily="2" charset="-78"/>
              </a:rPr>
              <a:t> 1 -  </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يك (1)  </a:t>
            </a:r>
            <a:r>
              <a:rPr lang="ar-SA" sz="3200" b="1" dirty="0">
                <a:latin typeface="Microsoft Uighur" panose="02000000000000000000" pitchFamily="2" charset="-78"/>
                <a:ea typeface="Times New Roman" panose="02020603050405020304" pitchFamily="18" charset="0"/>
                <a:cs typeface="2  Compset" panose="00000400000000000000" pitchFamily="2" charset="-78"/>
              </a:rPr>
              <a:t>امتياز براي ضربه زدن به محافظ تنه </a:t>
            </a:r>
            <a:endParaRPr lang="en-US"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3200" b="1" dirty="0">
                <a:latin typeface="Microsoft Uighur" panose="02000000000000000000" pitchFamily="2" charset="-78"/>
                <a:ea typeface="Times New Roman" panose="02020603050405020304" pitchFamily="18" charset="0"/>
                <a:cs typeface="2  Compset" panose="00000400000000000000" pitchFamily="2" charset="-78"/>
              </a:rPr>
              <a:t>3 </a:t>
            </a:r>
            <a:r>
              <a:rPr lang="ar-SA" sz="3200" b="1" dirty="0">
                <a:latin typeface="Calibri" panose="020F0502020204030204" pitchFamily="34" charset="0"/>
                <a:ea typeface="Times New Roman" panose="02020603050405020304" pitchFamily="18" charset="0"/>
                <a:cs typeface="Times New Roman" panose="02020603050405020304" pitchFamily="18" charset="0"/>
              </a:rPr>
              <a:t>–</a:t>
            </a:r>
            <a:r>
              <a:rPr lang="ar-SA" sz="3200" b="1" dirty="0">
                <a:latin typeface="Microsoft Uighur" panose="02000000000000000000" pitchFamily="2" charset="-78"/>
                <a:ea typeface="Times New Roman" panose="02020603050405020304" pitchFamily="18" charset="0"/>
                <a:cs typeface="2  Compset" panose="00000400000000000000" pitchFamily="2" charset="-78"/>
              </a:rPr>
              <a:t> 2 -   </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سه  (3)  </a:t>
            </a:r>
            <a:r>
              <a:rPr lang="ar-SA" sz="3200" b="1" dirty="0">
                <a:latin typeface="Microsoft Uighur" panose="02000000000000000000" pitchFamily="2" charset="-78"/>
                <a:ea typeface="Times New Roman" panose="02020603050405020304" pitchFamily="18" charset="0"/>
                <a:cs typeface="2  Compset" panose="00000400000000000000" pitchFamily="2" charset="-78"/>
              </a:rPr>
              <a:t>امتياز براي ضربات چرخشی به محافظ تنه </a:t>
            </a:r>
            <a:endParaRPr lang="en-US"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3200" b="1" dirty="0">
                <a:latin typeface="Microsoft Uighur" panose="02000000000000000000" pitchFamily="2" charset="-78"/>
                <a:ea typeface="Times New Roman" panose="02020603050405020304" pitchFamily="18" charset="0"/>
                <a:cs typeface="2  Compset" panose="00000400000000000000" pitchFamily="2" charset="-78"/>
              </a:rPr>
              <a:t>3 </a:t>
            </a:r>
            <a:r>
              <a:rPr lang="ar-SA" sz="3200" b="1" dirty="0">
                <a:latin typeface="Calibri" panose="020F0502020204030204" pitchFamily="34" charset="0"/>
                <a:ea typeface="Times New Roman" panose="02020603050405020304" pitchFamily="18" charset="0"/>
                <a:cs typeface="Times New Roman" panose="02020603050405020304" pitchFamily="18" charset="0"/>
              </a:rPr>
              <a:t>–</a:t>
            </a:r>
            <a:r>
              <a:rPr lang="ar-SA" sz="3200" b="1" dirty="0">
                <a:latin typeface="Microsoft Uighur" panose="02000000000000000000" pitchFamily="2" charset="-78"/>
                <a:ea typeface="Times New Roman" panose="02020603050405020304" pitchFamily="18" charset="0"/>
                <a:cs typeface="2  Compset" panose="00000400000000000000" pitchFamily="2" charset="-78"/>
              </a:rPr>
              <a:t> 3 -  </a:t>
            </a:r>
            <a:r>
              <a:rPr lang="fa-IR"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سه (3) </a:t>
            </a:r>
            <a:r>
              <a:rPr lang="fa-IR" sz="32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r>
              <a:rPr lang="fa-IR" sz="3200" b="1" dirty="0" smtClean="0">
                <a:latin typeface="Microsoft Uighur" panose="02000000000000000000" pitchFamily="2" charset="-78"/>
                <a:ea typeface="Times New Roman" panose="02020603050405020304" pitchFamily="18" charset="0"/>
                <a:cs typeface="2  Compset" panose="00000400000000000000" pitchFamily="2" charset="-78"/>
              </a:rPr>
              <a:t>امتیاز </a:t>
            </a:r>
            <a:r>
              <a:rPr lang="fa-IR" sz="3200" b="1" dirty="0">
                <a:latin typeface="Microsoft Uighur" panose="02000000000000000000" pitchFamily="2" charset="-78"/>
                <a:ea typeface="Times New Roman" panose="02020603050405020304" pitchFamily="18" charset="0"/>
                <a:cs typeface="2  Compset" panose="00000400000000000000" pitchFamily="2" charset="-78"/>
              </a:rPr>
              <a:t>برای ضربات موثربه سر  </a:t>
            </a:r>
            <a:endParaRPr lang="en-US"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3200" b="1" dirty="0">
                <a:latin typeface="Microsoft Uighur" panose="02000000000000000000" pitchFamily="2" charset="-78"/>
                <a:ea typeface="Times New Roman" panose="02020603050405020304" pitchFamily="18" charset="0"/>
                <a:cs typeface="2  Compset" panose="00000400000000000000" pitchFamily="2" charset="-78"/>
              </a:rPr>
              <a:t>3 </a:t>
            </a:r>
            <a:r>
              <a:rPr lang="fa-IR" sz="3200" b="1" dirty="0">
                <a:latin typeface="Calibri" panose="020F0502020204030204" pitchFamily="34" charset="0"/>
                <a:ea typeface="Times New Roman" panose="02020603050405020304" pitchFamily="18" charset="0"/>
                <a:cs typeface="Times New Roman" panose="02020603050405020304" pitchFamily="18" charset="0"/>
              </a:rPr>
              <a:t>–</a:t>
            </a:r>
            <a:r>
              <a:rPr lang="fa-IR" sz="3200" b="1" dirty="0">
                <a:latin typeface="Microsoft Uighur" panose="02000000000000000000" pitchFamily="2" charset="-78"/>
                <a:ea typeface="Times New Roman" panose="02020603050405020304" pitchFamily="18" charset="0"/>
                <a:cs typeface="2  Compset" panose="00000400000000000000" pitchFamily="2" charset="-78"/>
              </a:rPr>
              <a:t> 4 -  </a:t>
            </a:r>
            <a:r>
              <a:rPr lang="fa-IR"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چهار  (4) </a:t>
            </a:r>
            <a:r>
              <a:rPr lang="fa-IR" sz="3200" b="1" dirty="0">
                <a:latin typeface="Microsoft Uighur" panose="02000000000000000000" pitchFamily="2" charset="-78"/>
                <a:ea typeface="Times New Roman" panose="02020603050405020304" pitchFamily="18" charset="0"/>
                <a:cs typeface="2  Compset" panose="00000400000000000000" pitchFamily="2" charset="-78"/>
              </a:rPr>
              <a:t>امتیاز برای ضربات چرخشی پا به منطقه سر</a:t>
            </a:r>
            <a:endParaRPr lang="en-US"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sz="3200" b="1" dirty="0">
                <a:latin typeface="Microsoft Uighur" panose="02000000000000000000" pitchFamily="2" charset="-78"/>
                <a:ea typeface="Times New Roman" panose="02020603050405020304" pitchFamily="18" charset="0"/>
                <a:cs typeface="2  Compset" panose="00000400000000000000" pitchFamily="2" charset="-78"/>
              </a:rPr>
              <a:t>3­- 5  -  </a:t>
            </a:r>
            <a:r>
              <a:rPr lang="fa-IR"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یک (1) </a:t>
            </a:r>
            <a:r>
              <a:rPr lang="fa-IR" sz="3200" b="1" dirty="0">
                <a:latin typeface="Microsoft Uighur" panose="02000000000000000000" pitchFamily="2" charset="-78"/>
                <a:ea typeface="Times New Roman" panose="02020603050405020304" pitchFamily="18" charset="0"/>
                <a:cs typeface="2  Compset" panose="00000400000000000000" pitchFamily="2" charset="-78"/>
              </a:rPr>
              <a:t>امتیاز برای هر دو کیونگو و یا هر یک کامچوم به حریف مقابل  </a:t>
            </a:r>
            <a:endParaRPr lang="en-US"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713477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lnSpc>
                <a:spcPct val="107000"/>
              </a:lnSpc>
              <a:spcBef>
                <a:spcPts val="0"/>
              </a:spcBef>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نتيجه مسابقه جمع امتيازات سه راند می باشد .  </a:t>
            </a:r>
            <a:endParaRPr lang="en-US" sz="5400" dirty="0">
              <a:solidFill>
                <a:srgbClr val="FF0000"/>
              </a:solidFill>
            </a:endParaRPr>
          </a:p>
        </p:txBody>
      </p:sp>
      <p:sp>
        <p:nvSpPr>
          <p:cNvPr id="3" name="Content Placeholder 2"/>
          <p:cNvSpPr>
            <a:spLocks noGrp="1"/>
          </p:cNvSpPr>
          <p:nvPr>
            <p:ph idx="1"/>
          </p:nvPr>
        </p:nvSpPr>
        <p:spPr/>
        <p:txBody>
          <a:bodyPr/>
          <a:lstStyle/>
          <a:p>
            <a:pPr marL="0" indent="0" algn="r">
              <a:lnSpc>
                <a:spcPct val="107000"/>
              </a:lnSpc>
              <a:spcBef>
                <a:spcPts val="0"/>
              </a:spcBef>
              <a:buNone/>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ابطال  امتياز : </a:t>
            </a:r>
            <a:r>
              <a:rPr lang="ar-SA" b="1" dirty="0">
                <a:latin typeface="Microsoft Uighur" panose="02000000000000000000" pitchFamily="2" charset="-78"/>
                <a:ea typeface="Times New Roman" panose="02020603050405020304" pitchFamily="18" charset="0"/>
                <a:cs typeface="2  Compset" panose="00000400000000000000" pitchFamily="2" charset="-78"/>
              </a:rPr>
              <a:t>هنگامیکه مبارز امتیاز خود  را با اعمال ممنوعه دریافت مینماید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latin typeface="Microsoft Uighur" panose="02000000000000000000" pitchFamily="2" charset="-78"/>
                <a:ea typeface="Times New Roman" panose="02020603050405020304" pitchFamily="18" charset="0"/>
                <a:cs typeface="2  Compset" panose="00000400000000000000" pitchFamily="2" charset="-78"/>
              </a:rPr>
              <a:t>  1-5  چنانچه مبارز با بهره گیری از اعمال ممنوعه  اقدام به كسب امتيازي نمايد  ،  سر داور  امتياز  مذكور را باطل و اخطار را اعلام مینماید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b="1" dirty="0">
                <a:latin typeface="Microsoft Uighur" panose="02000000000000000000" pitchFamily="2" charset="-78"/>
                <a:ea typeface="Times New Roman" panose="02020603050405020304" pitchFamily="18" charset="0"/>
                <a:cs typeface="2  Compset" panose="00000400000000000000" pitchFamily="2" charset="-78"/>
              </a:rPr>
              <a:t>2 -5  چنانچه اعمال ممنوعه تا ثیری در امتیاز گیری نداشته باشد سر داور مبارز را با اخطار تنبیه مینماید اما امتیاز را باطل نمی </a:t>
            </a:r>
            <a:r>
              <a:rPr lang="ar-SA" b="1" dirty="0" smtClean="0">
                <a:latin typeface="Microsoft Uighur" panose="02000000000000000000" pitchFamily="2" charset="-78"/>
                <a:ea typeface="Times New Roman" panose="02020603050405020304" pitchFamily="18" charset="0"/>
                <a:cs typeface="2  Compset" panose="00000400000000000000" pitchFamily="2" charset="-78"/>
              </a:rPr>
              <a:t>نماید.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4073716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lstStyle/>
          <a:p>
            <a:pPr algn="r"/>
            <a:r>
              <a:rPr lang="fa-IR" b="1" dirty="0" smtClean="0">
                <a:solidFill>
                  <a:srgbClr val="FF0000"/>
                </a:solidFill>
                <a:cs typeface="2  Badr" panose="00000400000000000000" pitchFamily="2" charset="-78"/>
              </a:rPr>
              <a:t>ماده 13 : امتیاز گذاری و انتشار آن</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a:xfrm>
            <a:off x="332705" y="1068946"/>
            <a:ext cx="11526590" cy="5563674"/>
          </a:xfrm>
        </p:spPr>
        <p:txBody>
          <a:bodyPr>
            <a:noAutofit/>
          </a:bodyPr>
          <a:lstStyle/>
          <a:p>
            <a:pPr marL="0" marR="0" indent="0" algn="r" rtl="1">
              <a:lnSpc>
                <a:spcPct val="107000"/>
              </a:lnSpc>
              <a:spcBef>
                <a:spcPts val="0"/>
              </a:spcBef>
              <a:spcAft>
                <a:spcPts val="0"/>
              </a:spcAft>
              <a:buNone/>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ثبت امتیازات در ابتدا توسط سیستم امتیاز گیری نسب شده در هوگوهای الکترونیکی صورت میپذیرد. امتیازهای پاداش و امتیازات مشت و سایر امتیازات لگدهای چرخشی زده شده توسط تجهیزات الکترونیکی توسط داوران کنار ثبت میگردد. چنانچه سیستم امتیاز دهی الکترونیکی ( هوگو و سیستم امتیازات )بکار گرفته نشود تمامی امتیازات توسط داوران کنار به صورت تجهیزات دستی صورت میپذیرد.</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buNone/>
            </a:pPr>
            <a:r>
              <a:rPr lang="en-US"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en-US" sz="2400" b="1" dirty="0">
                <a:solidFill>
                  <a:srgbClr val="000000"/>
                </a:solidFill>
                <a:latin typeface="2  Compset" panose="00000400000000000000" pitchFamily="2" charset="-78"/>
                <a:ea typeface="Times New Roman" panose="02020603050405020304" pitchFamily="18" charset="0"/>
                <a:cs typeface="Arial" panose="020B0604020202020204" pitchFamily="34" charset="0"/>
              </a:rPr>
              <a:t>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 چنانچه کلاه الکترونیکی جهت سر بهمراه  سیستم امتیازگیری تنه تدارک دیده نشود. امتيازات كسب شده  تکنیکهای   پا  در قسمت سر  توسط داوران كنار و با استفاده ازتجهیزات الكترونيكي دستی ثبت  می گردد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امتیاز اضافی برای تکنیک چرخشی میبایستی درصورتیکه امتیاز اولیه پا ثبت نگردیده باشد ابطال گردد . مانند امتیازاتی که در سیستم امتیاز دهی الکترونیکی ثبت نمی گردد</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 </a:t>
            </a:r>
            <a:r>
              <a:rPr lang="ar-SA" sz="2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هنگامیکه سه داور در کنار نشسته باشند  .دو یا بیش از دو داور میبایستی امتیاز را تائید نمایند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fa-IR" sz="2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a:t>
            </a:r>
            <a:r>
              <a:rPr lang="ar-SA" sz="2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در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هنگامیکه دو داور در کنار نشسته باشند . دو داور میبایستی امتیاز را تائید نمایند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6- </a:t>
            </a:r>
            <a:r>
              <a:rPr lang="ar-SA" sz="2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چنانچه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سرداور متوجه ناکدان شدن توسط یک ضربه قانونی به سر گردیده و شروع به شمارش نماید  اما امتیاز در سیستم توسط داوران کنار  ثبت نگردیده باشد  سرداور  میتواند تقاضای بازبینی ویدئویی درخصوص امتیاز یا عدم امتیاز را درخواست نماید.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p>
        </p:txBody>
      </p:sp>
    </p:spTree>
    <p:extLst>
      <p:ext uri="{BB962C8B-B14F-4D97-AF65-F5344CB8AC3E}">
        <p14:creationId xmlns:p14="http://schemas.microsoft.com/office/powerpoint/2010/main" val="1064304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smtClean="0">
                <a:solidFill>
                  <a:srgbClr val="FF0000"/>
                </a:solidFill>
              </a:rPr>
              <a:t>ماده دو : کاربرد</a:t>
            </a:r>
            <a:endParaRPr lang="en-US" sz="4800" b="1" dirty="0">
              <a:solidFill>
                <a:srgbClr val="FF0000"/>
              </a:solidFill>
            </a:endParaRPr>
          </a:p>
        </p:txBody>
      </p:sp>
      <p:sp>
        <p:nvSpPr>
          <p:cNvPr id="3" name="Content Placeholder 2"/>
          <p:cNvSpPr>
            <a:spLocks noGrp="1"/>
          </p:cNvSpPr>
          <p:nvPr>
            <p:ph idx="1"/>
          </p:nvPr>
        </p:nvSpPr>
        <p:spPr>
          <a:xfrm>
            <a:off x="708338" y="1825625"/>
            <a:ext cx="10645462" cy="4351338"/>
          </a:xfrm>
        </p:spPr>
        <p:txBody>
          <a:bodyPr>
            <a:normAutofit fontScale="85000" lnSpcReduction="20000"/>
          </a:bodyPr>
          <a:lstStyle/>
          <a:p>
            <a:pPr marL="0" indent="0" algn="r">
              <a:buNone/>
            </a:pPr>
            <a:r>
              <a:rPr lang="fa-IR" b="1" dirty="0" smtClean="0">
                <a:cs typeface="2  Badr" panose="00000400000000000000" pitchFamily="2" charset="-78"/>
              </a:rPr>
              <a:t>1- قوانين مسابقات بايد در كليه مسابقاتي كه توسط فدراسيون جهاني تكواندو ، اتحاديه هاي قاره اي و کشورهای عضو فدراسيون ها سازماندهي مي شود ،  رعايت گردد . با اين وجود فدراسيون هركشور عضو كه مايل به تغير بخشي از قوانين باشد ، بايد قبلا  تائيديه فدراسيون جهاني تكواندو را دريافت نمايد . در صورتیکه هر یک از اتحادیه های قاره ای یا فدراسیون های عضو ، بدون دریافت تاییدیه قبلی از فدراسیون جهانی ، قوانین مسابقات را نقض نماید ، فدراسیون جهانی بنا به صلاحدید خود می تواند موارد را بررسی و مسابقات بین المللی مذکور را تایید نكرده و یا باطل نمايد . علاوه بر این ، فدراسیون جهانی می تواند تنبیهات انظباطی را در مورد اتحادیه قاره ای یا فدراسیون هرکشور مربوطه اعمال نماید.</a:t>
            </a:r>
          </a:p>
          <a:p>
            <a:pPr marL="0" indent="0" algn="r">
              <a:buNone/>
            </a:pPr>
            <a:endParaRPr lang="fa-IR" b="1" dirty="0" smtClean="0">
              <a:cs typeface="2  Badr" panose="00000400000000000000" pitchFamily="2" charset="-78"/>
            </a:endParaRPr>
          </a:p>
          <a:p>
            <a:pPr marL="0" indent="0" algn="r">
              <a:buNone/>
            </a:pPr>
            <a:r>
              <a:rPr lang="fa-IR" b="1" dirty="0" smtClean="0">
                <a:cs typeface="2  Badr" panose="00000400000000000000" pitchFamily="2" charset="-78"/>
              </a:rPr>
              <a:t>2-کلیه مسابقاتی که مورد تایید یا سازمان یافته ویادارای مجوز رسمی توسط فدراسیون جهانی باشد میبایستی بر طبق ائین نامه های انظباطی وتنبیهات انظباطی و تمامی موارد مرتبط با قانون و تحت نظارت فدراسیون جهانی  برگزار گردد.</a:t>
            </a:r>
          </a:p>
          <a:p>
            <a:pPr marL="0" indent="0" algn="r">
              <a:buNone/>
            </a:pPr>
            <a:endParaRPr lang="fa-IR" b="1" dirty="0" smtClean="0">
              <a:cs typeface="2  Badr" panose="00000400000000000000" pitchFamily="2" charset="-78"/>
            </a:endParaRPr>
          </a:p>
          <a:p>
            <a:pPr marL="0" indent="0" algn="r">
              <a:buNone/>
            </a:pPr>
            <a:r>
              <a:rPr lang="fa-IR" b="1" dirty="0" smtClean="0">
                <a:cs typeface="2  Badr" panose="00000400000000000000" pitchFamily="2" charset="-78"/>
              </a:rPr>
              <a:t>3-  کلیه مسابقات مورد تایید یا سازمان یافته ویادارای مجوز رسمی توسط فدراسیون جهانی بر پایه قوانین پزشکی  فدراسیون جهانی و قوانین ضد دوپینگ فدراسیون جهانی میباشد. </a:t>
            </a:r>
            <a:endParaRPr lang="fa-IR" b="1" dirty="0">
              <a:cs typeface="2  Badr" panose="00000400000000000000" pitchFamily="2" charset="-78"/>
            </a:endParaRPr>
          </a:p>
        </p:txBody>
      </p:sp>
    </p:spTree>
    <p:extLst>
      <p:ext uri="{BB962C8B-B14F-4D97-AF65-F5344CB8AC3E}">
        <p14:creationId xmlns:p14="http://schemas.microsoft.com/office/powerpoint/2010/main" val="3101080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ماده 14 : اعمال ممنوعه (خطاها) جریمه ها</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a:xfrm>
            <a:off x="618187" y="1825625"/>
            <a:ext cx="11011436" cy="4351338"/>
          </a:xfrm>
        </p:spPr>
        <p:txBody>
          <a:bodyPr>
            <a:normAutofit lnSpcReduction="10000"/>
          </a:bodyPr>
          <a:lstStyle/>
          <a:p>
            <a:pPr marL="0" marR="0" indent="0" algn="r" rtl="1">
              <a:lnSpc>
                <a:spcPct val="107000"/>
              </a:lnSpc>
              <a:spcBef>
                <a:spcPts val="0"/>
              </a:spcBef>
              <a:spcAft>
                <a:spcPts val="0"/>
              </a:spcAft>
              <a:buNone/>
              <a:tabLst>
                <a:tab pos="5035550" algn="l"/>
              </a:tabLst>
            </a:pP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جريمه هر عمل ممنوع  توسط سرداور اعلام مي گردد </a:t>
            </a: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fa-IR"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جريمه ها به دو  دسته  " كيونگو "  ( جريمه اخطار )  و "کامچوم "‌‌  (اخطار امتياز منفي)   تقسيم مي شوند </a:t>
            </a: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fa-IR"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هردو كيونگو به اندازه يك (1) نمره مثبت برای حریف محاسبه مي شود . یک كيونگو منفرد در جمع نهايي محاسبه نمي گردد. </a:t>
            </a:r>
            <a:endParaRPr lang="fa-IR"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tabLst>
                <a:tab pos="5035550" algn="l"/>
              </a:tabLst>
            </a:pPr>
            <a:endParaRPr lang="en-US"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يك کامچوم به اندازه يك (1) نمره مثبت برای حریف محاسبه مي شود . </a:t>
            </a:r>
            <a:endParaRPr lang="en-US"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0773256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Autofit/>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اعمال ممنوع ( خطا ها </a:t>
            </a:r>
            <a:r>
              <a:rPr lang="ar-SA" sz="36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6600" dirty="0">
              <a:solidFill>
                <a:srgbClr val="FF0000"/>
              </a:solidFill>
            </a:endParaRPr>
          </a:p>
        </p:txBody>
      </p:sp>
      <p:sp>
        <p:nvSpPr>
          <p:cNvPr id="3" name="Content Placeholder 2"/>
          <p:cNvSpPr>
            <a:spLocks noGrp="1"/>
          </p:cNvSpPr>
          <p:nvPr>
            <p:ph idx="1"/>
          </p:nvPr>
        </p:nvSpPr>
        <p:spPr>
          <a:xfrm>
            <a:off x="540913" y="953038"/>
            <a:ext cx="11384923" cy="5383368"/>
          </a:xfrm>
        </p:spPr>
        <p:txBody>
          <a:bodyPr>
            <a:noAutofit/>
          </a:bodyPr>
          <a:lstStyle/>
          <a:p>
            <a:pPr marL="0" marR="0" indent="0" algn="r" rtl="1">
              <a:lnSpc>
                <a:spcPct val="107000"/>
              </a:lnSpc>
              <a:spcBef>
                <a:spcPts val="0"/>
              </a:spcBef>
              <a:spcAft>
                <a:spcPts val="0"/>
              </a:spcAft>
              <a:buNone/>
              <a:tabLst>
                <a:tab pos="5035550" algn="l"/>
              </a:tabLst>
            </a:pPr>
            <a:r>
              <a:rPr lang="ar-SA" sz="24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اعمال زير به عنوان اعمال ممنوع طبقه بندي مي شوند . وجريمه انجام هر يك از آنها يك كيونگو است . </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عبور از خط حد (8 در8  متر)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زمين افتادن</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    دوری جستن یا تاخیر در مبارزه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4 -    گرفتن ، بغل كردن يا هل دادن حريف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5 -    بالا اوردن زانو به منظور سد کردن و یا جلوگیری از حمله مبارز . و یا بالا آوردن پا بیش از 3 ثانیه بدون هیچگونه فعالیت یا تکنیک حمله ای به منظور جلوگیری از حمله ویا فعالیت مبارز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6 -   ضربه زدن از کمر به پایین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7 -    حمله به مبارز بعد از گالیو</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8 -   ضربه زدن با دست به صورت</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9 -   ضربه زدن یا حمله با زانو</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5 -1 -10-  حمله به حریفی که به زمین خورده</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5 -1 -11- اعمال و رفتار ناشایست توسط مبارز یا کچ</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p>
        </p:txBody>
      </p:sp>
    </p:spTree>
    <p:extLst>
      <p:ext uri="{BB962C8B-B14F-4D97-AF65-F5344CB8AC3E}">
        <p14:creationId xmlns:p14="http://schemas.microsoft.com/office/powerpoint/2010/main" val="2136621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2002"/>
          </a:xfrm>
        </p:spPr>
        <p:txBody>
          <a:bodyPr>
            <a:normAutofit fontScale="90000"/>
          </a:bodyPr>
          <a:lstStyle/>
          <a:p>
            <a:pPr algn="r"/>
            <a:r>
              <a:rPr lang="fa-IR" dirty="0" smtClean="0">
                <a:solidFill>
                  <a:srgbClr val="FF0000"/>
                </a:solidFill>
                <a:cs typeface="2  Badr" panose="00000400000000000000" pitchFamily="2" charset="-78"/>
              </a:rPr>
              <a:t>توضیحات</a:t>
            </a:r>
            <a:endParaRPr lang="en-US" dirty="0">
              <a:solidFill>
                <a:srgbClr val="FF0000"/>
              </a:solidFill>
              <a:cs typeface="2  Badr" panose="00000400000000000000" pitchFamily="2" charset="-78"/>
            </a:endParaRPr>
          </a:p>
        </p:txBody>
      </p:sp>
      <p:sp>
        <p:nvSpPr>
          <p:cNvPr id="3" name="Content Placeholder 2"/>
          <p:cNvSpPr>
            <a:spLocks noGrp="1"/>
          </p:cNvSpPr>
          <p:nvPr>
            <p:ph idx="1"/>
          </p:nvPr>
        </p:nvSpPr>
        <p:spPr>
          <a:xfrm>
            <a:off x="218941" y="837128"/>
            <a:ext cx="11732653" cy="4351338"/>
          </a:xfrm>
        </p:spPr>
        <p:txBody>
          <a:bodyPr>
            <a:noAutofit/>
          </a:bodyPr>
          <a:lstStyle/>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 در صورتیکه اعمال و رفتار ناشایست بصورت جدی از سوی کچ یا مبارز صورت پذیرد سر داور میتواند اعلام کامچوم نماید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در صورتیکه کچ یا مبارز بیش از حد رفتار نا شایست داشته باشد و از دستورات سر داور سرپیچی نماید سرداور میتواند  با بالا بردن کارت  زرد تقاضای درخواست تنبیه نماید . در چنین حالتی کمیته رسیدگی به شکایات رفتار کچ را مورد بررسی قرار داده و درصورت لزوم تنبیهات لازمه را اعمال نماید.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sz="2400"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6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چنانچه مبارز عمدا ,مکررا اعتراض نموده و  از فرامین  سرداور ومسابقات سرپیچی نماید سرداور میتواند مسابقه را قطع و مبارز مقابل او را برنده اعلام نماید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7</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چنانچه داور  ویا عوامل اجرایی در هنگام انجام بازی دریابند که تقلب ویا دستکاری فنی در سیستم امتیاز دهی صورت پذیرفته . مبارز و یا کچی که تلاش در تقلب و حساسیت سنسورهای  سیستم الکترونیکی رانموده ویا سنسورهای اضافی جهت تاثیر گذاری در کسب امتیازات را داشته . مبارز عدم صلاحیت دریافت خواهد نمود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8-   در صورتي كه مبارزي ده (10) کیونگو ، پنج (5)  کامچوم یا ترکیبی از این دو را که به پنج امتیاز منفی برسد ، كسب نمايد ، سرداور مبارز را  با جريمه با زنده اعلام خواهد كرد.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9-  بر اساس بخش 8  ماده 14 ، كيونگو وکامچوم در جمع نهايي نمرات سه راند محاسبه خواهد شد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dirty="0"/>
          </a:p>
        </p:txBody>
      </p:sp>
    </p:spTree>
    <p:extLst>
      <p:ext uri="{BB962C8B-B14F-4D97-AF65-F5344CB8AC3E}">
        <p14:creationId xmlns:p14="http://schemas.microsoft.com/office/powerpoint/2010/main" val="33779182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8" y="1521049"/>
            <a:ext cx="10515600" cy="587912"/>
          </a:xfrm>
        </p:spPr>
        <p:txBody>
          <a:bodyPr>
            <a:noAutofit/>
          </a:bodyPr>
          <a:lstStyle/>
          <a:p>
            <a:pPr lvl="0" algn="r" rtl="1">
              <a:lnSpc>
                <a:spcPct val="107000"/>
              </a:lnSpc>
              <a:spcBef>
                <a:spcPts val="0"/>
              </a:spcBef>
              <a:tabLst>
                <a:tab pos="5035550" algn="l"/>
              </a:tabLst>
            </a:pPr>
            <a:r>
              <a:rPr lang="ar-SA" sz="3600"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a:t>
            </a: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a:t>
            </a:r>
            <a:r>
              <a:rPr lang="ar-SA" sz="3600"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5400" dirty="0">
              <a:solidFill>
                <a:srgbClr val="FF0000"/>
              </a:solidFill>
            </a:endParaRPr>
          </a:p>
        </p:txBody>
      </p:sp>
      <p:sp>
        <p:nvSpPr>
          <p:cNvPr id="3" name="Content Placeholder 2"/>
          <p:cNvSpPr>
            <a:spLocks noGrp="1"/>
          </p:cNvSpPr>
          <p:nvPr>
            <p:ph idx="1"/>
          </p:nvPr>
        </p:nvSpPr>
        <p:spPr>
          <a:xfrm>
            <a:off x="979868" y="2636994"/>
            <a:ext cx="10515600" cy="4351338"/>
          </a:xfrm>
        </p:spPr>
        <p:txBody>
          <a:bodyPr/>
          <a:lstStyle/>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اهداف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تنظيم  اعمال ممنوع و جريمه ها به شرح زیر میباشد: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براي محافظت از مبارز</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براي اطـمينان از اداره عادلانه مسابقات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براي تشويق تكنيك هاي مناسب و ایده آل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19439340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normAutofit/>
          </a:bodyPr>
          <a:lstStyle/>
          <a:p>
            <a:pPr lvl="0" algn="r" rtl="1">
              <a:lnSpc>
                <a:spcPct val="107000"/>
              </a:lnSpc>
              <a:spcBef>
                <a:spcPts val="0"/>
              </a:spcBef>
              <a:tabLst>
                <a:tab pos="5035550" algn="l"/>
              </a:tabLst>
            </a:pPr>
            <a:r>
              <a:rPr lang="fa-IR" sz="36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توضیحات در مورد </a:t>
            </a:r>
            <a:r>
              <a:rPr lang="ar-SA" sz="36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کیونگو</a:t>
            </a:r>
            <a:r>
              <a:rPr lang="fa-IR" sz="36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ها</a:t>
            </a:r>
            <a:endParaRPr lang="en-US" sz="5400" b="1"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en-US"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  بيرون رفتن از خط حد  (  8 در8 متر) </a:t>
            </a:r>
            <a:r>
              <a:rPr lang="fa-IR"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p>
          <a:p>
            <a:pPr marL="0" marR="0" indent="0" algn="r" rtl="1">
              <a:lnSpc>
                <a:spcPct val="107000"/>
              </a:lnSpc>
              <a:spcBef>
                <a:spcPts val="0"/>
              </a:spcBef>
              <a:spcAft>
                <a:spcPts val="0"/>
              </a:spcAft>
              <a:buNone/>
              <a:tabLst>
                <a:tab pos="5035550" algn="l"/>
              </a:tabLst>
            </a:pP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buNone/>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صورتيكه  هر دو پاي مبارزي از خط حد خارج شود ، جريمه كيو نگو اعلام خواهد شـد . در صورتیکه مبارز بر اثر خطای حریف از خط حد خارج شود ، جریمه کیونگو به وی تعلق نمی گیرد . </a:t>
            </a:r>
            <a:endParaRPr lang="en-US" b="1" dirty="0"/>
          </a:p>
        </p:txBody>
      </p:sp>
    </p:spTree>
    <p:extLst>
      <p:ext uri="{BB962C8B-B14F-4D97-AF65-F5344CB8AC3E}">
        <p14:creationId xmlns:p14="http://schemas.microsoft.com/office/powerpoint/2010/main" val="25119680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lnSpc>
                <a:spcPct val="107000"/>
              </a:lnSpc>
              <a:spcBef>
                <a:spcPts val="0"/>
              </a:spcBef>
              <a:tabLst>
                <a:tab pos="5035550" algn="l"/>
              </a:tabLst>
            </a:pPr>
            <a:r>
              <a:rPr lang="ar-SA" sz="4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  زمين افتادن </a:t>
            </a:r>
            <a:endParaRPr lang="en-US" sz="6000" dirty="0">
              <a:solidFill>
                <a:srgbClr val="FF0000"/>
              </a:solidFill>
            </a:endParaRPr>
          </a:p>
        </p:txBody>
      </p:sp>
      <p:sp>
        <p:nvSpPr>
          <p:cNvPr id="3" name="Content Placeholder 2"/>
          <p:cNvSpPr>
            <a:spLocks noGrp="1"/>
          </p:cNvSpPr>
          <p:nvPr>
            <p:ph idx="1"/>
          </p:nvPr>
        </p:nvSpPr>
        <p:spPr>
          <a:xfrm>
            <a:off x="838200" y="1825625"/>
            <a:ext cx="10515600" cy="4351338"/>
          </a:xfrm>
        </p:spPr>
        <p:txBody>
          <a:bodyPr>
            <a:normAutofit/>
          </a:bodyPr>
          <a:lstStyle/>
          <a:p>
            <a:pPr marL="0" marR="0" indent="0" algn="r" rtl="1">
              <a:lnSpc>
                <a:spcPct val="107000"/>
              </a:lnSpc>
              <a:spcBef>
                <a:spcPts val="0"/>
              </a:spcBef>
              <a:spcAft>
                <a:spcPts val="0"/>
              </a:spcAft>
              <a:buNone/>
              <a:tabLst>
                <a:tab pos="5035550" algn="l"/>
              </a:tabLst>
            </a:pP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اخطار </a:t>
            </a: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کیونگو به مبارزی که زمین بخورد داده خواهد شد . </a:t>
            </a:r>
            <a:endParaRPr lang="fa-IR"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هر </a:t>
            </a: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چند  چنانچه زمين افتادن بر اثر اعمال ممنوع حريف باشد ، جريمه كيونگو به مبارز زمين افتاده ، تعلق نخواهد گرفت  و حريف مقابل جريمه لازم را دريافت مي كند . </a:t>
            </a:r>
            <a:endParaRPr lang="fa-IR"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چنانچه </a:t>
            </a: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هر دو مبارز بصورت تصادفی به زمین بخورند اخطار کیونگو داده نخواهد شد.</a:t>
            </a:r>
            <a:endParaRPr lang="en-US"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3200" b="1" dirty="0"/>
          </a:p>
        </p:txBody>
      </p:sp>
    </p:spTree>
    <p:extLst>
      <p:ext uri="{BB962C8B-B14F-4D97-AF65-F5344CB8AC3E}">
        <p14:creationId xmlns:p14="http://schemas.microsoft.com/office/powerpoint/2010/main" val="32285975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0790"/>
          </a:xfrm>
        </p:spPr>
        <p:txBody>
          <a:bodyPr>
            <a:normAutofit/>
          </a:bodyPr>
          <a:lstStyle/>
          <a:p>
            <a:pPr algn="r"/>
            <a:r>
              <a:rPr lang="ar-SA" sz="3600" b="1" dirty="0">
                <a:solidFill>
                  <a:srgbClr val="FF0000"/>
                </a:solidFill>
                <a:latin typeface="2  Compset" panose="00000400000000000000" pitchFamily="2" charset="-78"/>
                <a:ea typeface="Times New Roman" panose="02020603050405020304" pitchFamily="18" charset="0"/>
                <a:cs typeface="2  Badr" panose="00000400000000000000" pitchFamily="2" charset="-78"/>
              </a:rPr>
              <a:t>3 : دوری جستن یا تاخیر در مبارزه</a:t>
            </a:r>
            <a:endParaRPr lang="en-US" sz="6000" dirty="0">
              <a:solidFill>
                <a:srgbClr val="FF0000"/>
              </a:solidFill>
            </a:endParaRPr>
          </a:p>
        </p:txBody>
      </p:sp>
      <p:sp>
        <p:nvSpPr>
          <p:cNvPr id="3" name="Content Placeholder 2"/>
          <p:cNvSpPr>
            <a:spLocks noGrp="1"/>
          </p:cNvSpPr>
          <p:nvPr>
            <p:ph idx="1"/>
          </p:nvPr>
        </p:nvSpPr>
        <p:spPr>
          <a:xfrm>
            <a:off x="838200" y="965916"/>
            <a:ext cx="10515600" cy="4351338"/>
          </a:xfrm>
        </p:spPr>
        <p:txBody>
          <a:bodyPr>
            <a:noAutofit/>
          </a:bodyPr>
          <a:lstStyle/>
          <a:p>
            <a:pPr marL="0" marR="0" indent="0" algn="r" rtl="1">
              <a:lnSpc>
                <a:spcPct val="107000"/>
              </a:lnSpc>
              <a:spcBef>
                <a:spcPts val="0"/>
              </a:spcBef>
              <a:spcAft>
                <a:spcPts val="0"/>
              </a:spcAft>
              <a:buNone/>
              <a:tabLst>
                <a:tab pos="5035550" algn="l"/>
              </a:tabLst>
            </a:pPr>
            <a:r>
              <a:rPr lang="en-US" sz="2000" b="1" dirty="0">
                <a:solidFill>
                  <a:srgbClr val="000000"/>
                </a:solidFill>
                <a:latin typeface="2  Compset" panose="00000400000000000000" pitchFamily="2" charset="-78"/>
                <a:ea typeface="Times New Roman" panose="02020603050405020304" pitchFamily="18" charset="0"/>
                <a:cs typeface="2  Badr" panose="00000400000000000000" pitchFamily="2" charset="-78"/>
              </a:rPr>
              <a:t> </a:t>
            </a:r>
            <a:endParaRPr lang="en-US" sz="16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3-1- این عمل به زمانی اطلاق میگردد که  مبارز بدون هیچ فعالیتی و یا حمله ای سعی در  وقت کشی را دارد   . یک مبارز چنانچه پیوسته هیچ فعالیتی  را از خود نشان ندهد میبایستی به ان اخطار داده شود. چنانچه هر دو مبارز بعد از 5 ثانیه در حالت غیر فعال بمانند سرداور  علامت فرمان فایت (</a:t>
            </a:r>
            <a:r>
              <a:rPr lang="en-US" sz="20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fight</a:t>
            </a:r>
            <a:r>
              <a:rPr lang="en-US" sz="2000" b="1" dirty="0">
                <a:solidFill>
                  <a:srgbClr val="000000"/>
                </a:solidFill>
                <a:latin typeface="2  Compset" panose="00000400000000000000" pitchFamily="2" charset="-78"/>
                <a:ea typeface="Times New Roman" panose="02020603050405020304" pitchFamily="18" charset="0"/>
                <a:cs typeface="2  Badr" panose="00000400000000000000" pitchFamily="2" charset="-78"/>
              </a:rPr>
              <a:t> </a:t>
            </a:r>
            <a:r>
              <a:rPr lang="fa-IR" sz="20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 </a:t>
            </a:r>
            <a:r>
              <a:rPr lang="ar-SA" sz="20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را نشان میدهد  و سپس  اخطار کیونگو را به  هر دو مبارز در صورتیکه بعد از فرمان 10 ثانیه هیچ گونه فعالیتی نداشته باشند اعلام مینماید ویا به مبارزی که بعد از فرمان10 ثانیه در حالت عقب نشینی  بعد از فرمان 10 ثانیه از مرکز زمین را داشته باشد.</a:t>
            </a:r>
            <a:endParaRPr lang="en-US" sz="16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en-US" sz="20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 </a:t>
            </a:r>
            <a:endParaRPr lang="en-US" sz="16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3-2- پشت كردن به حريف برای فرار از ضربه  مبارز ،  این عمل  بيـانگر عدم  روحيه  بازي جوانمردانه بوده و امكان آسيب ديدن جدي نيز وجود دارد و میبایستی جريمه شود . همچنين در صورتيكه مبارزي براي فرار از حمله حريف تا پايين تر از كمر پايين آيد يا بنشیند نیز اين جريمه  تعلق خواهدگرفت </a:t>
            </a:r>
            <a:r>
              <a:rPr lang="ar-SA" sz="2000" b="1" dirty="0" smtClean="0">
                <a:solidFill>
                  <a:srgbClr val="000000"/>
                </a:solidFill>
                <a:latin typeface="Microsoft Uighur" panose="02000000000000000000" pitchFamily="2" charset="-78"/>
                <a:ea typeface="Times New Roman" panose="02020603050405020304" pitchFamily="18" charset="0"/>
                <a:cs typeface="2  Badr" panose="00000400000000000000" pitchFamily="2" charset="-78"/>
              </a:rPr>
              <a:t>.</a:t>
            </a:r>
            <a:r>
              <a:rPr lang="ar-SA" sz="1600"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fa-IR" sz="1600"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18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sz="18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عقب نشینی در اثر فشار تکنیکی در صورتیکه برای فرار از حمله حریف یا وقت کشی  باشد به مبارزی که این عمل را انجام  می دهد میبایستی کیونگو داده شود.</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sz="18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18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3 -4- تظاهر به جراحت شامل اغراق در جراحت يا اظهار درد در ناحيه اي از بدن كه مورد اصابت قرار نگرفته ، براي وانمود كردن ضربه حريف به عنوان خطا  و نيز اغراق درد براي تلف كردن وقت مسابقه مي باشد . دراین شرایط سرداور میبایستی اعلام کیونگو نماید.</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sz="18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sz="1800" b="1" dirty="0">
                <a:solidFill>
                  <a:srgbClr val="000000"/>
                </a:solidFill>
                <a:latin typeface="2  Compset" panose="00000400000000000000" pitchFamily="2" charset="-78"/>
                <a:ea typeface="Times New Roman" panose="02020603050405020304" pitchFamily="18" charset="0"/>
                <a:cs typeface="Arial" panose="020B0604020202020204" pitchFamily="34" charset="0"/>
              </a:rPr>
              <a:t> </a:t>
            </a:r>
            <a:r>
              <a:rPr lang="ar-SA" sz="1800" b="1" dirty="0">
                <a:solidFill>
                  <a:srgbClr val="000000"/>
                </a:solidFill>
                <a:latin typeface="2  Compset" panose="00000400000000000000" pitchFamily="2" charset="-78"/>
                <a:ea typeface="Times New Roman" panose="02020603050405020304" pitchFamily="18" charset="0"/>
                <a:cs typeface="2  Badr" panose="00000400000000000000" pitchFamily="2" charset="-78"/>
              </a:rPr>
              <a:t>3- 5- همچنین اعلام کیونگو برای بازیکنی که از سرداور تقاضای توقف بازی را بنماید ویا تقاضای مرتب نمودن تجهیزات ایمنی  خود را بنماید . </a:t>
            </a:r>
            <a:endParaRPr lang="en-US" sz="16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endParaRPr lang="en-US" sz="1600" b="1" dirty="0">
              <a:latin typeface="Calibri" panose="020F0502020204030204" pitchFamily="34" charset="0"/>
              <a:ea typeface="Calibri" panose="020F0502020204030204" pitchFamily="34" charset="0"/>
              <a:cs typeface="2  Badr" panose="00000400000000000000" pitchFamily="2" charset="-78"/>
            </a:endParaRPr>
          </a:p>
          <a:p>
            <a:pPr marL="0" indent="0">
              <a:buNone/>
            </a:pPr>
            <a:endParaRPr lang="en-US" sz="2000" b="1" dirty="0">
              <a:cs typeface="2  Badr" panose="00000400000000000000" pitchFamily="2" charset="-78"/>
            </a:endParaRPr>
          </a:p>
        </p:txBody>
      </p:sp>
    </p:spTree>
    <p:extLst>
      <p:ext uri="{BB962C8B-B14F-4D97-AF65-F5344CB8AC3E}">
        <p14:creationId xmlns:p14="http://schemas.microsoft.com/office/powerpoint/2010/main" val="14740082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1247"/>
          </a:xfrm>
        </p:spPr>
        <p:txBody>
          <a:bodyPr>
            <a:normAutofit/>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a:t>
            </a:r>
            <a:r>
              <a:rPr lang="ar-SA" sz="3600" b="1" dirty="0">
                <a:solidFill>
                  <a:srgbClr val="FF0000"/>
                </a:solidFill>
                <a:latin typeface="Calibri" panose="020F0502020204030204" pitchFamily="34" charset="0"/>
                <a:ea typeface="Times New Roman" panose="02020603050405020304" pitchFamily="18" charset="0"/>
                <a:cs typeface="Microsoft Uighur" panose="02000000000000000000" pitchFamily="2" charset="-78"/>
              </a:rPr>
              <a:t> </a:t>
            </a: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گرفتن ، بغل كردن يا هل دادن حريف </a:t>
            </a:r>
            <a:endParaRPr lang="en-US" sz="5400"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خطای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گرفتن شامل گرفتن هر نقطه از بدن ،  لباس ،  لوازم ايمني با دست مي باشد . همـچنين شامل گرفتن پا يا ساق پا و يا قلاب كردن آن ها با روي ساعد میگردد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برای هل دادن موارد زیر اخطار داده میشود: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الف : هل دادن حریف که موجب زمین خوردن 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    : هل دادن حریف به خارج از خط مرزی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پ   : هل دادن حریف در حین اجرای تکنیک عقب نشینی ویا اجرای تکنیکهای معمولی میباشد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348502213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8" y="1215131"/>
            <a:ext cx="10515600" cy="1325563"/>
          </a:xfrm>
        </p:spPr>
        <p:txBody>
          <a:bodyPr>
            <a:normAutofit/>
          </a:bodyPr>
          <a:lstStyle/>
          <a:p>
            <a:pPr algn="r"/>
            <a:r>
              <a:rPr lang="fa-IR" sz="4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 </a:t>
            </a:r>
            <a:r>
              <a:rPr lang="ar-SA" sz="4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بالا </a:t>
            </a:r>
            <a:r>
              <a:rPr lang="fa-IR" sz="4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آ</a:t>
            </a:r>
            <a:r>
              <a:rPr lang="ar-SA" sz="4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وردن ز</a:t>
            </a:r>
            <a:r>
              <a:rPr lang="fa-IR" sz="4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r>
              <a:rPr lang="ar-SA" sz="4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انو</a:t>
            </a:r>
            <a:endParaRPr lang="en-US" sz="6000" dirty="0">
              <a:solidFill>
                <a:srgbClr val="FF0000"/>
              </a:solidFill>
            </a:endParaRPr>
          </a:p>
        </p:txBody>
      </p:sp>
      <p:sp>
        <p:nvSpPr>
          <p:cNvPr id="3" name="Content Placeholder 2"/>
          <p:cNvSpPr>
            <a:spLocks noGrp="1"/>
          </p:cNvSpPr>
          <p:nvPr>
            <p:ph idx="1"/>
          </p:nvPr>
        </p:nvSpPr>
        <p:spPr>
          <a:xfrm>
            <a:off x="1276082" y="2791540"/>
            <a:ext cx="10515600" cy="4351338"/>
          </a:xfrm>
        </p:spPr>
        <p:txBody>
          <a:bodyPr/>
          <a:lstStyle/>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 بالا </a:t>
            </a: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آ</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وردن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زانو برای ممانعت از اجرای تکنیک حمله ای حریف یا بالا اوردن زانو بیش از 3 ثانیه بدون هیچ عملی ویا هر گونه تکنیک حمله ای به منظور ایجاد ممانعت از  حرکت وحمله حریف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41998281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183" y="1163616"/>
            <a:ext cx="10515600" cy="1325563"/>
          </a:xfrm>
        </p:spPr>
        <p:txBody>
          <a:bodyPr>
            <a:normAutofit/>
          </a:bodyPr>
          <a:lstStyle/>
          <a:p>
            <a:pPr lvl="0" indent="-228600" algn="r" rtl="1">
              <a:lnSpc>
                <a:spcPct val="107000"/>
              </a:lnSpc>
              <a:spcBef>
                <a:spcPts val="0"/>
              </a:spcBef>
              <a:tabLst>
                <a:tab pos="5035550" algn="l"/>
              </a:tabLst>
            </a:pPr>
            <a:r>
              <a:rPr lang="ar-SA" sz="4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6 : حمله به پایین تر از كمر </a:t>
            </a:r>
            <a:endParaRPr lang="en-US" sz="6000" b="1" dirty="0">
              <a:solidFill>
                <a:srgbClr val="FF0000"/>
              </a:solidFill>
            </a:endParaRPr>
          </a:p>
        </p:txBody>
      </p:sp>
      <p:sp>
        <p:nvSpPr>
          <p:cNvPr id="3" name="Content Placeholder 2"/>
          <p:cNvSpPr>
            <a:spLocks noGrp="1"/>
          </p:cNvSpPr>
          <p:nvPr>
            <p:ph idx="1"/>
          </p:nvPr>
        </p:nvSpPr>
        <p:spPr>
          <a:xfrm>
            <a:off x="838200" y="2740025"/>
            <a:ext cx="10632583" cy="2643344"/>
          </a:xfrm>
        </p:spPr>
        <p:txBody>
          <a:bodyPr>
            <a:normAutofit/>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اين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قانون برای هر ضربه  كه پائين تر از كمر قرار دارد در نظر گرفته  مي شود . اگر اصابت ضربه در اثنای تبادل فني تكنيك ها به پائين تر از كمد باشد ،  جريمه اي اعلام  نخواهد شد . این ماده همچنین  در مواردیکه  لگد يا كوبش محكمي به هر نقطه از ران  ،  زانو  و يا ساق حريف زده شود و یا  ممانعت از اجرای تكنيك حريف شود مورد استفاده  قرار خواهد گرفت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47362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lstStyle/>
          <a:p>
            <a:pPr algn="r"/>
            <a:r>
              <a:rPr lang="fa-IR" b="1" dirty="0" smtClean="0">
                <a:solidFill>
                  <a:srgbClr val="FF0000"/>
                </a:solidFill>
              </a:rPr>
              <a:t>توضیح : </a:t>
            </a:r>
            <a:endParaRPr lang="en-US" dirty="0"/>
          </a:p>
        </p:txBody>
      </p:sp>
      <p:sp>
        <p:nvSpPr>
          <p:cNvPr id="3" name="Content Placeholder 2"/>
          <p:cNvSpPr>
            <a:spLocks noGrp="1"/>
          </p:cNvSpPr>
          <p:nvPr>
            <p:ph idx="1"/>
          </p:nvPr>
        </p:nvSpPr>
        <p:spPr/>
        <p:txBody>
          <a:bodyPr/>
          <a:lstStyle/>
          <a:p>
            <a:pPr marL="0" indent="0" algn="r">
              <a:buNone/>
            </a:pPr>
            <a:r>
              <a:rPr lang="fa-IR" b="1" dirty="0" smtClean="0">
                <a:cs typeface="2  Badr" panose="00000400000000000000" pitchFamily="2" charset="-78"/>
              </a:rPr>
              <a:t> </a:t>
            </a:r>
            <a:r>
              <a:rPr lang="fa-IR" b="1" dirty="0" smtClean="0">
                <a:solidFill>
                  <a:srgbClr val="FF0000"/>
                </a:solidFill>
                <a:cs typeface="2  Badr" panose="00000400000000000000" pitchFamily="2" charset="-78"/>
              </a:rPr>
              <a:t>دریافت تائيد يه را بایستی قبل از برگزاری  دریافت نمود: </a:t>
            </a:r>
          </a:p>
          <a:p>
            <a:pPr marL="0" indent="0" algn="r">
              <a:buNone/>
            </a:pPr>
            <a:r>
              <a:rPr lang="fa-IR" b="1" dirty="0" smtClean="0">
                <a:cs typeface="2  Badr" panose="00000400000000000000" pitchFamily="2" charset="-78"/>
              </a:rPr>
              <a:t>هر سازماني كه بخواهد قسمتي از قوانين موجود را تغيير دهد ،  بايد تغييرات مورد نظر ودلايل آن را به فدراسيون جهاني تكواندو ارسال نمايد . تائيديه و یا هر گونه تغييري در اين قوانين بايد يك ماه قبل از برگزاري مسابقات از فدراسيون جهاني تكواندو در يافت شده باشد  فدراسیون جهانی می تواند، نسبت به تهیه قوانین به همراه توضیحات اقدام و  با تایید نماینده فنی و پس از تایید ریيس فدراسیون جهانی مسابقات را اجرا نماید.</a:t>
            </a:r>
          </a:p>
          <a:p>
            <a:pPr marL="0" indent="0" algn="r">
              <a:buNone/>
            </a:pPr>
            <a:r>
              <a:rPr lang="fa-IR" b="1" dirty="0" smtClean="0">
                <a:cs typeface="2  Badr" panose="00000400000000000000" pitchFamily="2" charset="-78"/>
              </a:rPr>
              <a:t>.</a:t>
            </a:r>
            <a:endParaRPr lang="en-US" b="1" dirty="0">
              <a:cs typeface="2  Badr" panose="00000400000000000000" pitchFamily="2" charset="-78"/>
            </a:endParaRPr>
          </a:p>
        </p:txBody>
      </p:sp>
    </p:spTree>
    <p:extLst>
      <p:ext uri="{BB962C8B-B14F-4D97-AF65-F5344CB8AC3E}">
        <p14:creationId xmlns:p14="http://schemas.microsoft.com/office/powerpoint/2010/main" val="13310528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lnSpc>
                <a:spcPct val="107000"/>
              </a:lnSpc>
              <a:spcBef>
                <a:spcPts val="0"/>
              </a:spcBef>
              <a:tabLst>
                <a:tab pos="5035550" algn="l"/>
              </a:tabLst>
            </a:pPr>
            <a:r>
              <a:rPr lang="ar-SA" sz="4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7 : حمله به حریف بعد از گالیو </a:t>
            </a:r>
            <a:endParaRPr lang="en-US" sz="6000"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7-1-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حمله بعد از کالیو  که مستوجب یک حمله و تماس واقعی با بدن مبارز میباشد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7-2- اگر عمل حمله قبل از  اعلام گالیو شروع شده باشد حمله مستوجب جریمه نخواهد 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7-3- در هنگام باز بینی ویدئویی زمان گالیو باکامل شدن علامت دست کالیو سرداور مشخص میگردد ( صاف شدن کامل دست)و همچنین شروع حمله میباستی با زمانیکه پا از زمین در هنگام حمله جدا  میشود بررسی 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9-4- اگر حمله بعد از گالیو به روی بدن مبارز ننشیند و اطمینان حاصل شود که عمدا و از روی قصد صورت گرفته سرداور میبایستی جریمه کیونگو را اعمال نماید  (رفتار ناشایست)</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9471923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986" y="1305283"/>
            <a:ext cx="10515600" cy="1325563"/>
          </a:xfrm>
        </p:spPr>
        <p:txBody>
          <a:bodyPr>
            <a:normAutofit/>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8 :   ضربه به سر حریف با دست </a:t>
            </a:r>
            <a:endParaRPr lang="en-US" sz="5400" dirty="0">
              <a:solidFill>
                <a:srgbClr val="FF0000"/>
              </a:solidFill>
            </a:endParaRPr>
          </a:p>
        </p:txBody>
      </p:sp>
      <p:sp>
        <p:nvSpPr>
          <p:cNvPr id="3" name="Content Placeholder 2"/>
          <p:cNvSpPr>
            <a:spLocks noGrp="1"/>
          </p:cNvSpPr>
          <p:nvPr>
            <p:ph idx="1"/>
          </p:nvPr>
        </p:nvSpPr>
        <p:spPr>
          <a:xfrm>
            <a:off x="922986" y="2727146"/>
            <a:ext cx="10515600" cy="2321372"/>
          </a:xfrm>
        </p:spPr>
        <p:txBody>
          <a:bodyPr>
            <a:normAutofit/>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این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ماده شامل ضربه به سر حریف با دست ( مشت) مچ بازو یا ارنج میباشد .هر چند این  شامل بعضی از برخوردهای سهوی اجتناب ناپذیر  یاحاصل بی دقتی بیش از اندازه حریف مانند پایین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آ</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وردن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 یا  بی دقتی در سر خوردن توسط این ماده جریمه نخواهد 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3581544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228" y="1395434"/>
            <a:ext cx="10515600" cy="1325563"/>
          </a:xfrm>
        </p:spPr>
        <p:txBody>
          <a:bodyPr>
            <a:normAutofit/>
          </a:bodyPr>
          <a:lstStyle/>
          <a:p>
            <a:pPr lvl="0" algn="r" rtl="1">
              <a:lnSpc>
                <a:spcPct val="107000"/>
              </a:lnSpc>
              <a:spcBef>
                <a:spcPts val="0"/>
              </a:spcBef>
              <a:tabLst>
                <a:tab pos="5035550" algn="l"/>
              </a:tabLst>
            </a:pPr>
            <a:r>
              <a:rPr lang="ar-SA" sz="4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9 :  ضربه زدن با سر يا زانو </a:t>
            </a:r>
            <a:endParaRPr lang="en-US" sz="6000" dirty="0">
              <a:solidFill>
                <a:srgbClr val="FF0000"/>
              </a:solidFill>
            </a:endParaRPr>
          </a:p>
        </p:txBody>
      </p:sp>
      <p:sp>
        <p:nvSpPr>
          <p:cNvPr id="3" name="Content Placeholder 2"/>
          <p:cNvSpPr>
            <a:spLocks noGrp="1"/>
          </p:cNvSpPr>
          <p:nvPr>
            <p:ph idx="1"/>
          </p:nvPr>
        </p:nvSpPr>
        <p:spPr>
          <a:xfrm>
            <a:off x="897228" y="2958966"/>
            <a:ext cx="10515600" cy="2591829"/>
          </a:xfrm>
        </p:spPr>
        <p:txBody>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اين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ماده مربوط به ضربه زدن عمدي با سر يا زانو از فاصله نزديك به حريف است . ضربه زدن با زانو ، اگر در شرايط زير اتفاق بيافتد ، جريمه نخواهد داشت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9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وقتي كه حريف به ناگهان در جريان اجراي تكنيك به داخل هجوم آورد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9 -2  زماني كه غير عمدي ويا بر اثر كاهش فاصله در جريان حمله اتفاق بيافتد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12803632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8" y="1009069"/>
            <a:ext cx="10515600" cy="1325563"/>
          </a:xfrm>
        </p:spPr>
        <p:txBody>
          <a:bodyPr>
            <a:normAutofit/>
          </a:bodyPr>
          <a:lstStyle/>
          <a:p>
            <a:pPr lvl="0" algn="r" rtl="1">
              <a:lnSpc>
                <a:spcPct val="107000"/>
              </a:lnSpc>
              <a:spcBef>
                <a:spcPts val="0"/>
              </a:spcBef>
              <a:tabLst>
                <a:tab pos="5035550" algn="l"/>
              </a:tabLst>
            </a:pPr>
            <a:r>
              <a:rPr lang="ar-SA" sz="4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10 : ضربه زدن به حريف زمين افتاده </a:t>
            </a:r>
            <a:endParaRPr lang="en-US" sz="6000"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اين عمل به دليل امكان بسيار زياد مصدوميت حريف فوق العاده خطرناك است . دلايل خطر عبارتنداز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10  -1- حريف زمين افتاده ناگهان در شرايط غير دفاع قرار ميگيرد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10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به دليل شرايط مبارز ( قرار گرفتن روي زمين )  تاثير هر تكنيكي كه به حريف زمين افتاده اصابت كند ، بيشتر خواهد بود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10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اين گونه حركات تهاجمی به سوی حریف زمین افتاده با منش مسابقات تكواندو همخواني نداشته و مناسب مسابقات تکواندو نمی باشد . بنابرين ضربه زدن عمدي با بازيكن زمين افتاده بدون در نظر گرفتن شدت ضربه و نيز تظاهر به حمله با </a:t>
            </a:r>
            <a:r>
              <a:rPr lang="fa-IR" b="1"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اخطار</a:t>
            </a:r>
            <a:r>
              <a:rPr lang="ar-SA" b="1"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جريمه مي شود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44710124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625" y="94670"/>
            <a:ext cx="10515600" cy="497760"/>
          </a:xfrm>
        </p:spPr>
        <p:txBody>
          <a:bodyPr>
            <a:normAutofit fontScale="90000"/>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 اختلال توسط کچ یا مبارز </a:t>
            </a:r>
            <a:endParaRPr lang="en-US" sz="6600" b="1" dirty="0">
              <a:solidFill>
                <a:srgbClr val="FF0000"/>
              </a:solidFill>
            </a:endParaRPr>
          </a:p>
        </p:txBody>
      </p:sp>
      <p:sp>
        <p:nvSpPr>
          <p:cNvPr id="3" name="Content Placeholder 2"/>
          <p:cNvSpPr>
            <a:spLocks noGrp="1"/>
          </p:cNvSpPr>
          <p:nvPr>
            <p:ph idx="1"/>
          </p:nvPr>
        </p:nvSpPr>
        <p:spPr>
          <a:xfrm>
            <a:off x="0" y="502277"/>
            <a:ext cx="12192000" cy="4351338"/>
          </a:xfrm>
        </p:spPr>
        <p:txBody>
          <a:bodyPr>
            <a:noAutofit/>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موارد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زیر موارد اختلال توسط کچ یا مبارز محسوب میگردد: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مخالفت با دستورات سر داور و یا قوانین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اعتراض بی مورد و یا انتقاد از مسئولین برگزاری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 ترک محوطه  نشستن کچ و یا ایستادن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11- 4 - باصدای بلند کوچینگ نمودن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11- 5 -  تههیج یا رفتار ناشایست با مسئولین .و یا مخالفت با مبارزه . کچ و یا تماشاچیان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11- 6 -  هرگونه رفتار ویا گفتار ناشایست و یا رفتار غیر ورزشی از سوی کچ یا مبارز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اختلال توسط مبارز ویا کچ مبارز  بر اساس هر یک از این بندها  (5و1و11)  کیونگو و یا (5و2)کامچوم میباشد. وقتی شدت موارد بالا کمتر باشد کیونگو و در صورتیکه شدت آن بیشتر باشد کامچوم داده خواهد شد تصمیم گیری در خصوص شدت و جدی بودن اختلال فقط توسط سرداور صورت میپذیرد.اگر اختلال بعد از دریافت کیونگو ادامه پیدا نمایدسرداور میتواند گامچوم اعلام نمایدحتی اگر انجام اختلال مانند قبل باشد.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هنگامیکه اختلال توسط کچ یا مبارز در زمان استراحت بین راندها باشد سرداور میتواند بلافاصله اعلام اخطار نماید و آن اخطار در نتیجه راند بعدی ثبت میگردد.</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15949541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33364"/>
          </a:xfrm>
        </p:spPr>
        <p:txBody>
          <a:bodyPr>
            <a:noAutofit/>
          </a:bodyPr>
          <a:lstStyle/>
          <a:p>
            <a:pPr lvl="0" algn="r" rtl="1">
              <a:lnSpc>
                <a:spcPct val="107000"/>
              </a:lnSpc>
              <a:spcBef>
                <a:spcPts val="0"/>
              </a:spcBef>
              <a:tabLst>
                <a:tab pos="5035550" algn="l"/>
              </a:tabLst>
            </a:pPr>
            <a:r>
              <a:rPr lang="fa-IR" sz="32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r>
            <a:br>
              <a:rPr lang="fa-IR" sz="32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br>
            <a:r>
              <a:rPr lang="fa-IR"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r>
            <a:br>
              <a:rPr lang="fa-IR"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br>
            <a:r>
              <a:rPr lang="ar-SA" sz="32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توضیحات 2</a:t>
            </a:r>
            <a:r>
              <a:rPr lang="fa-IR" sz="32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 کامچوم ها) </a:t>
            </a:r>
            <a: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6600" dirty="0">
              <a:solidFill>
                <a:srgbClr val="FF0000"/>
              </a:solidFill>
            </a:endParaRPr>
          </a:p>
        </p:txBody>
      </p:sp>
      <p:sp>
        <p:nvSpPr>
          <p:cNvPr id="3" name="Content Placeholder 2"/>
          <p:cNvSpPr>
            <a:spLocks noGrp="1"/>
          </p:cNvSpPr>
          <p:nvPr>
            <p:ph idx="1"/>
          </p:nvPr>
        </p:nvSpPr>
        <p:spPr>
          <a:xfrm>
            <a:off x="294068" y="1091529"/>
            <a:ext cx="11603863" cy="5257756"/>
          </a:xfrm>
        </p:spPr>
        <p:txBody>
          <a:bodyPr>
            <a:noAutofit/>
          </a:bodyPr>
          <a:lstStyle/>
          <a:p>
            <a:pPr marL="0" marR="0" indent="0" algn="r" rtl="1">
              <a:lnSpc>
                <a:spcPct val="107000"/>
              </a:lnSpc>
              <a:spcBef>
                <a:spcPts val="0"/>
              </a:spcBef>
              <a:spcAft>
                <a:spcPts val="0"/>
              </a:spcAft>
              <a:buNone/>
              <a:tabLst>
                <a:tab pos="5035550" algn="l"/>
              </a:tabLst>
            </a:pPr>
            <a:r>
              <a:rPr lang="ar-SA" sz="2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اختلال </a:t>
            </a: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جدی توسط کچ یا مبارز </a:t>
            </a:r>
            <a:endParaRPr lang="en-US" sz="1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موارد زیر اختلال جدی توسط کچ یا مبارز محسوب میگردد</a:t>
            </a:r>
            <a:endParaRPr lang="en-US" sz="1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1-مخالفت با دستورات  ویا تصمیمات داوران</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2-مخالفت و اعتراض ویا انتقاد به تصمیمات مسئولین</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3-مخالفت و  تلاش برای برهم زدن و یا دخالت در  نتیجه مسابقه</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4-فرار از محوطه مسابقه برای دوری جستن از تبادل معمول تکنیکی .اگر مبارزی تلاش نمایدو از تبادل تکنیکی دوری نماید با انجام اعمالی مانند عبور از خط مرزی ویا عمدا خود را به زمین بزند و این عمل را تکرار نماید سرداور بعد ازاعمال کیونگو میتواند کامچوم اعلام نماید.</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 بصورت کاملا شفاف و عمدی به صورت حریف ضربه زدن</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6-کاملا شفاف و از روی عمد بعد از گالیو  به حریف حمله نماید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7-کاملا شفاف و از روی عمد به حریفی که به زمین خورده حمله نماید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8-کاملا شفاف و از روی عمد به پایین تر از کمر حمله نماید</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9-تههیج و یا توهین به کچ یا مبارز حریف مقابل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10-تنها پزشک دارای مجوز تیم اجازه نشستن در محل استفرار پزشک را دارد .در صورت نداشتن مجوز پزشک تیم یا نشستن یکی دیگر از مسئولین تیم به روی صندلی محل استقرار پزشک . میبایستی دستور ترک محل را اعلام و مبارز با کامچوم جریمه میگردد.</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lgn="r">
              <a:buNone/>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11-سایر مواردی که باعث اختلال ویا رفتار غیر ورزشکارانه ویا مرتبط از سوی کچ یا مبارز صورت می پذیرد</a:t>
            </a:r>
            <a:endParaRPr lang="en-US" sz="2000" b="1" dirty="0"/>
          </a:p>
        </p:txBody>
      </p:sp>
    </p:spTree>
    <p:extLst>
      <p:ext uri="{BB962C8B-B14F-4D97-AF65-F5344CB8AC3E}">
        <p14:creationId xmlns:p14="http://schemas.microsoft.com/office/powerpoint/2010/main" val="9022177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cs typeface="2  Badr" panose="00000400000000000000" pitchFamily="2" charset="-78"/>
              </a:rPr>
              <a:t>توضیح :</a:t>
            </a:r>
            <a:endParaRPr lang="en-US"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اختلال توسط مبارز ویا کچ مبارز  بر اساس هر یک از این بندها  (5و1و9)  کیونگو و یا (5و2و5)کامچوم میباشد. وقتی شدت موارد بالا کمتر باشد کیونگو و در صورتیکه شدت آن بیشتر باشد کامچوم داده خواهد شد تصمیم گیری در خصوص شدت و جدی بودن اختلال فقط توسط سرداور صورت میپذیرد.اگر اختلال بعد از دریافت کیونگو ادامه پیدا نماید سرداور میتواند کامچوم اعلام نمایدحتی اگر انجام اختلال مانند قبل باشد.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هنگامیکه اختلال توسط کچ یا مبارز در زمان استراحت بین راندها باشد سرداور میتواند بلافاصله اعلام اخطار نماید و ان اخطار در نتیجه راند بعدی ثبت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میگردد</a:t>
            </a: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827253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lstStyle/>
          <a:p>
            <a:pPr algn="r"/>
            <a:r>
              <a:rPr lang="fa-IR" b="1" dirty="0" smtClean="0">
                <a:solidFill>
                  <a:srgbClr val="FF0000"/>
                </a:solidFill>
                <a:cs typeface="2  Badr" panose="00000400000000000000" pitchFamily="2" charset="-78"/>
              </a:rPr>
              <a:t>ماده 15 : امتیازطلایی و تعین برتری</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a:xfrm>
            <a:off x="463639" y="1300766"/>
            <a:ext cx="11320529" cy="4876197"/>
          </a:xfrm>
        </p:spPr>
        <p:txBody>
          <a:bodyPr>
            <a:normAutofit fontScale="92500" lnSpcReduction="10000"/>
          </a:bodyPr>
          <a:lstStyle/>
          <a:p>
            <a:pPr marL="0" marR="0" indent="0" algn="r" rtl="1">
              <a:lnSpc>
                <a:spcPct val="107000"/>
              </a:lnSpc>
              <a:spcBef>
                <a:spcPts val="0"/>
              </a:spcBef>
              <a:spcAft>
                <a:spcPts val="0"/>
              </a:spcAft>
              <a:buNone/>
              <a:tabLst>
                <a:tab pos="5035550" algn="l"/>
              </a:tabLst>
            </a:pP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چنانچه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پس از سه راند نتوان برنده مشخص کرد ، راند چهارم اجرا خواهد 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2 -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صورتی که مسابقه به راند چهارم کشیده شود ، كليه امتيازات از راند 1 تا 3 بی ارزش میگردد.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صورتیکه مبارزی  در راند اضافی یک امتیاز کسب نماید  یا حریف وی دو کیونگو و یا یک کامچوم دریافت نماید، برنده  اعلام خواهد شد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صورتی كه هیچ یک از مبارزین در پايان راند چهارم امتیازی کسب ننماید . برنده بر اساس برتری با شرایط  زیر  تعیین خواهد 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1-4- مبارزی که امتیاز بالاتری را  به لحاظ قدرت در روی هوگو الکترونیکی  به ثبت رسانده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2-4- چنانچه ثبت امتیازا به لحاظ قدرت روی هوگو الکترونیکی برابر باشد مبارزی که تعداد کمتری کیونگو یا گامچوم را  در طول چهار راند دریافت نموده.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3-4- چنانچه هر دو مورد بالا باز هم برابر بود سر داور و داوران کنار بر اساس شرایط برتری در راند چهارم تصمیم گیری مینمایند .و چنانچه باز هم  رای سر داور و داوران کنار مساوی باشد  بر اساس رای سرداور برنده مشخص میگردد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04964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dirty="0" smtClean="0">
                <a:solidFill>
                  <a:srgbClr val="FF0000"/>
                </a:solidFill>
                <a:cs typeface="2  Badr" panose="00000400000000000000" pitchFamily="2" charset="-78"/>
              </a:rPr>
              <a:t>توضیحات :</a:t>
            </a:r>
            <a:endParaRPr lang="en-US" sz="4800" dirty="0">
              <a:solidFill>
                <a:srgbClr val="FF0000"/>
              </a:solidFill>
              <a:cs typeface="2  Badr" panose="00000400000000000000" pitchFamily="2" charset="-78"/>
            </a:endParaRPr>
          </a:p>
        </p:txBody>
      </p:sp>
      <p:sp>
        <p:nvSpPr>
          <p:cNvPr id="3" name="Content Placeholder 2"/>
          <p:cNvSpPr>
            <a:spLocks noGrp="1"/>
          </p:cNvSpPr>
          <p:nvPr>
            <p:ph idx="1"/>
          </p:nvPr>
        </p:nvSpPr>
        <p:spPr>
          <a:xfrm>
            <a:off x="399245" y="1825625"/>
            <a:ext cx="11500834" cy="4351338"/>
          </a:xfrm>
        </p:spPr>
        <p:txBody>
          <a:bodyPr>
            <a:normAutofit/>
          </a:bodyPr>
          <a:lstStyle/>
          <a:p>
            <a:pPr marL="0" marR="0" indent="0" algn="r" rtl="1">
              <a:lnSpc>
                <a:spcPct val="107000"/>
              </a:lnSpc>
              <a:spcBef>
                <a:spcPts val="0"/>
              </a:spcBef>
              <a:spcAft>
                <a:spcPts val="0"/>
              </a:spcAft>
              <a:buNone/>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توضيح  ( 1 )</a:t>
            </a:r>
            <a:endParaRPr lang="en-US" b="1" dirty="0">
              <a:solidFill>
                <a:srgbClr val="FF0000"/>
              </a:solidFill>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تعیین برتری توسط داوران کنار بر اساس  برتری فني مبارز در انجام يك مسابقه تهاجمی ویا مدیریت مسابقه تعداد بيشتر تكنيك هاي اجرا شده . استفاده بيشتر از تكنيك هاي پيشرفته  از نظر دشواری يا  تركيبی بودن تكنيك  برجسته بودن رفتار ورزشی میباشد.</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توضیح  ( 2 ) </a:t>
            </a:r>
            <a:endParaRPr lang="en-US" b="1" dirty="0">
              <a:solidFill>
                <a:srgbClr val="FF0000"/>
              </a:solidFill>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در صورتی که مبارزی در راند چهارم و قبل از ضربه تنه حریف ، ضربه سر اجرا کرده باشد  ولی نمره ضربه تنه ثبت شود، کوچ وی می تواند درخواست بررسی ویدیو نماید . در صورتی که داور بازبین ویدیو تشخیص دهد که ضربه سر زودتر از ضربه تنه اجرا شده است ، سرداور ابتدا امتیاز به تنه حریف را باطل و سپس 3 یا 4 نمره امتیاز سر را اعلام نموده  و وبازیکنی  را که ضربه سر زده است برنده اعلام  مینماید .</a:t>
            </a:r>
            <a:endParaRPr lang="en-US" sz="2400" b="1" dirty="0">
              <a:effectLst/>
              <a:latin typeface="Calibri" panose="020F0502020204030204" pitchFamily="34" charset="0"/>
              <a:ea typeface="Calibri" panose="020F0502020204030204" pitchFamily="34" charset="0"/>
              <a:cs typeface="2  Badr" panose="00000400000000000000" pitchFamily="2" charset="-78"/>
            </a:endParaRPr>
          </a:p>
        </p:txBody>
      </p:sp>
    </p:spTree>
    <p:extLst>
      <p:ext uri="{BB962C8B-B14F-4D97-AF65-F5344CB8AC3E}">
        <p14:creationId xmlns:p14="http://schemas.microsoft.com/office/powerpoint/2010/main" val="327419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22860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دستور العمل اجرايي )</a:t>
            </a:r>
            <a:endPar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روش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كار براي اعلام برتري به شرح زير است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1)پيش از آغاز مسابقه همه داوران بايد كارت برتري را دريافت نمايند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2)در صورتي كه مسابقه به تساوي كشيده شود  ،  سرداور كلمه " وو سه گيروك "  ( ثبت برتري )  را اعلام  مي كند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3)به محض اعلام سرداور ، داوران كنار بايد سر را فرود آورده و در مدت ده ثانيه برنده را ثبت و كارت خود را امضاء نموده به سرداور تحويل دهند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4)سرداور كارت برتري داوران كنار را جمع آوري كرده و نتيجه نهايي را ثبت و برنده را اعلام مي كند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5)پس از اعلام برنده سرداور كارت هاي برتري را به منشي تحويل و منشي نيز كارت ها را به نماينده فني فدراسيون جهاني تكواندو ارائه مي دهد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51765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ماده سه : محوطه مسابقه</a:t>
            </a:r>
            <a:endParaRPr lang="en-US" b="1" dirty="0">
              <a:solidFill>
                <a:srgbClr val="FF0000"/>
              </a:solidFill>
            </a:endParaRPr>
          </a:p>
        </p:txBody>
      </p:sp>
      <p:sp>
        <p:nvSpPr>
          <p:cNvPr id="3" name="Content Placeholder 2"/>
          <p:cNvSpPr>
            <a:spLocks noGrp="1"/>
          </p:cNvSpPr>
          <p:nvPr>
            <p:ph idx="1"/>
          </p:nvPr>
        </p:nvSpPr>
        <p:spPr>
          <a:xfrm>
            <a:off x="540913" y="2186233"/>
            <a:ext cx="11410681" cy="3094105"/>
          </a:xfrm>
        </p:spPr>
        <p:txBody>
          <a:bodyPr>
            <a:noAutofit/>
          </a:bodyPr>
          <a:lstStyle/>
          <a:p>
            <a:pPr marL="0" indent="0" algn="r">
              <a:buNone/>
            </a:pPr>
            <a:r>
              <a:rPr lang="fa-IR" sz="3600" b="1" dirty="0" smtClean="0">
                <a:cs typeface="2  Badr" panose="00000400000000000000" pitchFamily="2" charset="-78"/>
              </a:rPr>
              <a:t>1-  محوطه مسابقه  بايد در سطحي صاف و عاري از هر گونه مانع ویا برجستگی باشد  و با تشك قابل ارتجاع که لغزنده نباشد ، پوشانده شود . در صورت ضرورت می توان محوطه مسابقه را بر سكويي با ارتفاع 60 سانتیمتر یا یک متر قرارداد . جهت حفظ ايمنی مبارزين بايد لبه خارجي محوطه مسابقه با شيب كمتر از 30درجه به سطح اتصال داده شود .یکی از مدلهای زیر میتواند به عنوان زمین مبارزه مورد استفاده قرار گیرد .</a:t>
            </a:r>
            <a:endParaRPr lang="en-US" sz="3600" b="1" dirty="0">
              <a:cs typeface="2  Badr" panose="00000400000000000000" pitchFamily="2" charset="-78"/>
            </a:endParaRPr>
          </a:p>
        </p:txBody>
      </p:sp>
    </p:spTree>
    <p:extLst>
      <p:ext uri="{BB962C8B-B14F-4D97-AF65-F5344CB8AC3E}">
        <p14:creationId xmlns:p14="http://schemas.microsoft.com/office/powerpoint/2010/main" val="484745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C00000"/>
                </a:solidFill>
                <a:cs typeface="2  Badr" panose="00000400000000000000" pitchFamily="2" charset="-78"/>
              </a:rPr>
              <a:t>ماده 16 : انوع برد</a:t>
            </a:r>
            <a:endParaRPr lang="en-US" b="1" dirty="0">
              <a:solidFill>
                <a:srgbClr val="C00000"/>
              </a:solidFill>
              <a:cs typeface="2  Badr" panose="00000400000000000000" pitchFamily="2" charset="-78"/>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1-برد با قطع مسابقه توسط سرداور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RSC</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2-برد با جمع نهایی امتیازات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PTF</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3-برد با اختلاف امتیازات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PTG</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برد با امتیاز طلایی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GDP</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5-برد با برتری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SUP</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6-برد با کناره گیری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WDR</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7-برد با عدم صلاحیت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DSQ</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8-برد با اعلام جریمه توسط سرداور  ( </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PUN</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789758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indent="-22860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توضيح(1)</a:t>
            </a:r>
            <a: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b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قطع مسابقه توسط سرداور : </a:t>
            </a:r>
            <a:endParaRPr lang="en-US" sz="5400" dirty="0">
              <a:solidFill>
                <a:srgbClr val="FF0000"/>
              </a:solidFill>
            </a:endParaRPr>
          </a:p>
        </p:txBody>
      </p:sp>
      <p:sp>
        <p:nvSpPr>
          <p:cNvPr id="3" name="Content Placeholder 2"/>
          <p:cNvSpPr>
            <a:spLocks noGrp="1"/>
          </p:cNvSpPr>
          <p:nvPr>
            <p:ph idx="1"/>
          </p:nvPr>
        </p:nvSpPr>
        <p:spPr>
          <a:xfrm>
            <a:off x="838200" y="2276385"/>
            <a:ext cx="10515600" cy="3776685"/>
          </a:xfrm>
        </p:spPr>
        <p:txBody>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موارد زیر اعلام قطع مسابقه توسط سر داور صورت میپذیرد: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1-چنانچه مبارزی توسط تکنیک مجاز حریف ناکدان گردد و پس از شمارش 8 قادر به ادامه بازی نباشدو یا سرداور دریابد که مبارز قادر به ادامه بازی نمیباشد حتی در صورت شمارش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2-در صورتیکه مبارز بعد از یک دقیقه وقت قانونی پزشکی قادر به ادامه بازی نباشد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3-چنانچه مبارز تا 3 بار از فرمان سرداور برای ادمه بازی  سرپیچی نماید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4-در صورتیکه سرداور دریابد که به خاطر امنیت مبارز میبایستی مبارزه قطع گردد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5-هنگامیکه تیم پزشکی دریابد که مسابقه میبایستی به خاطر شدت جراحت مبارز قطع گردد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968166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104" y="1124978"/>
            <a:ext cx="10515600" cy="1325563"/>
          </a:xfrm>
        </p:spPr>
        <p:txBody>
          <a:bodyPr>
            <a:normAutofit/>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توضيح(2)</a:t>
            </a:r>
            <a: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b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برد با اختلاف امتیازات : </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540913" y="2881693"/>
            <a:ext cx="11165983" cy="1819096"/>
          </a:xfrm>
        </p:spPr>
        <p:txBody>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چنانچه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پایان راند دوم و یا هر زمانی از راند سوم ، اختلاف امتياز دو بازيكن به عدد دوازده ( 12 ) يا بيشتر برسد ،‌  سرداور مسابقه را قطع و بازیکن را با اختلاف امتیاز برنده اعلام می نماید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15610184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indent="-22860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توضيح(3)</a:t>
            </a:r>
            <a: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rPr>
            </a:b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برد با كناره گيري : </a:t>
            </a:r>
            <a:endParaRPr lang="en-US" sz="5400" dirty="0">
              <a:solidFill>
                <a:srgbClr val="FF0000"/>
              </a:solidFill>
            </a:endParaRPr>
          </a:p>
        </p:txBody>
      </p:sp>
      <p:sp>
        <p:nvSpPr>
          <p:cNvPr id="3" name="Content Placeholder 2"/>
          <p:cNvSpPr>
            <a:spLocks noGrp="1"/>
          </p:cNvSpPr>
          <p:nvPr>
            <p:ph idx="1"/>
          </p:nvPr>
        </p:nvSpPr>
        <p:spPr>
          <a:xfrm>
            <a:off x="838200" y="1825625"/>
            <a:ext cx="10515600" cy="2759254"/>
          </a:xfrm>
        </p:spPr>
        <p:txBody>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2  Compset" panose="00000400000000000000" pitchFamily="2" charset="-78"/>
                <a:ea typeface="Times New Roman" panose="02020603050405020304" pitchFamily="18" charset="0"/>
                <a:cs typeface="2  Badr" panose="00000400000000000000" pitchFamily="2" charset="-78"/>
              </a:rPr>
              <a:t>برد </a:t>
            </a:r>
            <a:r>
              <a:rPr lang="ar-SA" b="1" dirty="0">
                <a:solidFill>
                  <a:srgbClr val="000000"/>
                </a:solidFill>
                <a:latin typeface="2  Compset" panose="00000400000000000000" pitchFamily="2" charset="-78"/>
                <a:ea typeface="Times New Roman" panose="02020603050405020304" pitchFamily="18" charset="0"/>
                <a:cs typeface="2  Badr" panose="00000400000000000000" pitchFamily="2" charset="-78"/>
              </a:rPr>
              <a:t>با كناره گيري بر اساس شرایط زیر مشخص می شود . </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الف) وقتي مبارزي به دليل جراحت يا موارد ديگر از مسابقه كناره گيري مي كند . </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ب) وقتي كه مبارزي پس از پايان زمان  استراحت مسابقه را ادامه ندهد يا به فراخواني براي شروع مسابقه پاسخ ندهد . </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پ) وقتي كه كوچ به علامت عدم ادامه مسابقه حوله را به درون محوطه مبارزه پرتاب مي كند .</a:t>
            </a:r>
            <a:endParaRPr lang="en-US" sz="2400" b="1" dirty="0">
              <a:effectLst/>
              <a:latin typeface="Calibri" panose="020F0502020204030204" pitchFamily="34" charset="0"/>
              <a:ea typeface="Calibri" panose="020F0502020204030204" pitchFamily="34" charset="0"/>
              <a:cs typeface="2  Badr" panose="00000400000000000000" pitchFamily="2" charset="-78"/>
            </a:endParaRPr>
          </a:p>
        </p:txBody>
      </p:sp>
    </p:spTree>
    <p:extLst>
      <p:ext uri="{BB962C8B-B14F-4D97-AF65-F5344CB8AC3E}">
        <p14:creationId xmlns:p14="http://schemas.microsoft.com/office/powerpoint/2010/main" val="382811416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توضيح(4)</a:t>
            </a:r>
            <a:r>
              <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rPr>
            </a:b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برد با عدم صلاحيت : </a:t>
            </a:r>
            <a:endParaRPr lang="en-US" sz="6000" dirty="0">
              <a:solidFill>
                <a:srgbClr val="FF0000"/>
              </a:solidFill>
            </a:endParaRPr>
          </a:p>
        </p:txBody>
      </p:sp>
      <p:sp>
        <p:nvSpPr>
          <p:cNvPr id="3" name="Content Placeholder 2"/>
          <p:cNvSpPr>
            <a:spLocks noGrp="1"/>
          </p:cNvSpPr>
          <p:nvPr>
            <p:ph idx="1"/>
          </p:nvPr>
        </p:nvSpPr>
        <p:spPr/>
        <p:txBody>
          <a:bodyPr>
            <a:normAutofit/>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اين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نتيجه براي حذف شدن مبارز در وزن كشي يا وقتي كه مبارز قبل از شروع مسابقه شرايط شركت را از دست دهد ، اعلام مي شود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اقدامات بعدی در شرایط عدم صلاحیت بازیکن به شرح زیر متفاوت خواهد بود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الف :  در صورتيكه بازيكن در وزن كشي حذف شود يا حضور نيابد :   نتيجه بايد در جدول ثبت و به اطلاع عوامل اجرايي و ساير افراد مرتبط برسد . در اين شرايط داوران ارنج نشده و حريف مقابل نيازي به حضور در محوطه جهت مسابقه را ندارد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 :  در صورتيكه بازيكن در وزن كشي تاييد شده و در محوطه تعیین شده کچ حضور  نداشته باشد :  داوران ارنج شده و حريف در محوطه حاضر مي شود تا سرداور برنده را اعلام نمايد . جزییات این کار در زیر ماده 4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در ماده 10 آمده است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17475409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indent="-228600" algn="r" rtl="1">
              <a:lnSpc>
                <a:spcPct val="107000"/>
              </a:lnSpc>
              <a:spcBef>
                <a:spcPts val="0"/>
              </a:spcBef>
              <a:tabLst>
                <a:tab pos="5035550" algn="l"/>
              </a:tabLst>
            </a:pPr>
            <a:r>
              <a:rPr lang="en-US" sz="3600" b="1" dirty="0">
                <a:solidFill>
                  <a:srgbClr val="FF0000"/>
                </a:solidFill>
                <a:latin typeface="2  Compset" panose="00000400000000000000" pitchFamily="2" charset="-78"/>
                <a:ea typeface="Times New Roman" panose="02020603050405020304" pitchFamily="18" charset="0"/>
                <a:cs typeface="2  Badr" panose="00000400000000000000" pitchFamily="2" charset="-78"/>
              </a:rPr>
              <a:t> </a:t>
            </a:r>
            <a:r>
              <a:rPr lang="ar-SA" sz="3600" b="1" dirty="0">
                <a:solidFill>
                  <a:srgbClr val="FF0000"/>
                </a:solidFill>
                <a:latin typeface="2  Compset" panose="00000400000000000000" pitchFamily="2" charset="-78"/>
                <a:ea typeface="Times New Roman" panose="02020603050405020304" pitchFamily="18" charset="0"/>
                <a:cs typeface="2  Badr" panose="00000400000000000000" pitchFamily="2" charset="-78"/>
              </a:rPr>
              <a:t>توضيح(5)</a:t>
            </a:r>
            <a:r>
              <a:rPr lang="en-US" sz="3200" b="1" dirty="0">
                <a:solidFill>
                  <a:srgbClr val="FF0000"/>
                </a:solidFill>
                <a:latin typeface="Calibri" panose="020F0502020204030204" pitchFamily="34" charset="0"/>
                <a:ea typeface="Calibri" panose="020F0502020204030204" pitchFamily="34" charset="0"/>
                <a:cs typeface="2  Badr" panose="00000400000000000000" pitchFamily="2" charset="-78"/>
              </a:rPr>
              <a:t/>
            </a:r>
            <a:br>
              <a:rPr lang="en-US" sz="3200" b="1" dirty="0">
                <a:solidFill>
                  <a:srgbClr val="FF0000"/>
                </a:solidFill>
                <a:latin typeface="Calibri" panose="020F0502020204030204" pitchFamily="34" charset="0"/>
                <a:ea typeface="Calibri" panose="020F0502020204030204" pitchFamily="34" charset="0"/>
                <a:cs typeface="2  Badr" panose="00000400000000000000" pitchFamily="2" charset="-78"/>
              </a:rPr>
            </a:br>
            <a:r>
              <a:rPr lang="ar-SA" sz="36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برد با اعلام جريمه توسط سرداور : </a:t>
            </a:r>
            <a:endParaRPr lang="en-US" sz="5400" b="1" dirty="0">
              <a:solidFill>
                <a:srgbClr val="FF0000"/>
              </a:solidFill>
              <a:cs typeface="2  Badr" panose="00000400000000000000" pitchFamily="2" charset="-78"/>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ar-SA" sz="32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برد </a:t>
            </a: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با اعلام جریمه توسط  سر داور  بر اساس شرایط زیر میباشد:</a:t>
            </a:r>
            <a:endParaRPr lang="en-US"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1-در صورتیکه مبارز در مجموع  (10) کیونگو و یا (5) کامچوم  ویا ترکیبی از هر دو (5) نمره منفی دریافت نماید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2-در صورتیکه مشخص شود مبارز درسنسورهای سیستم الکترونیکی جهت کسب امتیاز  دستکاری نموده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3-چنانچه کچ یا مبارز از فرمان سر داور سرپیچی نمایدو به قوانین مسابقات اعتراض نمایند یا بصورت جدی رفتار اعتراض آمیز  و نامناسب از خود نشان دهد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6281179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150" y="133306"/>
            <a:ext cx="10515600" cy="626548"/>
          </a:xfrm>
        </p:spPr>
        <p:txBody>
          <a:bodyPr>
            <a:normAutofit fontScale="90000"/>
          </a:bodyPr>
          <a:lstStyle/>
          <a:p>
            <a:pPr algn="r"/>
            <a:r>
              <a:rPr lang="fa-IR" sz="5400" b="1" dirty="0" smtClean="0">
                <a:solidFill>
                  <a:srgbClr val="C00000"/>
                </a:solidFill>
                <a:cs typeface="2  Badr" panose="00000400000000000000" pitchFamily="2" charset="-78"/>
              </a:rPr>
              <a:t>ماده 17 : ناک دان</a:t>
            </a:r>
            <a:endParaRPr lang="en-US" sz="5400" b="1" dirty="0">
              <a:solidFill>
                <a:srgbClr val="C00000"/>
              </a:solidFill>
              <a:cs typeface="2  Badr" panose="00000400000000000000" pitchFamily="2" charset="-78"/>
            </a:endParaRPr>
          </a:p>
        </p:txBody>
      </p:sp>
      <p:sp>
        <p:nvSpPr>
          <p:cNvPr id="3" name="Content Placeholder 2"/>
          <p:cNvSpPr>
            <a:spLocks noGrp="1"/>
          </p:cNvSpPr>
          <p:nvPr>
            <p:ph idx="1"/>
          </p:nvPr>
        </p:nvSpPr>
        <p:spPr>
          <a:xfrm>
            <a:off x="218942" y="631065"/>
            <a:ext cx="11694016" cy="4351338"/>
          </a:xfrm>
        </p:spPr>
        <p:txBody>
          <a:bodyPr>
            <a:noAutofit/>
          </a:bodyPr>
          <a:lstStyle/>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یک ناکدان هنگامیکه یک حمله مجاز صورت میپذیرد در شریط زیر اتفاق میافتد </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1-  وقتي كه بر اثر نيروي اصابت  تكنيك دارای امتیاز هر نقطه از بدن حريف با استثناي كف پاها ، با زمين تماس پیدا کند . </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2-  وقتي كه مبارزي بر اثر نیروی  تکنیک دارای امتیاز  حریف مقابلش گيج شده ، بطوریکه توانايي ادامه مسابقه را نداشته باشد. </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3-  وقتي كه سرداور تشخيص دهد كه به دليل اصابت يك تكنيك نمره دار  قانوني مبارز  قادر به ادامه مسابقه نمیباشد </a:t>
            </a:r>
            <a:r>
              <a:rPr lang="ar-SA" b="1" dirty="0" smtClean="0">
                <a:solidFill>
                  <a:srgbClr val="000000"/>
                </a:solidFill>
                <a:latin typeface="Microsoft Uighur" panose="02000000000000000000" pitchFamily="2" charset="-78"/>
                <a:ea typeface="Times New Roman" panose="02020603050405020304" pitchFamily="18" charset="0"/>
                <a:cs typeface="2  Badr" panose="00000400000000000000" pitchFamily="2" charset="-78"/>
              </a:rPr>
              <a:t>.</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توضيح 1</a:t>
            </a:r>
            <a:endParaRPr lang="en-US" sz="2400" b="1" dirty="0">
              <a:solidFill>
                <a:srgbClr val="FF0000"/>
              </a:solidFill>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en-US" b="1" dirty="0">
                <a:solidFill>
                  <a:srgbClr val="000000"/>
                </a:solidFill>
                <a:latin typeface="2  Compset" panose="00000400000000000000" pitchFamily="2" charset="-78"/>
                <a:ea typeface="Times New Roman" panose="02020603050405020304" pitchFamily="18" charset="0"/>
                <a:cs typeface="2  Badr" panose="00000400000000000000" pitchFamily="2" charset="-78"/>
              </a:rPr>
              <a:t> </a:t>
            </a:r>
            <a:r>
              <a:rPr lang="ar-SA" b="1" dirty="0">
                <a:solidFill>
                  <a:srgbClr val="FF0000"/>
                </a:solidFill>
                <a:latin typeface="2  Compset" panose="00000400000000000000" pitchFamily="2" charset="-78"/>
                <a:ea typeface="Times New Roman" panose="02020603050405020304" pitchFamily="18" charset="0"/>
                <a:cs typeface="2  Badr" panose="00000400000000000000" pitchFamily="2" charset="-78"/>
              </a:rPr>
              <a:t>ناك دان : </a:t>
            </a:r>
            <a:endParaRPr lang="en-US" sz="2400" b="1" dirty="0">
              <a:solidFill>
                <a:srgbClr val="FF0000"/>
              </a:solidFill>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en-US" b="1" dirty="0">
                <a:solidFill>
                  <a:srgbClr val="000000"/>
                </a:solidFill>
                <a:latin typeface="2  Compset" panose="00000400000000000000" pitchFamily="2" charset="-78"/>
                <a:ea typeface="Times New Roman" panose="02020603050405020304" pitchFamily="18" charset="0"/>
                <a:cs typeface="2  Badr" panose="00000400000000000000" pitchFamily="2" charset="-78"/>
              </a:rPr>
              <a:t> </a:t>
            </a:r>
            <a:r>
              <a:rPr lang="ar-SA" b="1" dirty="0">
                <a:solidFill>
                  <a:srgbClr val="000000"/>
                </a:solidFill>
                <a:latin typeface="2  Compset" panose="00000400000000000000" pitchFamily="2" charset="-78"/>
                <a:ea typeface="Times New Roman" panose="02020603050405020304" pitchFamily="18" charset="0"/>
                <a:cs typeface="2  Badr" panose="00000400000000000000" pitchFamily="2" charset="-78"/>
              </a:rPr>
              <a:t>در شرایطی که  كه مبارز بر اثر يك ضربه بر زمين افتد ، يا گيج شود ، و يا توانايي پاسخ دقيق به شرايط مسابقه نداشته باشد . در یک چنین شرایطی سرداور  بازی را قطع حتی در صورتي كه به دليل اصابت يك ضربه ادامه مسابقه خطرناك باشد و يا وقتي كه نسبت به سلامت مبارز ترديد داشته باشد ،  ناك داون را اعلام نمايد . </a:t>
            </a:r>
            <a:endParaRPr lang="en-US" sz="2400" b="1" dirty="0">
              <a:latin typeface="Calibri" panose="020F0502020204030204" pitchFamily="34" charset="0"/>
              <a:ea typeface="Calibri" panose="020F0502020204030204" pitchFamily="34" charset="0"/>
              <a:cs typeface="2  Badr" panose="00000400000000000000" pitchFamily="2" charset="-78"/>
            </a:endParaRPr>
          </a:p>
          <a:p>
            <a:pPr marL="0" indent="0">
              <a:buNone/>
            </a:pPr>
            <a:endParaRPr lang="en-US" b="1" dirty="0">
              <a:cs typeface="2  Badr" panose="00000400000000000000" pitchFamily="2" charset="-78"/>
            </a:endParaRPr>
          </a:p>
        </p:txBody>
      </p:sp>
    </p:spTree>
    <p:extLst>
      <p:ext uri="{BB962C8B-B14F-4D97-AF65-F5344CB8AC3E}">
        <p14:creationId xmlns:p14="http://schemas.microsoft.com/office/powerpoint/2010/main" val="237508334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064"/>
          </a:xfrm>
        </p:spPr>
        <p:txBody>
          <a:bodyPr>
            <a:normAutofit fontScale="90000"/>
          </a:bodyPr>
          <a:lstStyle/>
          <a:p>
            <a:pPr algn="r"/>
            <a:r>
              <a:rPr lang="fa-IR" b="1" dirty="0" smtClean="0">
                <a:solidFill>
                  <a:srgbClr val="C00000"/>
                </a:solidFill>
                <a:cs typeface="2  Badr" panose="00000400000000000000" pitchFamily="2" charset="-78"/>
              </a:rPr>
              <a:t>ماده 18 : اقدامات در شرایط ناک دان</a:t>
            </a:r>
            <a:endParaRPr lang="en-US" b="1" dirty="0">
              <a:solidFill>
                <a:srgbClr val="C00000"/>
              </a:solidFill>
              <a:cs typeface="2  Badr" panose="00000400000000000000" pitchFamily="2" charset="-78"/>
            </a:endParaRPr>
          </a:p>
        </p:txBody>
      </p:sp>
      <p:sp>
        <p:nvSpPr>
          <p:cNvPr id="3" name="Content Placeholder 2"/>
          <p:cNvSpPr>
            <a:spLocks noGrp="1"/>
          </p:cNvSpPr>
          <p:nvPr>
            <p:ph idx="1"/>
          </p:nvPr>
        </p:nvSpPr>
        <p:spPr>
          <a:xfrm>
            <a:off x="334851" y="1258954"/>
            <a:ext cx="11410682" cy="4351338"/>
          </a:xfrm>
        </p:spPr>
        <p:txBody>
          <a:bodyPr>
            <a:noAutofit/>
          </a:bodyPr>
          <a:lstStyle/>
          <a:p>
            <a:pPr marL="0" marR="0" indent="0" algn="r" rtl="1">
              <a:lnSpc>
                <a:spcPct val="107000"/>
              </a:lnSpc>
              <a:spcBef>
                <a:spcPts val="0"/>
              </a:spcBef>
              <a:spcAft>
                <a:spcPts val="0"/>
              </a:spcAft>
              <a:buNone/>
              <a:tabLst>
                <a:tab pos="5035550" algn="l"/>
              </a:tabLst>
            </a:pPr>
            <a:r>
              <a:rPr lang="ar-SA" sz="2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وقتي كه مبارزي بر اثر دريافت  ضربه قانوني نمره دار حریف ناك داون شود ، سرداور اقدامات زير را انجام خواهد داد : </a:t>
            </a:r>
            <a:endParaRPr lang="en-US" sz="1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سرداور با اعلام " گاليو"  مهاجم را از حريف ناك دان شده دور مي كند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سرداور بايد ابتدا شرايط بازيكن ناك دان شده را بررسي و سپس با صداي بلند و با فاصله يك ثانيه اي وبا حركت دست به نشانه گذشت زمان  از هانا( يك ) تا يول ( ده ) شمارش مي نماید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در صورتي كه مبارز ناك دان شده در خلال شمارش سرداور ايستاده و تمايل خود را براي ادامه مسابقه ابراز می نمايد ، سرداور بايد به منظور بهبود مبارز تا يودول ( هشت ) شمارش را ادامه دهد . پس از آن سرداور بايد تشخيص دهد كه آيا مبارز بهبود يافته يا خير و در صورت بهبودي با اعلام " كي سوك"  ( ادامه دهيد )  مسابقه را ادامه دهد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4-   در صورتي كه مبارز ناك دان شده توانايي اعلام آمادگي براي ادامه مسابقه را تا شماره يودول ( هشت )  نداشته باشد ، سرداور مبارز ديگر رابا ناك آوت برنده اعلام مي كند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5-   شمارش بايد حتي پس از پايان راند يا زمان مسابقه هم ادامه پيدا كند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6-   در صورتیكه هر دو مبارز ناك دان شوند ، سرداور تا زماني كه يكي از مبارزين بهبودي كافي نيافته ، بايد شمارش را ادامه دهد.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7-   چنانچه هر دو مبارز ناک دان شوند و هر دو بازیکن  تا شماره يول بهبود  نيابند ، برنده مسابقه براساس امتيازات  قبل از ناك داون مشخص مي شود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8-   چنانچه سرداور تشخيص دهد كه مبارز قادر به ادامه مسابقه نيست ،  مي تواند بدون شمارش يا در خلال شمارش برنده را اعلام نمايد .</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27683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normAutofit/>
          </a:bodyPr>
          <a:lstStyle/>
          <a:p>
            <a:pPr lvl="0" indent="-228600" algn="r" rtl="1">
              <a:lnSpc>
                <a:spcPct val="107000"/>
              </a:lnSpc>
              <a:spcBef>
                <a:spcPts val="0"/>
              </a:spcBef>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2-  اقدامات پس از مسابقه </a:t>
            </a:r>
            <a:endParaRPr lang="en-US" sz="6000" dirty="0">
              <a:solidFill>
                <a:srgbClr val="FF0000"/>
              </a:solidFill>
              <a:cs typeface="2  Badr" panose="00000400000000000000" pitchFamily="2" charset="-78"/>
            </a:endParaRPr>
          </a:p>
        </p:txBody>
      </p:sp>
      <p:sp>
        <p:nvSpPr>
          <p:cNvPr id="3" name="Content Placeholder 2"/>
          <p:cNvSpPr>
            <a:spLocks noGrp="1"/>
          </p:cNvSpPr>
          <p:nvPr>
            <p:ph idx="1"/>
          </p:nvPr>
        </p:nvSpPr>
        <p:spPr>
          <a:xfrm>
            <a:off x="838200" y="991673"/>
            <a:ext cx="10515600" cy="5185290"/>
          </a:xfrm>
        </p:spPr>
        <p:txBody>
          <a:bodyPr>
            <a:noAutofit/>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مبارزی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که بر اثر ضربه به هر نقطه از بدن دچار آسیب شده و توانایی ادامه مسابقه را نداشته باشد ، تا سی ( 30 ) روز پس از آن ، بدون تایید رئیس کمیته پزشکی فدراسیون جهانی ، که پس از دریافت گزارش پزشک فدراسیون تکواندو كشور مربوطه صادر می شود ، اجازه شرکت در مسابقات را ندارد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( 1 )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سرداور ضربه زننده را دور مي كند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اين شرايط مبارز ايستاده بايد به محل استقرار خود باز گردد ، البته اگر مبارز ناک دان شده ، روي محل استقرار يا در نزديكي آن باشد ، مبارز بايد در نزديكي خط حد  و  روبروي صندلي كوچ خود  بايستد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دستور العمل اجرايي</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سرداور بايد همواره براي رويا رويي ناگهاني با  ناك داون يا گيج شدن كه معمولا بر اثر ضربه اي  قوي وخطر ناك بوقوع مي پيوندد ، آماده 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391170193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0486"/>
          </a:xfrm>
        </p:spPr>
        <p:txBody>
          <a:bodyPr>
            <a:normAutofit fontScale="90000"/>
          </a:bodyPr>
          <a:lstStyle/>
          <a:p>
            <a:pPr algn="r"/>
            <a:r>
              <a:rPr lang="fa-IR" sz="4800" dirty="0" smtClean="0">
                <a:solidFill>
                  <a:srgbClr val="FF0000"/>
                </a:solidFill>
                <a:cs typeface="2  Badr" panose="00000400000000000000" pitchFamily="2" charset="-78"/>
              </a:rPr>
              <a:t>توضیحات</a:t>
            </a:r>
            <a:endParaRPr lang="en-US" sz="4800" dirty="0">
              <a:solidFill>
                <a:srgbClr val="FF0000"/>
              </a:solidFill>
              <a:cs typeface="2  Badr" panose="00000400000000000000" pitchFamily="2" charset="-78"/>
            </a:endParaRPr>
          </a:p>
        </p:txBody>
      </p:sp>
      <p:sp>
        <p:nvSpPr>
          <p:cNvPr id="3" name="Content Placeholder 2"/>
          <p:cNvSpPr>
            <a:spLocks noGrp="1"/>
          </p:cNvSpPr>
          <p:nvPr>
            <p:ph idx="1"/>
          </p:nvPr>
        </p:nvSpPr>
        <p:spPr>
          <a:xfrm>
            <a:off x="838200" y="1017431"/>
            <a:ext cx="10515600" cy="5159532"/>
          </a:xfrm>
        </p:spPr>
        <p:txBody>
          <a:bodyPr>
            <a:normAutofit fontScale="85000" lnSpcReduction="10000"/>
          </a:bodyPr>
          <a:lstStyle/>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(2)</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صورتيكه مبارز ناك داون شده در خلال شمارش سر داور بايستد وتمايل ادامه مبارزه را ابراز نمايد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نخستين هدف  شمارش حفاظت از مبارز است . حتي اگر مبارز قبل از شمارش هشت توانايي ادامه مسابقه را ابراز نمايد ، سرداور بايد پيش از ادامه مسابقه تا يودول ( هشت )  شمارش دهد . شمارش تا يودول اجباري است  و سرداور نمي تواند آن را  ناديده بگيرد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b="1" dirty="0">
                <a:solidFill>
                  <a:srgbClr val="000000"/>
                </a:solidFill>
                <a:latin typeface="2  Compset" panose="00000400000000000000" pitchFamily="2" charset="-78"/>
                <a:ea typeface="Times New Roman" panose="02020603050405020304" pitchFamily="18" charset="0"/>
                <a:cs typeface="Arial" panose="020B0604020202020204" pitchFamily="34" charset="0"/>
              </a:rPr>
              <a:t> </a:t>
            </a:r>
            <a:r>
              <a:rPr lang="ar-SA" b="1" dirty="0">
                <a:solidFill>
                  <a:srgbClr val="000000"/>
                </a:solidFill>
                <a:latin typeface="2  Compset" panose="00000400000000000000" pitchFamily="2" charset="-78"/>
                <a:ea typeface="Times New Roman" panose="02020603050405020304" pitchFamily="18" charset="0"/>
              </a:rPr>
              <a:t>شمارش از يك تا ده به زبان كره اي :   هانا ، تول ، ست ، نت ، داسوت ، ياسوت ، ايل گوپ ، يودول ، آهوپ ، يول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(3)</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پس از آن سرداور بايد تشخيص دهد كه آيا مبارز بهبود يافته يا خير ودر صورت بهبودي با اعلام كي سوك مسابقه را ادامه دهد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سرداور بايد در خلال شمارش توانايي مبارز را براي ادامه مسابقه تشخيص دهد . تاييد نهايي شرايط مبارز پس از شماره هشت تنها يك بررسي نهايي است  و سرداور نبايد بي جهت ،  قبل ادامه مسابقه وقت  را تلف كند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3239709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1-1 محوطه مربع شکل</a:t>
            </a:r>
            <a:r>
              <a:rPr lang="fa-IR" b="1" dirty="0" smtClean="0">
                <a:cs typeface="2  Badr" panose="00000400000000000000" pitchFamily="2" charset="-78"/>
              </a:rPr>
              <a:t> </a:t>
            </a:r>
            <a:endParaRPr lang="en-US" b="1" dirty="0">
              <a:cs typeface="2  Badr" panose="00000400000000000000" pitchFamily="2" charset="-78"/>
            </a:endParaRPr>
          </a:p>
        </p:txBody>
      </p:sp>
      <p:sp>
        <p:nvSpPr>
          <p:cNvPr id="3" name="Content Placeholder 2"/>
          <p:cNvSpPr>
            <a:spLocks noGrp="1"/>
          </p:cNvSpPr>
          <p:nvPr>
            <p:ph idx="1"/>
          </p:nvPr>
        </p:nvSpPr>
        <p:spPr>
          <a:xfrm>
            <a:off x="373487" y="1825625"/>
            <a:ext cx="11384923" cy="4351338"/>
          </a:xfrm>
        </p:spPr>
        <p:txBody>
          <a:bodyPr>
            <a:normAutofit/>
          </a:bodyPr>
          <a:lstStyle/>
          <a:p>
            <a:pPr marL="0" indent="0" algn="r">
              <a:buNone/>
            </a:pPr>
            <a:r>
              <a:rPr lang="fa-IR" sz="3200" b="1" dirty="0" smtClean="0">
                <a:cs typeface="2  Badr" panose="00000400000000000000" pitchFamily="2" charset="-78"/>
              </a:rPr>
              <a:t>محوطه مسابقه که شامل محوطه مبارزه و حاشیه ایمنی میباشد . منطقه مبارزه مربع شکل 8*8 میباشدکه توسط حاشیه مساوی از هر طرف احاطه شده که منطقه ایمنی نامیده میشود . اندازه محوطه مسابقه ( شامل محوطه مبارزه و حاشیه ) نمیبایستی کمتر از 10*10 متر و یا بیشتر از 12 *12 باشد و چنانچه محوطه مسابقه بروی سکو نصب شود حاشیه ایمنی تا اندازه مورد نیاز برای امنیت مبارزین باید در نظر گرفته شود . حاشیه ایمنی و محوطه مسابقه بایستی دو رنگ متفاوت  بر طبق ائین نامه فنی مشخص گردد .</a:t>
            </a:r>
            <a:endParaRPr lang="en-US" sz="3200" b="1" dirty="0">
              <a:cs typeface="2  Badr" panose="00000400000000000000" pitchFamily="2" charset="-78"/>
            </a:endParaRPr>
          </a:p>
        </p:txBody>
      </p:sp>
    </p:spTree>
    <p:extLst>
      <p:ext uri="{BB962C8B-B14F-4D97-AF65-F5344CB8AC3E}">
        <p14:creationId xmlns:p14="http://schemas.microsoft.com/office/powerpoint/2010/main" val="39460510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pPr algn="r"/>
            <a:r>
              <a:rPr lang="fa-IR" dirty="0" smtClean="0">
                <a:solidFill>
                  <a:srgbClr val="FF0000"/>
                </a:solidFill>
                <a:cs typeface="2  Badr" panose="00000400000000000000" pitchFamily="2" charset="-78"/>
              </a:rPr>
              <a:t>توضیحات</a:t>
            </a:r>
            <a:endParaRPr lang="en-US" dirty="0">
              <a:solidFill>
                <a:srgbClr val="FF0000"/>
              </a:solidFill>
              <a:cs typeface="2  Badr" panose="00000400000000000000" pitchFamily="2" charset="-78"/>
            </a:endParaRPr>
          </a:p>
        </p:txBody>
      </p:sp>
      <p:sp>
        <p:nvSpPr>
          <p:cNvPr id="3" name="Content Placeholder 2"/>
          <p:cNvSpPr>
            <a:spLocks noGrp="1"/>
          </p:cNvSpPr>
          <p:nvPr>
            <p:ph idx="1"/>
          </p:nvPr>
        </p:nvSpPr>
        <p:spPr>
          <a:xfrm>
            <a:off x="645017" y="1027134"/>
            <a:ext cx="10515600" cy="5193361"/>
          </a:xfrm>
        </p:spPr>
        <p:txBody>
          <a:bodyPr>
            <a:noAutofit/>
          </a:bodyPr>
          <a:lstStyle/>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(4)</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وقتي كه مبارز ناك دان شده تا شماره يودول  قادر به ابراز توانايي ادامه مسابقه نباشد ، سر داور پس از شمارش يول مبارز ديگر را برنده اعلام ميكند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مبارز با  ايستادن  با مشتهاي گره كرده در حالت مبارزه (  گارد  مبارزه گرفتن )  تمايل خود را جهت ادامه مسابقه ابراز مي نمايد . اگر مبارز نتواند تا شماره هشت ( يودول ) به اين طريق عمل نمايد . سرداور پس از شمارش آهوپ  و يول  مبارز ديگر را برنده اعلام مي كند . اعلام آمادگي ادامه  مسابقه پس  از شمارش يودول ارزشي ندارد . حتي اگر مبارز در شمارش يودول توانايي ادامه را ابراز نمايد ، در صورتيكه  سرداور تشخيص دهد كه مبارز قادر به ادامه مسابقه نيست ،  شمارش را ادامه داده  و پايان مسابقه را اعلام مي </a:t>
            </a:r>
            <a:r>
              <a:rPr lang="ar-SA" sz="2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كند</a:t>
            </a:r>
            <a:r>
              <a:rPr lang="fa-IR" sz="2000" b="1" dirty="0" smtClean="0">
                <a:latin typeface="Calibri" panose="020F0502020204030204" pitchFamily="34" charset="0"/>
                <a:ea typeface="Times New Roman" panose="02020603050405020304" pitchFamily="18" charset="0"/>
                <a:cs typeface="Arial" panose="020B0604020202020204" pitchFamily="34"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(5)</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وقتي كه مبارزي در اثر دریافت اصابت ضربه اي  قوی نمره دار در شرايطي اضطراري قرار گیرد ، سرداور مي تواند شمارش را متوقف و دستور كمك هاي اوليه صادر نمايد  و يا همزمان با شمارش دستور اجرای كمكهاي اوليه را بدهد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p>
        </p:txBody>
      </p:sp>
    </p:spTree>
    <p:extLst>
      <p:ext uri="{BB962C8B-B14F-4D97-AF65-F5344CB8AC3E}">
        <p14:creationId xmlns:p14="http://schemas.microsoft.com/office/powerpoint/2010/main" val="398915722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22860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دستور العمل اجرايي </a:t>
            </a:r>
            <a:endParaRPr lang="en-US" sz="5400" b="1"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الف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سرداور نبايد به جهت كوتاهي در كنترل وضعيت مبارز در خلال شمارش ، پس از يودول زماني را براي  تائيد بهبودي مبارز تلف نمايد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وقتي كه مبارز قبل از شمارش يودول بهبود يابد وتوانايي خود را براي ادمه مسابقه ابراز نمايد ، سرداور بايد شرايط  مبارز را  بررسي كند و چنانچه  ادامه  مسابقه به دليل نياز به كمك هاي اوليه امكان پذير نباشد ، سرداور ابتدا باید مسابقه را ادامه داده  (" کی سوک " ) و  بلافاصله  با  اعلام كاليو  و كي شي مطابق  ماده 19 عمل مي كند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984070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fontScale="90000"/>
          </a:bodyPr>
          <a:lstStyle/>
          <a:p>
            <a:pPr algn="r"/>
            <a:r>
              <a:rPr lang="fa-IR" b="1" dirty="0" smtClean="0">
                <a:solidFill>
                  <a:srgbClr val="C00000"/>
                </a:solidFill>
                <a:cs typeface="2  Badr" panose="00000400000000000000" pitchFamily="2" charset="-78"/>
              </a:rPr>
              <a:t>ماده 19 : روش قطع مسابقه</a:t>
            </a:r>
            <a:endParaRPr lang="en-US" b="1" dirty="0">
              <a:solidFill>
                <a:srgbClr val="C00000"/>
              </a:solidFill>
              <a:cs typeface="2  Badr" panose="00000400000000000000" pitchFamily="2" charset="-78"/>
            </a:endParaRPr>
          </a:p>
        </p:txBody>
      </p:sp>
      <p:sp>
        <p:nvSpPr>
          <p:cNvPr id="3" name="Content Placeholder 2"/>
          <p:cNvSpPr>
            <a:spLocks noGrp="1"/>
          </p:cNvSpPr>
          <p:nvPr>
            <p:ph idx="1"/>
          </p:nvPr>
        </p:nvSpPr>
        <p:spPr>
          <a:xfrm>
            <a:off x="193183" y="1040014"/>
            <a:ext cx="11603865" cy="5244876"/>
          </a:xfrm>
        </p:spPr>
        <p:txBody>
          <a:bodyPr>
            <a:noAutofit/>
          </a:bodyPr>
          <a:lstStyle/>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1 -   وقتي كه به دليل جراحت يك يا هر دو مبارز نياز به قطع مسابقه باشد ، سرداور اقدامات زير را انجام خواهد داد . در صورتي كه به دلایلی  غير از  جراحت  نياز به قطع مسابقه باشد ،  سرداور  با اعلام شي گان  ( وقت )  مسابقه را قطع و با اعلام كي سوك  ( ادامه )  مسابقه را ادامه خواهد داد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1 </a:t>
            </a:r>
            <a:r>
              <a:rPr lang="ar-SA" sz="2400" b="1" dirty="0">
                <a:solidFill>
                  <a:srgbClr val="FF0000"/>
                </a:solidFill>
                <a:latin typeface="Calibri" panose="020F0502020204030204" pitchFamily="34" charset="0"/>
                <a:ea typeface="Times New Roman" panose="02020603050405020304" pitchFamily="18" charset="0"/>
                <a:cs typeface="2  Badr"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 1 - </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سرداور با اعلام كاليو مسابقه را قطع مي كند و با بيان كي شي ( نگه دار )  به منشي دستور قطع و نگه داشتن زمان مسابقه را مي دهد .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1 </a:t>
            </a:r>
            <a:r>
              <a:rPr lang="ar-SA" sz="2400" b="1" dirty="0">
                <a:solidFill>
                  <a:srgbClr val="FF0000"/>
                </a:solidFill>
                <a:latin typeface="Calibri" panose="020F0502020204030204" pitchFamily="34" charset="0"/>
                <a:ea typeface="Times New Roman" panose="02020603050405020304" pitchFamily="18" charset="0"/>
                <a:cs typeface="2  Badr"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 2 - </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سرداور به مبارز اجازه مي دهد به مدت يك دقيقه از كمك هاي اوليه توسط پزشک مسابقات  استفاده كند . همچنین در صورت ضرورت و عدم حضور پزشک مسابقات ،سرداور میتواند به پزشک تیم اجازه مداوای بازیکن را بدهد.</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1 </a:t>
            </a:r>
            <a:r>
              <a:rPr lang="ar-SA" sz="2400" b="1" dirty="0">
                <a:solidFill>
                  <a:srgbClr val="000000"/>
                </a:solidFill>
                <a:latin typeface="Calibri" panose="020F0502020204030204" pitchFamily="34" charset="0"/>
                <a:ea typeface="Times New Roman" panose="02020603050405020304" pitchFamily="18" charset="0"/>
                <a:cs typeface="2  Badr" panose="00000400000000000000" pitchFamily="2" charset="-78"/>
              </a:rPr>
              <a:t>–</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 3 </a:t>
            </a:r>
            <a:r>
              <a:rPr lang="ar-SA" sz="2400" b="1" dirty="0">
                <a:solidFill>
                  <a:srgbClr val="000000"/>
                </a:solidFill>
                <a:latin typeface="Calibri" panose="020F0502020204030204" pitchFamily="34" charset="0"/>
                <a:ea typeface="Times New Roman" panose="02020603050405020304" pitchFamily="18" charset="0"/>
                <a:cs typeface="2  Badr" panose="00000400000000000000" pitchFamily="2" charset="-78"/>
              </a:rPr>
              <a:t>–</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 در صورتیکه مبارزي پس از يك دقيقه نتواند  مسابقه را ادامه دهد ،  سرداور مبارز دیگر را برنده اعلام خواهد نمود .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1 </a:t>
            </a:r>
            <a:r>
              <a:rPr lang="ar-SA" sz="2400" b="1" dirty="0">
                <a:solidFill>
                  <a:srgbClr val="FF0000"/>
                </a:solidFill>
                <a:latin typeface="Calibri" panose="020F0502020204030204" pitchFamily="34" charset="0"/>
                <a:ea typeface="Times New Roman" panose="02020603050405020304" pitchFamily="18" charset="0"/>
                <a:cs typeface="2  Badr"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 4 - </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در صورتيكه پس از يك دقيقه وقت درمان ، ادامه مسابقه امكان پذير نباشد ، مبارزي كه با خطايي كه مستوجب جريمه گام جوم بوده ، باعث جراحت شده ، بازنده اعلام خواهد شد .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1 </a:t>
            </a:r>
            <a:r>
              <a:rPr lang="ar-SA" sz="2400" b="1" dirty="0">
                <a:solidFill>
                  <a:srgbClr val="FF0000"/>
                </a:solidFill>
                <a:latin typeface="Calibri" panose="020F0502020204030204" pitchFamily="34" charset="0"/>
                <a:ea typeface="Times New Roman" panose="02020603050405020304" pitchFamily="18" charset="0"/>
                <a:cs typeface="2  Badr"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 5 - </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در صورتيكه هر دو مبارز زمين افتاده  و پس از يك دقيقه توانايي ادامه مسابقه را نداشته باشند ، برنده بر اساس امتيازات قبل از جراحت مشخص مي شود .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indent="0">
              <a:buNone/>
            </a:pPr>
            <a:endParaRPr lang="en-US" sz="2400" b="1" dirty="0">
              <a:cs typeface="2  Badr" panose="00000400000000000000" pitchFamily="2" charset="-78"/>
            </a:endParaRPr>
          </a:p>
        </p:txBody>
      </p:sp>
    </p:spTree>
    <p:extLst>
      <p:ext uri="{BB962C8B-B14F-4D97-AF65-F5344CB8AC3E}">
        <p14:creationId xmlns:p14="http://schemas.microsoft.com/office/powerpoint/2010/main" val="396835156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pPr algn="r"/>
            <a:r>
              <a:rPr lang="fa-IR" b="1" dirty="0" smtClean="0">
                <a:solidFill>
                  <a:srgbClr val="FF0000"/>
                </a:solidFill>
              </a:rPr>
              <a:t>توضیحات</a:t>
            </a:r>
            <a:endParaRPr lang="en-US" b="1" dirty="0">
              <a:solidFill>
                <a:srgbClr val="FF0000"/>
              </a:solidFill>
            </a:endParaRPr>
          </a:p>
        </p:txBody>
      </p:sp>
      <p:sp>
        <p:nvSpPr>
          <p:cNvPr id="3" name="Content Placeholder 2"/>
          <p:cNvSpPr>
            <a:spLocks noGrp="1"/>
          </p:cNvSpPr>
          <p:nvPr>
            <p:ph idx="1"/>
          </p:nvPr>
        </p:nvSpPr>
        <p:spPr>
          <a:xfrm>
            <a:off x="838200" y="1155924"/>
            <a:ext cx="10515600" cy="4351338"/>
          </a:xfrm>
        </p:spPr>
        <p:txBody>
          <a:bodyPr>
            <a:noAutofit/>
          </a:bodyPr>
          <a:lstStyle/>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1-6-</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 چنانچه سر داور دریابد که درد مبارز بر اثر ضربه خوردن میباشد سرداور مسابقه را با اعلام کالیو  قطع  و از مبارز میخواهد تا مسابقه را ادامه دهدبا اعلام بلند شو  چنانچه مبارز از فرمان سرداور سرپیچی نماید سرداور دستور بلند شو  را برای سه بار تکرار مینماید سپس اعلام قطع مسابقه توسط سر داور صورت می پذیرد.</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en-US"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1-7-</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 چنانچه سرداور دریابدکه مبارز  دچار اسیب دیدگی مانند شکستگی استخوان در رفتگی .رگ به رگ شدن قوزک ویا خونریزی  گردیده سرداور به مبارز اجازه استفاده یک دقیقه  کمکهای پزشکی پس از کیشی را میدهد  . سرداور اجازه ادامه مسابقه را پس از درمان یک دقیقه  پزشکی و فرمان بلند شو میدهد . استفاده ازکه کمکهای پزشکی درصورتیکه که جراحت یکی از موارد فوق باشد.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Badr" panose="00000400000000000000" pitchFamily="2" charset="-78"/>
              </a:rPr>
              <a:t>1-8- </a:t>
            </a:r>
            <a:r>
              <a:rPr lang="ar-SA" sz="2400" b="1" dirty="0">
                <a:solidFill>
                  <a:srgbClr val="000000"/>
                </a:solidFill>
                <a:latin typeface="Microsoft Uighur" panose="02000000000000000000" pitchFamily="2" charset="-78"/>
                <a:ea typeface="Times New Roman" panose="02020603050405020304" pitchFamily="18" charset="0"/>
                <a:cs typeface="2  Badr" panose="00000400000000000000" pitchFamily="2" charset="-78"/>
              </a:rPr>
              <a:t>توقف بازی برای معالجه مجروح :  چنانچه سرداور دریابدکه مبارز  دچار اسیب دیدگی مانند شکستگی استخوان .در رفتگی .رگ به رگ شدن قوزک ویا خونریزی گردیده سرداور می تواند با رئیس گروه پزشکی ویا کمیته پزشکی مشاوره نماید. وچنانچه اسیب دیدگی مبارز از همان ناحیه تکرار شود رئیس گروه پزشکی با مشورت با گروه پزشکی میتوانند به سرداور پیشنهاد بدهند که مسابقه را قطع و بازیکن مجروح را بازنده اعلام نمایند </a:t>
            </a:r>
            <a:endParaRPr lang="en-US" sz="2000" b="1" dirty="0">
              <a:latin typeface="Calibri" panose="020F0502020204030204" pitchFamily="34" charset="0"/>
              <a:ea typeface="Calibri" panose="020F0502020204030204" pitchFamily="34" charset="0"/>
              <a:cs typeface="2  Badr" panose="00000400000000000000" pitchFamily="2" charset="-78"/>
            </a:endParaRPr>
          </a:p>
          <a:p>
            <a:pPr marL="0" indent="0">
              <a:buNone/>
            </a:pPr>
            <a:endParaRPr lang="en-US" sz="2400" b="1" dirty="0">
              <a:cs typeface="2  Badr" panose="00000400000000000000" pitchFamily="2" charset="-78"/>
            </a:endParaRPr>
          </a:p>
        </p:txBody>
      </p:sp>
    </p:spTree>
    <p:extLst>
      <p:ext uri="{BB962C8B-B14F-4D97-AF65-F5344CB8AC3E}">
        <p14:creationId xmlns:p14="http://schemas.microsoft.com/office/powerpoint/2010/main" val="289178939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توضيح(1)</a:t>
            </a:r>
            <a:endParaRPr lang="en-US" sz="3200" dirty="0">
              <a:solidFill>
                <a:srgbClr val="FF0000"/>
              </a:solidFill>
              <a:latin typeface="Calibri" panose="020F0502020204030204" pitchFamily="34" charset="0"/>
              <a:ea typeface="Calibri" panose="020F0502020204030204" pitchFamily="34" charset="0"/>
              <a:cs typeface="2  Compset" panose="00000400000000000000" pitchFamily="2" charset="-78"/>
            </a:endParaRPr>
          </a:p>
        </p:txBody>
      </p:sp>
      <p:sp>
        <p:nvSpPr>
          <p:cNvPr id="3" name="Content Placeholder 2"/>
          <p:cNvSpPr>
            <a:spLocks noGrp="1"/>
          </p:cNvSpPr>
          <p:nvPr>
            <p:ph idx="1"/>
          </p:nvPr>
        </p:nvSpPr>
        <p:spPr>
          <a:xfrm>
            <a:off x="838200" y="1378039"/>
            <a:ext cx="10515600" cy="5357612"/>
          </a:xfrm>
        </p:spPr>
        <p:txBody>
          <a:bodyPr>
            <a:normAutofit fontScale="92500" lnSpcReduction="20000"/>
          </a:bodyPr>
          <a:lstStyle/>
          <a:p>
            <a:pPr marL="0" marR="0" indent="0" algn="r" rtl="1">
              <a:lnSpc>
                <a:spcPct val="107000"/>
              </a:lnSpc>
              <a:spcBef>
                <a:spcPts val="0"/>
              </a:spcBef>
              <a:spcAft>
                <a:spcPts val="0"/>
              </a:spcAft>
              <a:buNone/>
              <a:tabLst>
                <a:tab pos="5035550" algn="l"/>
              </a:tabLst>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1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زماني كه  سرداور تشخيص دهد كه به دليل جراحت يا هر وضعيت اضطراري ديگر ادامه مسابقه امكان پذير نمي باشد ، اقدامات زير را انجام مي دهد : </a:t>
            </a:r>
            <a:endParaRPr lang="en-US" sz="2600" b="1" dirty="0">
              <a:solidFill>
                <a:srgbClr val="FF0000"/>
              </a:solidFill>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1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اگر شرايط بحراني باشد ، مانند وقتي كه مبارز بي هوش شده  يا  از جراحت شديدي رنج مي برد و زمان نيز حياتي باشد و بايد بي درنگ كمك هاي اوليه ارائه  و مسابقه را خاتمه دهد ،  نتيجه مسابقه به روش هاي  زير مشخص  مي شود : </a:t>
            </a:r>
            <a:endParaRPr lang="en-US" sz="26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1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الف -   اگر اين شرايط در نتيجه خطايي كه مستوجب جريمه گام جوم  بوجود آمده باشد ، مبارزي كه باعث آسيب شده ، بازنده است . </a:t>
            </a:r>
            <a:endParaRPr lang="fa-IR" sz="31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0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 </a:t>
            </a:r>
            <a:r>
              <a:rPr lang="ar-SA" sz="3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اگر حادثه بر اثر برخورد تصادفي يا غير قابل اجتناب و يا يك حركت  قانوني بوجود آمده باشد ،  مبارزي كه قادر به ادامه مسابقه نباشد ،  بازنده است  .</a:t>
            </a:r>
            <a:endParaRPr lang="en-US" sz="2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30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پ -   اگر شرايط فوق بدون ارتباط به محتوي مسابقه  پيش آيد ، برنده بر اساس امتيازات كسب شده  قبل از قطع مسابقه مشخص مي شود .  اگر قطع مسابقه قبل از پايان راند اول باشد ،  مسابقه باطل خواهد شد . </a:t>
            </a:r>
            <a:endParaRPr lang="en-US" sz="2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endParaRPr lang="en-US" sz="2400" b="1" dirty="0">
              <a:latin typeface="Calibri" panose="020F0502020204030204" pitchFamily="34" charset="0"/>
              <a:ea typeface="Calibri" panose="020F0502020204030204" pitchFamily="34" charset="0"/>
              <a:cs typeface="2  Compset" panose="00000400000000000000" pitchFamily="2" charset="-78"/>
            </a:endParaRPr>
          </a:p>
          <a:p>
            <a:pPr marL="0" indent="0">
              <a:buNone/>
            </a:pPr>
            <a:endParaRPr lang="en-US" b="1" dirty="0">
              <a:cs typeface="2  Compset" panose="00000400000000000000" pitchFamily="2" charset="-78"/>
            </a:endParaRPr>
          </a:p>
        </p:txBody>
      </p:sp>
    </p:spTree>
    <p:extLst>
      <p:ext uri="{BB962C8B-B14F-4D97-AF65-F5344CB8AC3E}">
        <p14:creationId xmlns:p14="http://schemas.microsoft.com/office/powerpoint/2010/main" val="176298252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228600" algn="r" rtl="1">
              <a:lnSpc>
                <a:spcPct val="107000"/>
              </a:lnSpc>
              <a:spcBef>
                <a:spcPts val="0"/>
              </a:spcBef>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اقدامات اولیه که برای ادامه مسابقه بازیکن مجروح مورد نیاز است   ، پس از اعلام "كي شي"  مبارز به مدت يك دقيقه از درمان  پزشكي لازم برخوردار خواهد شد . </a:t>
            </a:r>
            <a:endParaRPr lang="en-US" sz="4800" b="1" dirty="0">
              <a:solidFill>
                <a:srgbClr val="FF0000"/>
              </a:solidFill>
            </a:endParaRPr>
          </a:p>
        </p:txBody>
      </p:sp>
      <p:sp>
        <p:nvSpPr>
          <p:cNvPr id="3" name="Content Placeholder 2"/>
          <p:cNvSpPr>
            <a:spLocks noGrp="1"/>
          </p:cNvSpPr>
          <p:nvPr>
            <p:ph idx="1"/>
          </p:nvPr>
        </p:nvSpPr>
        <p:spPr>
          <a:xfrm>
            <a:off x="838200" y="1519707"/>
            <a:ext cx="10515600" cy="4657256"/>
          </a:xfrm>
        </p:spPr>
        <p:txBody>
          <a:bodyPr>
            <a:normAutofit fontScale="92500" lnSpcReduction="20000"/>
          </a:bodyPr>
          <a:lstStyle/>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2-1-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فرمان ادامه مسابقه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اين سرداور است كه بايد پس از مشورت با پزشك مسابقات تشخيص دهد كه آيا مبارز امكان ادامه مسابقه را دارد يا خير . سرداور مي تواند در هر لحظه در خلال يك دقيقه وقت درمان ،  به مبارز فرمان ادامه مسابقه را  بدهد . سرداور مي تواند مبارزي را كه از فرمان وي براي ادامه مسابقه پيروي نكند ،  بازنده اعلام نمايد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2-2-</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وقتي كه مبارز در حال درمان يا بهبودي است ، چهل ( 40 ) ثانيه پس از اعلام "كي شي"  ، سرداور با فاصله پنج ( 5 ) ثانيه اي و با صداي بلند ميزان گذشت زمان را اعلام مي كند . اگر مبارز در پايان مدت يك دقيقه در محل استقرار خود حاضر نباشد ، نتيجه مسابقه بايد اعلام گردد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2-3-</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پس از اعلام "كي شي"  ، يك دقيقه وقت بدون توجه به دسترسي به پزشك آغاز مي شود ، البته چنانچه پزشك غايب باشد يا مداوي بيشتري لازم باشد ،  محدويت زماني يك دقيقه بنا به تشخيص سرداور از بين مي رود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2-4-</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اگر پس از يك دقيقه ادامه مسابقه امكان پذير نباشد ،  نتيجه مسابقه طبق قسمت الف  زير  ماده  يك  اين  ماده مشخص مي شود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390783594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228600" algn="r" rtl="1">
              <a:lnSpc>
                <a:spcPct val="107000"/>
              </a:lnSpc>
              <a:spcBef>
                <a:spcPts val="0"/>
              </a:spcBef>
              <a:tabLst>
                <a:tab pos="5035550" algn="l"/>
              </a:tabLst>
            </a:pPr>
            <a:r>
              <a:rPr lang="ar-SA"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اگر هر دو مبارز پس از يك دقيقه وقت درمان قادر به ادامه مسابقه نباشند يا شرايطي اضطراري بوجود آيد ،  نتيجه مسابقه بر اساس معيارهاي زير مشخص خواهد شد </a:t>
            </a:r>
            <a:r>
              <a:rPr lang="ar-SA" sz="28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4800" b="1" dirty="0">
              <a:solidFill>
                <a:srgbClr val="FF0000"/>
              </a:solidFill>
            </a:endParaRPr>
          </a:p>
        </p:txBody>
      </p:sp>
      <p:sp>
        <p:nvSpPr>
          <p:cNvPr id="3" name="Content Placeholder 2"/>
          <p:cNvSpPr>
            <a:spLocks noGrp="1"/>
          </p:cNvSpPr>
          <p:nvPr>
            <p:ph idx="1"/>
          </p:nvPr>
        </p:nvSpPr>
        <p:spPr/>
        <p:txBody>
          <a:bodyPr>
            <a:normAutofit/>
          </a:bodyPr>
          <a:lstStyle/>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الف </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اگر شرايط فوق بر اثر انجام خطايي با جريمه گام جوم  توسط يكي از مبارزين بوجود آمده باشد ، آن مبارز  بازنده خواهد بود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ب: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اگر شرايط فوق در نتيجه خطايي كه مستوجب جريمه گام جوم نبوده ، بوجود آمده باشد ، نتيجه مسابقه بر اساس امتيازات تا  لحظه قطع مسابقه تعيين خواهد شد . اگر شرايط مذكور قبل از پايان راند اول بوجود آمده باشد ،  مسابقه باطل و كميته برگزاري زمان معيني را براي مسابقه مجدد اعلام مي نمايد . اگر در زمان مسابقه مجدد يكي از مبارزين قادر به ادامه مسابقه نباشد ،كناره گيري تلقي خواهد 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پ-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اگر شرايط مذكور به واسطه خطاهايي با جريمه گام جوم توسط هر دو مبارزه بوده بوجود آمده باشد ، هر دو مبارز بازنده خواهند بود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61223573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228600" algn="r" rtl="1">
              <a:lnSpc>
                <a:spcPct val="107000"/>
              </a:lnSpc>
              <a:spcBef>
                <a:spcPts val="0"/>
              </a:spcBef>
              <a:tabLst>
                <a:tab pos="5035550" algn="l"/>
              </a:tabLst>
            </a:pPr>
            <a:r>
              <a:rPr lang="ar-SA" sz="40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توضيح (2</a:t>
            </a:r>
            <a:r>
              <a:rPr lang="ar-SA" sz="40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6000" b="1"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tabLst>
                <a:tab pos="5035550" algn="l"/>
              </a:tabLst>
            </a:pPr>
            <a:r>
              <a:rPr lang="ar-SA"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اگر </a:t>
            </a: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خلال مسابقه شرايطي غير از موارد فوق موجب قطع مسابقه گردد ،  به روش هاي  زير عمل خواهد شد :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وقتي كه در شرايطي غير قابل كنترل و قطع مسابقه ضروري باشد ، سر داور مسابقه را قطع و دستورهاي نماینده کمیته فنی را اجرا خواهد كرد .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اگر قطع مسابقه پس از پايان راند دوم پيش آمده و امكان ادامه مسابقه وجود نداشته باشد ،  نتيجه مسابقه بر اساس امتيازات در لحظه قطع مسابقه مشخص خواهد شد .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اگر قطع مسابقه قبل از پايان راند دوم بوجود آمده باشد ،  مسابقه مجدد در سه راند كامل بر گزار خواهد شد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99310571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Compset" panose="00000400000000000000" pitchFamily="2" charset="-78"/>
              </a:rPr>
              <a:t>ماده 20 : نماینده فنی</a:t>
            </a:r>
            <a:endParaRPr lang="en-US" b="1" dirty="0">
              <a:solidFill>
                <a:srgbClr val="FF0000"/>
              </a:solidFill>
              <a:cs typeface="2  Compset"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نماینده  فنی  ( </a:t>
            </a:r>
            <a:r>
              <a:rPr lang="en-US"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TD</a:t>
            </a: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صلاحیت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مسابقات قهرمانی جهان به استثنای قهرمانی پوم سه جهان و پارا تکواندو جهان ، رئیس کمیته فنی فدراسیون جهانی به عنوان نماینده فنی منصوب می شود . در صورت غیبت رئیس کمیته فنی ، رئیس فدراسیون جهانی بر اساس معرفی دبیر کل ، نماینده فنی را منصوب می نماید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مسئولیتها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نماینده فنی مسئول حصول اطمینان از اجرای دقیق قوانین مسابقات فدراسیون جهانی بوده و ریاست جلسه سرپرستان تیم ها و قرعه کشی را بر عهده دارد . نماینده فنی نتایج قرعه کشی ، وزن کشی و مسابقات را قبل از اعلام تایید می نماید . نماینده فنی مجاز است تا در محوطه مسابقات و همه موارد فنی ، پس از مشورت با کمیته نظارت بر مسابقات تصمیم گیری نماید . نمایده فنی در مورد موضوعاتی که در قوانین نیامده است ، تصمیم نهایی را اتخاذ خواهد نمود . نماینده فنی به عنوان رئیس کمیته نظارت بر مسابقات نیز انجام وظیفه می نماید .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5349356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0790"/>
          </a:xfrm>
        </p:spPr>
        <p:txBody>
          <a:bodyPr>
            <a:normAutofit/>
          </a:bodyPr>
          <a:lstStyle/>
          <a:p>
            <a:pPr lvl="0" algn="r" rtl="1">
              <a:lnSpc>
                <a:spcPct val="107000"/>
              </a:lnSpc>
              <a:spcBef>
                <a:spcPts val="0"/>
              </a:spcBef>
              <a:tabLst>
                <a:tab pos="5035550" algn="l"/>
              </a:tabLst>
            </a:pPr>
            <a:r>
              <a:rPr lang="ar-SA"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کمیته نظارت بر مسابقات  (</a:t>
            </a:r>
            <a:r>
              <a:rPr lang="en-US" sz="28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CBC </a:t>
            </a:r>
            <a:r>
              <a:rPr lang="en-US" sz="2800" b="1" dirty="0">
                <a:solidFill>
                  <a:srgbClr val="FF0000"/>
                </a:solidFill>
                <a:latin typeface="2  Compset" panose="00000400000000000000" pitchFamily="2" charset="-78"/>
                <a:ea typeface="Times New Roman" panose="02020603050405020304" pitchFamily="18" charset="0"/>
                <a:cs typeface="Arial" panose="020B0604020202020204" pitchFamily="34" charset="0"/>
              </a:rPr>
              <a:t> </a:t>
            </a:r>
            <a:r>
              <a:rPr lang="ar-SA" sz="2800" b="1" dirty="0" smtClean="0">
                <a:solidFill>
                  <a:srgbClr val="FF0000"/>
                </a:solidFill>
                <a:latin typeface="2  Compset" panose="00000400000000000000" pitchFamily="2" charset="-78"/>
                <a:ea typeface="Times New Roman" panose="02020603050405020304" pitchFamily="18" charset="0"/>
                <a:cs typeface="Arial" panose="020B0604020202020204" pitchFamily="34" charset="0"/>
              </a:rPr>
              <a:t>)</a:t>
            </a:r>
            <a:endParaRPr lang="en-US" sz="4800" b="1" dirty="0">
              <a:solidFill>
                <a:srgbClr val="FF0000"/>
              </a:solidFill>
            </a:endParaRPr>
          </a:p>
        </p:txBody>
      </p:sp>
      <p:sp>
        <p:nvSpPr>
          <p:cNvPr id="3" name="Content Placeholder 2"/>
          <p:cNvSpPr>
            <a:spLocks noGrp="1"/>
          </p:cNvSpPr>
          <p:nvPr>
            <p:ph idx="1"/>
          </p:nvPr>
        </p:nvSpPr>
        <p:spPr>
          <a:xfrm>
            <a:off x="838200" y="965916"/>
            <a:ext cx="10515600" cy="5211047"/>
          </a:xfrm>
        </p:spPr>
        <p:txBody>
          <a:bodyPr>
            <a:normAutofit fontScale="92500" lnSpcReduction="10000"/>
          </a:bodyPr>
          <a:lstStyle/>
          <a:p>
            <a:pPr marL="0" marR="0" indent="0" algn="r" rtl="1">
              <a:lnSpc>
                <a:spcPct val="107000"/>
              </a:lnSpc>
              <a:spcBef>
                <a:spcPts val="0"/>
              </a:spcBef>
              <a:spcAft>
                <a:spcPts val="0"/>
              </a:spcAft>
              <a:buNone/>
              <a:tabLst>
                <a:tab pos="5035550" algn="l"/>
              </a:tabLst>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صلاحیت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اعضای کمیته نظارت بر مسابقات بر اساس معرفی دبیر کل و توسط رئیس فدراسیون جهانی از بین افرادی که دارای تجربه و دانش کافی در مسابقات تکواندو باشند ، منصوب می گردند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   ترکیب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کمیته نظارت بر مسابقات ، در مسابقات قهرمانی جهان ، مرکب از يك رئيس و حد اکثر شش نفر می باشد . رئیس کمیته مسابقات  ، داوران ، پزشکی ، و ورزشکاران فدراسیون جهانی به عنوان عضو کمیته نظارت افزوده می شوند . در صورت لزوم رئیس فدراسیون جهانی ترکیب کمیته نظارت را ت</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عیین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خواهد نمود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3 -   وظایف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وظايف کمیته نظارت بر مسابقات كمك به نماينده فني در موضوعات مرتبط با برنامه مسابقات  و موارد فني و نيز حصول اطمينان از برگزاری مسابقات بر طبق جدول زمانی است . کمیته نظارت بر مسابقات ، عملکرد داور بازبین   ( ویدئو ژوری ) و عوامل داوری را ارزشیابی می نماید . در مورد موضوعات مرتبط با مدیریت مسابقات ، کمیته نظارت بر مسابقات و به عنوان کمیته انظباطی فوق العاده ،  انجام وظیفه می نماید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358703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rot="5400000">
            <a:off x="2648220" y="-2648221"/>
            <a:ext cx="6895558" cy="12192002"/>
          </a:xfrm>
          <a:prstGeom prst="rect">
            <a:avLst/>
          </a:prstGeom>
        </p:spPr>
      </p:pic>
    </p:spTree>
    <p:extLst>
      <p:ext uri="{BB962C8B-B14F-4D97-AF65-F5344CB8AC3E}">
        <p14:creationId xmlns:p14="http://schemas.microsoft.com/office/powerpoint/2010/main" val="22809855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normAutofit/>
          </a:bodyPr>
          <a:lstStyle/>
          <a:p>
            <a:pPr lvl="0" indent="-22860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داور بازبین ( </a:t>
            </a:r>
            <a:r>
              <a:rPr lang="en-US"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RJ</a:t>
            </a: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 </a:t>
            </a:r>
            <a:endParaRPr lang="en-US" sz="5400" b="1" dirty="0">
              <a:solidFill>
                <a:srgbClr val="FF0000"/>
              </a:solidFill>
              <a:cs typeface="2  Compset" panose="00000400000000000000" pitchFamily="2" charset="-78"/>
            </a:endParaRPr>
          </a:p>
        </p:txBody>
      </p:sp>
      <p:sp>
        <p:nvSpPr>
          <p:cNvPr id="3" name="Content Placeholder 2"/>
          <p:cNvSpPr>
            <a:spLocks noGrp="1"/>
          </p:cNvSpPr>
          <p:nvPr>
            <p:ph idx="1"/>
          </p:nvPr>
        </p:nvSpPr>
        <p:spPr/>
        <p:txBody>
          <a:bodyPr>
            <a:normAutofit/>
          </a:bodyPr>
          <a:lstStyle/>
          <a:p>
            <a:pPr marL="0" marR="0" indent="0" algn="r" rtl="1">
              <a:lnSpc>
                <a:spcPct val="107000"/>
              </a:lnSpc>
              <a:spcBef>
                <a:spcPts val="0"/>
              </a:spcBef>
              <a:spcAft>
                <a:spcPts val="0"/>
              </a:spcAft>
              <a:buNone/>
              <a:tabLst>
                <a:tab pos="5035550" algn="l"/>
              </a:tabLst>
            </a:pPr>
            <a:r>
              <a:rPr lang="ar-SA" sz="32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sz="32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صلاحیت  :  </a:t>
            </a: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رئیس فدراسیون جهانی بر اساس معرفی رئیس کمیته داوران ، از بین  داوران بین المللی که دارای تجربه بسیار زیادی در داوری میباشند داوران بازبین را منصوب می نماید . </a:t>
            </a:r>
            <a:endParaRPr lang="en-US"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sz="32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   یک داور باز بین</a:t>
            </a:r>
            <a:r>
              <a:rPr lang="ar-SA" sz="3200" b="1" dirty="0">
                <a:latin typeface="Microsoft Uighur" panose="02000000000000000000" pitchFamily="2" charset="-78"/>
                <a:ea typeface="Times New Roman" panose="02020603050405020304" pitchFamily="18" charset="0"/>
                <a:cs typeface="2  Compset" panose="00000400000000000000" pitchFamily="2" charset="-78"/>
              </a:rPr>
              <a:t> و یک کمک برای داور بازبین ، برای هر زمین منصوب می شوند . </a:t>
            </a:r>
            <a:endParaRPr lang="en-US"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sz="32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3 -   شرح وظایف :  </a:t>
            </a:r>
            <a:r>
              <a:rPr lang="ar-SA" sz="32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داور بازبین ویدیو موردی را که سرداور درخواست نموده ظرف مدت یک دقیقه بازبینی و نتیجه را اعلام نماید.</a:t>
            </a:r>
            <a:endParaRPr lang="en-US" b="1" dirty="0">
              <a:effectLst/>
              <a:latin typeface="Calibri" panose="020F0502020204030204" pitchFamily="34" charset="0"/>
              <a:ea typeface="Calibri" panose="020F0502020204030204" pitchFamily="34" charset="0"/>
              <a:cs typeface="2  Compset" panose="00000400000000000000" pitchFamily="2" charset="-78"/>
            </a:endParaRPr>
          </a:p>
        </p:txBody>
      </p:sp>
    </p:spTree>
    <p:extLst>
      <p:ext uri="{BB962C8B-B14F-4D97-AF65-F5344CB8AC3E}">
        <p14:creationId xmlns:p14="http://schemas.microsoft.com/office/powerpoint/2010/main" val="54989285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3365"/>
          </a:xfrm>
        </p:spPr>
        <p:txBody>
          <a:bodyPr>
            <a:normAutofit fontScale="90000"/>
          </a:bodyPr>
          <a:lstStyle/>
          <a:p>
            <a:pPr lvl="0" indent="-228600" algn="r" rtl="1">
              <a:lnSpc>
                <a:spcPct val="107000"/>
              </a:lnSpc>
              <a:spcBef>
                <a:spcPts val="0"/>
              </a:spcBef>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  عوامل داوری </a:t>
            </a:r>
            <a:endParaRPr lang="en-US" sz="6000" dirty="0">
              <a:solidFill>
                <a:srgbClr val="FF0000"/>
              </a:solidFill>
            </a:endParaRPr>
          </a:p>
        </p:txBody>
      </p:sp>
      <p:sp>
        <p:nvSpPr>
          <p:cNvPr id="3" name="Content Placeholder 2"/>
          <p:cNvSpPr>
            <a:spLocks noGrp="1"/>
          </p:cNvSpPr>
          <p:nvPr>
            <p:ph idx="1"/>
          </p:nvPr>
        </p:nvSpPr>
        <p:spPr>
          <a:xfrm>
            <a:off x="180304" y="936983"/>
            <a:ext cx="11758411" cy="4351338"/>
          </a:xfrm>
        </p:spPr>
        <p:txBody>
          <a:bodyPr>
            <a:noAutofit/>
          </a:bodyPr>
          <a:lstStyle/>
          <a:p>
            <a:pPr marL="0" marR="0" indent="0" algn="r" rtl="1">
              <a:lnSpc>
                <a:spcPct val="107000"/>
              </a:lnSpc>
              <a:spcBef>
                <a:spcPts val="0"/>
              </a:spcBef>
              <a:spcAft>
                <a:spcPts val="0"/>
              </a:spcAft>
              <a:buNone/>
              <a:tabLst>
                <a:tab pos="5035550" algn="l"/>
              </a:tabLst>
            </a:pPr>
            <a:r>
              <a:rPr lang="ar-SA" sz="24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صلاحیت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دارندگان گواهينامه داوري بين المللي ثبت شده توسط فدراسيون جهاني تكواندو</a:t>
            </a:r>
            <a:endParaRPr lang="en-US" sz="20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    شرح وظايف</a:t>
            </a:r>
            <a:endParaRPr lang="en-US" sz="2000" b="1" dirty="0">
              <a:solidFill>
                <a:srgbClr val="FF0000"/>
              </a:solidFill>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شرح وظايف سرداور </a:t>
            </a:r>
            <a:endParaRPr lang="en-US" sz="2000" b="1" dirty="0">
              <a:solidFill>
                <a:srgbClr val="FF0000"/>
              </a:solidFill>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en-US" sz="2400" b="1" dirty="0">
                <a:solidFill>
                  <a:srgbClr val="FF0000"/>
                </a:solidFill>
                <a:latin typeface="2  Compset" panose="00000400000000000000" pitchFamily="2" charset="-78"/>
                <a:ea typeface="Times New Roman" panose="02020603050405020304" pitchFamily="18" charset="0"/>
                <a:cs typeface="2  Compset" panose="00000400000000000000" pitchFamily="2" charset="-78"/>
              </a:rPr>
              <a:t> </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كنترل کامل مسابقه بر عهده سرداور است . </a:t>
            </a:r>
            <a:endParaRPr lang="en-US" sz="2000" b="1" dirty="0">
              <a:solidFill>
                <a:srgbClr val="FF0000"/>
              </a:solidFill>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1 - 2  - سرداور  فرمان های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شي جاك ، كومان ،  كاليو ، كي سوك ، كي شي ، شي گان ، برنده ، بازنده ، امتيازات منفي ، اخطارها ، و کناره گیری را اعلام مي كند . همه اقدامات سرداور پس از تاييد نتايج  اعلام مي شود . </a:t>
            </a:r>
            <a:endParaRPr lang="en-US" sz="20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1 - 3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سرداور اجازه دارد  بر طبق قوانين گفته شده ، مستقلا تصميم گيري نمايد .</a:t>
            </a:r>
            <a:endParaRPr lang="en-US" sz="20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4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a:t>
            </a:r>
            <a:r>
              <a:rPr lang="ar-SA" sz="24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4 -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اساسا سر داور امتياز نميدهد . اما چنانچه در خلال مسابقه یکی از داوران کنار برای بررسی امتیازی که ثبت نشده ، دست خود را بالا ببرد ، در این شرایط سرداور برای بررسی موضوع دستور گردهمایی داوران را  صادر می نماید . چنانچه دو داور کنار درخواست تعویض امتیاز  ( رای ) نمایند ، سرداور باید این امر را  پذیرفته و امتیاز ( رای ) را اصلاح نماید . ( در صورتیکه تیم داوری متشکل از یک سرداور و سه داور کنار باشد )  در شرایط که دو داور درکنار  نشسته باشند ثبت امتیازات با تائید دو نفر از بین داوران کنار  و سرداور  صورت میپذیرد.</a:t>
            </a:r>
            <a:endParaRPr lang="en-US" sz="20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4-2-1-5-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این موضوع بر اساس ماده 15 تصمیم برای اعلام برتری  توسط داوران همان مسابقه در پایان راند چهارم(4) در صورت ضرورت انجام خواهد شد.</a:t>
            </a:r>
            <a:endParaRPr lang="en-US" sz="2000" b="1" dirty="0">
              <a:latin typeface="Calibri" panose="020F0502020204030204" pitchFamily="34" charset="0"/>
              <a:ea typeface="Calibri" panose="020F0502020204030204" pitchFamily="34" charset="0"/>
              <a:cs typeface="2  Compset" panose="00000400000000000000" pitchFamily="2" charset="-78"/>
            </a:endParaRPr>
          </a:p>
          <a:p>
            <a:pPr marL="0" indent="0">
              <a:buNone/>
            </a:pPr>
            <a:endParaRPr lang="en-US" sz="2400" b="1" dirty="0">
              <a:cs typeface="2  Compset" panose="00000400000000000000" pitchFamily="2" charset="-78"/>
            </a:endParaRPr>
          </a:p>
        </p:txBody>
      </p:sp>
    </p:spTree>
    <p:extLst>
      <p:ext uri="{BB962C8B-B14F-4D97-AF65-F5344CB8AC3E}">
        <p14:creationId xmlns:p14="http://schemas.microsoft.com/office/powerpoint/2010/main" val="165275247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592" y="1318162"/>
            <a:ext cx="10515600" cy="1325563"/>
          </a:xfrm>
        </p:spPr>
        <p:txBody>
          <a:bodyPr>
            <a:normAutofit fontScale="90000"/>
          </a:bodyPr>
          <a:lstStyle/>
          <a:p>
            <a:pPr lvl="0" indent="-228600" algn="r" rtl="1">
              <a:lnSpc>
                <a:spcPct val="107000"/>
              </a:lnSpc>
              <a:spcBef>
                <a:spcPts val="0"/>
              </a:spcBef>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3200" b="1" dirty="0">
                <a:solidFill>
                  <a:srgbClr val="FF0000"/>
                </a:solidFill>
                <a:latin typeface="Calibri" panose="020F0502020204030204" pitchFamily="34" charset="0"/>
                <a:ea typeface="Times New Roman" panose="02020603050405020304" pitchFamily="18" charset="0"/>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3200" b="1" dirty="0">
                <a:solidFill>
                  <a:srgbClr val="FF0000"/>
                </a:solidFill>
                <a:latin typeface="Calibri" panose="020F0502020204030204" pitchFamily="34" charset="0"/>
                <a:ea typeface="Times New Roman" panose="02020603050405020304" pitchFamily="18" charset="0"/>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   داوران كنار </a:t>
            </a:r>
            <a:r>
              <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a:xfrm>
            <a:off x="858592" y="3023361"/>
            <a:ext cx="10515600" cy="2115310"/>
          </a:xfrm>
        </p:spPr>
        <p:txBody>
          <a:bodyPr/>
          <a:lstStyle/>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داوران كنار بايد امتيازات را بي درنگ  ثبت نمايند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b="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داوران كنار بايد در صورت درخواست سرداور ، نظر خويش را صادقانه در اختيار وي  قرار دهند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8248664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228600" algn="r" rtl="1">
              <a:lnSpc>
                <a:spcPct val="107000"/>
              </a:lnSpc>
              <a:spcBef>
                <a:spcPts val="0"/>
              </a:spcBef>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3200" b="1" dirty="0">
                <a:solidFill>
                  <a:srgbClr val="FF0000"/>
                </a:solidFill>
                <a:latin typeface="Calibri" panose="020F0502020204030204" pitchFamily="34" charset="0"/>
                <a:ea typeface="Times New Roman" panose="02020603050405020304" pitchFamily="18" charset="0"/>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3200" b="1" dirty="0">
                <a:solidFill>
                  <a:srgbClr val="FF0000"/>
                </a:solidFill>
                <a:latin typeface="Calibri" panose="020F0502020204030204" pitchFamily="34" charset="0"/>
                <a:ea typeface="Times New Roman" panose="02020603050405020304" pitchFamily="18" charset="0"/>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3 -  معاون فنی ( ناظر ) </a:t>
            </a:r>
            <a:endParaRPr lang="en-US" sz="6000" dirty="0">
              <a:solidFill>
                <a:srgbClr val="FF0000"/>
              </a:solidFill>
            </a:endParaRPr>
          </a:p>
        </p:txBody>
      </p:sp>
      <p:sp>
        <p:nvSpPr>
          <p:cNvPr id="3" name="Content Placeholder 2"/>
          <p:cNvSpPr>
            <a:spLocks noGrp="1"/>
          </p:cNvSpPr>
          <p:nvPr>
            <p:ph idx="1"/>
          </p:nvPr>
        </p:nvSpPr>
        <p:spPr>
          <a:xfrm>
            <a:off x="386367" y="1207439"/>
            <a:ext cx="11578106" cy="4351338"/>
          </a:xfrm>
        </p:spPr>
        <p:txBody>
          <a:bodyPr>
            <a:noAutofit/>
          </a:bodyPr>
          <a:lstStyle/>
          <a:p>
            <a:pPr marL="0" marR="0" indent="0" algn="r" rtl="1">
              <a:lnSpc>
                <a:spcPct val="107000"/>
              </a:lnSpc>
              <a:spcBef>
                <a:spcPts val="0"/>
              </a:spcBef>
              <a:spcAft>
                <a:spcPts val="0"/>
              </a:spcAft>
              <a:buNone/>
              <a:tabLst>
                <a:tab pos="5035550" algn="l"/>
              </a:tabLst>
            </a:pPr>
            <a:r>
              <a:rPr lang="ar-SA" sz="2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ناظر در خلال مسابقه ثبت امتیازات ، جریمه ها و زمان را تحت نظر داشته و چنانچه اشتباه یا اشکالی بوجود آید ، بلافاصله سرداور را آگاه می نماید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ناظر  توجه سرداور را به شروع و توقف مسابقه جلب مینماید و با سیستم و اپراتور و وقت نگهدار  ارتباط نزدیک برقرار مینماید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3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fa-IR"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دستیار فنی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باید امتیازات ، جریمه ها و نتایج بررسی ویدیو را در برگه ناظر ثبت نماید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3-   تركيب  داوران  قضاوت کننده  برای هر زمین </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4-3-1- تیم  داوران ترکیبی از یک سرداور و سه داور کنار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4-3-2- تیم داوران ترکیبی از یک سرداور و دو داور کنار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4-     چيدن ( ارنج ) داوران</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4 </a:t>
            </a:r>
            <a:r>
              <a:rPr lang="ar-SA"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ارنج تيم داوران هر مسابقه پس از تكميل جدول انجام خواهد شد .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4 -4 - 2 -   سرداوران و داوران كناري را كه داراي مليت هر يك از مبارزين باشند نمي توان براي داوري در آن مسابقه  ارنج كرد . البته وقتي كه تعداد داوران به حد كافي نباشد می توان استسنا قائل شد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b="1" dirty="0"/>
          </a:p>
        </p:txBody>
      </p:sp>
    </p:spTree>
    <p:extLst>
      <p:ext uri="{BB962C8B-B14F-4D97-AF65-F5344CB8AC3E}">
        <p14:creationId xmlns:p14="http://schemas.microsoft.com/office/powerpoint/2010/main" val="163227636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pPr lvl="0" indent="-228600" algn="r" rtl="1">
              <a:lnSpc>
                <a:spcPct val="107000"/>
              </a:lnSpc>
              <a:spcBef>
                <a:spcPts val="0"/>
              </a:spcBef>
              <a:tabLst>
                <a:tab pos="5035550" algn="l"/>
              </a:tabLst>
            </a:pP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sz="3200" b="1" dirty="0">
                <a:solidFill>
                  <a:srgbClr val="FF0000"/>
                </a:solidFill>
                <a:latin typeface="Calibri" panose="020F0502020204030204" pitchFamily="34" charset="0"/>
                <a:ea typeface="Times New Roman" panose="02020603050405020304" pitchFamily="18" charset="0"/>
                <a:cs typeface="2  Compset" panose="00000400000000000000" pitchFamily="2" charset="-78"/>
              </a:rPr>
              <a:t>–</a:t>
            </a:r>
            <a:r>
              <a:rPr lang="ar-SA" sz="32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مسئوليت تصمیم گیری </a:t>
            </a:r>
            <a:endParaRPr lang="en-US" sz="5400" dirty="0">
              <a:solidFill>
                <a:srgbClr val="FF0000"/>
              </a:solidFill>
              <a:cs typeface="2  Compset" panose="00000400000000000000" pitchFamily="2" charset="-78"/>
            </a:endParaRPr>
          </a:p>
        </p:txBody>
      </p:sp>
      <p:sp>
        <p:nvSpPr>
          <p:cNvPr id="3" name="Content Placeholder 2"/>
          <p:cNvSpPr>
            <a:spLocks noGrp="1"/>
          </p:cNvSpPr>
          <p:nvPr>
            <p:ph idx="1"/>
          </p:nvPr>
        </p:nvSpPr>
        <p:spPr>
          <a:xfrm>
            <a:off x="657359" y="953038"/>
            <a:ext cx="10877282" cy="4351338"/>
          </a:xfrm>
        </p:spPr>
        <p:txBody>
          <a:bodyPr>
            <a:noAutofit/>
          </a:bodyPr>
          <a:lstStyle/>
          <a:p>
            <a:pPr marL="0" marR="0" indent="0" algn="r" rtl="1">
              <a:lnSpc>
                <a:spcPct val="107000"/>
              </a:lnSpc>
              <a:spcBef>
                <a:spcPts val="0"/>
              </a:spcBef>
              <a:spcAft>
                <a:spcPts val="0"/>
              </a:spcAft>
              <a:buNone/>
              <a:tabLst>
                <a:tab pos="5035550" algn="l"/>
              </a:tabLst>
            </a:pP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تصميمات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سرداور و داوران كنار  قطعي هستند و ايشان در مقابل كميته نظارت بر مسابقات ،  مسئول قضاوت خويش مي باشند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6 -  لباس داوران</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6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1 -   سرداوران و داوران كنار بايد لباسي را كه توسط فدراسيون جهاني تكواندو تعيين شده ، بپوشند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6 </a:t>
            </a:r>
            <a:r>
              <a:rPr lang="ar-SA"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2 -   سر داوران و داوران كنار نبايد اشيايي را كه ممكن است موجب دخالت در روند مسابقه شوند ،  با خود به محوطه مبارزه ببرند . در صورت لزوم ، استفاده از تلفن همراه در محوطه محدود خواهد شد </a:t>
            </a:r>
            <a:r>
              <a:rPr lang="ar-SA"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  وقت نگهدار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وقت نگهدار  زمان مسابقه ، زمان بین راندها ( تایم اوت ) و قطع زمان را  كنترل و نيز امتيازات و يا جریمه ها  را ثبت و منتشر مي كند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638138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Compset" panose="00000400000000000000" pitchFamily="2" charset="-78"/>
              </a:rPr>
              <a:t>توضیحات</a:t>
            </a:r>
            <a:endParaRPr lang="en-US" b="1" dirty="0">
              <a:solidFill>
                <a:srgbClr val="FF0000"/>
              </a:solidFill>
              <a:cs typeface="2  Compset" panose="00000400000000000000" pitchFamily="2" charset="-78"/>
            </a:endParaRPr>
          </a:p>
        </p:txBody>
      </p:sp>
      <p:sp>
        <p:nvSpPr>
          <p:cNvPr id="3" name="Content Placeholder 2"/>
          <p:cNvSpPr>
            <a:spLocks noGrp="1"/>
          </p:cNvSpPr>
          <p:nvPr>
            <p:ph idx="1"/>
          </p:nvPr>
        </p:nvSpPr>
        <p:spPr>
          <a:xfrm>
            <a:off x="115910" y="1825625"/>
            <a:ext cx="11590986" cy="4351338"/>
          </a:xfrm>
        </p:spPr>
        <p:txBody>
          <a:bodyPr/>
          <a:lstStyle/>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توضیحات</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جزئيات صلاحيت ، شرح وظايف ، سازماندهي و غيره بايد بر طبق‌ مقررات به كارگيري داوران بين المللي فدراسيون جهاني تكواندو باشد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b="1" dirty="0">
                <a:solidFill>
                  <a:srgbClr val="000000"/>
                </a:solidFill>
                <a:latin typeface="2  Compset" panose="00000400000000000000" pitchFamily="2" charset="-78"/>
                <a:ea typeface="Times New Roman" panose="02020603050405020304" pitchFamily="18" charset="0"/>
                <a:cs typeface="Arial" panose="020B060402020202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توضیحات</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صورتي كه در چيدن داوران مسابقه اشتباهي رخ داده باشد ، يا هر يك از داوران ، مسابقه را غيرعادلانه قضاوت كرده باشد ، و يا اشتباه نا عادلانه ای را چند بار مرتکب شده  باشد ،  نماینده فنی می تواند با مشورت کمیته نظارت بر مسابقات ، داور یا داوران مذکور را تعویض یا تنبيه نماید </a:t>
            </a:r>
            <a:endParaRPr lang="en-US" sz="2400" b="1"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290461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0733"/>
            <a:ext cx="10515600" cy="742458"/>
          </a:xfrm>
        </p:spPr>
        <p:txBody>
          <a:bodyPr>
            <a:normAutofit/>
          </a:bodyPr>
          <a:lstStyle/>
          <a:p>
            <a:pPr lvl="0" algn="r" rtl="1">
              <a:lnSpc>
                <a:spcPct val="107000"/>
              </a:lnSpc>
              <a:spcBef>
                <a:spcPts val="0"/>
              </a:spcBef>
              <a:tabLst>
                <a:tab pos="5035550" algn="l"/>
              </a:tabLst>
            </a:pPr>
            <a:r>
              <a:rPr lang="ar-SA" sz="36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دستور العمل </a:t>
            </a:r>
            <a:r>
              <a:rPr lang="ar-SA" sz="3600"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اجرايي</a:t>
            </a:r>
            <a:endParaRPr lang="en-US" sz="6000" dirty="0">
              <a:solidFill>
                <a:srgbClr val="FF0000"/>
              </a:solidFill>
            </a:endParaRPr>
          </a:p>
        </p:txBody>
      </p:sp>
      <p:sp>
        <p:nvSpPr>
          <p:cNvPr id="3" name="Content Placeholder 2"/>
          <p:cNvSpPr>
            <a:spLocks noGrp="1"/>
          </p:cNvSpPr>
          <p:nvPr>
            <p:ph idx="1"/>
          </p:nvPr>
        </p:nvSpPr>
        <p:spPr>
          <a:xfrm>
            <a:off x="476518" y="1043191"/>
            <a:ext cx="10877282" cy="5576551"/>
          </a:xfrm>
        </p:spPr>
        <p:txBody>
          <a:bodyPr>
            <a:normAutofit fontScale="85000" lnSpcReduction="20000"/>
          </a:bodyPr>
          <a:lstStyle/>
          <a:p>
            <a:pPr marL="0" marR="0" indent="0" algn="r" rtl="1">
              <a:lnSpc>
                <a:spcPct val="107000"/>
              </a:lnSpc>
              <a:spcBef>
                <a:spcPts val="0"/>
              </a:spcBef>
              <a:spcAft>
                <a:spcPts val="0"/>
              </a:spcAft>
              <a:buNone/>
              <a:tabLst>
                <a:tab pos="5035550" algn="l"/>
              </a:tabLst>
            </a:pPr>
            <a:r>
              <a:rPr lang="ar-SA" sz="3400"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a:t>
            </a:r>
            <a:r>
              <a:rPr lang="ar-SA" sz="3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صورتي كه داوران كنار مخصوصا در مورد ضربه قانوني به منطقه  صورت امتيازات متفاوتي بدهند ، مثالا : اگر تیم داوری با سه داور کنار تشکیل شده باشد و یکی از داوران یک امتیاز را ثبت کرده و داور دیگری دو امتیاز ثبت نموده و داور سوم هیچ امتیاز ثبت نکرده باشد ،  و امتیازی برای آن تكنيك ثبت نگردد ، یا وفت نگهدار  در گرفتن وقت ، ثبت امتیاز یا جریمه اشتباه کرده باشد ، هر يك از داوران مي تواند اشتباه را خاطر نشان كرده و در خواست بررسي  نمايند . دراين شرايط سرداور مي تواند با اعلام " شي گان" مسابقه را  قطع و داوران كنار را فراخوانی و از آنان پرسش نمايد . پس از بحث وبررسي سر داور بايد نتيجه را اعلام كند . اگر همزمان با درخواست کوچ برای بازبینی فیلم ، هر یک از داوران کنار درخواست بررسی نماید ، سرداور قبل از دریافت درخواست کوچ ، داوران کنار را گرد آورده و موضوع را بررسی می نماید . چنانچه قضاوت اصلاح شد ، کوچ می تواند بدون استفاده از حق اعتراض بنشیند . چنانچه کوچ باز هم درخواست بازبینی فیلم را داشته باشد ، سرداور درخواست وی را می پذیرد.  كاربرد ديگر اين ماده در مواردي است كه سرداور درتشخیص ناکدان اشتباه كند ، و داوران كنار نظري متفاوت از سرداور داشته باشد ، داوران كنار بايد در شماره " ست"  (3)  يا" نت "  (4) با بالا بردن دست درخواست بررسي  نماید .</a:t>
            </a:r>
            <a:endParaRPr lang="en-US" sz="3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08803684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pPr algn="r"/>
            <a:r>
              <a:rPr lang="fa-IR" b="1" dirty="0" smtClean="0">
                <a:solidFill>
                  <a:srgbClr val="FF0000"/>
                </a:solidFill>
                <a:cs typeface="2  Compset" panose="00000400000000000000" pitchFamily="2" charset="-78"/>
              </a:rPr>
              <a:t>ماده 21 : بازبینی فوری ویدئو</a:t>
            </a:r>
            <a:endParaRPr lang="en-US" b="1" dirty="0">
              <a:solidFill>
                <a:srgbClr val="FF0000"/>
              </a:solidFill>
              <a:cs typeface="2  Compset" panose="00000400000000000000" pitchFamily="2" charset="-78"/>
            </a:endParaRPr>
          </a:p>
        </p:txBody>
      </p:sp>
      <p:sp>
        <p:nvSpPr>
          <p:cNvPr id="3" name="Content Placeholder 2"/>
          <p:cNvSpPr>
            <a:spLocks noGrp="1"/>
          </p:cNvSpPr>
          <p:nvPr>
            <p:ph idx="1"/>
          </p:nvPr>
        </p:nvSpPr>
        <p:spPr>
          <a:xfrm>
            <a:off x="103031" y="850006"/>
            <a:ext cx="11771289" cy="4351338"/>
          </a:xfrm>
        </p:spPr>
        <p:txBody>
          <a:bodyPr>
            <a:noAutofit/>
          </a:bodyPr>
          <a:lstStyle/>
          <a:p>
            <a:pPr marL="0" marR="0" indent="0" algn="r" rtl="1">
              <a:lnSpc>
                <a:spcPct val="107000"/>
              </a:lnSpc>
              <a:spcBef>
                <a:spcPts val="0"/>
              </a:spcBef>
              <a:spcAft>
                <a:spcPts val="0"/>
              </a:spcAft>
              <a:buNone/>
              <a:tabLst>
                <a:tab pos="5035550" algn="l"/>
              </a:tabLst>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a:t>
            </a:r>
            <a:r>
              <a:rPr lang="ar-SA" b="1"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صورتی که در خلال مسابقه اعتراضی نسبت به قضاوت داوران وجود داشته باشد ، کوچ تیم می تواند از سرداور درخواست بررسی فوری ویدیویی نماید .</a:t>
            </a:r>
            <a:r>
              <a:rPr lang="ar-SA" b="1" dirty="0">
                <a:solidFill>
                  <a:srgbClr val="000000"/>
                </a:solidFill>
                <a:latin typeface="Calibri" panose="020F0502020204030204" pitchFamily="34" charset="0"/>
                <a:ea typeface="Times New Roman" panose="02020603050405020304" pitchFamily="18" charset="0"/>
                <a:cs typeface="2  Compset" panose="00000400000000000000" pitchFamily="2" charset="-78"/>
              </a:rPr>
              <a:t>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 تقاضای کچ برای بازبینی ویدئو تنها میتواند بر اساس انجام خطاها حریف مقابل صورت پذیرد.  مانند زمین خوردن و یا عبور از خط مرزی</a:t>
            </a:r>
            <a:endParaRPr lang="en-US" sz="24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2  Compset" panose="00000400000000000000" pitchFamily="2" charset="-78"/>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وقتی که کوچ اعتراض خود را اعلام نماید ، سرداور باید به سوی وی رفته ، دلیل اعتراض را جویا شود . اعتراض برای بازبینی ویدیو ، تنها در زمینه کاربرد قوانین مسابقات توسط سرداور ، امتیازات ثبت شده توسط داوران كنار و جریمه ها قابل بررسی می باشد . در مورد تکنیک های پا یا مشت به منطقه تنه ، بدون در نظر گرفتن نوع هوگو ، هیچ اعتراضی پذیرفته نمی شود . مگر در مورد امتیاز اضافی تکنیک های چرخشی . در خواست بررسي ويديويي تنها به يك حركت كه حداكثر 5 ثانيه قبل از درخواست كوچ انجام شده باشد  محدود مي شود . تحت هر شرايطي  وقتي كه كوچ كارت آبي يا قرمز براي بررسي ويديويي بالا می آورد ،  این عمل به منزله استفاده كوچ از حق اعتراض تلقي مي شود ، مگر اینکه نتیجه جلسه مشورتی داوران کوچ را راضی نماید . </a:t>
            </a:r>
            <a:endParaRPr lang="en-US" sz="2400" b="1" dirty="0">
              <a:latin typeface="Calibri" panose="020F0502020204030204" pitchFamily="34" charset="0"/>
              <a:ea typeface="Calibri" panose="020F0502020204030204" pitchFamily="34" charset="0"/>
              <a:cs typeface="2  Compset" panose="00000400000000000000" pitchFamily="2" charset="-78"/>
            </a:endParaRPr>
          </a:p>
          <a:p>
            <a:pPr marL="0" indent="0">
              <a:buNone/>
            </a:pPr>
            <a:endParaRPr lang="en-US" b="1" dirty="0">
              <a:cs typeface="2  Compset" panose="00000400000000000000" pitchFamily="2" charset="-78"/>
            </a:endParaRPr>
          </a:p>
        </p:txBody>
      </p:sp>
    </p:spTree>
    <p:extLst>
      <p:ext uri="{BB962C8B-B14F-4D97-AF65-F5344CB8AC3E}">
        <p14:creationId xmlns:p14="http://schemas.microsoft.com/office/powerpoint/2010/main" val="263281098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838200" y="319405"/>
            <a:ext cx="10515600" cy="453326"/>
          </a:xfrm>
        </p:spPr>
        <p:txBody>
          <a:bodyPr>
            <a:noAutofit/>
          </a:bodyPr>
          <a:lstStyle/>
          <a:p>
            <a:pPr algn="r"/>
            <a:r>
              <a:rPr lang="fa-IR" sz="2400" b="1" dirty="0" smtClean="0">
                <a:solidFill>
                  <a:srgbClr val="FF0000"/>
                </a:solidFill>
              </a:rPr>
              <a:t>بازبینی ویدئو</a:t>
            </a:r>
            <a:endParaRPr lang="en-US" sz="2400" b="1" dirty="0">
              <a:solidFill>
                <a:srgbClr val="FF0000"/>
              </a:solidFill>
            </a:endParaRPr>
          </a:p>
        </p:txBody>
      </p:sp>
      <p:sp>
        <p:nvSpPr>
          <p:cNvPr id="3" name="Content Placeholder 2"/>
          <p:cNvSpPr>
            <a:spLocks noGrp="1"/>
          </p:cNvSpPr>
          <p:nvPr>
            <p:ph idx="1"/>
          </p:nvPr>
        </p:nvSpPr>
        <p:spPr>
          <a:xfrm>
            <a:off x="0" y="905077"/>
            <a:ext cx="11758412" cy="6241737"/>
          </a:xfrm>
        </p:spPr>
        <p:txBody>
          <a:bodyPr>
            <a:normAutofit/>
          </a:bodyPr>
          <a:lstStyle/>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سرداور از داور بازبین درخواست بررسی ویدیو را می نماید . داور بازبینی نمیبایستی دارای ملیت هیچ یک از مبارزین باشد ، ویدیو را بازبینی می نماید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پس از مشاهده ویدیو ، داور بازبین نتیجه را ظرف مدت یک دقیقه پس از دریافت درخواست  ، به سرداور اعلام می نماید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هر کوچ برای هر مبارز در هر مسابقه یک بار فرصت اعتراض دارد . در صورتی که اعتراض پذیرفته ( موفق ) و امتیاز مبارز ( منظور اصلاح رای است ، چه در مورد امتیاز و چه در مورد جریمه )  اصلاح شود  ، حق کوچ برای " یک اعتراض "  باقی می ماند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6 -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هر دوره از مسابقات محدوديتي براي تعداد اعتراضات  صحیح هر کوچ برای  مبارز  وجود ندارد .  با این وجود چنانچه کوچی تعداد معینی اعتراض نا موفق برای یک بازيكن داشته باشد ، حق اعتراض برای آن بازيكن را از دست می دهد . بنابر تعداد و سطح مسابقات قهرمانی  ، نماينده فني مي تواند در مورد تعداد حق اعتراض برای هر بازیکن بین یک (1) تا سه (3) حق اعتراض تصمیم گیری نماید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62726383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56092"/>
          </a:xfrm>
        </p:spPr>
        <p:txBody>
          <a:bodyPr>
            <a:normAutofit fontScale="90000"/>
          </a:bodyPr>
          <a:lstStyle/>
          <a:p>
            <a:pPr algn="r"/>
            <a:r>
              <a:rPr lang="fa-IR" sz="2800" dirty="0" smtClean="0">
                <a:solidFill>
                  <a:srgbClr val="FF0000"/>
                </a:solidFill>
              </a:rPr>
              <a:t>بازبینی ویدئو</a:t>
            </a:r>
            <a:endParaRPr lang="en-US" sz="2800" dirty="0">
              <a:solidFill>
                <a:srgbClr val="FF0000"/>
              </a:solidFill>
            </a:endParaRPr>
          </a:p>
        </p:txBody>
      </p:sp>
      <p:sp>
        <p:nvSpPr>
          <p:cNvPr id="3" name="Content Placeholder 2"/>
          <p:cNvSpPr>
            <a:spLocks noGrp="1"/>
          </p:cNvSpPr>
          <p:nvPr>
            <p:ph idx="1"/>
          </p:nvPr>
        </p:nvSpPr>
        <p:spPr>
          <a:xfrm>
            <a:off x="548426" y="1207440"/>
            <a:ext cx="10825766" cy="4351338"/>
          </a:xfrm>
        </p:spPr>
        <p:txBody>
          <a:bodyPr>
            <a:normAutofit fontScale="92500"/>
          </a:bodyPr>
          <a:lstStyle/>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7 -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رای داور بازبین نهایی است ، و بعد از  آن  هیچ گونه اعتراضی درمورد  ان مسابقه پذیرفتنی نیست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8 -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صورتیکه اشتباهات روشنی از سوی داوران مسابقه در مورد مسابقه دهندگان یا سیستم امتیازگذاری  بوجود اید، هر یک از داوران کنار می تواند ، در هر زمان از مسابقه درخواست بررسی و اصلاح نتیجه را نماید . وقتی که داوران از زمین مسابقه خارج شدند ، هیچکس  نمی تواند درخواست بررسی و تعویض رای را بنماید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9 -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صورتیکه اعتراض  وارد باشد ، کمیته نظارت بر مسابقات ، مسابقه مذکور را در پایان مسابقه آن روز بررسی و در صورت لزوم تنبیهات لازم را در مورد مسئولین داوری مربوطه اعمال خواهد نمود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10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صورتیکه کوچ حق اعتراض خود را از دست داده باشد ، در ده ثانیه آخر راند سوم و یا هر زمان از راند چهارم ، هر یک از داوران کنار می تواند درخواست بررسی ویدیویی نماید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27213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Badr" panose="00000400000000000000" pitchFamily="2" charset="-78"/>
              </a:rPr>
              <a:t> 2-1 محوطه هشت ضلعی شکل </a:t>
            </a:r>
            <a:endParaRPr lang="en-US" b="1" dirty="0">
              <a:solidFill>
                <a:srgbClr val="FF0000"/>
              </a:solidFill>
              <a:cs typeface="2  Badr" panose="00000400000000000000" pitchFamily="2" charset="-78"/>
            </a:endParaRPr>
          </a:p>
        </p:txBody>
      </p:sp>
      <p:sp>
        <p:nvSpPr>
          <p:cNvPr id="3" name="Content Placeholder 2"/>
          <p:cNvSpPr>
            <a:spLocks noGrp="1"/>
          </p:cNvSpPr>
          <p:nvPr>
            <p:ph idx="1"/>
          </p:nvPr>
        </p:nvSpPr>
        <p:spPr>
          <a:xfrm>
            <a:off x="992746" y="2727146"/>
            <a:ext cx="10515600" cy="4351338"/>
          </a:xfrm>
        </p:spPr>
        <p:txBody>
          <a:bodyPr/>
          <a:lstStyle/>
          <a:p>
            <a:pPr marL="0" indent="0" algn="r">
              <a:buNone/>
            </a:pPr>
            <a:r>
              <a:rPr lang="fa-IR" b="1" dirty="0" smtClean="0">
                <a:cs typeface="2  Badr" panose="00000400000000000000" pitchFamily="2" charset="-78"/>
              </a:rPr>
              <a:t>محوطه مسابقه که شامل محوطه مبارزه و حاشیه ایمنی میباشد.محوطه مسابقه مربع شکل میباشد و اندازه آن  نمیبایستی از 10*10 کمتر و یا از 12*12 هم بزرگرترباشد در مرکز محوطه مسابقه محوطه 8 ضلعی منطقه مبارزه تعبیه گردیده .محوطه مسابقه با قطر حداکثر 8 متر میباشدو هر ضلع 8 ضلعی 3/3 متر میباشد و فضای بین خطوط 8 ضلعی با سایر خطوط زمین حاشیه ایمنی نامیده میشود. حاشیه ایمنی و محوطه مسابقه بایستی دو رنگ متفاوت  بر طبق ائین نامه فنی مشخص می گردد. </a:t>
            </a:r>
            <a:endParaRPr lang="en-US" b="1" dirty="0">
              <a:cs typeface="2  Badr" panose="00000400000000000000" pitchFamily="2" charset="-78"/>
            </a:endParaRPr>
          </a:p>
        </p:txBody>
      </p:sp>
    </p:spTree>
    <p:extLst>
      <p:ext uri="{BB962C8B-B14F-4D97-AF65-F5344CB8AC3E}">
        <p14:creationId xmlns:p14="http://schemas.microsoft.com/office/powerpoint/2010/main" val="2602209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0486"/>
          </a:xfrm>
        </p:spPr>
        <p:txBody>
          <a:bodyPr>
            <a:noAutofit/>
          </a:bodyPr>
          <a:lstStyle/>
          <a:p>
            <a:pPr algn="r"/>
            <a:r>
              <a:rPr lang="fa-IR" sz="2400" b="1" dirty="0" smtClean="0">
                <a:solidFill>
                  <a:srgbClr val="FF0000"/>
                </a:solidFill>
              </a:rPr>
              <a:t>بازبینی ویدئو</a:t>
            </a:r>
            <a:endParaRPr lang="en-US" sz="2400" b="1" dirty="0">
              <a:solidFill>
                <a:srgbClr val="FF0000"/>
              </a:solidFill>
            </a:endParaRPr>
          </a:p>
        </p:txBody>
      </p:sp>
      <p:sp>
        <p:nvSpPr>
          <p:cNvPr id="3" name="Content Placeholder 2"/>
          <p:cNvSpPr>
            <a:spLocks noGrp="1"/>
          </p:cNvSpPr>
          <p:nvPr>
            <p:ph idx="1"/>
          </p:nvPr>
        </p:nvSpPr>
        <p:spPr>
          <a:xfrm>
            <a:off x="838200" y="914400"/>
            <a:ext cx="10515600" cy="5486400"/>
          </a:xfrm>
        </p:spPr>
        <p:txBody>
          <a:bodyPr>
            <a:normAutofit lnSpcReduction="10000"/>
          </a:bodyPr>
          <a:lstStyle/>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مسابقاتي كه امكان بررسي ويديويي وجود نداشته باشد به اعتراض برابر  روش زير رسیدگی خواهد شد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1 -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صورتيكه نسبت به قضاوت داوري اعتراضي وجود داشته باشد ، نماينده رسمي تيم بايد در عرض 10 دقيقه پس از مسابقه مورد نظر ، برگ درخواست ارزشيابي مجدد ( برگ اعتراض ) را همراه با مبلغ دویست (200) دلار به كميته قضايي ( كميته نظارت بر مسابقات ) ارائه دهد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2 -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بررسي و ارزشيابي مجدد با حذف اعضايي كه داراي مليت هر يك از مبارزين باشند انجام و نتيجه با راي اكثريت اعضاء مشخص مي گردد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3 -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اعضاي كميته قضايي ( كميته نظارت بر مسابقات ) مي توانند براي تاييد وقايع از داوران تحقيق نمايند .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4 -   </a:t>
            </a:r>
            <a:r>
              <a:rPr lang="ar-SA"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راي كميته قضايي ( كميته نظارت بر مسابقات ) نهايي بوده و هيچ گونه استینافي بر آن پذيرفته نمي شود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en-US" b="1" dirty="0">
                <a:solidFill>
                  <a:srgbClr val="000000"/>
                </a:solidFill>
                <a:latin typeface="2  Compset" panose="00000400000000000000" pitchFamily="2" charset="-78"/>
                <a:ea typeface="Times New Roman" panose="02020603050405020304" pitchFamily="18" charset="0"/>
                <a:cs typeface="Arial" panose="020B060402020202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77407948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343213"/>
          </a:xfrm>
        </p:spPr>
        <p:txBody>
          <a:bodyPr>
            <a:normAutofit fontScale="90000"/>
          </a:bodyPr>
          <a:lstStyle/>
          <a:p>
            <a:pPr algn="r"/>
            <a:r>
              <a:rPr lang="fa-IR" sz="2400" b="1" dirty="0" smtClean="0">
                <a:solidFill>
                  <a:srgbClr val="FF0000"/>
                </a:solidFill>
              </a:rPr>
              <a:t>بازبینی ویدئو</a:t>
            </a:r>
            <a:endParaRPr lang="en-US" sz="2400" b="1" dirty="0">
              <a:solidFill>
                <a:srgbClr val="FF0000"/>
              </a:solidFill>
            </a:endParaRPr>
          </a:p>
        </p:txBody>
      </p:sp>
      <p:sp>
        <p:nvSpPr>
          <p:cNvPr id="3" name="Content Placeholder 2"/>
          <p:cNvSpPr>
            <a:spLocks noGrp="1"/>
          </p:cNvSpPr>
          <p:nvPr>
            <p:ph idx="1"/>
          </p:nvPr>
        </p:nvSpPr>
        <p:spPr>
          <a:xfrm>
            <a:off x="332703" y="343213"/>
            <a:ext cx="11526591" cy="6400800"/>
          </a:xfrm>
        </p:spPr>
        <p:txBody>
          <a:bodyPr>
            <a:noAutofit/>
          </a:bodyPr>
          <a:lstStyle/>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روش بررسي به شرح زير مي باشد : </a:t>
            </a:r>
            <a:endParaRPr lang="en-US" sz="1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1 -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برای بیان دقیق تر مورد اعتراض ، کوچ یا سرپرست تیم ملی کشور معترض ، می تواند در جلسه کمیته قضایی توضیحات شفاهی مختصری را ارائه دهد . کوچ یا سرپرست تیم مقابل نیز حق دارد ، مختصرا  از خود دفاع نماید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2 -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پس از بررسي اعتراض ، اعتراض در مسابقه به دو قسمت قابل قبول و غير قابل قبول تقسيم مي شود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3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در صورت لزوم كميته قضايي مي تواند نظر سرداور و داوران كنار را جويا شود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4 -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 لزوم كميته قضايي مي تواند نسبت به بررسی مدارک كتبي يا ويديويي اقدام  نمايد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5 -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پس از بررسي كميته قضايي از طريق راي مخفي بر اساس اكثريت نتيجه گيري مي نمايد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6 -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رئيس كميته قضايي  میتواند نسبت به گزارش كتبي مستندی را تهيه و به اطلاع عموم مي رساند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7 -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اقدامات برای اعلام نتيجه مسابقه به ترتيب به شرح زير مي باشد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7 -  1 -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چنانچه در تعيين نتيجه مسابقه ، جمع نهايي امتيازات و يا اعلام بازيكن برنده اشتباهي رخ داده باشد ، نتيجه اصلاح خواهد شد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tabLst>
                <a:tab pos="5035550" algn="l"/>
              </a:tabLst>
            </a:pP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 </a:t>
            </a:r>
            <a:r>
              <a:rPr lang="ar-SA" sz="24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5 -  7 -  2 -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چنانچه در كاربرد قوانين اشتباهي رخ داده باشد :  اگر كميته قضايي به اين نتيجه برسد كه سرداور در اجراي قوانين مسابقات مرتكب اشتباه روشني شده است ،  نتيجه اصلاح و سرداور مجازات خواهد شد .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tabLst>
                <a:tab pos="5035550" algn="l"/>
              </a:tabLst>
            </a:pPr>
            <a:r>
              <a:rPr lang="en-US"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ar-SA" sz="2400"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11-5-7-3- </a:t>
            </a:r>
            <a:r>
              <a:rPr lang="ar-SA" sz="2400"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چنانچه در معيارهاي قضاوت اشتباه شده باشد :  اگر كميته قضايي به اين نتيجه برسد كه اشتباه روشني در قضاوت معيارهايي از قبيل قدرت ضربه ، شدت حركت يا عمل ، عمدي بودن حركت و يا زمان وقوع عمل  ویا در ارتباط با محوطه و اعلام رخ داده است ، نتيجه تغيير نمي كند و عواملي كه مرتكب اشتباه شده اند ، رسما مجازات خواهند شد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640467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2  Compset" panose="00000400000000000000" pitchFamily="2" charset="-78"/>
              </a:rPr>
              <a:t>ماده 22 : تکواندو معلولین</a:t>
            </a:r>
            <a:endParaRPr lang="en-US" b="1" dirty="0">
              <a:solidFill>
                <a:srgbClr val="FF0000"/>
              </a:solidFill>
              <a:cs typeface="2  Compset" panose="00000400000000000000" pitchFamily="2" charset="-78"/>
            </a:endParaRPr>
          </a:p>
        </p:txBody>
      </p:sp>
      <p:sp>
        <p:nvSpPr>
          <p:cNvPr id="3" name="Content Placeholder 2"/>
          <p:cNvSpPr>
            <a:spLocks noGrp="1"/>
          </p:cNvSpPr>
          <p:nvPr>
            <p:ph idx="1"/>
          </p:nvPr>
        </p:nvSpPr>
        <p:spPr/>
        <p:txBody>
          <a:bodyPr>
            <a:normAutofit lnSpcReduction="10000"/>
          </a:bodyPr>
          <a:lstStyle/>
          <a:p>
            <a:pPr marL="0" indent="0" algn="r">
              <a:lnSpc>
                <a:spcPct val="107000"/>
              </a:lnSpc>
              <a:spcBef>
                <a:spcPts val="0"/>
              </a:spcBef>
              <a:buNone/>
            </a:pPr>
            <a:r>
              <a:rPr lang="fa-IR" dirty="0">
                <a:latin typeface="Microsoft Uighur" panose="02000000000000000000" pitchFamily="2" charset="-78"/>
                <a:ea typeface="Times New Roman" panose="02020603050405020304" pitchFamily="18" charset="0"/>
                <a:cs typeface="2  Compset" panose="00000400000000000000" pitchFamily="2" charset="-78"/>
              </a:rPr>
              <a:t>این ماده جهت برگزاری مسابقات معلولین تغییر داده شده  . ماده 22 قوانین فدراسیون جهانی .بمنظور</a:t>
            </a:r>
            <a:r>
              <a:rPr lang="fa-IR" dirty="0">
                <a:latin typeface="Calibri" panose="020F0502020204030204" pitchFamily="34" charset="0"/>
                <a:ea typeface="Calibri" panose="020F0502020204030204" pitchFamily="34" charset="0"/>
                <a:cs typeface="2  Compset" panose="00000400000000000000" pitchFamily="2" charset="-78"/>
              </a:rPr>
              <a:t> </a:t>
            </a:r>
            <a:r>
              <a:rPr lang="fa-IR" dirty="0">
                <a:latin typeface="Microsoft Uighur" panose="02000000000000000000" pitchFamily="2" charset="-78"/>
                <a:ea typeface="Times New Roman" panose="02020603050405020304" pitchFamily="18" charset="0"/>
                <a:cs typeface="2  Compset" panose="00000400000000000000" pitchFamily="2" charset="-78"/>
              </a:rPr>
              <a:t>تحت پوشش قرار دادن مواردی است که در قانون نیامده .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1-شرایط شرکت کنندگان</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1-1</a:t>
            </a:r>
            <a:r>
              <a:rPr lang="fa-IR" dirty="0">
                <a:latin typeface="Microsoft Uighur" panose="02000000000000000000" pitchFamily="2" charset="-78"/>
                <a:ea typeface="Times New Roman" panose="02020603050405020304" pitchFamily="18" charset="0"/>
                <a:cs typeface="2  Compset" panose="00000400000000000000" pitchFamily="2" charset="-78"/>
              </a:rPr>
              <a:t> دارابودن دارا بودن درجه 3 الی 1 معلولیت که صادر شده از بخش معلولین فدراسیون جهانی و یا دان/پوم  توسط کوکیوان یا قدراسیون جهانی.</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1-2 </a:t>
            </a:r>
            <a:r>
              <a:rPr lang="fa-IR" dirty="0">
                <a:latin typeface="Microsoft Uighur" panose="02000000000000000000" pitchFamily="2" charset="-78"/>
                <a:ea typeface="Times New Roman" panose="02020603050405020304" pitchFamily="18" charset="0"/>
                <a:cs typeface="2  Compset" panose="00000400000000000000" pitchFamily="2" charset="-78"/>
              </a:rPr>
              <a:t>  دارابودن حداقل  16 سال در هنگام برگزاری مسابقات</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1-3</a:t>
            </a:r>
            <a:r>
              <a:rPr lang="fa-IR" dirty="0">
                <a:latin typeface="Microsoft Uighur" panose="02000000000000000000" pitchFamily="2" charset="-78"/>
                <a:ea typeface="Times New Roman" panose="02020603050405020304" pitchFamily="18" charset="0"/>
                <a:cs typeface="2  Compset" panose="00000400000000000000" pitchFamily="2" charset="-78"/>
              </a:rPr>
              <a:t> مبارزین بایستی شرایط طبقه بندی  قوانین و مقررات واساسنامه بوجود امده در قوانین و مقررات تکواندو معلولین که سطح ورزشی و سطح معلولیت ورزشی را تعیین منماید داشته و تائید یه انرا دریافت نموده باشند.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3667136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94729"/>
          </a:xfrm>
        </p:spPr>
        <p:txBody>
          <a:bodyPr>
            <a:normAutofit fontScale="90000"/>
          </a:bodyPr>
          <a:lstStyle/>
          <a:p>
            <a:pPr algn="r"/>
            <a:r>
              <a:rPr lang="fa-IR" sz="2400" dirty="0" smtClean="0">
                <a:solidFill>
                  <a:srgbClr val="FF0000"/>
                </a:solidFill>
              </a:rPr>
              <a:t>تکواندو معلولین</a:t>
            </a:r>
            <a:endParaRPr lang="en-US" sz="2400" dirty="0">
              <a:solidFill>
                <a:srgbClr val="FF0000"/>
              </a:solidFill>
            </a:endParaRPr>
          </a:p>
        </p:txBody>
      </p:sp>
      <p:sp>
        <p:nvSpPr>
          <p:cNvPr id="3" name="Content Placeholder 2"/>
          <p:cNvSpPr>
            <a:spLocks noGrp="1"/>
          </p:cNvSpPr>
          <p:nvPr>
            <p:ph idx="1"/>
          </p:nvPr>
        </p:nvSpPr>
        <p:spPr>
          <a:xfrm>
            <a:off x="838200" y="759853"/>
            <a:ext cx="10515600" cy="5975797"/>
          </a:xfrm>
        </p:spPr>
        <p:txBody>
          <a:bodyPr/>
          <a:lstStyle/>
          <a:p>
            <a:pPr marL="0" marR="0" indent="0" algn="r" rtl="1">
              <a:lnSpc>
                <a:spcPct val="107000"/>
              </a:lnSpc>
              <a:spcBef>
                <a:spcPts val="0"/>
              </a:spcBef>
              <a:spcAft>
                <a:spcPts val="800"/>
              </a:spcAft>
              <a:buNone/>
            </a:pPr>
            <a:r>
              <a:rPr lang="fa-IR" b="1" dirty="0">
                <a:solidFill>
                  <a:srgbClr val="FF0000"/>
                </a:solidFill>
                <a:latin typeface="Calibri" panose="020F0502020204030204" pitchFamily="34" charset="0"/>
                <a:ea typeface="Calibri" panose="020F0502020204030204" pitchFamily="34" charset="0"/>
                <a:cs typeface="2  Compset" panose="00000400000000000000" pitchFamily="2" charset="-78"/>
              </a:rPr>
              <a:t>2- لباس و تجهیزات مبارز </a:t>
            </a:r>
            <a:endParaRPr lang="en-US" sz="2400" b="1" dirty="0">
              <a:solidFill>
                <a:srgbClr val="FF0000"/>
              </a:solidFill>
              <a:latin typeface="Calibri" panose="020F0502020204030204" pitchFamily="34" charset="0"/>
              <a:ea typeface="Calibri" panose="020F0502020204030204" pitchFamily="34" charset="0"/>
              <a:cs typeface="2  Compset" panose="00000400000000000000" pitchFamily="2" charset="-78"/>
            </a:endParaRPr>
          </a:p>
          <a:p>
            <a:pPr marL="0" indent="0" algn="r">
              <a:buNone/>
            </a:pPr>
            <a:r>
              <a:rPr lang="fa-IR" b="1" dirty="0" smtClean="0">
                <a:latin typeface="Microsoft Uighur" panose="02000000000000000000" pitchFamily="2" charset="-78"/>
                <a:ea typeface="Times New Roman" panose="02020603050405020304" pitchFamily="18" charset="0"/>
                <a:cs typeface="2  Compset" panose="00000400000000000000" pitchFamily="2" charset="-78"/>
              </a:rPr>
              <a:t>مبارز میبایستی که لباس و تجهیزات  مورد تائید فدراسیون جهانی را تا انجایی که نقص عضو میباشد استفاده نمایند. در صورت نقص عضو استین های لباس نمیبایستی بیش از 5 سانتیمتر پاینتر از عضو باشد.</a:t>
            </a:r>
          </a:p>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طبقه بندی اوزان تکواندو معلولین در رده مردان و زنان به شرح زیر میباشد:</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fa-IR" b="1" dirty="0">
              <a:latin typeface="Microsoft Uighur" panose="02000000000000000000" pitchFamily="2" charset="-78"/>
              <a:ea typeface="Times New Roman" panose="02020603050405020304" pitchFamily="18" charset="0"/>
              <a:cs typeface="2  Compset" panose="00000400000000000000" pitchFamily="2" charset="-78"/>
            </a:endParaRPr>
          </a:p>
          <a:p>
            <a:pPr marL="0" indent="0" algn="r">
              <a:buNone/>
            </a:pPr>
            <a:endParaRPr lang="fa-IR" b="1" dirty="0" smtClean="0">
              <a:latin typeface="Microsoft Uighur" panose="02000000000000000000" pitchFamily="2" charset="-78"/>
              <a:ea typeface="Times New Roman" panose="02020603050405020304" pitchFamily="18" charset="0"/>
              <a:cs typeface="2  Compset" panose="00000400000000000000" pitchFamily="2" charset="-78"/>
            </a:endParaRPr>
          </a:p>
          <a:p>
            <a:pPr marL="0" indent="0" algn="r">
              <a:buNone/>
            </a:pPr>
            <a:endParaRPr lang="fa-IR" b="1" dirty="0" smtClean="0">
              <a:latin typeface="Microsoft Uighur" panose="02000000000000000000" pitchFamily="2" charset="-78"/>
              <a:ea typeface="Times New Roman" panose="02020603050405020304" pitchFamily="18" charset="0"/>
              <a:cs typeface="2  Compset" panose="00000400000000000000" pitchFamily="2" charset="-78"/>
            </a:endParaRPr>
          </a:p>
          <a:p>
            <a:pPr marL="0" indent="0" algn="r">
              <a:buNone/>
            </a:pPr>
            <a:endParaRPr lang="fa-IR" b="1" dirty="0">
              <a:latin typeface="Microsoft Uighur" panose="02000000000000000000" pitchFamily="2" charset="-78"/>
              <a:ea typeface="Times New Roman" panose="02020603050405020304" pitchFamily="18" charset="0"/>
              <a:cs typeface="2  Compset" panose="00000400000000000000" pitchFamily="2" charset="-78"/>
            </a:endParaRPr>
          </a:p>
          <a:p>
            <a:pPr marL="0" indent="0" algn="r">
              <a:buNone/>
            </a:pPr>
            <a:r>
              <a:rPr lang="fa-IR" b="1" dirty="0" smtClean="0">
                <a:latin typeface="Microsoft Uighur" panose="02000000000000000000" pitchFamily="2" charset="-78"/>
                <a:ea typeface="Times New Roman" panose="02020603050405020304" pitchFamily="18" charset="0"/>
                <a:cs typeface="2  Compset" panose="00000400000000000000" pitchFamily="2" charset="-78"/>
              </a:rPr>
              <a:t> </a:t>
            </a:r>
            <a:endParaRPr lang="en-US" b="1" dirty="0">
              <a:cs typeface="2  Compset" panose="00000400000000000000" pitchFamily="2" charset="-78"/>
            </a:endParaRPr>
          </a:p>
        </p:txBody>
      </p:sp>
      <p:pic>
        <p:nvPicPr>
          <p:cNvPr id="6" name="Picture 5"/>
          <p:cNvPicPr>
            <a:picLocks noChangeAspect="1"/>
          </p:cNvPicPr>
          <p:nvPr/>
        </p:nvPicPr>
        <p:blipFill>
          <a:blip r:embed="rId2"/>
          <a:stretch>
            <a:fillRect/>
          </a:stretch>
        </p:blipFill>
        <p:spPr>
          <a:xfrm>
            <a:off x="940159" y="3219718"/>
            <a:ext cx="10084156" cy="3116687"/>
          </a:xfrm>
          <a:prstGeom prst="rect">
            <a:avLst/>
          </a:prstGeom>
        </p:spPr>
      </p:pic>
    </p:spTree>
    <p:extLst>
      <p:ext uri="{BB962C8B-B14F-4D97-AF65-F5344CB8AC3E}">
        <p14:creationId xmlns:p14="http://schemas.microsoft.com/office/powerpoint/2010/main" val="5838858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lnSpc>
                <a:spcPct val="107000"/>
              </a:lnSpc>
              <a:spcBef>
                <a:spcPts val="0"/>
              </a:spcBef>
            </a:pPr>
            <a:r>
              <a:rPr lang="fa-IR" sz="4000"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4- زمان </a:t>
            </a:r>
            <a:r>
              <a:rPr lang="fa-IR" sz="4000" dirty="0" smtClean="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مسابقه</a:t>
            </a:r>
            <a:r>
              <a:rPr lang="fa-IR" sz="3600"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 معلولین</a:t>
            </a:r>
            <a:endParaRPr lang="en-US" sz="6000" dirty="0">
              <a:solidFill>
                <a:srgbClr val="FF0000"/>
              </a:solidFill>
            </a:endParaRPr>
          </a:p>
        </p:txBody>
      </p:sp>
      <p:sp>
        <p:nvSpPr>
          <p:cNvPr id="3" name="Content Placeholder 2"/>
          <p:cNvSpPr>
            <a:spLocks noGrp="1"/>
          </p:cNvSpPr>
          <p:nvPr>
            <p:ph idx="1"/>
          </p:nvPr>
        </p:nvSpPr>
        <p:spPr/>
        <p:txBody>
          <a:bodyPr/>
          <a:lstStyle/>
          <a:p>
            <a:pPr marL="0" marR="0" indent="0" algn="r" rtl="1">
              <a:lnSpc>
                <a:spcPct val="107000"/>
              </a:lnSpc>
              <a:spcBef>
                <a:spcPts val="0"/>
              </a:spcBef>
              <a:spcAft>
                <a:spcPts val="0"/>
              </a:spcAft>
              <a:buNone/>
            </a:pP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1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زمان مسابقه  میبایستی در سه راند دو دقيقه اي با يك دقيقه استراحت بين راندها مي باشد . در صورت تساوي در پايان راند سوم  ،  پس از يك دقيقه استراحت  راند چهارم به مدت دو دقيقه و با قانون امتياز طلايي اجرا خواهد شد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بر اساس تصميم نماينده فنی و برای همان مسابقات ، می توان زمان مسابقه را به سه راند یک دقیقه ای ،  سه راند یک ونیم دقیقه ای و یا دو راند دو دقیقه ای بر اساس تصمیم نماینده فنی مسابقات تغییر داد. ضروریست  نماینده فنی فدراسیون جهانی طبقه بندی</a:t>
            </a:r>
            <a:r>
              <a:rPr lang="fa-IR" b="1" dirty="0">
                <a:latin typeface="Calibri" panose="020F0502020204030204" pitchFamily="34" charset="0"/>
                <a:ea typeface="Calibri" panose="020F0502020204030204" pitchFamily="34" charset="0"/>
                <a:cs typeface="2  Compset" panose="00000400000000000000" pitchFamily="2" charset="-78"/>
              </a:rPr>
              <a:t>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و شرایط را قبل  از تصمیم گیری  دریافت نماید . زمان متقاوت مسابقه برای طبقه بندی متفاوت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12370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rgbClr val="FF0000"/>
                </a:solidFill>
                <a:cs typeface="2  Compset" panose="00000400000000000000" pitchFamily="2" charset="-78"/>
              </a:rPr>
              <a:t>تکنیکها و مناطق مجاز</a:t>
            </a:r>
            <a:endParaRPr lang="en-US" sz="3600" b="1" dirty="0">
              <a:solidFill>
                <a:srgbClr val="FF0000"/>
              </a:solidFill>
              <a:cs typeface="2  Compset" panose="00000400000000000000" pitchFamily="2" charset="-78"/>
            </a:endParaRPr>
          </a:p>
        </p:txBody>
      </p:sp>
      <p:sp>
        <p:nvSpPr>
          <p:cNvPr id="3" name="Content Placeholder 2"/>
          <p:cNvSpPr>
            <a:spLocks noGrp="1"/>
          </p:cNvSpPr>
          <p:nvPr>
            <p:ph idx="1"/>
          </p:nvPr>
        </p:nvSpPr>
        <p:spPr/>
        <p:txBody>
          <a:bodyPr>
            <a:normAutofit lnSpcReduction="10000"/>
          </a:bodyPr>
          <a:lstStyle/>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 مناطق و تکنیکهای مجاز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5-1- تکنیکهای مجاز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تکنیک مشت ضربه مشت مستقیم بصورت کاملا مشت گره شده .در صورتیکه مبارز نتواند با یک یا هر دو دست تکنیک مشت را اجرا نماید . نمیتواند امتیاز مشت را دریافت نماید.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تکنیک پا :  اجرای تکنیک با تمامی قسمتهای زیر قوزک پا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5-2 </a:t>
            </a:r>
            <a:r>
              <a:rPr lang="fa-IR" b="1" dirty="0">
                <a:solidFill>
                  <a:srgbClr val="FF0000"/>
                </a:solidFill>
                <a:latin typeface="Calibri" panose="020F0502020204030204" pitchFamily="34" charset="0"/>
                <a:ea typeface="Times New Roman" panose="02020603050405020304" pitchFamily="18" charset="0"/>
              </a:rPr>
              <a:t>–</a:t>
            </a: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 مناطق مجاز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تنه: حمله با مشت و یا پا به تمامی قسمتهایی که توسط هوگو پوشیده شده مجاز میباشد .هر چند نمیبایستی به ناحیه ستون فقرات ضربه زد.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سر : ضربات به سر مجاز نمیباشد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75123506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7303"/>
          </a:xfrm>
        </p:spPr>
        <p:txBody>
          <a:bodyPr>
            <a:normAutofit fontScale="90000"/>
          </a:bodyPr>
          <a:lstStyle/>
          <a:p>
            <a:pPr algn="r"/>
            <a:r>
              <a:rPr lang="fa-IR" sz="2000" b="1" dirty="0" smtClean="0">
                <a:solidFill>
                  <a:srgbClr val="FF0000"/>
                </a:solidFill>
              </a:rPr>
              <a:t>تکواندو معلولین</a:t>
            </a:r>
            <a:endParaRPr lang="en-US" sz="2000" b="1" dirty="0">
              <a:solidFill>
                <a:srgbClr val="FF0000"/>
              </a:solidFill>
            </a:endParaRPr>
          </a:p>
        </p:txBody>
      </p:sp>
      <p:sp>
        <p:nvSpPr>
          <p:cNvPr id="3" name="Content Placeholder 2"/>
          <p:cNvSpPr>
            <a:spLocks noGrp="1"/>
          </p:cNvSpPr>
          <p:nvPr>
            <p:ph idx="1"/>
          </p:nvPr>
        </p:nvSpPr>
        <p:spPr>
          <a:xfrm>
            <a:off x="838200" y="1287887"/>
            <a:ext cx="10515600" cy="4889076"/>
          </a:xfrm>
        </p:spPr>
        <p:txBody>
          <a:bodyPr>
            <a:normAutofit fontScale="92500" lnSpcReduction="10000"/>
          </a:bodyPr>
          <a:lstStyle/>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5-3- مناطق امتیاز گیری </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تنه: منطقه ابی و قرمز روی مخافظ تنه ( هوگو)</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6- امتیاز مجاز </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6-1-به تکنیک مجاز در ناحیه مجاز امتیاز گیری تنه که با قدرت کافی اجرا میگردد امتیاز تعلق میگیرد.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6-2- امتیازات قانونی به شرح زیر میباشد :</a:t>
            </a:r>
            <a:r>
              <a:rPr lang="fa-IR" sz="2400" dirty="0">
                <a:latin typeface="Calibri" panose="020F0502020204030204" pitchFamily="34" charset="0"/>
                <a:ea typeface="Calibri" panose="020F0502020204030204" pitchFamily="34" charset="0"/>
              </a:rPr>
              <a:t> </a:t>
            </a:r>
            <a:r>
              <a:rPr lang="en-US"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en-US"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یک امتیاز (1) برای تکنیک قانونی و مجاز پا   بروی محافظ تنه</a:t>
            </a:r>
            <a:r>
              <a:rPr lang="en-US"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سه امتیاز (3) برای تکنیک قانونی و چرخشی پا بروی محافظ تنه</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7- اعمال ممنوعه و خطاها </a:t>
            </a:r>
            <a:endPar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 حمله غیر عمد به ناحیه سر  کیونگو اعلام خواهد شد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 حمله عمدی به صورت کامچوم اعلام خواهد شد.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436810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a:bodyPr>
          <a:lstStyle/>
          <a:p>
            <a:pPr algn="r"/>
            <a:r>
              <a:rPr lang="fa-IR" sz="2400" b="1" dirty="0" smtClean="0">
                <a:solidFill>
                  <a:srgbClr val="FF0000"/>
                </a:solidFill>
              </a:rPr>
              <a:t>تکواندو معلولین</a:t>
            </a:r>
            <a:endParaRPr lang="en-US" sz="2400" b="1" dirty="0">
              <a:solidFill>
                <a:srgbClr val="FF0000"/>
              </a:solidFill>
            </a:endParaRPr>
          </a:p>
        </p:txBody>
      </p:sp>
      <p:sp>
        <p:nvSpPr>
          <p:cNvPr id="3" name="Content Placeholder 2"/>
          <p:cNvSpPr>
            <a:spLocks noGrp="1"/>
          </p:cNvSpPr>
          <p:nvPr>
            <p:ph idx="1"/>
          </p:nvPr>
        </p:nvSpPr>
        <p:spPr/>
        <p:txBody>
          <a:bodyPr>
            <a:normAutofit lnSpcReduction="10000"/>
          </a:bodyPr>
          <a:lstStyle/>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8- تعیین برتری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در صورت تساوی بعد از پایان راند چهارم (4) امتیاز طلایی سرذاور و داوران کنار با در نظر گرفتن و بر اساس سطح معلولیت  برتری را تعیین مینمایند.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9- تغییر سطح معلولیت ورزشی بعد از اولین حضور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9-1-چنانچه سطح معلولیت ورزشکار به سطح معلولیت بالاتر بعد از اولین حضور در مسابقات تغییر نماید. و  تغییرات کمی در محدودیت  حرکات وی  با سایر مبارزینش  مشاهده گردد .  این تاثیری در  ناعادلانه بودن و نتیجه گرفته شده توسط ورزشکار  نخواهد داشت و کلاس معلولیت جدید پذیرفته نمیشود  .  این  تغییر  شامل کلاس معلولیت ورزشی نبوده و قابل قبول نمیباشد .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942324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7157"/>
          </a:xfrm>
        </p:spPr>
        <p:txBody>
          <a:bodyPr/>
          <a:lstStyle/>
          <a:p>
            <a:pPr algn="r"/>
            <a:r>
              <a:rPr lang="fa-IR" b="1" dirty="0" smtClean="0">
                <a:solidFill>
                  <a:srgbClr val="FF0000"/>
                </a:solidFill>
                <a:cs typeface="2  Compset" panose="00000400000000000000" pitchFamily="2" charset="-78"/>
              </a:rPr>
              <a:t>ماده 23 : تکواندو ناشنوایان</a:t>
            </a:r>
            <a:endParaRPr lang="en-US" b="1" dirty="0">
              <a:solidFill>
                <a:srgbClr val="FF0000"/>
              </a:solidFill>
              <a:cs typeface="2  Compset" panose="00000400000000000000" pitchFamily="2" charset="-78"/>
            </a:endParaRPr>
          </a:p>
        </p:txBody>
      </p:sp>
      <p:sp>
        <p:nvSpPr>
          <p:cNvPr id="3" name="Content Placeholder 2"/>
          <p:cNvSpPr>
            <a:spLocks noGrp="1"/>
          </p:cNvSpPr>
          <p:nvPr>
            <p:ph idx="1"/>
          </p:nvPr>
        </p:nvSpPr>
        <p:spPr>
          <a:xfrm>
            <a:off x="838200" y="1580926"/>
            <a:ext cx="10515600" cy="4351338"/>
          </a:xfrm>
        </p:spPr>
        <p:txBody>
          <a:bodyPr>
            <a:normAutofit fontScale="85000" lnSpcReduction="20000"/>
          </a:bodyPr>
          <a:lstStyle/>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این ماده جهت برگزاری مسابقات ناشنوایان تغییر داده شده  . ماده 23 قوانین فدراسیون جهانی .بمنظور تحت پوشش قرار دادن مواردی است که در قانون نیامده</a:t>
            </a:r>
            <a:r>
              <a:rPr lang="en-US"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1-شرایط شرکت کنندگان</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مبارزین بایستی دارای   شرایط طبقه بندی  قوانین و مقررات واساسنامه بوجود امده در قوانین و مقررات تکواندو معلولین فدراسیون جهانی  و  سطح کلاس ناشنوایی که سطح ورزشی و سطح معلولیت ورزشی  را تائید مینماید باشند.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 اوزان مسابقات </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طبفه بندی اوزان مسابقات المپیک توسط کمیته برگزاری مسابقات مشخص میگردد.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Bef>
                <a:spcPts val="0"/>
              </a:spcBef>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 ( فدراسیون جهانی تکواندو)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برگزاری مسابقات جهانی تکواندو ناشنوایان  را بر اساس اخرین تغییرات دریافت شده از فدراسیون جهانی تکواندو برگزاری  مسابقات جهانی تکواندو ناشنوایان  انجام خواهد داد.</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87108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smtClean="0">
                <a:solidFill>
                  <a:srgbClr val="FF0000"/>
                </a:solidFill>
                <a:cs typeface="2  Compset" panose="00000400000000000000" pitchFamily="2" charset="-78"/>
              </a:rPr>
              <a:t>ماده 24 : تنبیهات</a:t>
            </a:r>
            <a:endParaRPr lang="en-US" sz="4800" b="1" dirty="0">
              <a:solidFill>
                <a:srgbClr val="FF0000"/>
              </a:solidFill>
              <a:cs typeface="2  Compset" panose="00000400000000000000" pitchFamily="2" charset="-78"/>
            </a:endParaRPr>
          </a:p>
        </p:txBody>
      </p:sp>
      <p:sp>
        <p:nvSpPr>
          <p:cNvPr id="3" name="Content Placeholder 2"/>
          <p:cNvSpPr>
            <a:spLocks noGrp="1"/>
          </p:cNvSpPr>
          <p:nvPr>
            <p:ph idx="1"/>
          </p:nvPr>
        </p:nvSpPr>
        <p:spPr/>
        <p:txBody>
          <a:bodyPr>
            <a:normAutofit fontScale="92500"/>
          </a:bodyPr>
          <a:lstStyle/>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1 -   </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رئيس فدراسيون جهاني تكواندو يا دبير كل یا نماینده فنی می تواند از كميته فوق العاده انضباطی درخواست تشکیل جلسه و اعلام نظر  در مواردی  که رفتار نامتناسب  از سوی کوچ ، بازیکن ، مسئولین تیم یا هریک از اعضای فدراسیون کشوری صورت پذیرد اقدام نماید</a:t>
            </a: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p>
          <a:p>
            <a:pPr marL="0" marR="0" indent="0" algn="r" rtl="1">
              <a:lnSpc>
                <a:spcPct val="107000"/>
              </a:lnSpc>
              <a:spcBef>
                <a:spcPts val="0"/>
              </a:spcBef>
              <a:spcAft>
                <a:spcPts val="0"/>
              </a:spcAft>
              <a:buNone/>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2-</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کمیته فوق العاده رسیدگی به شکایات تمامی موضوعات را بررسی و نسبت به احضار قانونی شخص یا اشخاص برای تائیدیه آن موضوع اقدام خواهد نمود</a:t>
            </a:r>
            <a:r>
              <a:rPr lang="fa-IR" b="1" dirty="0" smtClean="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a:t>
            </a:r>
          </a:p>
          <a:p>
            <a:pPr marL="0" marR="0" indent="0" algn="r" rtl="1">
              <a:lnSpc>
                <a:spcPct val="107000"/>
              </a:lnSpc>
              <a:spcBef>
                <a:spcPts val="0"/>
              </a:spcBef>
              <a:spcAft>
                <a:spcPts val="0"/>
              </a:spcAft>
              <a:buNone/>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0"/>
              </a:spcAft>
              <a:buNone/>
            </a:pPr>
            <a:r>
              <a:rPr lang="fa-IR" b="1" dirty="0">
                <a:solidFill>
                  <a:srgbClr val="FF0000"/>
                </a:solidFill>
                <a:latin typeface="Microsoft Uighur" panose="02000000000000000000" pitchFamily="2" charset="-78"/>
                <a:ea typeface="Times New Roman" panose="02020603050405020304" pitchFamily="18" charset="0"/>
                <a:cs typeface="2  Compset" panose="00000400000000000000" pitchFamily="2" charset="-78"/>
              </a:rPr>
              <a:t>3-</a:t>
            </a:r>
            <a:r>
              <a:rPr lang="fa-IR" b="1" dirty="0">
                <a:solidFill>
                  <a:srgbClr val="000000"/>
                </a:solidFill>
                <a:latin typeface="Microsoft Uighur" panose="02000000000000000000" pitchFamily="2" charset="-78"/>
                <a:ea typeface="Times New Roman" panose="02020603050405020304" pitchFamily="18" charset="0"/>
                <a:cs typeface="2  Compset" panose="00000400000000000000" pitchFamily="2" charset="-78"/>
              </a:rPr>
              <a:t> کمیته فوق العاده رسیدگی به شکایات میبایست نسبت به شفاف نمودن تمامی موارد و تصمیم گیری انظباطی اقدام . و نتیجه تصمیم گیری  را بلافاصله به اطلاع عموم رسانیده و بصورت کتبی به همراه تمامی مدارک مربوطه به رئیس فدراسیون جهانی یا دبیر کل فدراسیون جهانی گزارش گردد.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p>
        </p:txBody>
      </p:sp>
    </p:spTree>
    <p:extLst>
      <p:ext uri="{BB962C8B-B14F-4D97-AF65-F5344CB8AC3E}">
        <p14:creationId xmlns:p14="http://schemas.microsoft.com/office/powerpoint/2010/main" val="14870303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TotalTime>
  <Words>11545</Words>
  <Application>Microsoft Office PowerPoint</Application>
  <PresentationFormat>Widescreen</PresentationFormat>
  <Paragraphs>671</Paragraphs>
  <Slides>106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106</vt:i4>
      </vt:variant>
    </vt:vector>
  </HeadingPairs>
  <TitlesOfParts>
    <vt:vector size="115" baseType="lpstr">
      <vt:lpstr>2  Badr</vt:lpstr>
      <vt:lpstr>2  Compset</vt:lpstr>
      <vt:lpstr>2  Titr</vt:lpstr>
      <vt:lpstr>Arial</vt:lpstr>
      <vt:lpstr>Calibri</vt:lpstr>
      <vt:lpstr>Calibri Light</vt:lpstr>
      <vt:lpstr>Microsoft Uighur</vt:lpstr>
      <vt:lpstr>Times New Roman</vt:lpstr>
      <vt:lpstr>Office Theme</vt:lpstr>
      <vt:lpstr>فدراسيون تكواندو جمهوري اسلامي ايران</vt:lpstr>
      <vt:lpstr>قوانین داوری کیوروگی2015</vt:lpstr>
      <vt:lpstr>ماده یک : هدف</vt:lpstr>
      <vt:lpstr>ماده دو : کاربرد</vt:lpstr>
      <vt:lpstr>توضیح : </vt:lpstr>
      <vt:lpstr>ماده سه : محوطه مسابقه</vt:lpstr>
      <vt:lpstr>1-1 محوطه مربع شکل </vt:lpstr>
      <vt:lpstr>PowerPoint Presentation</vt:lpstr>
      <vt:lpstr> 2-1 محوطه هشت ضلعی شکل </vt:lpstr>
      <vt:lpstr>PowerPoint Presentation</vt:lpstr>
      <vt:lpstr>2- محل استقرار</vt:lpstr>
      <vt:lpstr>4-2 محل استقرار داوران کنار :</vt:lpstr>
      <vt:lpstr>5-2 محل استقرار وقت نگهدار و بازبینی  ویدئو  :</vt:lpstr>
      <vt:lpstr>6-2 محل استقرار کچها :</vt:lpstr>
      <vt:lpstr>7-2 محل استقرار میز بازرسی :</vt:lpstr>
      <vt:lpstr>ماده چهار : مبارزین</vt:lpstr>
      <vt:lpstr>2-   لباس و تجهيزات ايمني مبارزين  </vt:lpstr>
      <vt:lpstr>2-5- مسئولیتهای کمیته برگزاری در قبال تجهیزات مسابقات </vt:lpstr>
      <vt:lpstr>توضیح :</vt:lpstr>
      <vt:lpstr>3-   آزمایش ضد دوپیگ </vt:lpstr>
      <vt:lpstr>توضيح (1) دارا بودن مليت تيم  شركت كننده : </vt:lpstr>
      <vt:lpstr>PowerPoint Presentation</vt:lpstr>
      <vt:lpstr>ماده 5 : طبقه بندی اوزان  طبقه بندی اوزان آقایان و بانوان</vt:lpstr>
      <vt:lpstr>ماده6 -  گروه بندی  و روشهای برگزاری مسابقات</vt:lpstr>
      <vt:lpstr>روش امتيازبندي</vt:lpstr>
      <vt:lpstr>توضيح(1)</vt:lpstr>
      <vt:lpstr>ماده 7 : زمان مسابقه</vt:lpstr>
      <vt:lpstr>ماده 8 : قرعه کشی</vt:lpstr>
      <vt:lpstr>ماده 9 : وزن کشی</vt:lpstr>
      <vt:lpstr>توضیحات :</vt:lpstr>
      <vt:lpstr>ماده 10 : روش اجرای مسابقات</vt:lpstr>
      <vt:lpstr>4-  روش شروع وپايان پس ازمسابقه</vt:lpstr>
      <vt:lpstr>5-  روش كار در مسابقات تيمي </vt:lpstr>
      <vt:lpstr>توضیحات</vt:lpstr>
      <vt:lpstr>ماده 11 : تکنیکها و مناطق مجاز</vt:lpstr>
      <vt:lpstr>ماده 12 : امتیازات</vt:lpstr>
      <vt:lpstr>3- امتیازات مجاز  به شرح زیر است:  </vt:lpstr>
      <vt:lpstr>4-  نتيجه مسابقه جمع امتيازات سه راند می باشد .  </vt:lpstr>
      <vt:lpstr>ماده 13 : امتیاز گذاری و انتشار آن</vt:lpstr>
      <vt:lpstr>ماده 14 : اعمال ممنوعه (خطاها) جریمه ها</vt:lpstr>
      <vt:lpstr>5- اعمال ممنوع ( خطا ها )</vt:lpstr>
      <vt:lpstr>توضیحات</vt:lpstr>
      <vt:lpstr>(توضیح) </vt:lpstr>
      <vt:lpstr>توضیحات در مورد کیونگو ها</vt:lpstr>
      <vt:lpstr>2 :  زمين افتادن </vt:lpstr>
      <vt:lpstr>3 : دوری جستن یا تاخیر در مبارزه</vt:lpstr>
      <vt:lpstr>4 : گرفتن ، بغل كردن يا هل دادن حريف </vt:lpstr>
      <vt:lpstr>5 : بالا آوردن ز انو</vt:lpstr>
      <vt:lpstr>6 : حمله به پایین تر از كمر </vt:lpstr>
      <vt:lpstr>7 : حمله به حریف بعد از گالیو </vt:lpstr>
      <vt:lpstr>8 :   ضربه به سر حریف با دست </vt:lpstr>
      <vt:lpstr>9 :  ضربه زدن با سر يا زانو </vt:lpstr>
      <vt:lpstr>10 : ضربه زدن به حريف زمين افتاده </vt:lpstr>
      <vt:lpstr>11 : اختلال توسط کچ یا مبارز </vt:lpstr>
      <vt:lpstr>  توضیحات 2    ( کامچوم ها)  </vt:lpstr>
      <vt:lpstr>توضیح :</vt:lpstr>
      <vt:lpstr>ماده 15 : امتیازطلایی و تعین برتری</vt:lpstr>
      <vt:lpstr>توضیحات :</vt:lpstr>
      <vt:lpstr>( دستور العمل اجرايي )</vt:lpstr>
      <vt:lpstr>ماده 16 : انوع برد</vt:lpstr>
      <vt:lpstr>توضيح(1) قطع مسابقه توسط سرداور : </vt:lpstr>
      <vt:lpstr>توضيح(2) برد با اختلاف امتیازات : </vt:lpstr>
      <vt:lpstr>توضيح(3) برد با كناره گيري : </vt:lpstr>
      <vt:lpstr>توضيح(4) برد با عدم صلاحيت : </vt:lpstr>
      <vt:lpstr> توضيح(5) برد با اعلام جريمه توسط سرداور : </vt:lpstr>
      <vt:lpstr>ماده 17 : ناک دان</vt:lpstr>
      <vt:lpstr>ماده 18 : اقدامات در شرایط ناک دان</vt:lpstr>
      <vt:lpstr>2-  اقدامات پس از مسابقه </vt:lpstr>
      <vt:lpstr>توضیحات</vt:lpstr>
      <vt:lpstr>توضیحات</vt:lpstr>
      <vt:lpstr>دستور العمل اجرايي </vt:lpstr>
      <vt:lpstr>ماده 19 : روش قطع مسابقه</vt:lpstr>
      <vt:lpstr>توضیحات</vt:lpstr>
      <vt:lpstr>توضيح(1)</vt:lpstr>
      <vt:lpstr>2)  اقدامات اولیه که برای ادامه مسابقه بازیکن مجروح مورد نیاز است   ، پس از اعلام "كي شي"  مبارز به مدت يك دقيقه از درمان  پزشكي لازم برخوردار خواهد شد . </vt:lpstr>
      <vt:lpstr>3)  اگر هر دو مبارز پس از يك دقيقه وقت درمان قادر به ادامه مسابقه نباشند يا شرايطي اضطراري بوجود آيد ،  نتيجه مسابقه بر اساس معيارهاي زير مشخص خواهد شد :</vt:lpstr>
      <vt:lpstr>توضيح (2)</vt:lpstr>
      <vt:lpstr>ماده 20 : نماینده فنی</vt:lpstr>
      <vt:lpstr>2- کمیته نظارت بر مسابقات  (CBC  )</vt:lpstr>
      <vt:lpstr>3-  داور بازبین ( RJ ) </vt:lpstr>
      <vt:lpstr>4 -  عوامل داوری </vt:lpstr>
      <vt:lpstr>4 – 2 – 2 -   داوران كنار  </vt:lpstr>
      <vt:lpstr>4 – 2 – 3 -  معاون فنی ( ناظر ) </vt:lpstr>
      <vt:lpstr>4 – 5 -  مسئوليت تصمیم گیری </vt:lpstr>
      <vt:lpstr>توضیحات</vt:lpstr>
      <vt:lpstr>دستور العمل اجرايي</vt:lpstr>
      <vt:lpstr>ماده 21 : بازبینی فوری ویدئو</vt:lpstr>
      <vt:lpstr>بازبینی ویدئو</vt:lpstr>
      <vt:lpstr>بازبینی ویدئو</vt:lpstr>
      <vt:lpstr>بازبینی ویدئو</vt:lpstr>
      <vt:lpstr>بازبینی ویدئو</vt:lpstr>
      <vt:lpstr>ماده 22 : تکواندو معلولین</vt:lpstr>
      <vt:lpstr>تکواندو معلولین</vt:lpstr>
      <vt:lpstr>4- زمان مسابقه معلولین</vt:lpstr>
      <vt:lpstr>تکنیکها و مناطق مجاز</vt:lpstr>
      <vt:lpstr>تکواندو معلولین</vt:lpstr>
      <vt:lpstr>تکواندو معلولین</vt:lpstr>
      <vt:lpstr>ماده 23 : تکواندو ناشنوایان</vt:lpstr>
      <vt:lpstr>ماده 24 : تنبیهات</vt:lpstr>
      <vt:lpstr> 3-1- میزان خطا مبارز بستگی به :</vt:lpstr>
      <vt:lpstr>میزان خطا مبارز بستگی به :</vt:lpstr>
      <vt:lpstr>تنبیهات</vt:lpstr>
      <vt:lpstr>تنبیهات</vt:lpstr>
      <vt:lpstr>تنبیهات</vt:lpstr>
      <vt:lpstr>ماده 25 : سایر مواردی که در قانون نیامده</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www.Win2Farsi.com</dc:creator>
  <cp:lastModifiedBy>MRT www.Win2Farsi.com</cp:lastModifiedBy>
  <cp:revision>58</cp:revision>
  <dcterms:created xsi:type="dcterms:W3CDTF">2015-02-21T19:57:24Z</dcterms:created>
  <dcterms:modified xsi:type="dcterms:W3CDTF">2015-02-23T10:58:07Z</dcterms:modified>
</cp:coreProperties>
</file>