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4" r:id="rId3"/>
    <p:sldId id="276" r:id="rId4"/>
    <p:sldId id="257" r:id="rId5"/>
    <p:sldId id="258" r:id="rId6"/>
    <p:sldId id="278" r:id="rId7"/>
    <p:sldId id="259" r:id="rId8"/>
    <p:sldId id="277" r:id="rId9"/>
    <p:sldId id="260" r:id="rId10"/>
    <p:sldId id="279" r:id="rId11"/>
    <p:sldId id="261" r:id="rId12"/>
    <p:sldId id="262" r:id="rId13"/>
    <p:sldId id="263" r:id="rId14"/>
    <p:sldId id="264" r:id="rId15"/>
    <p:sldId id="265" r:id="rId16"/>
    <p:sldId id="266" r:id="rId17"/>
    <p:sldId id="267" r:id="rId18"/>
    <p:sldId id="282" r:id="rId19"/>
    <p:sldId id="283" r:id="rId20"/>
    <p:sldId id="269" r:id="rId21"/>
    <p:sldId id="270" r:id="rId22"/>
    <p:sldId id="271" r:id="rId23"/>
    <p:sldId id="280" r:id="rId24"/>
    <p:sldId id="272" r:id="rId25"/>
    <p:sldId id="273" r:id="rId26"/>
    <p:sldId id="281" r:id="rId27"/>
    <p:sldId id="275"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8" d="100"/>
          <a:sy n="38" d="100"/>
        </p:scale>
        <p:origin x="-756"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11/17/2015</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B6F15528-21DE-4FAA-801E-634DDDAF4B2B}"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11/17/2015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11/17/2015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11/17/2015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11/17/2015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11/17/2015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D8BD707-D9CF-40AE-B4C6-C98DA3205C09}" type="datetimeFigureOut">
              <a:rPr lang="en-US" smtClean="0"/>
              <a:pPr/>
              <a:t>11/17/2015</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1"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r" rtl="1"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r" rtl="1"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r" rtl="1"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r" rtl="1"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r" rtl="1"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r" rtl="1"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r" rtl="1"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r" rtl="1"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r" rtl="1"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fa-IR"/>
          </a:p>
        </p:txBody>
      </p:sp>
      <p:sp>
        <p:nvSpPr>
          <p:cNvPr id="3" name="Subtitle 2"/>
          <p:cNvSpPr>
            <a:spLocks noGrp="1"/>
          </p:cNvSpPr>
          <p:nvPr>
            <p:ph type="subTitle" idx="1"/>
          </p:nvPr>
        </p:nvSpPr>
        <p:spPr/>
        <p:txBody>
          <a:bodyPr/>
          <a:lstStyle/>
          <a:p>
            <a:endParaRPr lang="fa-IR"/>
          </a:p>
        </p:txBody>
      </p:sp>
      <p:pic>
        <p:nvPicPr>
          <p:cNvPr id="4" name="Picture 3" descr="index.png"/>
          <p:cNvPicPr>
            <a:picLocks noChangeAspect="1"/>
          </p:cNvPicPr>
          <p:nvPr/>
        </p:nvPicPr>
        <p:blipFill>
          <a:blip r:embed="rId2" cstate="print"/>
          <a:stretch>
            <a:fillRect/>
          </a:stretch>
        </p:blipFill>
        <p:spPr>
          <a:xfrm>
            <a:off x="0" y="-228600"/>
            <a:ext cx="9144000" cy="70866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solidFill>
                  <a:srgbClr val="002060"/>
                </a:solidFill>
              </a:rPr>
              <a:t>تقسيم بندي مصرف كنندگان</a:t>
            </a:r>
            <a:endParaRPr lang="fa-IR" dirty="0">
              <a:solidFill>
                <a:srgbClr val="002060"/>
              </a:solidFill>
            </a:endParaRPr>
          </a:p>
        </p:txBody>
      </p:sp>
      <p:sp>
        <p:nvSpPr>
          <p:cNvPr id="3" name="Content Placeholder 2"/>
          <p:cNvSpPr>
            <a:spLocks noGrp="1"/>
          </p:cNvSpPr>
          <p:nvPr>
            <p:ph idx="1"/>
          </p:nvPr>
        </p:nvSpPr>
        <p:spPr/>
        <p:txBody>
          <a:bodyPr/>
          <a:lstStyle/>
          <a:p>
            <a:pPr>
              <a:buNone/>
            </a:pPr>
            <a:r>
              <a:rPr lang="fa-IR" dirty="0" smtClean="0"/>
              <a:t>تقسيم بازار جنبه مهمي از رفتار مصرف كننده است.مصرف كنندگان را ميتوان در ابعاد مختلف تقسيم بندي كرد .از نظر استفاده از محصول </a:t>
            </a:r>
            <a:r>
              <a:rPr lang="en-US" dirty="0" smtClean="0"/>
              <a:t>,</a:t>
            </a:r>
            <a:r>
              <a:rPr lang="fa-IR" dirty="0" smtClean="0"/>
              <a:t>جمعيت شناختي(سن </a:t>
            </a:r>
            <a:r>
              <a:rPr lang="en-US" dirty="0" smtClean="0"/>
              <a:t>,</a:t>
            </a:r>
            <a:r>
              <a:rPr lang="fa-IR" dirty="0" smtClean="0"/>
              <a:t>جنس...) و جمعيت شناسي رواني(ويژگي هاي روانشناسي و سبك زندگي)</a:t>
            </a:r>
            <a:endParaRPr lang="fa-I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1"/>
            <a:r>
              <a:rPr lang="fa-IR" sz="2400" dirty="0" smtClean="0">
                <a:solidFill>
                  <a:srgbClr val="002060"/>
                </a:solidFill>
              </a:rPr>
              <a:t>تقسيم بندي مصرف كنندگان از نظر جمعيت شناختي</a:t>
            </a:r>
            <a:endParaRPr lang="fa-IR" sz="2400" dirty="0">
              <a:solidFill>
                <a:srgbClr val="002060"/>
              </a:solidFill>
            </a:endParaRPr>
          </a:p>
        </p:txBody>
      </p:sp>
      <p:sp>
        <p:nvSpPr>
          <p:cNvPr id="3" name="Content Placeholder 2"/>
          <p:cNvSpPr>
            <a:spLocks noGrp="1"/>
          </p:cNvSpPr>
          <p:nvPr>
            <p:ph idx="1"/>
          </p:nvPr>
        </p:nvSpPr>
        <p:spPr/>
        <p:txBody>
          <a:bodyPr>
            <a:normAutofit/>
          </a:bodyPr>
          <a:lstStyle/>
          <a:p>
            <a:pPr marL="514350" indent="-514350" algn="r" rtl="1">
              <a:buFont typeface="Wingdings" pitchFamily="2" charset="2"/>
              <a:buChar char="Ø"/>
            </a:pPr>
            <a:r>
              <a:rPr lang="fa-IR" dirty="0" smtClean="0"/>
              <a:t>سن</a:t>
            </a:r>
          </a:p>
          <a:p>
            <a:pPr marL="514350" indent="-514350" algn="r" rtl="1">
              <a:buFont typeface="Wingdings" pitchFamily="2" charset="2"/>
              <a:buChar char="Ø"/>
            </a:pPr>
            <a:r>
              <a:rPr lang="fa-IR" dirty="0" smtClean="0"/>
              <a:t>جنس</a:t>
            </a:r>
          </a:p>
          <a:p>
            <a:pPr marL="514350" indent="-514350" algn="r" rtl="1">
              <a:buFont typeface="Wingdings" pitchFamily="2" charset="2"/>
              <a:buChar char="Ø"/>
            </a:pPr>
            <a:r>
              <a:rPr lang="fa-IR" dirty="0" smtClean="0"/>
              <a:t>ساختار خانواده</a:t>
            </a:r>
          </a:p>
          <a:p>
            <a:pPr marL="514350" indent="-514350" algn="r" rtl="1">
              <a:buFont typeface="Wingdings" pitchFamily="2" charset="2"/>
              <a:buChar char="Ø"/>
            </a:pPr>
            <a:r>
              <a:rPr lang="fa-IR" dirty="0" smtClean="0"/>
              <a:t>طبقه اجتماعي و درآمد</a:t>
            </a:r>
          </a:p>
          <a:p>
            <a:pPr marL="514350" indent="-514350" algn="r" rtl="1">
              <a:buFont typeface="Wingdings" pitchFamily="2" charset="2"/>
              <a:buChar char="Ø"/>
            </a:pPr>
            <a:r>
              <a:rPr lang="fa-IR" dirty="0" smtClean="0"/>
              <a:t>قوميت</a:t>
            </a:r>
          </a:p>
          <a:p>
            <a:pPr marL="514350" indent="-514350" algn="r" rtl="1">
              <a:buFont typeface="Wingdings" pitchFamily="2" charset="2"/>
              <a:buChar char="Ø"/>
            </a:pPr>
            <a:r>
              <a:rPr lang="fa-IR" dirty="0" smtClean="0"/>
              <a:t>جغرافيا</a:t>
            </a:r>
          </a:p>
          <a:p>
            <a:pPr marL="514350" indent="-514350" algn="r" rtl="1">
              <a:buFont typeface="Wingdings" pitchFamily="2" charset="2"/>
              <a:buChar char="Ø"/>
            </a:pPr>
            <a:r>
              <a:rPr lang="fa-IR" dirty="0" smtClean="0"/>
              <a:t>سبك زندگي</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mph" presetSubtype="0" fill="hold" nodeType="clickEffect">
                                  <p:stCondLst>
                                    <p:cond delay="0"/>
                                  </p:stCondLst>
                                  <p:iterate type="lt">
                                    <p:tmPct val="10000"/>
                                  </p:iterate>
                                  <p:childTnLst>
                                    <p:set>
                                      <p:cBhvr override="childStyle">
                                        <p:cTn id="6" dur="500" autoRev="1" fill="hold"/>
                                        <p:tgtEl>
                                          <p:spTgt spid="3">
                                            <p:txEl>
                                              <p:pRg st="0" end="0"/>
                                            </p:txEl>
                                          </p:spTgt>
                                        </p:tgtEl>
                                        <p:attrNameLst>
                                          <p:attrName>style.color</p:attrName>
                                        </p:attrNameLst>
                                      </p:cBhvr>
                                      <p:to>
                                        <p:clrVal>
                                          <a:schemeClr val="hlink"/>
                                        </p:clrVal>
                                      </p:to>
                                    </p:set>
                                    <p:set>
                                      <p:cBhvr>
                                        <p:cTn id="7" dur="500" autoRev="1" fill="hold"/>
                                        <p:tgtEl>
                                          <p:spTgt spid="3">
                                            <p:txEl>
                                              <p:pRg st="0" end="0"/>
                                            </p:txEl>
                                          </p:spTgt>
                                        </p:tgtEl>
                                        <p:attrNameLst>
                                          <p:attrName>fillcolor</p:attrName>
                                        </p:attrNameLst>
                                      </p:cBhvr>
                                      <p:to>
                                        <p:clrVal>
                                          <a:schemeClr val="hlink"/>
                                        </p:clrVal>
                                      </p:to>
                                    </p:set>
                                    <p:set>
                                      <p:cBhvr>
                                        <p:cTn id="8" dur="500" autoRev="1" fill="hold"/>
                                        <p:tgtEl>
                                          <p:spTgt spid="3">
                                            <p:txEl>
                                              <p:pRg st="0" end="0"/>
                                            </p:txEl>
                                          </p:spTgt>
                                        </p:tgtEl>
                                        <p:attrNameLst>
                                          <p:attrName>fill.type</p:attrName>
                                        </p:attrNameLst>
                                      </p:cBhvr>
                                      <p:to>
                                        <p:strVal val="solid"/>
                                      </p:to>
                                    </p:set>
                                  </p:childTnLst>
                                </p:cTn>
                              </p:par>
                              <p:par>
                                <p:cTn id="9" presetID="20" presetClass="emph" presetSubtype="0" fill="hold" nodeType="withEffect">
                                  <p:stCondLst>
                                    <p:cond delay="0"/>
                                  </p:stCondLst>
                                  <p:iterate type="lt">
                                    <p:tmPct val="10000"/>
                                  </p:iterate>
                                  <p:childTnLst>
                                    <p:set>
                                      <p:cBhvr override="childStyle">
                                        <p:cTn id="10" dur="500" autoRev="1" fill="hold"/>
                                        <p:tgtEl>
                                          <p:spTgt spid="3">
                                            <p:txEl>
                                              <p:pRg st="1" end="1"/>
                                            </p:txEl>
                                          </p:spTgt>
                                        </p:tgtEl>
                                        <p:attrNameLst>
                                          <p:attrName>style.color</p:attrName>
                                        </p:attrNameLst>
                                      </p:cBhvr>
                                      <p:to>
                                        <p:clrVal>
                                          <a:schemeClr val="hlink"/>
                                        </p:clrVal>
                                      </p:to>
                                    </p:set>
                                    <p:set>
                                      <p:cBhvr>
                                        <p:cTn id="11" dur="500" autoRev="1" fill="hold"/>
                                        <p:tgtEl>
                                          <p:spTgt spid="3">
                                            <p:txEl>
                                              <p:pRg st="1" end="1"/>
                                            </p:txEl>
                                          </p:spTgt>
                                        </p:tgtEl>
                                        <p:attrNameLst>
                                          <p:attrName>fillcolor</p:attrName>
                                        </p:attrNameLst>
                                      </p:cBhvr>
                                      <p:to>
                                        <p:clrVal>
                                          <a:schemeClr val="hlink"/>
                                        </p:clrVal>
                                      </p:to>
                                    </p:set>
                                    <p:set>
                                      <p:cBhvr>
                                        <p:cTn id="12" dur="500" autoRev="1" fill="hold"/>
                                        <p:tgtEl>
                                          <p:spTgt spid="3">
                                            <p:txEl>
                                              <p:pRg st="1" end="1"/>
                                            </p:txEl>
                                          </p:spTgt>
                                        </p:tgtEl>
                                        <p:attrNameLst>
                                          <p:attrName>fill.type</p:attrName>
                                        </p:attrNameLst>
                                      </p:cBhvr>
                                      <p:to>
                                        <p:strVal val="solid"/>
                                      </p:to>
                                    </p:set>
                                  </p:childTnLst>
                                </p:cTn>
                              </p:par>
                              <p:par>
                                <p:cTn id="13" presetID="20" presetClass="emph" presetSubtype="0" fill="hold" nodeType="withEffect">
                                  <p:stCondLst>
                                    <p:cond delay="0"/>
                                  </p:stCondLst>
                                  <p:iterate type="lt">
                                    <p:tmPct val="10000"/>
                                  </p:iterate>
                                  <p:childTnLst>
                                    <p:set>
                                      <p:cBhvr override="childStyle">
                                        <p:cTn id="14" dur="500" autoRev="1" fill="hold"/>
                                        <p:tgtEl>
                                          <p:spTgt spid="3">
                                            <p:txEl>
                                              <p:pRg st="2" end="2"/>
                                            </p:txEl>
                                          </p:spTgt>
                                        </p:tgtEl>
                                        <p:attrNameLst>
                                          <p:attrName>style.color</p:attrName>
                                        </p:attrNameLst>
                                      </p:cBhvr>
                                      <p:to>
                                        <p:clrVal>
                                          <a:schemeClr val="hlink"/>
                                        </p:clrVal>
                                      </p:to>
                                    </p:set>
                                    <p:set>
                                      <p:cBhvr>
                                        <p:cTn id="15" dur="500" autoRev="1" fill="hold"/>
                                        <p:tgtEl>
                                          <p:spTgt spid="3">
                                            <p:txEl>
                                              <p:pRg st="2" end="2"/>
                                            </p:txEl>
                                          </p:spTgt>
                                        </p:tgtEl>
                                        <p:attrNameLst>
                                          <p:attrName>fillcolor</p:attrName>
                                        </p:attrNameLst>
                                      </p:cBhvr>
                                      <p:to>
                                        <p:clrVal>
                                          <a:schemeClr val="hlink"/>
                                        </p:clrVal>
                                      </p:to>
                                    </p:set>
                                    <p:set>
                                      <p:cBhvr>
                                        <p:cTn id="16" dur="500" autoRev="1" fill="hold"/>
                                        <p:tgtEl>
                                          <p:spTgt spid="3">
                                            <p:txEl>
                                              <p:pRg st="2" end="2"/>
                                            </p:txEl>
                                          </p:spTgt>
                                        </p:tgtEl>
                                        <p:attrNameLst>
                                          <p:attrName>fill.type</p:attrName>
                                        </p:attrNameLst>
                                      </p:cBhvr>
                                      <p:to>
                                        <p:strVal val="solid"/>
                                      </p:to>
                                    </p:set>
                                  </p:childTnLst>
                                </p:cTn>
                              </p:par>
                              <p:par>
                                <p:cTn id="17" presetID="20" presetClass="emph" presetSubtype="0" fill="hold" nodeType="withEffect">
                                  <p:stCondLst>
                                    <p:cond delay="0"/>
                                  </p:stCondLst>
                                  <p:iterate type="lt">
                                    <p:tmPct val="10000"/>
                                  </p:iterate>
                                  <p:childTnLst>
                                    <p:set>
                                      <p:cBhvr override="childStyle">
                                        <p:cTn id="18" dur="500" autoRev="1" fill="hold"/>
                                        <p:tgtEl>
                                          <p:spTgt spid="3">
                                            <p:txEl>
                                              <p:pRg st="3" end="3"/>
                                            </p:txEl>
                                          </p:spTgt>
                                        </p:tgtEl>
                                        <p:attrNameLst>
                                          <p:attrName>style.color</p:attrName>
                                        </p:attrNameLst>
                                      </p:cBhvr>
                                      <p:to>
                                        <p:clrVal>
                                          <a:schemeClr val="hlink"/>
                                        </p:clrVal>
                                      </p:to>
                                    </p:set>
                                    <p:set>
                                      <p:cBhvr>
                                        <p:cTn id="19" dur="500" autoRev="1" fill="hold"/>
                                        <p:tgtEl>
                                          <p:spTgt spid="3">
                                            <p:txEl>
                                              <p:pRg st="3" end="3"/>
                                            </p:txEl>
                                          </p:spTgt>
                                        </p:tgtEl>
                                        <p:attrNameLst>
                                          <p:attrName>fillcolor</p:attrName>
                                        </p:attrNameLst>
                                      </p:cBhvr>
                                      <p:to>
                                        <p:clrVal>
                                          <a:schemeClr val="hlink"/>
                                        </p:clrVal>
                                      </p:to>
                                    </p:set>
                                    <p:set>
                                      <p:cBhvr>
                                        <p:cTn id="20" dur="500" autoRev="1" fill="hold"/>
                                        <p:tgtEl>
                                          <p:spTgt spid="3">
                                            <p:txEl>
                                              <p:pRg st="3" end="3"/>
                                            </p:txEl>
                                          </p:spTgt>
                                        </p:tgtEl>
                                        <p:attrNameLst>
                                          <p:attrName>fill.type</p:attrName>
                                        </p:attrNameLst>
                                      </p:cBhvr>
                                      <p:to>
                                        <p:strVal val="solid"/>
                                      </p:to>
                                    </p:set>
                                  </p:childTnLst>
                                </p:cTn>
                              </p:par>
                              <p:par>
                                <p:cTn id="21" presetID="20" presetClass="emph" presetSubtype="0" fill="hold" nodeType="withEffect">
                                  <p:stCondLst>
                                    <p:cond delay="0"/>
                                  </p:stCondLst>
                                  <p:iterate type="lt">
                                    <p:tmPct val="10000"/>
                                  </p:iterate>
                                  <p:childTnLst>
                                    <p:set>
                                      <p:cBhvr override="childStyle">
                                        <p:cTn id="22" dur="500" autoRev="1" fill="hold"/>
                                        <p:tgtEl>
                                          <p:spTgt spid="3">
                                            <p:txEl>
                                              <p:pRg st="4" end="4"/>
                                            </p:txEl>
                                          </p:spTgt>
                                        </p:tgtEl>
                                        <p:attrNameLst>
                                          <p:attrName>style.color</p:attrName>
                                        </p:attrNameLst>
                                      </p:cBhvr>
                                      <p:to>
                                        <p:clrVal>
                                          <a:schemeClr val="hlink"/>
                                        </p:clrVal>
                                      </p:to>
                                    </p:set>
                                    <p:set>
                                      <p:cBhvr>
                                        <p:cTn id="23" dur="500" autoRev="1" fill="hold"/>
                                        <p:tgtEl>
                                          <p:spTgt spid="3">
                                            <p:txEl>
                                              <p:pRg st="4" end="4"/>
                                            </p:txEl>
                                          </p:spTgt>
                                        </p:tgtEl>
                                        <p:attrNameLst>
                                          <p:attrName>fillcolor</p:attrName>
                                        </p:attrNameLst>
                                      </p:cBhvr>
                                      <p:to>
                                        <p:clrVal>
                                          <a:schemeClr val="hlink"/>
                                        </p:clrVal>
                                      </p:to>
                                    </p:set>
                                    <p:set>
                                      <p:cBhvr>
                                        <p:cTn id="24" dur="500" autoRev="1" fill="hold"/>
                                        <p:tgtEl>
                                          <p:spTgt spid="3">
                                            <p:txEl>
                                              <p:pRg st="4" end="4"/>
                                            </p:txEl>
                                          </p:spTgt>
                                        </p:tgtEl>
                                        <p:attrNameLst>
                                          <p:attrName>fill.type</p:attrName>
                                        </p:attrNameLst>
                                      </p:cBhvr>
                                      <p:to>
                                        <p:strVal val="solid"/>
                                      </p:to>
                                    </p:set>
                                  </p:childTnLst>
                                </p:cTn>
                              </p:par>
                              <p:par>
                                <p:cTn id="25" presetID="20" presetClass="emph" presetSubtype="0" fill="hold" nodeType="withEffect">
                                  <p:stCondLst>
                                    <p:cond delay="0"/>
                                  </p:stCondLst>
                                  <p:iterate type="lt">
                                    <p:tmPct val="10000"/>
                                  </p:iterate>
                                  <p:childTnLst>
                                    <p:set>
                                      <p:cBhvr override="childStyle">
                                        <p:cTn id="26" dur="500" autoRev="1" fill="hold"/>
                                        <p:tgtEl>
                                          <p:spTgt spid="3">
                                            <p:txEl>
                                              <p:pRg st="5" end="5"/>
                                            </p:txEl>
                                          </p:spTgt>
                                        </p:tgtEl>
                                        <p:attrNameLst>
                                          <p:attrName>style.color</p:attrName>
                                        </p:attrNameLst>
                                      </p:cBhvr>
                                      <p:to>
                                        <p:clrVal>
                                          <a:schemeClr val="hlink"/>
                                        </p:clrVal>
                                      </p:to>
                                    </p:set>
                                    <p:set>
                                      <p:cBhvr>
                                        <p:cTn id="27" dur="500" autoRev="1" fill="hold"/>
                                        <p:tgtEl>
                                          <p:spTgt spid="3">
                                            <p:txEl>
                                              <p:pRg st="5" end="5"/>
                                            </p:txEl>
                                          </p:spTgt>
                                        </p:tgtEl>
                                        <p:attrNameLst>
                                          <p:attrName>fillcolor</p:attrName>
                                        </p:attrNameLst>
                                      </p:cBhvr>
                                      <p:to>
                                        <p:clrVal>
                                          <a:schemeClr val="hlink"/>
                                        </p:clrVal>
                                      </p:to>
                                    </p:set>
                                    <p:set>
                                      <p:cBhvr>
                                        <p:cTn id="28" dur="500" autoRev="1" fill="hold"/>
                                        <p:tgtEl>
                                          <p:spTgt spid="3">
                                            <p:txEl>
                                              <p:pRg st="5" end="5"/>
                                            </p:txEl>
                                          </p:spTgt>
                                        </p:tgtEl>
                                        <p:attrNameLst>
                                          <p:attrName>fill.type</p:attrName>
                                        </p:attrNameLst>
                                      </p:cBhvr>
                                      <p:to>
                                        <p:strVal val="solid"/>
                                      </p:to>
                                    </p:set>
                                  </p:childTnLst>
                                </p:cTn>
                              </p:par>
                              <p:par>
                                <p:cTn id="29" presetID="20" presetClass="emph" presetSubtype="0" fill="hold" nodeType="withEffect">
                                  <p:stCondLst>
                                    <p:cond delay="0"/>
                                  </p:stCondLst>
                                  <p:iterate type="lt">
                                    <p:tmPct val="10000"/>
                                  </p:iterate>
                                  <p:childTnLst>
                                    <p:set>
                                      <p:cBhvr override="childStyle">
                                        <p:cTn id="30" dur="500" autoRev="1" fill="hold"/>
                                        <p:tgtEl>
                                          <p:spTgt spid="3">
                                            <p:txEl>
                                              <p:pRg st="6" end="6"/>
                                            </p:txEl>
                                          </p:spTgt>
                                        </p:tgtEl>
                                        <p:attrNameLst>
                                          <p:attrName>style.color</p:attrName>
                                        </p:attrNameLst>
                                      </p:cBhvr>
                                      <p:to>
                                        <p:clrVal>
                                          <a:schemeClr val="hlink"/>
                                        </p:clrVal>
                                      </p:to>
                                    </p:set>
                                    <p:set>
                                      <p:cBhvr>
                                        <p:cTn id="31" dur="500" autoRev="1" fill="hold"/>
                                        <p:tgtEl>
                                          <p:spTgt spid="3">
                                            <p:txEl>
                                              <p:pRg st="6" end="6"/>
                                            </p:txEl>
                                          </p:spTgt>
                                        </p:tgtEl>
                                        <p:attrNameLst>
                                          <p:attrName>fillcolor</p:attrName>
                                        </p:attrNameLst>
                                      </p:cBhvr>
                                      <p:to>
                                        <p:clrVal>
                                          <a:schemeClr val="hlink"/>
                                        </p:clrVal>
                                      </p:to>
                                    </p:set>
                                    <p:set>
                                      <p:cBhvr>
                                        <p:cTn id="32" dur="500" autoRev="1" fill="hold"/>
                                        <p:tgtEl>
                                          <p:spTgt spid="3">
                                            <p:txEl>
                                              <p:pRg st="6" end="6"/>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solidFill>
                  <a:srgbClr val="FF0000"/>
                </a:solidFill>
              </a:rPr>
              <a:t>تاثير بازاريابي بر مصرف كنندگان</a:t>
            </a:r>
            <a:endParaRPr lang="fa-IR" dirty="0">
              <a:solidFill>
                <a:srgbClr val="FF0000"/>
              </a:solidFill>
            </a:endParaRPr>
          </a:p>
        </p:txBody>
      </p:sp>
      <p:sp>
        <p:nvSpPr>
          <p:cNvPr id="3" name="Content Placeholder 2"/>
          <p:cNvSpPr>
            <a:spLocks noGrp="1"/>
          </p:cNvSpPr>
          <p:nvPr>
            <p:ph idx="1"/>
          </p:nvPr>
        </p:nvSpPr>
        <p:spPr/>
        <p:txBody>
          <a:bodyPr/>
          <a:lstStyle/>
          <a:p>
            <a:pPr algn="r" rtl="1"/>
            <a:r>
              <a:rPr lang="fa-IR" dirty="0" smtClean="0"/>
              <a:t>همه ما در دنيايي زندگي ميكنيم كه اعمال بازاريابان تاثيري قابل توجه دارد.محرك هاي بازاريابي اطراف ما را فرا گرفته اند و آگهي ها</a:t>
            </a:r>
            <a:r>
              <a:rPr lang="en-US" dirty="0" smtClean="0"/>
              <a:t>,</a:t>
            </a:r>
            <a:r>
              <a:rPr lang="fa-IR" dirty="0" smtClean="0"/>
              <a:t> فروشگاه ها و محصولات مختلف همگي براي جلب توجه ما و پولهايمان با يكديگر رقابت ميكنند</a:t>
            </a:r>
            <a:endParaRPr lang="fa-I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4000" dirty="0" smtClean="0">
                <a:solidFill>
                  <a:srgbClr val="7030A0"/>
                </a:solidFill>
              </a:rPr>
              <a:t>انواع روابط فرد با يك محصول</a:t>
            </a:r>
            <a:endParaRPr lang="fa-IR" sz="4000" dirty="0">
              <a:solidFill>
                <a:srgbClr val="7030A0"/>
              </a:solidFill>
            </a:endParaRPr>
          </a:p>
        </p:txBody>
      </p:sp>
      <p:sp>
        <p:nvSpPr>
          <p:cNvPr id="3" name="Content Placeholder 2"/>
          <p:cNvSpPr>
            <a:spLocks noGrp="1"/>
          </p:cNvSpPr>
          <p:nvPr>
            <p:ph idx="1"/>
          </p:nvPr>
        </p:nvSpPr>
        <p:spPr/>
        <p:txBody>
          <a:bodyPr/>
          <a:lstStyle/>
          <a:p>
            <a:pPr>
              <a:buFont typeface="Wingdings" pitchFamily="2" charset="2"/>
              <a:buChar char="§"/>
            </a:pPr>
            <a:r>
              <a:rPr lang="fa-IR" dirty="0" smtClean="0"/>
              <a:t>پيوند ناشي از مفهوم خود: محصول به ايجاد هويت استفاده کننده کمک ميکند</a:t>
            </a:r>
          </a:p>
          <a:p>
            <a:pPr>
              <a:buFont typeface="Wingdings" pitchFamily="2" charset="2"/>
              <a:buChar char="§"/>
            </a:pPr>
            <a:r>
              <a:rPr lang="fa-IR" dirty="0" smtClean="0"/>
              <a:t>پيوند ناشي از حسرت گذشته: محصول پيوندي با گذشته فرد برقرار ميکند</a:t>
            </a:r>
          </a:p>
          <a:p>
            <a:pPr>
              <a:buFont typeface="Wingdings" pitchFamily="2" charset="2"/>
              <a:buChar char="§"/>
            </a:pPr>
            <a:r>
              <a:rPr lang="fa-IR" dirty="0" smtClean="0"/>
              <a:t>وابستگي بينابيني: محصول بخشي از زندگي روزمره فرد است.</a:t>
            </a:r>
          </a:p>
          <a:p>
            <a:pPr>
              <a:buFont typeface="Wingdings" pitchFamily="2" charset="2"/>
              <a:buChar char="§"/>
            </a:pPr>
            <a:r>
              <a:rPr lang="fa-IR" dirty="0" smtClean="0"/>
              <a:t>عشق: محصول پيوندهاي عاطفي مانند اشتياق و هيجانات ديگر را برمي انگيزد</a:t>
            </a:r>
            <a:endParaRPr lang="fa-IR" dirty="0"/>
          </a:p>
        </p:txBody>
      </p:sp>
    </p:spTree>
  </p:cSld>
  <p:clrMapOvr>
    <a:masterClrMapping/>
  </p:clrMapOvr>
  <p:transition>
    <p:pull/>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solidFill>
                  <a:schemeClr val="tx1">
                    <a:lumMod val="95000"/>
                    <a:lumOff val="5000"/>
                  </a:schemeClr>
                </a:solidFill>
              </a:rPr>
              <a:t>فرهنگ مصرف كننده جهاني</a:t>
            </a:r>
            <a:endParaRPr lang="fa-IR" dirty="0">
              <a:solidFill>
                <a:schemeClr val="tx1">
                  <a:lumMod val="95000"/>
                  <a:lumOff val="5000"/>
                </a:schemeClr>
              </a:solidFill>
            </a:endParaRPr>
          </a:p>
        </p:txBody>
      </p:sp>
      <p:sp>
        <p:nvSpPr>
          <p:cNvPr id="3" name="Content Placeholder 2"/>
          <p:cNvSpPr>
            <a:spLocks noGrp="1"/>
          </p:cNvSpPr>
          <p:nvPr>
            <p:ph idx="1"/>
          </p:nvPr>
        </p:nvSpPr>
        <p:spPr/>
        <p:txBody>
          <a:bodyPr/>
          <a:lstStyle/>
          <a:p>
            <a:pPr algn="r" rtl="1"/>
            <a:r>
              <a:rPr lang="fa-IR" dirty="0" smtClean="0"/>
              <a:t>فرهنگي كه افراد را در سرتاسر دنيا بر اساس وفاداري مشترك آنها به كالاها</a:t>
            </a:r>
            <a:r>
              <a:rPr lang="en-US" dirty="0" smtClean="0"/>
              <a:t>,</a:t>
            </a:r>
            <a:r>
              <a:rPr lang="fa-IR" dirty="0" smtClean="0"/>
              <a:t> ستاره هاي سينما </a:t>
            </a:r>
            <a:r>
              <a:rPr lang="en-US" dirty="0" smtClean="0"/>
              <a:t>,</a:t>
            </a:r>
            <a:r>
              <a:rPr lang="fa-IR" dirty="0" smtClean="0"/>
              <a:t>مشاهير و نوع فعاليت هاي اوقات فراغت با يكديگر پيوند ميدهد</a:t>
            </a:r>
            <a:endParaRPr lang="fa-I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solidFill>
                  <a:schemeClr val="bg2">
                    <a:lumMod val="20000"/>
                    <a:lumOff val="80000"/>
                  </a:schemeClr>
                </a:solidFill>
              </a:rPr>
              <a:t>مصرف مجازي و قدرت توده ها</a:t>
            </a:r>
            <a:endParaRPr lang="fa-IR" dirty="0">
              <a:solidFill>
                <a:schemeClr val="bg2">
                  <a:lumMod val="20000"/>
                  <a:lumOff val="80000"/>
                </a:schemeClr>
              </a:solidFill>
            </a:endParaRPr>
          </a:p>
        </p:txBody>
      </p:sp>
      <p:sp>
        <p:nvSpPr>
          <p:cNvPr id="3" name="Content Placeholder 2"/>
          <p:cNvSpPr>
            <a:spLocks noGrp="1"/>
          </p:cNvSpPr>
          <p:nvPr>
            <p:ph idx="1"/>
          </p:nvPr>
        </p:nvSpPr>
        <p:spPr/>
        <p:txBody>
          <a:bodyPr/>
          <a:lstStyle/>
          <a:p>
            <a:pPr algn="r" rtl="1"/>
            <a:r>
              <a:rPr lang="fa-IR" dirty="0" smtClean="0"/>
              <a:t>وب نحوه تعامل مصرف كنندگان را با شركت ها وبا يكديگر تغيير داده است.تجارت انلاين به ما امكان ميدهد كه محصولات ناشناخته را از سراسر جهان پيدا كنيم و جوامع مصرف</a:t>
            </a:r>
            <a:r>
              <a:rPr lang="en-US" dirty="0" smtClean="0"/>
              <a:t>,</a:t>
            </a:r>
            <a:r>
              <a:rPr lang="fa-IR" dirty="0" smtClean="0"/>
              <a:t> تالارهاي گفت و گويي را براي افراد فراهم ميكند تا نظرات و توصيه هاي محصولات را در آنجا به اشتراك بگذارند.</a:t>
            </a:r>
            <a:endParaRPr lang="fa-I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solidFill>
                  <a:srgbClr val="00B050"/>
                </a:solidFill>
              </a:rPr>
              <a:t>اخلاق بازاريابي و سياست عمومي</a:t>
            </a:r>
            <a:endParaRPr lang="fa-IR" dirty="0">
              <a:solidFill>
                <a:srgbClr val="00B050"/>
              </a:solidFill>
            </a:endParaRPr>
          </a:p>
        </p:txBody>
      </p:sp>
      <p:sp>
        <p:nvSpPr>
          <p:cNvPr id="3" name="Content Placeholder 2"/>
          <p:cNvSpPr>
            <a:spLocks noGrp="1"/>
          </p:cNvSpPr>
          <p:nvPr>
            <p:ph idx="1"/>
          </p:nvPr>
        </p:nvSpPr>
        <p:spPr/>
        <p:txBody>
          <a:bodyPr/>
          <a:lstStyle/>
          <a:p>
            <a:pPr algn="r" rtl="1">
              <a:buNone/>
            </a:pPr>
            <a:r>
              <a:rPr lang="fa-IR" dirty="0" smtClean="0"/>
              <a:t>   در بازاريابي عمدتا تعارضاتي بين هدف موفق شدن در بازار و تمايل به سلامت مصرف كنندگان از طريق ارائه محصولات و خدمات موثر ايجاد ميشود.</a:t>
            </a:r>
          </a:p>
          <a:p>
            <a:pPr algn="r" rtl="1">
              <a:buFont typeface="Wingdings" pitchFamily="2" charset="2"/>
              <a:buChar char="Ø"/>
            </a:pPr>
            <a:r>
              <a:rPr lang="fa-IR" dirty="0" smtClean="0"/>
              <a:t>اخلاق كسب و كار: قواعد رفتاري است كه راهنماي عمل ما در بازار است</a:t>
            </a:r>
            <a:r>
              <a:rPr lang="en-US" dirty="0" smtClean="0"/>
              <a:t>,</a:t>
            </a:r>
            <a:r>
              <a:rPr lang="fa-IR" dirty="0" smtClean="0"/>
              <a:t> استانداردهايي كه بيشتر افراد در يك فرهنگ درست و غلط را بر اساس آن ميسنجند</a:t>
            </a:r>
            <a:endParaRPr lang="fa-I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solidFill>
                  <a:srgbClr val="FF0000"/>
                </a:solidFill>
              </a:rPr>
              <a:t>چند پرسش</a:t>
            </a:r>
            <a:endParaRPr lang="fa-IR" dirty="0">
              <a:solidFill>
                <a:srgbClr val="FF0000"/>
              </a:solidFill>
            </a:endParaRPr>
          </a:p>
        </p:txBody>
      </p:sp>
      <p:sp>
        <p:nvSpPr>
          <p:cNvPr id="3" name="Content Placeholder 2"/>
          <p:cNvSpPr>
            <a:spLocks noGrp="1"/>
          </p:cNvSpPr>
          <p:nvPr>
            <p:ph idx="1"/>
          </p:nvPr>
        </p:nvSpPr>
        <p:spPr/>
        <p:txBody>
          <a:bodyPr/>
          <a:lstStyle/>
          <a:p>
            <a:r>
              <a:rPr lang="fa-IR" dirty="0" smtClean="0"/>
              <a:t>ايا بازاريابان ديدگاه هاي مصرف كنندگان را دستكاري ميكنند؟</a:t>
            </a:r>
          </a:p>
          <a:p>
            <a:r>
              <a:rPr lang="fa-IR" dirty="0" smtClean="0"/>
              <a:t>ايا بازاريابان نيازهاي مصنوعي ايجاد ميكنند؟</a:t>
            </a:r>
          </a:p>
          <a:p>
            <a:r>
              <a:rPr lang="fa-IR" dirty="0" smtClean="0"/>
              <a:t>ايا تبليغات و بازاريابي ضرورت دارد؟ ايا بازاريابان وعده معجزه ميدهند؟</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200" dirty="0" smtClean="0">
                <a:solidFill>
                  <a:srgbClr val="0070C0"/>
                </a:solidFill>
              </a:rPr>
              <a:t>سياست عمومي و مصرف گرايي</a:t>
            </a:r>
            <a:endParaRPr lang="fa-IR" sz="3200" dirty="0">
              <a:solidFill>
                <a:srgbClr val="0070C0"/>
              </a:solidFill>
            </a:endParaRPr>
          </a:p>
        </p:txBody>
      </p:sp>
      <p:sp>
        <p:nvSpPr>
          <p:cNvPr id="3" name="Content Placeholder 2"/>
          <p:cNvSpPr>
            <a:spLocks noGrp="1"/>
          </p:cNvSpPr>
          <p:nvPr>
            <p:ph idx="1"/>
          </p:nvPr>
        </p:nvSpPr>
        <p:spPr/>
        <p:txBody>
          <a:bodyPr/>
          <a:lstStyle/>
          <a:p>
            <a:r>
              <a:rPr lang="fa-IR" dirty="0" smtClean="0"/>
              <a:t>نگراني براي رفاه مصرف کنندگان از آغاز قرن بيستم وجود داشته است و فعالان همچنان نگراني هايي را درباره مسائل مختلفي از قبيل کار کودکان</a:t>
            </a:r>
            <a:r>
              <a:rPr lang="en-US" dirty="0" smtClean="0"/>
              <a:t>,</a:t>
            </a:r>
            <a:r>
              <a:rPr lang="fa-IR" dirty="0" smtClean="0"/>
              <a:t> تبليغات استثماري و غذاهاي مهندسي شده ژنتيکي عنوان ميکنند.</a:t>
            </a:r>
          </a:p>
          <a:p>
            <a:r>
              <a:rPr lang="fa-IR" dirty="0" smtClean="0"/>
              <a:t>پس از انکه سينکلير در سال1906 در کتاب خود به نام (جنگل) شرايط ترسناکي را در صنعت بسته بندي گوشت شيکاگو به تصوير کشيد کنگره مجبور شد قوانين مهمي را براي حفاظت مصرف کنندگان به تصويب برساند</a:t>
            </a:r>
            <a:endParaRPr lang="fa-I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solidFill>
                  <a:srgbClr val="00B0F0"/>
                </a:solidFill>
              </a:rPr>
              <a:t>جنبشهاي مصرف كنندگان</a:t>
            </a:r>
            <a:endParaRPr lang="fa-IR" dirty="0"/>
          </a:p>
        </p:txBody>
      </p:sp>
      <p:sp>
        <p:nvSpPr>
          <p:cNvPr id="3" name="Content Placeholder 2"/>
          <p:cNvSpPr>
            <a:spLocks noGrp="1"/>
          </p:cNvSpPr>
          <p:nvPr>
            <p:ph idx="1"/>
          </p:nvPr>
        </p:nvSpPr>
        <p:spPr/>
        <p:txBody>
          <a:bodyPr/>
          <a:lstStyle/>
          <a:p>
            <a:pPr>
              <a:buFont typeface="Wingdings" pitchFamily="2" charset="2"/>
              <a:buChar char="§"/>
            </a:pPr>
            <a:r>
              <a:rPr lang="fa-IR" dirty="0" smtClean="0"/>
              <a:t>بنياد ميراث امريكا</a:t>
            </a:r>
          </a:p>
          <a:p>
            <a:pPr>
              <a:buFont typeface="Wingdings" pitchFamily="2" charset="2"/>
              <a:buChar char="§"/>
            </a:pPr>
            <a:r>
              <a:rPr lang="fa-IR" dirty="0" smtClean="0"/>
              <a:t>ردوودز را نجات دهيد/ گپ را بايكوت كنيد</a:t>
            </a:r>
          </a:p>
          <a:p>
            <a:pPr>
              <a:buFont typeface="Wingdings" pitchFamily="2" charset="2"/>
              <a:buChar char="§"/>
            </a:pPr>
            <a:r>
              <a:rPr lang="fa-IR" dirty="0" smtClean="0"/>
              <a:t>انجمن مصرف كنندگان ارگانيك</a:t>
            </a:r>
          </a:p>
          <a:p>
            <a:endParaRPr lang="fa-I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2514600"/>
          </a:xfrm>
        </p:spPr>
        <p:txBody>
          <a:bodyPr>
            <a:normAutofit/>
          </a:bodyPr>
          <a:lstStyle/>
          <a:p>
            <a:r>
              <a:rPr lang="fa-IR" dirty="0" smtClean="0"/>
              <a:t>رفتار مصرف کننده</a:t>
            </a:r>
            <a:br>
              <a:rPr lang="fa-IR" dirty="0" smtClean="0"/>
            </a:br>
            <a:r>
              <a:rPr lang="fa-IR" sz="2400" dirty="0" smtClean="0"/>
              <a:t>خریدن،داشتن وبودن</a:t>
            </a:r>
            <a:endParaRPr lang="fa-IR" sz="2400" dirty="0"/>
          </a:p>
        </p:txBody>
      </p:sp>
      <p:sp>
        <p:nvSpPr>
          <p:cNvPr id="3" name="Content Placeholder 2"/>
          <p:cNvSpPr>
            <a:spLocks noGrp="1"/>
          </p:cNvSpPr>
          <p:nvPr>
            <p:ph idx="1"/>
          </p:nvPr>
        </p:nvSpPr>
        <p:spPr>
          <a:xfrm>
            <a:off x="457200" y="2819400"/>
            <a:ext cx="8229600" cy="3489960"/>
          </a:xfrm>
        </p:spPr>
        <p:txBody>
          <a:bodyPr>
            <a:normAutofit fontScale="92500" lnSpcReduction="10000"/>
          </a:bodyPr>
          <a:lstStyle/>
          <a:p>
            <a:pPr algn="ctr">
              <a:buNone/>
            </a:pPr>
            <a:r>
              <a:rPr lang="fa-IR" sz="4000" dirty="0" smtClean="0"/>
              <a:t>فصل اول</a:t>
            </a:r>
          </a:p>
          <a:p>
            <a:pPr algn="ctr">
              <a:buNone/>
            </a:pPr>
            <a:r>
              <a:rPr lang="fa-IR" sz="4000" dirty="0" smtClean="0"/>
              <a:t>قلمرو مصرف کنندگان</a:t>
            </a:r>
          </a:p>
          <a:p>
            <a:pPr>
              <a:buNone/>
            </a:pPr>
            <a:endParaRPr lang="fa-IR" dirty="0" smtClean="0"/>
          </a:p>
          <a:p>
            <a:endParaRPr lang="fa-IR" dirty="0" smtClean="0"/>
          </a:p>
          <a:p>
            <a:endParaRPr lang="fa-IR" dirty="0" smtClean="0"/>
          </a:p>
          <a:p>
            <a:pPr algn="ctr">
              <a:buNone/>
            </a:pPr>
            <a:r>
              <a:rPr lang="fa-IR" dirty="0" smtClean="0"/>
              <a:t>استاد محترم: آقای دکتر محمودزاده</a:t>
            </a:r>
          </a:p>
          <a:p>
            <a:pPr algn="ctr">
              <a:buNone/>
            </a:pPr>
            <a:r>
              <a:rPr lang="fa-IR" sz="2600" dirty="0" smtClean="0"/>
              <a:t>ارائه کنندگان: اشرفیان - آخوندی</a:t>
            </a:r>
            <a:endParaRPr lang="fa-IR" sz="26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2400" dirty="0" smtClean="0">
                <a:solidFill>
                  <a:srgbClr val="002060"/>
                </a:solidFill>
              </a:rPr>
              <a:t>چند نمونه قوانين فدرال براي تقويت رفاه مصرف كنندگان</a:t>
            </a:r>
            <a:endParaRPr lang="fa-IR" sz="2400" dirty="0">
              <a:solidFill>
                <a:srgbClr val="002060"/>
              </a:solidFill>
            </a:endParaRPr>
          </a:p>
        </p:txBody>
      </p:sp>
      <p:graphicFrame>
        <p:nvGraphicFramePr>
          <p:cNvPr id="5" name="Content Placeholder 4"/>
          <p:cNvGraphicFramePr>
            <a:graphicFrameLocks noGrp="1"/>
          </p:cNvGraphicFramePr>
          <p:nvPr>
            <p:ph idx="1"/>
          </p:nvPr>
        </p:nvGraphicFramePr>
        <p:xfrm>
          <a:off x="533400" y="1905000"/>
          <a:ext cx="8229600" cy="3571240"/>
        </p:xfrm>
        <a:graphic>
          <a:graphicData uri="http://schemas.openxmlformats.org/drawingml/2006/table">
            <a:tbl>
              <a:tblPr rtl="1" firstRow="1" bandRow="1">
                <a:tableStyleId>{5C22544A-7EE6-4342-B048-85BDC9FD1C3A}</a:tableStyleId>
              </a:tblPr>
              <a:tblGrid>
                <a:gridCol w="2743200"/>
                <a:gridCol w="2743200"/>
                <a:gridCol w="2743200"/>
              </a:tblGrid>
              <a:tr h="370840">
                <a:tc>
                  <a:txBody>
                    <a:bodyPr/>
                    <a:lstStyle/>
                    <a:p>
                      <a:pPr rtl="1"/>
                      <a:r>
                        <a:rPr lang="fa-IR" dirty="0" smtClean="0"/>
                        <a:t>سال</a:t>
                      </a:r>
                      <a:endParaRPr lang="fa-IR" dirty="0"/>
                    </a:p>
                  </a:txBody>
                  <a:tcPr/>
                </a:tc>
                <a:tc>
                  <a:txBody>
                    <a:bodyPr/>
                    <a:lstStyle/>
                    <a:p>
                      <a:pPr rtl="1"/>
                      <a:r>
                        <a:rPr lang="fa-IR" dirty="0" smtClean="0"/>
                        <a:t>قانون</a:t>
                      </a:r>
                      <a:endParaRPr lang="fa-IR" dirty="0"/>
                    </a:p>
                  </a:txBody>
                  <a:tcPr/>
                </a:tc>
                <a:tc>
                  <a:txBody>
                    <a:bodyPr/>
                    <a:lstStyle/>
                    <a:p>
                      <a:pPr rtl="1"/>
                      <a:r>
                        <a:rPr lang="fa-IR" dirty="0" smtClean="0"/>
                        <a:t>هدف</a:t>
                      </a:r>
                      <a:endParaRPr lang="fa-IR" dirty="0"/>
                    </a:p>
                  </a:txBody>
                  <a:tcPr/>
                </a:tc>
              </a:tr>
              <a:tr h="370840">
                <a:tc>
                  <a:txBody>
                    <a:bodyPr/>
                    <a:lstStyle/>
                    <a:p>
                      <a:pPr rtl="1"/>
                      <a:r>
                        <a:rPr lang="fa-IR" dirty="0" smtClean="0"/>
                        <a:t>1951</a:t>
                      </a:r>
                      <a:endParaRPr lang="fa-IR"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dirty="0" smtClean="0"/>
                        <a:t>قانون</a:t>
                      </a:r>
                      <a:r>
                        <a:rPr lang="fa-IR" baseline="0" dirty="0" smtClean="0"/>
                        <a:t> </a:t>
                      </a:r>
                      <a:r>
                        <a:rPr lang="fa-IR" dirty="0" smtClean="0"/>
                        <a:t>برچسب گذاري محصولات</a:t>
                      </a:r>
                      <a:endParaRPr lang="fa-IR" dirty="0"/>
                    </a:p>
                  </a:txBody>
                  <a:tcPr/>
                </a:tc>
                <a:tc>
                  <a:txBody>
                    <a:bodyPr/>
                    <a:lstStyle/>
                    <a:p>
                      <a:pPr rtl="1"/>
                      <a:r>
                        <a:rPr lang="fa-IR" dirty="0" smtClean="0"/>
                        <a:t>نظارت بر تعيين نام تجاري </a:t>
                      </a:r>
                      <a:r>
                        <a:rPr lang="en-US" dirty="0" smtClean="0"/>
                        <a:t>,</a:t>
                      </a:r>
                      <a:r>
                        <a:rPr lang="fa-IR" dirty="0" smtClean="0"/>
                        <a:t>تبليغات و ارسال محصولات </a:t>
                      </a:r>
                      <a:endParaRPr lang="fa-IR" dirty="0"/>
                    </a:p>
                  </a:txBody>
                  <a:tcPr/>
                </a:tc>
              </a:tr>
              <a:tr h="370840">
                <a:tc>
                  <a:txBody>
                    <a:bodyPr/>
                    <a:lstStyle/>
                    <a:p>
                      <a:pPr rtl="1"/>
                      <a:r>
                        <a:rPr lang="fa-IR" dirty="0" smtClean="0"/>
                        <a:t>1953</a:t>
                      </a:r>
                      <a:endParaRPr lang="fa-IR"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dirty="0" smtClean="0"/>
                        <a:t>قانون</a:t>
                      </a:r>
                      <a:r>
                        <a:rPr lang="fa-IR" baseline="0" dirty="0" smtClean="0"/>
                        <a:t> </a:t>
                      </a:r>
                      <a:r>
                        <a:rPr lang="fa-IR" dirty="0" smtClean="0"/>
                        <a:t>پارچه هاي قابل اشتعال</a:t>
                      </a:r>
                      <a:endParaRPr lang="fa-IR" dirty="0"/>
                    </a:p>
                  </a:txBody>
                  <a:tcPr/>
                </a:tc>
                <a:tc>
                  <a:txBody>
                    <a:bodyPr/>
                    <a:lstStyle/>
                    <a:p>
                      <a:pPr rtl="1"/>
                      <a:r>
                        <a:rPr lang="fa-IR" dirty="0" smtClean="0"/>
                        <a:t>جلوگيري از انتقال پارچه هاي قابل اشتعال</a:t>
                      </a:r>
                      <a:r>
                        <a:rPr lang="fa-IR" baseline="0" dirty="0" smtClean="0"/>
                        <a:t> بين مرزهاي ايالتي</a:t>
                      </a:r>
                      <a:endParaRPr lang="fa-IR" dirty="0"/>
                    </a:p>
                  </a:txBody>
                  <a:tcPr/>
                </a:tc>
              </a:tr>
              <a:tr h="370840">
                <a:tc>
                  <a:txBody>
                    <a:bodyPr/>
                    <a:lstStyle/>
                    <a:p>
                      <a:pPr rtl="1"/>
                      <a:r>
                        <a:rPr lang="fa-IR" dirty="0" smtClean="0"/>
                        <a:t>1958</a:t>
                      </a:r>
                      <a:endParaRPr lang="fa-IR"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dirty="0" smtClean="0"/>
                        <a:t>قانون</a:t>
                      </a:r>
                      <a:r>
                        <a:rPr lang="fa-IR" baseline="0" dirty="0" smtClean="0"/>
                        <a:t> </a:t>
                      </a:r>
                      <a:r>
                        <a:rPr lang="fa-IR" dirty="0" smtClean="0"/>
                        <a:t>ملي ترافيك و ايمني</a:t>
                      </a:r>
                      <a:endParaRPr lang="fa-IR" dirty="0"/>
                    </a:p>
                  </a:txBody>
                  <a:tcPr/>
                </a:tc>
                <a:tc>
                  <a:txBody>
                    <a:bodyPr/>
                    <a:lstStyle/>
                    <a:p>
                      <a:pPr rtl="1"/>
                      <a:r>
                        <a:rPr lang="fa-IR" dirty="0" smtClean="0"/>
                        <a:t>ايجاد استانداردهاي ايمني براي اتومبيل و لاستيك</a:t>
                      </a:r>
                      <a:endParaRPr lang="fa-IR" dirty="0"/>
                    </a:p>
                  </a:txBody>
                  <a:tcPr/>
                </a:tc>
              </a:tr>
              <a:tr h="370840">
                <a:tc>
                  <a:txBody>
                    <a:bodyPr/>
                    <a:lstStyle/>
                    <a:p>
                      <a:pPr rtl="1"/>
                      <a:r>
                        <a:rPr lang="fa-IR" dirty="0" smtClean="0"/>
                        <a:t>1966</a:t>
                      </a:r>
                      <a:endParaRPr lang="fa-IR"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dirty="0" smtClean="0"/>
                        <a:t>قانون</a:t>
                      </a:r>
                      <a:r>
                        <a:rPr lang="fa-IR" baseline="0" dirty="0" smtClean="0"/>
                        <a:t> </a:t>
                      </a:r>
                      <a:r>
                        <a:rPr lang="fa-IR" dirty="0" smtClean="0"/>
                        <a:t>محافظت كودكان</a:t>
                      </a:r>
                      <a:endParaRPr lang="fa-IR" dirty="0"/>
                    </a:p>
                  </a:txBody>
                  <a:tcPr/>
                </a:tc>
                <a:tc>
                  <a:txBody>
                    <a:bodyPr/>
                    <a:lstStyle/>
                    <a:p>
                      <a:pPr rtl="1"/>
                      <a:r>
                        <a:rPr lang="fa-IR" dirty="0" smtClean="0"/>
                        <a:t>ممانعت از فروش اسباب بازي هاي خطرناك</a:t>
                      </a:r>
                      <a:endParaRPr lang="fa-IR" dirty="0"/>
                    </a:p>
                  </a:txBody>
                  <a:tcPr/>
                </a:tc>
              </a:tr>
              <a:tr h="370840">
                <a:tc>
                  <a:txBody>
                    <a:bodyPr/>
                    <a:lstStyle/>
                    <a:p>
                      <a:pPr rtl="1"/>
                      <a:r>
                        <a:rPr lang="fa-IR" dirty="0" smtClean="0"/>
                        <a:t>1967</a:t>
                      </a:r>
                      <a:endParaRPr lang="fa-IR"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dirty="0" smtClean="0"/>
                        <a:t>قانون</a:t>
                      </a:r>
                      <a:r>
                        <a:rPr lang="fa-IR" baseline="0" dirty="0" smtClean="0"/>
                        <a:t> </a:t>
                      </a:r>
                      <a:r>
                        <a:rPr lang="fa-IR" dirty="0" smtClean="0"/>
                        <a:t>فدرال برچسب گذاري و تبليغات سيگار</a:t>
                      </a:r>
                      <a:endParaRPr lang="fa-IR" dirty="0"/>
                    </a:p>
                  </a:txBody>
                  <a:tcPr/>
                </a:tc>
                <a:tc>
                  <a:txBody>
                    <a:bodyPr/>
                    <a:lstStyle/>
                    <a:p>
                      <a:pPr rtl="1"/>
                      <a:r>
                        <a:rPr lang="fa-IR" dirty="0" smtClean="0"/>
                        <a:t>الزام</a:t>
                      </a:r>
                      <a:r>
                        <a:rPr lang="fa-IR" baseline="0" dirty="0" smtClean="0"/>
                        <a:t> بسته هاس سيگار به داشتن برچسب هشدار از وزير بهداشت</a:t>
                      </a:r>
                      <a:endParaRPr lang="fa-IR" dirty="0"/>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nodeType="clickEffect">
                                  <p:stCondLst>
                                    <p:cond delay="0"/>
                                  </p:stCondLst>
                                  <p:childTnLst>
                                    <p:animClr clrSpc="rgb" dir="cw">
                                      <p:cBhvr override="childStyle">
                                        <p:cTn id="6" dur="100" fill="hold"/>
                                        <p:tgtEl>
                                          <p:spTgt spid="5"/>
                                        </p:tgtEl>
                                        <p:attrNameLst>
                                          <p:attrName>style.color</p:attrName>
                                        </p:attrNameLst>
                                      </p:cBhvr>
                                      <p:to>
                                        <a:schemeClr val="accent2"/>
                                      </p:to>
                                    </p:animClr>
                                    <p:animClr clrSpc="rgb" dir="cw">
                                      <p:cBhvr>
                                        <p:cTn id="7" dur="100" fill="hold"/>
                                        <p:tgtEl>
                                          <p:spTgt spid="5"/>
                                        </p:tgtEl>
                                        <p:attrNameLst>
                                          <p:attrName>fillcolor</p:attrName>
                                        </p:attrNameLst>
                                      </p:cBhvr>
                                      <p:to>
                                        <a:schemeClr val="accent2"/>
                                      </p:to>
                                    </p:animClr>
                                    <p:set>
                                      <p:cBhvr>
                                        <p:cTn id="8" dur="100" fill="hold"/>
                                        <p:tgtEl>
                                          <p:spTgt spid="5"/>
                                        </p:tgtEl>
                                        <p:attrNameLst>
                                          <p:attrName>fill.type</p:attrName>
                                        </p:attrNameLst>
                                      </p:cBhvr>
                                      <p:to>
                                        <p:strVal val="solid"/>
                                      </p:to>
                                    </p:set>
                                    <p:set>
                                      <p:cBhvr>
                                        <p:cTn id="9" dur="100" fill="hold"/>
                                        <p:tgtEl>
                                          <p:spTgt spid="5"/>
                                        </p:tgtEl>
                                        <p:attrNameLst>
                                          <p:attrName>fill.on</p:attrName>
                                        </p:attrNameLst>
                                      </p:cBhvr>
                                      <p:to>
                                        <p:strVal val="true"/>
                                      </p:to>
                                    </p:set>
                                    <p:animRot by="120000">
                                      <p:cBhvr>
                                        <p:cTn id="10" dur="100" fill="hold">
                                          <p:stCondLst>
                                            <p:cond delay="0"/>
                                          </p:stCondLst>
                                        </p:cTn>
                                        <p:tgtEl>
                                          <p:spTgt spid="5"/>
                                        </p:tgtEl>
                                        <p:attrNameLst>
                                          <p:attrName>r</p:attrName>
                                        </p:attrNameLst>
                                      </p:cBhvr>
                                    </p:animRot>
                                    <p:animRot by="-240000">
                                      <p:cBhvr>
                                        <p:cTn id="11" dur="200" fill="hold">
                                          <p:stCondLst>
                                            <p:cond delay="200"/>
                                          </p:stCondLst>
                                        </p:cTn>
                                        <p:tgtEl>
                                          <p:spTgt spid="5"/>
                                        </p:tgtEl>
                                        <p:attrNameLst>
                                          <p:attrName>r</p:attrName>
                                        </p:attrNameLst>
                                      </p:cBhvr>
                                    </p:animRot>
                                    <p:animRot by="240000">
                                      <p:cBhvr>
                                        <p:cTn id="12" dur="200" fill="hold">
                                          <p:stCondLst>
                                            <p:cond delay="400"/>
                                          </p:stCondLst>
                                        </p:cTn>
                                        <p:tgtEl>
                                          <p:spTgt spid="5"/>
                                        </p:tgtEl>
                                        <p:attrNameLst>
                                          <p:attrName>r</p:attrName>
                                        </p:attrNameLst>
                                      </p:cBhvr>
                                    </p:animRot>
                                    <p:animRot by="-240000">
                                      <p:cBhvr>
                                        <p:cTn id="13" dur="200" fill="hold">
                                          <p:stCondLst>
                                            <p:cond delay="600"/>
                                          </p:stCondLst>
                                        </p:cTn>
                                        <p:tgtEl>
                                          <p:spTgt spid="5"/>
                                        </p:tgtEl>
                                        <p:attrNameLst>
                                          <p:attrName>r</p:attrName>
                                        </p:attrNameLst>
                                      </p:cBhvr>
                                    </p:animRot>
                                    <p:animRot by="120000">
                                      <p:cBhvr>
                                        <p:cTn id="14" dur="200" fill="hold">
                                          <p:stCondLst>
                                            <p:cond delay="800"/>
                                          </p:stCondLst>
                                        </p:cTn>
                                        <p:tgtEl>
                                          <p:spTgt spid="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solidFill>
                  <a:srgbClr val="7030A0"/>
                </a:solidFill>
              </a:rPr>
              <a:t>جنبه هاي پنهان رفتار مصرف كننده</a:t>
            </a:r>
            <a:endParaRPr lang="fa-IR" dirty="0">
              <a:solidFill>
                <a:srgbClr val="7030A0"/>
              </a:solidFill>
            </a:endParaRPr>
          </a:p>
        </p:txBody>
      </p:sp>
      <p:sp>
        <p:nvSpPr>
          <p:cNvPr id="3" name="Content Placeholder 2"/>
          <p:cNvSpPr>
            <a:spLocks noGrp="1"/>
          </p:cNvSpPr>
          <p:nvPr>
            <p:ph idx="1"/>
          </p:nvPr>
        </p:nvSpPr>
        <p:spPr/>
        <p:txBody>
          <a:bodyPr>
            <a:normAutofit fontScale="92500" lnSpcReduction="10000"/>
          </a:bodyPr>
          <a:lstStyle/>
          <a:p>
            <a:pPr>
              <a:buFont typeface="Wingdings" pitchFamily="2" charset="2"/>
              <a:buChar char="q"/>
            </a:pPr>
            <a:r>
              <a:rPr lang="fa-IR" dirty="0" smtClean="0"/>
              <a:t>تروريسم مصرف كننده: حملات تروريستي سال2001 اسيب پذيري هدف هاي غيرنظامي را اشکار کرد و نشان داد که گسستگي شبکه هاي مالي و الکترونيکي ميتواند به طور بالقوه براي نحوه زندگي ما زيانبارتر از شکست در ميدان جنگ متعارف باشد</a:t>
            </a:r>
          </a:p>
          <a:p>
            <a:pPr>
              <a:buFont typeface="Wingdings" pitchFamily="2" charset="2"/>
              <a:buChar char="q"/>
            </a:pPr>
            <a:r>
              <a:rPr lang="fa-IR" dirty="0" smtClean="0"/>
              <a:t>مصرف اعتيادي:مصرف كنندگان از هر محصول براي تسكين يك مشكل و يا تامين يك نياز استفاده كنند</a:t>
            </a:r>
          </a:p>
          <a:p>
            <a:pPr>
              <a:buFont typeface="Wingdings" pitchFamily="2" charset="2"/>
              <a:buChar char="q"/>
            </a:pPr>
            <a:r>
              <a:rPr lang="fa-IR" dirty="0" smtClean="0"/>
              <a:t>مصرف اجباري:برخي ذاتا خريدار به دنيا امده اند چون مجبورند خريد كنند .خريد مكرر به عنوان پادزهري براي تنش</a:t>
            </a:r>
            <a:r>
              <a:rPr lang="en-US" dirty="0" smtClean="0"/>
              <a:t>,</a:t>
            </a:r>
            <a:r>
              <a:rPr lang="fa-IR" dirty="0" smtClean="0"/>
              <a:t> اضطراب افسردگي و بي حوصلگي است.</a:t>
            </a:r>
          </a:p>
          <a:p>
            <a:pPr>
              <a:buFont typeface="Wingdings" pitchFamily="2" charset="2"/>
              <a:buChar char="q"/>
            </a:pPr>
            <a:r>
              <a:rPr lang="fa-IR" dirty="0" smtClean="0"/>
              <a:t>مصرف كنندگان مصرف شده:افرادي هستند كه خواسته يا ناخواسته براي كسب منفعت تجاري در بازار مورد استفاده يا استثمار قرار ميگيرند</a:t>
            </a:r>
            <a:endParaRPr lang="fa-I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xit" presetSubtype="26" fill="hold" nodeType="clickEffect">
                                  <p:stCondLst>
                                    <p:cond delay="0"/>
                                  </p:stCondLst>
                                  <p:childTnLst>
                                    <p:animEffect transition="out" filter="barn(inHorizontal)">
                                      <p:cBhvr>
                                        <p:cTn id="6" dur="500"/>
                                        <p:tgtEl>
                                          <p:spTgt spid="3">
                                            <p:txEl>
                                              <p:pRg st="0" end="0"/>
                                            </p:txEl>
                                          </p:spTgt>
                                        </p:tgtEl>
                                      </p:cBhvr>
                                    </p:animEffect>
                                    <p:set>
                                      <p:cBhvr>
                                        <p:cTn id="7"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 presetClass="exit" presetSubtype="4" fill="hold" nodeType="clickEffect">
                                  <p:stCondLst>
                                    <p:cond delay="0"/>
                                  </p:stCondLst>
                                  <p:childTnLst>
                                    <p:anim calcmode="lin" valueType="num">
                                      <p:cBhvr additive="base">
                                        <p:cTn id="11" dur="500"/>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p:tgtEl>
                                          <p:spTgt spid="3">
                                            <p:txEl>
                                              <p:pRg st="1" end="1"/>
                                            </p:txEl>
                                          </p:spTgt>
                                        </p:tgtEl>
                                        <p:attrNameLst>
                                          <p:attrName>ppt_y</p:attrName>
                                        </p:attrNameLst>
                                      </p:cBhvr>
                                      <p:tavLst>
                                        <p:tav tm="0">
                                          <p:val>
                                            <p:strVal val="ppt_y"/>
                                          </p:val>
                                        </p:tav>
                                        <p:tav tm="100000">
                                          <p:val>
                                            <p:strVal val="1+ppt_h/2"/>
                                          </p:val>
                                        </p:tav>
                                      </p:tavLst>
                                    </p:anim>
                                    <p:set>
                                      <p:cBhvr>
                                        <p:cTn id="13" dur="1" fill="hold">
                                          <p:stCondLst>
                                            <p:cond delay="499"/>
                                          </p:stCondLst>
                                        </p:cTn>
                                        <p:tgtEl>
                                          <p:spTgt spid="3">
                                            <p:txEl>
                                              <p:pRg st="1" end="1"/>
                                            </p:txEl>
                                          </p:spTgt>
                                        </p:tgtEl>
                                        <p:attrNameLst>
                                          <p:attrName>style.visibility</p:attrName>
                                        </p:attrNameLst>
                                      </p:cBhvr>
                                      <p:to>
                                        <p:strVal val="hidden"/>
                                      </p:to>
                                    </p:set>
                                  </p:childTnLst>
                                </p:cTn>
                              </p:par>
                            </p:childTnLst>
                          </p:cTn>
                        </p:par>
                      </p:childTnLst>
                    </p:cTn>
                  </p:par>
                  <p:par>
                    <p:cTn id="14" fill="hold">
                      <p:stCondLst>
                        <p:cond delay="indefinite"/>
                      </p:stCondLst>
                      <p:childTnLst>
                        <p:par>
                          <p:cTn id="15" fill="hold">
                            <p:stCondLst>
                              <p:cond delay="0"/>
                            </p:stCondLst>
                            <p:childTnLst>
                              <p:par>
                                <p:cTn id="16" presetID="30" presetClass="exit" presetSubtype="0" fill="hold" nodeType="clickEffect">
                                  <p:stCondLst>
                                    <p:cond delay="0"/>
                                  </p:stCondLst>
                                  <p:childTnLst>
                                    <p:animEffect transition="out" filter="fade">
                                      <p:cBhvr>
                                        <p:cTn id="17" dur="800" accel="100000">
                                          <p:stCondLst>
                                            <p:cond delay="200"/>
                                          </p:stCondLst>
                                        </p:cTn>
                                        <p:tgtEl>
                                          <p:spTgt spid="3">
                                            <p:txEl>
                                              <p:pRg st="2" end="2"/>
                                            </p:txEl>
                                          </p:spTgt>
                                        </p:tgtEl>
                                      </p:cBhvr>
                                    </p:animEffect>
                                    <p:anim calcmode="lin" valueType="num">
                                      <p:cBhvr>
                                        <p:cTn id="18" dur="800" accel="100000">
                                          <p:stCondLst>
                                            <p:cond delay="200"/>
                                          </p:stCondLst>
                                        </p:cTn>
                                        <p:tgtEl>
                                          <p:spTgt spid="3">
                                            <p:txEl>
                                              <p:pRg st="2" end="2"/>
                                            </p:txEl>
                                          </p:spTgt>
                                        </p:tgtEl>
                                        <p:attrNameLst>
                                          <p:attrName>style.rotation</p:attrName>
                                        </p:attrNameLst>
                                      </p:cBhvr>
                                      <p:tavLst>
                                        <p:tav tm="0">
                                          <p:val>
                                            <p:fltVal val="0"/>
                                          </p:val>
                                        </p:tav>
                                        <p:tav tm="100000">
                                          <p:val>
                                            <p:fltVal val="-90"/>
                                          </p:val>
                                        </p:tav>
                                      </p:tavLst>
                                    </p:anim>
                                    <p:anim calcmode="lin" valueType="num">
                                      <p:cBhvr>
                                        <p:cTn id="19" dur="200" decel="100000"/>
                                        <p:tgtEl>
                                          <p:spTgt spid="3">
                                            <p:txEl>
                                              <p:pRg st="2" end="2"/>
                                            </p:txEl>
                                          </p:spTgt>
                                        </p:tgtEl>
                                        <p:attrNameLst>
                                          <p:attrName>ppt_x</p:attrName>
                                        </p:attrNameLst>
                                      </p:cBhvr>
                                      <p:tavLst>
                                        <p:tav tm="0">
                                          <p:val>
                                            <p:strVal val="ppt_x"/>
                                          </p:val>
                                        </p:tav>
                                        <p:tav tm="100000">
                                          <p:val>
                                            <p:strVal val="ppt_x-0.05"/>
                                          </p:val>
                                        </p:tav>
                                      </p:tavLst>
                                    </p:anim>
                                    <p:anim calcmode="lin" valueType="num">
                                      <p:cBhvr>
                                        <p:cTn id="20" dur="200" decel="100000"/>
                                        <p:tgtEl>
                                          <p:spTgt spid="3">
                                            <p:txEl>
                                              <p:pRg st="2" end="2"/>
                                            </p:txEl>
                                          </p:spTgt>
                                        </p:tgtEl>
                                        <p:attrNameLst>
                                          <p:attrName>ppt_y</p:attrName>
                                        </p:attrNameLst>
                                      </p:cBhvr>
                                      <p:tavLst>
                                        <p:tav tm="0">
                                          <p:val>
                                            <p:strVal val="ppt_y"/>
                                          </p:val>
                                        </p:tav>
                                        <p:tav tm="100000">
                                          <p:val>
                                            <p:strVal val="ppt_y+0.1"/>
                                          </p:val>
                                        </p:tav>
                                      </p:tavLst>
                                    </p:anim>
                                    <p:anim calcmode="lin" valueType="num">
                                      <p:cBhvr>
                                        <p:cTn id="21" dur="800" accel="100000">
                                          <p:stCondLst>
                                            <p:cond delay="200"/>
                                          </p:stCondLst>
                                        </p:cTn>
                                        <p:tgtEl>
                                          <p:spTgt spid="3">
                                            <p:txEl>
                                              <p:pRg st="2" end="2"/>
                                            </p:txEl>
                                          </p:spTgt>
                                        </p:tgtEl>
                                        <p:attrNameLst>
                                          <p:attrName>ppt_x</p:attrName>
                                        </p:attrNameLst>
                                      </p:cBhvr>
                                      <p:tavLst>
                                        <p:tav tm="0">
                                          <p:val>
                                            <p:strVal val="ppt_x"/>
                                          </p:val>
                                        </p:tav>
                                        <p:tav tm="100000">
                                          <p:val>
                                            <p:strVal val="ppt_x+0.4+0.05"/>
                                          </p:val>
                                        </p:tav>
                                      </p:tavLst>
                                    </p:anim>
                                    <p:anim calcmode="lin" valueType="num">
                                      <p:cBhvr>
                                        <p:cTn id="22" dur="800" accel="100000">
                                          <p:stCondLst>
                                            <p:cond delay="200"/>
                                          </p:stCondLst>
                                        </p:cTn>
                                        <p:tgtEl>
                                          <p:spTgt spid="3">
                                            <p:txEl>
                                              <p:pRg st="2" end="2"/>
                                            </p:txEl>
                                          </p:spTgt>
                                        </p:tgtEl>
                                        <p:attrNameLst>
                                          <p:attrName>ppt_y</p:attrName>
                                        </p:attrNameLst>
                                      </p:cBhvr>
                                      <p:tavLst>
                                        <p:tav tm="0">
                                          <p:val>
                                            <p:strVal val="ppt_y"/>
                                          </p:val>
                                        </p:tav>
                                        <p:tav tm="100000">
                                          <p:val>
                                            <p:strVal val="ppt_y-0.4-0.1"/>
                                          </p:val>
                                        </p:tav>
                                      </p:tavLst>
                                    </p:anim>
                                    <p:set>
                                      <p:cBhvr>
                                        <p:cTn id="23" dur="1" fill="hold">
                                          <p:stCondLst>
                                            <p:cond delay="999"/>
                                          </p:stCondLst>
                                        </p:cTn>
                                        <p:tgtEl>
                                          <p:spTgt spid="3">
                                            <p:txEl>
                                              <p:pRg st="2" end="2"/>
                                            </p:txEl>
                                          </p:spTgt>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49" presetClass="exit" presetSubtype="0" accel="100000" fill="hold" nodeType="clickEffect">
                                  <p:stCondLst>
                                    <p:cond delay="0"/>
                                  </p:stCondLst>
                                  <p:childTnLst>
                                    <p:anim calcmode="lin" valueType="num">
                                      <p:cBhvr>
                                        <p:cTn id="27" dur="500"/>
                                        <p:tgtEl>
                                          <p:spTgt spid="3">
                                            <p:txEl>
                                              <p:pRg st="3" end="3"/>
                                            </p:txEl>
                                          </p:spTgt>
                                        </p:tgtEl>
                                        <p:attrNameLst>
                                          <p:attrName>ppt_w</p:attrName>
                                        </p:attrNameLst>
                                      </p:cBhvr>
                                      <p:tavLst>
                                        <p:tav tm="0">
                                          <p:val>
                                            <p:strVal val="ppt_w"/>
                                          </p:val>
                                        </p:tav>
                                        <p:tav tm="100000">
                                          <p:val>
                                            <p:fltVal val="0"/>
                                          </p:val>
                                        </p:tav>
                                      </p:tavLst>
                                    </p:anim>
                                    <p:anim calcmode="lin" valueType="num">
                                      <p:cBhvr>
                                        <p:cTn id="28" dur="500"/>
                                        <p:tgtEl>
                                          <p:spTgt spid="3">
                                            <p:txEl>
                                              <p:pRg st="3" end="3"/>
                                            </p:txEl>
                                          </p:spTgt>
                                        </p:tgtEl>
                                        <p:attrNameLst>
                                          <p:attrName>ppt_h</p:attrName>
                                        </p:attrNameLst>
                                      </p:cBhvr>
                                      <p:tavLst>
                                        <p:tav tm="0">
                                          <p:val>
                                            <p:strVal val="ppt_h"/>
                                          </p:val>
                                        </p:tav>
                                        <p:tav tm="100000">
                                          <p:val>
                                            <p:fltVal val="0"/>
                                          </p:val>
                                        </p:tav>
                                      </p:tavLst>
                                    </p:anim>
                                    <p:anim calcmode="lin" valueType="num">
                                      <p:cBhvr>
                                        <p:cTn id="29" dur="500"/>
                                        <p:tgtEl>
                                          <p:spTgt spid="3">
                                            <p:txEl>
                                              <p:pRg st="3" end="3"/>
                                            </p:txEl>
                                          </p:spTgt>
                                        </p:tgtEl>
                                        <p:attrNameLst>
                                          <p:attrName>style.rotation</p:attrName>
                                        </p:attrNameLst>
                                      </p:cBhvr>
                                      <p:tavLst>
                                        <p:tav tm="0">
                                          <p:val>
                                            <p:fltVal val="0"/>
                                          </p:val>
                                        </p:tav>
                                        <p:tav tm="100000">
                                          <p:val>
                                            <p:fltVal val="360"/>
                                          </p:val>
                                        </p:tav>
                                      </p:tavLst>
                                    </p:anim>
                                    <p:animEffect transition="out" filter="fade">
                                      <p:cBhvr>
                                        <p:cTn id="30" dur="500"/>
                                        <p:tgtEl>
                                          <p:spTgt spid="3">
                                            <p:txEl>
                                              <p:pRg st="3" end="3"/>
                                            </p:txEl>
                                          </p:spTgt>
                                        </p:tgtEl>
                                      </p:cBhvr>
                                    </p:animEffect>
                                    <p:set>
                                      <p:cBhvr>
                                        <p:cTn id="31" dur="1" fill="hold">
                                          <p:stCondLst>
                                            <p:cond delay="499"/>
                                          </p:stCondLst>
                                        </p:cTn>
                                        <p:tgtEl>
                                          <p:spTgt spid="3">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solidFill>
                  <a:srgbClr val="002060"/>
                </a:solidFill>
              </a:rPr>
              <a:t>فعاليت هاي غير قانوني</a:t>
            </a:r>
            <a:endParaRPr lang="fa-IR" dirty="0">
              <a:solidFill>
                <a:srgbClr val="002060"/>
              </a:solidFill>
            </a:endParaRPr>
          </a:p>
        </p:txBody>
      </p:sp>
      <p:sp>
        <p:nvSpPr>
          <p:cNvPr id="3" name="Content Placeholder 2"/>
          <p:cNvSpPr>
            <a:spLocks noGrp="1"/>
          </p:cNvSpPr>
          <p:nvPr>
            <p:ph idx="1"/>
          </p:nvPr>
        </p:nvSpPr>
        <p:spPr/>
        <p:txBody>
          <a:bodyPr/>
          <a:lstStyle/>
          <a:p>
            <a:r>
              <a:rPr lang="fa-IR" dirty="0" smtClean="0"/>
              <a:t>سرقت و كلاه برداري مصرف كنندگان:دزدي از فروشگاه بيشترين رشد را در ميان جرائم امريکا داشته است.اين مشکل در اروپا نيز به همان اندازه نگران کننده است.اکثر سرقت از فروشگاه ها را دزدان حرفه اي انجام نميدهند بلکه از سوي افرادي انجام ميشود که واقعا به ان محصول نياز دارند</a:t>
            </a:r>
          </a:p>
          <a:p>
            <a:r>
              <a:rPr lang="fa-IR" dirty="0" smtClean="0"/>
              <a:t>ضد مصرف: ممکن است از اعمال نسبتا خفيف مانند ديوار نويسي با اسپري رنگ بر روي ساختمان و مترو تا حوادث خطرناک دستکاري محصولات و </a:t>
            </a:r>
            <a:r>
              <a:rPr lang="fa-IR" smtClean="0"/>
              <a:t>يا آزاد </a:t>
            </a:r>
            <a:r>
              <a:rPr lang="fa-IR" dirty="0" smtClean="0"/>
              <a:t>کردن ويروس هاي کامپيوتري که ميتوانند شرکت هاي بزرگي را به زانو در بياورند متغير باشد</a:t>
            </a:r>
            <a:endParaRPr lang="fa-IR" dirty="0"/>
          </a:p>
        </p:txBody>
      </p:sp>
    </p:spTree>
  </p:cSld>
  <p:clrMapOvr>
    <a:masterClrMapping/>
  </p:clrMapOvr>
  <p:transition>
    <p:wheel spokes="3"/>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1800" dirty="0" smtClean="0">
                <a:solidFill>
                  <a:srgbClr val="002060"/>
                </a:solidFill>
              </a:rPr>
              <a:t>انواع مختلفي از متخصصان رفتار مصرف کننده را مطالعه ميکنند</a:t>
            </a:r>
            <a:endParaRPr lang="fa-IR" sz="1800" dirty="0">
              <a:solidFill>
                <a:srgbClr val="002060"/>
              </a:solidFill>
            </a:endParaRPr>
          </a:p>
        </p:txBody>
      </p:sp>
      <p:sp>
        <p:nvSpPr>
          <p:cNvPr id="3" name="Content Placeholder 2"/>
          <p:cNvSpPr>
            <a:spLocks noGrp="1"/>
          </p:cNvSpPr>
          <p:nvPr>
            <p:ph idx="1"/>
          </p:nvPr>
        </p:nvSpPr>
        <p:spPr/>
        <p:txBody>
          <a:bodyPr/>
          <a:lstStyle/>
          <a:p>
            <a:pPr>
              <a:buNone/>
            </a:pPr>
            <a:r>
              <a:rPr lang="fa-IR" dirty="0" smtClean="0"/>
              <a:t>    رشته رفتار مصرف کننده ماهيتي بين رشته اي دارد .متخصصاني از رشته هاي مختلف در آن فعاليت ميکنند که همگي آنها علاقه مند هستند که نحوه تعامل افراد با بازار را مطالعه کنند.اين رشته ها را ميتوان بر اساس ميزان تمرکز آنها بر جنبه هاي خرد (فرد مصرف کننده) يا کلان(مصرف کننده به عنوان عضوي از گروه) دسته بندي کرد</a:t>
            </a:r>
            <a:endParaRPr lang="fa-I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2800" dirty="0" smtClean="0">
                <a:solidFill>
                  <a:srgbClr val="0070C0"/>
                </a:solidFill>
              </a:rPr>
              <a:t>تاثير بين رشته اي بر رشته رفتار مصرف كننده</a:t>
            </a:r>
            <a:endParaRPr lang="fa-IR" sz="2800" dirty="0">
              <a:solidFill>
                <a:srgbClr val="0070C0"/>
              </a:solidFill>
            </a:endParaRPr>
          </a:p>
        </p:txBody>
      </p:sp>
      <p:graphicFrame>
        <p:nvGraphicFramePr>
          <p:cNvPr id="4" name="Content Placeholder 3"/>
          <p:cNvGraphicFramePr>
            <a:graphicFrameLocks noGrp="1"/>
          </p:cNvGraphicFramePr>
          <p:nvPr>
            <p:ph idx="1"/>
          </p:nvPr>
        </p:nvGraphicFramePr>
        <p:xfrm>
          <a:off x="457200" y="1600200"/>
          <a:ext cx="8229600" cy="3576320"/>
        </p:xfrm>
        <a:graphic>
          <a:graphicData uri="http://schemas.openxmlformats.org/drawingml/2006/table">
            <a:tbl>
              <a:tblPr rtl="1" firstRow="1" bandRow="1">
                <a:tableStyleId>{5C22544A-7EE6-4342-B048-85BDC9FD1C3A}</a:tableStyleId>
              </a:tblPr>
              <a:tblGrid>
                <a:gridCol w="4114800"/>
                <a:gridCol w="4114800"/>
              </a:tblGrid>
              <a:tr h="370840">
                <a:tc gridSpan="2">
                  <a:txBody>
                    <a:bodyPr/>
                    <a:lstStyle/>
                    <a:p>
                      <a:pPr algn="ctr" rtl="1"/>
                      <a:r>
                        <a:rPr lang="fa-IR" dirty="0" smtClean="0"/>
                        <a:t>مسائل پزوهشي  بين رشته اي در رفتار مصرف كننده</a:t>
                      </a:r>
                      <a:endParaRPr lang="fa-IR" dirty="0"/>
                    </a:p>
                  </a:txBody>
                  <a:tcPr/>
                </a:tc>
                <a:tc hMerge="1">
                  <a:txBody>
                    <a:bodyPr/>
                    <a:lstStyle/>
                    <a:p>
                      <a:pPr rtl="1"/>
                      <a:endParaRPr lang="fa-IR" dirty="0"/>
                    </a:p>
                  </a:txBody>
                  <a:tcPr/>
                </a:tc>
              </a:tr>
              <a:tr h="370840">
                <a:tc>
                  <a:txBody>
                    <a:bodyPr/>
                    <a:lstStyle/>
                    <a:p>
                      <a:pPr rtl="1"/>
                      <a:r>
                        <a:rPr lang="fa-IR" dirty="0" smtClean="0"/>
                        <a:t>تمركز رشته</a:t>
                      </a:r>
                      <a:endParaRPr lang="fa-IR" dirty="0"/>
                    </a:p>
                  </a:txBody>
                  <a:tcPr/>
                </a:tc>
                <a:tc>
                  <a:txBody>
                    <a:bodyPr/>
                    <a:lstStyle/>
                    <a:p>
                      <a:pPr rtl="1"/>
                      <a:r>
                        <a:rPr lang="fa-IR" dirty="0" smtClean="0"/>
                        <a:t>مسائل پزوهشي نمونه در ضمينه استفاده از مجلات</a:t>
                      </a:r>
                      <a:endParaRPr lang="fa-IR" dirty="0"/>
                    </a:p>
                  </a:txBody>
                  <a:tcPr/>
                </a:tc>
              </a:tr>
              <a:tr h="370840">
                <a:tc>
                  <a:txBody>
                    <a:bodyPr/>
                    <a:lstStyle/>
                    <a:p>
                      <a:pPr rtl="1"/>
                      <a:r>
                        <a:rPr lang="fa-IR" dirty="0" smtClean="0"/>
                        <a:t>روانشناسي</a:t>
                      </a:r>
                      <a:r>
                        <a:rPr lang="fa-IR" baseline="0" dirty="0" smtClean="0"/>
                        <a:t> تجربي: نقش محصول در ادراك</a:t>
                      </a:r>
                      <a:r>
                        <a:rPr lang="en-US" baseline="0" dirty="0" smtClean="0"/>
                        <a:t>,</a:t>
                      </a:r>
                      <a:r>
                        <a:rPr lang="fa-IR" baseline="0" dirty="0" smtClean="0"/>
                        <a:t> يادگيري و فرايند حافظه</a:t>
                      </a:r>
                      <a:endParaRPr lang="fa-IR" dirty="0"/>
                    </a:p>
                  </a:txBody>
                  <a:tcPr/>
                </a:tc>
                <a:tc>
                  <a:txBody>
                    <a:bodyPr/>
                    <a:lstStyle/>
                    <a:p>
                      <a:pPr rtl="1"/>
                      <a:r>
                        <a:rPr lang="fa-IR" dirty="0" smtClean="0"/>
                        <a:t>جنبه هاي خاص مجلات از قبيل طراحي و چيدمان آنها</a:t>
                      </a:r>
                      <a:r>
                        <a:rPr lang="fa-IR" baseline="0" dirty="0" smtClean="0"/>
                        <a:t> چگونه تشخيص داده و تفسير ميشود؟؟؟چه بخش هايي از يك مجله بيشتر خوانده ميشود؟؟؟</a:t>
                      </a:r>
                      <a:endParaRPr lang="fa-IR" dirty="0"/>
                    </a:p>
                  </a:txBody>
                  <a:tcPr/>
                </a:tc>
              </a:tr>
              <a:tr h="370840">
                <a:tc>
                  <a:txBody>
                    <a:bodyPr/>
                    <a:lstStyle/>
                    <a:p>
                      <a:pPr rtl="1"/>
                      <a:r>
                        <a:rPr lang="fa-IR" dirty="0" smtClean="0"/>
                        <a:t>اقتصاد خرد:نقش محصول در تخصيص منابع</a:t>
                      </a:r>
                      <a:r>
                        <a:rPr lang="fa-IR" baseline="0" dirty="0" smtClean="0"/>
                        <a:t> فردي يا خانوادگي</a:t>
                      </a:r>
                      <a:endParaRPr lang="fa-IR" dirty="0"/>
                    </a:p>
                  </a:txBody>
                  <a:tcPr/>
                </a:tc>
                <a:tc>
                  <a:txBody>
                    <a:bodyPr/>
                    <a:lstStyle/>
                    <a:p>
                      <a:pPr rtl="1"/>
                      <a:r>
                        <a:rPr lang="fa-IR" dirty="0" smtClean="0"/>
                        <a:t>عوامل</a:t>
                      </a:r>
                      <a:r>
                        <a:rPr lang="fa-IR" baseline="0" dirty="0" smtClean="0"/>
                        <a:t> موثر بر مقدار پول خرج شده براي مجلات در يك خانواده</a:t>
                      </a:r>
                      <a:endParaRPr lang="fa-IR" dirty="0"/>
                    </a:p>
                  </a:txBody>
                  <a:tcPr/>
                </a:tc>
              </a:tr>
              <a:tr h="370840">
                <a:tc>
                  <a:txBody>
                    <a:bodyPr/>
                    <a:lstStyle/>
                    <a:p>
                      <a:pPr rtl="1"/>
                      <a:r>
                        <a:rPr lang="fa-IR" dirty="0" smtClean="0"/>
                        <a:t>جامعه شناسي: نقش محصول</a:t>
                      </a:r>
                      <a:r>
                        <a:rPr lang="fa-IR" baseline="0" dirty="0" smtClean="0"/>
                        <a:t> در موسسات اجتماعي  و روابط گروه ها</a:t>
                      </a:r>
                      <a:endParaRPr lang="fa-IR" dirty="0"/>
                    </a:p>
                  </a:txBody>
                  <a:tcPr/>
                </a:tc>
                <a:tc>
                  <a:txBody>
                    <a:bodyPr/>
                    <a:lstStyle/>
                    <a:p>
                      <a:pPr rtl="1"/>
                      <a:r>
                        <a:rPr lang="fa-IR" dirty="0" smtClean="0"/>
                        <a:t>الگويي</a:t>
                      </a:r>
                      <a:r>
                        <a:rPr lang="fa-IR" baseline="0" dirty="0" smtClean="0"/>
                        <a:t> كه ترجيحات مجله در گروه اجتماعي پخش ميشود</a:t>
                      </a:r>
                      <a:endParaRPr lang="fa-IR" dirty="0"/>
                    </a:p>
                  </a:txBody>
                  <a:tcPr/>
                </a:tc>
              </a:tr>
              <a:tr h="370840">
                <a:tc>
                  <a:txBody>
                    <a:bodyPr/>
                    <a:lstStyle/>
                    <a:p>
                      <a:pPr rtl="1"/>
                      <a:r>
                        <a:rPr lang="fa-IR" dirty="0" smtClean="0"/>
                        <a:t>تاريخ: نقش محصول در تغييرات اجتماعي در طول زمان</a:t>
                      </a:r>
                      <a:endParaRPr lang="fa-IR" dirty="0"/>
                    </a:p>
                  </a:txBody>
                  <a:tcPr/>
                </a:tc>
                <a:tc>
                  <a:txBody>
                    <a:bodyPr/>
                    <a:lstStyle/>
                    <a:p>
                      <a:pPr rtl="1"/>
                      <a:r>
                        <a:rPr lang="fa-IR" dirty="0" smtClean="0"/>
                        <a:t>تغييراتي كه در طول زمان در نمايش زنان در مجلات ايجاد شده است</a:t>
                      </a:r>
                      <a:endParaRPr lang="fa-IR" dirty="0"/>
                    </a:p>
                  </a:txBody>
                  <a:tcPr/>
                </a:tc>
              </a:tr>
            </a:tbl>
          </a:graphicData>
        </a:graphic>
      </p:graphicFrame>
    </p:spTree>
  </p:cSld>
  <p:clrMapOvr>
    <a:masterClrMapping/>
  </p:clrMapOvr>
  <p:transition>
    <p:circl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600" dirty="0" smtClean="0">
                <a:solidFill>
                  <a:srgbClr val="002060"/>
                </a:solidFill>
              </a:rPr>
              <a:t>دو ديدگاه براي درك رفتار مصرف كننده</a:t>
            </a:r>
            <a:endParaRPr lang="fa-IR" sz="3600" dirty="0">
              <a:solidFill>
                <a:srgbClr val="002060"/>
              </a:solidFill>
            </a:endParaRPr>
          </a:p>
        </p:txBody>
      </p:sp>
      <p:sp>
        <p:nvSpPr>
          <p:cNvPr id="3" name="Content Placeholder 2"/>
          <p:cNvSpPr>
            <a:spLocks noGrp="1"/>
          </p:cNvSpPr>
          <p:nvPr>
            <p:ph idx="1"/>
          </p:nvPr>
        </p:nvSpPr>
        <p:spPr/>
        <p:txBody>
          <a:bodyPr/>
          <a:lstStyle/>
          <a:p>
            <a:r>
              <a:rPr lang="fa-IR" dirty="0" smtClean="0"/>
              <a:t>رويكرد اثبات گرا(مدرن گرا): بر عينيت علم و مصرف كننده به عنوان يك تصميم گيرنده عقلايي تاكيد ميكند</a:t>
            </a:r>
          </a:p>
          <a:p>
            <a:r>
              <a:rPr lang="fa-IR" dirty="0" smtClean="0"/>
              <a:t>تفسير گرا(پسامدرن گرا): بر معناي ذهني تجربه فرد مصرف كننده و اين ايده تاكيد ميكند كه هر رفتاري به جاي يك توضيح ميتواند تفسيرهاي متعددي داشته باشد</a:t>
            </a:r>
          </a:p>
          <a:p>
            <a:pPr>
              <a:buNone/>
            </a:pPr>
            <a:endParaRPr lang="fa-IR" dirty="0" smtClean="0"/>
          </a:p>
          <a:p>
            <a:endParaRPr lang="fa-IR"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2800" dirty="0" smtClean="0">
                <a:solidFill>
                  <a:srgbClr val="002060"/>
                </a:solidFill>
              </a:rPr>
              <a:t>دو ديدگاه براي درك رفتار مصرف كننده</a:t>
            </a:r>
            <a:endParaRPr lang="fa-IR" sz="2800" dirty="0"/>
          </a:p>
        </p:txBody>
      </p:sp>
      <p:graphicFrame>
        <p:nvGraphicFramePr>
          <p:cNvPr id="6" name="Content Placeholder 5"/>
          <p:cNvGraphicFramePr>
            <a:graphicFrameLocks noGrp="1"/>
          </p:cNvGraphicFramePr>
          <p:nvPr>
            <p:ph idx="1"/>
          </p:nvPr>
        </p:nvGraphicFramePr>
        <p:xfrm>
          <a:off x="457200" y="1600200"/>
          <a:ext cx="8229600" cy="3550920"/>
        </p:xfrm>
        <a:graphic>
          <a:graphicData uri="http://schemas.openxmlformats.org/drawingml/2006/table">
            <a:tbl>
              <a:tblPr rtl="1" firstRow="1" bandRow="1">
                <a:tableStyleId>{5C22544A-7EE6-4342-B048-85BDC9FD1C3A}</a:tableStyleId>
              </a:tblPr>
              <a:tblGrid>
                <a:gridCol w="2743200"/>
                <a:gridCol w="2743200"/>
                <a:gridCol w="2743200"/>
              </a:tblGrid>
              <a:tr h="457200">
                <a:tc gridSpan="3">
                  <a:txBody>
                    <a:bodyPr/>
                    <a:lstStyle/>
                    <a:p>
                      <a:pPr algn="ctr" rtl="1"/>
                      <a:r>
                        <a:rPr lang="fa-IR" sz="2800" dirty="0" smtClean="0">
                          <a:solidFill>
                            <a:srgbClr val="002060"/>
                          </a:solidFill>
                        </a:rPr>
                        <a:t>رويکردهاي</a:t>
                      </a:r>
                      <a:r>
                        <a:rPr lang="fa-IR" sz="2800" baseline="0" dirty="0" smtClean="0">
                          <a:solidFill>
                            <a:srgbClr val="002060"/>
                          </a:solidFill>
                        </a:rPr>
                        <a:t> اثبات گرايي و تفسيرگرايي براي رفتارمصرف کننده</a:t>
                      </a:r>
                      <a:endParaRPr lang="fa-IR" sz="2800" dirty="0">
                        <a:solidFill>
                          <a:srgbClr val="002060"/>
                        </a:solidFill>
                      </a:endParaRPr>
                    </a:p>
                  </a:txBody>
                  <a:tcPr/>
                </a:tc>
                <a:tc hMerge="1">
                  <a:txBody>
                    <a:bodyPr/>
                    <a:lstStyle/>
                    <a:p>
                      <a:pPr rtl="1"/>
                      <a:endParaRPr lang="fa-IR" dirty="0"/>
                    </a:p>
                  </a:txBody>
                  <a:tcPr/>
                </a:tc>
                <a:tc hMerge="1">
                  <a:txBody>
                    <a:bodyPr/>
                    <a:lstStyle/>
                    <a:p>
                      <a:pPr rtl="1"/>
                      <a:endParaRPr lang="fa-IR" dirty="0"/>
                    </a:p>
                  </a:txBody>
                  <a:tcPr/>
                </a:tc>
              </a:tr>
              <a:tr h="370840">
                <a:tc>
                  <a:txBody>
                    <a:bodyPr/>
                    <a:lstStyle/>
                    <a:p>
                      <a:pPr rtl="1"/>
                      <a:r>
                        <a:rPr lang="fa-IR" dirty="0" smtClean="0">
                          <a:solidFill>
                            <a:srgbClr val="FF0000"/>
                          </a:solidFill>
                        </a:rPr>
                        <a:t>پيش فرض ها</a:t>
                      </a:r>
                      <a:endParaRPr lang="fa-IR" dirty="0">
                        <a:solidFill>
                          <a:srgbClr val="FF0000"/>
                        </a:solidFill>
                      </a:endParaRPr>
                    </a:p>
                  </a:txBody>
                  <a:tcPr/>
                </a:tc>
                <a:tc>
                  <a:txBody>
                    <a:bodyPr/>
                    <a:lstStyle/>
                    <a:p>
                      <a:pPr rtl="1"/>
                      <a:r>
                        <a:rPr lang="fa-IR" dirty="0" smtClean="0">
                          <a:solidFill>
                            <a:srgbClr val="FF0000"/>
                          </a:solidFill>
                        </a:rPr>
                        <a:t>رويکرد اثبات گرا</a:t>
                      </a:r>
                      <a:endParaRPr lang="fa-IR" dirty="0">
                        <a:solidFill>
                          <a:srgbClr val="FF0000"/>
                        </a:solidFill>
                      </a:endParaRPr>
                    </a:p>
                  </a:txBody>
                  <a:tcPr/>
                </a:tc>
                <a:tc>
                  <a:txBody>
                    <a:bodyPr/>
                    <a:lstStyle/>
                    <a:p>
                      <a:pPr rtl="1"/>
                      <a:r>
                        <a:rPr lang="fa-IR" dirty="0" smtClean="0">
                          <a:solidFill>
                            <a:srgbClr val="FF0000"/>
                          </a:solidFill>
                        </a:rPr>
                        <a:t>رويکرد تفسيرگرا</a:t>
                      </a:r>
                      <a:endParaRPr lang="fa-IR" dirty="0">
                        <a:solidFill>
                          <a:srgbClr val="FF0000"/>
                        </a:solidFill>
                      </a:endParaRPr>
                    </a:p>
                  </a:txBody>
                  <a:tcPr/>
                </a:tc>
              </a:tr>
              <a:tr h="370840">
                <a:tc>
                  <a:txBody>
                    <a:bodyPr/>
                    <a:lstStyle/>
                    <a:p>
                      <a:pPr rtl="1"/>
                      <a:r>
                        <a:rPr lang="fa-IR" dirty="0" smtClean="0">
                          <a:solidFill>
                            <a:srgbClr val="0070C0"/>
                          </a:solidFill>
                        </a:rPr>
                        <a:t>ماهيت واقعيت</a:t>
                      </a:r>
                      <a:endParaRPr lang="fa-IR" dirty="0">
                        <a:solidFill>
                          <a:srgbClr val="0070C0"/>
                        </a:solidFill>
                      </a:endParaRPr>
                    </a:p>
                  </a:txBody>
                  <a:tcPr/>
                </a:tc>
                <a:tc>
                  <a:txBody>
                    <a:bodyPr/>
                    <a:lstStyle/>
                    <a:p>
                      <a:pPr rtl="1"/>
                      <a:r>
                        <a:rPr lang="fa-IR" dirty="0" smtClean="0"/>
                        <a:t>عيني</a:t>
                      </a:r>
                      <a:r>
                        <a:rPr lang="en-US" dirty="0" smtClean="0"/>
                        <a:t>,</a:t>
                      </a:r>
                      <a:r>
                        <a:rPr lang="fa-IR" dirty="0" smtClean="0"/>
                        <a:t> ملموس</a:t>
                      </a:r>
                      <a:r>
                        <a:rPr lang="en-US" dirty="0" smtClean="0"/>
                        <a:t>,</a:t>
                      </a:r>
                      <a:r>
                        <a:rPr lang="fa-IR" dirty="0" smtClean="0"/>
                        <a:t> منفرد</a:t>
                      </a:r>
                      <a:endParaRPr lang="fa-IR" dirty="0"/>
                    </a:p>
                  </a:txBody>
                  <a:tcPr/>
                </a:tc>
                <a:tc>
                  <a:txBody>
                    <a:bodyPr/>
                    <a:lstStyle/>
                    <a:p>
                      <a:pPr rtl="1"/>
                      <a:r>
                        <a:rPr lang="fa-IR" dirty="0" smtClean="0"/>
                        <a:t>ساخته اجتماعي </a:t>
                      </a:r>
                      <a:r>
                        <a:rPr lang="en-US" dirty="0" smtClean="0"/>
                        <a:t>,</a:t>
                      </a:r>
                      <a:r>
                        <a:rPr lang="fa-IR" dirty="0" smtClean="0"/>
                        <a:t>چندگانه يا متعدد</a:t>
                      </a:r>
                      <a:endParaRPr lang="fa-IR" dirty="0"/>
                    </a:p>
                  </a:txBody>
                  <a:tcPr/>
                </a:tc>
              </a:tr>
              <a:tr h="370840">
                <a:tc>
                  <a:txBody>
                    <a:bodyPr/>
                    <a:lstStyle/>
                    <a:p>
                      <a:pPr rtl="1"/>
                      <a:r>
                        <a:rPr lang="fa-IR" dirty="0" smtClean="0">
                          <a:solidFill>
                            <a:srgbClr val="0070C0"/>
                          </a:solidFill>
                        </a:rPr>
                        <a:t>هدف</a:t>
                      </a:r>
                      <a:endParaRPr lang="fa-IR" dirty="0">
                        <a:solidFill>
                          <a:srgbClr val="0070C0"/>
                        </a:solidFill>
                      </a:endParaRPr>
                    </a:p>
                  </a:txBody>
                  <a:tcPr/>
                </a:tc>
                <a:tc>
                  <a:txBody>
                    <a:bodyPr/>
                    <a:lstStyle/>
                    <a:p>
                      <a:pPr rtl="1"/>
                      <a:r>
                        <a:rPr lang="fa-IR" dirty="0" smtClean="0"/>
                        <a:t>پيش بيني</a:t>
                      </a:r>
                      <a:endParaRPr lang="fa-IR" dirty="0"/>
                    </a:p>
                  </a:txBody>
                  <a:tcPr/>
                </a:tc>
                <a:tc>
                  <a:txBody>
                    <a:bodyPr/>
                    <a:lstStyle/>
                    <a:p>
                      <a:pPr rtl="1"/>
                      <a:r>
                        <a:rPr lang="fa-IR" dirty="0" smtClean="0"/>
                        <a:t>درک کردن يا فهميدن</a:t>
                      </a:r>
                      <a:endParaRPr lang="fa-IR" dirty="0"/>
                    </a:p>
                  </a:txBody>
                  <a:tcPr/>
                </a:tc>
              </a:tr>
              <a:tr h="370840">
                <a:tc>
                  <a:txBody>
                    <a:bodyPr/>
                    <a:lstStyle/>
                    <a:p>
                      <a:pPr rtl="1"/>
                      <a:r>
                        <a:rPr lang="fa-IR" dirty="0" smtClean="0">
                          <a:solidFill>
                            <a:srgbClr val="0070C0"/>
                          </a:solidFill>
                        </a:rPr>
                        <a:t>دانش توليد شده</a:t>
                      </a:r>
                      <a:endParaRPr lang="fa-IR" dirty="0">
                        <a:solidFill>
                          <a:srgbClr val="0070C0"/>
                        </a:solidFill>
                      </a:endParaRPr>
                    </a:p>
                  </a:txBody>
                  <a:tcPr/>
                </a:tc>
                <a:tc>
                  <a:txBody>
                    <a:bodyPr/>
                    <a:lstStyle/>
                    <a:p>
                      <a:pPr rtl="1"/>
                      <a:r>
                        <a:rPr lang="fa-IR" dirty="0" smtClean="0"/>
                        <a:t>غيروابسته به زمان</a:t>
                      </a:r>
                      <a:r>
                        <a:rPr lang="en-US" dirty="0" smtClean="0"/>
                        <a:t>,</a:t>
                      </a:r>
                      <a:r>
                        <a:rPr lang="fa-IR" dirty="0" smtClean="0"/>
                        <a:t> غير وابسته به محيط</a:t>
                      </a:r>
                      <a:endParaRPr lang="fa-IR"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dirty="0" smtClean="0"/>
                        <a:t>وابسته به زمان </a:t>
                      </a:r>
                      <a:r>
                        <a:rPr lang="en-US" dirty="0" smtClean="0"/>
                        <a:t>,</a:t>
                      </a:r>
                      <a:r>
                        <a:rPr lang="fa-IR" dirty="0" smtClean="0"/>
                        <a:t> وابسته به محيط</a:t>
                      </a:r>
                    </a:p>
                    <a:p>
                      <a:pPr rtl="1"/>
                      <a:endParaRPr lang="fa-IR" dirty="0"/>
                    </a:p>
                  </a:txBody>
                  <a:tcPr/>
                </a:tc>
              </a:tr>
              <a:tr h="370840">
                <a:tc>
                  <a:txBody>
                    <a:bodyPr/>
                    <a:lstStyle/>
                    <a:p>
                      <a:pPr rtl="1"/>
                      <a:r>
                        <a:rPr lang="fa-IR" dirty="0" smtClean="0">
                          <a:solidFill>
                            <a:srgbClr val="0070C0"/>
                          </a:solidFill>
                        </a:rPr>
                        <a:t>ديد عليت</a:t>
                      </a:r>
                      <a:endParaRPr lang="fa-IR" dirty="0">
                        <a:solidFill>
                          <a:srgbClr val="0070C0"/>
                        </a:solidFill>
                      </a:endParaRPr>
                    </a:p>
                  </a:txBody>
                  <a:tcPr/>
                </a:tc>
                <a:tc>
                  <a:txBody>
                    <a:bodyPr/>
                    <a:lstStyle/>
                    <a:p>
                      <a:pPr rtl="1"/>
                      <a:r>
                        <a:rPr lang="fa-IR" dirty="0" smtClean="0"/>
                        <a:t>وجود علل واقعي</a:t>
                      </a:r>
                      <a:endParaRPr lang="fa-IR" dirty="0"/>
                    </a:p>
                  </a:txBody>
                  <a:tcPr/>
                </a:tc>
                <a:tc>
                  <a:txBody>
                    <a:bodyPr/>
                    <a:lstStyle/>
                    <a:p>
                      <a:pPr rtl="1"/>
                      <a:r>
                        <a:rPr lang="fa-IR" dirty="0" smtClean="0"/>
                        <a:t>چندگانه يا متعدد</a:t>
                      </a:r>
                      <a:r>
                        <a:rPr lang="en-US" dirty="0" smtClean="0"/>
                        <a:t>,</a:t>
                      </a:r>
                      <a:r>
                        <a:rPr lang="fa-IR" dirty="0" smtClean="0"/>
                        <a:t> رويدادهاي شکل دهنده همزمان</a:t>
                      </a:r>
                      <a:endParaRPr lang="fa-IR" dirty="0"/>
                    </a:p>
                  </a:txBody>
                  <a:tcPr/>
                </a:tc>
              </a:tr>
              <a:tr h="370840">
                <a:tc>
                  <a:txBody>
                    <a:bodyPr/>
                    <a:lstStyle/>
                    <a:p>
                      <a:pPr rtl="1"/>
                      <a:r>
                        <a:rPr lang="fa-IR" dirty="0" smtClean="0">
                          <a:solidFill>
                            <a:srgbClr val="0070C0"/>
                          </a:solidFill>
                        </a:rPr>
                        <a:t>رابطه پژوهشي</a:t>
                      </a:r>
                      <a:endParaRPr lang="fa-IR" dirty="0">
                        <a:solidFill>
                          <a:srgbClr val="0070C0"/>
                        </a:solidFill>
                      </a:endParaRPr>
                    </a:p>
                  </a:txBody>
                  <a:tcPr/>
                </a:tc>
                <a:tc>
                  <a:txBody>
                    <a:bodyPr/>
                    <a:lstStyle/>
                    <a:p>
                      <a:pPr rtl="1"/>
                      <a:r>
                        <a:rPr lang="fa-IR" dirty="0" smtClean="0"/>
                        <a:t>جدايي بين پژوهشگر و موضوع</a:t>
                      </a:r>
                      <a:endParaRPr lang="fa-IR" dirty="0"/>
                    </a:p>
                  </a:txBody>
                  <a:tcPr/>
                </a:tc>
                <a:tc>
                  <a:txBody>
                    <a:bodyPr/>
                    <a:lstStyle/>
                    <a:p>
                      <a:pPr rtl="1"/>
                      <a:r>
                        <a:rPr lang="fa-IR" dirty="0" smtClean="0"/>
                        <a:t>تعاملي</a:t>
                      </a:r>
                      <a:r>
                        <a:rPr lang="en-US" dirty="0" smtClean="0"/>
                        <a:t>,</a:t>
                      </a:r>
                      <a:r>
                        <a:rPr lang="fa-IR" dirty="0" smtClean="0"/>
                        <a:t> بطوري که</a:t>
                      </a:r>
                      <a:r>
                        <a:rPr lang="fa-IR" baseline="0" dirty="0" smtClean="0"/>
                        <a:t> پ</a:t>
                      </a:r>
                      <a:r>
                        <a:rPr lang="fa-IR" dirty="0" smtClean="0"/>
                        <a:t>ژ</a:t>
                      </a:r>
                      <a:r>
                        <a:rPr lang="fa-IR" baseline="0" dirty="0" smtClean="0"/>
                        <a:t>وهشگر بخشي از پديده مورد مطالعه است</a:t>
                      </a:r>
                      <a:endParaRPr lang="fa-IR" dirty="0"/>
                    </a:p>
                  </a:txBody>
                  <a:tcPr/>
                </a:tc>
              </a:tr>
            </a:tbl>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pic>
        <p:nvPicPr>
          <p:cNvPr id="4" name="Content Placeholder 3" descr="شيس.jpg"/>
          <p:cNvPicPr>
            <a:picLocks noGrp="1" noChangeAspect="1"/>
          </p:cNvPicPr>
          <p:nvPr>
            <p:ph idx="1"/>
          </p:nvPr>
        </p:nvPicPr>
        <p:blipFill>
          <a:blip r:embed="rId2" cstate="print"/>
          <a:stretch>
            <a:fillRect/>
          </a:stretch>
        </p:blipFill>
        <p:spPr>
          <a:xfrm>
            <a:off x="0" y="0"/>
            <a:ext cx="9144000" cy="6858000"/>
          </a:xfrm>
        </p:spPr>
      </p:pic>
      <p:sp>
        <p:nvSpPr>
          <p:cNvPr id="5" name="Rectangle 4"/>
          <p:cNvSpPr/>
          <p:nvPr/>
        </p:nvSpPr>
        <p:spPr>
          <a:xfrm>
            <a:off x="2133600" y="4191000"/>
            <a:ext cx="4343400" cy="1938992"/>
          </a:xfrm>
          <a:prstGeom prst="rect">
            <a:avLst/>
          </a:prstGeom>
        </p:spPr>
        <p:txBody>
          <a:bodyPr wrap="square">
            <a:spAutoFit/>
          </a:bodyPr>
          <a:lstStyle/>
          <a:p>
            <a:pPr algn="ctr"/>
            <a:r>
              <a:rPr lang="fa-IR" sz="4000" dirty="0" smtClean="0"/>
              <a:t> </a:t>
            </a:r>
            <a:r>
              <a:rPr lang="fa-IR" sz="4000" dirty="0" smtClean="0">
                <a:solidFill>
                  <a:srgbClr val="FFFF00"/>
                </a:solidFill>
              </a:rPr>
              <a:t>ممنون از توجه شما    </a:t>
            </a:r>
            <a:r>
              <a:rPr lang="fa-IR" sz="4000" dirty="0" smtClean="0"/>
              <a:t>  </a:t>
            </a:r>
          </a:p>
          <a:p>
            <a:pPr algn="ctr"/>
            <a:endParaRPr lang="fa-IR" sz="4000" dirty="0" smtClean="0"/>
          </a:p>
          <a:p>
            <a:pPr algn="ctr"/>
            <a:endParaRPr lang="fa-IR" sz="4000" dirty="0"/>
          </a:p>
        </p:txBody>
      </p:sp>
    </p:spTree>
  </p:cSld>
  <p:clrMapOvr>
    <a:masterClrMapping/>
  </p:clrMapOvr>
  <p:transition>
    <p:wheel spokes="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600200" y="228600"/>
            <a:ext cx="7086600" cy="6248400"/>
          </a:xfrm>
        </p:spPr>
        <p:txBody>
          <a:bodyPr>
            <a:noAutofit/>
          </a:bodyPr>
          <a:lstStyle/>
          <a:p>
            <a:pPr algn="ctr"/>
            <a:r>
              <a:rPr lang="fa-IR" sz="2400" dirty="0" smtClean="0"/>
              <a:t>اهداف فصل</a:t>
            </a:r>
            <a:endParaRPr lang="en-US" sz="2400" smtClean="0"/>
          </a:p>
          <a:p>
            <a:pPr algn="ctr"/>
            <a:endParaRPr lang="fa-IR" sz="2400" dirty="0" smtClean="0"/>
          </a:p>
          <a:p>
            <a:pPr algn="r">
              <a:buFont typeface="Wingdings" pitchFamily="2" charset="2"/>
              <a:buChar char="§"/>
            </a:pPr>
            <a:r>
              <a:rPr lang="fa-IR" sz="2400" dirty="0" smtClean="0"/>
              <a:t>رفتار مصرف کنندگان يک فرايند است</a:t>
            </a:r>
          </a:p>
          <a:p>
            <a:pPr algn="r">
              <a:buFont typeface="Wingdings" pitchFamily="2" charset="2"/>
              <a:buChar char="§"/>
            </a:pPr>
            <a:r>
              <a:rPr lang="fa-IR" sz="2400" dirty="0" smtClean="0"/>
              <a:t>مصرف کنندگان از محصولات استفاده ميکنند تا بتوانند هويت خود را در موقعيت هاي مختلف تعريف کنند</a:t>
            </a:r>
          </a:p>
          <a:p>
            <a:pPr algn="r">
              <a:buFont typeface="Wingdings" pitchFamily="2" charset="2"/>
              <a:buChar char="§"/>
            </a:pPr>
            <a:r>
              <a:rPr lang="fa-IR" sz="2400" dirty="0" smtClean="0"/>
              <a:t>بازاريابان بايد خواسته ها و نيازهاي دسته هاي مختلف مصرف کنندگان را بشناسند</a:t>
            </a:r>
          </a:p>
          <a:p>
            <a:pPr algn="r">
              <a:buFont typeface="Wingdings" pitchFamily="2" charset="2"/>
              <a:buChar char="§"/>
            </a:pPr>
            <a:r>
              <a:rPr lang="fa-IR" sz="2400" dirty="0" smtClean="0"/>
              <a:t>وب </a:t>
            </a:r>
            <a:r>
              <a:rPr lang="en-US" sz="2400" dirty="0" smtClean="0"/>
              <a:t>,</a:t>
            </a:r>
            <a:r>
              <a:rPr lang="fa-IR" sz="2400" dirty="0" smtClean="0"/>
              <a:t>رفتار مصرف کنندگان را تغيير ميدهد</a:t>
            </a:r>
          </a:p>
          <a:p>
            <a:pPr algn="r">
              <a:buFont typeface="Wingdings" pitchFamily="2" charset="2"/>
              <a:buChar char="§"/>
            </a:pPr>
            <a:r>
              <a:rPr lang="fa-IR" sz="2400" dirty="0" smtClean="0"/>
              <a:t>رفتار مصرف کنندگان با مسائل ديگر در زندگي ما ارتباط دارد</a:t>
            </a:r>
          </a:p>
          <a:p>
            <a:pPr algn="r">
              <a:buFont typeface="Wingdings" pitchFamily="2" charset="2"/>
              <a:buChar char="§"/>
            </a:pPr>
            <a:r>
              <a:rPr lang="fa-IR" sz="2400" dirty="0" smtClean="0"/>
              <a:t>فعاليت هاي مصرف کنندگان ممکن است براي افراد و جامعه زيانبار باشد</a:t>
            </a:r>
          </a:p>
          <a:p>
            <a:pPr algn="r">
              <a:buFont typeface="Wingdings" pitchFamily="2" charset="2"/>
              <a:buChar char="§"/>
            </a:pPr>
            <a:r>
              <a:rPr lang="fa-IR" sz="2400" dirty="0" smtClean="0"/>
              <a:t>انواع مختلفي از متخصصان</a:t>
            </a:r>
            <a:r>
              <a:rPr lang="en-US" sz="2400" dirty="0" smtClean="0"/>
              <a:t>,</a:t>
            </a:r>
            <a:r>
              <a:rPr lang="fa-IR" sz="2400" dirty="0" smtClean="0"/>
              <a:t> رفتار مصرف کنندگان را بررسي ميکنند</a:t>
            </a:r>
          </a:p>
          <a:p>
            <a:pPr algn="r">
              <a:buFont typeface="Wingdings" pitchFamily="2" charset="2"/>
              <a:buChar char="§"/>
            </a:pPr>
            <a:r>
              <a:rPr lang="fa-IR" sz="2400" dirty="0" smtClean="0"/>
              <a:t>دو ديدگاه عمده براي درک و مطالعه رفتار مصرف کنندگان وجود دارد</a:t>
            </a:r>
          </a:p>
          <a:p>
            <a:pPr algn="r"/>
            <a:endParaRPr lang="fa-IR" sz="2400"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 calcmode="lin" valueType="num">
                                      <p:cBhvr additive="base">
                                        <p:cTn id="3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8" end="8"/>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anim calcmode="lin" valueType="num">
                                      <p:cBhvr additive="base">
                                        <p:cTn id="3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4000" dirty="0" smtClean="0">
                <a:solidFill>
                  <a:schemeClr val="tx1">
                    <a:lumMod val="50000"/>
                    <a:lumOff val="50000"/>
                  </a:schemeClr>
                </a:solidFill>
              </a:rPr>
              <a:t>رفتار مصرف كننده</a:t>
            </a:r>
            <a:endParaRPr lang="fa-IR" sz="4000" dirty="0">
              <a:solidFill>
                <a:schemeClr val="tx1">
                  <a:lumMod val="50000"/>
                  <a:lumOff val="50000"/>
                </a:schemeClr>
              </a:solidFill>
            </a:endParaRPr>
          </a:p>
        </p:txBody>
      </p:sp>
      <p:sp>
        <p:nvSpPr>
          <p:cNvPr id="3" name="Content Placeholder 2"/>
          <p:cNvSpPr>
            <a:spLocks noGrp="1"/>
          </p:cNvSpPr>
          <p:nvPr>
            <p:ph idx="1"/>
          </p:nvPr>
        </p:nvSpPr>
        <p:spPr/>
        <p:txBody>
          <a:bodyPr/>
          <a:lstStyle/>
          <a:p>
            <a:pPr rtl="1">
              <a:buNone/>
            </a:pPr>
            <a:r>
              <a:rPr lang="fa-IR" dirty="0" smtClean="0"/>
              <a:t>    مطالعه فرايندهاي مربوط به انتخاب </a:t>
            </a:r>
            <a:r>
              <a:rPr lang="en-US" dirty="0" smtClean="0"/>
              <a:t>,</a:t>
            </a:r>
            <a:r>
              <a:rPr lang="fa-IR" dirty="0" smtClean="0"/>
              <a:t>خريد</a:t>
            </a:r>
            <a:r>
              <a:rPr lang="en-US" dirty="0" smtClean="0"/>
              <a:t>,</a:t>
            </a:r>
            <a:r>
              <a:rPr lang="fa-IR" dirty="0" smtClean="0"/>
              <a:t>استفاده ويا دور ريختن محصولات</a:t>
            </a:r>
            <a:r>
              <a:rPr lang="en-US" dirty="0" smtClean="0"/>
              <a:t>,</a:t>
            </a:r>
            <a:r>
              <a:rPr lang="fa-IR" dirty="0" smtClean="0"/>
              <a:t> خدمات</a:t>
            </a:r>
            <a:r>
              <a:rPr lang="en-US" dirty="0" smtClean="0"/>
              <a:t>,</a:t>
            </a:r>
            <a:r>
              <a:rPr lang="fa-IR" dirty="0" smtClean="0"/>
              <a:t> افكار و يا تجارب از سوي افراد براي برطرف کردن نيازها و اميال است.</a:t>
            </a:r>
            <a:endParaRPr lang="fa-I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sz="3600" dirty="0" smtClean="0">
                <a:solidFill>
                  <a:srgbClr val="C00000"/>
                </a:solidFill>
              </a:rPr>
              <a:t>مصرف كنندگان بازيگران صحنه بازار هستند</a:t>
            </a:r>
            <a:r>
              <a:rPr lang="fa-IR" dirty="0" smtClean="0">
                <a:solidFill>
                  <a:srgbClr val="C00000"/>
                </a:solidFill>
              </a:rPr>
              <a:t/>
            </a:r>
            <a:br>
              <a:rPr lang="fa-IR" dirty="0" smtClean="0">
                <a:solidFill>
                  <a:srgbClr val="C00000"/>
                </a:solidFill>
              </a:rPr>
            </a:br>
            <a:endParaRPr lang="fa-IR" dirty="0">
              <a:solidFill>
                <a:srgbClr val="C00000"/>
              </a:solidFill>
            </a:endParaRPr>
          </a:p>
        </p:txBody>
      </p:sp>
      <p:sp>
        <p:nvSpPr>
          <p:cNvPr id="3" name="Content Placeholder 2"/>
          <p:cNvSpPr>
            <a:spLocks noGrp="1"/>
          </p:cNvSpPr>
          <p:nvPr>
            <p:ph idx="1"/>
          </p:nvPr>
        </p:nvSpPr>
        <p:spPr/>
        <p:txBody>
          <a:bodyPr/>
          <a:lstStyle/>
          <a:p>
            <a:pPr>
              <a:buNone/>
            </a:pPr>
            <a:r>
              <a:rPr lang="fa-IR" dirty="0" smtClean="0"/>
              <a:t>    يك مصرف كننده ممكن است يك مصول را بخرد</a:t>
            </a:r>
            <a:r>
              <a:rPr lang="en-US" dirty="0" smtClean="0"/>
              <a:t>,</a:t>
            </a:r>
            <a:r>
              <a:rPr lang="fa-IR" dirty="0" smtClean="0"/>
              <a:t> استفاده كند و كنار بگذارد ولي افراد مختلف ممكن است اين كاركردها را به روشهاي متفاوتي انجام دهند.همچنين ميتوانيم مصرف كنندگان را به عنوان بازيگراني در نظر بگيريم كه به محصولات متفاوتي احتياج دارند تا به آنها براي ايفاي نقش هاي مختلف كمك كنند</a:t>
            </a:r>
            <a:endParaRPr lang="fa-IR" dirty="0"/>
          </a:p>
        </p:txBody>
      </p:sp>
    </p:spTree>
  </p:cSld>
  <p:clrMapOvr>
    <a:masterClrMapping/>
  </p:clrMapOvr>
  <p:transition>
    <p:pull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solidFill>
                  <a:srgbClr val="002060"/>
                </a:solidFill>
              </a:rPr>
              <a:t>فرايند رفتار مصرف كننده</a:t>
            </a:r>
            <a:endParaRPr lang="fa-IR" dirty="0">
              <a:solidFill>
                <a:srgbClr val="002060"/>
              </a:solidFill>
            </a:endParaRPr>
          </a:p>
        </p:txBody>
      </p:sp>
      <p:sp>
        <p:nvSpPr>
          <p:cNvPr id="3" name="Content Placeholder 2"/>
          <p:cNvSpPr>
            <a:spLocks noGrp="1"/>
          </p:cNvSpPr>
          <p:nvPr>
            <p:ph idx="1"/>
          </p:nvPr>
        </p:nvSpPr>
        <p:spPr/>
        <p:txBody>
          <a:bodyPr/>
          <a:lstStyle/>
          <a:p>
            <a:pPr algn="just"/>
            <a:r>
              <a:rPr lang="fa-IR" dirty="0" smtClean="0"/>
              <a:t>امروزه بيشتر بازاريابان متوجه اين مطلب شده اند كه رفتار مصرف كننده فقط آن چيزي نيست كه در زمان پرداخت پول از سوي خريدار و دريافت كالا يا خدمات در عوض آن اتفاق مي افتد بلكه در حقيقت يك فرايند مداوم است</a:t>
            </a:r>
            <a:endParaRPr lang="fa-I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200" dirty="0" smtClean="0">
                <a:solidFill>
                  <a:srgbClr val="0070C0"/>
                </a:solidFill>
              </a:rPr>
              <a:t>مراحل فرايند مصرف(ديدگاه مصرف كننده)</a:t>
            </a:r>
            <a:endParaRPr lang="fa-IR" sz="3200" dirty="0">
              <a:solidFill>
                <a:srgbClr val="0070C0"/>
              </a:solidFill>
            </a:endParaRPr>
          </a:p>
        </p:txBody>
      </p:sp>
      <p:sp>
        <p:nvSpPr>
          <p:cNvPr id="3" name="Content Placeholder 2"/>
          <p:cNvSpPr>
            <a:spLocks noGrp="1"/>
          </p:cNvSpPr>
          <p:nvPr>
            <p:ph idx="1"/>
          </p:nvPr>
        </p:nvSpPr>
        <p:spPr>
          <a:xfrm>
            <a:off x="381000" y="1295400"/>
            <a:ext cx="8229600" cy="4709160"/>
          </a:xfrm>
        </p:spPr>
        <p:txBody>
          <a:bodyPr>
            <a:normAutofit fontScale="92500" lnSpcReduction="10000"/>
          </a:bodyPr>
          <a:lstStyle/>
          <a:p>
            <a:pPr>
              <a:buNone/>
            </a:pPr>
            <a:r>
              <a:rPr lang="fa-IR" dirty="0" smtClean="0"/>
              <a:t> </a:t>
            </a:r>
            <a:r>
              <a:rPr lang="fa-IR" dirty="0" smtClean="0">
                <a:solidFill>
                  <a:srgbClr val="FF0000"/>
                </a:solidFill>
              </a:rPr>
              <a:t>مسائل قبل ازخريد:</a:t>
            </a:r>
          </a:p>
          <a:p>
            <a:r>
              <a:rPr lang="fa-IR" dirty="0" smtClean="0"/>
              <a:t>مصرف كننده بر چه اساسي تصميم ميگيرد كه به يك محصول نياز دارد؟</a:t>
            </a:r>
          </a:p>
          <a:p>
            <a:r>
              <a:rPr lang="fa-IR" dirty="0" smtClean="0"/>
              <a:t>بهترين منابع براي كسب اطلاعات در مورد گزينه هاي ديگر كدام است؟</a:t>
            </a:r>
          </a:p>
          <a:p>
            <a:pPr>
              <a:buNone/>
            </a:pPr>
            <a:r>
              <a:rPr lang="fa-IR" dirty="0" smtClean="0">
                <a:solidFill>
                  <a:srgbClr val="FF0000"/>
                </a:solidFill>
              </a:rPr>
              <a:t>مسائل حين خريد:</a:t>
            </a:r>
          </a:p>
          <a:p>
            <a:pPr>
              <a:buFont typeface="Wingdings" pitchFamily="2" charset="2"/>
              <a:buChar char="q"/>
            </a:pPr>
            <a:r>
              <a:rPr lang="fa-IR" dirty="0" smtClean="0"/>
              <a:t>ايا گرفتن يك محصول يك تجربه پرتنش است يا يك تجربه خوشايند؟</a:t>
            </a:r>
          </a:p>
          <a:p>
            <a:pPr>
              <a:buNone/>
            </a:pPr>
            <a:r>
              <a:rPr lang="fa-IR" dirty="0" smtClean="0">
                <a:solidFill>
                  <a:srgbClr val="FF0000"/>
                </a:solidFill>
              </a:rPr>
              <a:t>مسائل پس از خريد:</a:t>
            </a:r>
          </a:p>
          <a:p>
            <a:pPr>
              <a:buFont typeface="Wingdings" pitchFamily="2" charset="2"/>
              <a:buChar char="q"/>
            </a:pPr>
            <a:r>
              <a:rPr lang="fa-IR" dirty="0" smtClean="0"/>
              <a:t>ايا محصول ايجاد لذت ميكند يا كاركرد مورد نظر را انجام ميدهد؟</a:t>
            </a:r>
          </a:p>
          <a:p>
            <a:pPr>
              <a:buFont typeface="Wingdings" pitchFamily="2" charset="2"/>
              <a:buChar char="q"/>
            </a:pPr>
            <a:r>
              <a:rPr lang="fa-IR" dirty="0" smtClean="0"/>
              <a:t>محصول در پايان چگونه كنار گذاشته ميشود و عواقب زيست محيطي آن چيست؟</a:t>
            </a:r>
            <a:endParaRPr lang="fa-I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par>
                                <p:cTn id="13" presetID="6" presetClass="entr" presetSubtype="16"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circle(in)">
                                      <p:cBhvr>
                                        <p:cTn id="15" dur="20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3" presetClass="entr" presetSubtype="16"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 calcmode="lin" valueType="num">
                                      <p:cBhvr>
                                        <p:cTn id="20"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1"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2" fill="hold">
                      <p:stCondLst>
                        <p:cond delay="indefinite"/>
                      </p:stCondLst>
                      <p:childTnLst>
                        <p:par>
                          <p:cTn id="23" fill="hold">
                            <p:stCondLst>
                              <p:cond delay="0"/>
                            </p:stCondLst>
                            <p:childTnLst>
                              <p:par>
                                <p:cTn id="24" presetID="17" presetClass="entr" presetSubtype="10" fill="hold"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 calcmode="lin" valueType="num">
                                      <p:cBhvr>
                                        <p:cTn id="26"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28" fill="hold">
                      <p:stCondLst>
                        <p:cond delay="indefinite"/>
                      </p:stCondLst>
                      <p:childTnLst>
                        <p:par>
                          <p:cTn id="29" fill="hold">
                            <p:stCondLst>
                              <p:cond delay="0"/>
                            </p:stCondLst>
                            <p:childTnLst>
                              <p:par>
                                <p:cTn id="30" presetID="48" presetClass="entr" presetSubtype="0" accel="5000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calcmode="lin" valueType="num">
                                      <p:cBhvr>
                                        <p:cTn id="32" dur="1000" fill="hold"/>
                                        <p:tgtEl>
                                          <p:spTgt spid="3">
                                            <p:txEl>
                                              <p:pRg st="5" end="5"/>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33" dur="1000" fill="hold"/>
                                        <p:tgtEl>
                                          <p:spTgt spid="3">
                                            <p:txEl>
                                              <p:pRg st="5" end="5"/>
                                            </p:txEl>
                                          </p:spTgt>
                                        </p:tgtEl>
                                        <p:attrNameLst>
                                          <p:attrName>ppt_x</p:attrName>
                                        </p:attrNameLst>
                                      </p:cBhvr>
                                      <p:tavLst>
                                        <p:tav tm="0">
                                          <p:val>
                                            <p:fltVal val="-1"/>
                                          </p:val>
                                        </p:tav>
                                        <p:tav tm="50000">
                                          <p:val>
                                            <p:fltVal val="0.95"/>
                                          </p:val>
                                        </p:tav>
                                        <p:tav tm="100000">
                                          <p:val>
                                            <p:strVal val="#ppt_x"/>
                                          </p:val>
                                        </p:tav>
                                      </p:tavLst>
                                    </p:anim>
                                    <p:anim calcmode="lin" valueType="num">
                                      <p:cBhvr>
                                        <p:cTn id="34" dur="1000" fill="hold"/>
                                        <p:tgtEl>
                                          <p:spTgt spid="3">
                                            <p:txEl>
                                              <p:pRg st="5" end="5"/>
                                            </p:txEl>
                                          </p:spTgt>
                                        </p:tgtEl>
                                        <p:attrNameLst>
                                          <p:attrName>ppt_y</p:attrName>
                                        </p:attrNameLst>
                                      </p:cBhvr>
                                      <p:tavLst>
                                        <p:tav tm="0">
                                          <p:val>
                                            <p:strVal val="#ppt_y"/>
                                          </p:val>
                                        </p:tav>
                                        <p:tav tm="100000">
                                          <p:val>
                                            <p:strVal val="#ppt_y"/>
                                          </p:val>
                                        </p:tav>
                                      </p:tavLst>
                                    </p:anim>
                                    <p:animEffect transition="in" filter="fade">
                                      <p:cBhvr>
                                        <p:cTn id="35" dur="1000"/>
                                        <p:tgtEl>
                                          <p:spTgt spid="3">
                                            <p:txEl>
                                              <p:pRg st="5" end="5"/>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54" presetClass="entr" presetSubtype="0" accel="100000" fill="hold" nodeType="clickEffect">
                                  <p:stCondLst>
                                    <p:cond delay="0"/>
                                  </p:stCondLst>
                                  <p:childTnLst>
                                    <p:set>
                                      <p:cBhvr>
                                        <p:cTn id="39" dur="1" fill="hold">
                                          <p:stCondLst>
                                            <p:cond delay="0"/>
                                          </p:stCondLst>
                                        </p:cTn>
                                        <p:tgtEl>
                                          <p:spTgt spid="3">
                                            <p:txEl>
                                              <p:pRg st="6" end="6"/>
                                            </p:txEl>
                                          </p:spTgt>
                                        </p:tgtEl>
                                        <p:attrNameLst>
                                          <p:attrName>style.visibility</p:attrName>
                                        </p:attrNameLst>
                                      </p:cBhvr>
                                      <p:to>
                                        <p:strVal val="visible"/>
                                      </p:to>
                                    </p:set>
                                    <p:anim calcmode="lin" valueType="num">
                                      <p:cBhvr>
                                        <p:cTn id="40" dur="500" fill="hold"/>
                                        <p:tgtEl>
                                          <p:spTgt spid="3">
                                            <p:txEl>
                                              <p:pRg st="6" end="6"/>
                                            </p:txEl>
                                          </p:spTgt>
                                        </p:tgtEl>
                                        <p:attrNameLst>
                                          <p:attrName>ppt_w</p:attrName>
                                        </p:attrNameLst>
                                      </p:cBhvr>
                                      <p:tavLst>
                                        <p:tav tm="0">
                                          <p:val>
                                            <p:strVal val="#ppt_w*0.05"/>
                                          </p:val>
                                        </p:tav>
                                        <p:tav tm="100000">
                                          <p:val>
                                            <p:strVal val="#ppt_w"/>
                                          </p:val>
                                        </p:tav>
                                      </p:tavLst>
                                    </p:anim>
                                    <p:anim calcmode="lin" valueType="num">
                                      <p:cBhvr>
                                        <p:cTn id="41" dur="500" fill="hold"/>
                                        <p:tgtEl>
                                          <p:spTgt spid="3">
                                            <p:txEl>
                                              <p:pRg st="6" end="6"/>
                                            </p:txEl>
                                          </p:spTgt>
                                        </p:tgtEl>
                                        <p:attrNameLst>
                                          <p:attrName>ppt_h</p:attrName>
                                        </p:attrNameLst>
                                      </p:cBhvr>
                                      <p:tavLst>
                                        <p:tav tm="0">
                                          <p:val>
                                            <p:strVal val="#ppt_h"/>
                                          </p:val>
                                        </p:tav>
                                        <p:tav tm="100000">
                                          <p:val>
                                            <p:strVal val="#ppt_h"/>
                                          </p:val>
                                        </p:tav>
                                      </p:tavLst>
                                    </p:anim>
                                    <p:anim calcmode="lin" valueType="num">
                                      <p:cBhvr>
                                        <p:cTn id="42" dur="500" fill="hold"/>
                                        <p:tgtEl>
                                          <p:spTgt spid="3">
                                            <p:txEl>
                                              <p:pRg st="6" end="6"/>
                                            </p:txEl>
                                          </p:spTgt>
                                        </p:tgtEl>
                                        <p:attrNameLst>
                                          <p:attrName>ppt_x</p:attrName>
                                        </p:attrNameLst>
                                      </p:cBhvr>
                                      <p:tavLst>
                                        <p:tav tm="0">
                                          <p:val>
                                            <p:strVal val="#ppt_x-.2"/>
                                          </p:val>
                                        </p:tav>
                                        <p:tav tm="100000">
                                          <p:val>
                                            <p:strVal val="#ppt_x"/>
                                          </p:val>
                                        </p:tav>
                                      </p:tavLst>
                                    </p:anim>
                                    <p:anim calcmode="lin" valueType="num">
                                      <p:cBhvr>
                                        <p:cTn id="43" dur="500" fill="hold"/>
                                        <p:tgtEl>
                                          <p:spTgt spid="3">
                                            <p:txEl>
                                              <p:pRg st="6" end="6"/>
                                            </p:txEl>
                                          </p:spTgt>
                                        </p:tgtEl>
                                        <p:attrNameLst>
                                          <p:attrName>ppt_y</p:attrName>
                                        </p:attrNameLst>
                                      </p:cBhvr>
                                      <p:tavLst>
                                        <p:tav tm="0">
                                          <p:val>
                                            <p:strVal val="#ppt_y"/>
                                          </p:val>
                                        </p:tav>
                                        <p:tav tm="100000">
                                          <p:val>
                                            <p:strVal val="#ppt_y"/>
                                          </p:val>
                                        </p:tav>
                                      </p:tavLst>
                                    </p:anim>
                                    <p:animEffect transition="in" filter="fade">
                                      <p:cBhvr>
                                        <p:cTn id="44" dur="500"/>
                                        <p:tgtEl>
                                          <p:spTgt spid="3">
                                            <p:txEl>
                                              <p:pRg st="6" end="6"/>
                                            </p:txEl>
                                          </p:spTgt>
                                        </p:tgtEl>
                                      </p:cBhvr>
                                    </p:animEffect>
                                  </p:childTnLst>
                                </p:cTn>
                              </p:par>
                              <p:par>
                                <p:cTn id="45" presetID="54" presetClass="entr" presetSubtype="0" accel="100000" fill="hold" nodeType="with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 calcmode="lin" valueType="num">
                                      <p:cBhvr>
                                        <p:cTn id="47" dur="500" fill="hold"/>
                                        <p:tgtEl>
                                          <p:spTgt spid="3">
                                            <p:txEl>
                                              <p:pRg st="7" end="7"/>
                                            </p:txEl>
                                          </p:spTgt>
                                        </p:tgtEl>
                                        <p:attrNameLst>
                                          <p:attrName>ppt_w</p:attrName>
                                        </p:attrNameLst>
                                      </p:cBhvr>
                                      <p:tavLst>
                                        <p:tav tm="0">
                                          <p:val>
                                            <p:strVal val="#ppt_w*0.05"/>
                                          </p:val>
                                        </p:tav>
                                        <p:tav tm="100000">
                                          <p:val>
                                            <p:strVal val="#ppt_w"/>
                                          </p:val>
                                        </p:tav>
                                      </p:tavLst>
                                    </p:anim>
                                    <p:anim calcmode="lin" valueType="num">
                                      <p:cBhvr>
                                        <p:cTn id="48" dur="500" fill="hold"/>
                                        <p:tgtEl>
                                          <p:spTgt spid="3">
                                            <p:txEl>
                                              <p:pRg st="7" end="7"/>
                                            </p:txEl>
                                          </p:spTgt>
                                        </p:tgtEl>
                                        <p:attrNameLst>
                                          <p:attrName>ppt_h</p:attrName>
                                        </p:attrNameLst>
                                      </p:cBhvr>
                                      <p:tavLst>
                                        <p:tav tm="0">
                                          <p:val>
                                            <p:strVal val="#ppt_h"/>
                                          </p:val>
                                        </p:tav>
                                        <p:tav tm="100000">
                                          <p:val>
                                            <p:strVal val="#ppt_h"/>
                                          </p:val>
                                        </p:tav>
                                      </p:tavLst>
                                    </p:anim>
                                    <p:anim calcmode="lin" valueType="num">
                                      <p:cBhvr>
                                        <p:cTn id="49" dur="500" fill="hold"/>
                                        <p:tgtEl>
                                          <p:spTgt spid="3">
                                            <p:txEl>
                                              <p:pRg st="7" end="7"/>
                                            </p:txEl>
                                          </p:spTgt>
                                        </p:tgtEl>
                                        <p:attrNameLst>
                                          <p:attrName>ppt_x</p:attrName>
                                        </p:attrNameLst>
                                      </p:cBhvr>
                                      <p:tavLst>
                                        <p:tav tm="0">
                                          <p:val>
                                            <p:strVal val="#ppt_x-.2"/>
                                          </p:val>
                                        </p:tav>
                                        <p:tav tm="100000">
                                          <p:val>
                                            <p:strVal val="#ppt_x"/>
                                          </p:val>
                                        </p:tav>
                                      </p:tavLst>
                                    </p:anim>
                                    <p:anim calcmode="lin" valueType="num">
                                      <p:cBhvr>
                                        <p:cTn id="50" dur="500" fill="hold"/>
                                        <p:tgtEl>
                                          <p:spTgt spid="3">
                                            <p:txEl>
                                              <p:pRg st="7" end="7"/>
                                            </p:txEl>
                                          </p:spTgt>
                                        </p:tgtEl>
                                        <p:attrNameLst>
                                          <p:attrName>ppt_y</p:attrName>
                                        </p:attrNameLst>
                                      </p:cBhvr>
                                      <p:tavLst>
                                        <p:tav tm="0">
                                          <p:val>
                                            <p:strVal val="#ppt_y"/>
                                          </p:val>
                                        </p:tav>
                                        <p:tav tm="100000">
                                          <p:val>
                                            <p:strVal val="#ppt_y"/>
                                          </p:val>
                                        </p:tav>
                                      </p:tavLst>
                                    </p:anim>
                                    <p:animEffect transition="in" filter="fade">
                                      <p:cBhvr>
                                        <p:cTn id="51"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600" dirty="0" smtClean="0">
                <a:solidFill>
                  <a:srgbClr val="0070C0"/>
                </a:solidFill>
              </a:rPr>
              <a:t>مراحل فرايند مصرف(ديدگاه بازاريابان)</a:t>
            </a:r>
            <a:endParaRPr lang="fa-IR" sz="3600" dirty="0">
              <a:solidFill>
                <a:srgbClr val="0070C0"/>
              </a:solidFill>
            </a:endParaRPr>
          </a:p>
        </p:txBody>
      </p:sp>
      <p:sp>
        <p:nvSpPr>
          <p:cNvPr id="3" name="Content Placeholder 2"/>
          <p:cNvSpPr>
            <a:spLocks noGrp="1"/>
          </p:cNvSpPr>
          <p:nvPr>
            <p:ph idx="1"/>
          </p:nvPr>
        </p:nvSpPr>
        <p:spPr/>
        <p:txBody>
          <a:bodyPr>
            <a:normAutofit fontScale="85000" lnSpcReduction="20000"/>
          </a:bodyPr>
          <a:lstStyle/>
          <a:p>
            <a:pPr>
              <a:buNone/>
            </a:pPr>
            <a:r>
              <a:rPr lang="fa-IR" dirty="0" smtClean="0">
                <a:solidFill>
                  <a:srgbClr val="FF0000"/>
                </a:solidFill>
              </a:rPr>
              <a:t>مسائل قبل از خريد:</a:t>
            </a:r>
          </a:p>
          <a:p>
            <a:pPr>
              <a:buFont typeface="Wingdings" pitchFamily="2" charset="2"/>
              <a:buChar char="q"/>
            </a:pPr>
            <a:r>
              <a:rPr lang="fa-IR" dirty="0" smtClean="0"/>
              <a:t>نگرش هاي مصرف كننده درباره محصول چگونه شكل ميگيرد يا تغيير ميكند؟</a:t>
            </a:r>
          </a:p>
          <a:p>
            <a:pPr>
              <a:buFont typeface="Wingdings" pitchFamily="2" charset="2"/>
              <a:buChar char="q"/>
            </a:pPr>
            <a:r>
              <a:rPr lang="fa-IR" dirty="0" smtClean="0"/>
              <a:t>مصرف كنندگان براي فهميدن اينكه كدام محصول از بقيه بهتر است از چه علائمي استفاده ميكنند؟</a:t>
            </a:r>
          </a:p>
          <a:p>
            <a:pPr>
              <a:buNone/>
            </a:pPr>
            <a:r>
              <a:rPr lang="fa-IR" dirty="0" smtClean="0">
                <a:solidFill>
                  <a:srgbClr val="FF0000"/>
                </a:solidFill>
              </a:rPr>
              <a:t>مسائل حين خريد:</a:t>
            </a:r>
          </a:p>
          <a:p>
            <a:pPr>
              <a:buNone/>
            </a:pPr>
            <a:r>
              <a:rPr lang="fa-IR" dirty="0" smtClean="0"/>
              <a:t>عوامل موقعيتي مانند فشار زماني يا ويترين فروشگاه چه تاثيري بر تصميم خريد مصرف كننده دارد؟</a:t>
            </a:r>
          </a:p>
          <a:p>
            <a:pPr>
              <a:buNone/>
            </a:pPr>
            <a:r>
              <a:rPr lang="fa-IR" dirty="0" smtClean="0">
                <a:solidFill>
                  <a:srgbClr val="FF0000"/>
                </a:solidFill>
              </a:rPr>
              <a:t>مسائل بعد از خريد:</a:t>
            </a:r>
          </a:p>
          <a:p>
            <a:pPr>
              <a:buNone/>
            </a:pPr>
            <a:r>
              <a:rPr lang="fa-IR" dirty="0" smtClean="0"/>
              <a:t>چه عاملي مشخص ميكند كه مصرف كننده از محصول راضي خواهد شد و انرا بار ديگر خريداري ميكند؟</a:t>
            </a:r>
          </a:p>
          <a:p>
            <a:pPr>
              <a:buNone/>
            </a:pPr>
            <a:r>
              <a:rPr lang="fa-IR" dirty="0" smtClean="0"/>
              <a:t>ايا اين فرد تجربه خود را در زمينه محصول به ديگران ميگويد و بر تصميمات خريد انها نيز تاثير ميگذارد؟</a:t>
            </a:r>
            <a:endParaRPr lang="fa-I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strVal val="#ppt_h"/>
                                          </p:val>
                                        </p:tav>
                                        <p:tav tm="100000">
                                          <p:val>
                                            <p:strVal val="#ppt_h"/>
                                          </p:val>
                                        </p:tav>
                                      </p:tavLst>
                                    </p:anim>
                                  </p:childTnLst>
                                </p:cTn>
                              </p:par>
                              <p:par>
                                <p:cTn id="15" presetID="17" presetClass="entr" presetSubtype="1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30"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800" decel="100000"/>
                                        <p:tgtEl>
                                          <p:spTgt spid="3">
                                            <p:txEl>
                                              <p:pRg st="3" end="3"/>
                                            </p:txEl>
                                          </p:spTgt>
                                        </p:tgtEl>
                                      </p:cBhvr>
                                    </p:animEffect>
                                    <p:anim calcmode="lin" valueType="num">
                                      <p:cBhvr>
                                        <p:cTn id="24" dur="800" decel="100000" fill="hold"/>
                                        <p:tgtEl>
                                          <p:spTgt spid="3">
                                            <p:txEl>
                                              <p:pRg st="3" end="3"/>
                                            </p:txEl>
                                          </p:spTgt>
                                        </p:tgtEl>
                                        <p:attrNameLst>
                                          <p:attrName>style.rotation</p:attrName>
                                        </p:attrNameLst>
                                      </p:cBhvr>
                                      <p:tavLst>
                                        <p:tav tm="0">
                                          <p:val>
                                            <p:fltVal val="-90"/>
                                          </p:val>
                                        </p:tav>
                                        <p:tav tm="100000">
                                          <p:val>
                                            <p:fltVal val="0"/>
                                          </p:val>
                                        </p:tav>
                                      </p:tavLst>
                                    </p:anim>
                                    <p:anim calcmode="lin" valueType="num">
                                      <p:cBhvr>
                                        <p:cTn id="25" dur="800" decel="100000" fill="hold"/>
                                        <p:tgtEl>
                                          <p:spTgt spid="3">
                                            <p:txEl>
                                              <p:pRg st="3" end="3"/>
                                            </p:txEl>
                                          </p:spTgt>
                                        </p:tgtEl>
                                        <p:attrNameLst>
                                          <p:attrName>ppt_x</p:attrName>
                                        </p:attrNameLst>
                                      </p:cBhvr>
                                      <p:tavLst>
                                        <p:tav tm="0">
                                          <p:val>
                                            <p:strVal val="#ppt_x+0.4"/>
                                          </p:val>
                                        </p:tav>
                                        <p:tav tm="100000">
                                          <p:val>
                                            <p:strVal val="#ppt_x-0.05"/>
                                          </p:val>
                                        </p:tav>
                                      </p:tavLst>
                                    </p:anim>
                                    <p:anim calcmode="lin" valueType="num">
                                      <p:cBhvr>
                                        <p:cTn id="26" dur="800" decel="100000" fill="hold"/>
                                        <p:tgtEl>
                                          <p:spTgt spid="3">
                                            <p:txEl>
                                              <p:pRg st="3" end="3"/>
                                            </p:txEl>
                                          </p:spTgt>
                                        </p:tgtEl>
                                        <p:attrNameLst>
                                          <p:attrName>ppt_y</p:attrName>
                                        </p:attrNameLst>
                                      </p:cBhvr>
                                      <p:tavLst>
                                        <p:tav tm="0">
                                          <p:val>
                                            <p:strVal val="#ppt_y-0.4"/>
                                          </p:val>
                                        </p:tav>
                                        <p:tav tm="100000">
                                          <p:val>
                                            <p:strVal val="#ppt_y+0.1"/>
                                          </p:val>
                                        </p:tav>
                                      </p:tavLst>
                                    </p:anim>
                                    <p:anim calcmode="lin" valueType="num">
                                      <p:cBhvr>
                                        <p:cTn id="27" dur="200" accel="100000" fill="hold">
                                          <p:stCondLst>
                                            <p:cond delay="800"/>
                                          </p:stCondLst>
                                        </p:cTn>
                                        <p:tgtEl>
                                          <p:spTgt spid="3">
                                            <p:txEl>
                                              <p:pRg st="3" end="3"/>
                                            </p:txEl>
                                          </p:spTgt>
                                        </p:tgtEl>
                                        <p:attrNameLst>
                                          <p:attrName>ppt_x</p:attrName>
                                        </p:attrNameLst>
                                      </p:cBhvr>
                                      <p:tavLst>
                                        <p:tav tm="0">
                                          <p:val>
                                            <p:strVal val="#ppt_x-0.05"/>
                                          </p:val>
                                        </p:tav>
                                        <p:tav tm="100000">
                                          <p:val>
                                            <p:strVal val="#ppt_x"/>
                                          </p:val>
                                        </p:tav>
                                      </p:tavLst>
                                    </p:anim>
                                    <p:anim calcmode="lin" valueType="num">
                                      <p:cBhvr>
                                        <p:cTn id="28" dur="200" accel="100000" fill="hold">
                                          <p:stCondLst>
                                            <p:cond delay="800"/>
                                          </p:stCondLst>
                                        </p:cTn>
                                        <p:tgtEl>
                                          <p:spTgt spid="3">
                                            <p:txEl>
                                              <p:pRg st="3" end="3"/>
                                            </p:txEl>
                                          </p:spTgt>
                                        </p:tgtEl>
                                        <p:attrNameLst>
                                          <p:attrName>ppt_y</p:attrName>
                                        </p:attrNameLst>
                                      </p:cBhvr>
                                      <p:tavLst>
                                        <p:tav tm="0">
                                          <p:val>
                                            <p:strVal val="#ppt_y+0.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6" presetClass="entr" presetSubtype="16" fill="hold"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circle(in)">
                                      <p:cBhvr>
                                        <p:cTn id="33" dur="2000"/>
                                        <p:tgtEl>
                                          <p:spTgt spid="3">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48" presetClass="entr" presetSubtype="0" accel="50000" fill="hold"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 calcmode="lin" valueType="num">
                                      <p:cBhvr>
                                        <p:cTn id="38" dur="1000" fill="hold"/>
                                        <p:tgtEl>
                                          <p:spTgt spid="3">
                                            <p:txEl>
                                              <p:pRg st="5" end="5"/>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39" dur="1000" fill="hold"/>
                                        <p:tgtEl>
                                          <p:spTgt spid="3">
                                            <p:txEl>
                                              <p:pRg st="5" end="5"/>
                                            </p:txEl>
                                          </p:spTgt>
                                        </p:tgtEl>
                                        <p:attrNameLst>
                                          <p:attrName>ppt_x</p:attrName>
                                        </p:attrNameLst>
                                      </p:cBhvr>
                                      <p:tavLst>
                                        <p:tav tm="0">
                                          <p:val>
                                            <p:fltVal val="-1"/>
                                          </p:val>
                                        </p:tav>
                                        <p:tav tm="50000">
                                          <p:val>
                                            <p:fltVal val="0.95"/>
                                          </p:val>
                                        </p:tav>
                                        <p:tav tm="100000">
                                          <p:val>
                                            <p:strVal val="#ppt_x"/>
                                          </p:val>
                                        </p:tav>
                                      </p:tavLst>
                                    </p:anim>
                                    <p:anim calcmode="lin" valueType="num">
                                      <p:cBhvr>
                                        <p:cTn id="40" dur="1000" fill="hold"/>
                                        <p:tgtEl>
                                          <p:spTgt spid="3">
                                            <p:txEl>
                                              <p:pRg st="5" end="5"/>
                                            </p:txEl>
                                          </p:spTgt>
                                        </p:tgtEl>
                                        <p:attrNameLst>
                                          <p:attrName>ppt_y</p:attrName>
                                        </p:attrNameLst>
                                      </p:cBhvr>
                                      <p:tavLst>
                                        <p:tav tm="0">
                                          <p:val>
                                            <p:strVal val="#ppt_y"/>
                                          </p:val>
                                        </p:tav>
                                        <p:tav tm="100000">
                                          <p:val>
                                            <p:strVal val="#ppt_y"/>
                                          </p:val>
                                        </p:tav>
                                      </p:tavLst>
                                    </p:anim>
                                    <p:animEffect transition="in" filter="fade">
                                      <p:cBhvr>
                                        <p:cTn id="41" dur="1000"/>
                                        <p:tgtEl>
                                          <p:spTgt spid="3">
                                            <p:txEl>
                                              <p:pRg st="5" end="5"/>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7" presetClass="entr" presetSubtype="10" fill="hold" nodeType="clickEffect">
                                  <p:stCondLst>
                                    <p:cond delay="0"/>
                                  </p:stCondLst>
                                  <p:childTnLst>
                                    <p:set>
                                      <p:cBhvr>
                                        <p:cTn id="45" dur="1" fill="hold">
                                          <p:stCondLst>
                                            <p:cond delay="0"/>
                                          </p:stCondLst>
                                        </p:cTn>
                                        <p:tgtEl>
                                          <p:spTgt spid="3">
                                            <p:txEl>
                                              <p:pRg st="6" end="6"/>
                                            </p:txEl>
                                          </p:spTgt>
                                        </p:tgtEl>
                                        <p:attrNameLst>
                                          <p:attrName>style.visibility</p:attrName>
                                        </p:attrNameLst>
                                      </p:cBhvr>
                                      <p:to>
                                        <p:strVal val="visible"/>
                                      </p:to>
                                    </p:set>
                                    <p:anim calcmode="lin" valueType="num">
                                      <p:cBhvr>
                                        <p:cTn id="46"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7" dur="500" fill="hold"/>
                                        <p:tgtEl>
                                          <p:spTgt spid="3">
                                            <p:txEl>
                                              <p:pRg st="6" end="6"/>
                                            </p:txEl>
                                          </p:spTgt>
                                        </p:tgtEl>
                                        <p:attrNameLst>
                                          <p:attrName>ppt_h</p:attrName>
                                        </p:attrNameLst>
                                      </p:cBhvr>
                                      <p:tavLst>
                                        <p:tav tm="0">
                                          <p:val>
                                            <p:strVal val="#ppt_h"/>
                                          </p:val>
                                        </p:tav>
                                        <p:tav tm="100000">
                                          <p:val>
                                            <p:strVal val="#ppt_h"/>
                                          </p:val>
                                        </p:tav>
                                      </p:tavLst>
                                    </p:anim>
                                  </p:childTnLst>
                                </p:cTn>
                              </p:par>
                              <p:par>
                                <p:cTn id="48" presetID="17" presetClass="entr" presetSubtype="10" fill="hold" nodeType="withEffect">
                                  <p:stCondLst>
                                    <p:cond delay="0"/>
                                  </p:stCondLst>
                                  <p:childTnLst>
                                    <p:set>
                                      <p:cBhvr>
                                        <p:cTn id="49" dur="1" fill="hold">
                                          <p:stCondLst>
                                            <p:cond delay="0"/>
                                          </p:stCondLst>
                                        </p:cTn>
                                        <p:tgtEl>
                                          <p:spTgt spid="3">
                                            <p:txEl>
                                              <p:pRg st="7" end="7"/>
                                            </p:txEl>
                                          </p:spTgt>
                                        </p:tgtEl>
                                        <p:attrNameLst>
                                          <p:attrName>style.visibility</p:attrName>
                                        </p:attrNameLst>
                                      </p:cBhvr>
                                      <p:to>
                                        <p:strVal val="visible"/>
                                      </p:to>
                                    </p:set>
                                    <p:anim calcmode="lin" valueType="num">
                                      <p:cBhvr>
                                        <p:cTn id="50"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1" dur="500" fill="hold"/>
                                        <p:tgtEl>
                                          <p:spTgt spid="3">
                                            <p:txEl>
                                              <p:pRg st="7" end="7"/>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solidFill>
                  <a:srgbClr val="00B050"/>
                </a:solidFill>
              </a:rPr>
              <a:t>دليل شناسايي رفتار مصرف كننده</a:t>
            </a:r>
            <a:endParaRPr lang="fa-IR" dirty="0">
              <a:solidFill>
                <a:srgbClr val="00B050"/>
              </a:solidFill>
            </a:endParaRPr>
          </a:p>
        </p:txBody>
      </p:sp>
      <p:sp>
        <p:nvSpPr>
          <p:cNvPr id="3" name="Content Placeholder 2"/>
          <p:cNvSpPr>
            <a:spLocks noGrp="1"/>
          </p:cNvSpPr>
          <p:nvPr>
            <p:ph idx="1"/>
          </p:nvPr>
        </p:nvSpPr>
        <p:spPr/>
        <p:txBody>
          <a:bodyPr/>
          <a:lstStyle/>
          <a:p>
            <a:pPr algn="r" rtl="1"/>
            <a:r>
              <a:rPr lang="fa-IR" dirty="0" smtClean="0"/>
              <a:t>فهميدن رفتار مصرف كننده يك راه خوب براي كسب و كارها است.مفهوم بازاريابي بيان ميكند كه هدف از وجود بنگاه ها برطرف كردن نيازها است.بازاريابان فقط هنگامي قادر به تامين اين نيازها خواهند بود كه افراد يا سازمانهايي را كه از محصولات يا خدمات آنها استفاده ميكنند بشناسند </a:t>
            </a:r>
            <a:endParaRPr lang="fa-IR" dirty="0"/>
          </a:p>
        </p:txBody>
      </p:sp>
    </p:spTree>
  </p:cSld>
  <p:clrMapOvr>
    <a:masterClrMapping/>
  </p:clrMapOvr>
  <p:transition>
    <p:spli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388</TotalTime>
  <Words>1610</Words>
  <Application>Microsoft Office PowerPoint</Application>
  <PresentationFormat>On-screen Show (4:3)</PresentationFormat>
  <Paragraphs>144</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Apex</vt:lpstr>
      <vt:lpstr>PowerPoint Presentation</vt:lpstr>
      <vt:lpstr>رفتار مصرف کننده خریدن،داشتن وبودن</vt:lpstr>
      <vt:lpstr>PowerPoint Presentation</vt:lpstr>
      <vt:lpstr>رفتار مصرف كننده</vt:lpstr>
      <vt:lpstr>مصرف كنندگان بازيگران صحنه بازار هستند </vt:lpstr>
      <vt:lpstr>فرايند رفتار مصرف كننده</vt:lpstr>
      <vt:lpstr>مراحل فرايند مصرف(ديدگاه مصرف كننده)</vt:lpstr>
      <vt:lpstr>مراحل فرايند مصرف(ديدگاه بازاريابان)</vt:lpstr>
      <vt:lpstr>دليل شناسايي رفتار مصرف كننده</vt:lpstr>
      <vt:lpstr>تقسيم بندي مصرف كنندگان</vt:lpstr>
      <vt:lpstr>تقسيم بندي مصرف كنندگان از نظر جمعيت شناختي</vt:lpstr>
      <vt:lpstr>تاثير بازاريابي بر مصرف كنندگان</vt:lpstr>
      <vt:lpstr>انواع روابط فرد با يك محصول</vt:lpstr>
      <vt:lpstr>فرهنگ مصرف كننده جهاني</vt:lpstr>
      <vt:lpstr>مصرف مجازي و قدرت توده ها</vt:lpstr>
      <vt:lpstr>اخلاق بازاريابي و سياست عمومي</vt:lpstr>
      <vt:lpstr>چند پرسش</vt:lpstr>
      <vt:lpstr>سياست عمومي و مصرف گرايي</vt:lpstr>
      <vt:lpstr>جنبشهاي مصرف كنندگان</vt:lpstr>
      <vt:lpstr>چند نمونه قوانين فدرال براي تقويت رفاه مصرف كنندگان</vt:lpstr>
      <vt:lpstr>جنبه هاي پنهان رفتار مصرف كننده</vt:lpstr>
      <vt:lpstr>فعاليت هاي غير قانوني</vt:lpstr>
      <vt:lpstr>انواع مختلفي از متخصصان رفتار مصرف کننده را مطالعه ميکنند</vt:lpstr>
      <vt:lpstr>تاثير بين رشته اي بر رشته رفتار مصرف كننده</vt:lpstr>
      <vt:lpstr>دو ديدگاه براي درك رفتار مصرف كننده</vt:lpstr>
      <vt:lpstr>دو ديدگاه براي درك رفتار مصرف كننده</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خديجه آخوندي</cp:lastModifiedBy>
  <cp:revision>64</cp:revision>
  <dcterms:created xsi:type="dcterms:W3CDTF">2006-08-16T00:00:00Z</dcterms:created>
  <dcterms:modified xsi:type="dcterms:W3CDTF">2015-11-17T06:53:50Z</dcterms:modified>
</cp:coreProperties>
</file>