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3764A-A30E-43C7-A7EF-970979A09BC4}"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25261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3764A-A30E-43C7-A7EF-970979A09BC4}"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25029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3764A-A30E-43C7-A7EF-970979A09BC4}"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156537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3764A-A30E-43C7-A7EF-970979A09BC4}"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14472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3764A-A30E-43C7-A7EF-970979A09BC4}"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159267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3764A-A30E-43C7-A7EF-970979A09BC4}"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48628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3764A-A30E-43C7-A7EF-970979A09BC4}"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5723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3764A-A30E-43C7-A7EF-970979A09BC4}"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343101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3764A-A30E-43C7-A7EF-970979A09BC4}"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2717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3764A-A30E-43C7-A7EF-970979A09BC4}"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274477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3764A-A30E-43C7-A7EF-970979A09BC4}"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A627D-8E3D-4F6C-B7AF-37D64201FADE}" type="slidenum">
              <a:rPr lang="en-US" smtClean="0"/>
              <a:t>‹#›</a:t>
            </a:fld>
            <a:endParaRPr lang="en-US"/>
          </a:p>
        </p:txBody>
      </p:sp>
    </p:spTree>
    <p:extLst>
      <p:ext uri="{BB962C8B-B14F-4D97-AF65-F5344CB8AC3E}">
        <p14:creationId xmlns:p14="http://schemas.microsoft.com/office/powerpoint/2010/main" val="44007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3764A-A30E-43C7-A7EF-970979A09BC4}" type="datetimeFigureOut">
              <a:rPr lang="en-US" smtClean="0"/>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A627D-8E3D-4F6C-B7AF-37D64201FADE}" type="slidenum">
              <a:rPr lang="en-US" smtClean="0"/>
              <a:t>‹#›</a:t>
            </a:fld>
            <a:endParaRPr lang="en-US"/>
          </a:p>
        </p:txBody>
      </p:sp>
    </p:spTree>
    <p:extLst>
      <p:ext uri="{BB962C8B-B14F-4D97-AF65-F5344CB8AC3E}">
        <p14:creationId xmlns:p14="http://schemas.microsoft.com/office/powerpoint/2010/main" val="261067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2819400" cy="1543050"/>
          </a:xfrm>
        </p:spPr>
        <p:txBody>
          <a:bodyPr>
            <a:normAutofit/>
          </a:bodyPr>
          <a:lstStyle/>
          <a:p>
            <a:r>
              <a:rPr lang="fa-IR" sz="8000" dirty="0" smtClean="0">
                <a:solidFill>
                  <a:schemeClr val="bg1"/>
                </a:solidFill>
                <a:cs typeface="B Narenj" pitchFamily="2" charset="-78"/>
              </a:rPr>
              <a:t>به نام خدا</a:t>
            </a:r>
            <a:endParaRPr lang="en-US" sz="8000" dirty="0">
              <a:solidFill>
                <a:schemeClr val="bg1"/>
              </a:solidFill>
              <a:cs typeface="B Narenj" pitchFamily="2" charset="-78"/>
            </a:endParaRPr>
          </a:p>
        </p:txBody>
      </p:sp>
      <p:sp>
        <p:nvSpPr>
          <p:cNvPr id="3" name="Subtitle 2"/>
          <p:cNvSpPr>
            <a:spLocks noGrp="1"/>
          </p:cNvSpPr>
          <p:nvPr>
            <p:ph type="subTitle" idx="1"/>
          </p:nvPr>
        </p:nvSpPr>
        <p:spPr>
          <a:xfrm>
            <a:off x="0" y="3429000"/>
            <a:ext cx="6248400" cy="2209800"/>
          </a:xfrm>
        </p:spPr>
        <p:txBody>
          <a:bodyPr>
            <a:normAutofit/>
          </a:bodyPr>
          <a:lstStyle/>
          <a:p>
            <a:r>
              <a:rPr lang="fa-IR" sz="5400" dirty="0" smtClean="0">
                <a:cs typeface="B Narenj" pitchFamily="2" charset="-78"/>
              </a:rPr>
              <a:t>موضوع:درس پانزدهم جامعه شناسی</a:t>
            </a:r>
          </a:p>
          <a:p>
            <a:r>
              <a:rPr lang="fa-IR" sz="5400" dirty="0" smtClean="0">
                <a:cs typeface="B Narenj" pitchFamily="2" charset="-78"/>
              </a:rPr>
              <a:t>تهیه کننده:علی ملایی</a:t>
            </a:r>
            <a:endParaRPr lang="en-US" dirty="0">
              <a:cs typeface="B Narenj" pitchFamily="2" charset="-78"/>
            </a:endParaRPr>
          </a:p>
        </p:txBody>
      </p:sp>
    </p:spTree>
    <p:extLst>
      <p:ext uri="{BB962C8B-B14F-4D97-AF65-F5344CB8AC3E}">
        <p14:creationId xmlns:p14="http://schemas.microsoft.com/office/powerpoint/2010/main" val="2374976675"/>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315200" cy="1470025"/>
          </a:xfrm>
        </p:spPr>
        <p:txBody>
          <a:bodyPr/>
          <a:lstStyle/>
          <a:p>
            <a:r>
              <a:rPr lang="fa-IR" dirty="0" smtClean="0">
                <a:solidFill>
                  <a:srgbClr val="002060"/>
                </a:solidFill>
              </a:rPr>
              <a:t>درجهان امروزه به شناخت غیر حسی و غیر تجربی معرفت گفته میشود.</a:t>
            </a:r>
            <a:r>
              <a:rPr lang="fa-IR" dirty="0" smtClean="0"/>
              <a:t>          </a:t>
            </a:r>
            <a:endParaRPr lang="en-US" dirty="0"/>
          </a:p>
        </p:txBody>
      </p:sp>
      <p:sp>
        <p:nvSpPr>
          <p:cNvPr id="3" name="Subtitle 2"/>
          <p:cNvSpPr>
            <a:spLocks noGrp="1"/>
          </p:cNvSpPr>
          <p:nvPr>
            <p:ph type="subTitle" idx="1"/>
          </p:nvPr>
        </p:nvSpPr>
        <p:spPr>
          <a:xfrm>
            <a:off x="1676400" y="3124200"/>
            <a:ext cx="6400800" cy="1752600"/>
          </a:xfrm>
        </p:spPr>
        <p:txBody>
          <a:bodyPr>
            <a:noAutofit/>
          </a:bodyPr>
          <a:lstStyle/>
          <a:p>
            <a:pPr algn="just"/>
            <a:r>
              <a:rPr lang="fa-IR" dirty="0" smtClean="0">
                <a:solidFill>
                  <a:srgbClr val="7030A0"/>
                </a:solidFill>
                <a:cs typeface="B Nazanin" pitchFamily="2" charset="-78"/>
              </a:rPr>
              <a:t>محدود کردن معنای علم به علم تجربی در تاریخ اندیشه ی بشر و حتی در جهان غرب سابقه ی چندانی نداردوبه نیمه ی دوم باز می گردد.این تعریف از علم از نیمه  ی قرن بیستم مورد تردید فیلسوفانی که در موردعلم تحقیق و مطالعه می کنندقرار گرفت.           </a:t>
            </a:r>
            <a:r>
              <a:rPr lang="fa-IR" dirty="0" smtClean="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3377642814"/>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lstStyle/>
          <a:p>
            <a:pPr algn="just"/>
            <a:r>
              <a:rPr lang="fa-IR" sz="3200" dirty="0" smtClean="0">
                <a:cs typeface="B Nazanin" pitchFamily="2" charset="-78"/>
              </a:rPr>
              <a:t>رویکرد دنیوی معاصر عامل مهمی است که او را هم به سوی حس گرایی و هم به سوی انکار بخش های غیر تجربی وغیر حسی علوم سوق می داد.زیرا حس ابزار دنیوی شناخت بشری است و نقطه ی قوت علوم حسی وتجربی نیز این است که انسان را در تسلط بر   عالم طبیعت یاری می کنند.                                </a:t>
            </a:r>
            <a:r>
              <a:rPr lang="fa-IR" dirty="0" smtClean="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3879514638"/>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4419600"/>
          </a:xfrm>
        </p:spPr>
        <p:txBody>
          <a:bodyPr>
            <a:normAutofit/>
          </a:bodyPr>
          <a:lstStyle/>
          <a:p>
            <a:pPr algn="just"/>
            <a:r>
              <a:rPr lang="fa-IR" sz="4000" dirty="0" smtClean="0">
                <a:cs typeface="B Nazanin" pitchFamily="2" charset="-78"/>
              </a:rPr>
              <a:t>اگوست کنت معتقد بودشناختی که از راه حس و تجربه به دست نیامده باشد شناخت علمی نیست.او شناخت های شهودی و وحیانی و همچون شناخت عقلی را شناخت های غیر علمی می دانست وآن هارا پندار های مربوط به دوران کودکی و نوجوانی بشریت خواند.        </a:t>
            </a:r>
            <a:endParaRPr lang="en-US" sz="4000" dirty="0">
              <a:cs typeface="B Nazanin" pitchFamily="2" charset="-78"/>
            </a:endParaRPr>
          </a:p>
        </p:txBody>
      </p:sp>
    </p:spTree>
    <p:extLst>
      <p:ext uri="{BB962C8B-B14F-4D97-AF65-F5344CB8AC3E}">
        <p14:creationId xmlns:p14="http://schemas.microsoft.com/office/powerpoint/2010/main" val="2584062795"/>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248400"/>
          </a:xfrm>
        </p:spPr>
        <p:txBody>
          <a:bodyPr>
            <a:normAutofit fontScale="90000"/>
          </a:bodyPr>
          <a:lstStyle/>
          <a:p>
            <a:r>
              <a:rPr lang="fa-IR" dirty="0" smtClean="0"/>
              <a:t>آنچه از این درس آموختیم:</a:t>
            </a:r>
            <a:br>
              <a:rPr lang="fa-IR" dirty="0" smtClean="0"/>
            </a:br>
            <a:r>
              <a:rPr lang="fa-IR" sz="3600" dirty="0" smtClean="0"/>
              <a:t>شناخت حسی و تجربی بخشی از شناخت علمی است.جهان اجتماعی متجدد به دلایلی که ریشه در شناخت عمومی وفرهنگی آن دارد در مقطعی از تاریخ خود این بخش از خود شناخت علمی را مورد حمایت قرار داده است.غلبه بر دیدگاه حس گرایانه سبب شد تا آگاهی های پیشین بشر نسبت به جامعه ی انسانی نیز به دلیل این که از روش های صرفا حسی بدست نیامده بود یا از روش عقلی استفاده کرده بود آگاهی های غیر علمی دانسته شود و جامعه شناسی دانش معرفی شود که صرفا درقرن نوزدهم متولد شده است.مشکل حس گرایان در این است که راه های دیگری را برای شناخت عالم واز جمله شناخت جهان اجتماعی وجود دارد مورد غفلت یا انکار قرار دادند. </a:t>
            </a:r>
            <a:r>
              <a:rPr lang="fa-IR" dirty="0" smtClean="0"/>
              <a:t/>
            </a:r>
            <a:br>
              <a:rPr lang="fa-IR" dirty="0" smtClean="0"/>
            </a:br>
            <a:endParaRPr lang="en-US" dirty="0"/>
          </a:p>
        </p:txBody>
      </p:sp>
      <p:sp>
        <p:nvSpPr>
          <p:cNvPr id="3" name="Subtitle 2"/>
          <p:cNvSpPr>
            <a:spLocks noGrp="1"/>
          </p:cNvSpPr>
          <p:nvPr>
            <p:ph type="subTitle" idx="1"/>
          </p:nvPr>
        </p:nvSpPr>
        <p:spPr>
          <a:xfrm flipV="1">
            <a:off x="30481" y="6705600"/>
            <a:ext cx="45719" cy="76200"/>
          </a:xfrm>
        </p:spPr>
        <p:txBody>
          <a:bodyPr>
            <a:normAutofit fontScale="25000" lnSpcReduction="20000"/>
          </a:bodyPr>
          <a:lstStyle/>
          <a:p>
            <a:endParaRPr lang="en-US" dirty="0"/>
          </a:p>
        </p:txBody>
      </p:sp>
    </p:spTree>
    <p:extLst>
      <p:ext uri="{BB962C8B-B14F-4D97-AF65-F5344CB8AC3E}">
        <p14:creationId xmlns:p14="http://schemas.microsoft.com/office/powerpoint/2010/main" val="3559904154"/>
      </p:ext>
    </p:extLst>
  </p:cSld>
  <p:clrMapOvr>
    <a:masterClrMapping/>
  </p:clrMapOvr>
  <p:transition spd="slow">
    <p:push dir="u"/>
    <p:sndAc>
      <p:stSnd>
        <p:snd r:embed="rId2" name="drumroll.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180</Words>
  <Application>Microsoft Office PowerPoint</Application>
  <PresentationFormat>On-screen Show (4:3)</PresentationFormat>
  <Paragraphs>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به نام خدا</vt:lpstr>
      <vt:lpstr>درجهان امروزه به شناخت غیر حسی و غیر تجربی معرفت گفته میشود.          </vt:lpstr>
      <vt:lpstr>رویکرد دنیوی معاصر عامل مهمی است که او را هم به سوی حس گرایی و هم به سوی انکار بخش های غیر تجربی وغیر حسی علوم سوق می داد.زیرا حس ابزار دنیوی شناخت بشری است و نقطه ی قوت علوم حسی وتجربی نیز این است که انسان را در تسلط بر   عالم طبیعت یاری می کنند.                                          </vt:lpstr>
      <vt:lpstr>اگوست کنت معتقد بودشناختی که از راه حس و تجربه به دست نیامده باشد شناخت علمی نیست.او شناخت های شهودی و وحیانی و همچون شناخت عقلی را شناخت های غیر علمی می دانست وآن هارا پندار های مربوط به دوران کودکی و نوجوانی بشریت خواند.        </vt:lpstr>
      <vt:lpstr>آنچه از این درس آموختیم: شناخت حسی و تجربی بخشی از شناخت علمی است.جهان اجتماعی متجدد به دلایلی که ریشه در شناخت عمومی وفرهنگی آن دارد در مقطعی از تاریخ خود این بخش از خود شناخت علمی را مورد حمایت قرار داده است.غلبه بر دیدگاه حس گرایانه سبب شد تا آگاهی های پیشین بشر نسبت به جامعه ی انسانی نیز به دلیل این که از روش های صرفا حسی بدست نیامده بود یا از روش عقلی استفاده کرده بود آگاهی های غیر علمی دانسته شود و جامعه شناسی دانش معرفی شود که صرفا درقرن نوزدهم متولد شده است.مشکل حس گرایان در این است که راه های دیگری را برای شناخت عالم واز جمله شناخت جهان اجتماعی وجود دارد مورد غفلت یا انکار قرار دادند.  </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 Pack 24 DVDs</dc:creator>
  <cp:lastModifiedBy>MRT Pack 24 DVDs</cp:lastModifiedBy>
  <cp:revision>6</cp:revision>
  <dcterms:created xsi:type="dcterms:W3CDTF">2016-03-10T07:25:07Z</dcterms:created>
  <dcterms:modified xsi:type="dcterms:W3CDTF">2016-03-10T08:17:17Z</dcterms:modified>
</cp:coreProperties>
</file>