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60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9B5E52B-881F-413A-B36E-8BB93E0C8341}" type="datetimeFigureOut">
              <a:rPr lang="en-US" smtClean="0"/>
              <a:pPr/>
              <a:t>1/8/2014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0331804-C42F-467B-8083-A04FF177E31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B5E52B-881F-413A-B36E-8BB93E0C8341}"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31804-C42F-467B-8083-A04FF177E3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B5E52B-881F-413A-B36E-8BB93E0C8341}"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31804-C42F-467B-8083-A04FF177E3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B5E52B-881F-413A-B36E-8BB93E0C8341}"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31804-C42F-467B-8083-A04FF177E3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B5E52B-881F-413A-B36E-8BB93E0C8341}" type="datetimeFigureOut">
              <a:rPr lang="en-US" smtClean="0"/>
              <a:pPr/>
              <a:t>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331804-C42F-467B-8083-A04FF177E31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B5E52B-881F-413A-B36E-8BB93E0C8341}" type="datetimeFigureOut">
              <a:rPr lang="en-US" smtClean="0"/>
              <a:pPr/>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331804-C42F-467B-8083-A04FF177E3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B5E52B-881F-413A-B36E-8BB93E0C8341}" type="datetimeFigureOut">
              <a:rPr lang="en-US" smtClean="0"/>
              <a:pPr/>
              <a:t>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331804-C42F-467B-8083-A04FF177E3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B5E52B-881F-413A-B36E-8BB93E0C8341}" type="datetimeFigureOut">
              <a:rPr lang="en-US" smtClean="0"/>
              <a:pPr/>
              <a:t>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331804-C42F-467B-8083-A04FF177E3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B5E52B-881F-413A-B36E-8BB93E0C8341}" type="datetimeFigureOut">
              <a:rPr lang="en-US" smtClean="0"/>
              <a:pPr/>
              <a:t>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331804-C42F-467B-8083-A04FF177E3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B5E52B-881F-413A-B36E-8BB93E0C8341}" type="datetimeFigureOut">
              <a:rPr lang="en-US" smtClean="0"/>
              <a:pPr/>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331804-C42F-467B-8083-A04FF177E3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B5E52B-881F-413A-B36E-8BB93E0C8341}" type="datetimeFigureOut">
              <a:rPr lang="en-US" smtClean="0"/>
              <a:pPr/>
              <a:t>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0331804-C42F-467B-8083-A04FF177E31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9B5E52B-881F-413A-B36E-8BB93E0C8341}" type="datetimeFigureOut">
              <a:rPr lang="en-US" smtClean="0"/>
              <a:pPr/>
              <a:t>1/8/2014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0331804-C42F-467B-8083-A04FF177E31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2286000"/>
          </a:xfrm>
        </p:spPr>
        <p:txBody>
          <a:bodyPr/>
          <a:lstStyle/>
          <a:p>
            <a:pPr algn="ctr" rtl="1">
              <a:buNone/>
            </a:pPr>
            <a:endParaRPr lang="fa-IR" dirty="0" smtClean="0"/>
          </a:p>
          <a:p>
            <a:pPr algn="ctr" rtl="1">
              <a:buNone/>
            </a:pPr>
            <a:r>
              <a:rPr lang="fa-IR" sz="6000" b="1" dirty="0" smtClean="0">
                <a:cs typeface="B Lotus" pitchFamily="2" charset="-78"/>
              </a:rPr>
              <a:t>بسم الله الرحمن الرحیم</a:t>
            </a:r>
            <a:endParaRPr lang="en-US" sz="6000" b="1" dirty="0">
              <a:cs typeface="B Lotus"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rtl="1"/>
            <a:r>
              <a:rPr lang="fa-IR" sz="3200" dirty="0" smtClean="0">
                <a:cs typeface="B Lotus" pitchFamily="2" charset="-78"/>
              </a:rPr>
              <a:t>رهیافت رادیکال و نقش واقعی دولت</a:t>
            </a:r>
            <a:endParaRPr lang="en-US" sz="3200" dirty="0" smtClean="0">
              <a:cs typeface="B Lotus" pitchFamily="2" charset="-78"/>
            </a:endParaRPr>
          </a:p>
        </p:txBody>
      </p:sp>
      <p:sp>
        <p:nvSpPr>
          <p:cNvPr id="3" name="Content Placeholder 2"/>
          <p:cNvSpPr>
            <a:spLocks noGrp="1"/>
          </p:cNvSpPr>
          <p:nvPr>
            <p:ph idx="1"/>
          </p:nvPr>
        </p:nvSpPr>
        <p:spPr/>
        <p:txBody>
          <a:bodyPr>
            <a:normAutofit lnSpcReduction="10000"/>
          </a:bodyPr>
          <a:lstStyle/>
          <a:p>
            <a:pPr algn="just" rtl="1">
              <a:buNone/>
            </a:pPr>
            <a:r>
              <a:rPr lang="fa-IR" sz="2400" dirty="0" smtClean="0">
                <a:cs typeface="B Lotus" pitchFamily="2" charset="-78"/>
              </a:rPr>
              <a:t>الف)ابزار گرایی: دولت چیزی جز ابزاری در دست سرمایه داران و منافعشان نیست. بر این اساس دولت در پی شخصی کردن سود و اجتماعی کردن هزینه ها است و در این راستا تولید غالب کالاهای عمومی را به بخش خصوصی واگذار می کند.</a:t>
            </a:r>
          </a:p>
          <a:p>
            <a:pPr algn="just" rtl="1">
              <a:buNone/>
            </a:pPr>
            <a:r>
              <a:rPr lang="fa-IR" sz="2400" dirty="0" smtClean="0">
                <a:cs typeface="B Lotus" pitchFamily="2" charset="-78"/>
              </a:rPr>
              <a:t>سرمایه داران نیز با گزینش نامزد های سیاسی و تدوین سیاست گذاری عمومی به واسطه تأمین مالی اتاق فکر انتخاباتی و لابی گری کنترل دولت را در دست گرفته و از آن در جهت منافع خود استفاده می کنند در حالی که طبقات دیگر رها می شوند تا از خودشان در بازار دفاع کنند. هرگونه منافع ظاهری در راستای نفع طبقات فرودست تنها ژستی نمادین برای حفظ نظم و ثبات اجتماعی است.</a:t>
            </a:r>
          </a:p>
          <a:p>
            <a:pPr algn="just" rtl="1">
              <a:buNone/>
            </a:pPr>
            <a:r>
              <a:rPr lang="fa-IR" sz="2400" dirty="0" smtClean="0">
                <a:cs typeface="B Lotus" pitchFamily="2" charset="-78"/>
              </a:rPr>
              <a:t>ب)ساختارگرایان:این گروه معتقدند که ساختار اقتصادی بگونه ای است که دولت و سیاست های آن در راستای منافع سرمایه داران قرار می گیرد. فرآیند انباشت سرمایه و ضرورت آن، الزامات و محدودیت های ساختاری کلمات کلیدی این تئوری پردازان است.</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rtl="1"/>
            <a:r>
              <a:rPr lang="fa-IR" sz="3200" dirty="0" smtClean="0">
                <a:cs typeface="B Lotus" pitchFamily="2" charset="-78"/>
              </a:rPr>
              <a:t>رهیافت رادیکال و نقش واقعی دولت</a:t>
            </a:r>
            <a:endParaRPr lang="en-US" sz="3200" dirty="0" smtClean="0">
              <a:cs typeface="B Lotus" pitchFamily="2" charset="-78"/>
            </a:endParaRPr>
          </a:p>
        </p:txBody>
      </p:sp>
      <p:sp>
        <p:nvSpPr>
          <p:cNvPr id="3" name="Content Placeholder 2"/>
          <p:cNvSpPr>
            <a:spLocks noGrp="1"/>
          </p:cNvSpPr>
          <p:nvPr>
            <p:ph idx="1"/>
          </p:nvPr>
        </p:nvSpPr>
        <p:spPr/>
        <p:txBody>
          <a:bodyPr>
            <a:normAutofit lnSpcReduction="10000"/>
          </a:bodyPr>
          <a:lstStyle/>
          <a:p>
            <a:pPr algn="just" rtl="1"/>
            <a:r>
              <a:rPr lang="fa-IR" sz="2400" dirty="0" smtClean="0">
                <a:cs typeface="B Lotus" pitchFamily="2" charset="-78"/>
              </a:rPr>
              <a:t>رونق و اشتغال منوط به نرخ مناسب انباشت سرمایه است.</a:t>
            </a:r>
          </a:p>
          <a:p>
            <a:pPr algn="just" rtl="1">
              <a:buNone/>
            </a:pPr>
            <a:r>
              <a:rPr lang="fa-IR" sz="2400" dirty="0" smtClean="0">
                <a:cs typeface="B Lotus" pitchFamily="2" charset="-78"/>
              </a:rPr>
              <a:t>ج)نظریه نبرد طبقاتی: این نظریه سیاست را عرصه ای می داند که در آن صاحبان منافع متضاد طبقاتی متعارض برای تسلط بر آن با یکدیگر رقابت می کنند. دولت ابزار منازعه است بر اساس توازن قدرت طبقات در هر زمان میان آن ها چرخش می کند.</a:t>
            </a:r>
          </a:p>
          <a:p>
            <a:pPr algn="just" rtl="1">
              <a:buNone/>
            </a:pPr>
            <a:r>
              <a:rPr lang="fa-IR" sz="2400" dirty="0" smtClean="0">
                <a:cs typeface="B Lotus" pitchFamily="2" charset="-78"/>
              </a:rPr>
              <a:t>   بنابر این دولت نه تنها در پی انباشت سرمایه بلکه در پی کسب مشروعیت برای نظام مالکیت خصوصی است.</a:t>
            </a:r>
          </a:p>
          <a:p>
            <a:pPr algn="just" rtl="1"/>
            <a:r>
              <a:rPr lang="fa-IR" sz="2400" dirty="0" smtClean="0">
                <a:cs typeface="B Lotus" pitchFamily="2" charset="-78"/>
              </a:rPr>
              <a:t>تئوری پردازان ابزارگرا و ساختارگرا به اصلاحات سیاسی درون جامعه سرمایه داری بدبینند زیرا معتقدند سیاست هایی که مستقیا موجب نفع کارگران شوند جز در زمان بحران های ادواری سرمایه داری که بقای آن را به خطر می اندازد نامحتمل است.</a:t>
            </a:r>
          </a:p>
          <a:p>
            <a:pPr algn="just" rtl="1"/>
            <a:r>
              <a:rPr lang="fa-IR" sz="2400" dirty="0" smtClean="0">
                <a:cs typeface="B Lotus" pitchFamily="2" charset="-78"/>
              </a:rPr>
              <a:t>اما نظریه پردازن نبرد طبقاتی این احتمال را دامن می زنند که تلاش طبقات کارگر برای کنترل دولت یا تأثیر گذاری بر آن می تواند مؤثر واقع شود.</a:t>
            </a:r>
            <a:endParaRPr lang="en-US" sz="2400" dirty="0" smtClean="0">
              <a:cs typeface="B Lotus"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rtl="1"/>
            <a:r>
              <a:rPr lang="fa-IR" sz="3200" dirty="0" smtClean="0">
                <a:cs typeface="B Lotus" pitchFamily="2" charset="-78"/>
              </a:rPr>
              <a:t>رهیافت رادیکال و پیشنهاداتی برای اصلاحات سیاسی</a:t>
            </a:r>
            <a:endParaRPr lang="en-US" sz="3200" dirty="0">
              <a:cs typeface="B Lotus" pitchFamily="2" charset="-78"/>
            </a:endParaRPr>
          </a:p>
        </p:txBody>
      </p:sp>
      <p:sp>
        <p:nvSpPr>
          <p:cNvPr id="3" name="Content Placeholder 2"/>
          <p:cNvSpPr>
            <a:spLocks noGrp="1"/>
          </p:cNvSpPr>
          <p:nvPr>
            <p:ph idx="1"/>
          </p:nvPr>
        </p:nvSpPr>
        <p:spPr/>
        <p:txBody>
          <a:bodyPr>
            <a:normAutofit/>
          </a:bodyPr>
          <a:lstStyle/>
          <a:p>
            <a:pPr algn="just" rtl="1"/>
            <a:r>
              <a:rPr lang="fa-IR" sz="2200" dirty="0" smtClean="0">
                <a:cs typeface="B Lotus" pitchFamily="2" charset="-78"/>
              </a:rPr>
              <a:t>ابزارگرایان و ساختارگرایان به هرگونه اصلاح سیاسی در درون سرمایه داری بدبین هستند زیرا معتقدند که هرگونه اصلاحی که منافع کارگران را پیش می برد جز در بحران های ادواری سرمایه داری که حیات آن مورد تهدید قرار می گیرد نامحتمل است.</a:t>
            </a:r>
          </a:p>
          <a:p>
            <a:pPr algn="just" rtl="1"/>
            <a:r>
              <a:rPr lang="fa-IR" sz="2200" dirty="0" smtClean="0">
                <a:cs typeface="B Lotus" pitchFamily="2" charset="-78"/>
              </a:rPr>
              <a:t>اما نظریه نبرد طبقاتی این احتمال را دامن می زند که تلاش طبقه کارگر برای تأثیرگذاری بر دولت و تصرف دولت می تواند مؤثر واقع شود. هرچند که سرمایه داران ممکن است در برابر آن مقاومت کنند اما تلفیقی از اصلاحات قانونی، جبران خسارت و... می­تواند این مخالفت ها را تعدیل کند.</a:t>
            </a:r>
          </a:p>
          <a:p>
            <a:pPr algn="just" rtl="1"/>
            <a:r>
              <a:rPr lang="fa-IR" sz="2200" dirty="0" smtClean="0">
                <a:cs typeface="B Lotus" pitchFamily="2" charset="-78"/>
              </a:rPr>
              <a:t>کورپوراتیسم به عنوان تلاشی از سوی دولت برای ارتقای همکاری، افزایش بهره وری،آرامش صنعتی و بهبود وضعیت کارگران در شکل لیبرال مدرن آن هم ظاهر شود. رادیکال ها هشدار می دهند که این کورپوراتیسم لیبرال مدرن همچنان به حفظ سرمایه داری و امتیازات مالکیت خصوصی متعهد است.</a:t>
            </a:r>
            <a:endParaRPr lang="en-US" sz="2200" dirty="0" smtClean="0">
              <a:cs typeface="B Lotus" pitchFamily="2" charset="-78"/>
            </a:endParaRPr>
          </a:p>
          <a:p>
            <a:pPr algn="just" rtl="1"/>
            <a:endParaRPr lang="fa-IR" sz="2200" dirty="0" smtClean="0">
              <a:cs typeface="B Lotus" pitchFamily="2" charset="-78"/>
            </a:endParaRPr>
          </a:p>
          <a:p>
            <a:pPr algn="just" rtl="1">
              <a:buNone/>
            </a:pPr>
            <a:endParaRPr lang="en-US" sz="2200" dirty="0" smtClean="0">
              <a:cs typeface="B Lotus"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rtl="1"/>
            <a:r>
              <a:rPr lang="fa-IR" sz="3200" dirty="0" smtClean="0">
                <a:cs typeface="B Lotus" pitchFamily="2" charset="-78"/>
              </a:rPr>
              <a:t>دولت و بازار در اقتصاد سیاسی محافظه کار</a:t>
            </a:r>
            <a:endParaRPr lang="en-US" sz="3200" dirty="0">
              <a:cs typeface="B Lotus" pitchFamily="2" charset="-78"/>
            </a:endParaRPr>
          </a:p>
        </p:txBody>
      </p:sp>
      <p:sp>
        <p:nvSpPr>
          <p:cNvPr id="3" name="Content Placeholder 2"/>
          <p:cNvSpPr>
            <a:spLocks noGrp="1"/>
          </p:cNvSpPr>
          <p:nvPr>
            <p:ph idx="1"/>
          </p:nvPr>
        </p:nvSpPr>
        <p:spPr/>
        <p:txBody>
          <a:bodyPr>
            <a:normAutofit/>
          </a:bodyPr>
          <a:lstStyle/>
          <a:p>
            <a:pPr lvl="0" algn="just" rtl="1"/>
            <a:r>
              <a:rPr lang="fa-IR" sz="2200" dirty="0" smtClean="0">
                <a:cs typeface="B Lotus" pitchFamily="2" charset="-78"/>
              </a:rPr>
              <a:t>خواهان دولتی هستند که برای سرکوب تجاوز هر فرد یا گروهی خاص دارای قدرت کافی باشد.</a:t>
            </a:r>
            <a:endParaRPr lang="en-US" sz="2200" dirty="0" smtClean="0">
              <a:cs typeface="B Lotus" pitchFamily="2" charset="-78"/>
            </a:endParaRPr>
          </a:p>
          <a:p>
            <a:pPr lvl="0" algn="just" rtl="1"/>
            <a:r>
              <a:rPr lang="fa-IR" sz="2200" dirty="0" smtClean="0">
                <a:cs typeface="B Lotus" pitchFamily="2" charset="-78"/>
              </a:rPr>
              <a:t>محافظه کاران بر این عقیده اند که بیشترین شر دولت ناشی از تمایل آن به تحرف نظام سلسله مراتبی، اقتدار و فضیلت از طریق نابودی مسئولیت پذیری فردی و نهادهای میانی جامعه مانند خانواده کلیسا و محله است. یعنی نهادهایی که می توانند به عنوان خاکریزی علیه قدرت بازار و دولت عمل کنند.</a:t>
            </a:r>
            <a:endParaRPr lang="en-US" sz="2200" dirty="0" smtClean="0">
              <a:cs typeface="B Lotus" pitchFamily="2" charset="-78"/>
            </a:endParaRPr>
          </a:p>
          <a:p>
            <a:pPr lvl="0" algn="just" rtl="1"/>
            <a:r>
              <a:rPr lang="fa-IR" sz="2200" dirty="0" smtClean="0">
                <a:cs typeface="B Lotus" pitchFamily="2" charset="-78"/>
              </a:rPr>
              <a:t>دولت زمانی بیشترین خطر را دارد که یا به وسیله تکنوکرات هایی که خواهان تحمیل سیاست های عقلایی برای بهبود وضع اجتماع هستند و یا به وسیله توده هایی اداره شود که فاقد تعقل و خرد کافی جهت حکومت کردن هستند.</a:t>
            </a:r>
            <a:endParaRPr lang="en-US" sz="2200" dirty="0" smtClean="0">
              <a:cs typeface="B Lotus" pitchFamily="2" charset="-78"/>
            </a:endParaRPr>
          </a:p>
          <a:p>
            <a:pPr lvl="0" algn="just" rtl="1"/>
            <a:r>
              <a:rPr lang="fa-IR" sz="2200" dirty="0" smtClean="0">
                <a:cs typeface="B Lotus" pitchFamily="2" charset="-78"/>
              </a:rPr>
              <a:t>حکومت ایده آل: حکومتی است که توسط افراد بسیار مجرب و با استعدادی ادراه شود که انگیزه های آنها نفع شخصی یا تمایل قوی به استفاده از دولت به عنوان ابزاری جهت تحول اجتماعی نباشد.</a:t>
            </a:r>
            <a:endParaRPr lang="en-US" sz="2200" dirty="0" smtClean="0">
              <a:cs typeface="B Lotus" pitchFamily="2" charset="-78"/>
            </a:endParaRPr>
          </a:p>
          <a:p>
            <a:pPr algn="just" rtl="1"/>
            <a:endParaRPr lang="en-US" sz="2200" dirty="0">
              <a:cs typeface="B Lotus"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48512"/>
          </a:xfrm>
        </p:spPr>
        <p:txBody>
          <a:bodyPr>
            <a:normAutofit/>
          </a:bodyPr>
          <a:lstStyle/>
          <a:p>
            <a:pPr algn="ctr" rtl="1"/>
            <a:r>
              <a:rPr lang="fa-IR" sz="3200" dirty="0" smtClean="0">
                <a:cs typeface="B Lotus" pitchFamily="2" charset="-78"/>
              </a:rPr>
              <a:t>دولت و بازار در اقتصاد سیاسی محافظه کار</a:t>
            </a:r>
            <a:endParaRPr lang="en-US" sz="3200" dirty="0"/>
          </a:p>
        </p:txBody>
      </p:sp>
      <p:sp>
        <p:nvSpPr>
          <p:cNvPr id="3" name="Content Placeholder 2"/>
          <p:cNvSpPr>
            <a:spLocks noGrp="1"/>
          </p:cNvSpPr>
          <p:nvPr>
            <p:ph idx="1"/>
          </p:nvPr>
        </p:nvSpPr>
        <p:spPr>
          <a:xfrm>
            <a:off x="457200" y="1905000"/>
            <a:ext cx="8229600" cy="4389120"/>
          </a:xfrm>
        </p:spPr>
        <p:txBody>
          <a:bodyPr>
            <a:normAutofit/>
          </a:bodyPr>
          <a:lstStyle/>
          <a:p>
            <a:pPr algn="just" rtl="1"/>
            <a:r>
              <a:rPr lang="fa-IR" sz="2200" dirty="0" smtClean="0">
                <a:cs typeface="B Lotus" pitchFamily="2" charset="-78"/>
              </a:rPr>
              <a:t>محافظه کاران معتقدند که جوامع مبتنی بر سلسله مراتب خودگردانند و دولت نقشی حداقلی در آن دارد زیرا ناشی از تفاوت ها در توانایی ها است.</a:t>
            </a:r>
          </a:p>
          <a:p>
            <a:pPr lvl="0" algn="just" rtl="1"/>
            <a:r>
              <a:rPr lang="fa-IR" sz="2200" dirty="0" smtClean="0">
                <a:cs typeface="B Lotus" pitchFamily="2" charset="-78"/>
              </a:rPr>
              <a:t>نابسامانی های ناشی از صنعتی شدن پیوندهای سنتی افراد در یک جامعه با ثبات را از هم گسیخته و باعث پیدایش طبقه کارگری شده است که مستعد رفتارهای غیر عقلایی و خشونت آمیز است.</a:t>
            </a:r>
          </a:p>
          <a:p>
            <a:pPr lvl="0" algn="just" rtl="1"/>
            <a:r>
              <a:rPr lang="fa-IR" sz="2200" dirty="0" smtClean="0">
                <a:cs typeface="B Lotus" pitchFamily="2" charset="-78"/>
              </a:rPr>
              <a:t>در قرن 19 نسبت به دموکراسی بدبین بودند زیرا معتقد بودند که توده ها نمی توانند آگاهانه رای دهند و خصومت و حسادت آنها نسبت به ثروتمندان آن ها را به مصادره اموال اغنیا تحریک می نماید اما با مشاهده فاشیسم و کمونیسم دموکراسی را به عنوان نظامی که متضمن حداقل شر است با قیودی پذیرفتند.</a:t>
            </a:r>
            <a:endParaRPr lang="en-US" sz="2200" dirty="0" smtClean="0">
              <a:cs typeface="B Lotus"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rtl="1"/>
            <a:r>
              <a:rPr lang="fa-IR" sz="3200" dirty="0" smtClean="0">
                <a:cs typeface="B Lotus" pitchFamily="2" charset="-78"/>
              </a:rPr>
              <a:t>نقش واقعی دولت در رهیافت محافظه کاری</a:t>
            </a:r>
            <a:endParaRPr lang="en-US" sz="3200" dirty="0">
              <a:cs typeface="B Lotus" pitchFamily="2" charset="-78"/>
            </a:endParaRPr>
          </a:p>
        </p:txBody>
      </p:sp>
      <p:sp>
        <p:nvSpPr>
          <p:cNvPr id="3" name="Content Placeholder 2"/>
          <p:cNvSpPr>
            <a:spLocks noGrp="1"/>
          </p:cNvSpPr>
          <p:nvPr>
            <p:ph idx="1"/>
          </p:nvPr>
        </p:nvSpPr>
        <p:spPr/>
        <p:txBody>
          <a:bodyPr>
            <a:normAutofit fontScale="77500" lnSpcReduction="20000"/>
          </a:bodyPr>
          <a:lstStyle/>
          <a:p>
            <a:pPr lvl="0" algn="just" rtl="1"/>
            <a:r>
              <a:rPr lang="fa-IR" dirty="0" smtClean="0">
                <a:cs typeface="B Lotus" pitchFamily="2" charset="-78"/>
              </a:rPr>
              <a:t>زوال دولت و جامعه به علت صنعتی شدن با ظهور سرمایه داری است.</a:t>
            </a:r>
            <a:endParaRPr lang="en-US" dirty="0" smtClean="0">
              <a:cs typeface="B Lotus" pitchFamily="2" charset="-78"/>
            </a:endParaRPr>
          </a:p>
          <a:p>
            <a:pPr lvl="0" algn="just" rtl="1"/>
            <a:r>
              <a:rPr lang="fa-IR" dirty="0" smtClean="0">
                <a:cs typeface="B Lotus" pitchFamily="2" charset="-78"/>
              </a:rPr>
              <a:t>فضیلت و نظم در به عنوان ارزش های اصلی جای خود را به ثروت و آزادی داده است و قطبی شدن طبقات تعارضاتی را در روابط میان غنی و فقیر به وجود آورد.</a:t>
            </a:r>
            <a:endParaRPr lang="en-US" dirty="0" smtClean="0">
              <a:cs typeface="B Lotus" pitchFamily="2" charset="-78"/>
            </a:endParaRPr>
          </a:p>
          <a:p>
            <a:pPr lvl="0" algn="just" rtl="1"/>
            <a:r>
              <a:rPr lang="fa-IR" dirty="0" smtClean="0">
                <a:cs typeface="B Lotus" pitchFamily="2" charset="-78"/>
              </a:rPr>
              <a:t>روند شهرنشینی و تحرک جمعیت، پایه های ثبات جوامع سنتی و نیز مشروعیت اقتدار سنتی را تخریب کرد. زمانی که نیروهای بازار افراد را از بسترهای اجتماعی معمول جدا کردند خانواده، جامعه و مذهب بیشتر اهمیتشان را در زندگی افراد از دست دادند.</a:t>
            </a:r>
            <a:endParaRPr lang="en-US" dirty="0" smtClean="0">
              <a:cs typeface="B Lotus" pitchFamily="2" charset="-78"/>
            </a:endParaRPr>
          </a:p>
          <a:p>
            <a:pPr lvl="0" algn="just" rtl="1"/>
            <a:r>
              <a:rPr lang="fa-IR" dirty="0" smtClean="0">
                <a:cs typeface="B Lotus" pitchFamily="2" charset="-78"/>
              </a:rPr>
              <a:t>بازار روابط اجتماعی غیر شخصی را به همراه آورد که فاقد حس تعلق و علقه ای بود که در جوامع سنتی یافت میشدند.</a:t>
            </a:r>
            <a:endParaRPr lang="en-US" dirty="0" smtClean="0">
              <a:cs typeface="B Lotus" pitchFamily="2" charset="-78"/>
            </a:endParaRPr>
          </a:p>
          <a:p>
            <a:pPr lvl="0" algn="just" rtl="1"/>
            <a:r>
              <a:rPr lang="fa-IR" dirty="0" smtClean="0">
                <a:cs typeface="B Lotus" pitchFamily="2" charset="-78"/>
              </a:rPr>
              <a:t>بازار جامعه را بی ثبات سازد دولت به انجام برنامه هایی می پردازد تا از افراد حمایت کند. اما این تلاش دولت برای فراهم آوردن رفاه، اشتغال، مسکن و بهداشت عملا پویایی اجتماعات محلی و دیگر نهادهای میانی را نابود می کند. در این وضعیت اقتدار والدین روحانیون، و مقامات محلی جای خود را به مددکاران اجتماعی، مشاروان شغل یابی، بوروکرات ها و متخصصان فنی می دهد.</a:t>
            </a:r>
          </a:p>
          <a:p>
            <a:pPr lvl="0" algn="just" rtl="1"/>
            <a:r>
              <a:rPr lang="fa-IR" dirty="0" smtClean="0">
                <a:cs typeface="B Lotus" pitchFamily="2" charset="-78"/>
              </a:rPr>
              <a:t>در این صورت افراد تک افتاده و جدا از خانواده بر ارضای نیاز های آنی خود تأکید می کنند. در این صورت دولت باید آن قدر قدرتمند شود که از هرج و مرج جلوگیری کند و این راه را برای توتالیتریسم آماده می کند.</a:t>
            </a:r>
            <a:endParaRPr lang="en-US" dirty="0" smtClean="0">
              <a:cs typeface="B Lotus" pitchFamily="2" charset="-78"/>
            </a:endParaRPr>
          </a:p>
          <a:p>
            <a:pPr algn="just" rtl="1"/>
            <a:endParaRPr lang="en-US" sz="2200" dirty="0">
              <a:cs typeface="B Lotus"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a:r>
              <a:rPr lang="fa-IR" sz="3200" b="1" dirty="0" smtClean="0">
                <a:cs typeface="B Lotus" pitchFamily="2" charset="-78"/>
              </a:rPr>
              <a:t>محافظه کاران: پیشنهاداتی برای اصلاحات سیاسی</a:t>
            </a:r>
            <a:endParaRPr lang="en-US" sz="3200" dirty="0">
              <a:cs typeface="B Lotus" pitchFamily="2" charset="-78"/>
            </a:endParaRPr>
          </a:p>
        </p:txBody>
      </p:sp>
      <p:sp>
        <p:nvSpPr>
          <p:cNvPr id="3" name="Content Placeholder 2"/>
          <p:cNvSpPr>
            <a:spLocks noGrp="1"/>
          </p:cNvSpPr>
          <p:nvPr>
            <p:ph idx="1"/>
          </p:nvPr>
        </p:nvSpPr>
        <p:spPr/>
        <p:txBody>
          <a:bodyPr>
            <a:normAutofit/>
          </a:bodyPr>
          <a:lstStyle/>
          <a:p>
            <a:pPr algn="just" rtl="1"/>
            <a:r>
              <a:rPr lang="fa-IR" sz="2200" dirty="0" smtClean="0">
                <a:cs typeface="B Lotus" pitchFamily="2" charset="-78"/>
              </a:rPr>
              <a:t>تقاضاهای عمومی باید محدود شود و دولت از فشارهای دموکراتیک ایمن باقی بماند به عنوان مثال کورپوریست ها پیشنهاد می کنند که برای کاهش اختلالاتی که از سوی بازار ایجاد می شود میان حوزه تجارت و دولت اتحادی صورت گیرد. کورپوریست ها برای ترمیم نهادهای واسط ایجاد گروههای شغلی را پیشنهاد می دهند که حس تعلق را تقویت می کند و علاوه بر آن معتقدند که درخواست ها باید سلسله مراتبی باشد یعنی از پایین و از سوی مقامات ذی صلاح کنترل شود.</a:t>
            </a:r>
          </a:p>
          <a:p>
            <a:pPr lvl="0" algn="just" rtl="1"/>
            <a:r>
              <a:rPr lang="fa-IR" sz="2200" dirty="0" smtClean="0">
                <a:cs typeface="B Lotus" pitchFamily="2" charset="-78"/>
              </a:rPr>
              <a:t>در مقابل عده دیگری از محافظه کاران معتقدند که برای احیای نهادهای واسط در جامعه به جهت اعاده قیود سنتی باید اقتدار دولت تمرکز زدایی شود. تمرکز زدایی به دولت و اجتماعات محلی اجازه می دهد تا سیاست هایی را برگزینند که با شرایط خاص خودشان بهترین تناسب را داشته باشد.</a:t>
            </a:r>
            <a:endParaRPr lang="en-US" sz="2200" dirty="0" smtClean="0">
              <a:cs typeface="B Lotus" pitchFamily="2" charset="-78"/>
            </a:endParaRPr>
          </a:p>
          <a:p>
            <a:pPr algn="just" rtl="1"/>
            <a:r>
              <a:rPr lang="fa-IR" sz="2200" dirty="0" smtClean="0">
                <a:cs typeface="B Lotus" pitchFamily="2" charset="-78"/>
              </a:rPr>
              <a:t>محافظه کاران به ارزش های عینی باور دارند و معتقدند که حکومت باید بصورت فعال عادات و اخلاقیات شهروندان را شکل دهد.</a:t>
            </a:r>
          </a:p>
          <a:p>
            <a:pPr algn="just" rtl="1"/>
            <a:endParaRPr lang="fa-IR" sz="2200" dirty="0" smtClean="0">
              <a:cs typeface="B Lotus"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rtl="1"/>
            <a:r>
              <a:rPr lang="fa-IR" sz="3200" b="1" dirty="0" smtClean="0">
                <a:cs typeface="B Lotus" pitchFamily="2" charset="-78"/>
              </a:rPr>
              <a:t>محافظه کاران: پیشنهاداتی برای اصلاحات سیاسی</a:t>
            </a:r>
            <a:endParaRPr lang="en-US" sz="3200" dirty="0"/>
          </a:p>
        </p:txBody>
      </p:sp>
      <p:sp>
        <p:nvSpPr>
          <p:cNvPr id="3" name="Content Placeholder 2"/>
          <p:cNvSpPr>
            <a:spLocks noGrp="1"/>
          </p:cNvSpPr>
          <p:nvPr>
            <p:ph idx="1"/>
          </p:nvPr>
        </p:nvSpPr>
        <p:spPr/>
        <p:txBody>
          <a:bodyPr/>
          <a:lstStyle/>
          <a:p>
            <a:pPr lvl="0" algn="just" rtl="1"/>
            <a:r>
              <a:rPr lang="fa-IR" sz="2200" dirty="0" smtClean="0">
                <a:cs typeface="B Lotus" pitchFamily="2" charset="-78"/>
              </a:rPr>
              <a:t>دولت باید مستقیما به رونق نهادهای واسط نیز اقدام کند و تخفیف های مالیاتی و سایر مشوق ها برای این افراد قائل شود مانند خانواده هایی که والدین برای پرورش کودکان در خانه مانده اند، مدارس خصوصی، کمک به فعالیت های اجتماعی و اعطای کمک به فقرا از طریق کلیسا</a:t>
            </a:r>
          </a:p>
          <a:p>
            <a:pPr lvl="0" algn="just" rtl="1"/>
            <a:r>
              <a:rPr lang="fa-IR" sz="2200" dirty="0" smtClean="0">
                <a:cs typeface="B Lotus" pitchFamily="2" charset="-78"/>
              </a:rPr>
              <a:t>محافظه کاران معتقد به حمایت از فرآیندهایی هستند که از طریق آن ارزش های سنتی به نسل بعدی منتقل شود.</a:t>
            </a:r>
            <a:endParaRPr lang="en-US" sz="2200" dirty="0" smtClean="0">
              <a:cs typeface="B Lotus"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rtl="1"/>
            <a:r>
              <a:rPr lang="fa-IR" sz="3200" dirty="0" smtClean="0">
                <a:cs typeface="B Lotus" pitchFamily="2" charset="-78"/>
              </a:rPr>
              <a:t>دولت و بازار در اقتصاد سیاسی لیبرال مدرن</a:t>
            </a:r>
            <a:endParaRPr lang="en-US" sz="3200" dirty="0">
              <a:cs typeface="B Lotus" pitchFamily="2" charset="-78"/>
            </a:endParaRPr>
          </a:p>
        </p:txBody>
      </p:sp>
      <p:sp>
        <p:nvSpPr>
          <p:cNvPr id="3" name="Content Placeholder 2"/>
          <p:cNvSpPr>
            <a:spLocks noGrp="1"/>
          </p:cNvSpPr>
          <p:nvPr>
            <p:ph idx="1"/>
          </p:nvPr>
        </p:nvSpPr>
        <p:spPr/>
        <p:txBody>
          <a:bodyPr>
            <a:normAutofit lnSpcReduction="10000"/>
          </a:bodyPr>
          <a:lstStyle/>
          <a:p>
            <a:pPr algn="just" rtl="1"/>
            <a:r>
              <a:rPr lang="fa-IR" sz="2200" dirty="0" smtClean="0">
                <a:cs typeface="B Lotus" pitchFamily="2" charset="-78"/>
              </a:rPr>
              <a:t>این طیف حامیان سرسخت افزایش گسترده نقش دولت هستند</a:t>
            </a:r>
            <a:r>
              <a:rPr lang="en-US" sz="2200" dirty="0" smtClean="0">
                <a:cs typeface="B Lotus" pitchFamily="2" charset="-78"/>
              </a:rPr>
              <a:t>.</a:t>
            </a:r>
            <a:r>
              <a:rPr lang="fa-IR" sz="2200" dirty="0" smtClean="0">
                <a:cs typeface="B Lotus" pitchFamily="2" charset="-78"/>
              </a:rPr>
              <a:t> آن ها خواهان بهره مندی از پتانسیل های سرمایه داری در ایجاد ثروت هستند اما همزمان بر کارکرد دولت برای حفظ امنیت و عدالت تأکید دارند.</a:t>
            </a:r>
          </a:p>
          <a:p>
            <a:pPr algn="just" rtl="1"/>
            <a:r>
              <a:rPr lang="fa-IR" sz="2200" dirty="0" smtClean="0">
                <a:cs typeface="B Lotus" pitchFamily="2" charset="-78"/>
              </a:rPr>
              <a:t>استدلال های شش گانه ای را برای ضعف بازار ارائه می دهند که عبارتند از:</a:t>
            </a:r>
          </a:p>
          <a:p>
            <a:pPr algn="just" rtl="1"/>
            <a:r>
              <a:rPr lang="fa-IR" sz="2200" dirty="0" smtClean="0">
                <a:cs typeface="B Lotus" pitchFamily="2" charset="-78"/>
              </a:rPr>
              <a:t>1. نبود رقابت کامل: معتقدند که شرایط رقابت کامل به ندرت در بازار اتفاق می افتد و دولت وظیفه دارد در این شرایط کاستی های بازار را جبران کند. آن ها صرفه جویی های ناشی از مقیاس و بازار وسایل الکترونیکی را از مصادیق این ناکارامدی می دانند و برای مقابله با آن قوانینی ضد تراست را پیشنهاد می کنند.</a:t>
            </a:r>
          </a:p>
          <a:p>
            <a:pPr algn="just" rtl="1"/>
            <a:r>
              <a:rPr lang="fa-IR" sz="2200" dirty="0" smtClean="0">
                <a:cs typeface="B Lotus" pitchFamily="2" charset="-78"/>
              </a:rPr>
              <a:t>2. تأثیرات بیرونی: تأثیرات بیرونی زمانی رخ می دهد که یک معامله در بازار دربردارنده سود و زیانی برای طرف سومی در اقتصاد باشد. این اثرات منجر به تولید به مقدار بیش از حد بهینه یا کمتر از حد بهینه می شود. وظیفه دولت در این جا اخذ مالیات و دادن یارانه است.</a:t>
            </a:r>
          </a:p>
          <a:p>
            <a:pPr algn="just" rtl="1"/>
            <a:r>
              <a:rPr lang="fa-IR" sz="2200" dirty="0" smtClean="0">
                <a:cs typeface="B Lotus" pitchFamily="2" charset="-78"/>
              </a:rPr>
              <a:t>3. کالاهای عمومی: این کالاها نیز به دلیل مشکلات ناشی از سواری مجانی تولید نمی شود. در این جا دولت باید با اخذ مالیات اقدام به تولید این کالاها کند.</a:t>
            </a:r>
            <a:endParaRPr lang="en-US" sz="2200" dirty="0">
              <a:cs typeface="B Lotus"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rtl="1"/>
            <a:r>
              <a:rPr lang="fa-IR" sz="3200" dirty="0" smtClean="0">
                <a:cs typeface="B Lotus" pitchFamily="2" charset="-78"/>
              </a:rPr>
              <a:t>دولت و بازار در اقتصاد سیاسی لیبرال مدرن</a:t>
            </a:r>
            <a:endParaRPr lang="en-US" sz="3200" dirty="0">
              <a:cs typeface="B Lotus" pitchFamily="2" charset="-78"/>
            </a:endParaRPr>
          </a:p>
        </p:txBody>
      </p:sp>
      <p:sp>
        <p:nvSpPr>
          <p:cNvPr id="3" name="Content Placeholder 2"/>
          <p:cNvSpPr>
            <a:spLocks noGrp="1"/>
          </p:cNvSpPr>
          <p:nvPr>
            <p:ph idx="1"/>
          </p:nvPr>
        </p:nvSpPr>
        <p:spPr/>
        <p:txBody>
          <a:bodyPr>
            <a:normAutofit/>
          </a:bodyPr>
          <a:lstStyle/>
          <a:p>
            <a:pPr algn="just" rtl="1"/>
            <a:r>
              <a:rPr lang="fa-IR" sz="2200" dirty="0" smtClean="0">
                <a:cs typeface="B Lotus" pitchFamily="2" charset="-78"/>
              </a:rPr>
              <a:t>4. بی ثباتی: دولت باید برای مقابله با چرخه های رکود و رونق سیاست های پولی و مالی مناسبی اتخاذ کند.</a:t>
            </a:r>
          </a:p>
          <a:p>
            <a:pPr algn="just" rtl="1"/>
            <a:r>
              <a:rPr lang="fa-IR" sz="2200" dirty="0" smtClean="0">
                <a:cs typeface="B Lotus" pitchFamily="2" charset="-78"/>
              </a:rPr>
              <a:t>5. نابر ابری: لیبرال های مدرن معتقدند که مالکیت ثروت ناعادلانه است و لذا معتقد به سیاست های باز توزیعی هستند و تا حدودی کاهش کارایی ناشی از آن را می پذیرند هرچند که معتقدند که در بلند مدت موجب افزایش کارایی می شود.</a:t>
            </a:r>
          </a:p>
          <a:p>
            <a:pPr algn="just" rtl="1"/>
            <a:r>
              <a:rPr lang="fa-IR" sz="2200" dirty="0" smtClean="0">
                <a:cs typeface="B Lotus" pitchFamily="2" charset="-78"/>
              </a:rPr>
              <a:t>6. پیامد های نامطلوب اجتماعی: در شرایطی خاص بازار می تواند پیامد های نامطلوبی داشته باشد که ناقض ارزش های جامعه باشد. همچنین دولت باید از برخی رفتار ها و ارزش های خاص حمایت کند مانند مبارزه با مواد مخدر. همچنین اقدامات پدرسالانه دولت در جایی که شهروندان عقلایی عمل نمی کنند می تواند موجه باشد مانند زمانی که جوانان برای دوران بازنشستگی پس انداز نمی کنند.</a:t>
            </a:r>
            <a:endParaRPr lang="en-US" sz="2200" dirty="0">
              <a:cs typeface="B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800" dirty="0" smtClean="0">
                <a:cs typeface="B Lotus" pitchFamily="2" charset="-78"/>
              </a:rPr>
              <a:t>فصل هفتم: دولت و بازار</a:t>
            </a:r>
            <a:endParaRPr lang="en-US" sz="4800" dirty="0">
              <a:cs typeface="B Lotus" pitchFamily="2" charset="-78"/>
            </a:endParaRPr>
          </a:p>
        </p:txBody>
      </p:sp>
      <p:sp>
        <p:nvSpPr>
          <p:cNvPr id="3" name="Content Placeholder 2"/>
          <p:cNvSpPr>
            <a:spLocks noGrp="1"/>
          </p:cNvSpPr>
          <p:nvPr>
            <p:ph idx="1"/>
          </p:nvPr>
        </p:nvSpPr>
        <p:spPr>
          <a:xfrm>
            <a:off x="457200" y="4191000"/>
            <a:ext cx="2971800" cy="1143000"/>
          </a:xfrm>
        </p:spPr>
        <p:txBody>
          <a:bodyPr/>
          <a:lstStyle/>
          <a:p>
            <a:pPr algn="just" rtl="1">
              <a:buNone/>
            </a:pPr>
            <a:r>
              <a:rPr lang="fa-IR" dirty="0" smtClean="0">
                <a:cs typeface="B Lotus" pitchFamily="2" charset="-78"/>
              </a:rPr>
              <a:t>محد جواد معصومی نیا</a:t>
            </a:r>
          </a:p>
          <a:p>
            <a:pPr algn="just" rtl="1">
              <a:buNone/>
            </a:pPr>
            <a:r>
              <a:rPr lang="fa-IR" dirty="0" smtClean="0">
                <a:cs typeface="B Lotus" pitchFamily="2" charset="-78"/>
              </a:rPr>
              <a:t>آذر 1392</a:t>
            </a:r>
            <a:endParaRPr lang="en-US" dirty="0">
              <a:cs typeface="B Lotus"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rtl="1"/>
            <a:r>
              <a:rPr lang="fa-IR" sz="3200" b="1" dirty="0" smtClean="0">
                <a:cs typeface="B Lotus" pitchFamily="2" charset="-78"/>
              </a:rPr>
              <a:t>لیبرالیسم مدرن و نقش واقعی دولت</a:t>
            </a:r>
            <a:endParaRPr lang="en-US" sz="3200" dirty="0">
              <a:cs typeface="B Lotus" pitchFamily="2" charset="-78"/>
            </a:endParaRPr>
          </a:p>
        </p:txBody>
      </p:sp>
      <p:sp>
        <p:nvSpPr>
          <p:cNvPr id="3" name="Content Placeholder 2"/>
          <p:cNvSpPr>
            <a:spLocks noGrp="1"/>
          </p:cNvSpPr>
          <p:nvPr>
            <p:ph idx="1"/>
          </p:nvPr>
        </p:nvSpPr>
        <p:spPr/>
        <p:txBody>
          <a:bodyPr>
            <a:normAutofit/>
          </a:bodyPr>
          <a:lstStyle/>
          <a:p>
            <a:pPr algn="just" rtl="1"/>
            <a:r>
              <a:rPr lang="fa-IR" sz="2200" dirty="0" smtClean="0">
                <a:cs typeface="B Lotus" pitchFamily="2" charset="-78"/>
              </a:rPr>
              <a:t>در سال های اخیر دیدگاه لیبرال های مدرن در باره دولت به عنوان یک کارگزار خیر اندیش منافع عمومی به چالش کشیده شده است زیرا این درک شکل گرفته است که دولت به صورت فزاینده در معرض خواست گروههای منافع بزرگ و به خوبی سازمان یافته قرار گرفته است.</a:t>
            </a:r>
          </a:p>
          <a:p>
            <a:pPr algn="just" rtl="1"/>
            <a:r>
              <a:rPr lang="fa-IR" sz="2200" dirty="0" smtClean="0">
                <a:cs typeface="B Lotus" pitchFamily="2" charset="-78"/>
              </a:rPr>
              <a:t>در نتیجه این افکار تئوری پردازان تکثرگرا شکل گرفتند که معتقد بودند قدرت سیاسی از قدرت اقتصادی جدا است و قدرت سیاسی در میان مجموعه ای از گروه های منافع پراکنده است.</a:t>
            </a:r>
          </a:p>
          <a:p>
            <a:pPr algn="just" rtl="1"/>
            <a:r>
              <a:rPr lang="fa-IR" sz="2200" dirty="0" smtClean="0">
                <a:cs typeface="B Lotus" pitchFamily="2" charset="-78"/>
              </a:rPr>
              <a:t>این دیدگاه منتقدانی نیز به همراه داشت. منتقدان معتقد بودند که تکثر گرایان نقش تمرکز ثروت و تأثیر آن بر فرآیند های سیاسی را نادیده گرفته اند. علاوه بر این معتقدند که این دکترین با تشویق رقابت میان گروه های منافع میدان سیاست را به میدان نبرد همه علیه همه تبدیل می کند. در این وضعیت دولت سعی در ارضای خواسته های گروه های مختلف بر می آید که نتیجه آن چیزی جز کسری بودجه نیست.</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dirty="0" smtClean="0">
                <a:cs typeface="B Lotus" pitchFamily="2" charset="-78"/>
              </a:rPr>
              <a:t>لیبرال های مدرن و پیشنهاداتی جهت اصلاحات سیاسی</a:t>
            </a:r>
            <a:endParaRPr lang="en-US" sz="3200" dirty="0">
              <a:cs typeface="B Lotus" pitchFamily="2" charset="-78"/>
            </a:endParaRPr>
          </a:p>
        </p:txBody>
      </p:sp>
      <p:sp>
        <p:nvSpPr>
          <p:cNvPr id="3" name="Content Placeholder 2"/>
          <p:cNvSpPr>
            <a:spLocks noGrp="1"/>
          </p:cNvSpPr>
          <p:nvPr>
            <p:ph idx="1"/>
          </p:nvPr>
        </p:nvSpPr>
        <p:spPr/>
        <p:txBody>
          <a:bodyPr>
            <a:normAutofit fontScale="92500"/>
          </a:bodyPr>
          <a:lstStyle/>
          <a:p>
            <a:pPr algn="just" rtl="1"/>
            <a:r>
              <a:rPr lang="fa-IR" sz="2200" dirty="0" smtClean="0">
                <a:cs typeface="B Lotus" pitchFamily="2" charset="-78"/>
              </a:rPr>
              <a:t>در سال های اخیر سه شاخه در راستای سیاست های اصلاحی در لیبرالیسم مدرن سر برآوده اند که عبارتند از:</a:t>
            </a:r>
          </a:p>
          <a:p>
            <a:pPr lvl="0" algn="just" rtl="1"/>
            <a:r>
              <a:rPr lang="fa-IR" sz="2200" dirty="0" smtClean="0">
                <a:cs typeface="B Lotus" pitchFamily="2" charset="-78"/>
              </a:rPr>
              <a:t>1. نئولیبرالیسم: این گروه تاکید بر کاهش نقش دولت در اقتصاد دارد و لیبرالیسم مدرن را به لیبرالیسم کلاسیک نزدیک  کرده و معتقدند که دولت به جای تأکید بر برابری و بازتوزیع درآمدها باید بر کارایی و رشد تأکید نماید.</a:t>
            </a:r>
            <a:endParaRPr lang="en-US" sz="2200" dirty="0" smtClean="0">
              <a:cs typeface="B Lotus" pitchFamily="2" charset="-78"/>
            </a:endParaRPr>
          </a:p>
          <a:p>
            <a:pPr lvl="0" algn="just" rtl="1"/>
            <a:r>
              <a:rPr lang="fa-IR" sz="2200" dirty="0" smtClean="0">
                <a:cs typeface="B Lotus" pitchFamily="2" charset="-78"/>
              </a:rPr>
              <a:t>استدلال های لیبرال های کلاسیک را می پذیرند که دولت به ابزار گروههای منافع خاص تبدیل شده است. حتی سیاست هایی که باعث ارتقا برابری می شوند نیز عموما به گونه ای هستند که صرفا خواست گروههای منافع را برآورد می سازند. کاهش یا حذف بسیاری از جنبه های فعالیت دولت می تواند عملا به سود گروههای کمتر برخوردار در جامعه باشد.</a:t>
            </a:r>
          </a:p>
          <a:p>
            <a:pPr algn="just" rtl="1"/>
            <a:r>
              <a:rPr lang="fa-IR" sz="2200" dirty="0" smtClean="0">
                <a:cs typeface="B Lotus" pitchFamily="2" charset="-78"/>
              </a:rPr>
              <a:t>2. نئو کورپوراتیسم: تلاش می کند تا میان گروهها، همکاری مبتنی بر مشارکت و برابری ایجاد کند. همچنین علاوه بر افزایش برابری، به تشویق سرمایه گذاری و بهره وری توجه داشه و رقابت پذیری اقتصاد تقویت گردد. در حالیکه کورپوراتیسم محافظه کار درصدد بود تا ثبات سیاسی را به وسیله هدایت نارضایتی ها و تعارضات به کانال های سازمان یافته سلسله مراتبی حفظ نماید.</a:t>
            </a:r>
            <a:endParaRPr lang="en-US" sz="2200" dirty="0" smtClean="0">
              <a:cs typeface="B Lotus" pitchFamily="2" charset="-78"/>
            </a:endParaRPr>
          </a:p>
          <a:p>
            <a:pPr lvl="0" algn="just" rtl="1"/>
            <a:endParaRPr lang="en-US" sz="2200" dirty="0" smtClean="0">
              <a:cs typeface="B Lotus" pitchFamily="2" charset="-78"/>
            </a:endParaRPr>
          </a:p>
          <a:p>
            <a:pPr algn="just" rtl="1"/>
            <a:endParaRPr lang="en-US" sz="2200" dirty="0">
              <a:cs typeface="B Lotus"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rtl="1"/>
            <a:r>
              <a:rPr lang="fa-IR" sz="3200" dirty="0" smtClean="0">
                <a:cs typeface="B Lotus" pitchFamily="2" charset="-78"/>
              </a:rPr>
              <a:t>لیبرال های مدرن و پیشنهاداتی جهت اصلاحات سیاسی</a:t>
            </a:r>
            <a:endParaRPr lang="en-US" sz="3200" dirty="0">
              <a:cs typeface="B Lotus" pitchFamily="2" charset="-78"/>
            </a:endParaRPr>
          </a:p>
        </p:txBody>
      </p:sp>
      <p:sp>
        <p:nvSpPr>
          <p:cNvPr id="3" name="Content Placeholder 2"/>
          <p:cNvSpPr>
            <a:spLocks noGrp="1"/>
          </p:cNvSpPr>
          <p:nvPr>
            <p:ph idx="1"/>
          </p:nvPr>
        </p:nvSpPr>
        <p:spPr/>
        <p:txBody>
          <a:bodyPr>
            <a:normAutofit/>
          </a:bodyPr>
          <a:lstStyle/>
          <a:p>
            <a:pPr algn="just" rtl="1"/>
            <a:r>
              <a:rPr lang="fa-IR" sz="2200" dirty="0" smtClean="0">
                <a:cs typeface="B Lotus" pitchFamily="2" charset="-78"/>
              </a:rPr>
              <a:t>3. نظریه پردازان برنامه ریزی دموکراتیک: نسبت به پیشنهادات نئوکورپوراتیست ها بدبین بودند و به رادیکالیسم گرایش پیدا کردند. آن ها معتقد بودند که  شرکت ها و دولت از اوایل قرن بیستم با هم همکاری کرده اند و شرکت ها تا حد زیادی موفق به استفاده از دولت برای پیشبرد منافع شان شده اند. آن ها پیشنهاد می کنند برای تضمین اینکه قدرت افزایش یافته دولت به صورت دموکراتیک مسئولیت پذیر باشد اصلاحات اساسی در نظام سیاسی باید شکل گیرد که تأمین مالی بیشتر رقابت های انتخاباتی از سوی دولت، مقررات سخت تر در مورد لابی کردن و درآمدهای متفرقه </a:t>
            </a:r>
            <a:r>
              <a:rPr lang="fa-IR" sz="2200" smtClean="0">
                <a:cs typeface="B Lotus" pitchFamily="2" charset="-78"/>
              </a:rPr>
              <a:t>سیاستمداران مورد نظارت قرار گیرد.</a:t>
            </a:r>
            <a:endParaRPr lang="en-US" sz="2200" dirty="0" smtClean="0">
              <a:cs typeface="B Lotus" pitchFamily="2" charset="-78"/>
            </a:endParaRPr>
          </a:p>
          <a:p>
            <a:pPr algn="just" rtl="1"/>
            <a:endParaRPr lang="en-US" sz="2200" dirty="0">
              <a:cs typeface="B Lotus"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a:bodyPr>
          <a:lstStyle/>
          <a:p>
            <a:pPr algn="ctr" rtl="1"/>
            <a:r>
              <a:rPr lang="fa-IR" sz="3200" dirty="0" smtClean="0">
                <a:cs typeface="B Lotus" pitchFamily="2" charset="-78"/>
              </a:rPr>
              <a:t>دولت و بازار در اقتصاد سیاسی لیبرالیسم کلاسیک</a:t>
            </a:r>
            <a:endParaRPr lang="en-US" sz="3200" dirty="0">
              <a:cs typeface="B Lotus" pitchFamily="2" charset="-78"/>
            </a:endParaRPr>
          </a:p>
        </p:txBody>
      </p:sp>
      <p:sp>
        <p:nvSpPr>
          <p:cNvPr id="3" name="Content Placeholder 2"/>
          <p:cNvSpPr>
            <a:spLocks noGrp="1"/>
          </p:cNvSpPr>
          <p:nvPr>
            <p:ph idx="1"/>
          </p:nvPr>
        </p:nvSpPr>
        <p:spPr/>
        <p:txBody>
          <a:bodyPr/>
          <a:lstStyle/>
          <a:p>
            <a:pPr algn="just" rtl="1"/>
            <a:endParaRPr lang="fa-IR" dirty="0" smtClean="0">
              <a:cs typeface="B Lotus" pitchFamily="2" charset="-78"/>
            </a:endParaRPr>
          </a:p>
          <a:p>
            <a:pPr algn="just" rtl="1"/>
            <a:r>
              <a:rPr lang="fa-IR" dirty="0" smtClean="0">
                <a:cs typeface="B Lotus" pitchFamily="2" charset="-78"/>
              </a:rPr>
              <a:t>هرچند که کلاسیک ها بر این امر اتفاق نظر دارند که وظیفه دولت تدوین و اجرای نظامی از قوانین برای حمایت از حقوق فردی است اما در مورد دیگر نقش های دولت چنین اجماع نظری در میانشان وجود ندارد. </a:t>
            </a:r>
          </a:p>
          <a:p>
            <a:pPr algn="just" rtl="1"/>
            <a:r>
              <a:rPr lang="fa-IR" dirty="0" smtClean="0">
                <a:cs typeface="B Lotus" pitchFamily="2" charset="-78"/>
              </a:rPr>
              <a:t>عده ای مانند آدام اسمیت معتقدند که دولت باید به چاپ پول و عرضه کالاهای خاصی مانند دفاع، تأسیس جاده ها، وضع مالیات بپردازد اما برخی دیگر چون هایک معتقدند که این امر نیز باید توسط شرکت های خصوصی انجام گردد. این گروه معتقدند که دلیل اینکه کالاهای عمومی توسط بخش خصوصی تولید نمی شود ناشی از ناکارایی بازار نبوده بلکه دلیل آن تولید کالاهای عمومی توسط دولت است.</a:t>
            </a:r>
            <a:endParaRPr lang="en-US" dirty="0">
              <a:cs typeface="B Lotus"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rtl="1"/>
            <a:r>
              <a:rPr lang="fa-IR" sz="3200" dirty="0" smtClean="0">
                <a:cs typeface="B Lotus" pitchFamily="2" charset="-78"/>
              </a:rPr>
              <a:t>دولت و بازار در اقتصاد سیاسی لیبرالیسم کلاسیک</a:t>
            </a:r>
            <a:endParaRPr lang="en-US" sz="3200" dirty="0"/>
          </a:p>
        </p:txBody>
      </p:sp>
      <p:sp>
        <p:nvSpPr>
          <p:cNvPr id="3" name="Content Placeholder 2"/>
          <p:cNvSpPr>
            <a:spLocks noGrp="1"/>
          </p:cNvSpPr>
          <p:nvPr>
            <p:ph idx="1"/>
          </p:nvPr>
        </p:nvSpPr>
        <p:spPr/>
        <p:txBody>
          <a:bodyPr>
            <a:normAutofit/>
          </a:bodyPr>
          <a:lstStyle/>
          <a:p>
            <a:pPr algn="just" rtl="1"/>
            <a:r>
              <a:rPr lang="fa-IR" dirty="0" smtClean="0">
                <a:latin typeface="+mj-lt"/>
                <a:ea typeface="+mj-ea"/>
                <a:cs typeface="B Lotus" pitchFamily="2" charset="-78"/>
              </a:rPr>
              <a:t>لیبرال های کلاسیک بحث از هرنوع ناکارامدی بازار را چالش کشیده و معتقدند که بسیاری از شکست های دولت ناشی از دخالت دولت است. آن ها معتقدند که حتی اگر در بازار کاستی هایی را نیز داشته باشد دخالت دولت به دلیل برخورداری از نقصان اطلاعات پیامد های ناگوار و پیش بینی ناپذیری دارند.</a:t>
            </a:r>
          </a:p>
          <a:p>
            <a:pPr algn="just" rtl="1"/>
            <a:r>
              <a:rPr lang="fa-IR" dirty="0" smtClean="0">
                <a:latin typeface="+mj-lt"/>
                <a:ea typeface="+mj-ea"/>
                <a:cs typeface="B Lotus" pitchFamily="2" charset="-78"/>
              </a:rPr>
              <a:t>کلاسیک ها دخالت دولت را ناقض آزادی های فردی می دانند زیرا انسان ها بهترین داور درباره رفاهشان هستند.</a:t>
            </a:r>
          </a:p>
          <a:p>
            <a:pPr algn="just" rtl="1"/>
            <a:r>
              <a:rPr lang="fa-IR" dirty="0" smtClean="0">
                <a:latin typeface="+mj-lt"/>
                <a:ea typeface="+mj-ea"/>
                <a:cs typeface="B Lotus" pitchFamily="2" charset="-78"/>
              </a:rPr>
              <a:t>آنها نه تنها به سیاستمداران بلکه به رأی دهندگان نیز بی اعتمادند زیرا معتقدند که آنها بر دولت فشار وارد کرده تا حوزه دخالتشان را گسترده کند. </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72312"/>
          </a:xfrm>
        </p:spPr>
        <p:txBody>
          <a:bodyPr>
            <a:normAutofit/>
          </a:bodyPr>
          <a:lstStyle/>
          <a:p>
            <a:pPr algn="ctr" rtl="1"/>
            <a:r>
              <a:rPr lang="fa-IR" sz="3200" dirty="0" smtClean="0">
                <a:cs typeface="B Lotus" pitchFamily="2" charset="-78"/>
              </a:rPr>
              <a:t>نقش واقعی دولت در رهیافت لیبرالیسم کلاسیک</a:t>
            </a:r>
            <a:endParaRPr lang="en-US" sz="3200" dirty="0">
              <a:cs typeface="B Lotus"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Lotus" pitchFamily="2" charset="-78"/>
              </a:rPr>
              <a:t>لیبرال های کلاسیک بر پایه تئوری انتخاب عمومی سعی دارند که تحلیل های اقتصادی نئوکلاسیک را در فرآیند های سیاسی بکار برند. بر این اساس دولت ظالمی غارتگر و چپاول گر است که گروه های قدرتمند بواسطه آن ها منافعشان را تضمین کرده و بر شهروندان ظلم می کند.</a:t>
            </a:r>
          </a:p>
          <a:p>
            <a:pPr algn="just" rtl="1"/>
            <a:r>
              <a:rPr lang="fa-IR" dirty="0" smtClean="0">
                <a:cs typeface="B Lotus" pitchFamily="2" charset="-78"/>
              </a:rPr>
              <a:t>تئوری انتخاب عمومی بر سه جنبه از فرایندهای سیاسی  تأکید دارند:</a:t>
            </a:r>
          </a:p>
          <a:p>
            <a:pPr algn="just" rtl="1">
              <a:buNone/>
            </a:pPr>
            <a:r>
              <a:rPr lang="fa-IR" dirty="0" smtClean="0">
                <a:cs typeface="B Lotus" pitchFamily="2" charset="-78"/>
              </a:rPr>
              <a:t>الف) رفتار گروه های منافع: رفتار این گروه بر اساس رانت جویی قابل تحلیل است. شرکت ها و افراد با استفاده از قدرت دولت در پی تحدید مصنوعی عرضه از طریق ایجاد موانع ورود به صنعت و یا افزایش تقاضا برای منابع خود هستند. </a:t>
            </a:r>
          </a:p>
          <a:p>
            <a:pPr algn="just" rtl="1"/>
            <a:r>
              <a:rPr lang="fa-IR" dirty="0" smtClean="0">
                <a:cs typeface="B Lotus" pitchFamily="2" charset="-78"/>
              </a:rPr>
              <a:t>رفتارهای رانت جویی در اقتصاد به سه دلیل عملکرد اقتصاد های مدرن را تخریب می کند:</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48512"/>
          </a:xfrm>
        </p:spPr>
        <p:txBody>
          <a:bodyPr>
            <a:normAutofit/>
          </a:bodyPr>
          <a:lstStyle/>
          <a:p>
            <a:pPr algn="ctr"/>
            <a:r>
              <a:rPr lang="fa-IR" sz="3200" dirty="0" smtClean="0">
                <a:cs typeface="B Lotus" pitchFamily="2" charset="-78"/>
              </a:rPr>
              <a:t>نقش واقعی دولت در رهیافت لیبرالیسم کلاسیک</a:t>
            </a:r>
            <a:endParaRPr lang="en-US" sz="3200" dirty="0">
              <a:cs typeface="B Lotus" pitchFamily="2" charset="-78"/>
            </a:endParaRPr>
          </a:p>
        </p:txBody>
      </p:sp>
      <p:sp>
        <p:nvSpPr>
          <p:cNvPr id="3" name="Content Placeholder 2"/>
          <p:cNvSpPr>
            <a:spLocks noGrp="1"/>
          </p:cNvSpPr>
          <p:nvPr>
            <p:ph idx="1"/>
          </p:nvPr>
        </p:nvSpPr>
        <p:spPr/>
        <p:txBody>
          <a:bodyPr>
            <a:normAutofit fontScale="92500" lnSpcReduction="10000"/>
          </a:bodyPr>
          <a:lstStyle/>
          <a:p>
            <a:pPr marL="514350" indent="-514350" algn="just" rtl="1">
              <a:buFont typeface="Wingdings" pitchFamily="2" charset="2"/>
              <a:buChar char="v"/>
            </a:pPr>
            <a:r>
              <a:rPr lang="fa-IR" dirty="0" smtClean="0">
                <a:cs typeface="B Lotus" pitchFamily="2" charset="-78"/>
              </a:rPr>
              <a:t>افزایش تقاضاهای رانتی از دولت برای فعالیت هایی که در غیر اینصورت در بازار جریان داشت.</a:t>
            </a:r>
          </a:p>
          <a:p>
            <a:pPr marL="514350" indent="-514350" algn="just" rtl="1">
              <a:buFont typeface="Wingdings" pitchFamily="2" charset="2"/>
              <a:buChar char="v"/>
            </a:pPr>
            <a:r>
              <a:rPr lang="fa-IR" dirty="0" smtClean="0">
                <a:cs typeface="B Lotus" pitchFamily="2" charset="-78"/>
              </a:rPr>
              <a:t>اختلال در فعالیت های تولیدی و کاهش مالیات ها.</a:t>
            </a:r>
          </a:p>
          <a:p>
            <a:pPr marL="514350" indent="-514350" algn="just" rtl="1">
              <a:buFont typeface="Wingdings" pitchFamily="2" charset="2"/>
              <a:buChar char="v"/>
            </a:pPr>
            <a:r>
              <a:rPr lang="fa-IR" dirty="0" smtClean="0">
                <a:cs typeface="B Lotus" pitchFamily="2" charset="-78"/>
              </a:rPr>
              <a:t>فرار شهروندان از مالیات ها به انگیزه دفاع از خود.</a:t>
            </a:r>
          </a:p>
          <a:p>
            <a:pPr marL="514350" indent="-514350" algn="just" rtl="1"/>
            <a:r>
              <a:rPr lang="fa-IR" dirty="0" smtClean="0">
                <a:cs typeface="B Lotus" pitchFamily="2" charset="-78"/>
              </a:rPr>
              <a:t>بدین صورت ترکیب هزینه های بیشتر دولت و کاهش مالیات ها دولت را با کسری بودجه مواجه می کند.</a:t>
            </a:r>
          </a:p>
          <a:p>
            <a:pPr marL="514350" indent="-514350" algn="just" rtl="1">
              <a:buNone/>
            </a:pPr>
            <a:r>
              <a:rPr lang="fa-IR" dirty="0" smtClean="0">
                <a:cs typeface="B Lotus" pitchFamily="2" charset="-78"/>
              </a:rPr>
              <a:t>ب) رفتار بوروکرات ها و سیاستمداران: نهادهای بزرگ فرصت های بهتری برای اعضایش فراهم کرده و هر چه بزرگ تر باشد در برابر هر تلاشی در راستای کاهش بودجه مقاومت می کند زیرا ذینفعان بیشتری دارد. علاو بر این سیاستمداران با هدف کسب پول و قدرت وارد سیاست می شوند و با هنر نان به همدیگر قرض دادن قوانین خود را تصویب کرده و برای رأی آوردن سیاست های کوتاه مدت بدون آینده نگری را تصویب می کنند.</a:t>
            </a:r>
          </a:p>
          <a:p>
            <a:pPr marL="514350" indent="-514350" algn="just" rtl="1"/>
            <a:endParaRPr lang="fa-IR" dirty="0" smtClean="0">
              <a:cs typeface="B Lotus" pitchFamily="2" charset="-78"/>
            </a:endParaRPr>
          </a:p>
          <a:p>
            <a:pPr marL="514350" indent="-514350" algn="just" rtl="1"/>
            <a:endParaRPr lang="fa-IR" dirty="0" smtClean="0">
              <a:cs typeface="B Lotus"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rtl="1"/>
            <a:r>
              <a:rPr lang="fa-IR" sz="3200" dirty="0" smtClean="0">
                <a:cs typeface="B Lotus" pitchFamily="2" charset="-78"/>
              </a:rPr>
              <a:t>نقش واقعی دولت در رهیافت لیبرالیسم کلاسیک</a:t>
            </a:r>
            <a:endParaRPr lang="en-US" sz="3200" dirty="0"/>
          </a:p>
        </p:txBody>
      </p:sp>
      <p:sp>
        <p:nvSpPr>
          <p:cNvPr id="3" name="Content Placeholder 2"/>
          <p:cNvSpPr>
            <a:spLocks noGrp="1"/>
          </p:cNvSpPr>
          <p:nvPr>
            <p:ph idx="1"/>
          </p:nvPr>
        </p:nvSpPr>
        <p:spPr/>
        <p:txBody>
          <a:bodyPr/>
          <a:lstStyle/>
          <a:p>
            <a:pPr algn="just" rtl="1">
              <a:buNone/>
            </a:pPr>
            <a:r>
              <a:rPr lang="fa-IR" dirty="0" smtClean="0">
                <a:cs typeface="B Lotus" pitchFamily="2" charset="-78"/>
              </a:rPr>
              <a:t>ج) </a:t>
            </a:r>
            <a:r>
              <a:rPr lang="fa-IR" sz="2400" dirty="0" smtClean="0">
                <a:cs typeface="B Lotus" pitchFamily="2" charset="-78"/>
              </a:rPr>
              <a:t>رفتار رأی دهندگان: کلاسیک ها در توضیح این عامل با مشکل روبرو هستند که شهروندان با اینکه می دانند که رأی دادن آن ها تأثیری بر نتیجه ندارد اما باز در رأی گیری شرکت می کنند. کلاسیک ها معتقدند که رأی گیرانی که هزینه رأی دادن را متقبل می شوند به تعدادی موضوعات یا برنامه های خاص علاقه دارند که نتیجه آن به نفع افزایش حجم دولت منجر شود.</a:t>
            </a:r>
          </a:p>
          <a:p>
            <a:pPr algn="just" rtl="1"/>
            <a:endParaRPr lang="en-US" dirty="0">
              <a:cs typeface="B Lotus"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rtl="1"/>
            <a:r>
              <a:rPr lang="fa-IR" sz="3200" dirty="0" smtClean="0">
                <a:cs typeface="B Lotus" pitchFamily="2" charset="-78"/>
              </a:rPr>
              <a:t>پیشنهادات لیبرالیسم کلاسیک برای اصلاحات</a:t>
            </a:r>
            <a:endParaRPr lang="en-US" sz="3200" dirty="0"/>
          </a:p>
        </p:txBody>
      </p:sp>
      <p:sp>
        <p:nvSpPr>
          <p:cNvPr id="3" name="Content Placeholder 2"/>
          <p:cNvSpPr>
            <a:spLocks noGrp="1"/>
          </p:cNvSpPr>
          <p:nvPr>
            <p:ph idx="1"/>
          </p:nvPr>
        </p:nvSpPr>
        <p:spPr/>
        <p:txBody>
          <a:bodyPr>
            <a:normAutofit/>
          </a:bodyPr>
          <a:lstStyle/>
          <a:p>
            <a:pPr algn="just" rtl="1"/>
            <a:r>
              <a:rPr lang="fa-IR" sz="2400" dirty="0" smtClean="0">
                <a:cs typeface="B Lotus" pitchFamily="2" charset="-78"/>
              </a:rPr>
              <a:t>کلاسیک ها راه حل را در تدوین قانون اساسی می دانند که حوزه اقتدار دولت را بوضوح مشخص کند.</a:t>
            </a:r>
          </a:p>
          <a:p>
            <a:pPr algn="just" rtl="1"/>
            <a:r>
              <a:rPr lang="fa-IR" sz="2400" dirty="0" smtClean="0">
                <a:cs typeface="B Lotus" pitchFamily="2" charset="-78"/>
              </a:rPr>
              <a:t>مقررات زدایی تجاری خصوصی شدن اکثر فعالیت ها حتی اداره زندان ها و دادگاه ها و امنیت اجتماعی.</a:t>
            </a:r>
          </a:p>
          <a:p>
            <a:pPr algn="just" rtl="1"/>
            <a:r>
              <a:rPr lang="fa-IR" sz="2400" dirty="0" smtClean="0">
                <a:cs typeface="B Lotus" pitchFamily="2" charset="-78"/>
              </a:rPr>
              <a:t>رهیافت حقوق و اقتصاد که از تحلیل های نئوکلاسیک بهره می برد و معتقد است که هدف اقتصاد باید ارتقای کارایی اقتصادی و حداکثر کردن تولید باشد که توسط بخش خصوصی قابل تحقق است و لازمه آن اصلاح مقررات و توقف بازتوزیع ثروت توسط اخذ مالیات است.</a:t>
            </a:r>
          </a:p>
          <a:p>
            <a:pPr algn="just" rtl="1"/>
            <a:r>
              <a:rPr lang="fa-IR" sz="2400" dirty="0" smtClean="0">
                <a:cs typeface="B Lotus" pitchFamily="2" charset="-78"/>
              </a:rPr>
              <a:t>پیشنهاد دیگر این ایت که دولت هر سال برای برنامه های خود  مصوبه قانونی اخذ کند تا در معرض دید و ارزیابی عموم باشد.</a:t>
            </a:r>
            <a:endParaRPr lang="en-US" sz="2400" dirty="0">
              <a:cs typeface="B Lotus"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rtl="1"/>
            <a:r>
              <a:rPr lang="fa-IR" sz="3200" dirty="0" smtClean="0">
                <a:cs typeface="B Lotus" pitchFamily="2" charset="-78"/>
              </a:rPr>
              <a:t>دولت و بازار در اقتصاد سیاسی رادیکال</a:t>
            </a:r>
            <a:endParaRPr lang="en-US" sz="3200" dirty="0" smtClean="0">
              <a:cs typeface="B Lotus" pitchFamily="2" charset="-78"/>
            </a:endParaRPr>
          </a:p>
        </p:txBody>
      </p:sp>
      <p:sp>
        <p:nvSpPr>
          <p:cNvPr id="3" name="Content Placeholder 2"/>
          <p:cNvSpPr>
            <a:spLocks noGrp="1"/>
          </p:cNvSpPr>
          <p:nvPr>
            <p:ph idx="1"/>
          </p:nvPr>
        </p:nvSpPr>
        <p:spPr>
          <a:xfrm>
            <a:off x="457200" y="1828800"/>
            <a:ext cx="8229600" cy="4495800"/>
          </a:xfrm>
        </p:spPr>
        <p:txBody>
          <a:bodyPr>
            <a:normAutofit lnSpcReduction="10000"/>
          </a:bodyPr>
          <a:lstStyle/>
          <a:p>
            <a:pPr algn="just" rtl="1"/>
            <a:r>
              <a:rPr lang="fa-IR" sz="2400" dirty="0" smtClean="0">
                <a:cs typeface="B Lotus" pitchFamily="2" charset="-78"/>
              </a:rPr>
              <a:t>برای تحلیل دیدگاه رادیکال باید میان دو شکل مارکسیستی و نئو مارکسیستی تمایز قائل شد. </a:t>
            </a:r>
          </a:p>
          <a:p>
            <a:pPr algn="just" rtl="1"/>
            <a:r>
              <a:rPr lang="fa-IR" sz="2400" dirty="0" smtClean="0">
                <a:cs typeface="B Lotus" pitchFamily="2" charset="-78"/>
              </a:rPr>
              <a:t>رادیکال های سنتی هر تعبیری از تقش دولت را بی معنا می دانند زیرا دولت را انعکاس شرایط تولیدی می دانند که با تغییر آن وظایف دولت نیز تغییر می کند. آن ها معتقدند که دولت در خدمت طبقه بورژوا است و فرایند انباشت سرمایه را تسهیل می کند. مارکسیست ها دولت سوسیالیستی را نماینده پرولتاریا  می دانند که موجب رفاه شهروندان می شود و جامعه را به سمت کمونیسم سوق می دهد.</a:t>
            </a:r>
          </a:p>
          <a:p>
            <a:pPr algn="just" rtl="1"/>
            <a:r>
              <a:rPr lang="fa-IR" sz="2400" dirty="0" smtClean="0">
                <a:cs typeface="B Lotus" pitchFamily="2" charset="-78"/>
              </a:rPr>
              <a:t>نئو مارکسیست ها نیز دولت را نماینده منافع جمعی می دانند که باید در راستای خدمت به مردم در برابر عموم پاسخگو باشد زیرا تنها در این صورت قدرت نابرابر  طبقات سیاست را به نفع مالکان سرمایه منحرف نمی کند.</a:t>
            </a:r>
          </a:p>
          <a:p>
            <a:pPr algn="just" rtl="1"/>
            <a:r>
              <a:rPr lang="fa-IR" sz="2400" dirty="0" smtClean="0">
                <a:cs typeface="B Lotus" pitchFamily="2" charset="-78"/>
              </a:rPr>
              <a:t>رادیکال ها مباحث خود را بر کارویژه های دولت متمرکز کرده  که حول سه تئوری مجزا درباره دولت می چرخد:</a:t>
            </a:r>
            <a:endParaRPr lang="en-US" sz="2400" dirty="0">
              <a:cs typeface="B Lotus"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605</TotalTime>
  <Words>3019</Words>
  <Application>Microsoft Office PowerPoint</Application>
  <PresentationFormat>On-screen Show (4:3)</PresentationFormat>
  <Paragraphs>94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PowerPoint Presentation</vt:lpstr>
      <vt:lpstr>فصل هفتم: دولت و بازار</vt:lpstr>
      <vt:lpstr>دولت و بازار در اقتصاد سیاسی لیبرالیسم کلاسیک</vt:lpstr>
      <vt:lpstr>دولت و بازار در اقتصاد سیاسی لیبرالیسم کلاسیک</vt:lpstr>
      <vt:lpstr>نقش واقعی دولت در رهیافت لیبرالیسم کلاسیک</vt:lpstr>
      <vt:lpstr>نقش واقعی دولت در رهیافت لیبرالیسم کلاسیک</vt:lpstr>
      <vt:lpstr>نقش واقعی دولت در رهیافت لیبرالیسم کلاسیک</vt:lpstr>
      <vt:lpstr>پیشنهادات لیبرالیسم کلاسیک برای اصلاحات</vt:lpstr>
      <vt:lpstr>دولت و بازار در اقتصاد سیاسی رادیکال</vt:lpstr>
      <vt:lpstr>رهیافت رادیکال و نقش واقعی دولت</vt:lpstr>
      <vt:lpstr>رهیافت رادیکال و نقش واقعی دولت</vt:lpstr>
      <vt:lpstr>رهیافت رادیکال و پیشنهاداتی برای اصلاحات سیاسی</vt:lpstr>
      <vt:lpstr>دولت و بازار در اقتصاد سیاسی محافظه کار</vt:lpstr>
      <vt:lpstr>دولت و بازار در اقتصاد سیاسی محافظه کار</vt:lpstr>
      <vt:lpstr>نقش واقعی دولت در رهیافت محافظه کاری</vt:lpstr>
      <vt:lpstr>محافظه کاران: پیشنهاداتی برای اصلاحات سیاسی</vt:lpstr>
      <vt:lpstr>محافظه کاران: پیشنهاداتی برای اصلاحات سیاسی</vt:lpstr>
      <vt:lpstr>دولت و بازار در اقتصاد سیاسی لیبرال مدرن</vt:lpstr>
      <vt:lpstr>دولت و بازار در اقتصاد سیاسی لیبرال مدرن</vt:lpstr>
      <vt:lpstr>لیبرالیسم مدرن و نقش واقعی دولت</vt:lpstr>
      <vt:lpstr>لیبرال های مدرن و پیشنهاداتی جهت اصلاحات سیاسی</vt:lpstr>
      <vt:lpstr>لیبرال های مدرن و پیشنهاداتی جهت اصلاحات سیاسی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javad</dc:creator>
  <cp:lastModifiedBy>Javad</cp:lastModifiedBy>
  <cp:revision>97</cp:revision>
  <dcterms:created xsi:type="dcterms:W3CDTF">2013-11-30T15:38:39Z</dcterms:created>
  <dcterms:modified xsi:type="dcterms:W3CDTF">2014-01-08T06:57:16Z</dcterms:modified>
</cp:coreProperties>
</file>