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308" r:id="rId3"/>
    <p:sldId id="257" r:id="rId4"/>
    <p:sldId id="264" r:id="rId5"/>
    <p:sldId id="300" r:id="rId6"/>
    <p:sldId id="309" r:id="rId7"/>
    <p:sldId id="263" r:id="rId8"/>
    <p:sldId id="298" r:id="rId9"/>
    <p:sldId id="299" r:id="rId10"/>
    <p:sldId id="306" r:id="rId11"/>
    <p:sldId id="301" r:id="rId12"/>
    <p:sldId id="302" r:id="rId13"/>
    <p:sldId id="303" r:id="rId14"/>
    <p:sldId id="304" r:id="rId15"/>
    <p:sldId id="305" r:id="rId16"/>
    <p:sldId id="307" r:id="rId17"/>
    <p:sldId id="31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74F1"/>
    <a:srgbClr val="0950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83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3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9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0973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9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9719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2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01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4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9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752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390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3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9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6313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5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92C162-CB47-4A45-AC4D-6B5551B854F7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BABBFC8-37B1-4F34-B66A-572922EF0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04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6319" y="1913206"/>
            <a:ext cx="8784082" cy="1364566"/>
          </a:xfrm>
        </p:spPr>
        <p:txBody>
          <a:bodyPr>
            <a:noAutofit/>
          </a:bodyPr>
          <a:lstStyle/>
          <a:p>
            <a:pPr algn="ctr" rtl="1"/>
            <a:r>
              <a:rPr lang="fa-IR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B Titr" panose="00000700000000000000" pitchFamily="2" charset="-78"/>
              </a:rPr>
              <a:t>جلسه اول</a:t>
            </a:r>
            <a:endParaRPr lang="en-US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349" y="664356"/>
            <a:ext cx="8697326" cy="971262"/>
          </a:xfrm>
        </p:spPr>
        <p:txBody>
          <a:bodyPr>
            <a:noAutofit/>
          </a:bodyPr>
          <a:lstStyle/>
          <a:p>
            <a:pPr algn="ctr" rtl="1"/>
            <a:r>
              <a:rPr lang="fa-IR" sz="4000" b="0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cs typeface="B Koodak" panose="00000700000000000000" pitchFamily="2" charset="-78"/>
              </a:rPr>
              <a:t>روش تحقیق کاربردی در علوم انسانی</a:t>
            </a: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Koodak" panose="00000700000000000000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36319" y="4178905"/>
            <a:ext cx="8293946" cy="7560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cs typeface="B Koodak" panose="00000700000000000000" pitchFamily="2" charset="-78"/>
              </a:rPr>
              <a:t>اهمیت علم و تحقیق</a:t>
            </a:r>
            <a:endParaRPr lang="en-US" sz="4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Koodak" panose="00000700000000000000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81489" y="5677848"/>
            <a:ext cx="6400800" cy="6894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cs typeface="B Koodak" panose="00000700000000000000" pitchFamily="2" charset="-78"/>
              </a:rPr>
              <a:t>ارائه کننده: محسن رجبی</a:t>
            </a: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149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41" y="231819"/>
            <a:ext cx="5884014" cy="540913"/>
          </a:xfrm>
        </p:spPr>
        <p:txBody>
          <a:bodyPr>
            <a:noAutofit/>
          </a:bodyPr>
          <a:lstStyle/>
          <a:p>
            <a:pPr algn="ctr" rtl="1"/>
            <a:r>
              <a:rPr lang="fa-IR" sz="2800" dirty="0" smtClean="0">
                <a:solidFill>
                  <a:srgbClr val="FFFF00"/>
                </a:solidFill>
                <a:cs typeface="B Titr" panose="00000700000000000000" pitchFamily="2" charset="-78"/>
              </a:rPr>
              <a:t>سوال: مفهوم </a:t>
            </a:r>
            <a:r>
              <a:rPr lang="fa-IR" sz="2800" dirty="0">
                <a:solidFill>
                  <a:srgbClr val="FFFF00"/>
                </a:solidFill>
                <a:cs typeface="B Titr" panose="00000700000000000000" pitchFamily="2" charset="-78"/>
              </a:rPr>
              <a:t>شکل زیر چیست؟</a:t>
            </a:r>
            <a:endParaRPr lang="en-US" sz="28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pic>
        <p:nvPicPr>
          <p:cNvPr id="32" name="Content Placeholder 3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852" y="772732"/>
            <a:ext cx="5723395" cy="2840578"/>
          </a:xfrm>
        </p:spPr>
      </p:pic>
      <p:sp>
        <p:nvSpPr>
          <p:cNvPr id="33" name="TextBox 32"/>
          <p:cNvSpPr txBox="1"/>
          <p:nvPr/>
        </p:nvSpPr>
        <p:spPr>
          <a:xfrm>
            <a:off x="223749" y="3867625"/>
            <a:ext cx="117584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400" dirty="0" smtClean="0">
                <a:cs typeface="B Mitra" panose="00000400000000000000" pitchFamily="2" charset="-78"/>
              </a:rPr>
              <a:t>اگر در مرکز دایره ای قرار گیرید که شعاع آن متناسب با دانش شما باشد، سطح درون دایره نشان دهنده جهان شناخته شده شما و سطح بیرون دایره دنیای ناشناخته شما است که در مرز آن علامتهای پرسش وجود دارد که دانشمندان در جهت پاسخگویی آنها هستند.</a:t>
            </a:r>
          </a:p>
          <a:p>
            <a:pPr algn="just" rtl="1"/>
            <a:r>
              <a:rPr lang="fa-IR" sz="2400" dirty="0" smtClean="0">
                <a:cs typeface="B Mitra" panose="00000400000000000000" pitchFamily="2" charset="-78"/>
              </a:rPr>
              <a:t>هر قدر دانش افزایش یابد، سطح شناخته شده بزرگتر و در عوض تعداد علامتهای پرسش نیز بیشتر خواهد شد.</a:t>
            </a:r>
          </a:p>
          <a:p>
            <a:pPr algn="just" rtl="1"/>
            <a:r>
              <a:rPr lang="fa-IR" sz="2800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پس دانشمندترین مردم کسی است که بیشترین پرسشها را در مقابل خود دارد</a:t>
            </a:r>
            <a:endParaRPr lang="en-US" sz="2800" b="1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8186" y="5710819"/>
            <a:ext cx="11243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b="1" dirty="0" smtClean="0">
                <a:cs typeface="B Ferdosi" panose="00000400000000000000" pitchFamily="2" charset="-78"/>
              </a:rPr>
              <a:t>امام علی ع: گنجایش هر ظرفی با آنچه در آن نهند، تنگ می شود، جز ظرف دانش که هر چه در آن نهند گسترش یابد. </a:t>
            </a:r>
          </a:p>
          <a:p>
            <a:pPr algn="ctr" rtl="1"/>
            <a:r>
              <a:rPr lang="fa-IR" sz="2400" b="1" dirty="0" smtClean="0">
                <a:cs typeface="B Ferdosi" panose="00000400000000000000" pitchFamily="2" charset="-78"/>
              </a:rPr>
              <a:t>نهج البلاغه حکمت 205</a:t>
            </a:r>
            <a:endParaRPr lang="en-US" sz="2400" b="1" dirty="0">
              <a:cs typeface="B Ferdosi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923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80" y="341290"/>
            <a:ext cx="3657600" cy="537693"/>
          </a:xfrm>
        </p:spPr>
        <p:txBody>
          <a:bodyPr/>
          <a:lstStyle/>
          <a:p>
            <a:pPr algn="ctr"/>
            <a:r>
              <a:rPr lang="ar-SA" dirty="0">
                <a:solidFill>
                  <a:srgbClr val="FFC000"/>
                </a:solidFill>
                <a:cs typeface="B Titr" panose="00000700000000000000" pitchFamily="2" charset="-78"/>
              </a:rPr>
              <a:t>تعریف تحقیق و پژوهش</a:t>
            </a:r>
            <a:endParaRPr lang="en-US" dirty="0">
              <a:solidFill>
                <a:srgbClr val="FFC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5" y="878983"/>
            <a:ext cx="6434630" cy="530860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4000" dirty="0">
                <a:solidFill>
                  <a:schemeClr val="tx1"/>
                </a:solidFill>
                <a:cs typeface="B Ferdosi" panose="00000400000000000000" pitchFamily="2" charset="-78"/>
              </a:rPr>
              <a:t>پژوهش، فرایندی منطقی و معقول است که هدف آن کشف روابط بین پدیدارها است. به دلیل نظم و ترتیب حاکم بر پدیدارها و رویدادها، امکان تنظیم قوانین، اصول و نظریه‌ها در رشته‌های گوناگون فراهم شده است و این قوانین و اصول و نظریه‌ها، به نوبة خود گویای نظم و همسانی موجود در پدیده‌هاست</a:t>
            </a:r>
            <a:r>
              <a:rPr lang="ar-SA" sz="4000" dirty="0" smtClean="0">
                <a:solidFill>
                  <a:schemeClr val="tx1"/>
                </a:solidFill>
                <a:cs typeface="B Ferdosi" panose="00000400000000000000" pitchFamily="2" charset="-78"/>
              </a:rPr>
              <a:t>.</a:t>
            </a:r>
            <a:endParaRPr lang="fa-IR" sz="4000" dirty="0" smtClean="0">
              <a:solidFill>
                <a:schemeClr val="tx1"/>
              </a:solidFill>
              <a:cs typeface="B Ferdosi" panose="00000400000000000000" pitchFamily="2" charset="-7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03077" y="2209798"/>
            <a:ext cx="4997002" cy="3881909"/>
          </a:xfrm>
        </p:spPr>
        <p:txBody>
          <a:bodyPr>
            <a:normAutofit/>
          </a:bodyPr>
          <a:lstStyle/>
          <a:p>
            <a:pPr algn="just" rtl="1"/>
            <a:r>
              <a:rPr lang="fa-IR" sz="2800" dirty="0" smtClean="0">
                <a:solidFill>
                  <a:srgbClr val="FFFF00"/>
                </a:solidFill>
                <a:cs typeface="B Mitra" panose="00000400000000000000" pitchFamily="2" charset="-78"/>
              </a:rPr>
              <a:t>لغوی: </a:t>
            </a:r>
            <a:r>
              <a:rPr lang="ar-SA" sz="2800" dirty="0" smtClean="0">
                <a:solidFill>
                  <a:srgbClr val="FFFF00"/>
                </a:solidFill>
                <a:cs typeface="B Mitra" panose="00000400000000000000" pitchFamily="2" charset="-78"/>
              </a:rPr>
              <a:t>رسیدگی </a:t>
            </a:r>
            <a:r>
              <a:rPr lang="ar-SA" sz="2800" dirty="0">
                <a:solidFill>
                  <a:srgbClr val="FFFF00"/>
                </a:solidFill>
                <a:cs typeface="B Mitra" panose="00000400000000000000" pitchFamily="2" charset="-78"/>
              </a:rPr>
              <a:t>و وارسی کردن، درستی امری را بررسی کردن، حقیقت‌جویی، بازجویی کردن، کسب </a:t>
            </a:r>
            <a:r>
              <a:rPr lang="ar-SA" sz="2800" dirty="0" smtClean="0">
                <a:solidFill>
                  <a:srgbClr val="FFFF00"/>
                </a:solidFill>
                <a:cs typeface="B Mitra" panose="00000400000000000000" pitchFamily="2" charset="-78"/>
              </a:rPr>
              <a:t>اطلاع</a:t>
            </a:r>
            <a:endParaRPr lang="fa-IR" sz="2800" dirty="0">
              <a:solidFill>
                <a:srgbClr val="FFFF00"/>
              </a:solidFill>
              <a:cs typeface="B Mitra" panose="00000400000000000000" pitchFamily="2" charset="-78"/>
            </a:endParaRPr>
          </a:p>
          <a:p>
            <a:pPr algn="just" rtl="1"/>
            <a:r>
              <a:rPr lang="fa-IR" sz="2800" dirty="0" smtClean="0">
                <a:solidFill>
                  <a:srgbClr val="FFFF00"/>
                </a:solidFill>
                <a:cs typeface="B Mitra" panose="00000400000000000000" pitchFamily="2" charset="-78"/>
              </a:rPr>
              <a:t>مترادف: </a:t>
            </a:r>
            <a:r>
              <a:rPr lang="ar-SA" sz="2800" dirty="0" smtClean="0">
                <a:solidFill>
                  <a:srgbClr val="FFFF00"/>
                </a:solidFill>
                <a:cs typeface="B Mitra" panose="00000400000000000000" pitchFamily="2" charset="-78"/>
              </a:rPr>
              <a:t>پژوهش </a:t>
            </a:r>
            <a:r>
              <a:rPr lang="ar-SA" sz="2800" dirty="0">
                <a:solidFill>
                  <a:srgbClr val="FFFF00"/>
                </a:solidFill>
                <a:cs typeface="B Mitra" panose="00000400000000000000" pitchFamily="2" charset="-78"/>
              </a:rPr>
              <a:t>کردن، پژوهیدن، تتبع کردن، تفحص کردن، کندوکاو کردن، بررسی کردن، مطالعه </a:t>
            </a:r>
            <a:r>
              <a:rPr lang="ar-SA" sz="2800" dirty="0" smtClean="0">
                <a:solidFill>
                  <a:srgbClr val="FFFF00"/>
                </a:solidFill>
                <a:cs typeface="B Mitra" panose="00000400000000000000" pitchFamily="2" charset="-78"/>
              </a:rPr>
              <a:t>کردن</a:t>
            </a:r>
            <a:endParaRPr lang="fa-IR" sz="2800" dirty="0" smtClean="0">
              <a:solidFill>
                <a:srgbClr val="FFFF00"/>
              </a:solidFill>
              <a:cs typeface="B Mitra" panose="00000400000000000000" pitchFamily="2" charset="-78"/>
            </a:endParaRPr>
          </a:p>
          <a:p>
            <a:pPr algn="just" rtl="1"/>
            <a:r>
              <a:rPr lang="ar-SA" sz="2800" dirty="0">
                <a:solidFill>
                  <a:srgbClr val="FFFF00"/>
                </a:solidFill>
                <a:cs typeface="B Mitra" panose="00000400000000000000" pitchFamily="2" charset="-78"/>
              </a:rPr>
              <a:t>مترادف قرآنی: استنباط، جستجوی درستی و نادرستی</a:t>
            </a:r>
            <a:endParaRPr lang="en-US" sz="2800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890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552" y="595648"/>
            <a:ext cx="10264462" cy="387332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200" dirty="0">
                <a:solidFill>
                  <a:schemeClr val="tx1"/>
                </a:solidFill>
                <a:cs typeface="B Homa" panose="00000400000000000000" pitchFamily="2" charset="-78"/>
              </a:rPr>
              <a:t>بنابراین هر تحقیق علمی باید:</a:t>
            </a:r>
            <a:endParaRPr lang="en-US" sz="32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algn="r" rtl="1"/>
            <a:r>
              <a:rPr lang="ar-SA" sz="3200" dirty="0">
                <a:solidFill>
                  <a:schemeClr val="tx1"/>
                </a:solidFill>
                <a:cs typeface="B Mitra" panose="00000400000000000000" pitchFamily="2" charset="-78"/>
              </a:rPr>
              <a:t>بر حجم دانش و معرفت بشری بیافزاید و معلومات او را افزایش دهد</a:t>
            </a:r>
            <a:endParaRPr lang="en-US" sz="3200" dirty="0">
              <a:solidFill>
                <a:schemeClr val="tx1"/>
              </a:solidFill>
              <a:cs typeface="B Mitra" panose="00000400000000000000" pitchFamily="2" charset="-78"/>
            </a:endParaRPr>
          </a:p>
          <a:p>
            <a:pPr algn="r" rtl="1"/>
            <a:r>
              <a:rPr lang="ar-SA" sz="3200" dirty="0">
                <a:solidFill>
                  <a:schemeClr val="tx1"/>
                </a:solidFill>
                <a:cs typeface="B Mitra" panose="00000400000000000000" pitchFamily="2" charset="-78"/>
              </a:rPr>
              <a:t>نظریات موجود را ارزیابی کند</a:t>
            </a:r>
            <a:endParaRPr lang="en-US" sz="3200" dirty="0">
              <a:solidFill>
                <a:schemeClr val="tx1"/>
              </a:solidFill>
              <a:cs typeface="B Mitra" panose="00000400000000000000" pitchFamily="2" charset="-78"/>
            </a:endParaRPr>
          </a:p>
          <a:p>
            <a:pPr algn="r" rtl="1"/>
            <a:r>
              <a:rPr lang="ar-SA" sz="3200" dirty="0">
                <a:solidFill>
                  <a:schemeClr val="tx1"/>
                </a:solidFill>
                <a:cs typeface="B Mitra" panose="00000400000000000000" pitchFamily="2" charset="-78"/>
              </a:rPr>
              <a:t>نظریه­ها و قوانین علمی و قضایای کلی جدید ارائه کند</a:t>
            </a:r>
            <a:endParaRPr lang="en-US" sz="3200" dirty="0">
              <a:solidFill>
                <a:schemeClr val="tx1"/>
              </a:solidFill>
              <a:cs typeface="B Mitra" panose="00000400000000000000" pitchFamily="2" charset="-78"/>
            </a:endParaRPr>
          </a:p>
          <a:p>
            <a:pPr algn="r" rtl="1"/>
            <a:r>
              <a:rPr lang="ar-SA" sz="3200" dirty="0">
                <a:solidFill>
                  <a:schemeClr val="tx1"/>
                </a:solidFill>
                <a:cs typeface="B Mitra" panose="00000400000000000000" pitchFamily="2" charset="-78"/>
              </a:rPr>
              <a:t>و  از یک مجهول پرده بردارد</a:t>
            </a:r>
            <a:endParaRPr lang="en-US" sz="3200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0771" y="4675031"/>
            <a:ext cx="79720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600" b="1" dirty="0" smtClean="0">
                <a:solidFill>
                  <a:srgbClr val="FFC000"/>
                </a:solidFill>
              </a:rPr>
              <a:t>انگیزه های تحقیق:</a:t>
            </a:r>
          </a:p>
          <a:p>
            <a:pPr algn="ctr" rtl="1"/>
            <a:r>
              <a:rPr lang="ar-SA" sz="2400" dirty="0" smtClean="0"/>
              <a:t>یافتن </a:t>
            </a:r>
            <a:r>
              <a:rPr lang="ar-SA" sz="2400" dirty="0"/>
              <a:t>راه حلهای مناسب برای رفع نیاز و دیگری کنجکاوی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530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053" y="334851"/>
            <a:ext cx="2461496" cy="643944"/>
          </a:xfrm>
        </p:spPr>
        <p:txBody>
          <a:bodyPr>
            <a:normAutofit/>
          </a:bodyPr>
          <a:lstStyle/>
          <a:p>
            <a:pPr algn="r" rtl="1">
              <a:lnSpc>
                <a:spcPct val="107000"/>
              </a:lnSpc>
              <a:spcBef>
                <a:spcPts val="1200"/>
              </a:spcBef>
            </a:pPr>
            <a:r>
              <a:rPr lang="ar-SA" b="1" dirty="0">
                <a:solidFill>
                  <a:srgbClr val="FFFF00"/>
                </a:solidFill>
              </a:rPr>
              <a:t>فایده پژوهش</a:t>
            </a:r>
            <a:r>
              <a:rPr lang="ar-SA" b="1" dirty="0" smtClean="0">
                <a:solidFill>
                  <a:srgbClr val="FFFF00"/>
                </a:solidFill>
              </a:rPr>
              <a:t>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4" y="1542244"/>
            <a:ext cx="11449318" cy="4825643"/>
          </a:xfrm>
        </p:spPr>
        <p:txBody>
          <a:bodyPr>
            <a:noAutofit/>
          </a:bodyPr>
          <a:lstStyle/>
          <a:p>
            <a:pPr lvl="0" algn="just" rtl="1"/>
            <a:r>
              <a:rPr lang="ar-SA" sz="2400" dirty="0" smtClean="0">
                <a:solidFill>
                  <a:schemeClr val="tx1"/>
                </a:solidFill>
                <a:cs typeface="B Homa" panose="00000400000000000000" pitchFamily="2" charset="-78"/>
              </a:rPr>
              <a:t>پژوهش </a:t>
            </a:r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دانش نو می‌آفریند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lvl="0" algn="just" rtl="1"/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نتیجه تحقیقات علمي مي توانند شناخت ما را از محیط، اطراف، پدیده ها، اشیاء، و... تكمیل و اصلاح كنند، یا بكلي تغییر دهند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lvl="0" algn="just" rtl="1"/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پژوهش امکان کشف کاربرد تازة دانش کهن را فراهم می‌سازد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lvl="0" algn="just" rtl="1"/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پژوهش به آموزش بهتر می‌انجامد، چرا که دانش نو و برنامه‌های آموزشی، مکمل یکدیگرند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lvl="0" algn="just" rtl="1"/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پژوهش می‌تواند منبع درآمد باشد. پژوهشی که سرمایه‌ای برای انجام آن در نظر گرفته می‌شود یک منبع مالی است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lvl="0" algn="just" rtl="1"/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نتایج حاصل از پژوهشها و تحقیقات قادرند به ما در حل مسائل و مشكلات یاري رسانند 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lvl="0" algn="just" rtl="1"/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پژوهش به بشر این توانایی را می‌دهد که بهتر با دنیای پیرامون خود رابطه برقرار کند و به اهدافش دست یابد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lvl="0" algn="just" rtl="1"/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پژوهش موجب پیشرفت جامعه می‌شود(پیران، 1385: 1)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algn="just" rtl="1"/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39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86555"/>
            <a:ext cx="3066804" cy="434662"/>
          </a:xfrm>
        </p:spPr>
        <p:txBody>
          <a:bodyPr>
            <a:noAutofit/>
          </a:bodyPr>
          <a:lstStyle/>
          <a:p>
            <a:pPr algn="ctr"/>
            <a:r>
              <a:rPr lang="ar-SA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Badr" panose="00000400000000000000" pitchFamily="2" charset="-78"/>
              </a:rPr>
              <a:t>اهمیت پژوهش</a:t>
            </a:r>
            <a:endParaRPr lang="en-US" sz="3600" b="1" dirty="0">
              <a:solidFill>
                <a:srgbClr val="FFFF00"/>
              </a:solidFill>
              <a:cs typeface="B Bad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5" y="721217"/>
            <a:ext cx="11410682" cy="5308600"/>
          </a:xfrm>
        </p:spPr>
        <p:txBody>
          <a:bodyPr>
            <a:noAutofit/>
          </a:bodyPr>
          <a:lstStyle/>
          <a:p>
            <a:pPr algn="just" rtl="1"/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پژوهش یکی از اساسی‌ترین نیازها برای نیل به پیشرفت و توسعة همه جانبة یک کشور است. </a:t>
            </a:r>
            <a:endParaRPr lang="fa-IR" dirty="0" smtClean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b="1" dirty="0" smtClean="0">
                <a:solidFill>
                  <a:schemeClr val="tx1"/>
                </a:solidFill>
                <a:cs typeface="B Badr" panose="00000400000000000000" pitchFamily="2" charset="-78"/>
              </a:rPr>
              <a:t>قدرت </a:t>
            </a:r>
            <a:r>
              <a:rPr lang="ar-SA" b="1" dirty="0">
                <a:solidFill>
                  <a:schemeClr val="tx1"/>
                </a:solidFill>
                <a:cs typeface="B Badr" panose="00000400000000000000" pitchFamily="2" charset="-78"/>
              </a:rPr>
              <a:t>و استقلال هر کشوری بر پژوهش و تولید علم استوار است</a:t>
            </a:r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. 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dirty="0" smtClean="0">
                <a:solidFill>
                  <a:schemeClr val="tx1"/>
                </a:solidFill>
                <a:cs typeface="B Badr" panose="00000400000000000000" pitchFamily="2" charset="-78"/>
              </a:rPr>
              <a:t>رشد </a:t>
            </a:r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و توسعة کشورهای پیشرفته در نتیجة سرمایه‌گذاری در بخش پژوهش است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نوع و سطح فعالیت‌های پژوهشی یکی از شاخص‌های اصلی توسعه و پیشرفت محسوب می‌شود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موفقیت در تمام فعالیت‌های مربوط به توسعه از جمله صنایع، کشاورزی و خدمات به نحوی به گسترش فعالیت‌های پژوهشی بستگی دارد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پژوهش یکی از محورهای مهمی است که ضامن پیشرفت و توسعة پایدار در هر کشور به شمار می‌آید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اگر پژوهشی صورت نگیرد، دانش بشری افزایش نخواهد یافت و دچار سکون و رکود خواهد شد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بدون انجام پژوهش، امور آموزشی نیز از پویایی و نشاط لازم برخوردار نخواهد بود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موفقیت روزافزون علم در شناخت جهان هدفدار و قانونمند فضای زندگی جدیدی را برای انسان‌ها به ارمغان آورده است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 rtl="1"/>
            <a:r>
              <a:rPr lang="ar-SA" dirty="0">
                <a:solidFill>
                  <a:schemeClr val="tx1"/>
                </a:solidFill>
                <a:cs typeface="B Badr" panose="00000400000000000000" pitchFamily="2" charset="-78"/>
              </a:rPr>
              <a:t>تحولات زندگی بشر در قرن بیستم نشان از گسترش روز افزون اهمیت علم و تحقیق دارد</a:t>
            </a:r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  <a:p>
            <a:pPr algn="just"/>
            <a:endParaRPr lang="en-US" dirty="0">
              <a:solidFill>
                <a:schemeClr val="tx1"/>
              </a:solidFill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946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8506" y="215722"/>
            <a:ext cx="3657600" cy="537693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هدف تحقیق و پژوهش</a:t>
            </a:r>
            <a:endParaRPr lang="en-US" sz="32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891862"/>
            <a:ext cx="10844011" cy="53086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هدف تمام علوم = شناسایی دنیای اطراف آدمی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marL="0" indent="0" algn="ctr" rtl="1">
              <a:buNone/>
            </a:pPr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هدف تحقیق = تشریح، پیش­بینی، و توضیح پدیده­ها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marL="0" indent="0" algn="just" rtl="1">
              <a:buNone/>
            </a:pPr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سه جزء اصلی تحقیق شامل: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marL="0" indent="0" algn="just" rtl="1">
              <a:buNone/>
            </a:pPr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1- توصیف: یک دانشمند ممکن است ابتدا اشیاء و رویدادهایی را که در اطرافش اتفاق می افتند مشاهده و بررسی کند. این توصیف­ها از طریق هدفی که دنبال می­کنند، هدایت می­شوند. مثلاً توصیف و اندازه­گیری سرعت سقوط یک شیء یا طول موج­های منتشر شده از یک ستاره. 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marL="0" indent="0" algn="just" rtl="1">
              <a:buNone/>
            </a:pPr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2- کشف نظم: او همچنین ممکن است نظم و بی نظمی­هایی را که گاهی اوقات در پدیده یا شیء مورد مطالعه وجود دارد، کشف کند. مثلاً در یابد که فشار هوا به ارتفاع بستگی دارد. 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marL="0" indent="0" algn="just" rtl="1">
              <a:buNone/>
            </a:pPr>
            <a:r>
              <a:rPr lang="ar-SA" sz="2400" dirty="0">
                <a:solidFill>
                  <a:schemeClr val="tx1"/>
                </a:solidFill>
                <a:cs typeface="B Homa" panose="00000400000000000000" pitchFamily="2" charset="-78"/>
              </a:rPr>
              <a:t>3- صورت­بندی نظریه­ها و قوانین: او ممکن است سعی کند که نظام کشف شده را صورت­بندی کند و آن را تعمیم دهد و سرانجام آن­را به قانون و نظریه تبدیل کند؛ مثل قانون جاذبه نیوتن(دلاور،1387: 16)</a:t>
            </a:r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  <a:p>
            <a:pPr algn="just" rtl="1"/>
            <a:endParaRPr lang="en-US" sz="2400" dirty="0">
              <a:solidFill>
                <a:schemeClr val="tx1"/>
              </a:solidFill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482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010" y="518373"/>
            <a:ext cx="6901445" cy="730877"/>
          </a:xfrm>
        </p:spPr>
        <p:txBody>
          <a:bodyPr>
            <a:noAutofit/>
          </a:bodyPr>
          <a:lstStyle/>
          <a:p>
            <a:pPr algn="ctr" rtl="1"/>
            <a:r>
              <a:rPr lang="fa-IR" b="1" dirty="0" smtClean="0">
                <a:solidFill>
                  <a:srgbClr val="FFFF00"/>
                </a:solidFill>
              </a:rPr>
              <a:t>سوال</a:t>
            </a:r>
            <a:r>
              <a:rPr lang="fa-IR" dirty="0" smtClean="0">
                <a:solidFill>
                  <a:srgbClr val="FFFF00"/>
                </a:solidFill>
              </a:rPr>
              <a:t/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با توجه به موقعیت فرضی به سوال پاسخ دهید؟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1378037"/>
            <a:ext cx="10697537" cy="4500451"/>
          </a:xfrm>
        </p:spPr>
        <p:txBody>
          <a:bodyPr>
            <a:normAutofit/>
          </a:bodyPr>
          <a:lstStyle/>
          <a:p>
            <a:pPr marL="0" indent="0" algn="just" rtl="1">
              <a:lnSpc>
                <a:spcPct val="107000"/>
              </a:lnSpc>
              <a:spcAft>
                <a:spcPts val="0"/>
              </a:spcAft>
              <a:buNone/>
            </a:pPr>
            <a:r>
              <a:rPr lang="fa-IR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فرض کنید بچه­ای بیمار می­شود، </a:t>
            </a:r>
            <a:r>
              <a:rPr lang="fa-IR" sz="2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مادر بزرگ </a:t>
            </a:r>
            <a:r>
              <a:rPr lang="fa-IR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تشخیص می­دهد که او سرما خورده است و علت سرماخوردگی او را آمدن خانم همسایه در دو روز پیش به منزل آنها و تعریف کردن از این بچه می­داند. به اصطلاح معتقد است که خانم همسایه این بچه را چشم زده است. به همین خاطر در کنار جوشانده گیاهی یک تخم مرغ هم برای ترکاندن چشم حسود می­شکند.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fa-IR" sz="28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با توجه به تعاریفی که از علم و روشهای علمی یاد گرفتید، از نظر شما کار مادربزرگ، فاقد کدام یک از ویژگی­های علم است</a:t>
            </a:r>
            <a:r>
              <a:rPr lang="fa-IR" sz="28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؟</a:t>
            </a:r>
            <a:endParaRPr lang="en-US" sz="28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162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6950" y="827468"/>
            <a:ext cx="7017354" cy="602087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 smtClean="0"/>
              <a:t>موضوعات تحقیق جلسه آینده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1" y="1970467"/>
            <a:ext cx="11269014" cy="3396087"/>
          </a:xfrm>
        </p:spPr>
        <p:txBody>
          <a:bodyPr>
            <a:normAutofit/>
          </a:bodyPr>
          <a:lstStyle/>
          <a:p>
            <a:pPr algn="just" rtl="1"/>
            <a:r>
              <a:rPr lang="fa-IR" sz="4800" dirty="0" smtClean="0">
                <a:solidFill>
                  <a:srgbClr val="FFC000"/>
                </a:solidFill>
                <a:cs typeface="B Homa" panose="00000400000000000000" pitchFamily="2" charset="-78"/>
              </a:rPr>
              <a:t>1- ویژگی های روش علمی و تفاوت آن از روشهای غیر علمی</a:t>
            </a:r>
          </a:p>
          <a:p>
            <a:pPr algn="just" rtl="1"/>
            <a:r>
              <a:rPr lang="fa-IR" sz="4800" dirty="0" smtClean="0">
                <a:solidFill>
                  <a:srgbClr val="FFC000"/>
                </a:solidFill>
                <a:cs typeface="B Homa" panose="00000400000000000000" pitchFamily="2" charset="-78"/>
              </a:rPr>
              <a:t>2- ویژگی های یک پژوهشگر و دانشمند</a:t>
            </a:r>
            <a:endParaRPr lang="en-US" sz="4800" dirty="0">
              <a:solidFill>
                <a:srgbClr val="FFC000"/>
              </a:solidFill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54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7" y="5424616"/>
            <a:ext cx="11230376" cy="1027998"/>
          </a:xfrm>
        </p:spPr>
        <p:txBody>
          <a:bodyPr>
            <a:noAutofit/>
          </a:bodyPr>
          <a:lstStyle/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/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fa-IR" sz="2800" dirty="0">
                <a:cs typeface="B Mitra" panose="00000400000000000000" pitchFamily="2" charset="-78"/>
              </a:rPr>
              <a:t/>
            </a:r>
            <a:br>
              <a:rPr lang="fa-IR" sz="2800" dirty="0">
                <a:cs typeface="B Mitra" panose="00000400000000000000" pitchFamily="2" charset="-78"/>
              </a:rPr>
            </a:br>
            <a:r>
              <a:rPr lang="fa-IR" sz="2800" dirty="0" smtClean="0">
                <a:cs typeface="B Mitra" panose="00000400000000000000" pitchFamily="2" charset="-78"/>
              </a:rPr>
              <a:t>                                        </a:t>
            </a:r>
            <a:r>
              <a:rPr lang="fa-IR" sz="2800" dirty="0" smtClean="0">
                <a:cs typeface="B Mitra" panose="00000400000000000000" pitchFamily="2" charset="-78"/>
              </a:rPr>
              <a:t/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fa-IR" sz="2800" dirty="0" smtClean="0">
                <a:cs typeface="B Mitra" panose="00000400000000000000" pitchFamily="2" charset="-78"/>
              </a:rPr>
              <a:t/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fa-IR" sz="2800" dirty="0" smtClean="0">
                <a:cs typeface="B Mitra" panose="00000400000000000000" pitchFamily="2" charset="-78"/>
              </a:rPr>
              <a:t/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fa-IR" sz="2800" dirty="0" smtClean="0">
                <a:cs typeface="B Mitra" panose="00000400000000000000" pitchFamily="2" charset="-78"/>
              </a:rPr>
              <a:t/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fa-IR" sz="2800" dirty="0">
                <a:cs typeface="B Mitra" panose="00000400000000000000" pitchFamily="2" charset="-78"/>
              </a:rPr>
              <a:t/>
            </a:r>
            <a:br>
              <a:rPr lang="fa-IR" sz="2800" dirty="0">
                <a:cs typeface="B Mitra" panose="00000400000000000000" pitchFamily="2" charset="-78"/>
              </a:rPr>
            </a:br>
            <a:r>
              <a:rPr lang="fa-IR" sz="2800" dirty="0" smtClean="0">
                <a:cs typeface="B Mitra" panose="00000400000000000000" pitchFamily="2" charset="-78"/>
              </a:rPr>
              <a:t/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fa-IR" sz="2800" dirty="0">
                <a:cs typeface="B Mitra" panose="00000400000000000000" pitchFamily="2" charset="-78"/>
              </a:rPr>
              <a:t/>
            </a:r>
            <a:br>
              <a:rPr lang="fa-IR" sz="2800" dirty="0">
                <a:cs typeface="B Mitra" panose="00000400000000000000" pitchFamily="2" charset="-78"/>
              </a:rPr>
            </a:br>
            <a:r>
              <a:rPr lang="fa-IR" sz="2800" dirty="0" smtClean="0">
                <a:cs typeface="B Mitra" panose="00000400000000000000" pitchFamily="2" charset="-78"/>
              </a:rPr>
              <a:t>امام علی ع: دانش گمشده مسلمان است. پس دانش بیاموز، اگر چه از غیر مسلمان باشد. </a:t>
            </a:r>
            <a:r>
              <a:rPr lang="fa-IR" sz="2800" dirty="0" smtClean="0">
                <a:cs typeface="B Mitra" panose="00000400000000000000" pitchFamily="2" charset="-78"/>
              </a:rPr>
              <a:t/>
            </a:r>
            <a:br>
              <a:rPr lang="fa-IR" sz="2800" dirty="0" smtClean="0">
                <a:cs typeface="B Mitra" panose="00000400000000000000" pitchFamily="2" charset="-78"/>
              </a:rPr>
            </a:br>
            <a:r>
              <a:rPr lang="fa-IR" sz="2800" dirty="0" smtClean="0">
                <a:cs typeface="B Mitra" panose="00000400000000000000" pitchFamily="2" charset="-78"/>
              </a:rPr>
              <a:t>نهج </a:t>
            </a:r>
            <a:r>
              <a:rPr lang="fa-IR" sz="2800" dirty="0" smtClean="0">
                <a:cs typeface="B Mitra" panose="00000400000000000000" pitchFamily="2" charset="-78"/>
              </a:rPr>
              <a:t>البلاغه، جلد سوم، صفحه172</a:t>
            </a:r>
            <a:endParaRPr lang="en-US" sz="2800" dirty="0">
              <a:cs typeface="B Mitra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1846" y="372171"/>
            <a:ext cx="6413679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3200" b="1" cap="all" dirty="0">
                <a:ln w="3175" cmpd="sng">
                  <a:noFill/>
                </a:ln>
                <a:solidFill>
                  <a:schemeClr val="tx1"/>
                </a:solidFill>
                <a:cs typeface="B Titr" panose="00000700000000000000" pitchFamily="2" charset="-78"/>
              </a:rPr>
              <a:t>اهمیت دانش آموزی در قرآن و روایات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599" y="1854558"/>
            <a:ext cx="8062174" cy="1200329"/>
          </a:xfrm>
          <a:prstGeom prst="rect">
            <a:avLst/>
          </a:prstGeom>
          <a:noFill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4000" cap="all" dirty="0">
                <a:ln w="3175" cmpd="sng"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Ferdosi" panose="00000400000000000000" pitchFamily="2" charset="-78"/>
              </a:rPr>
              <a:t>«ن و القلم و ما یسطرون»</a:t>
            </a:r>
            <a:r>
              <a:rPr lang="fa-IR" sz="3200" cap="all" dirty="0">
                <a:ln w="3175" cmpd="sng">
                  <a:noFill/>
                </a:ln>
                <a:solidFill>
                  <a:srgbClr val="FFFF00"/>
                </a:solidFill>
                <a:cs typeface="B Mitra" panose="00000400000000000000" pitchFamily="2" charset="-78"/>
              </a:rPr>
              <a:t>ن، سوگند به قلم و آنچه می نویسد. سوره مبارکه قلم، آیه اول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820" y="3195935"/>
            <a:ext cx="114879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cap="all" dirty="0">
                <a:ln w="3175" cmpd="sng">
                  <a:noFill/>
                </a:ln>
                <a:solidFill>
                  <a:prstClr val="white"/>
                </a:solidFill>
                <a:cs typeface="B Mitra" panose="00000400000000000000" pitchFamily="2" charset="-78"/>
              </a:rPr>
              <a:t>امام صادق ع: یا دانشمند باش و یا دانشجو(دانش آموز)، و یا دوستدار دانشمندان و چهارمی مباش(دشمن علم و اهل آن) که به سبب آن هلاک می شوی. الکافی، جلد یکم، صفحه35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7730" y="4364746"/>
            <a:ext cx="113720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cap="all" dirty="0">
                <a:ln w="3175" cmpd="sng">
                  <a:noFill/>
                </a:ln>
                <a:solidFill>
                  <a:srgbClr val="FFFF00"/>
                </a:solidFill>
                <a:cs typeface="B Mitra" panose="00000400000000000000" pitchFamily="2" charset="-78"/>
              </a:rPr>
              <a:t>رسول اکرم ص: طلب علم بر هر مسلمانی واجب است. همانا خداوند دانشجویان(دانش آموزان) را دوست دارد. الکافی، جلد یکم، صفحه30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53814" cy="3256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2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444890"/>
            <a:ext cx="8548052" cy="481819"/>
          </a:xfrm>
        </p:spPr>
        <p:txBody>
          <a:bodyPr>
            <a:noAutofit/>
          </a:bodyPr>
          <a:lstStyle/>
          <a:p>
            <a:pPr algn="ctr" rtl="1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موضوع علم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Placeholder 8"/>
          <p:cNvSpPr txBox="1">
            <a:spLocks/>
          </p:cNvSpPr>
          <p:nvPr/>
        </p:nvSpPr>
        <p:spPr>
          <a:xfrm>
            <a:off x="811369" y="989558"/>
            <a:ext cx="10716690" cy="9914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ar-SA" sz="3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انسان از آغاز تاریخ حیات خود همواره در جستجوي پي بردن به كشف قواعد و نظام­هاي موجود در پدیده­ها و رویدادهاي جهان اطراف خود بوده </a:t>
            </a:r>
            <a:r>
              <a:rPr lang="ar-SA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است</a:t>
            </a:r>
            <a:endParaRPr lang="fa-IR" sz="3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</p:txBody>
      </p:sp>
      <p:sp>
        <p:nvSpPr>
          <p:cNvPr id="14" name="Text Placeholder 8"/>
          <p:cNvSpPr txBox="1">
            <a:spLocks/>
          </p:cNvSpPr>
          <p:nvPr/>
        </p:nvSpPr>
        <p:spPr>
          <a:xfrm>
            <a:off x="1661373" y="5039605"/>
            <a:ext cx="6732159" cy="844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ar-SA" sz="36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میزان مجهولات انسان همیشه زیاد است</a:t>
            </a:r>
            <a:endParaRPr lang="fa-IR" sz="2400" dirty="0" smtClean="0">
              <a:solidFill>
                <a:srgbClr val="FFC000"/>
              </a:solidFill>
              <a:latin typeface="tahoma" panose="020B0604030504040204" pitchFamily="34" charset="0"/>
              <a:cs typeface="B Homa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08360" y="2778685"/>
            <a:ext cx="7316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هر لحظه کشفیاتی صورت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می­گیرد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و دانش بشر بیشتر می شود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03" y="2126483"/>
            <a:ext cx="3907257" cy="2377365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>
            <a:off x="8990186" y="4825938"/>
            <a:ext cx="2023450" cy="8833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7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4" grpId="0"/>
      <p:bldP spid="3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 txBox="1">
            <a:spLocks/>
          </p:cNvSpPr>
          <p:nvPr/>
        </p:nvSpPr>
        <p:spPr>
          <a:xfrm>
            <a:off x="4709376" y="2476848"/>
            <a:ext cx="7108973" cy="4486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24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بعضی </a:t>
            </a:r>
            <a:r>
              <a:rPr lang="fa-IR" sz="2400" b="1" cap="all" dirty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از آنها به دنبال </a:t>
            </a:r>
            <a:r>
              <a:rPr lang="fa-IR" sz="2400" b="1" cap="all" dirty="0">
                <a:ln w="3175" cmpd="sng">
                  <a:noFill/>
                </a:ln>
                <a:solidFill>
                  <a:srgbClr val="FFFF00"/>
                </a:solidFill>
                <a:latin typeface="IRANSansWeb_Mediumregular"/>
              </a:rPr>
              <a:t>منشأ جهان </a:t>
            </a:r>
            <a:r>
              <a:rPr lang="fa-IR" sz="24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هستند</a:t>
            </a:r>
            <a:endParaRPr lang="fa-IR" sz="2400" b="1" cap="all" dirty="0">
              <a:ln w="3175" cmpd="sng">
                <a:noFill/>
              </a:ln>
              <a:solidFill>
                <a:schemeClr val="tx1"/>
              </a:solidFill>
              <a:latin typeface="IRANSansWeb_Mediumregular"/>
            </a:endParaRPr>
          </a:p>
        </p:txBody>
      </p:sp>
      <p:sp>
        <p:nvSpPr>
          <p:cNvPr id="6" name="Text Placeholder 8"/>
          <p:cNvSpPr txBox="1">
            <a:spLocks/>
          </p:cNvSpPr>
          <p:nvPr/>
        </p:nvSpPr>
        <p:spPr>
          <a:xfrm>
            <a:off x="678288" y="3389305"/>
            <a:ext cx="11140061" cy="4345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20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بعضی </a:t>
            </a:r>
            <a:r>
              <a:rPr lang="fa-IR" sz="2000" b="1" cap="all" dirty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از آنها </a:t>
            </a:r>
            <a:r>
              <a:rPr lang="fa-IR" sz="2000" b="1" cap="all" dirty="0">
                <a:ln w="3175" cmpd="sng">
                  <a:noFill/>
                </a:ln>
                <a:solidFill>
                  <a:srgbClr val="FFFF00"/>
                </a:solidFill>
                <a:latin typeface="IRANSansWeb_Mediumregular"/>
              </a:rPr>
              <a:t>ساختار و ترکیب مولکولها </a:t>
            </a:r>
            <a:r>
              <a:rPr lang="fa-IR" sz="2000" b="1" cap="all" dirty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را در سلولهای گیاهی و جانوری بررسی </a:t>
            </a:r>
            <a:r>
              <a:rPr lang="fa-IR" sz="20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می کنند</a:t>
            </a:r>
            <a:endParaRPr lang="fa-IR" sz="2000" b="1" cap="all" dirty="0">
              <a:ln w="3175" cmpd="sng">
                <a:noFill/>
              </a:ln>
              <a:solidFill>
                <a:schemeClr val="tx1"/>
              </a:solidFill>
              <a:latin typeface="IRANSansWeb_Mediumregular"/>
            </a:endParaRPr>
          </a:p>
        </p:txBody>
      </p:sp>
      <p:sp>
        <p:nvSpPr>
          <p:cNvPr id="7" name="Text Placeholder 8"/>
          <p:cNvSpPr txBox="1">
            <a:spLocks/>
          </p:cNvSpPr>
          <p:nvPr/>
        </p:nvSpPr>
        <p:spPr>
          <a:xfrm>
            <a:off x="2771188" y="4334028"/>
            <a:ext cx="9047161" cy="3884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24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برخی </a:t>
            </a:r>
            <a:r>
              <a:rPr lang="fa-IR" sz="2400" b="1" cap="all" dirty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به مطالعه چگونگی </a:t>
            </a:r>
            <a:r>
              <a:rPr lang="fa-IR" sz="2400" b="1" cap="all" dirty="0">
                <a:ln w="3175" cmpd="sng">
                  <a:noFill/>
                </a:ln>
                <a:solidFill>
                  <a:srgbClr val="FFFF00"/>
                </a:solidFill>
                <a:latin typeface="IRANSansWeb_Mediumregular"/>
              </a:rPr>
              <a:t>رفتارهای انسانها </a:t>
            </a:r>
            <a:r>
              <a:rPr lang="fa-IR" sz="24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می پردازند</a:t>
            </a:r>
            <a:endParaRPr lang="fa-IR" sz="2400" b="1" cap="all" dirty="0">
              <a:ln w="3175" cmpd="sng">
                <a:noFill/>
              </a:ln>
              <a:solidFill>
                <a:schemeClr val="tx1"/>
              </a:solidFill>
              <a:latin typeface="IRANSansWeb_Mediumregular"/>
            </a:endParaRPr>
          </a:p>
        </p:txBody>
      </p:sp>
      <p:sp>
        <p:nvSpPr>
          <p:cNvPr id="8" name="Text Placeholder 8"/>
          <p:cNvSpPr txBox="1">
            <a:spLocks/>
          </p:cNvSpPr>
          <p:nvPr/>
        </p:nvSpPr>
        <p:spPr>
          <a:xfrm>
            <a:off x="1506829" y="5449940"/>
            <a:ext cx="10311520" cy="4743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24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برخی </a:t>
            </a:r>
            <a:r>
              <a:rPr lang="fa-IR" sz="2400" b="1" cap="all" dirty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به بررسی و </a:t>
            </a:r>
            <a:r>
              <a:rPr lang="fa-IR" sz="2400" b="1" cap="all" dirty="0">
                <a:ln w="3175" cmpd="sng">
                  <a:noFill/>
                </a:ln>
                <a:solidFill>
                  <a:srgbClr val="FFFF00"/>
                </a:solidFill>
                <a:latin typeface="IRANSansWeb_Mediumregular"/>
              </a:rPr>
              <a:t>حل </a:t>
            </a:r>
            <a:r>
              <a:rPr lang="fa-IR" sz="2400" b="1" cap="all" dirty="0" smtClean="0">
                <a:ln w="3175" cmpd="sng">
                  <a:noFill/>
                </a:ln>
                <a:solidFill>
                  <a:srgbClr val="FFFF00"/>
                </a:solidFill>
                <a:latin typeface="IRANSansWeb_Mediumregular"/>
              </a:rPr>
              <a:t>معادله های </a:t>
            </a:r>
            <a:r>
              <a:rPr lang="fa-IR" sz="2400" b="1" cap="all" dirty="0">
                <a:ln w="3175" cmpd="sng">
                  <a:noFill/>
                </a:ln>
                <a:solidFill>
                  <a:srgbClr val="FFFF00"/>
                </a:solidFill>
                <a:latin typeface="IRANSansWeb_Mediumregular"/>
              </a:rPr>
              <a:t>پیچیده ریاضی </a:t>
            </a:r>
            <a:r>
              <a:rPr lang="fa-IR" sz="24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IRANSansWeb_Mediumregular"/>
              </a:rPr>
              <a:t>می پردازند</a:t>
            </a:r>
            <a:endParaRPr lang="fa-IR" sz="2400" b="1" cap="all" dirty="0">
              <a:ln w="3175" cmpd="sng">
                <a:noFill/>
              </a:ln>
              <a:solidFill>
                <a:schemeClr val="tx1"/>
              </a:solidFill>
              <a:latin typeface="IRANSansWeb_Mediumregula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288" y="758916"/>
            <a:ext cx="107967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دانشمندان </a:t>
            </a:r>
            <a:r>
              <a:rPr lang="ar-SA" sz="32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به </a:t>
            </a:r>
            <a:r>
              <a:rPr lang="ar-SA" sz="32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مجموعه عظیمي از نظریات و یافته­ها و اطلاعات متنوع دست </a:t>
            </a:r>
            <a:r>
              <a:rPr lang="fa-IR" sz="3200" b="1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پیدا کرده اند. نظریات مرتبط با هم یک رشته علمی را ایجاد کرده است</a:t>
            </a:r>
            <a:endParaRPr lang="fa-IR" sz="3200" b="1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algn="r" rtl="1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8288" y="6128492"/>
            <a:ext cx="1446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solidFill>
                  <a:srgbClr val="FFC000"/>
                </a:solidFill>
              </a:rPr>
              <a:t>و ........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15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8" grpId="0"/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1944" y="286555"/>
            <a:ext cx="3657600" cy="1371600"/>
          </a:xfrm>
        </p:spPr>
        <p:txBody>
          <a:bodyPr>
            <a:normAutofit/>
          </a:bodyPr>
          <a:lstStyle/>
          <a:p>
            <a:pPr algn="ctr" rtl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ar-SA" sz="3600" b="1" kern="0" dirty="0">
                <a:solidFill>
                  <a:srgbClr val="FFFF00"/>
                </a:solidFill>
                <a:latin typeface="NPIZar" panose="02000506000000020004" pitchFamily="2" charset="0"/>
                <a:ea typeface="Times New Roman" panose="02020603050405020304" pitchFamily="18" charset="0"/>
                <a:cs typeface="B Zar" panose="00000400000000000000" pitchFamily="2" charset="-78"/>
              </a:rPr>
              <a:t>انواع علوم</a:t>
            </a:r>
            <a:r>
              <a:rPr lang="en-US" sz="3600" b="1" kern="0" dirty="0">
                <a:solidFill>
                  <a:srgbClr val="FFFF00"/>
                </a:solidFill>
                <a:latin typeface="NPIZar" panose="02000506000000020004" pitchFamily="2" charset="0"/>
                <a:ea typeface="Times New Roman" panose="02020603050405020304" pitchFamily="18" charset="0"/>
                <a:cs typeface="B Zar" panose="00000400000000000000" pitchFamily="2" charset="-78"/>
              </a:rPr>
              <a:t/>
            </a:r>
            <a:br>
              <a:rPr lang="en-US" sz="3600" b="1" kern="0" dirty="0">
                <a:solidFill>
                  <a:srgbClr val="FFFF00"/>
                </a:solidFill>
                <a:latin typeface="NPIZar" panose="02000506000000020004" pitchFamily="2" charset="0"/>
                <a:ea typeface="Times New Roman" panose="02020603050405020304" pitchFamily="18" charset="0"/>
                <a:cs typeface="B Zar" panose="00000400000000000000" pitchFamily="2" charset="-78"/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965914"/>
            <a:ext cx="5943601" cy="5028485"/>
          </a:xfrm>
        </p:spPr>
        <p:txBody>
          <a:bodyPr>
            <a:normAutofit/>
          </a:bodyPr>
          <a:lstStyle/>
          <a:p>
            <a:pPr algn="just" rtl="1"/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در گذشته علم جزئی از فلسفه بوده است و فلسفه مجموعه­ای از علوم را در بر می­گرفته است. فیلسوفان مثل افلاطون، ارسطو، فارابی، ابن سینا، ابوریحان بیرونی و ... در همه زمینه­ها مثل طبیعت جاندار و بی­جان و انسان آگاهی </a:t>
            </a:r>
            <a:r>
              <a:rPr lang="ar-SA" sz="2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داشتند</a:t>
            </a:r>
            <a:endParaRPr lang="fa-IR" sz="28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algn="just" rtl="1"/>
            <a:r>
              <a:rPr lang="ar-SA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در اثر گذشت زمان و افزایش اطلاعات دانش بشری و علم تسلط یک فرد بر تمام علوم، علم شاخه شاخه شد و هر کس در یک زمینه مسلط گردید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8530" y="1965816"/>
            <a:ext cx="5164428" cy="2748567"/>
          </a:xfrm>
        </p:spPr>
        <p:txBody>
          <a:bodyPr>
            <a:noAutofit/>
          </a:bodyPr>
          <a:lstStyle/>
          <a:p>
            <a:pPr algn="r" rtl="1"/>
            <a:r>
              <a:rPr lang="ar-SA" sz="2400" dirty="0">
                <a:solidFill>
                  <a:srgbClr val="FFC000"/>
                </a:solidFill>
                <a:cs typeface="B Mitra" panose="00000400000000000000" pitchFamily="2" charset="-78"/>
              </a:rPr>
              <a:t>علوم ریاضی(جبر، هندسه، حساب و ...)</a:t>
            </a:r>
            <a:endParaRPr lang="en-US" sz="2400" dirty="0">
              <a:solidFill>
                <a:srgbClr val="FFC000"/>
              </a:solidFill>
              <a:cs typeface="B Mitra" panose="00000400000000000000" pitchFamily="2" charset="-78"/>
            </a:endParaRPr>
          </a:p>
          <a:p>
            <a:pPr algn="r" rtl="1"/>
            <a:r>
              <a:rPr lang="ar-SA" sz="2400" dirty="0">
                <a:solidFill>
                  <a:srgbClr val="FFC000"/>
                </a:solidFill>
                <a:cs typeface="B Mitra" panose="00000400000000000000" pitchFamily="2" charset="-78"/>
              </a:rPr>
              <a:t>علوم فیزیکی(فیزیک، شیمی، زمین شناسی، نجوم و ...)</a:t>
            </a:r>
            <a:endParaRPr lang="en-US" sz="2400" dirty="0">
              <a:solidFill>
                <a:srgbClr val="FFC000"/>
              </a:solidFill>
              <a:cs typeface="B Mitra" panose="00000400000000000000" pitchFamily="2" charset="-78"/>
            </a:endParaRPr>
          </a:p>
          <a:p>
            <a:pPr algn="r" rtl="1"/>
            <a:r>
              <a:rPr lang="ar-SA" sz="2400" dirty="0">
                <a:solidFill>
                  <a:srgbClr val="FFC000"/>
                </a:solidFill>
                <a:cs typeface="B Mitra" panose="00000400000000000000" pitchFamily="2" charset="-78"/>
              </a:rPr>
              <a:t>علوم زیستی(گیاه شناسی، جانورشناسی و ...)</a:t>
            </a:r>
            <a:endParaRPr lang="en-US" sz="2400" dirty="0">
              <a:solidFill>
                <a:srgbClr val="FFC000"/>
              </a:solidFill>
              <a:cs typeface="B Mitra" panose="00000400000000000000" pitchFamily="2" charset="-78"/>
            </a:endParaRPr>
          </a:p>
          <a:p>
            <a:pPr algn="r" rtl="1"/>
            <a:r>
              <a:rPr lang="ar-SA" sz="2400" dirty="0">
                <a:solidFill>
                  <a:srgbClr val="FFC000"/>
                </a:solidFill>
                <a:cs typeface="B Mitra" panose="00000400000000000000" pitchFamily="2" charset="-78"/>
              </a:rPr>
              <a:t>علوم رفتاری(روانشناسی و ...)</a:t>
            </a:r>
            <a:endParaRPr lang="en-US" sz="2400" dirty="0">
              <a:solidFill>
                <a:srgbClr val="FFC000"/>
              </a:solidFill>
              <a:cs typeface="B Mitra" panose="00000400000000000000" pitchFamily="2" charset="-78"/>
            </a:endParaRPr>
          </a:p>
          <a:p>
            <a:pPr algn="r" rtl="1"/>
            <a:r>
              <a:rPr lang="ar-SA" sz="2400" dirty="0">
                <a:solidFill>
                  <a:srgbClr val="FFC000"/>
                </a:solidFill>
                <a:cs typeface="B Mitra" panose="00000400000000000000" pitchFamily="2" charset="-78"/>
              </a:rPr>
              <a:t>علوم اجتماعی(اقتصاد، جامعه شناسی، تاریخ، و ....)</a:t>
            </a:r>
            <a:endParaRPr lang="en-US" sz="2400" dirty="0">
              <a:solidFill>
                <a:srgbClr val="FFC000"/>
              </a:solidFill>
              <a:cs typeface="B Mitra" panose="00000400000000000000" pitchFamily="2" charset="-78"/>
            </a:endParaRPr>
          </a:p>
          <a:p>
            <a:pPr algn="r" rtl="1"/>
            <a:endParaRPr lang="en-US" sz="2400" dirty="0">
              <a:solidFill>
                <a:srgbClr val="FFC000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550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7960775" y="2405711"/>
            <a:ext cx="3657600" cy="2085796"/>
          </a:xfrm>
          <a:prstGeom prst="horizontalScroll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1"/>
            <a:r>
              <a:rPr lang="fa-IR" sz="3200" dirty="0">
                <a:solidFill>
                  <a:srgbClr val="FFC000"/>
                </a:solidFill>
                <a:cs typeface="B Titr" panose="00000700000000000000" pitchFamily="2" charset="-78"/>
              </a:rPr>
              <a:t>علم چه تأثیری در زندگی انسان داشته است؟</a:t>
            </a:r>
            <a:endParaRPr lang="en-US" sz="3200" dirty="0">
              <a:solidFill>
                <a:srgbClr val="FFC000"/>
              </a:solidFill>
              <a:cs typeface="B Titr" panose="00000700000000000000" pitchFamily="2" charset="-78"/>
            </a:endParaRPr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684212" y="1162581"/>
            <a:ext cx="7094627" cy="43550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علم به انسان شناخت و توانایی بخشیده 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است</a:t>
            </a:r>
            <a:endParaRPr lang="fa-IR" sz="2800" dirty="0" smtClean="0"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علم مانند نور روشنی بخش است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.</a:t>
            </a:r>
            <a:endParaRPr lang="fa-IR" sz="2800" dirty="0" smtClean="0"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ما توانسته­ایم جهان را از ذره­های کوچک درون اتم تا جرم­های آسمانی و کهکشان­ها تا اندازه­ای بشناسیم</a:t>
            </a:r>
            <a:endParaRPr lang="fa-IR" sz="2800" dirty="0"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برخی حوادث و رویدادهای آینده را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به کمک آن می توانیم 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پیش­بینی کنیم</a:t>
            </a:r>
            <a:endParaRPr lang="fa-IR" sz="2800" dirty="0" smtClean="0"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به کمک علم از زمین و جغرافیای جهان آگاه 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شده­ایم</a:t>
            </a:r>
            <a:endParaRPr lang="fa-IR" sz="2800" dirty="0" smtClean="0"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علت پیدایش بعضی از آنها آگاه شده­ایم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42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021829" y="552538"/>
            <a:ext cx="10168611" cy="3311988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از راه علم و دستاوردهای آن انسان به </a:t>
            </a:r>
            <a:r>
              <a:rPr lang="fa-IR" sz="32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امکانات زیر </a:t>
            </a:r>
            <a:r>
              <a:rPr lang="ar-SA" sz="3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دست یافته است</a:t>
            </a:r>
            <a:r>
              <a:rPr lang="fa-IR" sz="3200" b="1" cap="all" dirty="0">
                <a:ln w="3175" cmpd="sng">
                  <a:noFill/>
                </a:ln>
                <a:solidFill>
                  <a:srgbClr val="FFFF00"/>
                </a:solidFill>
                <a:latin typeface="IRANSansWeb_Mediumregular"/>
                <a:cs typeface="B Homa" panose="00000400000000000000" pitchFamily="2" charset="-78"/>
              </a:rPr>
              <a:t> </a:t>
            </a:r>
            <a:endParaRPr lang="fa-IR" sz="3200" dirty="0" smtClean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342900" indent="-342900" algn="ctr" rtl="1">
              <a:buFont typeface="Arial" panose="020B0604020202020204" pitchFamily="34" charset="0"/>
              <a:buChar char="•"/>
            </a:pPr>
            <a:r>
              <a:rPr lang="ar-SA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حمل </a:t>
            </a: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و نقل سریع، </a:t>
            </a:r>
            <a:endParaRPr lang="fa-IR" sz="2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342900" indent="-342900" algn="ctr" rtl="1">
              <a:buFont typeface="Arial" panose="020B0604020202020204" pitchFamily="34" charset="0"/>
              <a:buChar char="•"/>
            </a:pPr>
            <a:r>
              <a:rPr lang="ar-SA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ارتباطات </a:t>
            </a: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گسترده، </a:t>
            </a:r>
            <a:endParaRPr lang="fa-IR" sz="2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342900" indent="-342900" algn="ctr" rtl="1">
              <a:buFont typeface="Arial" panose="020B0604020202020204" pitchFamily="34" charset="0"/>
              <a:buChar char="•"/>
            </a:pPr>
            <a:r>
              <a:rPr lang="ar-SA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انرژی­های </a:t>
            </a: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نو، </a:t>
            </a:r>
            <a:endParaRPr lang="fa-IR" sz="2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342900" indent="-342900" algn="ctr" rtl="1">
              <a:buFont typeface="Arial" panose="020B0604020202020204" pitchFamily="34" charset="0"/>
              <a:buChar char="•"/>
            </a:pPr>
            <a:r>
              <a:rPr lang="ar-SA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ساخت </a:t>
            </a: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و سازهای راحت و محکم و </a:t>
            </a:r>
            <a:endParaRPr lang="fa-IR" sz="2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342900" indent="-342900" algn="ctr" rtl="1">
              <a:buFont typeface="Arial" panose="020B0604020202020204" pitchFamily="34" charset="0"/>
              <a:buChar char="•"/>
            </a:pPr>
            <a:r>
              <a:rPr lang="ar-SA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تولیدات </a:t>
            </a: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فراوان </a:t>
            </a:r>
            <a:endParaRPr lang="fa-IR" sz="2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Homa" panose="00000400000000000000" pitchFamily="2" charset="-78"/>
            </a:endParaRPr>
          </a:p>
        </p:txBody>
      </p:sp>
      <p:sp>
        <p:nvSpPr>
          <p:cNvPr id="10" name="Text Placeholder 8"/>
          <p:cNvSpPr txBox="1">
            <a:spLocks/>
          </p:cNvSpPr>
          <p:nvPr/>
        </p:nvSpPr>
        <p:spPr>
          <a:xfrm>
            <a:off x="684212" y="989557"/>
            <a:ext cx="10843847" cy="20912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2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9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 rt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47786" y="3840879"/>
            <a:ext cx="299955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Titr" panose="00000700000000000000" pitchFamily="2" charset="-78"/>
              </a:rPr>
              <a:t>روابط میان پدیده ها</a:t>
            </a:r>
            <a:endParaRPr lang="en-US" sz="2400" dirty="0">
              <a:cs typeface="B Titr" panose="00000700000000000000" pitchFamily="2" charset="-78"/>
            </a:endParaRPr>
          </a:p>
        </p:txBody>
      </p:sp>
      <p:sp>
        <p:nvSpPr>
          <p:cNvPr id="5" name="Equal 4"/>
          <p:cNvSpPr/>
          <p:nvPr/>
        </p:nvSpPr>
        <p:spPr>
          <a:xfrm>
            <a:off x="7475146" y="3610450"/>
            <a:ext cx="1203831" cy="922522"/>
          </a:xfrm>
          <a:prstGeom prst="mathEqua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1598" y="3836952"/>
            <a:ext cx="2209071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solidFill>
                  <a:schemeClr val="bg1"/>
                </a:solidFill>
                <a:cs typeface="B Titr" panose="00000700000000000000" pitchFamily="2" charset="-78"/>
              </a:rPr>
              <a:t>قانون</a:t>
            </a:r>
            <a:endParaRPr lang="en-US" sz="32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90135" y="3965967"/>
            <a:ext cx="220907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مثلاً جاذبه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6220" y="4673598"/>
            <a:ext cx="103818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2800" dirty="0"/>
              <a:t>با پیشرفت روز افزون علوم می­توان امیدوار بود که روزی بسیاری از ناشناخته­های دیگر برای انسان شناخته شده و انسان بتواند بسیاری از بیماری­ها و عوامل نامساعد طبیعی را جلوگیری کند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35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" grpId="0" animBg="1"/>
      <p:bldP spid="5" grpId="0" animBg="1"/>
      <p:bldP spid="8" grpId="0" animBg="1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5054" y="2099881"/>
            <a:ext cx="3657600" cy="2039334"/>
          </a:xfrm>
        </p:spPr>
        <p:txBody>
          <a:bodyPr>
            <a:noAutofit/>
          </a:bodyPr>
          <a:lstStyle/>
          <a:p>
            <a:pPr algn="ctr" rtl="1"/>
            <a:r>
              <a:rPr lang="ar-SA" sz="3600" dirty="0"/>
              <a:t>هدفهای دانشمندان علوم مختلف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030309"/>
            <a:ext cx="7804598" cy="4178479"/>
          </a:xfrm>
        </p:spPr>
        <p:txBody>
          <a:bodyPr>
            <a:normAutofit/>
          </a:bodyPr>
          <a:lstStyle/>
          <a:p>
            <a:pPr algn="just" rtl="1"/>
            <a:r>
              <a:rPr lang="ar-SA" sz="3200" dirty="0">
                <a:solidFill>
                  <a:srgbClr val="FFFF00"/>
                </a:solidFill>
                <a:cs typeface="B Mitra" panose="00000400000000000000" pitchFamily="2" charset="-78"/>
              </a:rPr>
              <a:t>جمع آوری حقایقی درباره جهان و ایجاد رابطه­ای منظم میان حقایق برای بهتر شناختن جهان(هدف شناختی)</a:t>
            </a:r>
            <a:endParaRPr lang="en-US" sz="3200" dirty="0">
              <a:solidFill>
                <a:srgbClr val="FFFF00"/>
              </a:solidFill>
              <a:cs typeface="B Mitra" panose="00000400000000000000" pitchFamily="2" charset="-78"/>
            </a:endParaRPr>
          </a:p>
          <a:p>
            <a:pPr algn="just" rtl="1"/>
            <a:r>
              <a:rPr lang="ar-SA" sz="3200" dirty="0">
                <a:solidFill>
                  <a:srgbClr val="FFFF00"/>
                </a:solidFill>
                <a:cs typeface="B Mitra" panose="00000400000000000000" pitchFamily="2" charset="-78"/>
              </a:rPr>
              <a:t>استفاده از این روابط و حقایق برای ایجاد وضع مطلوب در زندگی(هدف کاربردی)</a:t>
            </a:r>
            <a:endParaRPr lang="en-US" sz="3200" dirty="0">
              <a:solidFill>
                <a:srgbClr val="FFFF00"/>
              </a:solidFill>
              <a:cs typeface="B Mitra" panose="00000400000000000000" pitchFamily="2" charset="-78"/>
            </a:endParaRPr>
          </a:p>
          <a:p>
            <a:pPr algn="just" rtl="1"/>
            <a:r>
              <a:rPr lang="ar-SA" sz="3200" dirty="0">
                <a:solidFill>
                  <a:srgbClr val="FFFF00"/>
                </a:solidFill>
                <a:cs typeface="B Mitra" panose="00000400000000000000" pitchFamily="2" charset="-78"/>
              </a:rPr>
              <a:t>استفاده از این روابط و حقایق برای پیش­بینی حوادث آینده</a:t>
            </a:r>
            <a:endParaRPr lang="en-US" sz="3200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7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1429554"/>
            <a:ext cx="11346287" cy="4082603"/>
          </a:xfrm>
        </p:spPr>
        <p:txBody>
          <a:bodyPr>
            <a:no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sz="3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Ferdosi" panose="00000400000000000000" pitchFamily="2" charset="-78"/>
              </a:rPr>
              <a:t>مبتنی </a:t>
            </a: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Ferdosi" panose="00000400000000000000" pitchFamily="2" charset="-78"/>
              </a:rPr>
              <a:t>بر امور عینی، ملموس، قابل مشاهده و اندازه­گیری است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Ferdosi" panose="00000400000000000000" pitchFamily="2" charset="-78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Ferdosi" panose="00000400000000000000" pitchFamily="2" charset="-78"/>
              </a:rPr>
              <a:t>جهان شمول است در هر مکانی یک نتیجه را در بر دارد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Ferdosi" panose="00000400000000000000" pitchFamily="2" charset="-78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Ferdosi" panose="00000400000000000000" pitchFamily="2" charset="-78"/>
              </a:rPr>
              <a:t>بر اساس یافته­های گذشته و حال قدرت پیش­بینی آنچه در آینده اتفاق می­افتد را فراهم می­کند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B Ferdosi" panose="00000400000000000000" pitchFamily="2" charset="-78"/>
            </a:endParaRPr>
          </a:p>
          <a:p>
            <a:pPr algn="just" rtl="1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Ferdosi" panose="00000400000000000000" pitchFamily="2" charset="-78"/>
              </a:rPr>
              <a:t>واقع بینانه و عاری از ارزش­ها و قضاوتهای شخصی است</a:t>
            </a:r>
            <a:endParaRPr lang="en-US" sz="3600" dirty="0">
              <a:solidFill>
                <a:schemeClr val="tx1"/>
              </a:solidFill>
              <a:cs typeface="B Ferdosi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86422" y="206061"/>
            <a:ext cx="3065172" cy="981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07000"/>
              </a:lnSpc>
              <a:spcBef>
                <a:spcPts val="1200"/>
              </a:spcBef>
            </a:pPr>
            <a:r>
              <a:rPr lang="ar-SA" sz="5400" b="1" kern="0">
                <a:solidFill>
                  <a:srgbClr val="FFFF00"/>
                </a:solidFill>
                <a:latin typeface="NPIZar" panose="02000506000000020004" pitchFamily="2" charset="0"/>
                <a:ea typeface="Times New Roman" panose="02020603050405020304" pitchFamily="18" charset="0"/>
                <a:cs typeface="B Ferdosi" panose="00000400000000000000" pitchFamily="2" charset="-78"/>
              </a:rPr>
              <a:t>ویژگی­های علم</a:t>
            </a:r>
            <a:endParaRPr lang="en-US" sz="5400" b="1" kern="0" dirty="0">
              <a:solidFill>
                <a:srgbClr val="FFFF00"/>
              </a:solidFill>
              <a:latin typeface="NPIZar" panose="02000506000000020004" pitchFamily="2" charset="0"/>
              <a:ea typeface="Times New Roman" panose="02020603050405020304" pitchFamily="18" charset="0"/>
              <a:cs typeface="B Ferdosi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430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880</TotalTime>
  <Words>1434</Words>
  <Application>Microsoft Office PowerPoint</Application>
  <PresentationFormat>Widescreen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5" baseType="lpstr">
      <vt:lpstr>Arial</vt:lpstr>
      <vt:lpstr>B Badr</vt:lpstr>
      <vt:lpstr>B Ferdosi</vt:lpstr>
      <vt:lpstr>B Homa</vt:lpstr>
      <vt:lpstr>B Koodak</vt:lpstr>
      <vt:lpstr>B Lotus</vt:lpstr>
      <vt:lpstr>B Mitra</vt:lpstr>
      <vt:lpstr>B Titr</vt:lpstr>
      <vt:lpstr>B Zar</vt:lpstr>
      <vt:lpstr>Calibri</vt:lpstr>
      <vt:lpstr>Century Gothic</vt:lpstr>
      <vt:lpstr>IRANSansWeb_Mediumregular</vt:lpstr>
      <vt:lpstr>NPIZar</vt:lpstr>
      <vt:lpstr>Tahoma</vt:lpstr>
      <vt:lpstr>Tahoma</vt:lpstr>
      <vt:lpstr>Times New Roman</vt:lpstr>
      <vt:lpstr>Wingdings 3</vt:lpstr>
      <vt:lpstr>Slice</vt:lpstr>
      <vt:lpstr>جلسه اول</vt:lpstr>
      <vt:lpstr>                                                 امام علی ع: دانش گمشده مسلمان است. پس دانش بیاموز، اگر چه از غیر مسلمان باشد.  نهج البلاغه، جلد سوم، صفحه172</vt:lpstr>
      <vt:lpstr>موضوع علم</vt:lpstr>
      <vt:lpstr>PowerPoint Presentation</vt:lpstr>
      <vt:lpstr>انواع علوم </vt:lpstr>
      <vt:lpstr>علم چه تأثیری در زندگی انسان داشته است؟</vt:lpstr>
      <vt:lpstr>PowerPoint Presentation</vt:lpstr>
      <vt:lpstr>هدفهای دانشمندان علوم مختلف</vt:lpstr>
      <vt:lpstr>PowerPoint Presentation</vt:lpstr>
      <vt:lpstr>سوال: مفهوم شکل زیر چیست؟</vt:lpstr>
      <vt:lpstr>تعریف تحقیق و پژوهش</vt:lpstr>
      <vt:lpstr>PowerPoint Presentation</vt:lpstr>
      <vt:lpstr>فایده پژوهش:</vt:lpstr>
      <vt:lpstr>اهمیت پژوهش</vt:lpstr>
      <vt:lpstr>هدف تحقیق و پژوهش</vt:lpstr>
      <vt:lpstr>سوال با توجه به موقعیت فرضی به سوال پاسخ دهید؟</vt:lpstr>
      <vt:lpstr>موضوعات تحقیق جلسه آینده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تحلیل داده ‌(استخراج شده از پرسش‌نامه با طیف لیکرت) در نرم‌افزار spss</dc:title>
  <dc:creator>user1</dc:creator>
  <cp:lastModifiedBy>user1</cp:lastModifiedBy>
  <cp:revision>84</cp:revision>
  <dcterms:created xsi:type="dcterms:W3CDTF">2018-08-18T09:46:41Z</dcterms:created>
  <dcterms:modified xsi:type="dcterms:W3CDTF">2018-10-04T03:27:09Z</dcterms:modified>
</cp:coreProperties>
</file>