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05" r:id="rId2"/>
    <p:sldId id="344" r:id="rId3"/>
    <p:sldId id="352" r:id="rId4"/>
    <p:sldId id="406" r:id="rId5"/>
    <p:sldId id="402" r:id="rId6"/>
    <p:sldId id="401" r:id="rId7"/>
    <p:sldId id="407" r:id="rId8"/>
    <p:sldId id="408" r:id="rId9"/>
    <p:sldId id="410" r:id="rId10"/>
    <p:sldId id="411" r:id="rId11"/>
    <p:sldId id="257" r:id="rId12"/>
    <p:sldId id="412" r:id="rId13"/>
    <p:sldId id="41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F33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2280" autoAdjust="0"/>
  </p:normalViewPr>
  <p:slideViewPr>
    <p:cSldViewPr>
      <p:cViewPr varScale="1">
        <p:scale>
          <a:sx n="69" d="100"/>
          <a:sy n="69" d="100"/>
        </p:scale>
        <p:origin x="1380" y="54"/>
      </p:cViewPr>
      <p:guideLst>
        <p:guide orient="horz" pos="2160"/>
        <p:guide pos="2880"/>
      </p:guideLst>
    </p:cSldViewPr>
  </p:slideViewPr>
  <p:notesTextViewPr>
    <p:cViewPr>
      <p:scale>
        <a:sx n="20" d="100"/>
        <a:sy n="20" d="100"/>
      </p:scale>
      <p:origin x="0" y="0"/>
    </p:cViewPr>
  </p:notesTextViewPr>
  <p:sorterViewPr>
    <p:cViewPr>
      <p:scale>
        <a:sx n="100" d="100"/>
        <a:sy n="100" d="100"/>
      </p:scale>
      <p:origin x="0" y="0"/>
    </p:cViewPr>
  </p:sorter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8EEE27-1564-428C-A49C-3EC18EF03273}" type="doc">
      <dgm:prSet loTypeId="urn:microsoft.com/office/officeart/2005/8/layout/hierarchy2" loCatId="hierarchy" qsTypeId="urn:microsoft.com/office/officeart/2005/8/quickstyle/3d5" qsCatId="3D" csTypeId="urn:microsoft.com/office/officeart/2005/8/colors/colorful3" csCatId="colorful" phldr="1"/>
      <dgm:spPr/>
      <dgm:t>
        <a:bodyPr/>
        <a:lstStyle/>
        <a:p>
          <a:pPr rtl="1"/>
          <a:endParaRPr lang="fa-IR"/>
        </a:p>
      </dgm:t>
    </dgm:pt>
    <dgm:pt modelId="{F3423689-8A1A-4C74-A84C-2AAD52EF9EE2}">
      <dgm:prSet phldrT="[Text]"/>
      <dgm:spPr>
        <a:solidFill>
          <a:schemeClr val="tx1"/>
        </a:solidFill>
      </dgm:spPr>
      <dgm:t>
        <a:bodyPr/>
        <a:lstStyle/>
        <a:p>
          <a:pPr rtl="1"/>
          <a:r>
            <a:rPr lang="fa-IR" dirty="0" smtClean="0">
              <a:cs typeface="B Koodak" panose="00000700000000000000" pitchFamily="2" charset="-78"/>
            </a:rPr>
            <a:t>بر اساس هدف</a:t>
          </a:r>
          <a:endParaRPr lang="fa-IR" dirty="0">
            <a:cs typeface="B Koodak" panose="00000700000000000000" pitchFamily="2" charset="-78"/>
          </a:endParaRPr>
        </a:p>
      </dgm:t>
    </dgm:pt>
    <dgm:pt modelId="{8784376D-CF9D-4465-920B-731C0B74656A}" type="parTrans" cxnId="{F536AC11-F309-446F-960B-542F60C29976}">
      <dgm:prSet/>
      <dgm:spPr/>
      <dgm:t>
        <a:bodyPr/>
        <a:lstStyle/>
        <a:p>
          <a:pPr rtl="1"/>
          <a:endParaRPr lang="fa-IR"/>
        </a:p>
      </dgm:t>
    </dgm:pt>
    <dgm:pt modelId="{2D4D049E-045E-438B-A078-D90A5C2D03CA}" type="sibTrans" cxnId="{F536AC11-F309-446F-960B-542F60C29976}">
      <dgm:prSet/>
      <dgm:spPr/>
      <dgm:t>
        <a:bodyPr/>
        <a:lstStyle/>
        <a:p>
          <a:pPr rtl="1"/>
          <a:endParaRPr lang="fa-IR"/>
        </a:p>
      </dgm:t>
    </dgm:pt>
    <dgm:pt modelId="{6968BB31-028D-4E4C-AC99-698B3FD43932}">
      <dgm:prSet phldrT="[Text]"/>
      <dgm:spPr>
        <a:solidFill>
          <a:srgbClr val="FF0000"/>
        </a:solidFill>
      </dgm:spPr>
      <dgm:t>
        <a:bodyPr/>
        <a:lstStyle/>
        <a:p>
          <a:pPr rtl="1"/>
          <a:r>
            <a:rPr lang="fa-IR" dirty="0" smtClean="0">
              <a:cs typeface="B Koodak" panose="00000700000000000000" pitchFamily="2" charset="-78"/>
            </a:rPr>
            <a:t>تحقیقات کاربردی</a:t>
          </a:r>
          <a:endParaRPr lang="fa-IR" dirty="0">
            <a:cs typeface="B Koodak" panose="00000700000000000000" pitchFamily="2" charset="-78"/>
          </a:endParaRPr>
        </a:p>
      </dgm:t>
    </dgm:pt>
    <dgm:pt modelId="{EE466747-FE93-4168-B08A-EF50F48F72E2}" type="sibTrans" cxnId="{A8402683-E4A9-4D08-BFCE-B6BF385200D0}">
      <dgm:prSet/>
      <dgm:spPr/>
      <dgm:t>
        <a:bodyPr/>
        <a:lstStyle/>
        <a:p>
          <a:pPr rtl="1"/>
          <a:endParaRPr lang="fa-IR"/>
        </a:p>
      </dgm:t>
    </dgm:pt>
    <dgm:pt modelId="{C5F5A420-FEC1-4080-B414-35D02CCC20FE}" type="parTrans" cxnId="{A8402683-E4A9-4D08-BFCE-B6BF385200D0}">
      <dgm:prSet/>
      <dgm:spPr/>
      <dgm:t>
        <a:bodyPr/>
        <a:lstStyle/>
        <a:p>
          <a:pPr rtl="1"/>
          <a:endParaRPr lang="fa-IR"/>
        </a:p>
      </dgm:t>
    </dgm:pt>
    <dgm:pt modelId="{26AAEB7B-5106-47AD-A7C9-73329DC3F510}">
      <dgm:prSet phldrT="[Text]"/>
      <dgm:spPr>
        <a:solidFill>
          <a:srgbClr val="00B0F0"/>
        </a:solidFill>
      </dgm:spPr>
      <dgm:t>
        <a:bodyPr/>
        <a:lstStyle/>
        <a:p>
          <a:pPr rtl="1"/>
          <a:r>
            <a:rPr lang="fa-IR" dirty="0" smtClean="0">
              <a:cs typeface="B Koodak" panose="00000700000000000000" pitchFamily="2" charset="-78"/>
            </a:rPr>
            <a:t>تحقیقات بنیادی</a:t>
          </a:r>
          <a:endParaRPr lang="fa-IR" dirty="0">
            <a:cs typeface="B Koodak" panose="00000700000000000000" pitchFamily="2" charset="-78"/>
          </a:endParaRPr>
        </a:p>
      </dgm:t>
    </dgm:pt>
    <dgm:pt modelId="{55739DB5-B967-4333-878D-4AAEDFF46903}" type="sibTrans" cxnId="{F6731E8A-9E17-4BA1-A50B-8C5EDE7D4794}">
      <dgm:prSet/>
      <dgm:spPr/>
      <dgm:t>
        <a:bodyPr/>
        <a:lstStyle/>
        <a:p>
          <a:pPr rtl="1"/>
          <a:endParaRPr lang="fa-IR"/>
        </a:p>
      </dgm:t>
    </dgm:pt>
    <dgm:pt modelId="{6047D528-3458-4859-B8E4-55A7842785EB}" type="parTrans" cxnId="{F6731E8A-9E17-4BA1-A50B-8C5EDE7D4794}">
      <dgm:prSet/>
      <dgm:spPr/>
      <dgm:t>
        <a:bodyPr/>
        <a:lstStyle/>
        <a:p>
          <a:pPr rtl="1"/>
          <a:endParaRPr lang="fa-IR"/>
        </a:p>
      </dgm:t>
    </dgm:pt>
    <dgm:pt modelId="{5174D964-E658-496C-981C-9ED7AD56DDEC}" type="pres">
      <dgm:prSet presAssocID="{A18EEE27-1564-428C-A49C-3EC18EF03273}" presName="diagram" presStyleCnt="0">
        <dgm:presLayoutVars>
          <dgm:chPref val="1"/>
          <dgm:dir val="rev"/>
          <dgm:animOne val="branch"/>
          <dgm:animLvl val="lvl"/>
          <dgm:resizeHandles val="exact"/>
        </dgm:presLayoutVars>
      </dgm:prSet>
      <dgm:spPr/>
      <dgm:t>
        <a:bodyPr/>
        <a:lstStyle/>
        <a:p>
          <a:pPr rtl="1"/>
          <a:endParaRPr lang="fa-IR"/>
        </a:p>
      </dgm:t>
    </dgm:pt>
    <dgm:pt modelId="{732CFCB1-98A7-40AF-BFFA-90418A65BEF6}" type="pres">
      <dgm:prSet presAssocID="{F3423689-8A1A-4C74-A84C-2AAD52EF9EE2}" presName="root1" presStyleCnt="0"/>
      <dgm:spPr/>
      <dgm:t>
        <a:bodyPr/>
        <a:lstStyle/>
        <a:p>
          <a:endParaRPr lang="en-US"/>
        </a:p>
      </dgm:t>
    </dgm:pt>
    <dgm:pt modelId="{5A3BAF16-ACA8-4E53-9BA0-9381465E9C6E}" type="pres">
      <dgm:prSet presAssocID="{F3423689-8A1A-4C74-A84C-2AAD52EF9EE2}" presName="LevelOneTextNode" presStyleLbl="node0" presStyleIdx="0" presStyleCnt="1">
        <dgm:presLayoutVars>
          <dgm:chPref val="3"/>
        </dgm:presLayoutVars>
      </dgm:prSet>
      <dgm:spPr/>
      <dgm:t>
        <a:bodyPr/>
        <a:lstStyle/>
        <a:p>
          <a:pPr rtl="1"/>
          <a:endParaRPr lang="fa-IR"/>
        </a:p>
      </dgm:t>
    </dgm:pt>
    <dgm:pt modelId="{94CCD84F-D2A0-4B66-A63C-75A63D2D6D6D}" type="pres">
      <dgm:prSet presAssocID="{F3423689-8A1A-4C74-A84C-2AAD52EF9EE2}" presName="level2hierChild" presStyleCnt="0"/>
      <dgm:spPr/>
      <dgm:t>
        <a:bodyPr/>
        <a:lstStyle/>
        <a:p>
          <a:endParaRPr lang="en-US"/>
        </a:p>
      </dgm:t>
    </dgm:pt>
    <dgm:pt modelId="{06629A2E-09E1-4EFD-93C5-51D8378F31C1}" type="pres">
      <dgm:prSet presAssocID="{6047D528-3458-4859-B8E4-55A7842785EB}" presName="conn2-1" presStyleLbl="parChTrans1D2" presStyleIdx="0" presStyleCnt="2"/>
      <dgm:spPr/>
      <dgm:t>
        <a:bodyPr/>
        <a:lstStyle/>
        <a:p>
          <a:pPr rtl="1"/>
          <a:endParaRPr lang="fa-IR"/>
        </a:p>
      </dgm:t>
    </dgm:pt>
    <dgm:pt modelId="{BE6CC435-F937-41BE-AE61-1B41CFB79EE5}" type="pres">
      <dgm:prSet presAssocID="{6047D528-3458-4859-B8E4-55A7842785EB}" presName="connTx" presStyleLbl="parChTrans1D2" presStyleIdx="0" presStyleCnt="2"/>
      <dgm:spPr/>
      <dgm:t>
        <a:bodyPr/>
        <a:lstStyle/>
        <a:p>
          <a:pPr rtl="1"/>
          <a:endParaRPr lang="fa-IR"/>
        </a:p>
      </dgm:t>
    </dgm:pt>
    <dgm:pt modelId="{BD355316-E7D4-485A-BF0F-89B7984F9E9F}" type="pres">
      <dgm:prSet presAssocID="{26AAEB7B-5106-47AD-A7C9-73329DC3F510}" presName="root2" presStyleCnt="0"/>
      <dgm:spPr/>
      <dgm:t>
        <a:bodyPr/>
        <a:lstStyle/>
        <a:p>
          <a:endParaRPr lang="en-US"/>
        </a:p>
      </dgm:t>
    </dgm:pt>
    <dgm:pt modelId="{5C578608-21C3-4919-9CEF-4787740AAEEC}" type="pres">
      <dgm:prSet presAssocID="{26AAEB7B-5106-47AD-A7C9-73329DC3F510}" presName="LevelTwoTextNode" presStyleLbl="node2" presStyleIdx="0" presStyleCnt="2" custLinFactNeighborX="3253" custLinFactNeighborY="-32272">
        <dgm:presLayoutVars>
          <dgm:chPref val="3"/>
        </dgm:presLayoutVars>
      </dgm:prSet>
      <dgm:spPr/>
      <dgm:t>
        <a:bodyPr/>
        <a:lstStyle/>
        <a:p>
          <a:pPr rtl="1"/>
          <a:endParaRPr lang="fa-IR"/>
        </a:p>
      </dgm:t>
    </dgm:pt>
    <dgm:pt modelId="{443ECF0B-B95E-4F0F-B622-FDA15BFA6930}" type="pres">
      <dgm:prSet presAssocID="{26AAEB7B-5106-47AD-A7C9-73329DC3F510}" presName="level3hierChild" presStyleCnt="0"/>
      <dgm:spPr/>
      <dgm:t>
        <a:bodyPr/>
        <a:lstStyle/>
        <a:p>
          <a:endParaRPr lang="en-US"/>
        </a:p>
      </dgm:t>
    </dgm:pt>
    <dgm:pt modelId="{1D87165D-34AD-49B9-B6DD-C6B43AFF106C}" type="pres">
      <dgm:prSet presAssocID="{C5F5A420-FEC1-4080-B414-35D02CCC20FE}" presName="conn2-1" presStyleLbl="parChTrans1D2" presStyleIdx="1" presStyleCnt="2"/>
      <dgm:spPr/>
      <dgm:t>
        <a:bodyPr/>
        <a:lstStyle/>
        <a:p>
          <a:pPr rtl="1"/>
          <a:endParaRPr lang="fa-IR"/>
        </a:p>
      </dgm:t>
    </dgm:pt>
    <dgm:pt modelId="{D8F817A5-B3EF-4433-BD42-7DBEDCA56C7E}" type="pres">
      <dgm:prSet presAssocID="{C5F5A420-FEC1-4080-B414-35D02CCC20FE}" presName="connTx" presStyleLbl="parChTrans1D2" presStyleIdx="1" presStyleCnt="2"/>
      <dgm:spPr/>
      <dgm:t>
        <a:bodyPr/>
        <a:lstStyle/>
        <a:p>
          <a:pPr rtl="1"/>
          <a:endParaRPr lang="fa-IR"/>
        </a:p>
      </dgm:t>
    </dgm:pt>
    <dgm:pt modelId="{4D8F1D6B-BF88-4BDA-B800-E83C925A91B3}" type="pres">
      <dgm:prSet presAssocID="{6968BB31-028D-4E4C-AC99-698B3FD43932}" presName="root2" presStyleCnt="0"/>
      <dgm:spPr/>
      <dgm:t>
        <a:bodyPr/>
        <a:lstStyle/>
        <a:p>
          <a:endParaRPr lang="en-US"/>
        </a:p>
      </dgm:t>
    </dgm:pt>
    <dgm:pt modelId="{97AB8AA7-BF73-4A02-9CBC-2010DBEB0A8D}" type="pres">
      <dgm:prSet presAssocID="{6968BB31-028D-4E4C-AC99-698B3FD43932}" presName="LevelTwoTextNode" presStyleLbl="node2" presStyleIdx="1" presStyleCnt="2" custLinFactNeighborX="137" custLinFactNeighborY="25846">
        <dgm:presLayoutVars>
          <dgm:chPref val="3"/>
        </dgm:presLayoutVars>
      </dgm:prSet>
      <dgm:spPr/>
      <dgm:t>
        <a:bodyPr/>
        <a:lstStyle/>
        <a:p>
          <a:pPr rtl="1"/>
          <a:endParaRPr lang="fa-IR"/>
        </a:p>
      </dgm:t>
    </dgm:pt>
    <dgm:pt modelId="{A8D127E9-A522-4F80-9E70-978DD90FB81E}" type="pres">
      <dgm:prSet presAssocID="{6968BB31-028D-4E4C-AC99-698B3FD43932}" presName="level3hierChild" presStyleCnt="0"/>
      <dgm:spPr/>
      <dgm:t>
        <a:bodyPr/>
        <a:lstStyle/>
        <a:p>
          <a:endParaRPr lang="en-US"/>
        </a:p>
      </dgm:t>
    </dgm:pt>
  </dgm:ptLst>
  <dgm:cxnLst>
    <dgm:cxn modelId="{D6216E3B-B524-411E-AA77-4DE165FAE808}" type="presOf" srcId="{C5F5A420-FEC1-4080-B414-35D02CCC20FE}" destId="{D8F817A5-B3EF-4433-BD42-7DBEDCA56C7E}" srcOrd="1" destOrd="0" presId="urn:microsoft.com/office/officeart/2005/8/layout/hierarchy2"/>
    <dgm:cxn modelId="{57250821-1134-463D-A706-AFE8B7243146}" type="presOf" srcId="{6968BB31-028D-4E4C-AC99-698B3FD43932}" destId="{97AB8AA7-BF73-4A02-9CBC-2010DBEB0A8D}" srcOrd="0" destOrd="0" presId="urn:microsoft.com/office/officeart/2005/8/layout/hierarchy2"/>
    <dgm:cxn modelId="{97FD2B0C-0829-4B71-BD3A-8FB0877046A3}" type="presOf" srcId="{A18EEE27-1564-428C-A49C-3EC18EF03273}" destId="{5174D964-E658-496C-981C-9ED7AD56DDEC}" srcOrd="0" destOrd="0" presId="urn:microsoft.com/office/officeart/2005/8/layout/hierarchy2"/>
    <dgm:cxn modelId="{F6731E8A-9E17-4BA1-A50B-8C5EDE7D4794}" srcId="{F3423689-8A1A-4C74-A84C-2AAD52EF9EE2}" destId="{26AAEB7B-5106-47AD-A7C9-73329DC3F510}" srcOrd="0" destOrd="0" parTransId="{6047D528-3458-4859-B8E4-55A7842785EB}" sibTransId="{55739DB5-B967-4333-878D-4AAEDFF46903}"/>
    <dgm:cxn modelId="{DFC695CD-3703-4436-8C67-CBD89BAEE97D}" type="presOf" srcId="{6047D528-3458-4859-B8E4-55A7842785EB}" destId="{06629A2E-09E1-4EFD-93C5-51D8378F31C1}" srcOrd="0" destOrd="0" presId="urn:microsoft.com/office/officeart/2005/8/layout/hierarchy2"/>
    <dgm:cxn modelId="{FBAF22A4-86CE-463E-9FDB-0715536D4ACD}" type="presOf" srcId="{6047D528-3458-4859-B8E4-55A7842785EB}" destId="{BE6CC435-F937-41BE-AE61-1B41CFB79EE5}" srcOrd="1" destOrd="0" presId="urn:microsoft.com/office/officeart/2005/8/layout/hierarchy2"/>
    <dgm:cxn modelId="{F536AC11-F309-446F-960B-542F60C29976}" srcId="{A18EEE27-1564-428C-A49C-3EC18EF03273}" destId="{F3423689-8A1A-4C74-A84C-2AAD52EF9EE2}" srcOrd="0" destOrd="0" parTransId="{8784376D-CF9D-4465-920B-731C0B74656A}" sibTransId="{2D4D049E-045E-438B-A078-D90A5C2D03CA}"/>
    <dgm:cxn modelId="{90CE5F7D-6AEA-4846-B956-A29435A2D1A6}" type="presOf" srcId="{26AAEB7B-5106-47AD-A7C9-73329DC3F510}" destId="{5C578608-21C3-4919-9CEF-4787740AAEEC}" srcOrd="0" destOrd="0" presId="urn:microsoft.com/office/officeart/2005/8/layout/hierarchy2"/>
    <dgm:cxn modelId="{0640458D-A00B-44CB-872E-A578503EFD82}" type="presOf" srcId="{F3423689-8A1A-4C74-A84C-2AAD52EF9EE2}" destId="{5A3BAF16-ACA8-4E53-9BA0-9381465E9C6E}" srcOrd="0" destOrd="0" presId="urn:microsoft.com/office/officeart/2005/8/layout/hierarchy2"/>
    <dgm:cxn modelId="{4E2D33C6-E8A9-4848-983B-7512E618A8BC}" type="presOf" srcId="{C5F5A420-FEC1-4080-B414-35D02CCC20FE}" destId="{1D87165D-34AD-49B9-B6DD-C6B43AFF106C}" srcOrd="0" destOrd="0" presId="urn:microsoft.com/office/officeart/2005/8/layout/hierarchy2"/>
    <dgm:cxn modelId="{A8402683-E4A9-4D08-BFCE-B6BF385200D0}" srcId="{F3423689-8A1A-4C74-A84C-2AAD52EF9EE2}" destId="{6968BB31-028D-4E4C-AC99-698B3FD43932}" srcOrd="1" destOrd="0" parTransId="{C5F5A420-FEC1-4080-B414-35D02CCC20FE}" sibTransId="{EE466747-FE93-4168-B08A-EF50F48F72E2}"/>
    <dgm:cxn modelId="{8506D267-17D5-4FE9-B329-1AF245FF4E72}" type="presParOf" srcId="{5174D964-E658-496C-981C-9ED7AD56DDEC}" destId="{732CFCB1-98A7-40AF-BFFA-90418A65BEF6}" srcOrd="0" destOrd="0" presId="urn:microsoft.com/office/officeart/2005/8/layout/hierarchy2"/>
    <dgm:cxn modelId="{4DDFDAB5-C0E8-4956-98CF-EF4FD022D4E9}" type="presParOf" srcId="{732CFCB1-98A7-40AF-BFFA-90418A65BEF6}" destId="{5A3BAF16-ACA8-4E53-9BA0-9381465E9C6E}" srcOrd="0" destOrd="0" presId="urn:microsoft.com/office/officeart/2005/8/layout/hierarchy2"/>
    <dgm:cxn modelId="{54AFCD62-E94D-4018-800C-8637FAEB020C}" type="presParOf" srcId="{732CFCB1-98A7-40AF-BFFA-90418A65BEF6}" destId="{94CCD84F-D2A0-4B66-A63C-75A63D2D6D6D}" srcOrd="1" destOrd="0" presId="urn:microsoft.com/office/officeart/2005/8/layout/hierarchy2"/>
    <dgm:cxn modelId="{0E5AD7E4-B860-465F-B0AC-A590E0B4FD36}" type="presParOf" srcId="{94CCD84F-D2A0-4B66-A63C-75A63D2D6D6D}" destId="{06629A2E-09E1-4EFD-93C5-51D8378F31C1}" srcOrd="0" destOrd="0" presId="urn:microsoft.com/office/officeart/2005/8/layout/hierarchy2"/>
    <dgm:cxn modelId="{C75880DF-F8D6-4C13-A360-6DF454162A78}" type="presParOf" srcId="{06629A2E-09E1-4EFD-93C5-51D8378F31C1}" destId="{BE6CC435-F937-41BE-AE61-1B41CFB79EE5}" srcOrd="0" destOrd="0" presId="urn:microsoft.com/office/officeart/2005/8/layout/hierarchy2"/>
    <dgm:cxn modelId="{3E7054CE-6D65-443C-AFF5-1E30C8E023D0}" type="presParOf" srcId="{94CCD84F-D2A0-4B66-A63C-75A63D2D6D6D}" destId="{BD355316-E7D4-485A-BF0F-89B7984F9E9F}" srcOrd="1" destOrd="0" presId="urn:microsoft.com/office/officeart/2005/8/layout/hierarchy2"/>
    <dgm:cxn modelId="{2F353ABD-19EB-4105-B751-5C42B6514026}" type="presParOf" srcId="{BD355316-E7D4-485A-BF0F-89B7984F9E9F}" destId="{5C578608-21C3-4919-9CEF-4787740AAEEC}" srcOrd="0" destOrd="0" presId="urn:microsoft.com/office/officeart/2005/8/layout/hierarchy2"/>
    <dgm:cxn modelId="{46980725-13C1-422D-8393-543A7C3193E9}" type="presParOf" srcId="{BD355316-E7D4-485A-BF0F-89B7984F9E9F}" destId="{443ECF0B-B95E-4F0F-B622-FDA15BFA6930}" srcOrd="1" destOrd="0" presId="urn:microsoft.com/office/officeart/2005/8/layout/hierarchy2"/>
    <dgm:cxn modelId="{0BD682B8-7D6D-4E45-93A9-6F72E4F91341}" type="presParOf" srcId="{94CCD84F-D2A0-4B66-A63C-75A63D2D6D6D}" destId="{1D87165D-34AD-49B9-B6DD-C6B43AFF106C}" srcOrd="2" destOrd="0" presId="urn:microsoft.com/office/officeart/2005/8/layout/hierarchy2"/>
    <dgm:cxn modelId="{831E1315-A8D4-412B-A801-AF327661A988}" type="presParOf" srcId="{1D87165D-34AD-49B9-B6DD-C6B43AFF106C}" destId="{D8F817A5-B3EF-4433-BD42-7DBEDCA56C7E}" srcOrd="0" destOrd="0" presId="urn:microsoft.com/office/officeart/2005/8/layout/hierarchy2"/>
    <dgm:cxn modelId="{EF48AC6F-BB61-4A53-AFD5-93C2334CE27A}" type="presParOf" srcId="{94CCD84F-D2A0-4B66-A63C-75A63D2D6D6D}" destId="{4D8F1D6B-BF88-4BDA-B800-E83C925A91B3}" srcOrd="3" destOrd="0" presId="urn:microsoft.com/office/officeart/2005/8/layout/hierarchy2"/>
    <dgm:cxn modelId="{B6C577D8-EA20-4A07-9F36-9C1DA3012A72}" type="presParOf" srcId="{4D8F1D6B-BF88-4BDA-B800-E83C925A91B3}" destId="{97AB8AA7-BF73-4A02-9CBC-2010DBEB0A8D}" srcOrd="0" destOrd="0" presId="urn:microsoft.com/office/officeart/2005/8/layout/hierarchy2"/>
    <dgm:cxn modelId="{E321C4A8-DD8A-4EB3-9514-E7E7020314E1}" type="presParOf" srcId="{4D8F1D6B-BF88-4BDA-B800-E83C925A91B3}" destId="{A8D127E9-A522-4F80-9E70-978DD90FB81E}"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D39DA8-2284-419C-8C2D-A8A26D9F9A75}" type="doc">
      <dgm:prSet loTypeId="urn:microsoft.com/office/officeart/2005/8/layout/radial3" loCatId="cycle" qsTypeId="urn:microsoft.com/office/officeart/2005/8/quickstyle/3d1" qsCatId="3D" csTypeId="urn:microsoft.com/office/officeart/2005/8/colors/colorful5" csCatId="colorful" phldr="1"/>
      <dgm:spPr/>
      <dgm:t>
        <a:bodyPr/>
        <a:lstStyle/>
        <a:p>
          <a:pPr rtl="1"/>
          <a:endParaRPr lang="fa-IR"/>
        </a:p>
      </dgm:t>
    </dgm:pt>
    <dgm:pt modelId="{AC2A908B-4926-4D93-A18A-4EF0CFE1938A}">
      <dgm:prSet phldrT="[Text]" custT="1"/>
      <dgm:spPr/>
      <dgm:t>
        <a:bodyPr/>
        <a:lstStyle/>
        <a:p>
          <a:pPr rtl="1"/>
          <a:r>
            <a:rPr lang="fa-IR" sz="2400" dirty="0" smtClean="0">
              <a:cs typeface="B Koodak" panose="00000700000000000000" pitchFamily="2" charset="-78"/>
            </a:rPr>
            <a:t>بر اساس روش </a:t>
          </a:r>
        </a:p>
        <a:p>
          <a:pPr rtl="1"/>
          <a:r>
            <a:rPr lang="fa-IR" sz="2400" dirty="0" smtClean="0">
              <a:cs typeface="B Koodak" panose="00000700000000000000" pitchFamily="2" charset="-78"/>
            </a:rPr>
            <a:t>جمع آوری اطلاعات</a:t>
          </a:r>
          <a:endParaRPr lang="fa-IR" sz="2400" dirty="0">
            <a:cs typeface="B Koodak" panose="00000700000000000000" pitchFamily="2" charset="-78"/>
          </a:endParaRPr>
        </a:p>
      </dgm:t>
    </dgm:pt>
    <dgm:pt modelId="{F5BCA3BE-3EAB-4010-B8FD-4120662B81DA}" type="parTrans" cxnId="{5CECCB6F-F4E3-4012-949F-39A4DDC9C37E}">
      <dgm:prSet/>
      <dgm:spPr/>
      <dgm:t>
        <a:bodyPr/>
        <a:lstStyle/>
        <a:p>
          <a:pPr rtl="1"/>
          <a:endParaRPr lang="fa-IR"/>
        </a:p>
      </dgm:t>
    </dgm:pt>
    <dgm:pt modelId="{923D01C4-2ECC-42D3-B634-43D53E0F4186}" type="sibTrans" cxnId="{5CECCB6F-F4E3-4012-949F-39A4DDC9C37E}">
      <dgm:prSet/>
      <dgm:spPr/>
      <dgm:t>
        <a:bodyPr/>
        <a:lstStyle/>
        <a:p>
          <a:pPr rtl="1"/>
          <a:endParaRPr lang="fa-IR"/>
        </a:p>
      </dgm:t>
    </dgm:pt>
    <dgm:pt modelId="{AE0F751B-8613-4FBB-8444-D160D7D5C03A}">
      <dgm:prSet phldrT="[Text]" custT="1"/>
      <dgm:spPr/>
      <dgm:t>
        <a:bodyPr/>
        <a:lstStyle/>
        <a:p>
          <a:pPr rtl="1"/>
          <a:r>
            <a:rPr lang="fa-IR" sz="2800" dirty="0" smtClean="0">
              <a:effectLst>
                <a:outerShdw blurRad="38100" dist="38100" dir="2700000" algn="tl">
                  <a:srgbClr val="000000">
                    <a:alpha val="43137"/>
                  </a:srgbClr>
                </a:outerShdw>
              </a:effectLst>
              <a:cs typeface="B Mitra" panose="00000400000000000000" pitchFamily="2" charset="-78"/>
            </a:rPr>
            <a:t>پژوهش تاریخی</a:t>
          </a:r>
          <a:endParaRPr lang="fa-IR" sz="2800" dirty="0">
            <a:effectLst>
              <a:outerShdw blurRad="38100" dist="38100" dir="2700000" algn="tl">
                <a:srgbClr val="000000">
                  <a:alpha val="43137"/>
                </a:srgbClr>
              </a:outerShdw>
            </a:effectLst>
            <a:cs typeface="B Mitra" panose="00000400000000000000" pitchFamily="2" charset="-78"/>
          </a:endParaRPr>
        </a:p>
      </dgm:t>
    </dgm:pt>
    <dgm:pt modelId="{7044E945-1782-47E5-87F4-902677F2177E}" type="parTrans" cxnId="{5AC5D8AC-0DEA-481B-93F7-BD861C90D3D8}">
      <dgm:prSet/>
      <dgm:spPr/>
      <dgm:t>
        <a:bodyPr/>
        <a:lstStyle/>
        <a:p>
          <a:pPr rtl="1"/>
          <a:endParaRPr lang="fa-IR"/>
        </a:p>
      </dgm:t>
    </dgm:pt>
    <dgm:pt modelId="{DD15176F-DC8F-40CB-8401-A242BEEE7ACF}" type="sibTrans" cxnId="{5AC5D8AC-0DEA-481B-93F7-BD861C90D3D8}">
      <dgm:prSet/>
      <dgm:spPr/>
      <dgm:t>
        <a:bodyPr/>
        <a:lstStyle/>
        <a:p>
          <a:pPr rtl="1"/>
          <a:endParaRPr lang="fa-IR"/>
        </a:p>
      </dgm:t>
    </dgm:pt>
    <dgm:pt modelId="{68B1D8BF-2C78-4044-9344-554C107C14B0}">
      <dgm:prSet phldrT="[Text]" custRadScaleRad="103692" custRadScaleInc="1416"/>
      <dgm:spPr/>
      <dgm:t>
        <a:bodyPr/>
        <a:lstStyle/>
        <a:p>
          <a:endParaRPr lang="en-US"/>
        </a:p>
      </dgm:t>
    </dgm:pt>
    <dgm:pt modelId="{9C6962F5-ADA2-479E-B421-818C5EFC4F9C}" type="parTrans" cxnId="{000CA1AF-2428-40BC-B3A1-147D907EB4AD}">
      <dgm:prSet/>
      <dgm:spPr/>
      <dgm:t>
        <a:bodyPr/>
        <a:lstStyle/>
        <a:p>
          <a:endParaRPr lang="en-US"/>
        </a:p>
      </dgm:t>
    </dgm:pt>
    <dgm:pt modelId="{51E76E22-6E37-4762-A253-1DB813F2995D}" type="sibTrans" cxnId="{000CA1AF-2428-40BC-B3A1-147D907EB4AD}">
      <dgm:prSet/>
      <dgm:spPr/>
      <dgm:t>
        <a:bodyPr/>
        <a:lstStyle/>
        <a:p>
          <a:endParaRPr lang="en-US"/>
        </a:p>
      </dgm:t>
    </dgm:pt>
    <dgm:pt modelId="{0EDC1072-EC14-4C73-9FED-086CD1874AA2}">
      <dgm:prSet phldrT="[Text]" custRadScaleRad="103692" custRadScaleInc="1416"/>
      <dgm:spPr/>
      <dgm:t>
        <a:bodyPr/>
        <a:lstStyle/>
        <a:p>
          <a:endParaRPr lang="en-US"/>
        </a:p>
      </dgm:t>
    </dgm:pt>
    <dgm:pt modelId="{60853B0A-622C-4F16-AF21-2AF8174B9DB0}" type="parTrans" cxnId="{E01AE9C5-CF0D-4C4F-B9FA-99C7FFB8B99A}">
      <dgm:prSet/>
      <dgm:spPr/>
      <dgm:t>
        <a:bodyPr/>
        <a:lstStyle/>
        <a:p>
          <a:endParaRPr lang="en-US"/>
        </a:p>
      </dgm:t>
    </dgm:pt>
    <dgm:pt modelId="{E88870E8-AF54-44C3-9536-135456DBA557}" type="sibTrans" cxnId="{E01AE9C5-CF0D-4C4F-B9FA-99C7FFB8B99A}">
      <dgm:prSet/>
      <dgm:spPr/>
      <dgm:t>
        <a:bodyPr/>
        <a:lstStyle/>
        <a:p>
          <a:endParaRPr lang="en-US"/>
        </a:p>
      </dgm:t>
    </dgm:pt>
    <dgm:pt modelId="{9DAA714F-1DA4-43D9-85CA-8F2C8BB875F1}">
      <dgm:prSet phldrT="[Text]"/>
      <dgm:spPr/>
      <dgm:t>
        <a:bodyPr/>
        <a:lstStyle/>
        <a:p>
          <a:endParaRPr lang="en-US"/>
        </a:p>
      </dgm:t>
    </dgm:pt>
    <dgm:pt modelId="{0D65AD60-B624-49A0-A804-C160CB2DAA97}" type="parTrans" cxnId="{2DB138F6-61A6-4110-B1A1-AD064138A124}">
      <dgm:prSet/>
      <dgm:spPr/>
      <dgm:t>
        <a:bodyPr/>
        <a:lstStyle/>
        <a:p>
          <a:endParaRPr lang="en-US"/>
        </a:p>
      </dgm:t>
    </dgm:pt>
    <dgm:pt modelId="{A4F0DA75-5A8A-4955-90CA-3E208B18394B}" type="sibTrans" cxnId="{2DB138F6-61A6-4110-B1A1-AD064138A124}">
      <dgm:prSet/>
      <dgm:spPr/>
      <dgm:t>
        <a:bodyPr/>
        <a:lstStyle/>
        <a:p>
          <a:endParaRPr lang="en-US"/>
        </a:p>
      </dgm:t>
    </dgm:pt>
    <dgm:pt modelId="{75A19BC0-7CE2-4287-B04B-24225C3882D4}">
      <dgm:prSet/>
      <dgm:spPr/>
      <dgm:t>
        <a:bodyPr/>
        <a:lstStyle/>
        <a:p>
          <a:r>
            <a:rPr lang="fa-IR" b="1" dirty="0" smtClean="0">
              <a:effectLst>
                <a:outerShdw blurRad="38100" dist="38100" dir="2700000" algn="tl">
                  <a:srgbClr val="000000">
                    <a:alpha val="43137"/>
                  </a:srgbClr>
                </a:outerShdw>
              </a:effectLst>
              <a:cs typeface="B Mitra" panose="00000400000000000000" pitchFamily="2" charset="-78"/>
            </a:rPr>
            <a:t>پژوهش همبستگی</a:t>
          </a:r>
          <a:endParaRPr lang="en-US" b="1" dirty="0">
            <a:effectLst>
              <a:outerShdw blurRad="38100" dist="38100" dir="2700000" algn="tl">
                <a:srgbClr val="000000">
                  <a:alpha val="43137"/>
                </a:srgbClr>
              </a:outerShdw>
            </a:effectLst>
            <a:cs typeface="B Mitra" panose="00000400000000000000" pitchFamily="2" charset="-78"/>
          </a:endParaRPr>
        </a:p>
      </dgm:t>
    </dgm:pt>
    <dgm:pt modelId="{89DBD94C-E4A7-4B2F-B8DE-A4FC72068B75}" type="parTrans" cxnId="{E4259C7A-DA9C-4ECC-A52E-53A7DA151F5E}">
      <dgm:prSet/>
      <dgm:spPr/>
      <dgm:t>
        <a:bodyPr/>
        <a:lstStyle/>
        <a:p>
          <a:endParaRPr lang="en-US"/>
        </a:p>
      </dgm:t>
    </dgm:pt>
    <dgm:pt modelId="{F67A769C-C423-477F-BA95-9432F200C967}" type="sibTrans" cxnId="{E4259C7A-DA9C-4ECC-A52E-53A7DA151F5E}">
      <dgm:prSet/>
      <dgm:spPr/>
      <dgm:t>
        <a:bodyPr/>
        <a:lstStyle/>
        <a:p>
          <a:endParaRPr lang="en-US"/>
        </a:p>
      </dgm:t>
    </dgm:pt>
    <dgm:pt modelId="{E25A28C1-C5F4-4326-86B2-5F52410F335F}">
      <dgm:prSet/>
      <dgm:spPr/>
      <dgm:t>
        <a:bodyPr/>
        <a:lstStyle/>
        <a:p>
          <a:r>
            <a:rPr lang="fa-IR" b="1" dirty="0" smtClean="0">
              <a:effectLst>
                <a:outerShdw blurRad="38100" dist="38100" dir="2700000" algn="tl">
                  <a:srgbClr val="000000">
                    <a:alpha val="43137"/>
                  </a:srgbClr>
                </a:outerShdw>
              </a:effectLst>
              <a:cs typeface="B Mitra" panose="00000400000000000000" pitchFamily="2" charset="-78"/>
            </a:rPr>
            <a:t>پژوهش تجربی (آزمایشی)</a:t>
          </a:r>
          <a:endParaRPr lang="en-US" b="1" dirty="0">
            <a:effectLst>
              <a:outerShdw blurRad="38100" dist="38100" dir="2700000" algn="tl">
                <a:srgbClr val="000000">
                  <a:alpha val="43137"/>
                </a:srgbClr>
              </a:outerShdw>
            </a:effectLst>
            <a:cs typeface="B Mitra" panose="00000400000000000000" pitchFamily="2" charset="-78"/>
          </a:endParaRPr>
        </a:p>
      </dgm:t>
    </dgm:pt>
    <dgm:pt modelId="{1D352AC6-DC3F-4516-B207-3F0AF9875BA0}" type="parTrans" cxnId="{59AFF480-E6EE-463D-9BB9-582A5E4489E4}">
      <dgm:prSet/>
      <dgm:spPr/>
      <dgm:t>
        <a:bodyPr/>
        <a:lstStyle/>
        <a:p>
          <a:endParaRPr lang="en-US"/>
        </a:p>
      </dgm:t>
    </dgm:pt>
    <dgm:pt modelId="{6514CF2E-FC6F-4FF9-B2AF-800519C18009}" type="sibTrans" cxnId="{59AFF480-E6EE-463D-9BB9-582A5E4489E4}">
      <dgm:prSet/>
      <dgm:spPr/>
      <dgm:t>
        <a:bodyPr/>
        <a:lstStyle/>
        <a:p>
          <a:endParaRPr lang="en-US"/>
        </a:p>
      </dgm:t>
    </dgm:pt>
    <dgm:pt modelId="{32662375-F697-43AB-88C3-BF83851CAE82}">
      <dgm:prSet/>
      <dgm:spPr/>
      <dgm:t>
        <a:bodyPr/>
        <a:lstStyle/>
        <a:p>
          <a:r>
            <a:rPr lang="fa-IR" b="1" dirty="0" smtClean="0">
              <a:effectLst>
                <a:outerShdw blurRad="38100" dist="38100" dir="2700000" algn="tl">
                  <a:srgbClr val="000000">
                    <a:alpha val="43137"/>
                  </a:srgbClr>
                </a:outerShdw>
              </a:effectLst>
              <a:cs typeface="B Mitra" panose="00000400000000000000" pitchFamily="2" charset="-78"/>
            </a:rPr>
            <a:t>پژوهش زمینه یابی (پیمایشی)</a:t>
          </a:r>
          <a:endParaRPr lang="en-US" b="1" dirty="0">
            <a:effectLst>
              <a:outerShdw blurRad="38100" dist="38100" dir="2700000" algn="tl">
                <a:srgbClr val="000000">
                  <a:alpha val="43137"/>
                </a:srgbClr>
              </a:outerShdw>
            </a:effectLst>
            <a:cs typeface="B Mitra" panose="00000400000000000000" pitchFamily="2" charset="-78"/>
          </a:endParaRPr>
        </a:p>
      </dgm:t>
    </dgm:pt>
    <dgm:pt modelId="{3C5C2202-E012-42B9-88F4-85E257F8B28E}" type="parTrans" cxnId="{B8BEE1D9-7978-4B72-8860-2790C40FE49A}">
      <dgm:prSet/>
      <dgm:spPr/>
      <dgm:t>
        <a:bodyPr/>
        <a:lstStyle/>
        <a:p>
          <a:endParaRPr lang="en-US"/>
        </a:p>
      </dgm:t>
    </dgm:pt>
    <dgm:pt modelId="{859B952D-19BF-4379-852E-BE4C70F6F7E6}" type="sibTrans" cxnId="{B8BEE1D9-7978-4B72-8860-2790C40FE49A}">
      <dgm:prSet/>
      <dgm:spPr/>
      <dgm:t>
        <a:bodyPr/>
        <a:lstStyle/>
        <a:p>
          <a:endParaRPr lang="en-US"/>
        </a:p>
      </dgm:t>
    </dgm:pt>
    <dgm:pt modelId="{9F854B0B-242C-4341-960E-D64F6E5B00E1}">
      <dgm:prSet/>
      <dgm:spPr/>
      <dgm:t>
        <a:bodyPr/>
        <a:lstStyle/>
        <a:p>
          <a:r>
            <a:rPr lang="fa-IR" b="1" dirty="0" smtClean="0">
              <a:effectLst>
                <a:outerShdw blurRad="38100" dist="38100" dir="2700000" algn="tl">
                  <a:srgbClr val="000000">
                    <a:alpha val="43137"/>
                  </a:srgbClr>
                </a:outerShdw>
              </a:effectLst>
              <a:cs typeface="B Mitra" panose="00000400000000000000" pitchFamily="2" charset="-78"/>
            </a:rPr>
            <a:t>پژوهش موردی</a:t>
          </a:r>
          <a:endParaRPr lang="en-US" b="1" dirty="0">
            <a:effectLst>
              <a:outerShdw blurRad="38100" dist="38100" dir="2700000" algn="tl">
                <a:srgbClr val="000000">
                  <a:alpha val="43137"/>
                </a:srgbClr>
              </a:outerShdw>
            </a:effectLst>
            <a:cs typeface="B Mitra" panose="00000400000000000000" pitchFamily="2" charset="-78"/>
          </a:endParaRPr>
        </a:p>
      </dgm:t>
    </dgm:pt>
    <dgm:pt modelId="{7B783CC8-57DD-4519-AEF2-39EBB507486F}" type="parTrans" cxnId="{03C76062-DDAF-4E7F-B66A-454F3209CAA6}">
      <dgm:prSet/>
      <dgm:spPr/>
      <dgm:t>
        <a:bodyPr/>
        <a:lstStyle/>
        <a:p>
          <a:endParaRPr lang="en-US"/>
        </a:p>
      </dgm:t>
    </dgm:pt>
    <dgm:pt modelId="{437B00BF-8A17-492B-A728-22144E0619C3}" type="sibTrans" cxnId="{03C76062-DDAF-4E7F-B66A-454F3209CAA6}">
      <dgm:prSet/>
      <dgm:spPr/>
      <dgm:t>
        <a:bodyPr/>
        <a:lstStyle/>
        <a:p>
          <a:endParaRPr lang="en-US"/>
        </a:p>
      </dgm:t>
    </dgm:pt>
    <dgm:pt modelId="{3ABF104E-AFA9-426A-85A9-46AEAD4384CB}">
      <dgm:prSet/>
      <dgm:spPr/>
      <dgm:t>
        <a:bodyPr/>
        <a:lstStyle/>
        <a:p>
          <a:r>
            <a:rPr lang="fa-IR" b="1" dirty="0" smtClean="0">
              <a:effectLst>
                <a:outerShdw blurRad="38100" dist="38100" dir="2700000" algn="tl">
                  <a:srgbClr val="000000">
                    <a:alpha val="43137"/>
                  </a:srgbClr>
                </a:outerShdw>
              </a:effectLst>
              <a:cs typeface="B Mitra" panose="00000400000000000000" pitchFamily="2" charset="-78"/>
            </a:rPr>
            <a:t>تحلیل محتوا</a:t>
          </a:r>
          <a:endParaRPr lang="en-US" b="1" dirty="0">
            <a:effectLst>
              <a:outerShdw blurRad="38100" dist="38100" dir="2700000" algn="tl">
                <a:srgbClr val="000000">
                  <a:alpha val="43137"/>
                </a:srgbClr>
              </a:outerShdw>
            </a:effectLst>
            <a:cs typeface="B Mitra" panose="00000400000000000000" pitchFamily="2" charset="-78"/>
          </a:endParaRPr>
        </a:p>
      </dgm:t>
    </dgm:pt>
    <dgm:pt modelId="{AB8ABE61-B991-4DE3-9020-351CC2013BC1}" type="parTrans" cxnId="{5CA41C88-F724-4D4C-B43F-4A370BC16B6E}">
      <dgm:prSet/>
      <dgm:spPr/>
      <dgm:t>
        <a:bodyPr/>
        <a:lstStyle/>
        <a:p>
          <a:endParaRPr lang="en-US"/>
        </a:p>
      </dgm:t>
    </dgm:pt>
    <dgm:pt modelId="{CA211C00-13BE-4137-8450-68BEC989D190}" type="sibTrans" cxnId="{5CA41C88-F724-4D4C-B43F-4A370BC16B6E}">
      <dgm:prSet/>
      <dgm:spPr/>
      <dgm:t>
        <a:bodyPr/>
        <a:lstStyle/>
        <a:p>
          <a:endParaRPr lang="en-US"/>
        </a:p>
      </dgm:t>
    </dgm:pt>
    <dgm:pt modelId="{1B734F91-D385-4F59-B2E3-6FE449C58557}">
      <dgm:prSet/>
      <dgm:spPr/>
      <dgm:t>
        <a:bodyPr/>
        <a:lstStyle/>
        <a:p>
          <a:r>
            <a:rPr lang="fa-IR" b="1" dirty="0" smtClean="0">
              <a:effectLst>
                <a:outerShdw blurRad="38100" dist="38100" dir="2700000" algn="tl">
                  <a:srgbClr val="000000">
                    <a:alpha val="43137"/>
                  </a:srgbClr>
                </a:outerShdw>
              </a:effectLst>
              <a:cs typeface="B Mitra" panose="00000400000000000000" pitchFamily="2" charset="-78"/>
            </a:rPr>
            <a:t>تحقیقات ارزیابی</a:t>
          </a:r>
          <a:endParaRPr lang="en-US" b="1" dirty="0">
            <a:effectLst>
              <a:outerShdw blurRad="38100" dist="38100" dir="2700000" algn="tl">
                <a:srgbClr val="000000">
                  <a:alpha val="43137"/>
                </a:srgbClr>
              </a:outerShdw>
            </a:effectLst>
            <a:cs typeface="B Mitra" panose="00000400000000000000" pitchFamily="2" charset="-78"/>
          </a:endParaRPr>
        </a:p>
      </dgm:t>
    </dgm:pt>
    <dgm:pt modelId="{C8588B67-AA80-4C06-B2A3-42DD7FED338C}" type="parTrans" cxnId="{9D52E685-9C9C-4C61-883A-5ABD256C46D7}">
      <dgm:prSet/>
      <dgm:spPr/>
      <dgm:t>
        <a:bodyPr/>
        <a:lstStyle/>
        <a:p>
          <a:endParaRPr lang="en-US"/>
        </a:p>
      </dgm:t>
    </dgm:pt>
    <dgm:pt modelId="{61C5ACB3-9F55-42E5-B9A4-732BDA20D278}" type="sibTrans" cxnId="{9D52E685-9C9C-4C61-883A-5ABD256C46D7}">
      <dgm:prSet/>
      <dgm:spPr/>
      <dgm:t>
        <a:bodyPr/>
        <a:lstStyle/>
        <a:p>
          <a:endParaRPr lang="en-US"/>
        </a:p>
      </dgm:t>
    </dgm:pt>
    <dgm:pt modelId="{69808ECC-C5CC-4CEC-901B-3EC39D174320}" type="pres">
      <dgm:prSet presAssocID="{60D39DA8-2284-419C-8C2D-A8A26D9F9A75}" presName="composite" presStyleCnt="0">
        <dgm:presLayoutVars>
          <dgm:chMax val="1"/>
          <dgm:dir/>
          <dgm:resizeHandles val="exact"/>
        </dgm:presLayoutVars>
      </dgm:prSet>
      <dgm:spPr/>
      <dgm:t>
        <a:bodyPr/>
        <a:lstStyle/>
        <a:p>
          <a:pPr rtl="1"/>
          <a:endParaRPr lang="fa-IR"/>
        </a:p>
      </dgm:t>
    </dgm:pt>
    <dgm:pt modelId="{1C2F17EC-0142-4D81-825B-11B3176EE5FE}" type="pres">
      <dgm:prSet presAssocID="{60D39DA8-2284-419C-8C2D-A8A26D9F9A75}" presName="radial" presStyleCnt="0">
        <dgm:presLayoutVars>
          <dgm:animLvl val="ctr"/>
        </dgm:presLayoutVars>
      </dgm:prSet>
      <dgm:spPr/>
      <dgm:t>
        <a:bodyPr/>
        <a:lstStyle/>
        <a:p>
          <a:endParaRPr lang="en-US"/>
        </a:p>
      </dgm:t>
    </dgm:pt>
    <dgm:pt modelId="{2E451C2E-1C76-49AF-B638-47ABCC355F08}" type="pres">
      <dgm:prSet presAssocID="{AC2A908B-4926-4D93-A18A-4EF0CFE1938A}" presName="centerShape" presStyleLbl="vennNode1" presStyleIdx="0" presStyleCnt="8"/>
      <dgm:spPr/>
      <dgm:t>
        <a:bodyPr/>
        <a:lstStyle/>
        <a:p>
          <a:pPr rtl="1"/>
          <a:endParaRPr lang="fa-IR"/>
        </a:p>
      </dgm:t>
    </dgm:pt>
    <dgm:pt modelId="{ABC748CB-F8CA-4D32-B384-6501384C8DED}" type="pres">
      <dgm:prSet presAssocID="{75A19BC0-7CE2-4287-B04B-24225C3882D4}" presName="node" presStyleLbl="vennNode1" presStyleIdx="1" presStyleCnt="8">
        <dgm:presLayoutVars>
          <dgm:bulletEnabled val="1"/>
        </dgm:presLayoutVars>
      </dgm:prSet>
      <dgm:spPr/>
      <dgm:t>
        <a:bodyPr/>
        <a:lstStyle/>
        <a:p>
          <a:endParaRPr lang="en-US"/>
        </a:p>
      </dgm:t>
    </dgm:pt>
    <dgm:pt modelId="{EC0FCB0B-0880-473C-9B3D-BA955057DDEF}" type="pres">
      <dgm:prSet presAssocID="{E25A28C1-C5F4-4326-86B2-5F52410F335F}" presName="node" presStyleLbl="vennNode1" presStyleIdx="2" presStyleCnt="8">
        <dgm:presLayoutVars>
          <dgm:bulletEnabled val="1"/>
        </dgm:presLayoutVars>
      </dgm:prSet>
      <dgm:spPr/>
      <dgm:t>
        <a:bodyPr/>
        <a:lstStyle/>
        <a:p>
          <a:endParaRPr lang="en-US"/>
        </a:p>
      </dgm:t>
    </dgm:pt>
    <dgm:pt modelId="{D9320C93-D800-4DBF-821D-61ABEBCDC1C2}" type="pres">
      <dgm:prSet presAssocID="{1B734F91-D385-4F59-B2E3-6FE449C58557}" presName="node" presStyleLbl="vennNode1" presStyleIdx="3" presStyleCnt="8">
        <dgm:presLayoutVars>
          <dgm:bulletEnabled val="1"/>
        </dgm:presLayoutVars>
      </dgm:prSet>
      <dgm:spPr/>
      <dgm:t>
        <a:bodyPr/>
        <a:lstStyle/>
        <a:p>
          <a:endParaRPr lang="en-US"/>
        </a:p>
      </dgm:t>
    </dgm:pt>
    <dgm:pt modelId="{B0AEDD63-4824-4FF5-92ED-708BFD6C62C5}" type="pres">
      <dgm:prSet presAssocID="{9F854B0B-242C-4341-960E-D64F6E5B00E1}" presName="node" presStyleLbl="vennNode1" presStyleIdx="4" presStyleCnt="8">
        <dgm:presLayoutVars>
          <dgm:bulletEnabled val="1"/>
        </dgm:presLayoutVars>
      </dgm:prSet>
      <dgm:spPr/>
      <dgm:t>
        <a:bodyPr/>
        <a:lstStyle/>
        <a:p>
          <a:endParaRPr lang="en-US"/>
        </a:p>
      </dgm:t>
    </dgm:pt>
    <dgm:pt modelId="{3A0B4B2C-CE6F-4AFC-96A5-33B8F8853D63}" type="pres">
      <dgm:prSet presAssocID="{3ABF104E-AFA9-426A-85A9-46AEAD4384CB}" presName="node" presStyleLbl="vennNode1" presStyleIdx="5" presStyleCnt="8">
        <dgm:presLayoutVars>
          <dgm:bulletEnabled val="1"/>
        </dgm:presLayoutVars>
      </dgm:prSet>
      <dgm:spPr/>
      <dgm:t>
        <a:bodyPr/>
        <a:lstStyle/>
        <a:p>
          <a:endParaRPr lang="en-US"/>
        </a:p>
      </dgm:t>
    </dgm:pt>
    <dgm:pt modelId="{44D10650-CAF0-442C-8E87-1F831685660A}" type="pres">
      <dgm:prSet presAssocID="{AE0F751B-8613-4FBB-8444-D160D7D5C03A}" presName="node" presStyleLbl="vennNode1" presStyleIdx="6" presStyleCnt="8">
        <dgm:presLayoutVars>
          <dgm:bulletEnabled val="1"/>
        </dgm:presLayoutVars>
      </dgm:prSet>
      <dgm:spPr/>
      <dgm:t>
        <a:bodyPr/>
        <a:lstStyle/>
        <a:p>
          <a:pPr rtl="1"/>
          <a:endParaRPr lang="fa-IR"/>
        </a:p>
      </dgm:t>
    </dgm:pt>
    <dgm:pt modelId="{61901D65-0F80-46F3-8092-767EA60AE5AC}" type="pres">
      <dgm:prSet presAssocID="{32662375-F697-43AB-88C3-BF83851CAE82}" presName="node" presStyleLbl="vennNode1" presStyleIdx="7" presStyleCnt="8">
        <dgm:presLayoutVars>
          <dgm:bulletEnabled val="1"/>
        </dgm:presLayoutVars>
      </dgm:prSet>
      <dgm:spPr/>
      <dgm:t>
        <a:bodyPr/>
        <a:lstStyle/>
        <a:p>
          <a:endParaRPr lang="en-US"/>
        </a:p>
      </dgm:t>
    </dgm:pt>
  </dgm:ptLst>
  <dgm:cxnLst>
    <dgm:cxn modelId="{5CA41C88-F724-4D4C-B43F-4A370BC16B6E}" srcId="{AC2A908B-4926-4D93-A18A-4EF0CFE1938A}" destId="{3ABF104E-AFA9-426A-85A9-46AEAD4384CB}" srcOrd="4" destOrd="0" parTransId="{AB8ABE61-B991-4DE3-9020-351CC2013BC1}" sibTransId="{CA211C00-13BE-4137-8450-68BEC989D190}"/>
    <dgm:cxn modelId="{B8A95401-42EE-49D9-BE33-EA9F0F24BE9D}" type="presOf" srcId="{75A19BC0-7CE2-4287-B04B-24225C3882D4}" destId="{ABC748CB-F8CA-4D32-B384-6501384C8DED}" srcOrd="0" destOrd="0" presId="urn:microsoft.com/office/officeart/2005/8/layout/radial3"/>
    <dgm:cxn modelId="{59AFF480-E6EE-463D-9BB9-582A5E4489E4}" srcId="{AC2A908B-4926-4D93-A18A-4EF0CFE1938A}" destId="{E25A28C1-C5F4-4326-86B2-5F52410F335F}" srcOrd="1" destOrd="0" parTransId="{1D352AC6-DC3F-4516-B207-3F0AF9875BA0}" sibTransId="{6514CF2E-FC6F-4FF9-B2AF-800519C18009}"/>
    <dgm:cxn modelId="{E4259C7A-DA9C-4ECC-A52E-53A7DA151F5E}" srcId="{AC2A908B-4926-4D93-A18A-4EF0CFE1938A}" destId="{75A19BC0-7CE2-4287-B04B-24225C3882D4}" srcOrd="0" destOrd="0" parTransId="{89DBD94C-E4A7-4B2F-B8DE-A4FC72068B75}" sibTransId="{F67A769C-C423-477F-BA95-9432F200C967}"/>
    <dgm:cxn modelId="{9D52E685-9C9C-4C61-883A-5ABD256C46D7}" srcId="{AC2A908B-4926-4D93-A18A-4EF0CFE1938A}" destId="{1B734F91-D385-4F59-B2E3-6FE449C58557}" srcOrd="2" destOrd="0" parTransId="{C8588B67-AA80-4C06-B2A3-42DD7FED338C}" sibTransId="{61C5ACB3-9F55-42E5-B9A4-732BDA20D278}"/>
    <dgm:cxn modelId="{000CA1AF-2428-40BC-B3A1-147D907EB4AD}" srcId="{60D39DA8-2284-419C-8C2D-A8A26D9F9A75}" destId="{68B1D8BF-2C78-4044-9344-554C107C14B0}" srcOrd="1" destOrd="0" parTransId="{9C6962F5-ADA2-479E-B421-818C5EFC4F9C}" sibTransId="{51E76E22-6E37-4762-A253-1DB813F2995D}"/>
    <dgm:cxn modelId="{50AD00B0-3897-4296-B7B4-91D3299ADE3F}" type="presOf" srcId="{E25A28C1-C5F4-4326-86B2-5F52410F335F}" destId="{EC0FCB0B-0880-473C-9B3D-BA955057DDEF}" srcOrd="0" destOrd="0" presId="urn:microsoft.com/office/officeart/2005/8/layout/radial3"/>
    <dgm:cxn modelId="{465EE052-1D2F-4235-83C3-681E89FF09D4}" type="presOf" srcId="{32662375-F697-43AB-88C3-BF83851CAE82}" destId="{61901D65-0F80-46F3-8092-767EA60AE5AC}" srcOrd="0" destOrd="0" presId="urn:microsoft.com/office/officeart/2005/8/layout/radial3"/>
    <dgm:cxn modelId="{6A0CB69C-39A5-41B3-9920-220368B3601E}" type="presOf" srcId="{9F854B0B-242C-4341-960E-D64F6E5B00E1}" destId="{B0AEDD63-4824-4FF5-92ED-708BFD6C62C5}" srcOrd="0" destOrd="0" presId="urn:microsoft.com/office/officeart/2005/8/layout/radial3"/>
    <dgm:cxn modelId="{B8BEE1D9-7978-4B72-8860-2790C40FE49A}" srcId="{AC2A908B-4926-4D93-A18A-4EF0CFE1938A}" destId="{32662375-F697-43AB-88C3-BF83851CAE82}" srcOrd="6" destOrd="0" parTransId="{3C5C2202-E012-42B9-88F4-85E257F8B28E}" sibTransId="{859B952D-19BF-4379-852E-BE4C70F6F7E6}"/>
    <dgm:cxn modelId="{03C76062-DDAF-4E7F-B66A-454F3209CAA6}" srcId="{AC2A908B-4926-4D93-A18A-4EF0CFE1938A}" destId="{9F854B0B-242C-4341-960E-D64F6E5B00E1}" srcOrd="3" destOrd="0" parTransId="{7B783CC8-57DD-4519-AEF2-39EBB507486F}" sibTransId="{437B00BF-8A17-492B-A728-22144E0619C3}"/>
    <dgm:cxn modelId="{9739265F-3681-4FAA-A827-B88D421D3CCF}" type="presOf" srcId="{1B734F91-D385-4F59-B2E3-6FE449C58557}" destId="{D9320C93-D800-4DBF-821D-61ABEBCDC1C2}" srcOrd="0" destOrd="0" presId="urn:microsoft.com/office/officeart/2005/8/layout/radial3"/>
    <dgm:cxn modelId="{2DB138F6-61A6-4110-B1A1-AD064138A124}" srcId="{60D39DA8-2284-419C-8C2D-A8A26D9F9A75}" destId="{9DAA714F-1DA4-43D9-85CA-8F2C8BB875F1}" srcOrd="3" destOrd="0" parTransId="{0D65AD60-B624-49A0-A804-C160CB2DAA97}" sibTransId="{A4F0DA75-5A8A-4955-90CA-3E208B18394B}"/>
    <dgm:cxn modelId="{5AC5D8AC-0DEA-481B-93F7-BD861C90D3D8}" srcId="{AC2A908B-4926-4D93-A18A-4EF0CFE1938A}" destId="{AE0F751B-8613-4FBB-8444-D160D7D5C03A}" srcOrd="5" destOrd="0" parTransId="{7044E945-1782-47E5-87F4-902677F2177E}" sibTransId="{DD15176F-DC8F-40CB-8401-A242BEEE7ACF}"/>
    <dgm:cxn modelId="{19C4667D-A2C4-45D9-ABE6-6CAD7A5EF362}" type="presOf" srcId="{3ABF104E-AFA9-426A-85A9-46AEAD4384CB}" destId="{3A0B4B2C-CE6F-4AFC-96A5-33B8F8853D63}" srcOrd="0" destOrd="0" presId="urn:microsoft.com/office/officeart/2005/8/layout/radial3"/>
    <dgm:cxn modelId="{E01AE9C5-CF0D-4C4F-B9FA-99C7FFB8B99A}" srcId="{60D39DA8-2284-419C-8C2D-A8A26D9F9A75}" destId="{0EDC1072-EC14-4C73-9FED-086CD1874AA2}" srcOrd="2" destOrd="0" parTransId="{60853B0A-622C-4F16-AF21-2AF8174B9DB0}" sibTransId="{E88870E8-AF54-44C3-9536-135456DBA557}"/>
    <dgm:cxn modelId="{451BDA8E-0837-4DC8-BA4B-58A824304DB5}" type="presOf" srcId="{AE0F751B-8613-4FBB-8444-D160D7D5C03A}" destId="{44D10650-CAF0-442C-8E87-1F831685660A}" srcOrd="0" destOrd="0" presId="urn:microsoft.com/office/officeart/2005/8/layout/radial3"/>
    <dgm:cxn modelId="{5CECCB6F-F4E3-4012-949F-39A4DDC9C37E}" srcId="{60D39DA8-2284-419C-8C2D-A8A26D9F9A75}" destId="{AC2A908B-4926-4D93-A18A-4EF0CFE1938A}" srcOrd="0" destOrd="0" parTransId="{F5BCA3BE-3EAB-4010-B8FD-4120662B81DA}" sibTransId="{923D01C4-2ECC-42D3-B634-43D53E0F4186}"/>
    <dgm:cxn modelId="{9F81921E-7B6B-418D-9E29-9BC9A3FBCF4D}" type="presOf" srcId="{60D39DA8-2284-419C-8C2D-A8A26D9F9A75}" destId="{69808ECC-C5CC-4CEC-901B-3EC39D174320}" srcOrd="0" destOrd="0" presId="urn:microsoft.com/office/officeart/2005/8/layout/radial3"/>
    <dgm:cxn modelId="{59523F4E-DAB7-4A2E-BD31-F36435D7513A}" type="presOf" srcId="{AC2A908B-4926-4D93-A18A-4EF0CFE1938A}" destId="{2E451C2E-1C76-49AF-B638-47ABCC355F08}" srcOrd="0" destOrd="0" presId="urn:microsoft.com/office/officeart/2005/8/layout/radial3"/>
    <dgm:cxn modelId="{591A44C4-734B-4440-8F14-DE7FD6EA7CEA}" type="presParOf" srcId="{69808ECC-C5CC-4CEC-901B-3EC39D174320}" destId="{1C2F17EC-0142-4D81-825B-11B3176EE5FE}" srcOrd="0" destOrd="0" presId="urn:microsoft.com/office/officeart/2005/8/layout/radial3"/>
    <dgm:cxn modelId="{2B4527C4-7969-4B5A-B2FC-A9F46143AB25}" type="presParOf" srcId="{1C2F17EC-0142-4D81-825B-11B3176EE5FE}" destId="{2E451C2E-1C76-49AF-B638-47ABCC355F08}" srcOrd="0" destOrd="0" presId="urn:microsoft.com/office/officeart/2005/8/layout/radial3"/>
    <dgm:cxn modelId="{E565233D-E266-43C6-894A-654E576399F0}" type="presParOf" srcId="{1C2F17EC-0142-4D81-825B-11B3176EE5FE}" destId="{ABC748CB-F8CA-4D32-B384-6501384C8DED}" srcOrd="1" destOrd="0" presId="urn:microsoft.com/office/officeart/2005/8/layout/radial3"/>
    <dgm:cxn modelId="{D5C4A82A-2D94-4126-A786-E8D8218BF1C2}" type="presParOf" srcId="{1C2F17EC-0142-4D81-825B-11B3176EE5FE}" destId="{EC0FCB0B-0880-473C-9B3D-BA955057DDEF}" srcOrd="2" destOrd="0" presId="urn:microsoft.com/office/officeart/2005/8/layout/radial3"/>
    <dgm:cxn modelId="{0906B1E7-2B96-4824-9EC7-E61C09A595FB}" type="presParOf" srcId="{1C2F17EC-0142-4D81-825B-11B3176EE5FE}" destId="{D9320C93-D800-4DBF-821D-61ABEBCDC1C2}" srcOrd="3" destOrd="0" presId="urn:microsoft.com/office/officeart/2005/8/layout/radial3"/>
    <dgm:cxn modelId="{B752DEBE-155D-4865-B121-292A7F452617}" type="presParOf" srcId="{1C2F17EC-0142-4D81-825B-11B3176EE5FE}" destId="{B0AEDD63-4824-4FF5-92ED-708BFD6C62C5}" srcOrd="4" destOrd="0" presId="urn:microsoft.com/office/officeart/2005/8/layout/radial3"/>
    <dgm:cxn modelId="{91CE2FA7-EDA8-4D8F-AE35-016446529945}" type="presParOf" srcId="{1C2F17EC-0142-4D81-825B-11B3176EE5FE}" destId="{3A0B4B2C-CE6F-4AFC-96A5-33B8F8853D63}" srcOrd="5" destOrd="0" presId="urn:microsoft.com/office/officeart/2005/8/layout/radial3"/>
    <dgm:cxn modelId="{8B48AEF7-262E-432F-9C20-9E7628C686D7}" type="presParOf" srcId="{1C2F17EC-0142-4D81-825B-11B3176EE5FE}" destId="{44D10650-CAF0-442C-8E87-1F831685660A}" srcOrd="6" destOrd="0" presId="urn:microsoft.com/office/officeart/2005/8/layout/radial3"/>
    <dgm:cxn modelId="{F34A9F88-1615-487A-9442-C674C4E958A6}" type="presParOf" srcId="{1C2F17EC-0142-4D81-825B-11B3176EE5FE}" destId="{61901D65-0F80-46F3-8092-767EA60AE5AC}" srcOrd="7"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3BAF16-ACA8-4E53-9BA0-9381465E9C6E}">
      <dsp:nvSpPr>
        <dsp:cNvPr id="0" name=""/>
        <dsp:cNvSpPr/>
      </dsp:nvSpPr>
      <dsp:spPr>
        <a:xfrm>
          <a:off x="5171723" y="2303412"/>
          <a:ext cx="3693022" cy="1846511"/>
        </a:xfrm>
        <a:prstGeom prst="roundRect">
          <a:avLst>
            <a:gd name="adj" fmla="val 10000"/>
          </a:avLst>
        </a:prstGeom>
        <a:solidFill>
          <a:schemeClr val="tx1"/>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rtl="1">
            <a:lnSpc>
              <a:spcPct val="90000"/>
            </a:lnSpc>
            <a:spcBef>
              <a:spcPct val="0"/>
            </a:spcBef>
            <a:spcAft>
              <a:spcPct val="35000"/>
            </a:spcAft>
          </a:pPr>
          <a:r>
            <a:rPr lang="fa-IR" sz="4600" kern="1200" dirty="0" smtClean="0">
              <a:cs typeface="B Koodak" panose="00000700000000000000" pitchFamily="2" charset="-78"/>
            </a:rPr>
            <a:t>بر اساس هدف</a:t>
          </a:r>
          <a:endParaRPr lang="fa-IR" sz="4600" kern="1200" dirty="0">
            <a:cs typeface="B Koodak" panose="00000700000000000000" pitchFamily="2" charset="-78"/>
          </a:endParaRPr>
        </a:p>
      </dsp:txBody>
      <dsp:txXfrm>
        <a:off x="5225805" y="2357494"/>
        <a:ext cx="3584858" cy="1738347"/>
      </dsp:txXfrm>
    </dsp:sp>
    <dsp:sp modelId="{06629A2E-09E1-4EFD-93C5-51D8378F31C1}">
      <dsp:nvSpPr>
        <dsp:cNvPr id="0" name=""/>
        <dsp:cNvSpPr/>
      </dsp:nvSpPr>
      <dsp:spPr>
        <a:xfrm rot="13841622">
          <a:off x="3422035" y="2372091"/>
          <a:ext cx="2142301" cy="51503"/>
        </a:xfrm>
        <a:custGeom>
          <a:avLst/>
          <a:gdLst/>
          <a:ahLst/>
          <a:cxnLst/>
          <a:rect l="0" t="0" r="0" b="0"/>
          <a:pathLst>
            <a:path>
              <a:moveTo>
                <a:pt x="0" y="25751"/>
              </a:moveTo>
              <a:lnTo>
                <a:pt x="2142301" y="25751"/>
              </a:lnTo>
            </a:path>
          </a:pathLst>
        </a:custGeom>
        <a:noFill/>
        <a:ln w="25400" cap="flat" cmpd="sng" algn="ctr">
          <a:solidFill>
            <a:schemeClr val="accent4">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rtl="1">
            <a:lnSpc>
              <a:spcPct val="90000"/>
            </a:lnSpc>
            <a:spcBef>
              <a:spcPct val="0"/>
            </a:spcBef>
            <a:spcAft>
              <a:spcPct val="35000"/>
            </a:spcAft>
          </a:pPr>
          <a:endParaRPr lang="fa-IR" sz="800" kern="1200"/>
        </a:p>
      </dsp:txBody>
      <dsp:txXfrm rot="10800000">
        <a:off x="4439628" y="2344285"/>
        <a:ext cx="107115" cy="107115"/>
      </dsp:txXfrm>
    </dsp:sp>
    <dsp:sp modelId="{5C578608-21C3-4919-9CEF-4787740AAEEC}">
      <dsp:nvSpPr>
        <dsp:cNvPr id="0" name=""/>
        <dsp:cNvSpPr/>
      </dsp:nvSpPr>
      <dsp:spPr>
        <a:xfrm>
          <a:off x="121626" y="645762"/>
          <a:ext cx="3693022" cy="1846511"/>
        </a:xfrm>
        <a:prstGeom prst="roundRect">
          <a:avLst>
            <a:gd name="adj" fmla="val 10000"/>
          </a:avLst>
        </a:prstGeom>
        <a:solidFill>
          <a:srgbClr val="00B0F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rtl="1">
            <a:lnSpc>
              <a:spcPct val="90000"/>
            </a:lnSpc>
            <a:spcBef>
              <a:spcPct val="0"/>
            </a:spcBef>
            <a:spcAft>
              <a:spcPct val="35000"/>
            </a:spcAft>
          </a:pPr>
          <a:r>
            <a:rPr lang="fa-IR" sz="4600" kern="1200" dirty="0" smtClean="0">
              <a:cs typeface="B Koodak" panose="00000700000000000000" pitchFamily="2" charset="-78"/>
            </a:rPr>
            <a:t>تحقیقات بنیادی</a:t>
          </a:r>
          <a:endParaRPr lang="fa-IR" sz="4600" kern="1200" dirty="0">
            <a:cs typeface="B Koodak" panose="00000700000000000000" pitchFamily="2" charset="-78"/>
          </a:endParaRPr>
        </a:p>
      </dsp:txBody>
      <dsp:txXfrm>
        <a:off x="175708" y="699844"/>
        <a:ext cx="3584858" cy="1738347"/>
      </dsp:txXfrm>
    </dsp:sp>
    <dsp:sp modelId="{1D87165D-34AD-49B9-B6DD-C6B43AFF106C}">
      <dsp:nvSpPr>
        <dsp:cNvPr id="0" name=""/>
        <dsp:cNvSpPr/>
      </dsp:nvSpPr>
      <dsp:spPr>
        <a:xfrm rot="8023699">
          <a:off x="3370787" y="3970412"/>
          <a:ext cx="2129723" cy="51503"/>
        </a:xfrm>
        <a:custGeom>
          <a:avLst/>
          <a:gdLst/>
          <a:ahLst/>
          <a:cxnLst/>
          <a:rect l="0" t="0" r="0" b="0"/>
          <a:pathLst>
            <a:path>
              <a:moveTo>
                <a:pt x="0" y="25751"/>
              </a:moveTo>
              <a:lnTo>
                <a:pt x="2129723" y="25751"/>
              </a:lnTo>
            </a:path>
          </a:pathLst>
        </a:custGeom>
        <a:noFill/>
        <a:ln w="25400" cap="flat" cmpd="sng" algn="ctr">
          <a:solidFill>
            <a:schemeClr val="accent4">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rtl="1">
            <a:lnSpc>
              <a:spcPct val="90000"/>
            </a:lnSpc>
            <a:spcBef>
              <a:spcPct val="0"/>
            </a:spcBef>
            <a:spcAft>
              <a:spcPct val="35000"/>
            </a:spcAft>
          </a:pPr>
          <a:endParaRPr lang="fa-IR" sz="800" kern="1200"/>
        </a:p>
      </dsp:txBody>
      <dsp:txXfrm rot="10800000">
        <a:off x="4382406" y="3942921"/>
        <a:ext cx="106486" cy="106486"/>
      </dsp:txXfrm>
    </dsp:sp>
    <dsp:sp modelId="{97AB8AA7-BF73-4A02-9CBC-2010DBEB0A8D}">
      <dsp:nvSpPr>
        <dsp:cNvPr id="0" name=""/>
        <dsp:cNvSpPr/>
      </dsp:nvSpPr>
      <dsp:spPr>
        <a:xfrm>
          <a:off x="6552" y="3842405"/>
          <a:ext cx="3693022" cy="1846511"/>
        </a:xfrm>
        <a:prstGeom prst="roundRect">
          <a:avLst>
            <a:gd name="adj" fmla="val 10000"/>
          </a:avLst>
        </a:prstGeom>
        <a:solidFill>
          <a:srgbClr val="FF000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rtl="1">
            <a:lnSpc>
              <a:spcPct val="90000"/>
            </a:lnSpc>
            <a:spcBef>
              <a:spcPct val="0"/>
            </a:spcBef>
            <a:spcAft>
              <a:spcPct val="35000"/>
            </a:spcAft>
          </a:pPr>
          <a:r>
            <a:rPr lang="fa-IR" sz="4600" kern="1200" dirty="0" smtClean="0">
              <a:cs typeface="B Koodak" panose="00000700000000000000" pitchFamily="2" charset="-78"/>
            </a:rPr>
            <a:t>تحقیقات کاربردی</a:t>
          </a:r>
          <a:endParaRPr lang="fa-IR" sz="4600" kern="1200" dirty="0">
            <a:cs typeface="B Koodak" panose="00000700000000000000" pitchFamily="2" charset="-78"/>
          </a:endParaRPr>
        </a:p>
      </dsp:txBody>
      <dsp:txXfrm>
        <a:off x="60634" y="3896487"/>
        <a:ext cx="3584858" cy="17383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451C2E-1C76-49AF-B638-47ABCC355F08}">
      <dsp:nvSpPr>
        <dsp:cNvPr id="0" name=""/>
        <dsp:cNvSpPr/>
      </dsp:nvSpPr>
      <dsp:spPr>
        <a:xfrm>
          <a:off x="2791959" y="1234153"/>
          <a:ext cx="2951973" cy="2951973"/>
        </a:xfrm>
        <a:prstGeom prst="ellipse">
          <a:avLst/>
        </a:prstGeom>
        <a:solidFill>
          <a:schemeClr val="accent5">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smtClean="0">
              <a:cs typeface="B Koodak" panose="00000700000000000000" pitchFamily="2" charset="-78"/>
            </a:rPr>
            <a:t>بر اساس روش </a:t>
          </a:r>
        </a:p>
        <a:p>
          <a:pPr lvl="0" algn="ctr" defTabSz="1066800" rtl="1">
            <a:lnSpc>
              <a:spcPct val="90000"/>
            </a:lnSpc>
            <a:spcBef>
              <a:spcPct val="0"/>
            </a:spcBef>
            <a:spcAft>
              <a:spcPct val="35000"/>
            </a:spcAft>
          </a:pPr>
          <a:r>
            <a:rPr lang="fa-IR" sz="2400" kern="1200" dirty="0" smtClean="0">
              <a:cs typeface="B Koodak" panose="00000700000000000000" pitchFamily="2" charset="-78"/>
            </a:rPr>
            <a:t>جمع آوری اطلاعات</a:t>
          </a:r>
          <a:endParaRPr lang="fa-IR" sz="2400" kern="1200" dirty="0">
            <a:cs typeface="B Koodak" panose="00000700000000000000" pitchFamily="2" charset="-78"/>
          </a:endParaRPr>
        </a:p>
      </dsp:txBody>
      <dsp:txXfrm>
        <a:off x="3224265" y="1666459"/>
        <a:ext cx="2087361" cy="2087361"/>
      </dsp:txXfrm>
    </dsp:sp>
    <dsp:sp modelId="{ABC748CB-F8CA-4D32-B384-6501384C8DED}">
      <dsp:nvSpPr>
        <dsp:cNvPr id="0" name=""/>
        <dsp:cNvSpPr/>
      </dsp:nvSpPr>
      <dsp:spPr>
        <a:xfrm>
          <a:off x="3529952" y="48648"/>
          <a:ext cx="1475986" cy="1475986"/>
        </a:xfrm>
        <a:prstGeom prst="ellipse">
          <a:avLst/>
        </a:prstGeom>
        <a:solidFill>
          <a:schemeClr val="accent5">
            <a:alpha val="50000"/>
            <a:hueOff val="-1419125"/>
            <a:satOff val="5687"/>
            <a:lumOff val="1233"/>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a-IR" sz="1800" b="1" kern="1200" dirty="0" smtClean="0">
              <a:effectLst>
                <a:outerShdw blurRad="38100" dist="38100" dir="2700000" algn="tl">
                  <a:srgbClr val="000000">
                    <a:alpha val="43137"/>
                  </a:srgbClr>
                </a:outerShdw>
              </a:effectLst>
              <a:cs typeface="B Mitra" panose="00000400000000000000" pitchFamily="2" charset="-78"/>
            </a:rPr>
            <a:t>پژوهش همبستگی</a:t>
          </a:r>
          <a:endParaRPr lang="en-US" sz="1800" b="1" kern="1200" dirty="0">
            <a:effectLst>
              <a:outerShdw blurRad="38100" dist="38100" dir="2700000" algn="tl">
                <a:srgbClr val="000000">
                  <a:alpha val="43137"/>
                </a:srgbClr>
              </a:outerShdw>
            </a:effectLst>
            <a:cs typeface="B Mitra" panose="00000400000000000000" pitchFamily="2" charset="-78"/>
          </a:endParaRPr>
        </a:p>
      </dsp:txBody>
      <dsp:txXfrm>
        <a:off x="3746105" y="264801"/>
        <a:ext cx="1043680" cy="1043680"/>
      </dsp:txXfrm>
    </dsp:sp>
    <dsp:sp modelId="{EC0FCB0B-0880-473C-9B3D-BA955057DDEF}">
      <dsp:nvSpPr>
        <dsp:cNvPr id="0" name=""/>
        <dsp:cNvSpPr/>
      </dsp:nvSpPr>
      <dsp:spPr>
        <a:xfrm>
          <a:off x="5033804" y="772865"/>
          <a:ext cx="1475986" cy="1475986"/>
        </a:xfrm>
        <a:prstGeom prst="ellipse">
          <a:avLst/>
        </a:prstGeom>
        <a:solidFill>
          <a:schemeClr val="accent5">
            <a:alpha val="50000"/>
            <a:hueOff val="-2838251"/>
            <a:satOff val="11375"/>
            <a:lumOff val="2465"/>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a-IR" sz="1800" b="1" kern="1200" dirty="0" smtClean="0">
              <a:effectLst>
                <a:outerShdw blurRad="38100" dist="38100" dir="2700000" algn="tl">
                  <a:srgbClr val="000000">
                    <a:alpha val="43137"/>
                  </a:srgbClr>
                </a:outerShdw>
              </a:effectLst>
              <a:cs typeface="B Mitra" panose="00000400000000000000" pitchFamily="2" charset="-78"/>
            </a:rPr>
            <a:t>پژوهش تجربی (آزمایشی)</a:t>
          </a:r>
          <a:endParaRPr lang="en-US" sz="1800" b="1" kern="1200" dirty="0">
            <a:effectLst>
              <a:outerShdw blurRad="38100" dist="38100" dir="2700000" algn="tl">
                <a:srgbClr val="000000">
                  <a:alpha val="43137"/>
                </a:srgbClr>
              </a:outerShdw>
            </a:effectLst>
            <a:cs typeface="B Mitra" panose="00000400000000000000" pitchFamily="2" charset="-78"/>
          </a:endParaRPr>
        </a:p>
      </dsp:txBody>
      <dsp:txXfrm>
        <a:off x="5249957" y="989018"/>
        <a:ext cx="1043680" cy="1043680"/>
      </dsp:txXfrm>
    </dsp:sp>
    <dsp:sp modelId="{D9320C93-D800-4DBF-821D-61ABEBCDC1C2}">
      <dsp:nvSpPr>
        <dsp:cNvPr id="0" name=""/>
        <dsp:cNvSpPr/>
      </dsp:nvSpPr>
      <dsp:spPr>
        <a:xfrm>
          <a:off x="5405224" y="2400165"/>
          <a:ext cx="1475986" cy="1475986"/>
        </a:xfrm>
        <a:prstGeom prst="ellipse">
          <a:avLst/>
        </a:prstGeom>
        <a:solidFill>
          <a:schemeClr val="accent5">
            <a:alpha val="50000"/>
            <a:hueOff val="-4257376"/>
            <a:satOff val="17062"/>
            <a:lumOff val="3698"/>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a-IR" sz="1800" b="1" kern="1200" dirty="0" smtClean="0">
              <a:effectLst>
                <a:outerShdw blurRad="38100" dist="38100" dir="2700000" algn="tl">
                  <a:srgbClr val="000000">
                    <a:alpha val="43137"/>
                  </a:srgbClr>
                </a:outerShdw>
              </a:effectLst>
              <a:cs typeface="B Mitra" panose="00000400000000000000" pitchFamily="2" charset="-78"/>
            </a:rPr>
            <a:t>تحقیقات ارزیابی</a:t>
          </a:r>
          <a:endParaRPr lang="en-US" sz="1800" b="1" kern="1200" dirty="0">
            <a:effectLst>
              <a:outerShdw blurRad="38100" dist="38100" dir="2700000" algn="tl">
                <a:srgbClr val="000000">
                  <a:alpha val="43137"/>
                </a:srgbClr>
              </a:outerShdw>
            </a:effectLst>
            <a:cs typeface="B Mitra" panose="00000400000000000000" pitchFamily="2" charset="-78"/>
          </a:endParaRPr>
        </a:p>
      </dsp:txBody>
      <dsp:txXfrm>
        <a:off x="5621377" y="2616318"/>
        <a:ext cx="1043680" cy="1043680"/>
      </dsp:txXfrm>
    </dsp:sp>
    <dsp:sp modelId="{B0AEDD63-4824-4FF5-92ED-708BFD6C62C5}">
      <dsp:nvSpPr>
        <dsp:cNvPr id="0" name=""/>
        <dsp:cNvSpPr/>
      </dsp:nvSpPr>
      <dsp:spPr>
        <a:xfrm>
          <a:off x="4364527" y="3705158"/>
          <a:ext cx="1475986" cy="1475986"/>
        </a:xfrm>
        <a:prstGeom prst="ellipse">
          <a:avLst/>
        </a:prstGeom>
        <a:solidFill>
          <a:schemeClr val="accent5">
            <a:alpha val="50000"/>
            <a:hueOff val="-5676501"/>
            <a:satOff val="22749"/>
            <a:lumOff val="493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a-IR" sz="1800" b="1" kern="1200" dirty="0" smtClean="0">
              <a:effectLst>
                <a:outerShdw blurRad="38100" dist="38100" dir="2700000" algn="tl">
                  <a:srgbClr val="000000">
                    <a:alpha val="43137"/>
                  </a:srgbClr>
                </a:outerShdw>
              </a:effectLst>
              <a:cs typeface="B Mitra" panose="00000400000000000000" pitchFamily="2" charset="-78"/>
            </a:rPr>
            <a:t>پژوهش موردی</a:t>
          </a:r>
          <a:endParaRPr lang="en-US" sz="1800" b="1" kern="1200" dirty="0">
            <a:effectLst>
              <a:outerShdw blurRad="38100" dist="38100" dir="2700000" algn="tl">
                <a:srgbClr val="000000">
                  <a:alpha val="43137"/>
                </a:srgbClr>
              </a:outerShdw>
            </a:effectLst>
            <a:cs typeface="B Mitra" panose="00000400000000000000" pitchFamily="2" charset="-78"/>
          </a:endParaRPr>
        </a:p>
      </dsp:txBody>
      <dsp:txXfrm>
        <a:off x="4580680" y="3921311"/>
        <a:ext cx="1043680" cy="1043680"/>
      </dsp:txXfrm>
    </dsp:sp>
    <dsp:sp modelId="{3A0B4B2C-CE6F-4AFC-96A5-33B8F8853D63}">
      <dsp:nvSpPr>
        <dsp:cNvPr id="0" name=""/>
        <dsp:cNvSpPr/>
      </dsp:nvSpPr>
      <dsp:spPr>
        <a:xfrm>
          <a:off x="2695377" y="3705158"/>
          <a:ext cx="1475986" cy="1475986"/>
        </a:xfrm>
        <a:prstGeom prst="ellipse">
          <a:avLst/>
        </a:prstGeom>
        <a:solidFill>
          <a:schemeClr val="accent5">
            <a:alpha val="50000"/>
            <a:hueOff val="-7095626"/>
            <a:satOff val="28436"/>
            <a:lumOff val="6163"/>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a-IR" sz="1800" b="1" kern="1200" dirty="0" smtClean="0">
              <a:effectLst>
                <a:outerShdw blurRad="38100" dist="38100" dir="2700000" algn="tl">
                  <a:srgbClr val="000000">
                    <a:alpha val="43137"/>
                  </a:srgbClr>
                </a:outerShdw>
              </a:effectLst>
              <a:cs typeface="B Mitra" panose="00000400000000000000" pitchFamily="2" charset="-78"/>
            </a:rPr>
            <a:t>تحلیل محتوا</a:t>
          </a:r>
          <a:endParaRPr lang="en-US" sz="1800" b="1" kern="1200" dirty="0">
            <a:effectLst>
              <a:outerShdw blurRad="38100" dist="38100" dir="2700000" algn="tl">
                <a:srgbClr val="000000">
                  <a:alpha val="43137"/>
                </a:srgbClr>
              </a:outerShdw>
            </a:effectLst>
            <a:cs typeface="B Mitra" panose="00000400000000000000" pitchFamily="2" charset="-78"/>
          </a:endParaRPr>
        </a:p>
      </dsp:txBody>
      <dsp:txXfrm>
        <a:off x="2911530" y="3921311"/>
        <a:ext cx="1043680" cy="1043680"/>
      </dsp:txXfrm>
    </dsp:sp>
    <dsp:sp modelId="{44D10650-CAF0-442C-8E87-1F831685660A}">
      <dsp:nvSpPr>
        <dsp:cNvPr id="0" name=""/>
        <dsp:cNvSpPr/>
      </dsp:nvSpPr>
      <dsp:spPr>
        <a:xfrm>
          <a:off x="1654680" y="2400165"/>
          <a:ext cx="1475986" cy="1475986"/>
        </a:xfrm>
        <a:prstGeom prst="ellipse">
          <a:avLst/>
        </a:prstGeom>
        <a:solidFill>
          <a:schemeClr val="accent5">
            <a:alpha val="50000"/>
            <a:hueOff val="-8514751"/>
            <a:satOff val="34124"/>
            <a:lumOff val="7395"/>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fa-IR" sz="2800" kern="1200" dirty="0" smtClean="0">
              <a:effectLst>
                <a:outerShdw blurRad="38100" dist="38100" dir="2700000" algn="tl">
                  <a:srgbClr val="000000">
                    <a:alpha val="43137"/>
                  </a:srgbClr>
                </a:outerShdw>
              </a:effectLst>
              <a:cs typeface="B Mitra" panose="00000400000000000000" pitchFamily="2" charset="-78"/>
            </a:rPr>
            <a:t>پژوهش تاریخی</a:t>
          </a:r>
          <a:endParaRPr lang="fa-IR" sz="2800" kern="1200" dirty="0">
            <a:effectLst>
              <a:outerShdw blurRad="38100" dist="38100" dir="2700000" algn="tl">
                <a:srgbClr val="000000">
                  <a:alpha val="43137"/>
                </a:srgbClr>
              </a:outerShdw>
            </a:effectLst>
            <a:cs typeface="B Mitra" panose="00000400000000000000" pitchFamily="2" charset="-78"/>
          </a:endParaRPr>
        </a:p>
      </dsp:txBody>
      <dsp:txXfrm>
        <a:off x="1870833" y="2616318"/>
        <a:ext cx="1043680" cy="1043680"/>
      </dsp:txXfrm>
    </dsp:sp>
    <dsp:sp modelId="{61901D65-0F80-46F3-8092-767EA60AE5AC}">
      <dsp:nvSpPr>
        <dsp:cNvPr id="0" name=""/>
        <dsp:cNvSpPr/>
      </dsp:nvSpPr>
      <dsp:spPr>
        <a:xfrm>
          <a:off x="2026100" y="772865"/>
          <a:ext cx="1475986" cy="1475986"/>
        </a:xfrm>
        <a:prstGeom prst="ellipse">
          <a:avLst/>
        </a:prstGeom>
        <a:solidFill>
          <a:schemeClr val="accent5">
            <a:alpha val="50000"/>
            <a:hueOff val="-9933876"/>
            <a:satOff val="39811"/>
            <a:lumOff val="8628"/>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a-IR" sz="1800" b="1" kern="1200" dirty="0" smtClean="0">
              <a:effectLst>
                <a:outerShdw blurRad="38100" dist="38100" dir="2700000" algn="tl">
                  <a:srgbClr val="000000">
                    <a:alpha val="43137"/>
                  </a:srgbClr>
                </a:outerShdw>
              </a:effectLst>
              <a:cs typeface="B Mitra" panose="00000400000000000000" pitchFamily="2" charset="-78"/>
            </a:rPr>
            <a:t>پژوهش زمینه یابی (پیمایشی)</a:t>
          </a:r>
          <a:endParaRPr lang="en-US" sz="1800" b="1" kern="1200" dirty="0">
            <a:effectLst>
              <a:outerShdw blurRad="38100" dist="38100" dir="2700000" algn="tl">
                <a:srgbClr val="000000">
                  <a:alpha val="43137"/>
                </a:srgbClr>
              </a:outerShdw>
            </a:effectLst>
            <a:cs typeface="B Mitra" panose="00000400000000000000" pitchFamily="2" charset="-78"/>
          </a:endParaRPr>
        </a:p>
      </dsp:txBody>
      <dsp:txXfrm>
        <a:off x="2242253" y="989018"/>
        <a:ext cx="1043680" cy="104368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28D9CF-4FFC-4835-9D4B-21D8C3F52326}" type="datetimeFigureOut">
              <a:rPr lang="en-US" smtClean="0"/>
              <a:pPr/>
              <a:t>10/24/2018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157E2E3-9627-4207-9AC0-3D3E95A61A85}" type="slidenum">
              <a:rPr lang="en-US" smtClean="0"/>
              <a:pPr/>
              <a:t>‹#›</a:t>
            </a:fld>
            <a:endParaRPr lang="en-US"/>
          </a:p>
        </p:txBody>
      </p:sp>
    </p:spTree>
    <p:extLst>
      <p:ext uri="{BB962C8B-B14F-4D97-AF65-F5344CB8AC3E}">
        <p14:creationId xmlns:p14="http://schemas.microsoft.com/office/powerpoint/2010/main" val="3298721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C7F378-BF4C-420A-8888-65758147D47F}" type="datetimeFigureOut">
              <a:rPr lang="en-US" smtClean="0"/>
              <a:pPr/>
              <a:t>10/24/2018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E2482A-002F-4BDF-825B-FFE46D66C1DE}" type="slidenum">
              <a:rPr lang="en-US" smtClean="0"/>
              <a:pPr/>
              <a:t>‹#›</a:t>
            </a:fld>
            <a:endParaRPr lang="en-US"/>
          </a:p>
        </p:txBody>
      </p:sp>
    </p:spTree>
    <p:extLst>
      <p:ext uri="{BB962C8B-B14F-4D97-AF65-F5344CB8AC3E}">
        <p14:creationId xmlns:p14="http://schemas.microsoft.com/office/powerpoint/2010/main" val="325727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1</a:t>
            </a:fld>
            <a:endParaRPr lang="en-US"/>
          </a:p>
        </p:txBody>
      </p:sp>
    </p:spTree>
    <p:extLst>
      <p:ext uri="{BB962C8B-B14F-4D97-AF65-F5344CB8AC3E}">
        <p14:creationId xmlns:p14="http://schemas.microsoft.com/office/powerpoint/2010/main" val="1164940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متخصصان بالینی</a:t>
            </a:r>
            <a:r>
              <a:rPr lang="fa-IR" baseline="0" dirty="0" smtClean="0"/>
              <a:t> باید همچنان این گونه فرض کنند که فکر وسواسی چه به صورت فکر، تصویر ذهنی یا تکانه بروز می کند در درک یا درمان این اختلال اهمیت چندانی ندارد(کلارک،2004).</a:t>
            </a:r>
            <a:endParaRPr lang="fa-IR"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11</a:t>
            </a:fld>
            <a:endParaRPr lang="en-US"/>
          </a:p>
        </p:txBody>
      </p:sp>
    </p:spTree>
    <p:extLst>
      <p:ext uri="{BB962C8B-B14F-4D97-AF65-F5344CB8AC3E}">
        <p14:creationId xmlns:p14="http://schemas.microsoft.com/office/powerpoint/2010/main" val="2354037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متخصصان بالینی</a:t>
            </a:r>
            <a:r>
              <a:rPr lang="fa-IR" baseline="0" dirty="0" smtClean="0"/>
              <a:t> باید همچنان این گونه فرض کنند که فکر وسواسی چه به صورت فکر، تصویر ذهنی یا تکانه بروز می کند در درک یا درمان این اختلال اهمیت چندانی ندارد(کلارک،2004).</a:t>
            </a:r>
            <a:endParaRPr lang="fa-IR"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12</a:t>
            </a:fld>
            <a:endParaRPr lang="en-US"/>
          </a:p>
        </p:txBody>
      </p:sp>
    </p:spTree>
    <p:extLst>
      <p:ext uri="{BB962C8B-B14F-4D97-AF65-F5344CB8AC3E}">
        <p14:creationId xmlns:p14="http://schemas.microsoft.com/office/powerpoint/2010/main" val="2640463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متخصصان بالینی</a:t>
            </a:r>
            <a:r>
              <a:rPr lang="fa-IR" baseline="0" dirty="0" smtClean="0"/>
              <a:t> باید همچنان این گونه فرض کنند که فکر وسواسی چه به صورت فکر، تصویر ذهنی یا تکانه بروز می کند در درک یا درمان این اختلال اهمیت چندانی ندارد(کلارک،2004).</a:t>
            </a:r>
            <a:endParaRPr lang="fa-IR"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13</a:t>
            </a:fld>
            <a:endParaRPr lang="en-US"/>
          </a:p>
        </p:txBody>
      </p:sp>
    </p:spTree>
    <p:extLst>
      <p:ext uri="{BB962C8B-B14F-4D97-AF65-F5344CB8AC3E}">
        <p14:creationId xmlns:p14="http://schemas.microsoft.com/office/powerpoint/2010/main" val="3335327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2</a:t>
            </a:fld>
            <a:endParaRPr lang="en-US"/>
          </a:p>
        </p:txBody>
      </p:sp>
    </p:spTree>
    <p:extLst>
      <p:ext uri="{BB962C8B-B14F-4D97-AF65-F5344CB8AC3E}">
        <p14:creationId xmlns:p14="http://schemas.microsoft.com/office/powerpoint/2010/main" val="2955683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متخصصان بالینی</a:t>
            </a:r>
            <a:r>
              <a:rPr lang="fa-IR" baseline="0" dirty="0" smtClean="0"/>
              <a:t> باید همچنان این گونه فرض کنند که فکر وسواسی چه به صورت فکر، تصویر ذهنی یا تکانه بروز می کند در درک یا درمان این اختلال اهمیت چندانی ندارد(کلارک،2004).</a:t>
            </a:r>
            <a:endParaRPr lang="fa-IR"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3</a:t>
            </a:fld>
            <a:endParaRPr lang="en-US"/>
          </a:p>
        </p:txBody>
      </p:sp>
    </p:spTree>
    <p:extLst>
      <p:ext uri="{BB962C8B-B14F-4D97-AF65-F5344CB8AC3E}">
        <p14:creationId xmlns:p14="http://schemas.microsoft.com/office/powerpoint/2010/main" val="994619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متخصصان بالینی</a:t>
            </a:r>
            <a:r>
              <a:rPr lang="fa-IR" baseline="0" dirty="0" smtClean="0"/>
              <a:t> باید همچنان این گونه فرض کنند که فکر وسواسی چه به صورت فکر، تصویر ذهنی یا تکانه بروز می کند در درک یا درمان این اختلال اهمیت چندانی ندارد(کلارک،2004).</a:t>
            </a:r>
            <a:endParaRPr lang="fa-IR"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4</a:t>
            </a:fld>
            <a:endParaRPr lang="en-US"/>
          </a:p>
        </p:txBody>
      </p:sp>
    </p:spTree>
    <p:extLst>
      <p:ext uri="{BB962C8B-B14F-4D97-AF65-F5344CB8AC3E}">
        <p14:creationId xmlns:p14="http://schemas.microsoft.com/office/powerpoint/2010/main" val="3386403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متخصصان بالینی</a:t>
            </a:r>
            <a:r>
              <a:rPr lang="fa-IR" baseline="0" dirty="0" smtClean="0"/>
              <a:t> باید همچنان این گونه فرض کنند که فکر وسواسی چه به صورت فکر، تصویر ذهنی یا تکانه بروز می کند در درک یا درمان این اختلال اهمیت چندانی ندارد(کلارک،2004).</a:t>
            </a:r>
            <a:endParaRPr lang="fa-IR"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6</a:t>
            </a:fld>
            <a:endParaRPr lang="en-US"/>
          </a:p>
        </p:txBody>
      </p:sp>
    </p:spTree>
    <p:extLst>
      <p:ext uri="{BB962C8B-B14F-4D97-AF65-F5344CB8AC3E}">
        <p14:creationId xmlns:p14="http://schemas.microsoft.com/office/powerpoint/2010/main" val="3494253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متخصصان بالینی</a:t>
            </a:r>
            <a:r>
              <a:rPr lang="fa-IR" baseline="0" dirty="0" smtClean="0"/>
              <a:t> باید همچنان این گونه فرض کنند که فکر وسواسی چه به صورت فکر، تصویر ذهنی یا تکانه بروز می کند در درک یا درمان این اختلال اهمیت چندانی ندارد(کلارک،2004).</a:t>
            </a:r>
            <a:endParaRPr lang="fa-IR"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7</a:t>
            </a:fld>
            <a:endParaRPr lang="en-US"/>
          </a:p>
        </p:txBody>
      </p:sp>
    </p:spTree>
    <p:extLst>
      <p:ext uri="{BB962C8B-B14F-4D97-AF65-F5344CB8AC3E}">
        <p14:creationId xmlns:p14="http://schemas.microsoft.com/office/powerpoint/2010/main" val="3414211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متخصصان بالینی</a:t>
            </a:r>
            <a:r>
              <a:rPr lang="fa-IR" baseline="0" dirty="0" smtClean="0"/>
              <a:t> باید همچنان این گونه فرض کنند که فکر وسواسی چه به صورت فکر، تصویر ذهنی یا تکانه بروز می کند در درک یا درمان این اختلال اهمیت چندانی ندارد(کلارک،2004).</a:t>
            </a:r>
            <a:endParaRPr lang="fa-IR"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8</a:t>
            </a:fld>
            <a:endParaRPr lang="en-US"/>
          </a:p>
        </p:txBody>
      </p:sp>
    </p:spTree>
    <p:extLst>
      <p:ext uri="{BB962C8B-B14F-4D97-AF65-F5344CB8AC3E}">
        <p14:creationId xmlns:p14="http://schemas.microsoft.com/office/powerpoint/2010/main" val="1831646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متخصصان بالینی</a:t>
            </a:r>
            <a:r>
              <a:rPr lang="fa-IR" baseline="0" dirty="0" smtClean="0"/>
              <a:t> باید همچنان این گونه فرض کنند که فکر وسواسی چه به صورت فکر، تصویر ذهنی یا تکانه بروز می کند در درک یا درمان این اختلال اهمیت چندانی ندارد(کلارک،2004).</a:t>
            </a:r>
            <a:endParaRPr lang="fa-IR"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9</a:t>
            </a:fld>
            <a:endParaRPr lang="en-US"/>
          </a:p>
        </p:txBody>
      </p:sp>
    </p:spTree>
    <p:extLst>
      <p:ext uri="{BB962C8B-B14F-4D97-AF65-F5344CB8AC3E}">
        <p14:creationId xmlns:p14="http://schemas.microsoft.com/office/powerpoint/2010/main" val="3890589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متخصصان بالینی</a:t>
            </a:r>
            <a:r>
              <a:rPr lang="fa-IR" baseline="0" dirty="0" smtClean="0"/>
              <a:t> باید همچنان این گونه فرض کنند که فکر وسواسی چه به صورت فکر، تصویر ذهنی یا تکانه بروز می کند در درک یا درمان این اختلال اهمیت چندانی ندارد(کلارک،2004).</a:t>
            </a:r>
            <a:endParaRPr lang="fa-IR" dirty="0"/>
          </a:p>
        </p:txBody>
      </p:sp>
      <p:sp>
        <p:nvSpPr>
          <p:cNvPr id="4" name="Slide Number Placeholder 3"/>
          <p:cNvSpPr>
            <a:spLocks noGrp="1"/>
          </p:cNvSpPr>
          <p:nvPr>
            <p:ph type="sldNum" sz="quarter" idx="10"/>
          </p:nvPr>
        </p:nvSpPr>
        <p:spPr/>
        <p:txBody>
          <a:bodyPr/>
          <a:lstStyle/>
          <a:p>
            <a:fld id="{FFE2482A-002F-4BDF-825B-FFE46D66C1DE}" type="slidenum">
              <a:rPr lang="en-US" smtClean="0"/>
              <a:pPr/>
              <a:t>10</a:t>
            </a:fld>
            <a:endParaRPr lang="en-US"/>
          </a:p>
        </p:txBody>
      </p:sp>
    </p:spTree>
    <p:extLst>
      <p:ext uri="{BB962C8B-B14F-4D97-AF65-F5344CB8AC3E}">
        <p14:creationId xmlns:p14="http://schemas.microsoft.com/office/powerpoint/2010/main" val="4004969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413F1E-D955-46DB-A903-E45511AC0D33}"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FE61F-3638-40B5-AE51-1D9143FA6336}" type="slidenum">
              <a:rPr lang="en-US" smtClean="0"/>
              <a:pPr/>
              <a:t>‹#›</a:t>
            </a:fld>
            <a:endParaRPr lang="en-US"/>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13F1E-D955-46DB-A903-E45511AC0D33}"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FE61F-3638-40B5-AE51-1D9143FA6336}" type="slidenum">
              <a:rPr lang="en-US" smtClean="0"/>
              <a:pPr/>
              <a:t>‹#›</a:t>
            </a:fld>
            <a:endParaRPr lang="en-US"/>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13F1E-D955-46DB-A903-E45511AC0D33}"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FE61F-3638-40B5-AE51-1D9143FA6336}" type="slidenum">
              <a:rPr lang="en-US" smtClean="0"/>
              <a:pPr/>
              <a:t>‹#›</a:t>
            </a:fld>
            <a:endParaRPr lang="en-US"/>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13F1E-D955-46DB-A903-E45511AC0D33}"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FE61F-3638-40B5-AE51-1D9143FA6336}" type="slidenum">
              <a:rPr lang="en-US" smtClean="0"/>
              <a:pPr/>
              <a:t>‹#›</a:t>
            </a:fld>
            <a:endParaRPr lang="en-US"/>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413F1E-D955-46DB-A903-E45511AC0D33}"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FE61F-3638-40B5-AE51-1D9143FA6336}" type="slidenum">
              <a:rPr lang="en-US" smtClean="0"/>
              <a:pPr/>
              <a:t>‹#›</a:t>
            </a:fld>
            <a:endParaRPr lang="en-US"/>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413F1E-D955-46DB-A903-E45511AC0D33}" type="datetimeFigureOut">
              <a:rPr lang="en-US" smtClean="0"/>
              <a:pPr/>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FE61F-3638-40B5-AE51-1D9143FA6336}" type="slidenum">
              <a:rPr lang="en-US" smtClean="0"/>
              <a:pPr/>
              <a:t>‹#›</a:t>
            </a:fld>
            <a:endParaRPr lang="en-US"/>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413F1E-D955-46DB-A903-E45511AC0D33}" type="datetimeFigureOut">
              <a:rPr lang="en-US" smtClean="0"/>
              <a:pPr/>
              <a:t>10/24/2018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2FE61F-3638-40B5-AE51-1D9143FA6336}" type="slidenum">
              <a:rPr lang="en-US" smtClean="0"/>
              <a:pPr/>
              <a:t>‹#›</a:t>
            </a:fld>
            <a:endParaRPr lang="en-US"/>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413F1E-D955-46DB-A903-E45511AC0D33}" type="datetimeFigureOut">
              <a:rPr lang="en-US" smtClean="0"/>
              <a:pPr/>
              <a:t>10/24/2018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2FE61F-3638-40B5-AE51-1D9143FA6336}" type="slidenum">
              <a:rPr lang="en-US" smtClean="0"/>
              <a:pPr/>
              <a:t>‹#›</a:t>
            </a:fld>
            <a:endParaRPr lang="en-US"/>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13F1E-D955-46DB-A903-E45511AC0D33}" type="datetimeFigureOut">
              <a:rPr lang="en-US" smtClean="0"/>
              <a:pPr/>
              <a:t>10/24/2018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2FE61F-3638-40B5-AE51-1D9143FA6336}" type="slidenum">
              <a:rPr lang="en-US" smtClean="0"/>
              <a:pPr/>
              <a:t>‹#›</a:t>
            </a:fld>
            <a:endParaRPr lang="en-US"/>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13F1E-D955-46DB-A903-E45511AC0D33}" type="datetimeFigureOut">
              <a:rPr lang="en-US" smtClean="0"/>
              <a:pPr/>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FE61F-3638-40B5-AE51-1D9143FA6336}" type="slidenum">
              <a:rPr lang="en-US" smtClean="0"/>
              <a:pPr/>
              <a:t>‹#›</a:t>
            </a:fld>
            <a:endParaRPr lang="en-US"/>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13F1E-D955-46DB-A903-E45511AC0D33}" type="datetimeFigureOut">
              <a:rPr lang="en-US" smtClean="0"/>
              <a:pPr/>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FE61F-3638-40B5-AE51-1D9143FA6336}" type="slidenum">
              <a:rPr lang="en-US" smtClean="0"/>
              <a:pPr/>
              <a:t>‹#›</a:t>
            </a:fld>
            <a:endParaRPr lang="en-US"/>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413F1E-D955-46DB-A903-E45511AC0D33}" type="datetimeFigureOut">
              <a:rPr lang="en-US" smtClean="0"/>
              <a:pPr/>
              <a:t>10/24/2018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2FE61F-3638-40B5-AE51-1D9143FA63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614637"/>
            <a:ext cx="8172400" cy="1243363"/>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a-IR" sz="3200" dirty="0" smtClean="0">
              <a:solidFill>
                <a:schemeClr val="tx1"/>
              </a:solidFill>
              <a:effectLst>
                <a:outerShdw blurRad="38100" dist="38100" dir="2700000" algn="tl">
                  <a:srgbClr val="000000">
                    <a:alpha val="43137"/>
                  </a:srgbClr>
                </a:outerShdw>
              </a:effectLst>
              <a:cs typeface="B Koodak" panose="00000700000000000000" pitchFamily="2" charset="-78"/>
            </a:endParaRPr>
          </a:p>
        </p:txBody>
      </p:sp>
      <p:sp>
        <p:nvSpPr>
          <p:cNvPr id="5" name="Rectangle 4"/>
          <p:cNvSpPr/>
          <p:nvPr/>
        </p:nvSpPr>
        <p:spPr>
          <a:xfrm>
            <a:off x="8172400" y="5589240"/>
            <a:ext cx="990848" cy="126876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
        <p:nvSpPr>
          <p:cNvPr id="3" name="Title 2"/>
          <p:cNvSpPr>
            <a:spLocks noGrp="1"/>
          </p:cNvSpPr>
          <p:nvPr>
            <p:ph type="title"/>
          </p:nvPr>
        </p:nvSpPr>
        <p:spPr/>
        <p:txBody>
          <a:bodyPr/>
          <a:lstStyle/>
          <a:p>
            <a:endParaRPr lang="fa-IR"/>
          </a:p>
        </p:txBody>
      </p:sp>
      <p:sp>
        <p:nvSpPr>
          <p:cNvPr id="7" name="Rectangle 6"/>
          <p:cNvSpPr/>
          <p:nvPr/>
        </p:nvSpPr>
        <p:spPr>
          <a:xfrm>
            <a:off x="0" y="-1"/>
            <a:ext cx="9144000" cy="56146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Title 5"/>
          <p:cNvSpPr txBox="1">
            <a:spLocks/>
          </p:cNvSpPr>
          <p:nvPr/>
        </p:nvSpPr>
        <p:spPr>
          <a:xfrm>
            <a:off x="457200" y="1417638"/>
            <a:ext cx="8231623" cy="11521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fa-IR" sz="8000" b="1" spc="-300" dirty="0" smtClean="0">
                <a:solidFill>
                  <a:schemeClr val="accent3"/>
                </a:solidFill>
                <a:effectLst>
                  <a:outerShdw blurRad="38100" dist="38100" dir="2700000" algn="tl">
                    <a:srgbClr val="000000">
                      <a:alpha val="43137"/>
                    </a:srgbClr>
                  </a:outerShdw>
                </a:effectLst>
                <a:cs typeface="B Koodak Outline" panose="00000400000000000000" pitchFamily="2" charset="-78"/>
              </a:rPr>
              <a:t>انواع روش های تحقیق</a:t>
            </a:r>
            <a:r>
              <a:rPr lang="fa-IR" sz="8800" b="1" spc="-300" dirty="0" smtClean="0">
                <a:solidFill>
                  <a:schemeClr val="accent3"/>
                </a:solidFill>
                <a:effectLst>
                  <a:outerShdw blurRad="38100" dist="38100" dir="2700000" algn="tl">
                    <a:srgbClr val="000000">
                      <a:alpha val="43137"/>
                    </a:srgbClr>
                  </a:outerShdw>
                </a:effectLst>
                <a:cs typeface="B Koodak Outline" panose="00000400000000000000" pitchFamily="2" charset="-78"/>
              </a:rPr>
              <a:t>؛</a:t>
            </a:r>
            <a:endParaRPr lang="en-US" sz="8800" b="1" spc="-300" dirty="0">
              <a:solidFill>
                <a:schemeClr val="accent3"/>
              </a:solidFill>
              <a:effectLst>
                <a:outerShdw blurRad="38100" dist="38100" dir="2700000" algn="tl">
                  <a:srgbClr val="000000">
                    <a:alpha val="43137"/>
                  </a:srgbClr>
                </a:outerShdw>
              </a:effectLst>
              <a:cs typeface="B Koodak Outline" panose="00000400000000000000" pitchFamily="2" charset="-78"/>
            </a:endParaRPr>
          </a:p>
        </p:txBody>
      </p:sp>
      <p:sp>
        <p:nvSpPr>
          <p:cNvPr id="9" name="TextBox 8"/>
          <p:cNvSpPr txBox="1"/>
          <p:nvPr/>
        </p:nvSpPr>
        <p:spPr>
          <a:xfrm>
            <a:off x="827584" y="4329902"/>
            <a:ext cx="2585964" cy="830997"/>
          </a:xfrm>
          <a:prstGeom prst="rect">
            <a:avLst/>
          </a:prstGeom>
          <a:noFill/>
        </p:spPr>
        <p:txBody>
          <a:bodyPr wrap="none" rtlCol="1">
            <a:spAutoFit/>
          </a:bodyPr>
          <a:lstStyle/>
          <a:p>
            <a:r>
              <a:rPr lang="en-US" sz="4800" b="1" spc="-300" dirty="0">
                <a:solidFill>
                  <a:srgbClr val="7030A0"/>
                </a:solidFill>
                <a:effectLst>
                  <a:outerShdw blurRad="38100" dist="38100" dir="2700000" algn="tl">
                    <a:srgbClr val="000000">
                      <a:alpha val="43137"/>
                    </a:srgbClr>
                  </a:outerShdw>
                </a:effectLst>
                <a:cs typeface="B Koodak Outline" panose="00000400000000000000" pitchFamily="2" charset="-78"/>
              </a:rPr>
              <a:t> </a:t>
            </a:r>
            <a:r>
              <a:rPr lang="fa-IR" sz="4800" b="1" spc="-300" dirty="0" smtClean="0">
                <a:solidFill>
                  <a:srgbClr val="7030A0"/>
                </a:solidFill>
                <a:effectLst>
                  <a:outerShdw blurRad="38100" dist="38100" dir="2700000" algn="tl">
                    <a:srgbClr val="000000">
                      <a:alpha val="43137"/>
                    </a:srgbClr>
                  </a:outerShdw>
                </a:effectLst>
                <a:cs typeface="B Koodak Outline" panose="00000400000000000000" pitchFamily="2" charset="-78"/>
              </a:rPr>
              <a:t>جلسه چهارم</a:t>
            </a:r>
            <a:endParaRPr lang="fa-IR" sz="4800" dirty="0">
              <a:solidFill>
                <a:srgbClr val="7030A0"/>
              </a:solidFill>
            </a:endParaRPr>
          </a:p>
        </p:txBody>
      </p:sp>
    </p:spTree>
    <p:extLst>
      <p:ext uri="{BB962C8B-B14F-4D97-AF65-F5344CB8AC3E}">
        <p14:creationId xmlns:p14="http://schemas.microsoft.com/office/powerpoint/2010/main" val="30492184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ppt_x</p:attrName>
                                        </p:attrNameLst>
                                      </p:cBhvr>
                                      <p:tavLst>
                                        <p:tav tm="0">
                                          <p:val>
                                            <p:strVal val="#ppt_x"/>
                                          </p:val>
                                        </p:tav>
                                        <p:tav tm="100000">
                                          <p:val>
                                            <p:strVal val="#ppt_x"/>
                                          </p:val>
                                        </p:tav>
                                      </p:tavLst>
                                    </p:anim>
                                    <p:anim calcmode="lin" valueType="num">
                                      <p:cBhvr>
                                        <p:cTn id="9" dur="2000" fill="hold"/>
                                        <p:tgtEl>
                                          <p:spTgt spid="8"/>
                                        </p:tgtEl>
                                        <p:attrNameLst>
                                          <p:attrName>ppt_y</p:attrName>
                                        </p:attrNameLst>
                                      </p:cBhvr>
                                      <p:tavLst>
                                        <p:tav tm="0">
                                          <p:val>
                                            <p:strVal val="#ppt_y-.1"/>
                                          </p:val>
                                        </p:tav>
                                        <p:tav tm="100000">
                                          <p:val>
                                            <p:strVal val="#ppt_y"/>
                                          </p:val>
                                        </p:tav>
                                      </p:tavLst>
                                    </p:anim>
                                  </p:childTnLst>
                                </p:cTn>
                              </p:par>
                              <p:par>
                                <p:cTn id="10" presetID="10" presetClass="entr" presetSubtype="0" fill="hold" nodeType="withEffect" nodePh="1">
                                  <p:stCondLst>
                                    <p:cond delay="750"/>
                                  </p:stCondLst>
                                  <p:endCondLst>
                                    <p:cond evt="begin" delay="0">
                                      <p:tn val="10"/>
                                    </p:cond>
                                  </p:end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par>
                          <p:cTn id="13" fill="hold">
                            <p:stCondLst>
                              <p:cond delay="2000"/>
                            </p:stCondLst>
                            <p:childTnLst>
                              <p:par>
                                <p:cTn id="14" presetID="42"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785810"/>
          </a:xfrm>
        </p:spPr>
        <p:txBody>
          <a:bodyPr/>
          <a:lstStyle/>
          <a:p>
            <a:r>
              <a:rPr lang="fa-IR" dirty="0" smtClean="0">
                <a:cs typeface="B Esfehan" pitchFamily="2" charset="-78"/>
              </a:rPr>
              <a:t>پژوهش همبستگی</a:t>
            </a:r>
            <a:endParaRPr lang="en-US" dirty="0">
              <a:cs typeface="B Esfehan" pitchFamily="2" charset="-78"/>
            </a:endParaRPr>
          </a:p>
        </p:txBody>
      </p:sp>
      <p:sp>
        <p:nvSpPr>
          <p:cNvPr id="4" name="Rectangle 3"/>
          <p:cNvSpPr/>
          <p:nvPr/>
        </p:nvSpPr>
        <p:spPr>
          <a:xfrm>
            <a:off x="1142976" y="1214422"/>
            <a:ext cx="8001024" cy="2143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7" name="Rectangle 6"/>
          <p:cNvSpPr/>
          <p:nvPr/>
        </p:nvSpPr>
        <p:spPr>
          <a:xfrm>
            <a:off x="0" y="1214422"/>
            <a:ext cx="928662" cy="21431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000" b="1" dirty="0" smtClean="0">
                <a:solidFill>
                  <a:schemeClr val="tx1"/>
                </a:solidFill>
                <a:cs typeface="B Mitra" pitchFamily="2" charset="-78"/>
              </a:rPr>
              <a:t>2</a:t>
            </a:r>
            <a:endParaRPr lang="en-US" sz="2000" b="1" dirty="0">
              <a:solidFill>
                <a:schemeClr val="tx1"/>
              </a:solidFill>
              <a:cs typeface="B Mitra" pitchFamily="2" charset="-78"/>
            </a:endParaRPr>
          </a:p>
        </p:txBody>
      </p:sp>
      <p:sp>
        <p:nvSpPr>
          <p:cNvPr id="8" name="Rectangle 7"/>
          <p:cNvSpPr/>
          <p:nvPr/>
        </p:nvSpPr>
        <p:spPr>
          <a:xfrm>
            <a:off x="1142976" y="1052736"/>
            <a:ext cx="8001024" cy="35719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rgbClr val="7030A0"/>
              </a:solidFill>
            </a:endParaRPr>
          </a:p>
        </p:txBody>
      </p:sp>
      <p:sp>
        <p:nvSpPr>
          <p:cNvPr id="9" name="Rectangle 8"/>
          <p:cNvSpPr/>
          <p:nvPr/>
        </p:nvSpPr>
        <p:spPr>
          <a:xfrm>
            <a:off x="0" y="1052736"/>
            <a:ext cx="1115616" cy="35719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
        <p:nvSpPr>
          <p:cNvPr id="11" name="Content Placeholder 5"/>
          <p:cNvSpPr txBox="1">
            <a:spLocks/>
          </p:cNvSpPr>
          <p:nvPr/>
        </p:nvSpPr>
        <p:spPr>
          <a:xfrm>
            <a:off x="4067944" y="1521000"/>
            <a:ext cx="5076056" cy="3861269"/>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rtl="1"/>
            <a:endParaRPr lang="fa-IR" dirty="0" smtClean="0">
              <a:cs typeface="B Mitra" panose="00000400000000000000" pitchFamily="2" charset="-78"/>
            </a:endParaRPr>
          </a:p>
          <a:p>
            <a:pPr algn="r" rtl="1"/>
            <a:r>
              <a:rPr lang="fa-IR" sz="4000" dirty="0" smtClean="0">
                <a:cs typeface="B Mitra" panose="00000400000000000000" pitchFamily="2" charset="-78"/>
              </a:rPr>
              <a:t>این نوع تحقیقات به منظور کسب اطلاع از وجود رابطه بین دو عامل  (یا چند عامل) انجام میپذیرد. در این تحقیقات محقق میخواهد بداند که آیا بین دو چیز یا دو گروه اطلاعات، رابطه و همبستگی وجود دارد یا خیر؟ اگر یک عامل تغییر کند، موجب تغییر در عامل دیگر میگردد؟</a:t>
            </a:r>
          </a:p>
          <a:p>
            <a:pPr algn="r" rtl="1"/>
            <a:r>
              <a:rPr lang="fa-IR" sz="4000" dirty="0" smtClean="0">
                <a:solidFill>
                  <a:srgbClr val="7030A0"/>
                </a:solidFill>
                <a:cs typeface="B Mitra" panose="00000400000000000000" pitchFamily="2" charset="-78"/>
              </a:rPr>
              <a:t>مثلاً رابطۀ اضطراب و عملکرد تحصیلی</a:t>
            </a:r>
          </a:p>
          <a:p>
            <a:pPr algn="r" rtl="1"/>
            <a:endParaRPr lang="fa-IR" dirty="0" smtClean="0">
              <a:cs typeface="B Mitra" panose="00000400000000000000" pitchFamily="2" charset="-78"/>
            </a:endParaRPr>
          </a:p>
          <a:p>
            <a:pPr marL="0" indent="0" algn="r" rtl="1">
              <a:buNone/>
            </a:pPr>
            <a:endParaRPr lang="fa-IR" dirty="0" smtClean="0">
              <a:cs typeface="B Mitra" panose="00000400000000000000" pitchFamily="2" charset="-78"/>
            </a:endParaRPr>
          </a:p>
          <a:p>
            <a:pPr algn="r" rtl="1"/>
            <a:endParaRPr lang="fa-IR" dirty="0" smtClean="0">
              <a:cs typeface="B Mitra" panose="00000400000000000000" pitchFamily="2" charset="-78"/>
            </a:endParaRPr>
          </a:p>
          <a:p>
            <a:pPr algn="r" rtl="1"/>
            <a:endParaRPr lang="fa-IR" dirty="0" smtClean="0">
              <a:solidFill>
                <a:srgbClr val="FF0000"/>
              </a:solidFill>
              <a:cs typeface="B Mitra" panose="00000400000000000000" pitchFamily="2" charset="-78"/>
            </a:endParaRPr>
          </a:p>
          <a:p>
            <a:pPr algn="r" rtl="1"/>
            <a:endParaRPr lang="fa-IR" dirty="0">
              <a:cs typeface="B Mitra" panose="00000400000000000000" pitchFamily="2" charset="-78"/>
            </a:endParaRPr>
          </a:p>
        </p:txBody>
      </p:sp>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l="49577" t="21734" r="35587" b="28855"/>
          <a:stretch/>
        </p:blipFill>
        <p:spPr>
          <a:xfrm rot="5400000">
            <a:off x="879983" y="1249421"/>
            <a:ext cx="2713154" cy="3615929"/>
          </a:xfrm>
          <a:prstGeom prst="rect">
            <a:avLst/>
          </a:prstGeom>
        </p:spPr>
      </p:pic>
      <p:sp>
        <p:nvSpPr>
          <p:cNvPr id="3" name="Oval 2"/>
          <p:cNvSpPr/>
          <p:nvPr/>
        </p:nvSpPr>
        <p:spPr>
          <a:xfrm>
            <a:off x="2371205" y="5262242"/>
            <a:ext cx="2396124" cy="1570055"/>
          </a:xfrm>
          <a:prstGeom prst="ellipse">
            <a:avLst/>
          </a:prstGeom>
          <a:solidFill>
            <a:srgbClr val="2DF33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ln w="0"/>
                <a:solidFill>
                  <a:schemeClr val="tx1"/>
                </a:solidFill>
                <a:effectLst>
                  <a:outerShdw blurRad="38100" dist="19050" dir="2700000" algn="tl" rotWithShape="0">
                    <a:schemeClr val="dk1">
                      <a:alpha val="40000"/>
                    </a:schemeClr>
                  </a:outerShdw>
                </a:effectLst>
                <a:cs typeface="B Koodak" panose="00000700000000000000" pitchFamily="2" charset="-78"/>
              </a:rPr>
              <a:t>احتمال اینکه بار دیگر با هم دیده شوند، بیشتر </a:t>
            </a:r>
            <a:r>
              <a:rPr lang="fa-IR" dirty="0" smtClean="0">
                <a:ln w="0"/>
                <a:solidFill>
                  <a:schemeClr val="tx1"/>
                </a:solidFill>
                <a:effectLst>
                  <a:outerShdw blurRad="38100" dist="19050" dir="2700000" algn="tl" rotWithShape="0">
                    <a:schemeClr val="dk1">
                      <a:alpha val="40000"/>
                    </a:schemeClr>
                  </a:outerShdw>
                </a:effectLst>
                <a:cs typeface="B Koodak" panose="00000700000000000000" pitchFamily="2" charset="-78"/>
              </a:rPr>
              <a:t>است</a:t>
            </a:r>
            <a:endParaRPr lang="en-US" dirty="0">
              <a:ln w="0"/>
              <a:solidFill>
                <a:schemeClr val="tx1"/>
              </a:solidFill>
              <a:effectLst>
                <a:outerShdw blurRad="38100" dist="19050" dir="2700000" algn="tl" rotWithShape="0">
                  <a:schemeClr val="dk1">
                    <a:alpha val="40000"/>
                  </a:schemeClr>
                </a:outerShdw>
              </a:effectLst>
              <a:cs typeface="B Koodak" panose="00000700000000000000" pitchFamily="2" charset="-78"/>
            </a:endParaRPr>
          </a:p>
        </p:txBody>
      </p:sp>
      <p:sp>
        <p:nvSpPr>
          <p:cNvPr id="13" name="Oval 12"/>
          <p:cNvSpPr/>
          <p:nvPr/>
        </p:nvSpPr>
        <p:spPr>
          <a:xfrm>
            <a:off x="4550889" y="5280588"/>
            <a:ext cx="2396124" cy="1570055"/>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dirty="0">
                <a:ln w="0"/>
                <a:solidFill>
                  <a:schemeClr val="tx1"/>
                </a:solidFill>
                <a:effectLst>
                  <a:outerShdw blurRad="38100" dist="19050" dir="2700000" algn="tl" rotWithShape="0">
                    <a:schemeClr val="dk1">
                      <a:alpha val="40000"/>
                    </a:schemeClr>
                  </a:outerShdw>
                </a:effectLst>
                <a:cs typeface="B Koodak" panose="00000700000000000000" pitchFamily="2" charset="-78"/>
              </a:rPr>
              <a:t>هر چه چیزهایی بیشتر با هم دیده شوند...</a:t>
            </a:r>
            <a:endParaRPr lang="en-US" dirty="0">
              <a:ln w="0"/>
              <a:solidFill>
                <a:schemeClr val="tx1"/>
              </a:solidFill>
              <a:effectLst>
                <a:outerShdw blurRad="38100" dist="19050" dir="2700000" algn="tl" rotWithShape="0">
                  <a:schemeClr val="dk1">
                    <a:alpha val="40000"/>
                  </a:schemeClr>
                </a:outerShdw>
              </a:effectLst>
              <a:cs typeface="B Koodak" panose="00000700000000000000" pitchFamily="2" charset="-78"/>
            </a:endParaRPr>
          </a:p>
        </p:txBody>
      </p:sp>
    </p:spTree>
    <p:extLst>
      <p:ext uri="{BB962C8B-B14F-4D97-AF65-F5344CB8AC3E}">
        <p14:creationId xmlns:p14="http://schemas.microsoft.com/office/powerpoint/2010/main" val="30467023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250" fill="hold"/>
                                        <p:tgtEl>
                                          <p:spTgt spid="3"/>
                                        </p:tgtEl>
                                        <p:attrNameLst>
                                          <p:attrName>ppt_x</p:attrName>
                                        </p:attrNameLst>
                                      </p:cBhvr>
                                      <p:tavLst>
                                        <p:tav tm="0">
                                          <p:val>
                                            <p:strVal val="0-#ppt_w/2"/>
                                          </p:val>
                                        </p:tav>
                                        <p:tav tm="100000">
                                          <p:val>
                                            <p:strVal val="#ppt_x"/>
                                          </p:val>
                                        </p:tav>
                                      </p:tavLst>
                                    </p:anim>
                                    <p:anim calcmode="lin" valueType="num">
                                      <p:cBhvr additive="base">
                                        <p:cTn id="13" dur="1250" fill="hold"/>
                                        <p:tgtEl>
                                          <p:spTgt spid="3"/>
                                        </p:tgtEl>
                                        <p:attrNameLst>
                                          <p:attrName>ppt_y</p:attrName>
                                        </p:attrNameLst>
                                      </p:cBhvr>
                                      <p:tavLst>
                                        <p:tav tm="0">
                                          <p:val>
                                            <p:strVal val="#ppt_y"/>
                                          </p:val>
                                        </p:tav>
                                        <p:tav tm="100000">
                                          <p:val>
                                            <p:strVal val="#ppt_y"/>
                                          </p:val>
                                        </p:tav>
                                      </p:tavLst>
                                    </p:anim>
                                  </p:childTnLst>
                                </p:cTn>
                              </p:par>
                              <p:par>
                                <p:cTn id="14" presetID="2" presetClass="entr" presetSubtype="2"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additive="base">
                                        <p:cTn id="16" dur="1250" fill="hold"/>
                                        <p:tgtEl>
                                          <p:spTgt spid="13"/>
                                        </p:tgtEl>
                                        <p:attrNameLst>
                                          <p:attrName>ppt_x</p:attrName>
                                        </p:attrNameLst>
                                      </p:cBhvr>
                                      <p:tavLst>
                                        <p:tav tm="0">
                                          <p:val>
                                            <p:strVal val="1+#ppt_w/2"/>
                                          </p:val>
                                        </p:tav>
                                        <p:tav tm="100000">
                                          <p:val>
                                            <p:strVal val="#ppt_x"/>
                                          </p:val>
                                        </p:tav>
                                      </p:tavLst>
                                    </p:anim>
                                    <p:anim calcmode="lin" valueType="num">
                                      <p:cBhvr additive="base">
                                        <p:cTn id="17" dur="125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785810"/>
          </a:xfrm>
        </p:spPr>
        <p:txBody>
          <a:bodyPr/>
          <a:lstStyle/>
          <a:p>
            <a:r>
              <a:rPr lang="fa-IR" dirty="0" smtClean="0">
                <a:cs typeface="B Esfehan" pitchFamily="2" charset="-78"/>
              </a:rPr>
              <a:t>روش تحلیل محتوا</a:t>
            </a:r>
            <a:endParaRPr lang="en-US" dirty="0">
              <a:cs typeface="B Esfehan" pitchFamily="2" charset="-78"/>
            </a:endParaRPr>
          </a:p>
        </p:txBody>
      </p:sp>
      <p:sp>
        <p:nvSpPr>
          <p:cNvPr id="4" name="Rectangle 3"/>
          <p:cNvSpPr/>
          <p:nvPr/>
        </p:nvSpPr>
        <p:spPr>
          <a:xfrm>
            <a:off x="1142976" y="1214422"/>
            <a:ext cx="8001024" cy="2143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7" name="Rectangle 6"/>
          <p:cNvSpPr/>
          <p:nvPr/>
        </p:nvSpPr>
        <p:spPr>
          <a:xfrm>
            <a:off x="0" y="1214422"/>
            <a:ext cx="928662" cy="21431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000" b="1" dirty="0" smtClean="0">
                <a:solidFill>
                  <a:schemeClr val="tx1"/>
                </a:solidFill>
                <a:cs typeface="B Mitra" pitchFamily="2" charset="-78"/>
              </a:rPr>
              <a:t>2</a:t>
            </a:r>
            <a:endParaRPr lang="en-US" sz="2000" b="1" dirty="0">
              <a:solidFill>
                <a:schemeClr val="tx1"/>
              </a:solidFill>
              <a:cs typeface="B Mitra" pitchFamily="2" charset="-78"/>
            </a:endParaRPr>
          </a:p>
        </p:txBody>
      </p:sp>
      <p:sp>
        <p:nvSpPr>
          <p:cNvPr id="8" name="Rectangle 7"/>
          <p:cNvSpPr/>
          <p:nvPr/>
        </p:nvSpPr>
        <p:spPr>
          <a:xfrm>
            <a:off x="1142976" y="1052736"/>
            <a:ext cx="8001024" cy="35719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rgbClr val="7030A0"/>
              </a:solidFill>
            </a:endParaRPr>
          </a:p>
        </p:txBody>
      </p:sp>
      <p:sp>
        <p:nvSpPr>
          <p:cNvPr id="9" name="Rectangle 8"/>
          <p:cNvSpPr/>
          <p:nvPr/>
        </p:nvSpPr>
        <p:spPr>
          <a:xfrm>
            <a:off x="0" y="1052736"/>
            <a:ext cx="1115616" cy="35719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
        <p:nvSpPr>
          <p:cNvPr id="10" name="Content Placeholder 5"/>
          <p:cNvSpPr txBox="1">
            <a:spLocks/>
          </p:cNvSpPr>
          <p:nvPr/>
        </p:nvSpPr>
        <p:spPr>
          <a:xfrm>
            <a:off x="1115616" y="1619909"/>
            <a:ext cx="7917170" cy="4352215"/>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rtl="1"/>
            <a:endParaRPr lang="fa-IR" dirty="0" smtClean="0">
              <a:cs typeface="B Mitra" panose="00000400000000000000" pitchFamily="2" charset="-78"/>
            </a:endParaRPr>
          </a:p>
          <a:p>
            <a:pPr marL="0" indent="0" algn="r" rtl="1">
              <a:buNone/>
            </a:pPr>
            <a:r>
              <a:rPr lang="fa-IR" dirty="0" smtClean="0">
                <a:cs typeface="B Mitra" panose="00000400000000000000" pitchFamily="2" charset="-78"/>
              </a:rPr>
              <a:t>ما انسانها پیامهای خود را از وسایل مختلفی به یکدیگر منتقل می کنیم. مثلاً تلویزیون، روزنامه، سخنرانی، اوراق امتحانی، تصاویر، عکس و .... در روش تحلیل محتوا پژوهشگر بر اساس هدفی که از تحقیق خود دارد پیامهای مختلف را به شیوه منظم و عددی مورد مطالعه قرار داده و گزارش میکند. از این طریق دیدگاههای فرستنده پیام،علل صدور پیام و آثار آن را بررسی </a:t>
            </a:r>
            <a:r>
              <a:rPr lang="fa-IR" dirty="0" smtClean="0">
                <a:cs typeface="B Mitra" panose="00000400000000000000" pitchFamily="2" charset="-78"/>
              </a:rPr>
              <a:t>می کند</a:t>
            </a:r>
            <a:endParaRPr lang="fa-IR" dirty="0" smtClean="0">
              <a:cs typeface="B Mitra" panose="00000400000000000000" pitchFamily="2" charset="-78"/>
            </a:endParaRPr>
          </a:p>
          <a:p>
            <a:pPr algn="r" rtl="1"/>
            <a:endParaRPr lang="fa-IR" dirty="0" smtClean="0">
              <a:cs typeface="B Mitra" panose="00000400000000000000" pitchFamily="2" charset="-78"/>
            </a:endParaRPr>
          </a:p>
          <a:p>
            <a:pPr algn="r" rtl="1"/>
            <a:r>
              <a:rPr lang="fa-IR" dirty="0" smtClean="0">
                <a:solidFill>
                  <a:srgbClr val="7030A0"/>
                </a:solidFill>
                <a:cs typeface="B Mitra" panose="00000400000000000000" pitchFamily="2" charset="-78"/>
              </a:rPr>
              <a:t>مثلاً مطالعه یک شخصیت سیاسی از طریق </a:t>
            </a:r>
            <a:r>
              <a:rPr lang="fa-IR" dirty="0" smtClean="0">
                <a:solidFill>
                  <a:srgbClr val="7030A0"/>
                </a:solidFill>
                <a:cs typeface="B Mitra" panose="00000400000000000000" pitchFamily="2" charset="-78"/>
              </a:rPr>
              <a:t>نوشته ها</a:t>
            </a:r>
            <a:r>
              <a:rPr lang="fa-IR" dirty="0" smtClean="0">
                <a:solidFill>
                  <a:srgbClr val="7030A0"/>
                </a:solidFill>
                <a:cs typeface="B Mitra" panose="00000400000000000000" pitchFamily="2" charset="-78"/>
              </a:rPr>
              <a:t>، نوارهای سخنرانیهاش؛</a:t>
            </a:r>
          </a:p>
          <a:p>
            <a:pPr algn="r" rtl="1"/>
            <a:r>
              <a:rPr lang="fa-IR" dirty="0" smtClean="0">
                <a:solidFill>
                  <a:srgbClr val="7030A0"/>
                </a:solidFill>
                <a:cs typeface="B Mitra" panose="00000400000000000000" pitchFamily="2" charset="-78"/>
              </a:rPr>
              <a:t> مطالعه ترویج میزان مصرف گرایی در تبلیغات تلویزیونی،</a:t>
            </a:r>
          </a:p>
          <a:p>
            <a:pPr algn="r" rtl="1"/>
            <a:r>
              <a:rPr lang="fa-IR" dirty="0" smtClean="0">
                <a:solidFill>
                  <a:srgbClr val="7030A0"/>
                </a:solidFill>
                <a:cs typeface="B Mitra" panose="00000400000000000000" pitchFamily="2" charset="-78"/>
              </a:rPr>
              <a:t> مطالعه میزان احترام به بزرگترها در سریالهای تلویزیونی</a:t>
            </a:r>
          </a:p>
          <a:p>
            <a:pPr algn="r" rtl="1"/>
            <a:endParaRPr lang="fa-IR" dirty="0" smtClean="0">
              <a:solidFill>
                <a:srgbClr val="FF0000"/>
              </a:solidFill>
              <a:cs typeface="B Mitra" panose="00000400000000000000" pitchFamily="2" charset="-78"/>
            </a:endParaRPr>
          </a:p>
          <a:p>
            <a:pPr algn="r" rtl="1"/>
            <a:endParaRPr lang="fa-IR" dirty="0">
              <a:cs typeface="B Mitra" panose="00000400000000000000"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785810"/>
          </a:xfrm>
        </p:spPr>
        <p:txBody>
          <a:bodyPr/>
          <a:lstStyle/>
          <a:p>
            <a:r>
              <a:rPr lang="fa-IR" dirty="0" smtClean="0">
                <a:cs typeface="B Esfehan" pitchFamily="2" charset="-78"/>
              </a:rPr>
              <a:t>تحقیق ارزیابی</a:t>
            </a:r>
            <a:endParaRPr lang="en-US" dirty="0">
              <a:cs typeface="B Esfehan" pitchFamily="2" charset="-78"/>
            </a:endParaRPr>
          </a:p>
        </p:txBody>
      </p:sp>
      <p:sp>
        <p:nvSpPr>
          <p:cNvPr id="4" name="Rectangle 3"/>
          <p:cNvSpPr/>
          <p:nvPr/>
        </p:nvSpPr>
        <p:spPr>
          <a:xfrm>
            <a:off x="1142976" y="1214422"/>
            <a:ext cx="8001024" cy="2143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7" name="Rectangle 6"/>
          <p:cNvSpPr/>
          <p:nvPr/>
        </p:nvSpPr>
        <p:spPr>
          <a:xfrm>
            <a:off x="0" y="1214422"/>
            <a:ext cx="928662" cy="21431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000" b="1" dirty="0" smtClean="0">
                <a:solidFill>
                  <a:schemeClr val="tx1"/>
                </a:solidFill>
                <a:cs typeface="B Mitra" pitchFamily="2" charset="-78"/>
              </a:rPr>
              <a:t>2</a:t>
            </a:r>
            <a:endParaRPr lang="en-US" sz="2000" b="1" dirty="0">
              <a:solidFill>
                <a:schemeClr val="tx1"/>
              </a:solidFill>
              <a:cs typeface="B Mitra" pitchFamily="2" charset="-78"/>
            </a:endParaRPr>
          </a:p>
        </p:txBody>
      </p:sp>
      <p:sp>
        <p:nvSpPr>
          <p:cNvPr id="8" name="Rectangle 7"/>
          <p:cNvSpPr/>
          <p:nvPr/>
        </p:nvSpPr>
        <p:spPr>
          <a:xfrm>
            <a:off x="1142976" y="1052736"/>
            <a:ext cx="8001024" cy="35719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rgbClr val="7030A0"/>
              </a:solidFill>
            </a:endParaRPr>
          </a:p>
        </p:txBody>
      </p:sp>
      <p:sp>
        <p:nvSpPr>
          <p:cNvPr id="9" name="Rectangle 8"/>
          <p:cNvSpPr/>
          <p:nvPr/>
        </p:nvSpPr>
        <p:spPr>
          <a:xfrm>
            <a:off x="0" y="1052736"/>
            <a:ext cx="1115616" cy="35719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
        <p:nvSpPr>
          <p:cNvPr id="10" name="Content Placeholder 5"/>
          <p:cNvSpPr txBox="1">
            <a:spLocks/>
          </p:cNvSpPr>
          <p:nvPr/>
        </p:nvSpPr>
        <p:spPr>
          <a:xfrm>
            <a:off x="1115616" y="1619909"/>
            <a:ext cx="7917170" cy="435221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endParaRPr lang="fa-IR" dirty="0">
              <a:cs typeface="B Mitra" panose="00000400000000000000" pitchFamily="2" charset="-78"/>
            </a:endParaRPr>
          </a:p>
        </p:txBody>
      </p:sp>
      <p:sp>
        <p:nvSpPr>
          <p:cNvPr id="2" name="Rectangle 1"/>
          <p:cNvSpPr/>
          <p:nvPr/>
        </p:nvSpPr>
        <p:spPr>
          <a:xfrm>
            <a:off x="611560" y="1638711"/>
            <a:ext cx="8136904" cy="2677656"/>
          </a:xfrm>
          <a:prstGeom prst="rect">
            <a:avLst/>
          </a:prstGeom>
        </p:spPr>
        <p:txBody>
          <a:bodyPr wrap="square">
            <a:spAutoFit/>
          </a:bodyPr>
          <a:lstStyle/>
          <a:p>
            <a:pPr algn="r" rtl="1"/>
            <a:r>
              <a:rPr lang="fa-IR" sz="2800" dirty="0">
                <a:cs typeface="B Lotus" panose="00000400000000000000" pitchFamily="2" charset="-78"/>
              </a:rPr>
              <a:t>این نوع تحقیقات به بررسی پیامدهای اجرای تصمیمات قبلی </a:t>
            </a:r>
            <a:r>
              <a:rPr lang="fa-IR" sz="2800" dirty="0" smtClean="0">
                <a:cs typeface="B Lotus" panose="00000400000000000000" pitchFamily="2" charset="-78"/>
              </a:rPr>
              <a:t>می پردازد </a:t>
            </a:r>
            <a:r>
              <a:rPr lang="fa-IR" sz="2800" dirty="0">
                <a:cs typeface="B Lotus" panose="00000400000000000000" pitchFamily="2" charset="-78"/>
              </a:rPr>
              <a:t>تا مشخص کند مسئولین در رابطه با </a:t>
            </a:r>
            <a:r>
              <a:rPr lang="fa-IR" sz="2800" dirty="0" smtClean="0">
                <a:cs typeface="B Lotus" panose="00000400000000000000" pitchFamily="2" charset="-78"/>
              </a:rPr>
              <a:t>رسیدن به </a:t>
            </a:r>
            <a:r>
              <a:rPr lang="fa-IR" sz="2800" dirty="0">
                <a:cs typeface="B Lotus" panose="00000400000000000000" pitchFamily="2" charset="-78"/>
              </a:rPr>
              <a:t>اهداف خود تا چه حد موفق بودهاند.</a:t>
            </a:r>
          </a:p>
          <a:p>
            <a:pPr algn="r" rtl="1"/>
            <a:endParaRPr lang="fa-IR" sz="2800" dirty="0" smtClean="0">
              <a:cs typeface="B Nazanin" panose="00000400000000000000" pitchFamily="2" charset="-78"/>
            </a:endParaRPr>
          </a:p>
          <a:p>
            <a:pPr algn="r" rtl="1"/>
            <a:endParaRPr lang="fa-IR" sz="2800" dirty="0">
              <a:cs typeface="B Nazanin" panose="00000400000000000000" pitchFamily="2" charset="-78"/>
            </a:endParaRPr>
          </a:p>
          <a:p>
            <a:pPr algn="r" rtl="1"/>
            <a:r>
              <a:rPr lang="fa-IR" sz="2800" dirty="0" smtClean="0">
                <a:solidFill>
                  <a:srgbClr val="7030A0"/>
                </a:solidFill>
                <a:cs typeface="B Nazanin" panose="00000400000000000000" pitchFamily="2" charset="-78"/>
              </a:rPr>
              <a:t>مثلاً </a:t>
            </a:r>
            <a:r>
              <a:rPr lang="fa-IR" sz="2800" dirty="0">
                <a:solidFill>
                  <a:srgbClr val="7030A0"/>
                </a:solidFill>
                <a:cs typeface="B Nazanin" panose="00000400000000000000" pitchFamily="2" charset="-78"/>
              </a:rPr>
              <a:t>بررسی نتایج اجرای طرح معلم پژوهشگر در آموزش و پرورش</a:t>
            </a:r>
            <a:endParaRPr lang="en-US" sz="2800" dirty="0">
              <a:solidFill>
                <a:srgbClr val="7030A0"/>
              </a:solidFill>
            </a:endParaRPr>
          </a:p>
        </p:txBody>
      </p:sp>
    </p:spTree>
    <p:extLst>
      <p:ext uri="{BB962C8B-B14F-4D97-AF65-F5344CB8AC3E}">
        <p14:creationId xmlns:p14="http://schemas.microsoft.com/office/powerpoint/2010/main" val="4158158785"/>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785810"/>
          </a:xfrm>
        </p:spPr>
        <p:txBody>
          <a:bodyPr/>
          <a:lstStyle/>
          <a:p>
            <a:r>
              <a:rPr lang="fa-IR" dirty="0" smtClean="0">
                <a:cs typeface="B Esfehan" pitchFamily="2" charset="-78"/>
              </a:rPr>
              <a:t>سوال ؟؟؟</a:t>
            </a:r>
            <a:endParaRPr lang="en-US" dirty="0">
              <a:cs typeface="B Esfehan" pitchFamily="2" charset="-78"/>
            </a:endParaRPr>
          </a:p>
        </p:txBody>
      </p:sp>
      <p:sp>
        <p:nvSpPr>
          <p:cNvPr id="4" name="Rectangle 3"/>
          <p:cNvSpPr/>
          <p:nvPr/>
        </p:nvSpPr>
        <p:spPr>
          <a:xfrm>
            <a:off x="1142976" y="1214422"/>
            <a:ext cx="8001024" cy="2143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7" name="Rectangle 6"/>
          <p:cNvSpPr/>
          <p:nvPr/>
        </p:nvSpPr>
        <p:spPr>
          <a:xfrm>
            <a:off x="0" y="1214422"/>
            <a:ext cx="928662" cy="21431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000" b="1" dirty="0" smtClean="0">
                <a:solidFill>
                  <a:schemeClr val="tx1"/>
                </a:solidFill>
                <a:cs typeface="B Mitra" pitchFamily="2" charset="-78"/>
              </a:rPr>
              <a:t>2</a:t>
            </a:r>
            <a:endParaRPr lang="en-US" sz="2000" b="1" dirty="0">
              <a:solidFill>
                <a:schemeClr val="tx1"/>
              </a:solidFill>
              <a:cs typeface="B Mitra" pitchFamily="2" charset="-78"/>
            </a:endParaRPr>
          </a:p>
        </p:txBody>
      </p:sp>
      <p:sp>
        <p:nvSpPr>
          <p:cNvPr id="8" name="Rectangle 7"/>
          <p:cNvSpPr/>
          <p:nvPr/>
        </p:nvSpPr>
        <p:spPr>
          <a:xfrm>
            <a:off x="1142976" y="1052736"/>
            <a:ext cx="8001024" cy="35719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rgbClr val="7030A0"/>
              </a:solidFill>
            </a:endParaRPr>
          </a:p>
        </p:txBody>
      </p:sp>
      <p:sp>
        <p:nvSpPr>
          <p:cNvPr id="9" name="Rectangle 8"/>
          <p:cNvSpPr/>
          <p:nvPr/>
        </p:nvSpPr>
        <p:spPr>
          <a:xfrm>
            <a:off x="0" y="1052736"/>
            <a:ext cx="1115616" cy="35719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
        <p:nvSpPr>
          <p:cNvPr id="10" name="Content Placeholder 5"/>
          <p:cNvSpPr txBox="1">
            <a:spLocks/>
          </p:cNvSpPr>
          <p:nvPr/>
        </p:nvSpPr>
        <p:spPr>
          <a:xfrm>
            <a:off x="1115616" y="1619909"/>
            <a:ext cx="7917170" cy="435221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endParaRPr lang="fa-IR" dirty="0">
              <a:cs typeface="B Mitra" panose="00000400000000000000" pitchFamily="2" charset="-78"/>
            </a:endParaRPr>
          </a:p>
        </p:txBody>
      </p:sp>
      <p:sp>
        <p:nvSpPr>
          <p:cNvPr id="2" name="Rectangle 1"/>
          <p:cNvSpPr/>
          <p:nvPr/>
        </p:nvSpPr>
        <p:spPr>
          <a:xfrm>
            <a:off x="611560" y="1638711"/>
            <a:ext cx="8136904" cy="3970318"/>
          </a:xfrm>
          <a:prstGeom prst="rect">
            <a:avLst/>
          </a:prstGeom>
        </p:spPr>
        <p:txBody>
          <a:bodyPr wrap="square">
            <a:spAutoFit/>
          </a:bodyPr>
          <a:lstStyle/>
          <a:p>
            <a:pPr algn="r" rtl="1"/>
            <a:r>
              <a:rPr lang="fa-IR" sz="2800" dirty="0">
                <a:cs typeface="B Mitra" panose="00000400000000000000" pitchFamily="2" charset="-78"/>
              </a:rPr>
              <a:t>بررسی رابطه تعداد دانش آموزان کلاس پنجم با پیشرفت تحصیلی </a:t>
            </a:r>
            <a:r>
              <a:rPr lang="fa-IR" sz="2800" dirty="0" smtClean="0">
                <a:cs typeface="B Mitra" panose="00000400000000000000" pitchFamily="2" charset="-78"/>
              </a:rPr>
              <a:t>آنان</a:t>
            </a:r>
          </a:p>
          <a:p>
            <a:pPr algn="r" rtl="1"/>
            <a:endParaRPr lang="fa-IR" sz="2800" dirty="0">
              <a:cs typeface="B Mitra" panose="00000400000000000000" pitchFamily="2" charset="-78"/>
            </a:endParaRPr>
          </a:p>
          <a:p>
            <a:pPr algn="r" rtl="1"/>
            <a:r>
              <a:rPr lang="fa-IR" sz="2800" dirty="0">
                <a:cs typeface="B Mitra" panose="00000400000000000000" pitchFamily="2" charset="-78"/>
              </a:rPr>
              <a:t>بررسی نتایج قیام مختار ثقفی در تاریخ </a:t>
            </a:r>
            <a:r>
              <a:rPr lang="fa-IR" sz="2800" dirty="0" smtClean="0">
                <a:cs typeface="B Mitra" panose="00000400000000000000" pitchFamily="2" charset="-78"/>
              </a:rPr>
              <a:t>اسلام</a:t>
            </a:r>
          </a:p>
          <a:p>
            <a:pPr algn="r" rtl="1"/>
            <a:endParaRPr lang="fa-IR" sz="2800" dirty="0">
              <a:solidFill>
                <a:srgbClr val="7030A0"/>
              </a:solidFill>
              <a:cs typeface="B Mitra" panose="00000400000000000000" pitchFamily="2" charset="-78"/>
            </a:endParaRPr>
          </a:p>
          <a:p>
            <a:pPr algn="r" rtl="1"/>
            <a:r>
              <a:rPr lang="fa-IR" sz="2800" dirty="0">
                <a:cs typeface="B Mitra" panose="00000400000000000000" pitchFamily="2" charset="-78"/>
              </a:rPr>
              <a:t>بررسی تأثیر مصرف </a:t>
            </a:r>
            <a:r>
              <a:rPr lang="fa-IR" sz="2800" dirty="0" smtClean="0">
                <a:cs typeface="B Mitra" panose="00000400000000000000" pitchFamily="2" charset="-78"/>
              </a:rPr>
              <a:t>نوشابه بر </a:t>
            </a:r>
            <a:r>
              <a:rPr lang="fa-IR" sz="2800" dirty="0">
                <a:cs typeface="B Mitra" panose="00000400000000000000" pitchFamily="2" charset="-78"/>
              </a:rPr>
              <a:t>عملکرد </a:t>
            </a:r>
            <a:r>
              <a:rPr lang="fa-IR" sz="2800" dirty="0" smtClean="0">
                <a:cs typeface="B Mitra" panose="00000400000000000000" pitchFamily="2" charset="-78"/>
              </a:rPr>
              <a:t>حافظه</a:t>
            </a:r>
          </a:p>
          <a:p>
            <a:pPr algn="r" rtl="1"/>
            <a:endParaRPr lang="fa-IR" sz="2800" dirty="0">
              <a:cs typeface="B Mitra" panose="00000400000000000000" pitchFamily="2" charset="-78"/>
            </a:endParaRPr>
          </a:p>
          <a:p>
            <a:pPr algn="r" rtl="1"/>
            <a:r>
              <a:rPr lang="fa-IR" sz="2800" dirty="0">
                <a:cs typeface="B Mitra" panose="00000400000000000000" pitchFamily="2" charset="-78"/>
              </a:rPr>
              <a:t>نظرسنجی از دانش آموزان در خصوص اردوی </a:t>
            </a:r>
            <a:r>
              <a:rPr lang="fa-IR" sz="2800" dirty="0" smtClean="0">
                <a:cs typeface="B Mitra" panose="00000400000000000000" pitchFamily="2" charset="-78"/>
              </a:rPr>
              <a:t>رامسر</a:t>
            </a:r>
          </a:p>
          <a:p>
            <a:pPr algn="r" rtl="1"/>
            <a:endParaRPr lang="fa-IR" sz="2800" dirty="0">
              <a:solidFill>
                <a:srgbClr val="7030A0"/>
              </a:solidFill>
              <a:cs typeface="B Mitra" panose="00000400000000000000" pitchFamily="2" charset="-78"/>
            </a:endParaRPr>
          </a:p>
          <a:p>
            <a:pPr algn="r" rtl="1"/>
            <a:r>
              <a:rPr lang="fa-IR" sz="2800" dirty="0">
                <a:cs typeface="B Mitra" panose="00000400000000000000" pitchFamily="2" charset="-78"/>
              </a:rPr>
              <a:t>بررسی موضوعات صفحه حوادث روزنامه ایران در طی سالهای </a:t>
            </a:r>
            <a:r>
              <a:rPr lang="fa-IR" sz="2800" dirty="0" smtClean="0">
                <a:cs typeface="B Mitra" panose="00000400000000000000" pitchFamily="2" charset="-78"/>
              </a:rPr>
              <a:t>1390 تا 1397</a:t>
            </a:r>
            <a:endParaRPr lang="en-US" sz="2800" dirty="0">
              <a:solidFill>
                <a:srgbClr val="7030A0"/>
              </a:solidFill>
              <a:cs typeface="B Mitra" panose="00000400000000000000" pitchFamily="2" charset="-78"/>
            </a:endParaRPr>
          </a:p>
        </p:txBody>
      </p:sp>
    </p:spTree>
    <p:extLst>
      <p:ext uri="{BB962C8B-B14F-4D97-AF65-F5344CB8AC3E}">
        <p14:creationId xmlns:p14="http://schemas.microsoft.com/office/powerpoint/2010/main" val="386957527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Effect transition="in" filter="wipe(down)">
                                      <p:cBhvr>
                                        <p:cTn id="23" dur="500"/>
                                        <p:tgtEl>
                                          <p:spTgt spid="2">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wipe(down)">
                                      <p:cBhvr>
                                        <p:cTn id="28"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195736" y="404664"/>
            <a:ext cx="9144000" cy="857248"/>
          </a:xfrm>
        </p:spPr>
        <p:txBody>
          <a:bodyPr>
            <a:noAutofit/>
          </a:bodyPr>
          <a:lstStyle/>
          <a:p>
            <a:pPr rtl="1">
              <a:lnSpc>
                <a:spcPct val="150000"/>
              </a:lnSpc>
            </a:pPr>
            <a:r>
              <a:rPr lang="fa-IR" sz="4000" b="1" dirty="0" smtClean="0">
                <a:effectLst>
                  <a:outerShdw blurRad="38100" dist="38100" dir="2700000" algn="tl">
                    <a:srgbClr val="000000">
                      <a:alpha val="43137"/>
                    </a:srgbClr>
                  </a:outerShdw>
                </a:effectLst>
                <a:cs typeface="B Koodak" panose="00000700000000000000" pitchFamily="2" charset="-78"/>
              </a:rPr>
              <a:t>تقسیم بندی تحقیقات</a:t>
            </a:r>
            <a:endParaRPr lang="fa-IR" sz="4000" dirty="0">
              <a:effectLst>
                <a:outerShdw blurRad="38100" dist="38100" dir="2700000" algn="tl">
                  <a:srgbClr val="000000">
                    <a:alpha val="43137"/>
                  </a:srgbClr>
                </a:outerShdw>
              </a:effectLst>
              <a:cs typeface="B Koodak" panose="00000700000000000000" pitchFamily="2" charset="-78"/>
            </a:endParaRPr>
          </a:p>
        </p:txBody>
      </p:sp>
      <p:sp>
        <p:nvSpPr>
          <p:cNvPr id="8" name="Content Placeholder 6"/>
          <p:cNvSpPr txBox="1">
            <a:spLocks/>
          </p:cNvSpPr>
          <p:nvPr/>
        </p:nvSpPr>
        <p:spPr>
          <a:xfrm>
            <a:off x="171448" y="1643050"/>
            <a:ext cx="8686832" cy="4929222"/>
          </a:xfrm>
          <a:prstGeom prst="rect">
            <a:avLst/>
          </a:prstGeom>
        </p:spPr>
        <p:txBody>
          <a:bodyPr>
            <a:normAutofit/>
          </a:bodyPr>
          <a:lstStyle/>
          <a:p>
            <a:pPr algn="r" rtl="1">
              <a:lnSpc>
                <a:spcPct val="150000"/>
              </a:lnSpc>
            </a:pPr>
            <a:endParaRPr lang="fa-IR" sz="3600" dirty="0" smtClean="0">
              <a:cs typeface="B Koodak" panose="00000700000000000000" pitchFamily="2" charset="-78"/>
            </a:endParaRPr>
          </a:p>
        </p:txBody>
      </p:sp>
      <p:graphicFrame>
        <p:nvGraphicFramePr>
          <p:cNvPr id="2" name="Diagram 1"/>
          <p:cNvGraphicFramePr/>
          <p:nvPr>
            <p:extLst>
              <p:ext uri="{D42A27DB-BD31-4B8C-83A1-F6EECF244321}">
                <p14:modId xmlns:p14="http://schemas.microsoft.com/office/powerpoint/2010/main" val="2007744849"/>
              </p:ext>
            </p:extLst>
          </p:nvPr>
        </p:nvGraphicFramePr>
        <p:xfrm>
          <a:off x="251520" y="404664"/>
          <a:ext cx="8866239" cy="6453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4569407"/>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750"/>
                                        <p:tgtEl>
                                          <p:spTgt spid="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2"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785810"/>
          </a:xfrm>
        </p:spPr>
        <p:txBody>
          <a:bodyPr/>
          <a:lstStyle/>
          <a:p>
            <a:pPr rtl="1"/>
            <a:r>
              <a:rPr lang="fa-IR" dirty="0" smtClean="0">
                <a:cs typeface="B Esfehan" pitchFamily="2" charset="-78"/>
              </a:rPr>
              <a:t>تحقیقات بنیادی</a:t>
            </a:r>
            <a:endParaRPr lang="en-US" sz="3200" dirty="0">
              <a:cs typeface="B Esfehan" pitchFamily="2" charset="-78"/>
            </a:endParaRPr>
          </a:p>
        </p:txBody>
      </p:sp>
      <p:sp>
        <p:nvSpPr>
          <p:cNvPr id="3" name="Subtitle 2"/>
          <p:cNvSpPr>
            <a:spLocks noGrp="1"/>
          </p:cNvSpPr>
          <p:nvPr>
            <p:ph type="subTitle" idx="4294967295"/>
          </p:nvPr>
        </p:nvSpPr>
        <p:spPr>
          <a:xfrm>
            <a:off x="447743" y="836712"/>
            <a:ext cx="8358246" cy="5616624"/>
          </a:xfrm>
        </p:spPr>
        <p:txBody>
          <a:bodyPr>
            <a:noAutofit/>
          </a:bodyPr>
          <a:lstStyle/>
          <a:p>
            <a:pPr algn="just" rtl="1">
              <a:buClr>
                <a:schemeClr val="accent6"/>
              </a:buClr>
              <a:buFont typeface="Wingdings" panose="05000000000000000000" pitchFamily="2" charset="2"/>
              <a:buChar char="q"/>
            </a:pPr>
            <a:endParaRPr lang="fa-IR" sz="2400" dirty="0" smtClean="0">
              <a:solidFill>
                <a:srgbClr val="7030A0"/>
              </a:solidFill>
              <a:effectLst>
                <a:outerShdw blurRad="38100" dist="38100" dir="2700000" algn="tl">
                  <a:srgbClr val="000000">
                    <a:alpha val="43137"/>
                  </a:srgbClr>
                </a:outerShdw>
              </a:effectLst>
              <a:cs typeface="B Koodak" panose="00000700000000000000" pitchFamily="2" charset="-78"/>
            </a:endParaRPr>
          </a:p>
          <a:p>
            <a:pPr algn="just" rtl="1">
              <a:buClr>
                <a:schemeClr val="accent6"/>
              </a:buClr>
              <a:buFont typeface="Wingdings" panose="05000000000000000000" pitchFamily="2" charset="2"/>
              <a:buChar char="q"/>
            </a:pPr>
            <a:endParaRPr lang="fa-IR" sz="2400" dirty="0">
              <a:solidFill>
                <a:srgbClr val="7030A0"/>
              </a:solidFill>
              <a:effectLst>
                <a:outerShdw blurRad="38100" dist="38100" dir="2700000" algn="tl">
                  <a:srgbClr val="000000">
                    <a:alpha val="43137"/>
                  </a:srgbClr>
                </a:outerShdw>
              </a:effectLst>
              <a:cs typeface="B Koodak" panose="00000700000000000000" pitchFamily="2" charset="-78"/>
            </a:endParaRPr>
          </a:p>
          <a:p>
            <a:pPr marL="0" indent="0" algn="just" rtl="1">
              <a:buNone/>
            </a:pPr>
            <a:r>
              <a:rPr lang="fa-IR" sz="2400" dirty="0">
                <a:cs typeface="B Mitra" panose="00000400000000000000" pitchFamily="2" charset="-78"/>
              </a:rPr>
              <a:t>این نوع تحقیقات به کنجکاوی های بزرگ انسانی پاسخ می دهند و با عمیقترین و اساسیترین </a:t>
            </a:r>
            <a:r>
              <a:rPr lang="fa-IR" sz="2400" dirty="0" smtClean="0">
                <a:cs typeface="B Mitra" panose="00000400000000000000" pitchFamily="2" charset="-78"/>
              </a:rPr>
              <a:t>پدیده ها سروکار دارند</a:t>
            </a:r>
            <a:r>
              <a:rPr lang="fa-IR" sz="2400" dirty="0">
                <a:cs typeface="B Mitra" panose="00000400000000000000" pitchFamily="2" charset="-78"/>
              </a:rPr>
              <a:t>. نتایج این </a:t>
            </a:r>
            <a:r>
              <a:rPr lang="fa-IR" sz="2400" dirty="0" smtClean="0">
                <a:cs typeface="B Mitra" panose="00000400000000000000" pitchFamily="2" charset="-78"/>
              </a:rPr>
              <a:t>پژوهش ها </a:t>
            </a:r>
            <a:r>
              <a:rPr lang="fa-IR" sz="2400" dirty="0">
                <a:cs typeface="B Mitra" panose="00000400000000000000" pitchFamily="2" charset="-78"/>
              </a:rPr>
              <a:t>پایه</a:t>
            </a:r>
            <a:r>
              <a:rPr lang="en-US" sz="2400" dirty="0">
                <a:cs typeface="B Mitra" panose="00000400000000000000" pitchFamily="2" charset="-78"/>
              </a:rPr>
              <a:t> </a:t>
            </a:r>
            <a:r>
              <a:rPr lang="fa-IR" sz="2400" dirty="0">
                <a:cs typeface="B Mitra" panose="00000400000000000000" pitchFamily="2" charset="-78"/>
              </a:rPr>
              <a:t>های دانش بشر را بوجود آوردهاند و قوانین علمی را کشف </a:t>
            </a:r>
            <a:r>
              <a:rPr lang="fa-IR" sz="2400" dirty="0" smtClean="0">
                <a:cs typeface="B Mitra" panose="00000400000000000000" pitchFamily="2" charset="-78"/>
              </a:rPr>
              <a:t>می کنند</a:t>
            </a:r>
            <a:r>
              <a:rPr lang="fa-IR" sz="2400" dirty="0">
                <a:cs typeface="B Mitra" panose="00000400000000000000" pitchFamily="2" charset="-78"/>
              </a:rPr>
              <a:t>. نتایج </a:t>
            </a:r>
            <a:r>
              <a:rPr lang="fa-IR" sz="2400" dirty="0" smtClean="0">
                <a:cs typeface="B Mitra" panose="00000400000000000000" pitchFamily="2" charset="-78"/>
              </a:rPr>
              <a:t>این </a:t>
            </a:r>
            <a:r>
              <a:rPr lang="fa-IR" sz="2400" dirty="0">
                <a:cs typeface="B Mitra" panose="00000400000000000000" pitchFamily="2" charset="-78"/>
              </a:rPr>
              <a:t>پژوهشها</a:t>
            </a:r>
            <a:r>
              <a:rPr lang="fa-IR" sz="1800" dirty="0" smtClean="0">
                <a:cs typeface="B Mitra" panose="00000400000000000000" pitchFamily="2" charset="-78"/>
              </a:rPr>
              <a:t> </a:t>
            </a:r>
            <a:r>
              <a:rPr lang="fa-IR" sz="2400" dirty="0">
                <a:cs typeface="B Mitra" panose="00000400000000000000" pitchFamily="2" charset="-78"/>
              </a:rPr>
              <a:t>ماندگار است و قدیمی </a:t>
            </a:r>
            <a:r>
              <a:rPr lang="fa-IR" sz="2400" dirty="0" smtClean="0">
                <a:cs typeface="B Mitra" panose="00000400000000000000" pitchFamily="2" charset="-78"/>
              </a:rPr>
              <a:t>نمی شود</a:t>
            </a:r>
            <a:r>
              <a:rPr lang="fa-IR" sz="2400" dirty="0">
                <a:cs typeface="B Mitra" panose="00000400000000000000" pitchFamily="2" charset="-78"/>
              </a:rPr>
              <a:t>.</a:t>
            </a:r>
          </a:p>
          <a:p>
            <a:pPr marL="0" indent="0" algn="r" rtl="1">
              <a:buNone/>
            </a:pPr>
            <a:endParaRPr lang="fa-IR" sz="2400" dirty="0">
              <a:cs typeface="B Mitra" panose="00000400000000000000" pitchFamily="2" charset="-78"/>
            </a:endParaRPr>
          </a:p>
          <a:p>
            <a:pPr marL="0" indent="0" algn="r" rtl="1">
              <a:buNone/>
            </a:pPr>
            <a:endParaRPr lang="fa-IR" sz="2800" dirty="0">
              <a:solidFill>
                <a:srgbClr val="7030A0"/>
              </a:solidFill>
              <a:effectLst>
                <a:outerShdw blurRad="38100" dist="38100" dir="2700000" algn="tl">
                  <a:srgbClr val="000000">
                    <a:alpha val="43137"/>
                  </a:srgbClr>
                </a:outerShdw>
              </a:effectLst>
              <a:cs typeface="B Mitra" panose="00000400000000000000" pitchFamily="2" charset="-78"/>
            </a:endParaRPr>
          </a:p>
          <a:p>
            <a:pPr marL="0" indent="0" algn="r" rtl="1">
              <a:buNone/>
            </a:pPr>
            <a:r>
              <a:rPr lang="fa-IR" sz="2800" dirty="0">
                <a:solidFill>
                  <a:srgbClr val="7030A0"/>
                </a:solidFill>
                <a:effectLst>
                  <a:outerShdw blurRad="38100" dist="38100" dir="2700000" algn="tl">
                    <a:srgbClr val="000000">
                      <a:alpha val="43137"/>
                    </a:srgbClr>
                  </a:outerShdw>
                </a:effectLst>
                <a:cs typeface="B Mitra" panose="00000400000000000000" pitchFamily="2" charset="-78"/>
              </a:rPr>
              <a:t>ویژگی این تحقیقات:</a:t>
            </a:r>
          </a:p>
          <a:p>
            <a:pPr algn="r" rtl="1">
              <a:buFont typeface="Wingdings" panose="05000000000000000000" pitchFamily="2" charset="2"/>
              <a:buChar char="ü"/>
            </a:pPr>
            <a:r>
              <a:rPr lang="fa-IR" sz="2800" dirty="0">
                <a:solidFill>
                  <a:srgbClr val="7030A0"/>
                </a:solidFill>
                <a:effectLst>
                  <a:outerShdw blurRad="38100" dist="38100" dir="2700000" algn="tl">
                    <a:srgbClr val="000000">
                      <a:alpha val="43137"/>
                    </a:srgbClr>
                  </a:outerShdw>
                </a:effectLst>
                <a:cs typeface="B Mitra" panose="00000400000000000000" pitchFamily="2" charset="-78"/>
              </a:rPr>
              <a:t>وقت گیر </a:t>
            </a:r>
            <a:r>
              <a:rPr lang="fa-IR" sz="2800" dirty="0" smtClean="0">
                <a:solidFill>
                  <a:srgbClr val="7030A0"/>
                </a:solidFill>
                <a:effectLst>
                  <a:outerShdw blurRad="38100" dist="38100" dir="2700000" algn="tl">
                    <a:srgbClr val="000000">
                      <a:alpha val="43137"/>
                    </a:srgbClr>
                  </a:outerShdw>
                </a:effectLst>
                <a:cs typeface="B Mitra" panose="00000400000000000000" pitchFamily="2" charset="-78"/>
              </a:rPr>
              <a:t>هستند</a:t>
            </a:r>
          </a:p>
          <a:p>
            <a:pPr algn="r" rtl="1">
              <a:buFont typeface="Wingdings" panose="05000000000000000000" pitchFamily="2" charset="2"/>
              <a:buChar char="ü"/>
            </a:pPr>
            <a:r>
              <a:rPr lang="fa-IR" sz="2800" dirty="0" smtClean="0">
                <a:solidFill>
                  <a:srgbClr val="7030A0"/>
                </a:solidFill>
                <a:effectLst>
                  <a:outerShdw blurRad="38100" dist="38100" dir="2700000" algn="tl">
                    <a:srgbClr val="000000">
                      <a:alpha val="43137"/>
                    </a:srgbClr>
                  </a:outerShdw>
                </a:effectLst>
                <a:cs typeface="B Mitra" panose="00000400000000000000" pitchFamily="2" charset="-78"/>
              </a:rPr>
              <a:t>هزینه </a:t>
            </a:r>
            <a:r>
              <a:rPr lang="fa-IR" sz="2800" dirty="0">
                <a:solidFill>
                  <a:srgbClr val="7030A0"/>
                </a:solidFill>
                <a:effectLst>
                  <a:outerShdw blurRad="38100" dist="38100" dir="2700000" algn="tl">
                    <a:srgbClr val="000000">
                      <a:alpha val="43137"/>
                    </a:srgbClr>
                  </a:outerShdw>
                </a:effectLst>
                <a:cs typeface="B Mitra" panose="00000400000000000000" pitchFamily="2" charset="-78"/>
              </a:rPr>
              <a:t>های کلانی نیاز </a:t>
            </a:r>
            <a:r>
              <a:rPr lang="fa-IR" sz="2800" dirty="0" smtClean="0">
                <a:solidFill>
                  <a:srgbClr val="7030A0"/>
                </a:solidFill>
                <a:effectLst>
                  <a:outerShdw blurRad="38100" dist="38100" dir="2700000" algn="tl">
                    <a:srgbClr val="000000">
                      <a:alpha val="43137"/>
                    </a:srgbClr>
                  </a:outerShdw>
                </a:effectLst>
                <a:cs typeface="B Mitra" panose="00000400000000000000" pitchFamily="2" charset="-78"/>
              </a:rPr>
              <a:t>دارند</a:t>
            </a:r>
            <a:endParaRPr lang="fa-IR" sz="2800" dirty="0">
              <a:solidFill>
                <a:srgbClr val="7030A0"/>
              </a:solidFill>
              <a:effectLst>
                <a:outerShdw blurRad="38100" dist="38100" dir="2700000" algn="tl">
                  <a:srgbClr val="000000">
                    <a:alpha val="43137"/>
                  </a:srgbClr>
                </a:outerShdw>
              </a:effectLst>
              <a:cs typeface="B Mitra" panose="00000400000000000000" pitchFamily="2" charset="-78"/>
            </a:endParaRPr>
          </a:p>
          <a:p>
            <a:pPr algn="r" rtl="1">
              <a:buFont typeface="Wingdings" panose="05000000000000000000" pitchFamily="2" charset="2"/>
              <a:buChar char="ü"/>
            </a:pPr>
            <a:r>
              <a:rPr lang="fa-IR" sz="2800" dirty="0" smtClean="0">
                <a:solidFill>
                  <a:srgbClr val="7030A0"/>
                </a:solidFill>
                <a:effectLst>
                  <a:outerShdw blurRad="38100" dist="38100" dir="2700000" algn="tl">
                    <a:srgbClr val="000000">
                      <a:alpha val="43137"/>
                    </a:srgbClr>
                  </a:outerShdw>
                </a:effectLst>
                <a:cs typeface="B Mitra" panose="00000400000000000000" pitchFamily="2" charset="-78"/>
              </a:rPr>
              <a:t> </a:t>
            </a:r>
            <a:r>
              <a:rPr lang="fa-IR" sz="2800" dirty="0">
                <a:solidFill>
                  <a:srgbClr val="7030A0"/>
                </a:solidFill>
                <a:effectLst>
                  <a:outerShdw blurRad="38100" dist="38100" dir="2700000" algn="tl">
                    <a:srgbClr val="000000">
                      <a:alpha val="43137"/>
                    </a:srgbClr>
                  </a:outerShdw>
                </a:effectLst>
                <a:cs typeface="B Mitra" panose="00000400000000000000" pitchFamily="2" charset="-78"/>
              </a:rPr>
              <a:t>به وسیله مراکز علمی و دانشگاهی انجام میشوند</a:t>
            </a:r>
          </a:p>
        </p:txBody>
      </p:sp>
      <p:sp>
        <p:nvSpPr>
          <p:cNvPr id="4" name="Rectangle 3"/>
          <p:cNvSpPr/>
          <p:nvPr/>
        </p:nvSpPr>
        <p:spPr>
          <a:xfrm>
            <a:off x="1142976" y="1071538"/>
            <a:ext cx="8001024" cy="35719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rgbClr val="7030A0"/>
              </a:solidFill>
            </a:endParaRPr>
          </a:p>
        </p:txBody>
      </p:sp>
      <p:sp>
        <p:nvSpPr>
          <p:cNvPr id="7" name="Rectangle 6"/>
          <p:cNvSpPr/>
          <p:nvPr/>
        </p:nvSpPr>
        <p:spPr>
          <a:xfrm>
            <a:off x="0" y="1071538"/>
            <a:ext cx="1115616" cy="35719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Tree>
    <p:extLst>
      <p:ext uri="{BB962C8B-B14F-4D97-AF65-F5344CB8AC3E}">
        <p14:creationId xmlns:p14="http://schemas.microsoft.com/office/powerpoint/2010/main" val="450101279"/>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down)">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circle(in)">
                                      <p:cBhvr>
                                        <p:cTn id="23" dur="20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down)">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785810"/>
          </a:xfrm>
        </p:spPr>
        <p:txBody>
          <a:bodyPr/>
          <a:lstStyle/>
          <a:p>
            <a:pPr rtl="1"/>
            <a:r>
              <a:rPr lang="fa-IR" dirty="0" smtClean="0">
                <a:cs typeface="B Esfehan" pitchFamily="2" charset="-78"/>
              </a:rPr>
              <a:t>تحقیقات کاربردی (توسعه ای)</a:t>
            </a:r>
            <a:endParaRPr lang="en-US" sz="3200" dirty="0">
              <a:cs typeface="B Esfehan" pitchFamily="2" charset="-78"/>
            </a:endParaRPr>
          </a:p>
        </p:txBody>
      </p:sp>
      <p:sp>
        <p:nvSpPr>
          <p:cNvPr id="3" name="Subtitle 2"/>
          <p:cNvSpPr>
            <a:spLocks noGrp="1"/>
          </p:cNvSpPr>
          <p:nvPr>
            <p:ph type="subTitle" idx="4294967295"/>
          </p:nvPr>
        </p:nvSpPr>
        <p:spPr>
          <a:xfrm>
            <a:off x="364273" y="1628800"/>
            <a:ext cx="8358246" cy="5616624"/>
          </a:xfrm>
        </p:spPr>
        <p:txBody>
          <a:bodyPr>
            <a:noAutofit/>
          </a:bodyPr>
          <a:lstStyle/>
          <a:p>
            <a:pPr marL="0" indent="0" algn="just" rtl="1">
              <a:buNone/>
            </a:pPr>
            <a:r>
              <a:rPr lang="fa-IR" sz="2400" dirty="0">
                <a:cs typeface="B Mitra" panose="00000400000000000000" pitchFamily="2" charset="-78"/>
              </a:rPr>
              <a:t>هدف از این نوع پژوهش حل مسأله و مشکل و یا برطرف کردن نیاز فردی، گروهی و اجتماعی است. نتایج آن یک راه حل علمی ارائه میکند و کاربرد عملی نتایج تحقیق مدنظر است. </a:t>
            </a:r>
            <a:r>
              <a:rPr lang="fa-IR" sz="2800" dirty="0">
                <a:cs typeface="B Mitra" panose="00000400000000000000" pitchFamily="2" charset="-78"/>
              </a:rPr>
              <a:t>نتایج آن برای تصمیمگیریها و اقدامات مسئولین مفید است.</a:t>
            </a:r>
          </a:p>
          <a:p>
            <a:pPr marL="0" indent="0" algn="r" rtl="1">
              <a:buNone/>
            </a:pPr>
            <a:endParaRPr lang="fa-IR" sz="2400" dirty="0">
              <a:cs typeface="B Mitra" panose="00000400000000000000" pitchFamily="2" charset="-78"/>
            </a:endParaRPr>
          </a:p>
          <a:p>
            <a:pPr marL="0" indent="0" algn="r" rtl="1">
              <a:buNone/>
            </a:pPr>
            <a:endParaRPr lang="fa-IR" sz="2800" dirty="0">
              <a:solidFill>
                <a:srgbClr val="7030A0"/>
              </a:solidFill>
              <a:effectLst>
                <a:outerShdw blurRad="38100" dist="38100" dir="2700000" algn="tl">
                  <a:srgbClr val="000000">
                    <a:alpha val="43137"/>
                  </a:srgbClr>
                </a:outerShdw>
              </a:effectLst>
              <a:cs typeface="B Mitra" panose="00000400000000000000" pitchFamily="2" charset="-78"/>
            </a:endParaRPr>
          </a:p>
          <a:p>
            <a:pPr marL="0" indent="0" algn="r" rtl="1">
              <a:buNone/>
            </a:pPr>
            <a:r>
              <a:rPr lang="fa-IR" sz="2800" dirty="0">
                <a:solidFill>
                  <a:srgbClr val="7030A0"/>
                </a:solidFill>
                <a:effectLst>
                  <a:outerShdw blurRad="38100" dist="38100" dir="2700000" algn="tl">
                    <a:srgbClr val="000000">
                      <a:alpha val="43137"/>
                    </a:srgbClr>
                  </a:outerShdw>
                </a:effectLst>
                <a:cs typeface="B Mitra" panose="00000400000000000000" pitchFamily="2" charset="-78"/>
              </a:rPr>
              <a:t>ویژگی این تحقیقات:</a:t>
            </a:r>
          </a:p>
          <a:p>
            <a:pPr algn="r" rtl="1">
              <a:buFont typeface="Wingdings" panose="05000000000000000000" pitchFamily="2" charset="2"/>
              <a:buChar char="q"/>
            </a:pPr>
            <a:r>
              <a:rPr lang="fa-IR" sz="2800" dirty="0">
                <a:solidFill>
                  <a:srgbClr val="7030A0"/>
                </a:solidFill>
                <a:effectLst>
                  <a:outerShdw blurRad="38100" dist="38100" dir="2700000" algn="tl">
                    <a:srgbClr val="000000">
                      <a:alpha val="43137"/>
                    </a:srgbClr>
                  </a:outerShdw>
                </a:effectLst>
                <a:cs typeface="B Mitra" panose="00000400000000000000" pitchFamily="2" charset="-78"/>
              </a:rPr>
              <a:t>کوتاه تر از تحقیقات بنیادی هستند،</a:t>
            </a:r>
          </a:p>
          <a:p>
            <a:pPr algn="r" rtl="1">
              <a:buFont typeface="Wingdings" panose="05000000000000000000" pitchFamily="2" charset="2"/>
              <a:buChar char="q"/>
            </a:pPr>
            <a:r>
              <a:rPr lang="fa-IR" sz="2800" dirty="0">
                <a:solidFill>
                  <a:srgbClr val="7030A0"/>
                </a:solidFill>
                <a:effectLst>
                  <a:outerShdw blurRad="38100" dist="38100" dir="2700000" algn="tl">
                    <a:srgbClr val="000000">
                      <a:alpha val="43137"/>
                    </a:srgbClr>
                  </a:outerShdw>
                </a:effectLst>
                <a:cs typeface="B Mitra" panose="00000400000000000000" pitchFamily="2" charset="-78"/>
              </a:rPr>
              <a:t>ممکن است اهداف تجاری داشته باشند</a:t>
            </a:r>
            <a:r>
              <a:rPr lang="fa-IR" sz="2800" dirty="0" smtClean="0">
                <a:solidFill>
                  <a:srgbClr val="7030A0"/>
                </a:solidFill>
                <a:effectLst>
                  <a:outerShdw blurRad="38100" dist="38100" dir="2700000" algn="tl">
                    <a:srgbClr val="000000">
                      <a:alpha val="43137"/>
                    </a:srgbClr>
                  </a:outerShdw>
                </a:effectLst>
                <a:cs typeface="B Mitra" panose="00000400000000000000" pitchFamily="2" charset="-78"/>
              </a:rPr>
              <a:t>،</a:t>
            </a:r>
          </a:p>
          <a:p>
            <a:pPr algn="r" rtl="1">
              <a:buFont typeface="Wingdings" panose="05000000000000000000" pitchFamily="2" charset="2"/>
              <a:buChar char="q"/>
            </a:pPr>
            <a:r>
              <a:rPr lang="fa-IR" sz="2800" dirty="0" smtClean="0">
                <a:solidFill>
                  <a:srgbClr val="7030A0"/>
                </a:solidFill>
                <a:effectLst>
                  <a:outerShdw blurRad="38100" dist="38100" dir="2700000" algn="tl">
                    <a:srgbClr val="000000">
                      <a:alpha val="43137"/>
                    </a:srgbClr>
                  </a:outerShdw>
                </a:effectLst>
                <a:cs typeface="B Mitra" panose="00000400000000000000" pitchFamily="2" charset="-78"/>
              </a:rPr>
              <a:t> </a:t>
            </a:r>
            <a:r>
              <a:rPr lang="fa-IR" sz="2800" dirty="0">
                <a:solidFill>
                  <a:srgbClr val="7030A0"/>
                </a:solidFill>
                <a:effectLst>
                  <a:outerShdw blurRad="38100" dist="38100" dir="2700000" algn="tl">
                    <a:srgbClr val="000000">
                      <a:alpha val="43137"/>
                    </a:srgbClr>
                  </a:outerShdw>
                </a:effectLst>
                <a:cs typeface="B Mitra" panose="00000400000000000000" pitchFamily="2" charset="-78"/>
              </a:rPr>
              <a:t>معمولاً به وسیله سازمانها انجام </a:t>
            </a:r>
            <a:r>
              <a:rPr lang="fa-IR" sz="2800" dirty="0" smtClean="0">
                <a:solidFill>
                  <a:srgbClr val="7030A0"/>
                </a:solidFill>
                <a:effectLst>
                  <a:outerShdw blurRad="38100" dist="38100" dir="2700000" algn="tl">
                    <a:srgbClr val="000000">
                      <a:alpha val="43137"/>
                    </a:srgbClr>
                  </a:outerShdw>
                </a:effectLst>
                <a:cs typeface="B Mitra" panose="00000400000000000000" pitchFamily="2" charset="-78"/>
              </a:rPr>
              <a:t>می شوند</a:t>
            </a:r>
            <a:endParaRPr lang="fa-IR" sz="2800" dirty="0">
              <a:solidFill>
                <a:srgbClr val="7030A0"/>
              </a:solidFill>
              <a:effectLst>
                <a:outerShdw blurRad="38100" dist="38100" dir="2700000" algn="tl">
                  <a:srgbClr val="000000">
                    <a:alpha val="43137"/>
                  </a:srgbClr>
                </a:outerShdw>
              </a:effectLst>
              <a:cs typeface="B Mitra" panose="00000400000000000000" pitchFamily="2" charset="-78"/>
            </a:endParaRPr>
          </a:p>
        </p:txBody>
      </p:sp>
      <p:sp>
        <p:nvSpPr>
          <p:cNvPr id="4" name="Rectangle 3"/>
          <p:cNvSpPr/>
          <p:nvPr/>
        </p:nvSpPr>
        <p:spPr>
          <a:xfrm>
            <a:off x="1142976" y="1071538"/>
            <a:ext cx="8001024" cy="35719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rgbClr val="7030A0"/>
              </a:solidFill>
            </a:endParaRPr>
          </a:p>
        </p:txBody>
      </p:sp>
      <p:sp>
        <p:nvSpPr>
          <p:cNvPr id="7" name="Rectangle 6"/>
          <p:cNvSpPr/>
          <p:nvPr/>
        </p:nvSpPr>
        <p:spPr>
          <a:xfrm>
            <a:off x="0" y="1071538"/>
            <a:ext cx="1115616" cy="35719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Tree>
    <p:extLst>
      <p:ext uri="{BB962C8B-B14F-4D97-AF65-F5344CB8AC3E}">
        <p14:creationId xmlns:p14="http://schemas.microsoft.com/office/powerpoint/2010/main" val="2641449955"/>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22" presetClass="entr" presetSubtype="4" fill="hold"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785810"/>
          </a:xfrm>
        </p:spPr>
        <p:txBody>
          <a:bodyPr>
            <a:noAutofit/>
          </a:bodyPr>
          <a:lstStyle/>
          <a:p>
            <a:r>
              <a:rPr lang="fa-IR" sz="4800" dirty="0">
                <a:cs typeface="B Esfehan" pitchFamily="2" charset="-78"/>
              </a:rPr>
              <a:t>تقسیم بندی تحقیقات</a:t>
            </a:r>
            <a:endParaRPr lang="en-US" sz="4800" dirty="0">
              <a:cs typeface="B Esfehan" pitchFamily="2" charset="-78"/>
            </a:endParaRPr>
          </a:p>
        </p:txBody>
      </p:sp>
      <p:sp>
        <p:nvSpPr>
          <p:cNvPr id="3" name="Subtitle 2"/>
          <p:cNvSpPr>
            <a:spLocks noGrp="1"/>
          </p:cNvSpPr>
          <p:nvPr>
            <p:ph type="subTitle" idx="4294967295"/>
          </p:nvPr>
        </p:nvSpPr>
        <p:spPr>
          <a:xfrm>
            <a:off x="642910" y="1857364"/>
            <a:ext cx="8143932" cy="4929222"/>
          </a:xfrm>
        </p:spPr>
        <p:txBody>
          <a:bodyPr>
            <a:noAutofit/>
          </a:bodyPr>
          <a:lstStyle/>
          <a:p>
            <a:pPr algn="just" rtl="1">
              <a:lnSpc>
                <a:spcPct val="150000"/>
              </a:lnSpc>
              <a:buClr>
                <a:schemeClr val="accent6"/>
              </a:buClr>
              <a:buSzPct val="65000"/>
              <a:buFont typeface="Wingdings" pitchFamily="2" charset="2"/>
              <a:buChar char="q"/>
            </a:pPr>
            <a:endParaRPr lang="fa-IR" sz="2400" dirty="0" smtClean="0">
              <a:cs typeface="B Koodak" pitchFamily="2" charset="-78"/>
            </a:endParaRPr>
          </a:p>
          <a:p>
            <a:pPr algn="just" rtl="1">
              <a:lnSpc>
                <a:spcPct val="150000"/>
              </a:lnSpc>
              <a:buClr>
                <a:schemeClr val="accent6"/>
              </a:buClr>
              <a:buSzPct val="65000"/>
              <a:buFont typeface="Wingdings" pitchFamily="2" charset="2"/>
              <a:buChar char="q"/>
            </a:pPr>
            <a:endParaRPr lang="fa-IR" sz="2400" dirty="0" smtClean="0">
              <a:cs typeface="B Koodak" pitchFamily="2" charset="-78"/>
            </a:endParaRPr>
          </a:p>
          <a:p>
            <a:pPr algn="just" rtl="1">
              <a:lnSpc>
                <a:spcPct val="150000"/>
              </a:lnSpc>
              <a:buClr>
                <a:schemeClr val="accent6"/>
              </a:buClr>
              <a:buSzPct val="65000"/>
              <a:buFont typeface="Wingdings" pitchFamily="2" charset="2"/>
              <a:buChar char="q"/>
            </a:pPr>
            <a:endParaRPr lang="fa-IR" sz="2400" dirty="0" smtClean="0">
              <a:cs typeface="B Koodak" pitchFamily="2" charset="-78"/>
            </a:endParaRPr>
          </a:p>
          <a:p>
            <a:pPr algn="just" rtl="1">
              <a:lnSpc>
                <a:spcPct val="150000"/>
              </a:lnSpc>
              <a:buClr>
                <a:schemeClr val="accent6"/>
              </a:buClr>
              <a:buSzPct val="65000"/>
              <a:buFont typeface="Wingdings" pitchFamily="2" charset="2"/>
              <a:buChar char="q"/>
            </a:pPr>
            <a:endParaRPr lang="fa-IR" sz="2400" dirty="0" smtClean="0">
              <a:cs typeface="B Koodak" pitchFamily="2" charset="-78"/>
            </a:endParaRPr>
          </a:p>
        </p:txBody>
      </p:sp>
      <p:sp>
        <p:nvSpPr>
          <p:cNvPr id="4" name="Rectangle 3"/>
          <p:cNvSpPr/>
          <p:nvPr/>
        </p:nvSpPr>
        <p:spPr>
          <a:xfrm>
            <a:off x="1142976" y="1214422"/>
            <a:ext cx="8001024" cy="2143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7" name="Rectangle 6"/>
          <p:cNvSpPr/>
          <p:nvPr/>
        </p:nvSpPr>
        <p:spPr>
          <a:xfrm>
            <a:off x="0" y="1214422"/>
            <a:ext cx="928662" cy="21431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000" b="1" dirty="0" smtClean="0">
                <a:solidFill>
                  <a:schemeClr val="tx1"/>
                </a:solidFill>
                <a:cs typeface="B Mitra" pitchFamily="2" charset="-78"/>
              </a:rPr>
              <a:t>28</a:t>
            </a:r>
            <a:endParaRPr lang="en-US" sz="2000" b="1" dirty="0">
              <a:solidFill>
                <a:schemeClr val="tx1"/>
              </a:solidFill>
              <a:cs typeface="B Mitra" pitchFamily="2" charset="-78"/>
            </a:endParaRPr>
          </a:p>
        </p:txBody>
      </p:sp>
      <p:graphicFrame>
        <p:nvGraphicFramePr>
          <p:cNvPr id="8" name="Diagram 7"/>
          <p:cNvGraphicFramePr/>
          <p:nvPr>
            <p:extLst>
              <p:ext uri="{D42A27DB-BD31-4B8C-83A1-F6EECF244321}">
                <p14:modId xmlns:p14="http://schemas.microsoft.com/office/powerpoint/2010/main" val="2201647921"/>
              </p:ext>
            </p:extLst>
          </p:nvPr>
        </p:nvGraphicFramePr>
        <p:xfrm>
          <a:off x="428596" y="1556792"/>
          <a:ext cx="8535892" cy="52297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8"/>
          <p:cNvSpPr/>
          <p:nvPr/>
        </p:nvSpPr>
        <p:spPr>
          <a:xfrm>
            <a:off x="1142976" y="1071538"/>
            <a:ext cx="8001024" cy="35719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rgbClr val="7030A0"/>
              </a:solidFill>
            </a:endParaRPr>
          </a:p>
        </p:txBody>
      </p:sp>
      <p:sp>
        <p:nvSpPr>
          <p:cNvPr id="10" name="Rectangle 9"/>
          <p:cNvSpPr/>
          <p:nvPr/>
        </p:nvSpPr>
        <p:spPr>
          <a:xfrm>
            <a:off x="0" y="1071538"/>
            <a:ext cx="1115616" cy="35719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Tree>
    <p:extLst>
      <p:ext uri="{BB962C8B-B14F-4D97-AF65-F5344CB8AC3E}">
        <p14:creationId xmlns:p14="http://schemas.microsoft.com/office/powerpoint/2010/main" val="26792545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785810"/>
          </a:xfrm>
        </p:spPr>
        <p:txBody>
          <a:bodyPr/>
          <a:lstStyle/>
          <a:p>
            <a:r>
              <a:rPr lang="fa-IR" dirty="0" smtClean="0">
                <a:cs typeface="B Esfehan" pitchFamily="2" charset="-78"/>
              </a:rPr>
              <a:t>پژوهش تجربی (آزمایشی)</a:t>
            </a:r>
            <a:endParaRPr lang="en-US" dirty="0">
              <a:cs typeface="B Esfehan" pitchFamily="2" charset="-78"/>
            </a:endParaRPr>
          </a:p>
        </p:txBody>
      </p:sp>
      <p:sp>
        <p:nvSpPr>
          <p:cNvPr id="4" name="Rectangle 3"/>
          <p:cNvSpPr/>
          <p:nvPr/>
        </p:nvSpPr>
        <p:spPr>
          <a:xfrm>
            <a:off x="1142976" y="1214422"/>
            <a:ext cx="8001024" cy="2143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7" name="Rectangle 6"/>
          <p:cNvSpPr/>
          <p:nvPr/>
        </p:nvSpPr>
        <p:spPr>
          <a:xfrm>
            <a:off x="0" y="1214422"/>
            <a:ext cx="928662" cy="21431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000" b="1" dirty="0" smtClean="0">
                <a:solidFill>
                  <a:schemeClr val="tx1"/>
                </a:solidFill>
                <a:cs typeface="B Mitra" pitchFamily="2" charset="-78"/>
              </a:rPr>
              <a:t>2</a:t>
            </a:r>
            <a:endParaRPr lang="en-US" sz="2000" b="1" dirty="0">
              <a:solidFill>
                <a:schemeClr val="tx1"/>
              </a:solidFill>
              <a:cs typeface="B Mitra" pitchFamily="2" charset="-78"/>
            </a:endParaRPr>
          </a:p>
        </p:txBody>
      </p:sp>
      <p:sp>
        <p:nvSpPr>
          <p:cNvPr id="8" name="Rectangle 7"/>
          <p:cNvSpPr/>
          <p:nvPr/>
        </p:nvSpPr>
        <p:spPr>
          <a:xfrm>
            <a:off x="1142976" y="1052736"/>
            <a:ext cx="8001024" cy="35719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rgbClr val="7030A0"/>
              </a:solidFill>
            </a:endParaRPr>
          </a:p>
        </p:txBody>
      </p:sp>
      <p:sp>
        <p:nvSpPr>
          <p:cNvPr id="9" name="Rectangle 8"/>
          <p:cNvSpPr/>
          <p:nvPr/>
        </p:nvSpPr>
        <p:spPr>
          <a:xfrm>
            <a:off x="0" y="1052736"/>
            <a:ext cx="1115616" cy="35719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
        <p:nvSpPr>
          <p:cNvPr id="2" name="Rectangle 1"/>
          <p:cNvSpPr/>
          <p:nvPr/>
        </p:nvSpPr>
        <p:spPr>
          <a:xfrm>
            <a:off x="755576" y="1557200"/>
            <a:ext cx="8176661" cy="3231654"/>
          </a:xfrm>
          <a:prstGeom prst="rect">
            <a:avLst/>
          </a:prstGeom>
        </p:spPr>
        <p:txBody>
          <a:bodyPr wrap="square">
            <a:spAutoFit/>
          </a:bodyPr>
          <a:lstStyle/>
          <a:p>
            <a:pPr algn="r" rtl="1"/>
            <a:r>
              <a:rPr lang="fa-IR" sz="3200" dirty="0">
                <a:solidFill>
                  <a:srgbClr val="7030A0"/>
                </a:solidFill>
                <a:effectLst>
                  <a:outerShdw blurRad="38100" dist="38100" dir="2700000" algn="tl">
                    <a:srgbClr val="000000">
                      <a:alpha val="43137"/>
                    </a:srgbClr>
                  </a:outerShdw>
                </a:effectLst>
                <a:cs typeface="B Mitra" panose="00000400000000000000" pitchFamily="2" charset="-78"/>
              </a:rPr>
              <a:t>پژوهشگران علوم تجربی و طبیعی (مثل فیزیک، شیمی، زیست شناسی، پزشکی، مهندسی، کشاورزی، زمین شناسی و ...( از این روش بیشتر استفاده </a:t>
            </a:r>
            <a:r>
              <a:rPr lang="fa-IR" sz="3200" dirty="0" smtClean="0">
                <a:solidFill>
                  <a:srgbClr val="7030A0"/>
                </a:solidFill>
                <a:effectLst>
                  <a:outerShdw blurRad="38100" dist="38100" dir="2700000" algn="tl">
                    <a:srgbClr val="000000">
                      <a:alpha val="43137"/>
                    </a:srgbClr>
                  </a:outerShdw>
                </a:effectLst>
                <a:cs typeface="B Mitra" panose="00000400000000000000" pitchFamily="2" charset="-78"/>
              </a:rPr>
              <a:t>می کنند</a:t>
            </a:r>
          </a:p>
          <a:p>
            <a:pPr algn="r" rtl="1"/>
            <a:endParaRPr lang="fa-IR" dirty="0">
              <a:cs typeface="B Mitra" panose="00000400000000000000" pitchFamily="2" charset="-78"/>
            </a:endParaRPr>
          </a:p>
          <a:p>
            <a:pPr algn="r" rtl="1"/>
            <a:endParaRPr lang="fa-IR" dirty="0" smtClean="0">
              <a:cs typeface="B Mitra" panose="00000400000000000000" pitchFamily="2" charset="-78"/>
            </a:endParaRPr>
          </a:p>
          <a:p>
            <a:pPr algn="r" rtl="1"/>
            <a:endParaRPr lang="fa-IR" dirty="0">
              <a:cs typeface="B Mitra" panose="00000400000000000000" pitchFamily="2" charset="-78"/>
            </a:endParaRPr>
          </a:p>
          <a:p>
            <a:pPr algn="r" rtl="1"/>
            <a:endParaRPr lang="fa-IR" dirty="0" smtClean="0">
              <a:cs typeface="B Mitra" panose="00000400000000000000" pitchFamily="2" charset="-78"/>
            </a:endParaRPr>
          </a:p>
          <a:p>
            <a:pPr algn="r" rtl="1"/>
            <a:endParaRPr lang="fa-IR" dirty="0">
              <a:cs typeface="B Mitra" panose="00000400000000000000" pitchFamily="2" charset="-78"/>
            </a:endParaRPr>
          </a:p>
          <a:p>
            <a:pPr algn="r" rtl="1"/>
            <a:endParaRPr lang="fa-IR" dirty="0">
              <a:cs typeface="B Mitra" panose="00000400000000000000" pitchFamily="2" charset="-78"/>
            </a:endParaRP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8662" y="3461146"/>
            <a:ext cx="5010686" cy="2805984"/>
          </a:xfrm>
          <a:prstGeom prst="rect">
            <a:avLst/>
          </a:prstGeom>
        </p:spPr>
      </p:pic>
    </p:spTree>
    <p:extLst>
      <p:ext uri="{BB962C8B-B14F-4D97-AF65-F5344CB8AC3E}">
        <p14:creationId xmlns:p14="http://schemas.microsoft.com/office/powerpoint/2010/main" val="31061878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nodeType="withEffect">
                                  <p:stCondLst>
                                    <p:cond delay="0"/>
                                  </p:stCondLst>
                                  <p:childTnLst>
                                    <p:animRot by="120000">
                                      <p:cBhvr>
                                        <p:cTn id="6" dur="100" fill="hold">
                                          <p:stCondLst>
                                            <p:cond delay="0"/>
                                          </p:stCondLst>
                                        </p:cTn>
                                        <p:tgtEl>
                                          <p:spTgt spid="13"/>
                                        </p:tgtEl>
                                        <p:attrNameLst>
                                          <p:attrName>r</p:attrName>
                                        </p:attrNameLst>
                                      </p:cBhvr>
                                    </p:animRot>
                                    <p:animRot by="-240000">
                                      <p:cBhvr>
                                        <p:cTn id="7" dur="200" fill="hold">
                                          <p:stCondLst>
                                            <p:cond delay="200"/>
                                          </p:stCondLst>
                                        </p:cTn>
                                        <p:tgtEl>
                                          <p:spTgt spid="13"/>
                                        </p:tgtEl>
                                        <p:attrNameLst>
                                          <p:attrName>r</p:attrName>
                                        </p:attrNameLst>
                                      </p:cBhvr>
                                    </p:animRot>
                                    <p:animRot by="240000">
                                      <p:cBhvr>
                                        <p:cTn id="8" dur="200" fill="hold">
                                          <p:stCondLst>
                                            <p:cond delay="400"/>
                                          </p:stCondLst>
                                        </p:cTn>
                                        <p:tgtEl>
                                          <p:spTgt spid="13"/>
                                        </p:tgtEl>
                                        <p:attrNameLst>
                                          <p:attrName>r</p:attrName>
                                        </p:attrNameLst>
                                      </p:cBhvr>
                                    </p:animRot>
                                    <p:animRot by="-240000">
                                      <p:cBhvr>
                                        <p:cTn id="9" dur="200" fill="hold">
                                          <p:stCondLst>
                                            <p:cond delay="600"/>
                                          </p:stCondLst>
                                        </p:cTn>
                                        <p:tgtEl>
                                          <p:spTgt spid="13"/>
                                        </p:tgtEl>
                                        <p:attrNameLst>
                                          <p:attrName>r</p:attrName>
                                        </p:attrNameLst>
                                      </p:cBhvr>
                                    </p:animRot>
                                    <p:animRot by="120000">
                                      <p:cBhvr>
                                        <p:cTn id="10" dur="200" fill="hold">
                                          <p:stCondLst>
                                            <p:cond delay="800"/>
                                          </p:stCondLst>
                                        </p:cTn>
                                        <p:tgtEl>
                                          <p:spTgt spid="13"/>
                                        </p:tgtEl>
                                        <p:attrNameLst>
                                          <p:attrName>r</p:attrName>
                                        </p:attrNameLst>
                                      </p:cBhvr>
                                    </p:animRot>
                                  </p:childTnLst>
                                </p:cTn>
                              </p:par>
                              <p:par>
                                <p:cTn id="11" presetID="34" presetClass="emph" presetSubtype="0" fill="hold" grpId="0" nodeType="withEffect">
                                  <p:stCondLst>
                                    <p:cond delay="0"/>
                                  </p:stCondLst>
                                  <p:iterate type="lt">
                                    <p:tmPct val="10000"/>
                                  </p:iterate>
                                  <p:childTnLst>
                                    <p:animMotion origin="layout" path="M 0.0 0.0 L 0.0 -0.07213" pathEditMode="relative" ptsTypes="">
                                      <p:cBhvr>
                                        <p:cTn id="12" dur="250" accel="50000" decel="50000" autoRev="1" fill="hold">
                                          <p:stCondLst>
                                            <p:cond delay="0"/>
                                          </p:stCondLst>
                                        </p:cTn>
                                        <p:tgtEl>
                                          <p:spTgt spid="6"/>
                                        </p:tgtEl>
                                        <p:attrNameLst>
                                          <p:attrName>ppt_x</p:attrName>
                                          <p:attrName>ppt_y</p:attrName>
                                        </p:attrNameLst>
                                      </p:cBhvr>
                                    </p:animMotion>
                                    <p:animRot by="1500000">
                                      <p:cBhvr>
                                        <p:cTn id="13" dur="125" fill="hold">
                                          <p:stCondLst>
                                            <p:cond delay="0"/>
                                          </p:stCondLst>
                                        </p:cTn>
                                        <p:tgtEl>
                                          <p:spTgt spid="6"/>
                                        </p:tgtEl>
                                        <p:attrNameLst>
                                          <p:attrName>r</p:attrName>
                                        </p:attrNameLst>
                                      </p:cBhvr>
                                    </p:animRot>
                                    <p:animRot by="-1500000">
                                      <p:cBhvr>
                                        <p:cTn id="14" dur="125" fill="hold">
                                          <p:stCondLst>
                                            <p:cond delay="125"/>
                                          </p:stCondLst>
                                        </p:cTn>
                                        <p:tgtEl>
                                          <p:spTgt spid="6"/>
                                        </p:tgtEl>
                                        <p:attrNameLst>
                                          <p:attrName>r</p:attrName>
                                        </p:attrNameLst>
                                      </p:cBhvr>
                                    </p:animRot>
                                    <p:animRot by="-1500000">
                                      <p:cBhvr>
                                        <p:cTn id="15" dur="125" fill="hold">
                                          <p:stCondLst>
                                            <p:cond delay="250"/>
                                          </p:stCondLst>
                                        </p:cTn>
                                        <p:tgtEl>
                                          <p:spTgt spid="6"/>
                                        </p:tgtEl>
                                        <p:attrNameLst>
                                          <p:attrName>r</p:attrName>
                                        </p:attrNameLst>
                                      </p:cBhvr>
                                    </p:animRot>
                                    <p:animRot by="1500000">
                                      <p:cBhvr>
                                        <p:cTn id="16" dur="125" fill="hold">
                                          <p:stCondLst>
                                            <p:cond delay="375"/>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785810"/>
          </a:xfrm>
        </p:spPr>
        <p:txBody>
          <a:bodyPr/>
          <a:lstStyle/>
          <a:p>
            <a:r>
              <a:rPr lang="fa-IR" dirty="0" smtClean="0">
                <a:cs typeface="B Esfehan" pitchFamily="2" charset="-78"/>
              </a:rPr>
              <a:t>پژوهش تاریخی</a:t>
            </a:r>
            <a:endParaRPr lang="en-US" dirty="0">
              <a:cs typeface="B Esfehan" pitchFamily="2" charset="-78"/>
            </a:endParaRPr>
          </a:p>
        </p:txBody>
      </p:sp>
      <p:sp>
        <p:nvSpPr>
          <p:cNvPr id="4" name="Rectangle 3"/>
          <p:cNvSpPr/>
          <p:nvPr/>
        </p:nvSpPr>
        <p:spPr>
          <a:xfrm>
            <a:off x="1142976" y="1214422"/>
            <a:ext cx="8001024" cy="2143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7" name="Rectangle 6"/>
          <p:cNvSpPr/>
          <p:nvPr/>
        </p:nvSpPr>
        <p:spPr>
          <a:xfrm>
            <a:off x="0" y="1214422"/>
            <a:ext cx="928662" cy="21431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000" b="1" dirty="0" smtClean="0">
                <a:solidFill>
                  <a:schemeClr val="tx1"/>
                </a:solidFill>
                <a:cs typeface="B Mitra" pitchFamily="2" charset="-78"/>
              </a:rPr>
              <a:t>2</a:t>
            </a:r>
            <a:endParaRPr lang="en-US" sz="2000" b="1" dirty="0">
              <a:solidFill>
                <a:schemeClr val="tx1"/>
              </a:solidFill>
              <a:cs typeface="B Mitra" pitchFamily="2" charset="-78"/>
            </a:endParaRPr>
          </a:p>
        </p:txBody>
      </p:sp>
      <p:sp>
        <p:nvSpPr>
          <p:cNvPr id="8" name="Rectangle 7"/>
          <p:cNvSpPr/>
          <p:nvPr/>
        </p:nvSpPr>
        <p:spPr>
          <a:xfrm>
            <a:off x="1142976" y="1052736"/>
            <a:ext cx="8001024" cy="35719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rgbClr val="7030A0"/>
              </a:solidFill>
            </a:endParaRPr>
          </a:p>
        </p:txBody>
      </p:sp>
      <p:sp>
        <p:nvSpPr>
          <p:cNvPr id="9" name="Rectangle 8"/>
          <p:cNvSpPr/>
          <p:nvPr/>
        </p:nvSpPr>
        <p:spPr>
          <a:xfrm>
            <a:off x="0" y="1052736"/>
            <a:ext cx="1115616" cy="35719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
        <p:nvSpPr>
          <p:cNvPr id="10" name="Content Placeholder 5"/>
          <p:cNvSpPr txBox="1">
            <a:spLocks/>
          </p:cNvSpPr>
          <p:nvPr/>
        </p:nvSpPr>
        <p:spPr>
          <a:xfrm>
            <a:off x="3215498" y="1590423"/>
            <a:ext cx="5813312" cy="493492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Font typeface="Arial" pitchFamily="34" charset="0"/>
              <a:buNone/>
            </a:pPr>
            <a:r>
              <a:rPr lang="fa-IR" sz="2350" dirty="0" smtClean="0">
                <a:solidFill>
                  <a:srgbClr val="7030A0"/>
                </a:solidFill>
                <a:effectLst>
                  <a:outerShdw blurRad="38100" dist="38100" dir="2700000" algn="tl">
                    <a:srgbClr val="000000">
                      <a:alpha val="43137"/>
                    </a:srgbClr>
                  </a:outerShdw>
                </a:effectLst>
                <a:cs typeface="B Mitra" panose="00000400000000000000" pitchFamily="2" charset="-78"/>
              </a:rPr>
              <a:t>شامل مطالعه، درک و شرح رویدادهای گذشته است. هدف از مطالعه تاریخی، رسیدن به نتایجی مربوط به علل،تأثیرات یا روند رویدادهای گذشته است که ممکن است به روشن شدن رویدادهای کنونی و پیش بینی وقایع آینده کمک نماید.</a:t>
            </a:r>
          </a:p>
          <a:p>
            <a:pPr marL="0" indent="0" algn="r" rtl="1">
              <a:buFont typeface="Arial" pitchFamily="34" charset="0"/>
              <a:buNone/>
            </a:pPr>
            <a:endParaRPr lang="fa-IR" sz="2350" dirty="0" smtClean="0">
              <a:solidFill>
                <a:srgbClr val="7030A0"/>
              </a:solidFill>
              <a:effectLst>
                <a:outerShdw blurRad="38100" dist="38100" dir="2700000" algn="tl">
                  <a:srgbClr val="000000">
                    <a:alpha val="43137"/>
                  </a:srgbClr>
                </a:outerShdw>
              </a:effectLst>
              <a:cs typeface="B Mitra" panose="00000400000000000000" pitchFamily="2" charset="-78"/>
            </a:endParaRPr>
          </a:p>
          <a:p>
            <a:pPr algn="r" rtl="1"/>
            <a:r>
              <a:rPr lang="fa-IR" sz="2350" dirty="0" smtClean="0">
                <a:solidFill>
                  <a:srgbClr val="7030A0"/>
                </a:solidFill>
                <a:effectLst>
                  <a:outerShdw blurRad="38100" dist="38100" dir="2700000" algn="tl">
                    <a:srgbClr val="000000">
                      <a:alpha val="43137"/>
                    </a:srgbClr>
                  </a:outerShdw>
                </a:effectLst>
                <a:cs typeface="B Mitra" panose="00000400000000000000" pitchFamily="2" charset="-78"/>
              </a:rPr>
              <a:t>مهمترین مشکل این نوع تحقیقات عدم حضور محقق در صحنه واقعه است و تنها باید به اسناد و مدارک تاریخی اکتفا نمود. ممکن است در برخی موارد اسناد لازم موجود نباشند.</a:t>
            </a:r>
          </a:p>
          <a:p>
            <a:pPr algn="r" rtl="1"/>
            <a:endParaRPr lang="fa-IR" sz="2350" dirty="0" smtClean="0">
              <a:solidFill>
                <a:srgbClr val="7030A0"/>
              </a:solidFill>
              <a:effectLst>
                <a:outerShdw blurRad="38100" dist="38100" dir="2700000" algn="tl">
                  <a:srgbClr val="000000">
                    <a:alpha val="43137"/>
                  </a:srgbClr>
                </a:outerShdw>
              </a:effectLst>
              <a:cs typeface="B Mitra" panose="00000400000000000000" pitchFamily="2" charset="-78"/>
            </a:endParaRPr>
          </a:p>
          <a:p>
            <a:pPr algn="r" rtl="1"/>
            <a:r>
              <a:rPr lang="fa-IR" sz="2350" dirty="0" smtClean="0">
                <a:solidFill>
                  <a:srgbClr val="7030A0"/>
                </a:solidFill>
                <a:effectLst>
                  <a:outerShdw blurRad="38100" dist="38100" dir="2700000" algn="tl">
                    <a:srgbClr val="000000">
                      <a:alpha val="43137"/>
                    </a:srgbClr>
                  </a:outerShdw>
                </a:effectLst>
                <a:cs typeface="B Mitra" panose="00000400000000000000" pitchFamily="2" charset="-78"/>
              </a:rPr>
              <a:t>منابع محقق در این پژوهش شامل اسناد، وسایل دیداری و شنیداری مثل فیلم، اسلاید، نوار صوتی، نوار تصویری،عکس و ... است</a:t>
            </a:r>
          </a:p>
          <a:p>
            <a:pPr marL="0" indent="0" algn="r" rtl="1">
              <a:buNone/>
            </a:pPr>
            <a:endParaRPr lang="fa-IR" sz="2350" dirty="0" smtClean="0">
              <a:solidFill>
                <a:srgbClr val="7030A0"/>
              </a:solidFill>
              <a:effectLst>
                <a:outerShdw blurRad="38100" dist="38100" dir="2700000" algn="tl">
                  <a:srgbClr val="000000">
                    <a:alpha val="43137"/>
                  </a:srgbClr>
                </a:outerShdw>
              </a:effectLst>
              <a:cs typeface="B Mitra" panose="00000400000000000000" pitchFamily="2" charset="-78"/>
            </a:endParaRPr>
          </a:p>
          <a:p>
            <a:pPr algn="r" rtl="1"/>
            <a:endParaRPr lang="fa-IR" sz="2350" dirty="0">
              <a:solidFill>
                <a:srgbClr val="7030A0"/>
              </a:solidFill>
              <a:effectLst>
                <a:outerShdw blurRad="38100" dist="38100" dir="2700000" algn="tl">
                  <a:srgbClr val="000000">
                    <a:alpha val="43137"/>
                  </a:srgbClr>
                </a:outerShdw>
              </a:effectLst>
              <a:cs typeface="B Mitra" panose="00000400000000000000" pitchFamily="2" charset="-78"/>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75" y="1700808"/>
            <a:ext cx="3244873" cy="2037158"/>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375" y="4063911"/>
            <a:ext cx="3244873" cy="2245504"/>
          </a:xfrm>
          <a:prstGeom prst="rect">
            <a:avLst/>
          </a:prstGeom>
        </p:spPr>
      </p:pic>
    </p:spTree>
    <p:extLst>
      <p:ext uri="{BB962C8B-B14F-4D97-AF65-F5344CB8AC3E}">
        <p14:creationId xmlns:p14="http://schemas.microsoft.com/office/powerpoint/2010/main" val="94634713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150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32" presetClass="emph" presetSubtype="0" fill="hold" grpId="0" nodeType="withEffect">
                                  <p:stCondLst>
                                    <p:cond delay="1500"/>
                                  </p:stCondLst>
                                  <p:childTnLst>
                                    <p:animRot by="120000">
                                      <p:cBhvr>
                                        <p:cTn id="14" dur="100" fill="hold">
                                          <p:stCondLst>
                                            <p:cond delay="0"/>
                                          </p:stCondLst>
                                        </p:cTn>
                                        <p:tgtEl>
                                          <p:spTgt spid="6"/>
                                        </p:tgtEl>
                                        <p:attrNameLst>
                                          <p:attrName>r</p:attrName>
                                        </p:attrNameLst>
                                      </p:cBhvr>
                                    </p:animRot>
                                    <p:animRot by="-240000">
                                      <p:cBhvr>
                                        <p:cTn id="15" dur="200" fill="hold">
                                          <p:stCondLst>
                                            <p:cond delay="200"/>
                                          </p:stCondLst>
                                        </p:cTn>
                                        <p:tgtEl>
                                          <p:spTgt spid="6"/>
                                        </p:tgtEl>
                                        <p:attrNameLst>
                                          <p:attrName>r</p:attrName>
                                        </p:attrNameLst>
                                      </p:cBhvr>
                                    </p:animRot>
                                    <p:animRot by="240000">
                                      <p:cBhvr>
                                        <p:cTn id="16" dur="200" fill="hold">
                                          <p:stCondLst>
                                            <p:cond delay="400"/>
                                          </p:stCondLst>
                                        </p:cTn>
                                        <p:tgtEl>
                                          <p:spTgt spid="6"/>
                                        </p:tgtEl>
                                        <p:attrNameLst>
                                          <p:attrName>r</p:attrName>
                                        </p:attrNameLst>
                                      </p:cBhvr>
                                    </p:animRot>
                                    <p:animRot by="-240000">
                                      <p:cBhvr>
                                        <p:cTn id="17" dur="200" fill="hold">
                                          <p:stCondLst>
                                            <p:cond delay="600"/>
                                          </p:stCondLst>
                                        </p:cTn>
                                        <p:tgtEl>
                                          <p:spTgt spid="6"/>
                                        </p:tgtEl>
                                        <p:attrNameLst>
                                          <p:attrName>r</p:attrName>
                                        </p:attrNameLst>
                                      </p:cBhvr>
                                    </p:animRot>
                                    <p:animRot by="120000">
                                      <p:cBhvr>
                                        <p:cTn id="18" dur="200" fill="hold">
                                          <p:stCondLst>
                                            <p:cond delay="80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785810"/>
          </a:xfrm>
        </p:spPr>
        <p:txBody>
          <a:bodyPr/>
          <a:lstStyle/>
          <a:p>
            <a:r>
              <a:rPr lang="fa-IR" dirty="0" smtClean="0">
                <a:cs typeface="B Esfehan" pitchFamily="2" charset="-78"/>
              </a:rPr>
              <a:t>پژوهش پیمایشی</a:t>
            </a:r>
            <a:endParaRPr lang="en-US" dirty="0">
              <a:cs typeface="B Esfehan" pitchFamily="2" charset="-78"/>
            </a:endParaRPr>
          </a:p>
        </p:txBody>
      </p:sp>
      <p:sp>
        <p:nvSpPr>
          <p:cNvPr id="4" name="Rectangle 3"/>
          <p:cNvSpPr/>
          <p:nvPr/>
        </p:nvSpPr>
        <p:spPr>
          <a:xfrm>
            <a:off x="1142976" y="1214422"/>
            <a:ext cx="8001024" cy="2143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7" name="Rectangle 6"/>
          <p:cNvSpPr/>
          <p:nvPr/>
        </p:nvSpPr>
        <p:spPr>
          <a:xfrm>
            <a:off x="0" y="1214422"/>
            <a:ext cx="928662" cy="21431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000" b="1" dirty="0" smtClean="0">
                <a:solidFill>
                  <a:schemeClr val="tx1"/>
                </a:solidFill>
                <a:cs typeface="B Mitra" pitchFamily="2" charset="-78"/>
              </a:rPr>
              <a:t>2</a:t>
            </a:r>
            <a:endParaRPr lang="en-US" sz="2000" b="1" dirty="0">
              <a:solidFill>
                <a:schemeClr val="tx1"/>
              </a:solidFill>
              <a:cs typeface="B Mitra" pitchFamily="2" charset="-78"/>
            </a:endParaRPr>
          </a:p>
        </p:txBody>
      </p:sp>
      <p:sp>
        <p:nvSpPr>
          <p:cNvPr id="8" name="Rectangle 7"/>
          <p:cNvSpPr/>
          <p:nvPr/>
        </p:nvSpPr>
        <p:spPr>
          <a:xfrm>
            <a:off x="1142976" y="1052736"/>
            <a:ext cx="8001024" cy="35719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rgbClr val="7030A0"/>
              </a:solidFill>
            </a:endParaRPr>
          </a:p>
        </p:txBody>
      </p:sp>
      <p:sp>
        <p:nvSpPr>
          <p:cNvPr id="9" name="Rectangle 8"/>
          <p:cNvSpPr/>
          <p:nvPr/>
        </p:nvSpPr>
        <p:spPr>
          <a:xfrm>
            <a:off x="0" y="1052736"/>
            <a:ext cx="1115616" cy="35719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
        <p:nvSpPr>
          <p:cNvPr id="13" name="Content Placeholder 5"/>
          <p:cNvSpPr txBox="1">
            <a:spLocks/>
          </p:cNvSpPr>
          <p:nvPr/>
        </p:nvSpPr>
        <p:spPr>
          <a:xfrm>
            <a:off x="3491880" y="1838545"/>
            <a:ext cx="5652120" cy="4038727"/>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rtl="1"/>
            <a:endParaRPr lang="fa-IR" dirty="0" smtClean="0">
              <a:cs typeface="B Mitra" panose="00000400000000000000" pitchFamily="2" charset="-78"/>
            </a:endParaRPr>
          </a:p>
          <a:p>
            <a:pPr marL="0" indent="0" algn="r" rtl="1">
              <a:buNone/>
            </a:pPr>
            <a:r>
              <a:rPr lang="fa-IR" dirty="0" smtClean="0">
                <a:cs typeface="B Mitra" panose="00000400000000000000" pitchFamily="2" charset="-78"/>
              </a:rPr>
              <a:t>روشی است برای گردآوری اطلاعات از گروه معینی از افراد و مطالعه میزان علایق، نگرشها و رفتارهای آنها. این نوع تحقیق در تحقیقات علوم اجتماعی و رفتاری به کار میرود. در این روش بیشتر از مشاهده، مصاحبه، پرسشنامه و آمار استفاده می شود.</a:t>
            </a:r>
          </a:p>
          <a:p>
            <a:pPr algn="r" rtl="1"/>
            <a:endParaRPr lang="fa-IR" dirty="0" smtClean="0">
              <a:cs typeface="B Mitra" panose="00000400000000000000" pitchFamily="2" charset="-78"/>
            </a:endParaRPr>
          </a:p>
          <a:p>
            <a:pPr algn="r"/>
            <a:endParaRPr lang="fa-IR" dirty="0" smtClean="0">
              <a:cs typeface="B Mitra" panose="00000400000000000000" pitchFamily="2" charset="-78"/>
            </a:endParaRPr>
          </a:p>
          <a:p>
            <a:pPr algn="r" rtl="1"/>
            <a:endParaRPr lang="fa-IR" dirty="0" smtClean="0">
              <a:solidFill>
                <a:srgbClr val="FF0000"/>
              </a:solidFill>
              <a:cs typeface="B Mitra" panose="00000400000000000000" pitchFamily="2" charset="-78"/>
            </a:endParaRPr>
          </a:p>
          <a:p>
            <a:pPr algn="r" rtl="1"/>
            <a:endParaRPr lang="fa-IR" dirty="0">
              <a:cs typeface="B Mitra" panose="00000400000000000000" pitchFamily="2" charset="-78"/>
            </a:endParaRPr>
          </a:p>
        </p:txBody>
      </p:sp>
      <p:sp>
        <p:nvSpPr>
          <p:cNvPr id="14" name="Oval 13"/>
          <p:cNvSpPr/>
          <p:nvPr/>
        </p:nvSpPr>
        <p:spPr>
          <a:xfrm>
            <a:off x="29552" y="5013176"/>
            <a:ext cx="6198631" cy="1490811"/>
          </a:xfrm>
          <a:prstGeom prst="ellipse">
            <a:avLst/>
          </a:prstGeom>
          <a:solidFill>
            <a:srgbClr val="2DF332"/>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ln w="0"/>
                <a:solidFill>
                  <a:schemeClr val="accent1"/>
                </a:solidFill>
                <a:effectLst>
                  <a:outerShdw blurRad="38100" dist="25400" dir="5400000" algn="ctr" rotWithShape="0">
                    <a:srgbClr val="6E747A">
                      <a:alpha val="43000"/>
                    </a:srgbClr>
                  </a:outerShdw>
                </a:effectLst>
                <a:cs typeface="B Mitra" panose="00000400000000000000" pitchFamily="2" charset="-78"/>
              </a:rPr>
              <a:t>اگر میخواهی </a:t>
            </a:r>
            <a:r>
              <a:rPr lang="fa-IR" sz="2800" dirty="0">
                <a:ln w="0"/>
                <a:solidFill>
                  <a:schemeClr val="accent1"/>
                </a:solidFill>
                <a:effectLst>
                  <a:outerShdw blurRad="38100" dist="25400" dir="5400000" algn="ctr" rotWithShape="0">
                    <a:srgbClr val="6E747A">
                      <a:alpha val="43000"/>
                    </a:srgbClr>
                  </a:outerShdw>
                </a:effectLst>
                <a:cs typeface="B Mitra" panose="00000400000000000000" pitchFamily="2" charset="-78"/>
              </a:rPr>
              <a:t>از چیزی سر </a:t>
            </a:r>
            <a:r>
              <a:rPr lang="fa-IR" sz="2800" dirty="0" smtClean="0">
                <a:ln w="0"/>
                <a:solidFill>
                  <a:schemeClr val="accent1"/>
                </a:solidFill>
                <a:effectLst>
                  <a:outerShdw blurRad="38100" dist="25400" dir="5400000" algn="ctr" rotWithShape="0">
                    <a:srgbClr val="6E747A">
                      <a:alpha val="43000"/>
                    </a:srgbClr>
                  </a:outerShdw>
                </a:effectLst>
                <a:cs typeface="B Mitra" panose="00000400000000000000" pitchFamily="2" charset="-78"/>
              </a:rPr>
              <a:t>در بیاوری بپرس</a:t>
            </a:r>
            <a:endParaRPr lang="en-US" sz="2800" dirty="0">
              <a:ln w="0"/>
              <a:solidFill>
                <a:schemeClr val="accent1"/>
              </a:solidFill>
              <a:effectLst>
                <a:outerShdw blurRad="38100" dist="25400" dir="5400000" algn="ctr" rotWithShape="0">
                  <a:srgbClr val="6E747A">
                    <a:alpha val="43000"/>
                  </a:srgbClr>
                </a:outerShdw>
              </a:effectLst>
              <a:cs typeface="B Mitra" panose="00000400000000000000" pitchFamily="2" charset="-78"/>
            </a:endParaRPr>
          </a:p>
        </p:txBody>
      </p:sp>
    </p:spTree>
    <p:extLst>
      <p:ext uri="{BB962C8B-B14F-4D97-AF65-F5344CB8AC3E}">
        <p14:creationId xmlns:p14="http://schemas.microsoft.com/office/powerpoint/2010/main" val="14104094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10" presetClass="entr" presetSubtype="0" fill="hold" grpId="0" nodeType="withEffect">
                                  <p:stCondLst>
                                    <p:cond delay="225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1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785810"/>
          </a:xfrm>
        </p:spPr>
        <p:txBody>
          <a:bodyPr/>
          <a:lstStyle/>
          <a:p>
            <a:r>
              <a:rPr lang="fa-IR" dirty="0" smtClean="0">
                <a:cs typeface="B Esfehan" pitchFamily="2" charset="-78"/>
              </a:rPr>
              <a:t>پژوهش موردی</a:t>
            </a:r>
            <a:endParaRPr lang="en-US" dirty="0">
              <a:cs typeface="B Esfehan" pitchFamily="2" charset="-78"/>
            </a:endParaRPr>
          </a:p>
        </p:txBody>
      </p:sp>
      <p:sp>
        <p:nvSpPr>
          <p:cNvPr id="4" name="Rectangle 3"/>
          <p:cNvSpPr/>
          <p:nvPr/>
        </p:nvSpPr>
        <p:spPr>
          <a:xfrm>
            <a:off x="1142976" y="1214422"/>
            <a:ext cx="8001024" cy="2143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7" name="Rectangle 6"/>
          <p:cNvSpPr/>
          <p:nvPr/>
        </p:nvSpPr>
        <p:spPr>
          <a:xfrm>
            <a:off x="0" y="1214422"/>
            <a:ext cx="928662" cy="21431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000" b="1" dirty="0" smtClean="0">
                <a:solidFill>
                  <a:schemeClr val="tx1"/>
                </a:solidFill>
                <a:cs typeface="B Mitra" pitchFamily="2" charset="-78"/>
              </a:rPr>
              <a:t>2</a:t>
            </a:r>
            <a:endParaRPr lang="en-US" sz="2000" b="1" dirty="0">
              <a:solidFill>
                <a:schemeClr val="tx1"/>
              </a:solidFill>
              <a:cs typeface="B Mitra" pitchFamily="2" charset="-78"/>
            </a:endParaRPr>
          </a:p>
        </p:txBody>
      </p:sp>
      <p:sp>
        <p:nvSpPr>
          <p:cNvPr id="8" name="Rectangle 7"/>
          <p:cNvSpPr/>
          <p:nvPr/>
        </p:nvSpPr>
        <p:spPr>
          <a:xfrm>
            <a:off x="1142976" y="1052736"/>
            <a:ext cx="8001024" cy="35719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rgbClr val="7030A0"/>
              </a:solidFill>
            </a:endParaRPr>
          </a:p>
        </p:txBody>
      </p:sp>
      <p:sp>
        <p:nvSpPr>
          <p:cNvPr id="9" name="Rectangle 8"/>
          <p:cNvSpPr/>
          <p:nvPr/>
        </p:nvSpPr>
        <p:spPr>
          <a:xfrm>
            <a:off x="0" y="1052736"/>
            <a:ext cx="1115616" cy="35719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000" b="1" dirty="0">
              <a:solidFill>
                <a:schemeClr val="tx1"/>
              </a:solidFill>
              <a:cs typeface="B Mitra" pitchFamily="2" charset="-78"/>
            </a:endParaRPr>
          </a:p>
        </p:txBody>
      </p:sp>
      <p:sp>
        <p:nvSpPr>
          <p:cNvPr id="10" name="Content Placeholder 5"/>
          <p:cNvSpPr txBox="1">
            <a:spLocks/>
          </p:cNvSpPr>
          <p:nvPr/>
        </p:nvSpPr>
        <p:spPr>
          <a:xfrm>
            <a:off x="675746" y="1409934"/>
            <a:ext cx="7949092" cy="3536208"/>
          </a:xfrm>
          <a:prstGeom prst="rect">
            <a:avLst/>
          </a:prstGeom>
        </p:spPr>
        <p:txBody>
          <a:bodyPr>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rtl="1"/>
            <a:endParaRPr lang="fa-IR" dirty="0" smtClean="0">
              <a:cs typeface="B Mitra" panose="00000400000000000000" pitchFamily="2" charset="-78"/>
            </a:endParaRPr>
          </a:p>
          <a:p>
            <a:pPr algn="r" rtl="1"/>
            <a:r>
              <a:rPr lang="fa-IR" dirty="0" smtClean="0">
                <a:cs typeface="B Mitra" panose="00000400000000000000" pitchFamily="2" charset="-78"/>
              </a:rPr>
              <a:t>در این نوع مطالعه یک مورد خاص را انتخاب و از جنبه های بسیار به بررسی آن میپردازند. با این روش موردی خاص را که می تواند یک فرد، خانواده، قبیله یا حتی یک جامعهای کوچک باشد را به طور کامل، همه جانبه مورد شناخت قرار داد</a:t>
            </a:r>
            <a:r>
              <a:rPr lang="fa-IR" dirty="0" smtClean="0">
                <a:cs typeface="B Mitra" panose="00000400000000000000" pitchFamily="2" charset="-78"/>
              </a:rPr>
              <a:t>.</a:t>
            </a:r>
          </a:p>
          <a:p>
            <a:pPr algn="r" rtl="1"/>
            <a:endParaRPr lang="fa-IR" dirty="0">
              <a:cs typeface="B Mitra" panose="00000400000000000000" pitchFamily="2" charset="-78"/>
            </a:endParaRPr>
          </a:p>
          <a:p>
            <a:pPr algn="r" rtl="1"/>
            <a:r>
              <a:rPr lang="fa-IR" dirty="0" smtClean="0">
                <a:cs typeface="B Mitra" panose="00000400000000000000" pitchFamily="2" charset="-78"/>
              </a:rPr>
              <a:t>مثلاً بررسی آداب و رسوم ساکنان روستا، </a:t>
            </a:r>
          </a:p>
          <a:p>
            <a:pPr algn="r" rtl="1"/>
            <a:r>
              <a:rPr lang="fa-IR" dirty="0" smtClean="0">
                <a:cs typeface="B Mitra" panose="00000400000000000000" pitchFamily="2" charset="-78"/>
              </a:rPr>
              <a:t>بررسی ویژگی های رفتاری یک دانش آموز ناسازگار،</a:t>
            </a:r>
          </a:p>
          <a:p>
            <a:pPr algn="r" rtl="1"/>
            <a:r>
              <a:rPr lang="fa-IR" dirty="0" smtClean="0">
                <a:cs typeface="B Mitra" panose="00000400000000000000" pitchFamily="2" charset="-78"/>
              </a:rPr>
              <a:t> مطالعه یک مجرم خاص</a:t>
            </a:r>
            <a:endParaRPr lang="fa-IR" dirty="0" smtClean="0">
              <a:cs typeface="B Mitra" panose="00000400000000000000" pitchFamily="2" charset="-78"/>
            </a:endParaRPr>
          </a:p>
          <a:p>
            <a:pPr algn="r"/>
            <a:endParaRPr lang="fa-IR" dirty="0" smtClean="0">
              <a:cs typeface="B Mitra" panose="00000400000000000000" pitchFamily="2" charset="-78"/>
            </a:endParaRPr>
          </a:p>
          <a:p>
            <a:pPr algn="r" rtl="1"/>
            <a:endParaRPr lang="fa-IR" dirty="0" smtClean="0">
              <a:solidFill>
                <a:srgbClr val="FF0000"/>
              </a:solidFill>
              <a:cs typeface="B Mitra" panose="00000400000000000000" pitchFamily="2" charset="-78"/>
            </a:endParaRPr>
          </a:p>
          <a:p>
            <a:pPr algn="r" rtl="1"/>
            <a:endParaRPr lang="fa-IR" dirty="0">
              <a:cs typeface="B Mitra" panose="00000400000000000000" pitchFamily="2" charset="-78"/>
            </a:endParaRPr>
          </a:p>
        </p:txBody>
      </p:sp>
    </p:spTree>
    <p:extLst>
      <p:ext uri="{BB962C8B-B14F-4D97-AF65-F5344CB8AC3E}">
        <p14:creationId xmlns:p14="http://schemas.microsoft.com/office/powerpoint/2010/main" val="32948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11035</TotalTime>
  <Words>1107</Words>
  <Application>Microsoft Office PowerPoint</Application>
  <PresentationFormat>On-screen Show (4:3)</PresentationFormat>
  <Paragraphs>124</Paragraphs>
  <Slides>13</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Arial</vt:lpstr>
      <vt:lpstr>B Esfehan</vt:lpstr>
      <vt:lpstr>B Koodak</vt:lpstr>
      <vt:lpstr>B Koodak Outline</vt:lpstr>
      <vt:lpstr>B Lotus</vt:lpstr>
      <vt:lpstr>B Mitra</vt:lpstr>
      <vt:lpstr>B Nazanin</vt:lpstr>
      <vt:lpstr>Calibri</vt:lpstr>
      <vt:lpstr>Times New Roman</vt:lpstr>
      <vt:lpstr>Wingdings</vt:lpstr>
      <vt:lpstr>Office Theme</vt:lpstr>
      <vt:lpstr>PowerPoint Presentation</vt:lpstr>
      <vt:lpstr>تقسیم بندی تحقیقات</vt:lpstr>
      <vt:lpstr>تحقیقات بنیادی</vt:lpstr>
      <vt:lpstr>تحقیقات کاربردی (توسعه ای)</vt:lpstr>
      <vt:lpstr>تقسیم بندی تحقیقات</vt:lpstr>
      <vt:lpstr>پژوهش تجربی (آزمایشی)</vt:lpstr>
      <vt:lpstr>پژوهش تاریخی</vt:lpstr>
      <vt:lpstr>پژوهش پیمایشی</vt:lpstr>
      <vt:lpstr>پژوهش موردی</vt:lpstr>
      <vt:lpstr>پژوهش همبستگی</vt:lpstr>
      <vt:lpstr>روش تحلیل محتوا</vt:lpstr>
      <vt:lpstr>تحقیق ارزیابی</vt:lpstr>
      <vt:lpstr>سوال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اهداف آموزشی</dc:title>
  <dc:creator>mohsen</dc:creator>
  <cp:lastModifiedBy>mohammad</cp:lastModifiedBy>
  <cp:revision>239</cp:revision>
  <dcterms:created xsi:type="dcterms:W3CDTF">2013-12-24T14:45:18Z</dcterms:created>
  <dcterms:modified xsi:type="dcterms:W3CDTF">2018-10-24T18:58:54Z</dcterms:modified>
</cp:coreProperties>
</file>