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9" r:id="rId4"/>
    <p:sldId id="257" r:id="rId5"/>
    <p:sldId id="270" r:id="rId6"/>
    <p:sldId id="279" r:id="rId7"/>
    <p:sldId id="280" r:id="rId8"/>
    <p:sldId id="281" r:id="rId9"/>
    <p:sldId id="282" r:id="rId10"/>
    <p:sldId id="283" r:id="rId11"/>
    <p:sldId id="284" r:id="rId12"/>
    <p:sldId id="285" r:id="rId13"/>
    <p:sldId id="286" r:id="rId14"/>
    <p:sldId id="287" r:id="rId15"/>
    <p:sldId id="288" r:id="rId16"/>
    <p:sldId id="278" r:id="rId17"/>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C000"/>
    <a:srgbClr val="CC0000"/>
    <a:srgbClr val="CC9900"/>
    <a:srgbClr val="FFFF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4660"/>
  </p:normalViewPr>
  <p:slideViewPr>
    <p:cSldViewPr snapToGrid="0">
      <p:cViewPr>
        <p:scale>
          <a:sx n="60" d="100"/>
          <a:sy n="60" d="100"/>
        </p:scale>
        <p:origin x="26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94421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67657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1606995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a:xfrm>
            <a:off x="2692397" y="5037663"/>
            <a:ext cx="5214635" cy="279400"/>
          </a:xfrm>
        </p:spPr>
        <p:txBody>
          <a:bodyPr/>
          <a:lstStyle/>
          <a:p>
            <a:endParaRPr lang="fa-IR"/>
          </a:p>
        </p:txBody>
      </p:sp>
      <p:sp>
        <p:nvSpPr>
          <p:cNvPr id="6" name="Slide Number Placeholder 5"/>
          <p:cNvSpPr>
            <a:spLocks noGrp="1"/>
          </p:cNvSpPr>
          <p:nvPr>
            <p:ph type="sldNum" sz="quarter" idx="12"/>
          </p:nvPr>
        </p:nvSpPr>
        <p:spPr>
          <a:xfrm>
            <a:off x="8956900" y="5037663"/>
            <a:ext cx="551167" cy="279400"/>
          </a:xfrm>
        </p:spPr>
        <p:txBody>
          <a:bodyPr/>
          <a:lstStyle/>
          <a:p>
            <a:fld id="{54638226-5F98-4117-B452-43AAA93D86C8}" type="slidenum">
              <a:rPr lang="fa-IR" smtClean="0"/>
              <a:t>‹#›</a:t>
            </a:fld>
            <a:endParaRPr lang="fa-I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3838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1377392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033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760CDB-76C3-4B1C-90A7-451F1DFFCDD2}" type="datetimeFigureOut">
              <a:rPr lang="fa-IR" smtClean="0"/>
              <a:t>20/04/1438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228331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760CDB-76C3-4B1C-90A7-451F1DFFCDD2}" type="datetimeFigureOut">
              <a:rPr lang="fa-IR" smtClean="0"/>
              <a:t>20/04/1438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54638226-5F98-4117-B452-43AAA93D86C8}" type="slidenum">
              <a:rPr lang="fa-IR" smtClean="0"/>
              <a:t>‹#›</a:t>
            </a:fld>
            <a:endParaRPr lang="fa-I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698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7760CDB-76C3-4B1C-90A7-451F1DFFCDD2}" type="datetimeFigureOut">
              <a:rPr lang="fa-IR" smtClean="0"/>
              <a:t>20/04/1438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54638226-5F98-4117-B452-43AAA93D86C8}" type="slidenum">
              <a:rPr lang="fa-IR" smtClean="0"/>
              <a:t>‹#›</a:t>
            </a:fld>
            <a:endParaRPr lang="fa-I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5091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60CDB-76C3-4B1C-90A7-451F1DFFCDD2}" type="datetimeFigureOut">
              <a:rPr lang="fa-IR" smtClean="0"/>
              <a:t>20/04/1438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237144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7760CDB-76C3-4B1C-90A7-451F1DFFCDD2}" type="datetimeFigureOut">
              <a:rPr lang="fa-IR" smtClean="0"/>
              <a:t>20/04/1438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4638226-5F98-4117-B452-43AAA93D86C8}" type="slidenum">
              <a:rPr lang="fa-IR" smtClean="0"/>
              <a:t>‹#›</a:t>
            </a:fld>
            <a:endParaRPr lang="fa-I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6809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2581743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7760CDB-76C3-4B1C-90A7-451F1DFFCDD2}" type="datetimeFigureOut">
              <a:rPr lang="fa-IR" smtClean="0"/>
              <a:t>20/04/1438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1052526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7760CDB-76C3-4B1C-90A7-451F1DFFCDD2}" type="datetimeFigureOut">
              <a:rPr lang="fa-IR" smtClean="0"/>
              <a:t>20/04/1438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246777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5800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915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2324678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6158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208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0705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482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760CDB-76C3-4B1C-90A7-451F1DFFCDD2}" type="datetimeFigureOut">
              <a:rPr lang="fa-IR" smtClean="0"/>
              <a:t>20/04/1438</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2542804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p:cNvSpPr>
            <a:spLocks noGrp="1"/>
          </p:cNvSpPr>
          <p:nvPr>
            <p:ph type="dt" sz="half" idx="10"/>
          </p:nvPr>
        </p:nvSpPr>
        <p:spPr/>
        <p:txBody>
          <a:bodyPr/>
          <a:lstStyle/>
          <a:p>
            <a:fld id="{57760CDB-76C3-4B1C-90A7-451F1DFFCDD2}" type="datetimeFigureOut">
              <a:rPr lang="fa-IR" smtClean="0"/>
              <a:t>20/04/1438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70100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p:cNvSpPr>
            <a:spLocks noGrp="1"/>
          </p:cNvSpPr>
          <p:nvPr>
            <p:ph type="dt" sz="half" idx="10"/>
          </p:nvPr>
        </p:nvSpPr>
        <p:spPr/>
        <p:txBody>
          <a:bodyPr/>
          <a:lstStyle/>
          <a:p>
            <a:fld id="{57760CDB-76C3-4B1C-90A7-451F1DFFCDD2}" type="datetimeFigureOut">
              <a:rPr lang="fa-IR" smtClean="0"/>
              <a:t>20/04/1438</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238233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2"/>
          <p:cNvSpPr>
            <a:spLocks noGrp="1"/>
          </p:cNvSpPr>
          <p:nvPr>
            <p:ph type="dt" sz="half" idx="10"/>
          </p:nvPr>
        </p:nvSpPr>
        <p:spPr/>
        <p:txBody>
          <a:bodyPr/>
          <a:lstStyle/>
          <a:p>
            <a:fld id="{57760CDB-76C3-4B1C-90A7-451F1DFFCDD2}" type="datetimeFigureOut">
              <a:rPr lang="fa-IR" smtClean="0"/>
              <a:t>20/04/1438</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38022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760CDB-76C3-4B1C-90A7-451F1DFFCDD2}" type="datetimeFigureOut">
              <a:rPr lang="fa-IR" smtClean="0"/>
              <a:t>20/04/1438</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4002520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760CDB-76C3-4B1C-90A7-451F1DFFCDD2}" type="datetimeFigureOut">
              <a:rPr lang="fa-IR" smtClean="0"/>
              <a:t>20/04/1438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861142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760CDB-76C3-4B1C-90A7-451F1DFFCDD2}" type="datetimeFigureOut">
              <a:rPr lang="fa-IR" smtClean="0"/>
              <a:t>20/04/1438</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54638226-5F98-4117-B452-43AAA93D86C8}" type="slidenum">
              <a:rPr lang="fa-IR" smtClean="0"/>
              <a:t>‹#›</a:t>
            </a:fld>
            <a:endParaRPr lang="fa-IR"/>
          </a:p>
        </p:txBody>
      </p:sp>
    </p:spTree>
    <p:extLst>
      <p:ext uri="{BB962C8B-B14F-4D97-AF65-F5344CB8AC3E}">
        <p14:creationId xmlns:p14="http://schemas.microsoft.com/office/powerpoint/2010/main" val="823399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60CDB-76C3-4B1C-90A7-451F1DFFCDD2}" type="datetimeFigureOut">
              <a:rPr lang="fa-IR" smtClean="0"/>
              <a:t>20/04/1438</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38226-5F98-4117-B452-43AAA93D86C8}" type="slidenum">
              <a:rPr lang="fa-IR" smtClean="0"/>
              <a:t>‹#›</a:t>
            </a:fld>
            <a:endParaRPr lang="fa-IR"/>
          </a:p>
        </p:txBody>
      </p:sp>
    </p:spTree>
    <p:extLst>
      <p:ext uri="{BB962C8B-B14F-4D97-AF65-F5344CB8AC3E}">
        <p14:creationId xmlns:p14="http://schemas.microsoft.com/office/powerpoint/2010/main" val="3811248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7760CDB-76C3-4B1C-90A7-451F1DFFCDD2}" type="datetimeFigureOut">
              <a:rPr lang="fa-IR" smtClean="0"/>
              <a:t>20/04/1438</a:t>
            </a:fld>
            <a:endParaRPr lang="fa-I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a-I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4638226-5F98-4117-B452-43AAA93D86C8}" type="slidenum">
              <a:rPr lang="fa-IR" smtClean="0"/>
              <a:t>‹#›</a:t>
            </a:fld>
            <a:endParaRPr lang="fa-IR"/>
          </a:p>
        </p:txBody>
      </p:sp>
    </p:spTree>
    <p:extLst>
      <p:ext uri="{BB962C8B-B14F-4D97-AF65-F5344CB8AC3E}">
        <p14:creationId xmlns:p14="http://schemas.microsoft.com/office/powerpoint/2010/main" val="1689131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ctr" defTabSz="457200" rtl="1"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85750" indent="-285750" algn="r" defTabSz="457200" rtl="1"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r" defTabSz="457200" rtl="1"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r" defTabSz="457200" rtl="1"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r" defTabSz="457200" rtl="1"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r" defTabSz="457200" rtl="1"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0786" y="283778"/>
            <a:ext cx="9144000" cy="1145135"/>
          </a:xfrm>
        </p:spPr>
        <p:txBody>
          <a:bodyPr/>
          <a:lstStyle/>
          <a:p>
            <a:r>
              <a:rPr lang="fa-IR" dirty="0">
                <a:solidFill>
                  <a:srgbClr val="FF0000"/>
                </a:solidFill>
                <a:cs typeface="B Titr" panose="00000700000000000000" pitchFamily="2" charset="-78"/>
              </a:rPr>
              <a:t>پاسخ به شبهات انقلاب اسلامی</a:t>
            </a:r>
          </a:p>
        </p:txBody>
      </p:sp>
      <p:sp>
        <p:nvSpPr>
          <p:cNvPr id="3" name="Subtitle 2"/>
          <p:cNvSpPr>
            <a:spLocks noGrp="1"/>
          </p:cNvSpPr>
          <p:nvPr>
            <p:ph type="subTitle" idx="1"/>
          </p:nvPr>
        </p:nvSpPr>
        <p:spPr>
          <a:xfrm>
            <a:off x="3901965" y="5703177"/>
            <a:ext cx="3631323" cy="843456"/>
          </a:xfrm>
        </p:spPr>
        <p:txBody>
          <a:bodyPr>
            <a:normAutofit/>
          </a:bodyPr>
          <a:lstStyle/>
          <a:p>
            <a:r>
              <a:rPr lang="fa-IR" sz="4400" dirty="0">
                <a:solidFill>
                  <a:srgbClr val="00B050"/>
                </a:solidFill>
                <a:cs typeface="B Titr" panose="00000700000000000000" pitchFamily="2" charset="-78"/>
              </a:rPr>
              <a:t>شماره 5</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6753" y="1541721"/>
            <a:ext cx="7251782" cy="3838353"/>
          </a:xfrm>
          <a:prstGeom prst="rect">
            <a:avLst/>
          </a:prstGeom>
        </p:spPr>
      </p:pic>
    </p:spTree>
    <p:extLst>
      <p:ext uri="{BB962C8B-B14F-4D97-AF65-F5344CB8AC3E}">
        <p14:creationId xmlns:p14="http://schemas.microsoft.com/office/powerpoint/2010/main" val="116804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6896" y="756745"/>
            <a:ext cx="3333384" cy="5506278"/>
          </a:xfrm>
        </p:spPr>
        <p:txBody>
          <a:bodyPr>
            <a:normAutofit/>
          </a:bodyPr>
          <a:lstStyle/>
          <a:p>
            <a:pPr marL="0" indent="0" algn="just" rtl="1">
              <a:lnSpc>
                <a:spcPct val="100000"/>
              </a:lnSpc>
              <a:buClr>
                <a:srgbClr val="FF0000"/>
              </a:buClr>
              <a:buSzPct val="150000"/>
              <a:buNone/>
            </a:pPr>
            <a:r>
              <a:rPr lang="fa-IR" sz="2400" b="1" dirty="0">
                <a:cs typeface="B Zar" panose="00000400000000000000" pitchFamily="2" charset="-78"/>
              </a:rPr>
              <a:t>کسانی که اعتقادی به اسلام ندارند، می‌دانند که "قانون" در هر جامعه‌ای لازم الاجراء می‌باشد و قانون شکنی نه تنها اصلاً از "حقوق شهروندی" محسوب نمی‌گردد، بلکه جرم است و مجازات دارد – اگر چه متأسفانه در کشور ما، تساهل، تسامحی که بیشتر شبیه جهل و غفلت است، رواج یافته و در برخورد با بزه‌کاران گاهی مماشات می‌شود.</a:t>
            </a:r>
            <a:endParaRPr lang="fa-IR" sz="2400" b="1" dirty="0">
              <a:cs typeface="B Zar" panose="00000400000000000000" pitchFamily="2" charset="-78"/>
            </a:endParaRPr>
          </a:p>
        </p:txBody>
      </p:sp>
      <p:pic>
        <p:nvPicPr>
          <p:cNvPr id="5122" name="Picture 2" descr="http://toptoop.ir/files/pic/0500/IMG131343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68" y="891966"/>
            <a:ext cx="7017935" cy="523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38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48834" y="80884"/>
            <a:ext cx="5935980" cy="6858000"/>
          </a:xfrm>
          <a:prstGeom prst="rect">
            <a:avLst/>
          </a:prstGeom>
        </p:spPr>
      </p:pic>
      <p:sp>
        <p:nvSpPr>
          <p:cNvPr id="3" name="Content Placeholder 2"/>
          <p:cNvSpPr>
            <a:spLocks noGrp="1"/>
          </p:cNvSpPr>
          <p:nvPr>
            <p:ph idx="1"/>
          </p:nvPr>
        </p:nvSpPr>
        <p:spPr>
          <a:xfrm>
            <a:off x="4981433" y="756745"/>
            <a:ext cx="6608847" cy="5506278"/>
          </a:xfrm>
        </p:spPr>
        <p:txBody>
          <a:bodyPr>
            <a:normAutofit/>
          </a:bodyPr>
          <a:lstStyle/>
          <a:p>
            <a:pPr marL="0" indent="0" algn="just" rtl="1">
              <a:lnSpc>
                <a:spcPct val="100000"/>
              </a:lnSpc>
              <a:buClr>
                <a:srgbClr val="FF0000"/>
              </a:buClr>
              <a:buSzPct val="150000"/>
              <a:buNone/>
            </a:pPr>
            <a:r>
              <a:rPr lang="fa-IR" sz="2400" b="1" dirty="0">
                <a:cs typeface="B Zar" panose="00000400000000000000" pitchFamily="2" charset="-78"/>
              </a:rPr>
              <a:t>کسانی که دین حق ندارند، دم از شعارهای چون «دموکراسی» می‌زنند؛ پس باید به رأی اکثریت احترام بگذارند و به قوانین پایبند باشند. منتهی آنقدر متکبر هستند که می‌گویند: «دموکراسی یعنی آن چه "من" می‌گویم و "من" می‌خواهم»!</a:t>
            </a:r>
            <a:endParaRPr lang="fa-IR" sz="2400" b="1" dirty="0">
              <a:cs typeface="B Zar" panose="00000400000000000000" pitchFamily="2" charset="-78"/>
            </a:endParaRPr>
          </a:p>
        </p:txBody>
      </p:sp>
    </p:spTree>
    <p:extLst>
      <p:ext uri="{BB962C8B-B14F-4D97-AF65-F5344CB8AC3E}">
        <p14:creationId xmlns:p14="http://schemas.microsoft.com/office/powerpoint/2010/main" val="1391499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7952" y="64121"/>
            <a:ext cx="8734567" cy="5193680"/>
          </a:xfrm>
        </p:spPr>
        <p:txBody>
          <a:bodyPr>
            <a:normAutofit/>
          </a:bodyPr>
          <a:lstStyle/>
          <a:p>
            <a:pPr marL="0" indent="0" algn="ctr" rtl="1">
              <a:lnSpc>
                <a:spcPct val="100000"/>
              </a:lnSpc>
              <a:buClr>
                <a:srgbClr val="FF0000"/>
              </a:buClr>
              <a:buSzPct val="150000"/>
              <a:buNone/>
            </a:pPr>
            <a:r>
              <a:rPr lang="fa-IR" sz="6000" dirty="0">
                <a:solidFill>
                  <a:srgbClr val="FF0000"/>
                </a:solidFill>
                <a:cs typeface="B Morvarid" panose="00000400000000000000" pitchFamily="2" charset="-78"/>
              </a:rPr>
              <a:t>فساد</a:t>
            </a:r>
          </a:p>
          <a:p>
            <a:pPr marL="0" indent="0" algn="ctr" rtl="1">
              <a:lnSpc>
                <a:spcPct val="100000"/>
              </a:lnSpc>
              <a:buClr>
                <a:srgbClr val="FF0000"/>
              </a:buClr>
              <a:buSzPct val="150000"/>
              <a:buNone/>
            </a:pPr>
            <a:r>
              <a:rPr lang="fa-IR" sz="6000" dirty="0">
                <a:solidFill>
                  <a:srgbClr val="3333FF"/>
                </a:solidFill>
                <a:cs typeface="B Morvarid" panose="00000400000000000000" pitchFamily="2" charset="-78"/>
              </a:rPr>
              <a:t>از حقوق انسان</a:t>
            </a:r>
          </a:p>
          <a:p>
            <a:pPr marL="0" indent="0" algn="ctr" rtl="1">
              <a:lnSpc>
                <a:spcPct val="100000"/>
              </a:lnSpc>
              <a:buClr>
                <a:srgbClr val="FF0000"/>
              </a:buClr>
              <a:buSzPct val="150000"/>
              <a:buNone/>
            </a:pPr>
            <a:r>
              <a:rPr lang="fa-IR" sz="6000" dirty="0">
                <a:solidFill>
                  <a:srgbClr val="FF0000"/>
                </a:solidFill>
                <a:cs typeface="B Morvarid" panose="00000400000000000000" pitchFamily="2" charset="-78"/>
              </a:rPr>
              <a:t>نیست.</a:t>
            </a:r>
            <a:endParaRPr lang="fa-IR" sz="6000" dirty="0">
              <a:solidFill>
                <a:srgbClr val="FF0000"/>
              </a:solidFill>
              <a:cs typeface="B Morvarid" panose="00000400000000000000" pitchFamily="2" charset="-78"/>
            </a:endParaRPr>
          </a:p>
        </p:txBody>
      </p:sp>
      <p:sp>
        <p:nvSpPr>
          <p:cNvPr id="4" name="Content Placeholder 2"/>
          <p:cNvSpPr txBox="1">
            <a:spLocks/>
          </p:cNvSpPr>
          <p:nvPr/>
        </p:nvSpPr>
        <p:spPr>
          <a:xfrm>
            <a:off x="7988968" y="909145"/>
            <a:ext cx="3330631" cy="5506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1">
              <a:lnSpc>
                <a:spcPct val="100000"/>
              </a:lnSpc>
              <a:buClr>
                <a:srgbClr val="FF0000"/>
              </a:buClr>
              <a:buSzPct val="150000"/>
              <a:buFont typeface="Arial" panose="020B0604020202020204" pitchFamily="34" charset="0"/>
              <a:buNone/>
            </a:pPr>
            <a:r>
              <a:rPr lang="fa-IR" sz="2400" b="1" dirty="0">
                <a:cs typeface="B Zar" panose="00000400000000000000" pitchFamily="2" charset="-78"/>
              </a:rPr>
              <a:t>فسق و فساد علنی، چه میخانه و شرابخواری باشد، چه کازینو و قماربازی باشد، چه بدپوششی، چه هر فساد دیگری، به هیچ وجهی نه از حقوق انسانی است و نه از حقوق مدنی و نه یک مسئله‌ی شخصی؛ بلکه حتماً و یقیناً در دیگران و جامعه اثر سوء دارد، پس از حقوق اجتماعی محسوب می‌گردد.</a:t>
            </a:r>
            <a:endParaRPr lang="fa-IR" sz="2400" b="1" dirty="0">
              <a:cs typeface="B Zar"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3103">
            <a:off x="653284" y="3229668"/>
            <a:ext cx="7684169" cy="32004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HeroicExtremeRightFacing" fov="3900000">
              <a:rot lat="449631" lon="20136784" rev="256838"/>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87660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92253" y="756745"/>
            <a:ext cx="5614736" cy="5506278"/>
          </a:xfrm>
        </p:spPr>
        <p:txBody>
          <a:bodyPr>
            <a:normAutofit lnSpcReduction="10000"/>
          </a:bodyPr>
          <a:lstStyle/>
          <a:p>
            <a:pPr marL="0" indent="0" algn="just" rtl="1">
              <a:lnSpc>
                <a:spcPct val="100000"/>
              </a:lnSpc>
              <a:buClr>
                <a:srgbClr val="FF0000"/>
              </a:buClr>
              <a:buSzPct val="150000"/>
              <a:buNone/>
            </a:pPr>
            <a:r>
              <a:rPr lang="fa-IR" sz="2400" b="1" dirty="0">
                <a:solidFill>
                  <a:srgbClr val="FF0000"/>
                </a:solidFill>
                <a:cs typeface="B Zar" panose="00000400000000000000" pitchFamily="2" charset="-78"/>
              </a:rPr>
              <a:t>نکته:</a:t>
            </a:r>
          </a:p>
          <a:p>
            <a:pPr marL="0" indent="0" algn="just" rtl="1">
              <a:lnSpc>
                <a:spcPct val="100000"/>
              </a:lnSpc>
              <a:buClr>
                <a:srgbClr val="FF0000"/>
              </a:buClr>
              <a:buSzPct val="150000"/>
              <a:buNone/>
            </a:pPr>
            <a:r>
              <a:rPr lang="fa-IR" sz="2400" b="1" dirty="0">
                <a:cs typeface="B Zar" panose="00000400000000000000" pitchFamily="2" charset="-78"/>
              </a:rPr>
              <a:t>آزادی و حق و حقوق، خودش یعنی یک چارچوب در حدود تعیین شده و معین. پس به هیچ وجه و در هیچ مکان و زمانی، به معنای هرج و مرج و مبتنی بر اصولی چون: «من دلم می‌خواهد»، نمی‌باشد.</a:t>
            </a:r>
          </a:p>
          <a:p>
            <a:pPr marL="0" indent="0" algn="just" rtl="1">
              <a:lnSpc>
                <a:spcPct val="100000"/>
              </a:lnSpc>
              <a:buClr>
                <a:srgbClr val="FF0000"/>
              </a:buClr>
              <a:buSzPct val="150000"/>
              <a:buNone/>
            </a:pPr>
            <a:r>
              <a:rPr lang="fa-IR" sz="2400" b="1" dirty="0">
                <a:cs typeface="B Zar" panose="00000400000000000000" pitchFamily="2" charset="-78"/>
              </a:rPr>
              <a:t>در هر مکتب، فرهنگ و جامعه‌ای، اگر کسی از این حدودِ تعریف و تعیین شده عبور کرد (که حتماً با تجاوز به حقوق دیگران همراه می‌شود) و در مقام توجیه و دفاع از خود شعار داد: «من آزادم و دلم می‌خواهد»، به او می‌گویند: «تو خیلی بی‌جا دلت می‌خواهد که هر کاری خواستی بکنی، هر فساد و تباهی که دلت خواست به راه اندازی، جامعه را کثیف و آلوده کنی و امنیت مردم را به مخاطره اندازی». </a:t>
            </a:r>
            <a:endParaRPr lang="fa-IR" sz="2400" b="1" dirty="0">
              <a:cs typeface="B Zar" panose="00000400000000000000" pitchFamily="2" charset="-78"/>
            </a:endParaRPr>
          </a:p>
        </p:txBody>
      </p:sp>
      <p:pic>
        <p:nvPicPr>
          <p:cNvPr id="6146" name="Picture 2" descr="http://cdn.bartarinha.ir/files/fa/news/1395/4/23/915068_8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61" y="624164"/>
            <a:ext cx="5718008" cy="563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823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2884" y="449178"/>
            <a:ext cx="5157396" cy="6192253"/>
          </a:xfrm>
        </p:spPr>
        <p:txBody>
          <a:bodyPr>
            <a:normAutofit/>
          </a:bodyPr>
          <a:lstStyle/>
          <a:p>
            <a:pPr marL="0" indent="0" algn="just" rtl="1">
              <a:lnSpc>
                <a:spcPct val="100000"/>
              </a:lnSpc>
              <a:buClr>
                <a:srgbClr val="FF0000"/>
              </a:buClr>
              <a:buSzPct val="150000"/>
              <a:buNone/>
            </a:pPr>
            <a:r>
              <a:rPr lang="fa-IR" sz="2400" b="1" dirty="0">
                <a:cs typeface="B Zar" panose="00000400000000000000" pitchFamily="2" charset="-78"/>
              </a:rPr>
              <a:t>و البته جالب است که آخر هر اعتراضی، به "حجاب" منتهی می‌شود (به ویژه از سوی آقایانِ هوس‌باز)؛ این نشان می‌دهد که اولاً حجاب ریشه‌ی بسیاری از فرهنگ‌ها، شخصیت‌ها، منش‌ها و رفتارهاست؛ و ثانیاً اهل فساد و فحشا، چقدر متکبرانه مایلند که زنان و دختران، بدن خودشان را رایگان و آن هم به صورت عمومی در کوچه و خیابان، در معرض دید آنها قرار دهند تا از زندگی‌شان لذت ببرند؟!</a:t>
            </a:r>
          </a:p>
          <a:p>
            <a:pPr marL="0" indent="0" algn="just" rtl="1">
              <a:lnSpc>
                <a:spcPct val="100000"/>
              </a:lnSpc>
              <a:buClr>
                <a:srgbClr val="FF0000"/>
              </a:buClr>
              <a:buSzPct val="150000"/>
              <a:buNone/>
            </a:pPr>
            <a:r>
              <a:rPr lang="fa-IR" sz="2400" b="1" dirty="0">
                <a:cs typeface="B Zar" panose="00000400000000000000" pitchFamily="2" charset="-78"/>
              </a:rPr>
              <a:t>این مردان ناپاک، نگاه آلوده و شهوانی به اندام زنان و دختران جامعه را از "حقوق ملی، مدنی و شهروندی" خود قلمداد می‌کنند و با این نگاه مردسالاری از نوع  قرون حَجری و وسطایی، شعار "فمینیسم و دموکراسی و پست مدرنیسم" هم می‌دهند!</a:t>
            </a:r>
            <a:endParaRPr lang="fa-IR" sz="2400" b="1" dirty="0">
              <a:cs typeface="B Zar" panose="00000400000000000000"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821" y="576179"/>
            <a:ext cx="5606716" cy="5686844"/>
          </a:xfrm>
          <a:prstGeom prst="rect">
            <a:avLst/>
          </a:prstGeom>
        </p:spPr>
      </p:pic>
    </p:spTree>
    <p:extLst>
      <p:ext uri="{BB962C8B-B14F-4D97-AF65-F5344CB8AC3E}">
        <p14:creationId xmlns:p14="http://schemas.microsoft.com/office/powerpoint/2010/main" val="4120624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35974" y="5914138"/>
            <a:ext cx="667610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rtl="1" eaLnBrk="0" fontAlgn="base" hangingPunct="0">
              <a:spcBef>
                <a:spcPct val="0"/>
              </a:spcBef>
              <a:spcAft>
                <a:spcPct val="0"/>
              </a:spcAft>
            </a:pPr>
            <a:r>
              <a:rPr lang="fa-IR" altLang="fa-IR" b="1">
                <a:solidFill>
                  <a:srgbClr val="C00000"/>
                </a:solidFill>
                <a:cs typeface="B Zar" panose="00000400000000000000" pitchFamily="2" charset="-78"/>
              </a:rPr>
              <a:t>منبع علمی: </a:t>
            </a:r>
            <a:r>
              <a:rPr lang="fa-IR" altLang="fa-IR" b="1" dirty="0">
                <a:solidFill>
                  <a:srgbClr val="C00000"/>
                </a:solidFill>
                <a:cs typeface="B Zar" panose="00000400000000000000" pitchFamily="2" charset="-78"/>
              </a:rPr>
              <a:t>سایت ایکس شبهه</a:t>
            </a:r>
          </a:p>
          <a:p>
            <a:pPr marL="0" marR="0" lvl="0" indent="0" defTabSz="914400" rtl="1" eaLnBrk="0" fontAlgn="base" latinLnBrk="0" hangingPunct="0">
              <a:lnSpc>
                <a:spcPct val="100000"/>
              </a:lnSpc>
              <a:spcBef>
                <a:spcPct val="0"/>
              </a:spcBef>
              <a:spcAft>
                <a:spcPct val="0"/>
              </a:spcAft>
              <a:buClrTx/>
              <a:buSzTx/>
              <a:buFontTx/>
              <a:buNone/>
              <a:tabLst/>
            </a:pPr>
            <a:endParaRPr lang="en-US" altLang="fa-IR" sz="1100" b="1" dirty="0">
              <a:solidFill>
                <a:srgbClr val="C00000"/>
              </a:solidFill>
              <a:cs typeface="B Zar" panose="00000400000000000000" pitchFamily="2" charset="-78"/>
            </a:endParaRPr>
          </a:p>
        </p:txBody>
      </p:sp>
      <p:pic>
        <p:nvPicPr>
          <p:cNvPr id="4" name="Picture 5" descr="D:\Documents and Settings\javad\My Documents\Downloads\صلوات.pn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959058">
            <a:off x="2890493" y="-899605"/>
            <a:ext cx="7327054" cy="7934485"/>
          </a:xfrm>
          <a:prstGeom prst="ellipse">
            <a:avLst/>
          </a:prstGeom>
          <a:noFill/>
          <a:ln w="34925">
            <a:solidFill>
              <a:srgbClr val="FFFFFF"/>
            </a:solidFill>
          </a:ln>
          <a:effectLst>
            <a:glow rad="139700">
              <a:schemeClr val="accent4">
                <a:satMod val="175000"/>
                <a:alpha val="40000"/>
              </a:schemeClr>
            </a:glow>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75545"/>
      </p:ext>
    </p:extLst>
  </p:cSld>
  <p:clrMapOvr>
    <a:masterClrMapping/>
  </p:clrMapOvr>
  <mc:AlternateContent xmlns:mc="http://schemas.openxmlformats.org/markup-compatibility/2006" xmlns:p14="http://schemas.microsoft.com/office/powerpoint/2010/main">
    <mc:Choice Requires="p14">
      <p:transition spd="slow" p14:dur="4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73357" y="5594700"/>
            <a:ext cx="9144000" cy="801816"/>
          </a:xfrm>
        </p:spPr>
        <p:txBody>
          <a:bodyPr/>
          <a:lstStyle/>
          <a:p>
            <a:r>
              <a:rPr lang="fa-IR" sz="3600" dirty="0">
                <a:solidFill>
                  <a:srgbClr val="FF0000"/>
                </a:solidFill>
                <a:cs typeface="B Titr" panose="00000700000000000000" pitchFamily="2" charset="-78"/>
              </a:rPr>
              <a:t>پاسخ به شبهات انقلاب اسلامی</a:t>
            </a:r>
          </a:p>
        </p:txBody>
      </p:sp>
      <p:sp>
        <p:nvSpPr>
          <p:cNvPr id="3" name="Subtitle 2"/>
          <p:cNvSpPr>
            <a:spLocks noGrp="1"/>
          </p:cNvSpPr>
          <p:nvPr>
            <p:ph type="subTitle" idx="1"/>
          </p:nvPr>
        </p:nvSpPr>
        <p:spPr>
          <a:xfrm>
            <a:off x="1948071" y="5815762"/>
            <a:ext cx="3631323" cy="843456"/>
          </a:xfrm>
        </p:spPr>
        <p:txBody>
          <a:bodyPr>
            <a:normAutofit/>
          </a:bodyPr>
          <a:lstStyle/>
          <a:p>
            <a:r>
              <a:rPr lang="fa-IR" sz="3200" dirty="0">
                <a:solidFill>
                  <a:srgbClr val="00B050"/>
                </a:solidFill>
                <a:cs typeface="B Titr" panose="00000700000000000000" pitchFamily="2" charset="-78"/>
              </a:rPr>
              <a:t>شماره 5</a:t>
            </a:r>
          </a:p>
        </p:txBody>
      </p:sp>
      <p:sp>
        <p:nvSpPr>
          <p:cNvPr id="5" name="Content Placeholder 2"/>
          <p:cNvSpPr txBox="1">
            <a:spLocks/>
          </p:cNvSpPr>
          <p:nvPr/>
        </p:nvSpPr>
        <p:spPr>
          <a:xfrm>
            <a:off x="1948071" y="2354720"/>
            <a:ext cx="8010938" cy="1362515"/>
          </a:xfrm>
          <a:prstGeom prst="rect">
            <a:avLst/>
          </a:prstGeom>
        </p:spPr>
        <p:txBody>
          <a:bodyPr vert="horz" lIns="91440" tIns="45720" rIns="91440" bIns="45720" rtlCol="0" anchor="t">
            <a:normAutofit fontScale="92500" lnSpcReduction="10000"/>
          </a:bodyPr>
          <a:lstStyle>
            <a:lvl1pPr marL="0" indent="0" algn="ctr" defTabSz="457200" rtl="1" eaLnBrk="1" latinLnBrk="0" hangingPunct="1">
              <a:spcBef>
                <a:spcPct val="20000"/>
              </a:spcBef>
              <a:spcAft>
                <a:spcPts val="600"/>
              </a:spcAft>
              <a:buClr>
                <a:schemeClr val="accent1"/>
              </a:buClr>
              <a:buSzPct val="115000"/>
              <a:buFont typeface="Arial"/>
              <a:buNone/>
              <a:defRPr sz="2100" kern="1200" cap="none">
                <a:solidFill>
                  <a:schemeClr val="tx1"/>
                </a:solidFill>
                <a:effectLst/>
                <a:latin typeface="+mn-lt"/>
                <a:ea typeface="+mn-ea"/>
                <a:cs typeface="+mn-cs"/>
              </a:defRPr>
            </a:lvl1pPr>
            <a:lvl2pPr marL="457200" indent="0" algn="ctr" defTabSz="457200" rtl="1" eaLnBrk="1" latinLnBrk="0" hangingPunct="1">
              <a:spcBef>
                <a:spcPct val="20000"/>
              </a:spcBef>
              <a:spcAft>
                <a:spcPts val="600"/>
              </a:spcAft>
              <a:buClr>
                <a:schemeClr val="accent1"/>
              </a:buClr>
              <a:buSzPct val="115000"/>
              <a:buFont typeface="Arial"/>
              <a:buNone/>
              <a:defRPr sz="2000" kern="1200" cap="none">
                <a:solidFill>
                  <a:schemeClr val="tx1">
                    <a:tint val="75000"/>
                  </a:schemeClr>
                </a:solidFill>
                <a:effectLst/>
                <a:latin typeface="+mn-lt"/>
                <a:ea typeface="+mn-ea"/>
                <a:cs typeface="+mn-cs"/>
              </a:defRPr>
            </a:lvl2pPr>
            <a:lvl3pPr marL="914400" indent="0" algn="ctr" defTabSz="457200" rtl="1"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3pPr>
            <a:lvl4pPr marL="1371600" indent="0" algn="ctr" defTabSz="457200" rtl="1"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4pPr>
            <a:lvl5pPr marL="1828800" indent="0" algn="ctr" defTabSz="457200" rtl="1"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ctr" defTabSz="457200" rtl="1"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ctr" defTabSz="457200" rtl="1"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ctr" defTabSz="457200" rtl="1"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ctr" defTabSz="457200" rtl="1"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pPr>
              <a:lnSpc>
                <a:spcPct val="150000"/>
              </a:lnSpc>
            </a:pPr>
            <a:r>
              <a:rPr lang="fa-IR" sz="6000" b="1" dirty="0">
                <a:solidFill>
                  <a:srgbClr val="3333FF"/>
                </a:solidFill>
                <a:cs typeface="B Traffic" panose="00000400000000000000" pitchFamily="2" charset="-78"/>
              </a:rPr>
              <a:t>بسم الله الرّحمن الرّحیم</a:t>
            </a:r>
            <a:endParaRPr lang="fa-IR" sz="6000" b="1" dirty="0">
              <a:solidFill>
                <a:srgbClr val="3333FF"/>
              </a:solidFill>
              <a:cs typeface="B Traffic" panose="00000400000000000000" pitchFamily="2" charset="-78"/>
              <a:hlinkClick r:id="rId2" action="ppaction://hlinksldjump"/>
            </a:endParaRPr>
          </a:p>
          <a:p>
            <a:pPr>
              <a:lnSpc>
                <a:spcPct val="150000"/>
              </a:lnSpc>
            </a:pPr>
            <a:endParaRPr lang="fa-IR" dirty="0">
              <a:hlinkClick r:id="rId2" action="ppaction://hlinksldjump"/>
            </a:endParaRPr>
          </a:p>
        </p:txBody>
      </p:sp>
    </p:spTree>
    <p:extLst>
      <p:ext uri="{BB962C8B-B14F-4D97-AF65-F5344CB8AC3E}">
        <p14:creationId xmlns:p14="http://schemas.microsoft.com/office/powerpoint/2010/main" val="2011093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60" y="0"/>
            <a:ext cx="6723529" cy="6858000"/>
          </a:xfrm>
          <a:prstGeom prst="rect">
            <a:avLst/>
          </a:prstGeom>
        </p:spPr>
      </p:pic>
      <p:sp>
        <p:nvSpPr>
          <p:cNvPr id="3" name="Content Placeholder 2"/>
          <p:cNvSpPr>
            <a:spLocks noGrp="1"/>
          </p:cNvSpPr>
          <p:nvPr>
            <p:ph idx="1"/>
          </p:nvPr>
        </p:nvSpPr>
        <p:spPr>
          <a:xfrm>
            <a:off x="5285669" y="1873046"/>
            <a:ext cx="6220530" cy="4746118"/>
          </a:xfrm>
        </p:spPr>
        <p:txBody>
          <a:bodyPr>
            <a:normAutofit fontScale="92500" lnSpcReduction="20000"/>
          </a:bodyPr>
          <a:lstStyle/>
          <a:p>
            <a:pPr marL="0" indent="0">
              <a:lnSpc>
                <a:spcPct val="100000"/>
              </a:lnSpc>
              <a:buNone/>
            </a:pPr>
            <a:r>
              <a:rPr lang="fa-IR" sz="3300" b="1" dirty="0">
                <a:cs typeface="B Traffic" panose="00000400000000000000" pitchFamily="2" charset="-78"/>
              </a:rPr>
              <a:t>کسانی که اعتقادی به اسلام ندارن هم مثل شما که معتقد به اسلام هستید در این کشور به دنیا آمدن و زندگی می‌کنند، پس به اندازه شما حق دارند؛ چرا شما اعتقادات خود را قانون کرده و به زور به مایی که آن را قبول نداریم تحمیل می‌کنید؟! شما اگر مسجد می‌خواهید داشته باشید ما اعتراضی نداریم، چرا شما مانع می‌شود که ما میخانه داشته باشیم؟ شما مقید به حفظ حجاب هستید ما اعتراضی نداریم چرا شما ما را مجبور به حجاب می‌کنید؟</a:t>
            </a:r>
            <a:endParaRPr lang="fa-IR" dirty="0"/>
          </a:p>
        </p:txBody>
      </p:sp>
      <p:sp>
        <p:nvSpPr>
          <p:cNvPr id="5" name="Content Placeholder 2"/>
          <p:cNvSpPr txBox="1">
            <a:spLocks/>
          </p:cNvSpPr>
          <p:nvPr/>
        </p:nvSpPr>
        <p:spPr>
          <a:xfrm>
            <a:off x="5285669" y="601906"/>
            <a:ext cx="6220530" cy="1271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fa-IR" sz="4400" b="1" dirty="0">
                <a:solidFill>
                  <a:srgbClr val="FF0000"/>
                </a:solidFill>
                <a:cs typeface="B Traffic" panose="00000400000000000000" pitchFamily="2" charset="-78"/>
              </a:rPr>
              <a:t>پرسش</a:t>
            </a:r>
            <a:endParaRPr lang="fa-IR" dirty="0">
              <a:solidFill>
                <a:srgbClr val="FF0000"/>
              </a:solidFill>
              <a:hlinkClick r:id="rId3" action="ppaction://hlinksldjump"/>
            </a:endParaRPr>
          </a:p>
        </p:txBody>
      </p:sp>
    </p:spTree>
    <p:extLst>
      <p:ext uri="{BB962C8B-B14F-4D97-AF65-F5344CB8AC3E}">
        <p14:creationId xmlns:p14="http://schemas.microsoft.com/office/powerpoint/2010/main" val="462918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73003" y="756745"/>
            <a:ext cx="5817277" cy="5111791"/>
          </a:xfrm>
        </p:spPr>
        <p:txBody>
          <a:bodyPr>
            <a:normAutofit/>
          </a:bodyPr>
          <a:lstStyle/>
          <a:p>
            <a:pPr algn="just" rtl="1">
              <a:lnSpc>
                <a:spcPct val="100000"/>
              </a:lnSpc>
              <a:buClr>
                <a:srgbClr val="FF0000"/>
              </a:buClr>
              <a:buSzPct val="150000"/>
              <a:buFont typeface="Wingdings" panose="05000000000000000000" pitchFamily="2" charset="2"/>
              <a:buChar char="ü"/>
            </a:pPr>
            <a:r>
              <a:rPr lang="fa-IR" sz="2400" b="1" dirty="0">
                <a:cs typeface="B Zar" panose="00000400000000000000" pitchFamily="2" charset="-78"/>
              </a:rPr>
              <a:t>تمامی کسانی که در این کشور به دنیا آمدند، مثل هم ایرانی هستند، اما همه مثل هم زندگی نمی‌کنند. یک عده‌ای پاک زندگی می‌کنند و یک عده هم بیمار و ناپاک؛ و جالب آن که به جای فریاد پاکان از آلوده شدن زندگی و محیط‌شان، ناپاکان فریاد می‌زنند که چرا نمی‌گذارید ما راحت فساد کنیم و از این زندگی لذت ببریم؟! انصافاً که جاهلانِ متعصب، بسیار متکبر نیز هستند.</a:t>
            </a:r>
            <a:endParaRPr lang="fa-IR" sz="2400" b="1" dirty="0">
              <a:cs typeface="B Zar" panose="00000400000000000000" pitchFamily="2" charset="-78"/>
            </a:endParaRPr>
          </a:p>
        </p:txBody>
      </p:sp>
      <p:pic>
        <p:nvPicPr>
          <p:cNvPr id="2" name="Picture 2" descr="https://s-media-cache-ak0.pinimg.com/originals/10/01/21/100121aa4acbdbe6be8097845bf7678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569" y="756745"/>
            <a:ext cx="466725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79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87152" y="756745"/>
            <a:ext cx="5203128" cy="5506278"/>
          </a:xfrm>
        </p:spPr>
        <p:txBody>
          <a:bodyPr>
            <a:normAutofit fontScale="92500" lnSpcReduction="20000"/>
          </a:bodyPr>
          <a:lstStyle/>
          <a:p>
            <a:pPr marL="0" indent="0" algn="just" rtl="1">
              <a:lnSpc>
                <a:spcPct val="100000"/>
              </a:lnSpc>
              <a:buClr>
                <a:srgbClr val="FF0000"/>
              </a:buClr>
              <a:buSzPct val="150000"/>
              <a:buNone/>
            </a:pPr>
            <a:endParaRPr lang="fa-IR" sz="2400" b="1" dirty="0">
              <a:cs typeface="B Zar" panose="00000400000000000000" pitchFamily="2" charset="-78"/>
            </a:endParaRPr>
          </a:p>
          <a:p>
            <a:pPr algn="just" rtl="1">
              <a:lnSpc>
                <a:spcPct val="100000"/>
              </a:lnSpc>
              <a:buClr>
                <a:srgbClr val="FF0000"/>
              </a:buClr>
              <a:buSzPct val="150000"/>
              <a:buFont typeface="Wingdings" panose="05000000000000000000" pitchFamily="2" charset="2"/>
              <a:buChar char="ü"/>
            </a:pPr>
            <a:r>
              <a:rPr lang="fa-IR" sz="2400" b="1" dirty="0">
                <a:cs typeface="B Zar" panose="00000400000000000000" pitchFamily="2" charset="-78"/>
              </a:rPr>
              <a:t>1- اگر ما مسجد و به قول شما دعای ندبه می‌خواهیم - اگر حرم و زیارت و عبادت می‌خواهیم - اگر حجاب و عفاف می‌خواهیم - اگر آسایش و امنیت می‌خواهیم - اگر سلامت فرد، جامعه و محیط را می‌خواهیم - اگر تحقق قوانین اسلام را می‌خواهیم - اگر برچیده شدن ظلم و فسق و فساد، از هر نوعش و در تمامی شئون زندگی فردی و اجتماعی را می‌خواهیم؛ شما با جان و دل و گفتار و کردارتان، به آن معترضید و از هیچ گونه مخالفت و حتی دشمنی، چه در ضدتبلیغ، چه در شبهه پراکنی، چه در اعتراض گفتاری و چه در لجاجت رفتاری، چه در تهاجم فرهنگی و چه در فتنه‌های گوناگون، کوتاهی نمی‌کنید! همین متن شما، نه سؤال و نه شبهه، بلکه یک اعتراض بسیار روشن است. پس نفرمایید: «ما اعتراضی نداریم». اعتراضات وقیحانه، ظالمانه، جاهلانه و متکبرانه‌ی شما که تمامی نداشته و ندارد!</a:t>
            </a:r>
            <a:endParaRPr lang="fa-IR" sz="2400" b="1" dirty="0">
              <a:cs typeface="B Zar" panose="00000400000000000000" pitchFamily="2" charset="-78"/>
            </a:endParaRPr>
          </a:p>
        </p:txBody>
      </p:sp>
      <p:pic>
        <p:nvPicPr>
          <p:cNvPr id="2" name="Picture 1"/>
          <p:cNvPicPr>
            <a:picLocks noChangeAspect="1"/>
          </p:cNvPicPr>
          <p:nvPr/>
        </p:nvPicPr>
        <p:blipFill>
          <a:blip r:embed="rId2"/>
          <a:stretch>
            <a:fillRect/>
          </a:stretch>
        </p:blipFill>
        <p:spPr>
          <a:xfrm>
            <a:off x="891086" y="1237397"/>
            <a:ext cx="5045690" cy="5025626"/>
          </a:xfrm>
          <a:prstGeom prst="rect">
            <a:avLst/>
          </a:prstGeom>
        </p:spPr>
      </p:pic>
    </p:spTree>
    <p:extLst>
      <p:ext uri="{BB962C8B-B14F-4D97-AF65-F5344CB8AC3E}">
        <p14:creationId xmlns:p14="http://schemas.microsoft.com/office/powerpoint/2010/main" val="208097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4020" y="1347173"/>
            <a:ext cx="3797408" cy="5506278"/>
          </a:xfrm>
        </p:spPr>
        <p:txBody>
          <a:bodyPr>
            <a:normAutofit/>
          </a:bodyPr>
          <a:lstStyle/>
          <a:p>
            <a:pPr algn="just" rtl="1">
              <a:lnSpc>
                <a:spcPct val="100000"/>
              </a:lnSpc>
              <a:buClr>
                <a:srgbClr val="FF0000"/>
              </a:buClr>
              <a:buSzPct val="150000"/>
              <a:buFont typeface="Wingdings" panose="05000000000000000000" pitchFamily="2" charset="2"/>
              <a:buChar char="ü"/>
            </a:pPr>
            <a:r>
              <a:rPr lang="fa-IR" sz="2400" b="1" dirty="0">
                <a:cs typeface="B Zar" panose="00000400000000000000" pitchFamily="2" charset="-78"/>
              </a:rPr>
              <a:t>حتماً باید جلوی فسق، فساد و بزه در جامعه را حتی به زور هم که شده گرفت و این اختصاصی به جامعه‌ی اسلامی ما ندارد.</a:t>
            </a:r>
          </a:p>
        </p:txBody>
      </p:sp>
      <p:pic>
        <p:nvPicPr>
          <p:cNvPr id="2050" name="Picture 2" descr="http://lifenlesson.com/wp-content/uploads/2015/11/police-dreams-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40" y="172872"/>
            <a:ext cx="5395273" cy="31571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423549" y="3330054"/>
            <a:ext cx="4558350" cy="3418763"/>
          </a:xfrm>
          <a:prstGeom prst="rect">
            <a:avLst/>
          </a:prstGeom>
        </p:spPr>
      </p:pic>
      <p:sp>
        <p:nvSpPr>
          <p:cNvPr id="5" name="Content Placeholder 2"/>
          <p:cNvSpPr txBox="1">
            <a:spLocks/>
          </p:cNvSpPr>
          <p:nvPr/>
        </p:nvSpPr>
        <p:spPr>
          <a:xfrm>
            <a:off x="1722572" y="3573439"/>
            <a:ext cx="3797408" cy="5506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rtl="1">
              <a:lnSpc>
                <a:spcPct val="100000"/>
              </a:lnSpc>
              <a:buClr>
                <a:srgbClr val="FF0000"/>
              </a:buClr>
              <a:buSzPct val="150000"/>
              <a:buFont typeface="Wingdings" panose="05000000000000000000" pitchFamily="2" charset="2"/>
              <a:buChar char="ü"/>
            </a:pPr>
            <a:r>
              <a:rPr lang="fa-IR" sz="2400" b="1" dirty="0">
                <a:cs typeface="B Zar" panose="00000400000000000000" pitchFamily="2" charset="-78"/>
              </a:rPr>
              <a:t>در همه جوامع پلیس، با دزدی و آدم ربایی و برهم زدن نظم مبارزه می کند.</a:t>
            </a:r>
            <a:endParaRPr lang="fa-IR" sz="2400" b="1" dirty="0">
              <a:cs typeface="B Zar" panose="00000400000000000000" pitchFamily="2" charset="-78"/>
            </a:endParaRPr>
          </a:p>
        </p:txBody>
      </p:sp>
    </p:spTree>
    <p:extLst>
      <p:ext uri="{BB962C8B-B14F-4D97-AF65-F5344CB8AC3E}">
        <p14:creationId xmlns:p14="http://schemas.microsoft.com/office/powerpoint/2010/main" val="3681464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8058" y="674857"/>
            <a:ext cx="5930461" cy="5506278"/>
          </a:xfrm>
        </p:spPr>
        <p:txBody>
          <a:bodyPr>
            <a:normAutofit/>
          </a:bodyPr>
          <a:lstStyle/>
          <a:p>
            <a:pPr marL="0" indent="0" algn="just" rtl="1">
              <a:lnSpc>
                <a:spcPct val="100000"/>
              </a:lnSpc>
              <a:buClr>
                <a:srgbClr val="FF0000"/>
              </a:buClr>
              <a:buSzPct val="150000"/>
              <a:buNone/>
            </a:pPr>
            <a:r>
              <a:rPr lang="fa-IR" sz="2400" b="1" dirty="0">
                <a:cs typeface="B Zar" panose="00000400000000000000" pitchFamily="2" charset="-78"/>
              </a:rPr>
              <a:t>در واقع سؤال آنها این است که چرا نمی‌گذارید ما با علنی‌تر کردن و شیوع فساد و فحشای خود، آحاد جامعه را بیش از این قربانی امیال شیطانی و خواسته‌های دل بیمار خود کنند و چرا به به جای منع، ما را مدرن نمی‌خوانید و به ما جایزه نمی‌دهید و برایمان کف و سوت نمی‌زنید؟!</a:t>
            </a:r>
            <a:endParaRPr lang="fa-IR" sz="2400" b="1" dirty="0">
              <a:cs typeface="B Zar" panose="00000400000000000000" pitchFamily="2" charset="-78"/>
            </a:endParaRPr>
          </a:p>
        </p:txBody>
      </p:sp>
      <p:pic>
        <p:nvPicPr>
          <p:cNvPr id="2" name="Picture 1"/>
          <p:cNvPicPr>
            <a:picLocks noChangeAspect="1"/>
          </p:cNvPicPr>
          <p:nvPr/>
        </p:nvPicPr>
        <p:blipFill>
          <a:blip r:embed="rId2"/>
          <a:stretch>
            <a:fillRect/>
          </a:stretch>
        </p:blipFill>
        <p:spPr>
          <a:xfrm>
            <a:off x="1054859" y="2847832"/>
            <a:ext cx="5715000" cy="3810000"/>
          </a:xfrm>
          <a:prstGeom prst="rect">
            <a:avLst/>
          </a:prstGeom>
        </p:spPr>
      </p:pic>
    </p:spTree>
    <p:extLst>
      <p:ext uri="{BB962C8B-B14F-4D97-AF65-F5344CB8AC3E}">
        <p14:creationId xmlns:p14="http://schemas.microsoft.com/office/powerpoint/2010/main" val="428006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media-cache-ak0.pinimg.com/originals/3e/15/91/3e15917fbc2970cf1ed6ea4933b552d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6009"/>
            <a:ext cx="8625385" cy="647656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59819" y="756745"/>
            <a:ext cx="5930461" cy="5506278"/>
          </a:xfrm>
        </p:spPr>
        <p:txBody>
          <a:bodyPr>
            <a:normAutofit/>
          </a:bodyPr>
          <a:lstStyle/>
          <a:p>
            <a:pPr marL="0" indent="0" algn="just" rtl="1">
              <a:lnSpc>
                <a:spcPct val="100000"/>
              </a:lnSpc>
              <a:buClr>
                <a:srgbClr val="FF0000"/>
              </a:buClr>
              <a:buSzPct val="150000"/>
              <a:buNone/>
            </a:pPr>
            <a:r>
              <a:rPr lang="fa-IR" sz="2400" b="1" dirty="0">
                <a:cs typeface="B Zar" panose="00000400000000000000" pitchFamily="2" charset="-78"/>
              </a:rPr>
              <a:t>کسانی که در این کشور به دنیا آمده‌اند، البته که از حقوق شهروندی برابری برخوردارند و حق دارند که از حقو‌ق خود استفاده نمایند؛ </a:t>
            </a:r>
          </a:p>
          <a:p>
            <a:pPr algn="just" rtl="1">
              <a:lnSpc>
                <a:spcPct val="100000"/>
              </a:lnSpc>
              <a:buClr>
                <a:srgbClr val="FF0000"/>
              </a:buClr>
              <a:buSzPct val="150000"/>
              <a:buFont typeface="Wingdings" panose="05000000000000000000" pitchFamily="2" charset="2"/>
              <a:buChar char="ü"/>
            </a:pPr>
            <a:r>
              <a:rPr lang="fa-IR" sz="2400" b="1" dirty="0">
                <a:cs typeface="B Zar" panose="00000400000000000000" pitchFamily="2" charset="-78"/>
              </a:rPr>
              <a:t> اما چه کسی گفته که "حقوق یک شهروند این است که هر چه دلش خواست بتواند بکند؟!» این حقوق را چه کسی وضع کرده است؟! در جنگل نیز چنین حقوقی حاکم نیست. رفتار وحشی‌ترین حیوانان نیز چارچوب و نظمی و قواعدی دارد.</a:t>
            </a:r>
            <a:endParaRPr lang="fa-IR" sz="2400" b="1" dirty="0">
              <a:cs typeface="B Zar" panose="00000400000000000000" pitchFamily="2" charset="-78"/>
            </a:endParaRPr>
          </a:p>
        </p:txBody>
      </p:sp>
    </p:spTree>
    <p:extLst>
      <p:ext uri="{BB962C8B-B14F-4D97-AF65-F5344CB8AC3E}">
        <p14:creationId xmlns:p14="http://schemas.microsoft.com/office/powerpoint/2010/main" val="389662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edia.snn.ir/Original/1395/05/28/IMG10102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2449"/>
            <a:ext cx="12191999" cy="501555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65026" y="313192"/>
            <a:ext cx="9720537" cy="3214754"/>
          </a:xfrm>
        </p:spPr>
        <p:txBody>
          <a:bodyPr>
            <a:normAutofit/>
          </a:bodyPr>
          <a:lstStyle/>
          <a:p>
            <a:pPr marL="0" indent="0" algn="just" rtl="1">
              <a:lnSpc>
                <a:spcPct val="100000"/>
              </a:lnSpc>
              <a:buClr>
                <a:srgbClr val="FF0000"/>
              </a:buClr>
              <a:buSzPct val="150000"/>
              <a:buNone/>
            </a:pPr>
            <a:r>
              <a:rPr lang="fa-IR" sz="2400" b="1" dirty="0">
                <a:cs typeface="B Zar" panose="00000400000000000000" pitchFamily="2" charset="-78"/>
              </a:rPr>
              <a:t>کسانی که اعتقاد به اسلام ندارند، انسان هستند پس فهم، فرهنگ و شعور دارند؛</a:t>
            </a:r>
          </a:p>
          <a:p>
            <a:pPr marL="0" indent="0" algn="just" rtl="1">
              <a:lnSpc>
                <a:spcPct val="100000"/>
              </a:lnSpc>
              <a:buClr>
                <a:srgbClr val="FF0000"/>
              </a:buClr>
              <a:buSzPct val="150000"/>
              <a:buNone/>
            </a:pPr>
            <a:r>
              <a:rPr lang="fa-IR" sz="2400" b="1" dirty="0">
                <a:cs typeface="B Zar" panose="00000400000000000000" pitchFamily="2" charset="-78"/>
              </a:rPr>
              <a:t>بنابر این می‌دانند که:</a:t>
            </a:r>
          </a:p>
          <a:p>
            <a:pPr algn="just" rtl="1">
              <a:lnSpc>
                <a:spcPct val="100000"/>
              </a:lnSpc>
              <a:buClr>
                <a:srgbClr val="FF0000"/>
              </a:buClr>
              <a:buSzPct val="150000"/>
              <a:buFont typeface="Wingdings" panose="05000000000000000000" pitchFamily="2" charset="2"/>
              <a:buChar char="Ø"/>
            </a:pPr>
            <a:r>
              <a:rPr lang="fa-IR" sz="2400" b="1" dirty="0">
                <a:cs typeface="B Zar" panose="00000400000000000000" pitchFamily="2" charset="-78"/>
              </a:rPr>
              <a:t> اولاً قانون مغایر با هرج و مرج می‌باشد.</a:t>
            </a:r>
          </a:p>
          <a:p>
            <a:pPr algn="just" rtl="1">
              <a:lnSpc>
                <a:spcPct val="100000"/>
              </a:lnSpc>
              <a:buClr>
                <a:srgbClr val="FF0000"/>
              </a:buClr>
              <a:buSzPct val="150000"/>
              <a:buFont typeface="Wingdings" panose="05000000000000000000" pitchFamily="2" charset="2"/>
              <a:buChar char="Ø"/>
            </a:pPr>
            <a:r>
              <a:rPr lang="fa-IR" sz="2400" b="1" dirty="0">
                <a:cs typeface="B Zar" panose="00000400000000000000" pitchFamily="2" charset="-78"/>
              </a:rPr>
              <a:t>ثانیاً در هر جامعه‌ای، قوانین بر اساس اعتقادات، فرهنگ‌ها، بافت و ساختار همان جامعه، که در راستای تحقق اهداف و منافع آنان می‌باشد تدوین می‌گردد.</a:t>
            </a:r>
            <a:endParaRPr lang="fa-IR" sz="2400" b="1" dirty="0">
              <a:cs typeface="B Zar" panose="00000400000000000000" pitchFamily="2" charset="-78"/>
            </a:endParaRPr>
          </a:p>
        </p:txBody>
      </p:sp>
    </p:spTree>
    <p:extLst>
      <p:ext uri="{BB962C8B-B14F-4D97-AF65-F5344CB8AC3E}">
        <p14:creationId xmlns:p14="http://schemas.microsoft.com/office/powerpoint/2010/main" val="288886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Gallery</Template>
  <TotalTime>696</TotalTime>
  <Words>1053</Words>
  <Application>Microsoft Office PowerPoint</Application>
  <PresentationFormat>Widescreen</PresentationFormat>
  <Paragraphs>31</Paragraphs>
  <Slides>15</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15</vt:i4>
      </vt:variant>
    </vt:vector>
  </HeadingPairs>
  <TitlesOfParts>
    <vt:vector size="27" baseType="lpstr">
      <vt:lpstr>Arial</vt:lpstr>
      <vt:lpstr>B Morvarid</vt:lpstr>
      <vt:lpstr>B Titr</vt:lpstr>
      <vt:lpstr>B Traffic</vt:lpstr>
      <vt:lpstr>B Zar</vt:lpstr>
      <vt:lpstr>Calibri</vt:lpstr>
      <vt:lpstr>Calibri Light</vt:lpstr>
      <vt:lpstr>Garamond</vt:lpstr>
      <vt:lpstr>Times New Roman</vt:lpstr>
      <vt:lpstr>Wingdings</vt:lpstr>
      <vt:lpstr>Office Theme</vt:lpstr>
      <vt:lpstr>Organic</vt:lpstr>
      <vt:lpstr>پاسخ به شبهات انقلاب اسلامی</vt:lpstr>
      <vt:lpstr>پاسخ به شبهات انقلاب اسلامی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پاسخ به شبهات انقلاب اسلامی</dc:title>
  <dc:creator>javad</dc:creator>
  <cp:lastModifiedBy>javad</cp:lastModifiedBy>
  <cp:revision>62</cp:revision>
  <dcterms:created xsi:type="dcterms:W3CDTF">2017-01-11T05:30:39Z</dcterms:created>
  <dcterms:modified xsi:type="dcterms:W3CDTF">2017-01-18T08:17:30Z</dcterms:modified>
</cp:coreProperties>
</file>