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79" r:id="rId4"/>
    <p:sldId id="280" r:id="rId5"/>
    <p:sldId id="281" r:id="rId6"/>
    <p:sldId id="285" r:id="rId7"/>
    <p:sldId id="283" r:id="rId8"/>
    <p:sldId id="284" r:id="rId9"/>
    <p:sldId id="282" r:id="rId10"/>
    <p:sldId id="287" r:id="rId11"/>
    <p:sldId id="286" r:id="rId12"/>
    <p:sldId id="288" r:id="rId13"/>
    <p:sldId id="289" r:id="rId14"/>
    <p:sldId id="295" r:id="rId15"/>
    <p:sldId id="290" r:id="rId16"/>
    <p:sldId id="293" r:id="rId17"/>
    <p:sldId id="292" r:id="rId18"/>
    <p:sldId id="291" r:id="rId19"/>
    <p:sldId id="296" r:id="rId20"/>
    <p:sldId id="297" r:id="rId21"/>
    <p:sldId id="298" r:id="rId22"/>
    <p:sldId id="299" r:id="rId23"/>
    <p:sldId id="30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7" d="100"/>
          <a:sy n="97" d="100"/>
        </p:scale>
        <p:origin x="-30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برنامه نویسی پشرفته 2</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6D37BC-9EAC-4AFD-BFDF-F42C00622BCD}" type="datetimeFigureOut">
              <a:rPr lang="en-US" smtClean="0"/>
              <a:pPr/>
              <a:t>12/9/2013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مجدی</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B58569-29FF-41E4-A66B-84AFFD804D50}" type="slidenum">
              <a:rPr lang="en-US" smtClean="0"/>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برنامه نویسی پشرفته 2</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FC2430-C93A-4B7A-B900-82BB1339103E}" type="datetimeFigureOut">
              <a:rPr lang="en-US" smtClean="0"/>
              <a:pPr/>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مجدی</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7FAB9-6E6A-4FE3-9AEA-54154B497E16}" type="slidenum">
              <a:rPr lang="en-US" smtClean="0"/>
              <a:pPr/>
              <a:t>‹#›</a:t>
            </a:fld>
            <a:endParaRPr 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A7FAB9-6E6A-4FE3-9AEA-54154B497E16}" type="slidenum">
              <a:rPr lang="en-US" smtClean="0"/>
              <a:pPr/>
              <a:t>1</a:t>
            </a:fld>
            <a:endParaRPr lang="en-US"/>
          </a:p>
        </p:txBody>
      </p:sp>
      <p:sp>
        <p:nvSpPr>
          <p:cNvPr id="5" name="Header Placeholder 4"/>
          <p:cNvSpPr>
            <a:spLocks noGrp="1"/>
          </p:cNvSpPr>
          <p:nvPr>
            <p:ph type="hdr" sz="quarter" idx="11"/>
          </p:nvPr>
        </p:nvSpPr>
        <p:spPr/>
        <p:txBody>
          <a:bodyPr/>
          <a:lstStyle/>
          <a:p>
            <a:r>
              <a:rPr lang="fa-IR" smtClean="0"/>
              <a:t>برنامه نویسی پشرفته 2</a:t>
            </a:r>
            <a:endParaRPr lang="en-US"/>
          </a:p>
        </p:txBody>
      </p:sp>
      <p:sp>
        <p:nvSpPr>
          <p:cNvPr id="6" name="Footer Placeholder 5"/>
          <p:cNvSpPr>
            <a:spLocks noGrp="1"/>
          </p:cNvSpPr>
          <p:nvPr>
            <p:ph type="ftr" sz="quarter" idx="12"/>
          </p:nvPr>
        </p:nvSpPr>
        <p:spPr/>
        <p:txBody>
          <a:bodyPr/>
          <a:lstStyle/>
          <a:p>
            <a:r>
              <a:rPr lang="fa-IR" smtClean="0"/>
              <a:t>مجدی</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fa-IR" smtClean="0"/>
              <a:t>برنامه نویسی پشرفته 2</a:t>
            </a:r>
            <a:endParaRPr lang="en-US"/>
          </a:p>
        </p:txBody>
      </p:sp>
      <p:sp>
        <p:nvSpPr>
          <p:cNvPr id="5" name="Slide Number Placeholder 4"/>
          <p:cNvSpPr>
            <a:spLocks noGrp="1"/>
          </p:cNvSpPr>
          <p:nvPr>
            <p:ph type="sldNum" sz="quarter" idx="11"/>
          </p:nvPr>
        </p:nvSpPr>
        <p:spPr/>
        <p:txBody>
          <a:bodyPr/>
          <a:lstStyle/>
          <a:p>
            <a:fld id="{ECA7FAB9-6E6A-4FE3-9AEA-54154B497E16}" type="slidenum">
              <a:rPr lang="en-US" smtClean="0"/>
              <a:pPr/>
              <a:t>2</a:t>
            </a:fld>
            <a:endParaRPr lang="en-US"/>
          </a:p>
        </p:txBody>
      </p:sp>
      <p:sp>
        <p:nvSpPr>
          <p:cNvPr id="6" name="Footer Placeholder 5"/>
          <p:cNvSpPr>
            <a:spLocks noGrp="1"/>
          </p:cNvSpPr>
          <p:nvPr>
            <p:ph type="ftr" sz="quarter" idx="12"/>
          </p:nvPr>
        </p:nvSpPr>
        <p:spPr/>
        <p:txBody>
          <a:bodyPr/>
          <a:lstStyle/>
          <a:p>
            <a:r>
              <a:rPr lang="fa-IR" smtClean="0"/>
              <a:t>مجدی</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BDD971-DFDE-46A6-B50C-D4B0B4405F4E}" type="datetime1">
              <a:rPr lang="en-US" smtClean="0"/>
              <a:pPr/>
              <a:t>12/9/2013</a:t>
            </a:fld>
            <a:endParaRPr lang="en-US"/>
          </a:p>
        </p:txBody>
      </p:sp>
      <p:sp>
        <p:nvSpPr>
          <p:cNvPr id="19" name="Footer Placeholder 18"/>
          <p:cNvSpPr>
            <a:spLocks noGrp="1"/>
          </p:cNvSpPr>
          <p:nvPr>
            <p:ph type="ftr" sz="quarter" idx="11"/>
          </p:nvPr>
        </p:nvSpPr>
        <p:spPr/>
        <p:txBody>
          <a:bodyPr/>
          <a:lstStyle/>
          <a:p>
            <a:r>
              <a:rPr lang="fa-IR" smtClean="0"/>
              <a:t>جلسه دوم عملی - وراثت</a:t>
            </a:r>
            <a:endParaRPr lang="en-US"/>
          </a:p>
        </p:txBody>
      </p:sp>
      <p:sp>
        <p:nvSpPr>
          <p:cNvPr id="27" name="Slide Number Placeholder 26"/>
          <p:cNvSpPr>
            <a:spLocks noGrp="1"/>
          </p:cNvSpPr>
          <p:nvPr>
            <p:ph type="sldNum" sz="quarter" idx="12"/>
          </p:nvPr>
        </p:nvSpPr>
        <p:spPr/>
        <p:txBody>
          <a:bodyPr/>
          <a:lstStyle/>
          <a:p>
            <a:fld id="{984986B9-E5AC-4632-8CB8-B61E09CBEA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FC5776-4BAA-42BD-B61B-2A4128BBAA0E}" type="datetime1">
              <a:rPr lang="en-US" smtClean="0"/>
              <a:pPr/>
              <a:t>12/9/2013</a:t>
            </a:fld>
            <a:endParaRPr lang="en-US"/>
          </a:p>
        </p:txBody>
      </p:sp>
      <p:sp>
        <p:nvSpPr>
          <p:cNvPr id="5" name="Footer Placeholder 4"/>
          <p:cNvSpPr>
            <a:spLocks noGrp="1"/>
          </p:cNvSpPr>
          <p:nvPr>
            <p:ph type="ftr" sz="quarter" idx="11"/>
          </p:nvPr>
        </p:nvSpPr>
        <p:spPr/>
        <p:txBody>
          <a:bodyPr/>
          <a:lstStyle/>
          <a:p>
            <a:r>
              <a:rPr lang="fa-IR" smtClean="0"/>
              <a:t>جلسه دوم عملی - وراثت</a:t>
            </a:r>
            <a:endParaRPr lang="en-US"/>
          </a:p>
        </p:txBody>
      </p:sp>
      <p:sp>
        <p:nvSpPr>
          <p:cNvPr id="6" name="Slide Number Placeholder 5"/>
          <p:cNvSpPr>
            <a:spLocks noGrp="1"/>
          </p:cNvSpPr>
          <p:nvPr>
            <p:ph type="sldNum" sz="quarter" idx="12"/>
          </p:nvPr>
        </p:nvSpPr>
        <p:spPr/>
        <p:txBody>
          <a:bodyPr/>
          <a:lstStyle/>
          <a:p>
            <a:fld id="{984986B9-E5AC-4632-8CB8-B61E09CBE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516C46-9812-4A17-A2D1-AFA4925582B0}" type="datetime1">
              <a:rPr lang="en-US" smtClean="0"/>
              <a:pPr/>
              <a:t>12/9/2013</a:t>
            </a:fld>
            <a:endParaRPr lang="en-US"/>
          </a:p>
        </p:txBody>
      </p:sp>
      <p:sp>
        <p:nvSpPr>
          <p:cNvPr id="5" name="Footer Placeholder 4"/>
          <p:cNvSpPr>
            <a:spLocks noGrp="1"/>
          </p:cNvSpPr>
          <p:nvPr>
            <p:ph type="ftr" sz="quarter" idx="11"/>
          </p:nvPr>
        </p:nvSpPr>
        <p:spPr/>
        <p:txBody>
          <a:bodyPr/>
          <a:lstStyle/>
          <a:p>
            <a:r>
              <a:rPr lang="fa-IR" smtClean="0"/>
              <a:t>جلسه دوم عملی - وراثت</a:t>
            </a:r>
            <a:endParaRPr lang="en-US"/>
          </a:p>
        </p:txBody>
      </p:sp>
      <p:sp>
        <p:nvSpPr>
          <p:cNvPr id="6" name="Slide Number Placeholder 5"/>
          <p:cNvSpPr>
            <a:spLocks noGrp="1"/>
          </p:cNvSpPr>
          <p:nvPr>
            <p:ph type="sldNum" sz="quarter" idx="12"/>
          </p:nvPr>
        </p:nvSpPr>
        <p:spPr/>
        <p:txBody>
          <a:bodyPr/>
          <a:lstStyle/>
          <a:p>
            <a:fld id="{984986B9-E5AC-4632-8CB8-B61E09CBE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29EE37-8923-40FE-9EAD-EEE316C79C9D}" type="datetime1">
              <a:rPr lang="en-US" smtClean="0"/>
              <a:pPr/>
              <a:t>12/9/2013</a:t>
            </a:fld>
            <a:endParaRPr lang="en-US"/>
          </a:p>
        </p:txBody>
      </p:sp>
      <p:sp>
        <p:nvSpPr>
          <p:cNvPr id="5" name="Footer Placeholder 4"/>
          <p:cNvSpPr>
            <a:spLocks noGrp="1"/>
          </p:cNvSpPr>
          <p:nvPr>
            <p:ph type="ftr" sz="quarter" idx="11"/>
          </p:nvPr>
        </p:nvSpPr>
        <p:spPr/>
        <p:txBody>
          <a:bodyPr/>
          <a:lstStyle/>
          <a:p>
            <a:r>
              <a:rPr lang="fa-IR" smtClean="0"/>
              <a:t>جلسه دوم عملی - وراثت</a:t>
            </a:r>
            <a:endParaRPr lang="en-US"/>
          </a:p>
        </p:txBody>
      </p:sp>
      <p:sp>
        <p:nvSpPr>
          <p:cNvPr id="6" name="Slide Number Placeholder 5"/>
          <p:cNvSpPr>
            <a:spLocks noGrp="1"/>
          </p:cNvSpPr>
          <p:nvPr>
            <p:ph type="sldNum" sz="quarter" idx="12"/>
          </p:nvPr>
        </p:nvSpPr>
        <p:spPr/>
        <p:txBody>
          <a:bodyPr/>
          <a:lstStyle/>
          <a:p>
            <a:fld id="{984986B9-E5AC-4632-8CB8-B61E09CBEA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C2DCAD-0031-4031-8497-56BB8E47BA38}" type="datetime1">
              <a:rPr lang="en-US" smtClean="0"/>
              <a:pPr/>
              <a:t>12/9/2013</a:t>
            </a:fld>
            <a:endParaRPr lang="en-US"/>
          </a:p>
        </p:txBody>
      </p:sp>
      <p:sp>
        <p:nvSpPr>
          <p:cNvPr id="5" name="Footer Placeholder 4"/>
          <p:cNvSpPr>
            <a:spLocks noGrp="1"/>
          </p:cNvSpPr>
          <p:nvPr>
            <p:ph type="ftr" sz="quarter" idx="11"/>
          </p:nvPr>
        </p:nvSpPr>
        <p:spPr/>
        <p:txBody>
          <a:bodyPr/>
          <a:lstStyle/>
          <a:p>
            <a:r>
              <a:rPr lang="fa-IR" smtClean="0"/>
              <a:t>جلسه دوم عملی - وراثت</a:t>
            </a:r>
            <a:endParaRPr lang="en-US"/>
          </a:p>
        </p:txBody>
      </p:sp>
      <p:sp>
        <p:nvSpPr>
          <p:cNvPr id="6" name="Slide Number Placeholder 5"/>
          <p:cNvSpPr>
            <a:spLocks noGrp="1"/>
          </p:cNvSpPr>
          <p:nvPr>
            <p:ph type="sldNum" sz="quarter" idx="12"/>
          </p:nvPr>
        </p:nvSpPr>
        <p:spPr/>
        <p:txBody>
          <a:bodyPr/>
          <a:lstStyle/>
          <a:p>
            <a:fld id="{984986B9-E5AC-4632-8CB8-B61E09CBEA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5BF4F8-4E34-4278-8B6F-292AE26F7A33}" type="datetime1">
              <a:rPr lang="en-US" smtClean="0"/>
              <a:pPr/>
              <a:t>12/9/2013</a:t>
            </a:fld>
            <a:endParaRPr lang="en-US"/>
          </a:p>
        </p:txBody>
      </p:sp>
      <p:sp>
        <p:nvSpPr>
          <p:cNvPr id="6" name="Footer Placeholder 5"/>
          <p:cNvSpPr>
            <a:spLocks noGrp="1"/>
          </p:cNvSpPr>
          <p:nvPr>
            <p:ph type="ftr" sz="quarter" idx="11"/>
          </p:nvPr>
        </p:nvSpPr>
        <p:spPr/>
        <p:txBody>
          <a:bodyPr/>
          <a:lstStyle/>
          <a:p>
            <a:r>
              <a:rPr lang="fa-IR" smtClean="0"/>
              <a:t>جلسه دوم عملی - وراثت</a:t>
            </a:r>
            <a:endParaRPr lang="en-US"/>
          </a:p>
        </p:txBody>
      </p:sp>
      <p:sp>
        <p:nvSpPr>
          <p:cNvPr id="7" name="Slide Number Placeholder 6"/>
          <p:cNvSpPr>
            <a:spLocks noGrp="1"/>
          </p:cNvSpPr>
          <p:nvPr>
            <p:ph type="sldNum" sz="quarter" idx="12"/>
          </p:nvPr>
        </p:nvSpPr>
        <p:spPr/>
        <p:txBody>
          <a:bodyPr/>
          <a:lstStyle/>
          <a:p>
            <a:fld id="{984986B9-E5AC-4632-8CB8-B61E09CBE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DD4D1A9-D6B2-473A-BD28-5591E1B016F4}" type="datetime1">
              <a:rPr lang="en-US" smtClean="0"/>
              <a:pPr/>
              <a:t>12/9/2013</a:t>
            </a:fld>
            <a:endParaRPr lang="en-US"/>
          </a:p>
        </p:txBody>
      </p:sp>
      <p:sp>
        <p:nvSpPr>
          <p:cNvPr id="8" name="Footer Placeholder 7"/>
          <p:cNvSpPr>
            <a:spLocks noGrp="1"/>
          </p:cNvSpPr>
          <p:nvPr>
            <p:ph type="ftr" sz="quarter" idx="11"/>
          </p:nvPr>
        </p:nvSpPr>
        <p:spPr/>
        <p:txBody>
          <a:bodyPr/>
          <a:lstStyle/>
          <a:p>
            <a:r>
              <a:rPr lang="fa-IR" smtClean="0"/>
              <a:t>جلسه دوم عملی - وراثت</a:t>
            </a:r>
            <a:endParaRPr lang="en-US"/>
          </a:p>
        </p:txBody>
      </p:sp>
      <p:sp>
        <p:nvSpPr>
          <p:cNvPr id="9" name="Slide Number Placeholder 8"/>
          <p:cNvSpPr>
            <a:spLocks noGrp="1"/>
          </p:cNvSpPr>
          <p:nvPr>
            <p:ph type="sldNum" sz="quarter" idx="12"/>
          </p:nvPr>
        </p:nvSpPr>
        <p:spPr/>
        <p:txBody>
          <a:bodyPr/>
          <a:lstStyle/>
          <a:p>
            <a:fld id="{984986B9-E5AC-4632-8CB8-B61E09CBE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EDBD6A-591B-4AA2-BC61-4351A1BE63F6}" type="datetime1">
              <a:rPr lang="en-US" smtClean="0"/>
              <a:pPr/>
              <a:t>12/9/2013</a:t>
            </a:fld>
            <a:endParaRPr lang="en-US"/>
          </a:p>
        </p:txBody>
      </p:sp>
      <p:sp>
        <p:nvSpPr>
          <p:cNvPr id="4" name="Footer Placeholder 3"/>
          <p:cNvSpPr>
            <a:spLocks noGrp="1"/>
          </p:cNvSpPr>
          <p:nvPr>
            <p:ph type="ftr" sz="quarter" idx="11"/>
          </p:nvPr>
        </p:nvSpPr>
        <p:spPr/>
        <p:txBody>
          <a:bodyPr/>
          <a:lstStyle/>
          <a:p>
            <a:r>
              <a:rPr lang="fa-IR" smtClean="0"/>
              <a:t>جلسه دوم عملی - وراثت</a:t>
            </a:r>
            <a:endParaRPr lang="en-US"/>
          </a:p>
        </p:txBody>
      </p:sp>
      <p:sp>
        <p:nvSpPr>
          <p:cNvPr id="5" name="Slide Number Placeholder 4"/>
          <p:cNvSpPr>
            <a:spLocks noGrp="1"/>
          </p:cNvSpPr>
          <p:nvPr>
            <p:ph type="sldNum" sz="quarter" idx="12"/>
          </p:nvPr>
        </p:nvSpPr>
        <p:spPr/>
        <p:txBody>
          <a:bodyPr/>
          <a:lstStyle/>
          <a:p>
            <a:fld id="{984986B9-E5AC-4632-8CB8-B61E09CBE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D1E99-6D21-4BC4-B778-8DDCADEBD9D1}" type="datetime1">
              <a:rPr lang="en-US" smtClean="0"/>
              <a:pPr/>
              <a:t>12/9/2013</a:t>
            </a:fld>
            <a:endParaRPr lang="en-US"/>
          </a:p>
        </p:txBody>
      </p:sp>
      <p:sp>
        <p:nvSpPr>
          <p:cNvPr id="3" name="Footer Placeholder 2"/>
          <p:cNvSpPr>
            <a:spLocks noGrp="1"/>
          </p:cNvSpPr>
          <p:nvPr>
            <p:ph type="ftr" sz="quarter" idx="11"/>
          </p:nvPr>
        </p:nvSpPr>
        <p:spPr/>
        <p:txBody>
          <a:bodyPr/>
          <a:lstStyle/>
          <a:p>
            <a:r>
              <a:rPr lang="fa-IR" smtClean="0"/>
              <a:t>جلسه دوم عملی - وراثت</a:t>
            </a:r>
            <a:endParaRPr lang="en-US"/>
          </a:p>
        </p:txBody>
      </p:sp>
      <p:sp>
        <p:nvSpPr>
          <p:cNvPr id="4" name="Slide Number Placeholder 3"/>
          <p:cNvSpPr>
            <a:spLocks noGrp="1"/>
          </p:cNvSpPr>
          <p:nvPr>
            <p:ph type="sldNum" sz="quarter" idx="12"/>
          </p:nvPr>
        </p:nvSpPr>
        <p:spPr/>
        <p:txBody>
          <a:bodyPr/>
          <a:lstStyle/>
          <a:p>
            <a:fld id="{984986B9-E5AC-4632-8CB8-B61E09CBE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EF9FC8B-AE53-4326-9A23-22F04E0475D0}" type="datetime1">
              <a:rPr lang="en-US" smtClean="0"/>
              <a:pPr/>
              <a:t>12/9/2013</a:t>
            </a:fld>
            <a:endParaRPr lang="en-US"/>
          </a:p>
        </p:txBody>
      </p:sp>
      <p:sp>
        <p:nvSpPr>
          <p:cNvPr id="6" name="Footer Placeholder 5"/>
          <p:cNvSpPr>
            <a:spLocks noGrp="1"/>
          </p:cNvSpPr>
          <p:nvPr>
            <p:ph type="ftr" sz="quarter" idx="11"/>
          </p:nvPr>
        </p:nvSpPr>
        <p:spPr/>
        <p:txBody>
          <a:bodyPr/>
          <a:lstStyle/>
          <a:p>
            <a:r>
              <a:rPr lang="fa-IR" smtClean="0"/>
              <a:t>جلسه دوم عملی - وراثت</a:t>
            </a:r>
            <a:endParaRPr lang="en-US"/>
          </a:p>
        </p:txBody>
      </p:sp>
      <p:sp>
        <p:nvSpPr>
          <p:cNvPr id="7" name="Slide Number Placeholder 6"/>
          <p:cNvSpPr>
            <a:spLocks noGrp="1"/>
          </p:cNvSpPr>
          <p:nvPr>
            <p:ph type="sldNum" sz="quarter" idx="12"/>
          </p:nvPr>
        </p:nvSpPr>
        <p:spPr/>
        <p:txBody>
          <a:bodyPr/>
          <a:lstStyle/>
          <a:p>
            <a:fld id="{984986B9-E5AC-4632-8CB8-B61E09CBE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936C9F-4ACE-498B-8962-17462429F7C2}" type="datetime1">
              <a:rPr lang="en-US" smtClean="0"/>
              <a:pPr/>
              <a:t>12/9/2013</a:t>
            </a:fld>
            <a:endParaRPr lang="en-US"/>
          </a:p>
        </p:txBody>
      </p:sp>
      <p:sp>
        <p:nvSpPr>
          <p:cNvPr id="6" name="Footer Placeholder 5"/>
          <p:cNvSpPr>
            <a:spLocks noGrp="1"/>
          </p:cNvSpPr>
          <p:nvPr>
            <p:ph type="ftr" sz="quarter" idx="11"/>
          </p:nvPr>
        </p:nvSpPr>
        <p:spPr/>
        <p:txBody>
          <a:bodyPr/>
          <a:lstStyle/>
          <a:p>
            <a:r>
              <a:rPr lang="fa-IR" smtClean="0"/>
              <a:t>جلسه دوم عملی - وراثت</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84986B9-E5AC-4632-8CB8-B61E09CBEA8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0EC017-6359-4DCC-B95C-7955DEE5083F}" type="datetime1">
              <a:rPr lang="en-US" smtClean="0"/>
              <a:pPr/>
              <a:t>12/9/2013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a-IR" smtClean="0"/>
              <a:t>جلسه دوم عملی - وراثت</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84986B9-E5AC-4632-8CB8-B61E09CBEA8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Nazanin" pitchFamily="2" charset="-78"/>
              </a:rPr>
              <a:t>طراحی سیستمهای شی گرا</a:t>
            </a:r>
            <a:endParaRPr lang="en-US" dirty="0">
              <a:cs typeface="B Nazanin" pitchFamily="2" charset="-78"/>
            </a:endParaRPr>
          </a:p>
        </p:txBody>
      </p:sp>
      <p:sp>
        <p:nvSpPr>
          <p:cNvPr id="3" name="Subtitle 2"/>
          <p:cNvSpPr>
            <a:spLocks noGrp="1"/>
          </p:cNvSpPr>
          <p:nvPr>
            <p:ph type="subTitle" idx="1"/>
          </p:nvPr>
        </p:nvSpPr>
        <p:spPr>
          <a:xfrm>
            <a:off x="457200" y="3429000"/>
            <a:ext cx="7854696" cy="1752600"/>
          </a:xfrm>
        </p:spPr>
        <p:txBody>
          <a:bodyPr/>
          <a:lstStyle/>
          <a:p>
            <a:pPr rtl="1"/>
            <a:r>
              <a:rPr lang="fa-IR" dirty="0" smtClean="0">
                <a:cs typeface="B Nazanin" pitchFamily="2" charset="-78"/>
              </a:rPr>
              <a:t>وراثت</a:t>
            </a:r>
            <a:endParaRPr lang="en-US" dirty="0">
              <a:cs typeface="B Nazanin" pitchFamily="2" charset="-78"/>
            </a:endParaRPr>
          </a:p>
        </p:txBody>
      </p:sp>
      <p:sp>
        <p:nvSpPr>
          <p:cNvPr id="4" name="TextBox 3"/>
          <p:cNvSpPr txBox="1"/>
          <p:nvPr/>
        </p:nvSpPr>
        <p:spPr>
          <a:xfrm>
            <a:off x="4114800" y="762000"/>
            <a:ext cx="1415772" cy="523220"/>
          </a:xfrm>
          <a:prstGeom prst="rect">
            <a:avLst/>
          </a:prstGeom>
          <a:noFill/>
        </p:spPr>
        <p:txBody>
          <a:bodyPr wrap="none" rtlCol="0">
            <a:spAutoFit/>
          </a:bodyPr>
          <a:lstStyle/>
          <a:p>
            <a:r>
              <a:rPr lang="fa-IR" sz="2800" dirty="0" smtClean="0">
                <a:effectLst>
                  <a:outerShdw blurRad="38100" dist="38100" dir="2700000" algn="tl">
                    <a:srgbClr val="000000">
                      <a:alpha val="43137"/>
                    </a:srgbClr>
                  </a:outerShdw>
                </a:effectLst>
                <a:cs typeface="B Nazanin" pitchFamily="2" charset="-78"/>
              </a:rPr>
              <a:t>بسمه تعالی</a:t>
            </a:r>
            <a:endParaRPr lang="en-US" sz="2800" dirty="0">
              <a:effectLst>
                <a:outerShdw blurRad="38100" dist="38100" dir="2700000" algn="tl">
                  <a:srgbClr val="000000">
                    <a:alpha val="43137"/>
                  </a:srgbClr>
                </a:outerShdw>
              </a:effectLst>
              <a:cs typeface="B Nazanin" pitchFamily="2" charset="-78"/>
            </a:endParaRPr>
          </a:p>
        </p:txBody>
      </p:sp>
      <p:sp>
        <p:nvSpPr>
          <p:cNvPr id="5" name="Slide Number Placeholder 4"/>
          <p:cNvSpPr>
            <a:spLocks noGrp="1"/>
          </p:cNvSpPr>
          <p:nvPr>
            <p:ph type="sldNum" sz="quarter" idx="12"/>
          </p:nvPr>
        </p:nvSpPr>
        <p:spPr/>
        <p:txBody>
          <a:bodyPr/>
          <a:lstStyle/>
          <a:p>
            <a:fld id="{984986B9-E5AC-4632-8CB8-B61E09CBEA8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r" rtl="1"/>
            <a:r>
              <a:rPr lang="fa-IR" dirty="0" smtClean="0"/>
              <a:t>صحبت هامون به اونجا رسيد كه گفتم شما مي تونين يك شيء از نوع فرزند رو به چشم يك شيء از جنس پدر ببينيد كه به اين عمل اصطلاحا</a:t>
            </a:r>
            <a:r>
              <a:rPr lang="en-US" dirty="0" smtClean="0"/>
              <a:t> "</a:t>
            </a:r>
            <a:r>
              <a:rPr lang="en-US" dirty="0" err="1" smtClean="0"/>
              <a:t>Upcast</a:t>
            </a:r>
            <a:r>
              <a:rPr lang="en-US" dirty="0" smtClean="0"/>
              <a:t>" </a:t>
            </a:r>
            <a:r>
              <a:rPr lang="fa-IR" dirty="0" smtClean="0"/>
              <a:t>گفته مي شود. يك مثال ساده هم ازش زديم و گفتيم كه اگر شما يك كارمند داشته باشين مي تونين اونو به چشم يك انسان نگاه كنين و در نتيجه از اطلاعاتي كه همه انسان ها دارند روي آن فرد خاص هم استفاده كنيم</a:t>
            </a:r>
            <a:r>
              <a:rPr lang="en-US" dirty="0" smtClean="0"/>
              <a:t>.</a:t>
            </a:r>
            <a:br>
              <a:rPr lang="en-US" dirty="0" smtClean="0"/>
            </a:br>
            <a:r>
              <a:rPr lang="fa-IR" dirty="0" smtClean="0"/>
              <a:t>واقعيت اين است كه وقتي شما يك شيء از جنس فرزند دارين در حافظه</a:t>
            </a:r>
            <a:r>
              <a:rPr lang="en-US" dirty="0" smtClean="0"/>
              <a:t> Heap </a:t>
            </a:r>
            <a:r>
              <a:rPr lang="fa-IR" dirty="0" smtClean="0"/>
              <a:t>تمامي اطلاعات موجود به آن وجود دارند ولي وقتي شما به آن شيء با</a:t>
            </a:r>
            <a:r>
              <a:rPr lang="en-US" dirty="0" smtClean="0"/>
              <a:t> Reference </a:t>
            </a:r>
            <a:r>
              <a:rPr lang="fa-IR" dirty="0" smtClean="0"/>
              <a:t>پدر كار كنين فقط و فقط اطلاعاتي رو مي توانين استفاده كنين كه در پدر وجود دارند</a:t>
            </a:r>
            <a:r>
              <a:rPr lang="en-US" dirty="0" smtClean="0"/>
              <a:t>.</a:t>
            </a:r>
            <a:br>
              <a:rPr lang="en-US" dirty="0" smtClean="0"/>
            </a:b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rtl="1"/>
            <a:r>
              <a:rPr lang="fa-IR" dirty="0" smtClean="0"/>
              <a:t>حالا اگر من يك شيء از جنس</a:t>
            </a:r>
            <a:r>
              <a:rPr lang="en-US" dirty="0" smtClean="0"/>
              <a:t> </a:t>
            </a:r>
            <a:r>
              <a:rPr lang="en-US" dirty="0" err="1" smtClean="0"/>
              <a:t>Emp</a:t>
            </a:r>
            <a:r>
              <a:rPr lang="en-US" dirty="0" smtClean="0"/>
              <a:t> </a:t>
            </a:r>
            <a:r>
              <a:rPr lang="fa-IR" dirty="0" smtClean="0"/>
              <a:t>بسازم طبق اصولي كه گفتيم بايد تمامي متد ها و</a:t>
            </a:r>
            <a:r>
              <a:rPr lang="en-US" dirty="0" smtClean="0"/>
              <a:t> field </a:t>
            </a:r>
            <a:r>
              <a:rPr lang="fa-IR" dirty="0" smtClean="0"/>
              <a:t>هاي پدر + اطلاعات خودش را داشته باشد</a:t>
            </a:r>
            <a:r>
              <a:rPr lang="en-US" dirty="0" smtClean="0"/>
              <a:t>.</a:t>
            </a:r>
          </a:p>
          <a:p>
            <a:r>
              <a:rPr lang="en-US" dirty="0" err="1" smtClean="0"/>
              <a:t>Emp</a:t>
            </a:r>
            <a:r>
              <a:rPr lang="en-US" dirty="0" smtClean="0"/>
              <a:t> e = new </a:t>
            </a:r>
            <a:r>
              <a:rPr lang="en-US" dirty="0" err="1" smtClean="0"/>
              <a:t>Emp</a:t>
            </a:r>
            <a:r>
              <a:rPr lang="en-US" dirty="0" smtClean="0"/>
              <a:t>();</a:t>
            </a:r>
            <a:br>
              <a:rPr lang="en-US" dirty="0" smtClean="0"/>
            </a:br>
            <a:r>
              <a:rPr lang="en-US" dirty="0" err="1" smtClean="0"/>
              <a:t>e.Name</a:t>
            </a:r>
            <a:r>
              <a:rPr lang="en-US" dirty="0" smtClean="0"/>
              <a:t> = "Ali";</a:t>
            </a:r>
            <a:br>
              <a:rPr lang="en-US" dirty="0" smtClean="0"/>
            </a:br>
            <a:r>
              <a:rPr lang="en-US" dirty="0" err="1" smtClean="0"/>
              <a:t>e.Age</a:t>
            </a:r>
            <a:r>
              <a:rPr lang="en-US" dirty="0" smtClean="0"/>
              <a:t> = 45;</a:t>
            </a:r>
            <a:br>
              <a:rPr lang="en-US" dirty="0" smtClean="0"/>
            </a:br>
            <a:r>
              <a:rPr lang="en-US" dirty="0" err="1" smtClean="0"/>
              <a:t>e.Salary</a:t>
            </a:r>
            <a:r>
              <a:rPr lang="en-US" dirty="0" smtClean="0"/>
              <a:t> = 120000;</a:t>
            </a:r>
          </a:p>
          <a:p>
            <a:pPr algn="r" rtl="1"/>
            <a:r>
              <a:rPr lang="fa-IR" dirty="0" smtClean="0"/>
              <a:t>اما اگر من يك</a:t>
            </a:r>
            <a:r>
              <a:rPr lang="en-US" dirty="0" smtClean="0"/>
              <a:t> reference </a:t>
            </a:r>
            <a:r>
              <a:rPr lang="fa-IR" dirty="0" smtClean="0"/>
              <a:t>به شيء</a:t>
            </a:r>
            <a:r>
              <a:rPr lang="en-US" dirty="0" smtClean="0"/>
              <a:t> "e" </a:t>
            </a:r>
            <a:r>
              <a:rPr lang="fa-IR" dirty="0" smtClean="0"/>
              <a:t>از جنس</a:t>
            </a:r>
            <a:r>
              <a:rPr lang="en-US" dirty="0" smtClean="0"/>
              <a:t> Person </a:t>
            </a:r>
            <a:r>
              <a:rPr lang="fa-IR" dirty="0" smtClean="0"/>
              <a:t>ايجاد كنم فقط و فقط مي توانم اطلاعات مربوط به</a:t>
            </a:r>
            <a:r>
              <a:rPr lang="en-US" dirty="0" smtClean="0"/>
              <a:t> Person </a:t>
            </a:r>
            <a:r>
              <a:rPr lang="fa-IR" dirty="0" smtClean="0"/>
              <a:t>را استفاده كنم</a:t>
            </a: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r" rtl="1"/>
            <a:r>
              <a:rPr lang="fa-IR" dirty="0" smtClean="0"/>
              <a:t>اجازه بدين مثالمون رو اينجوري ادامه بديم</a:t>
            </a:r>
            <a:r>
              <a:rPr lang="en-US" dirty="0" smtClean="0"/>
              <a:t>. </a:t>
            </a:r>
            <a:br>
              <a:rPr lang="en-US" dirty="0" smtClean="0"/>
            </a:br>
            <a:r>
              <a:rPr lang="en-US" dirty="0" smtClean="0"/>
              <a:t/>
            </a:r>
            <a:br>
              <a:rPr lang="en-US" dirty="0" smtClean="0"/>
            </a:br>
            <a:r>
              <a:rPr lang="fa-IR" dirty="0" smtClean="0"/>
              <a:t>فرض كنين كه شما يك متد دارين كه ورودي آن يك آرايه از اشياء از جنس</a:t>
            </a:r>
            <a:r>
              <a:rPr lang="en-US" dirty="0" smtClean="0"/>
              <a:t> Person </a:t>
            </a:r>
            <a:r>
              <a:rPr lang="fa-IR" dirty="0" smtClean="0"/>
              <a:t>مي باشد و بعد داخل اين متد اطلاعات شيء ها را يكي يكي چاپ مي كنيم</a:t>
            </a:r>
            <a:r>
              <a:rPr lang="en-US" dirty="0" smtClean="0"/>
              <a:t>:</a:t>
            </a:r>
          </a:p>
          <a:p>
            <a:r>
              <a:rPr lang="en-US" dirty="0" smtClean="0"/>
              <a:t>public void </a:t>
            </a:r>
            <a:r>
              <a:rPr lang="en-US" dirty="0" err="1" smtClean="0"/>
              <a:t>PrintList</a:t>
            </a:r>
            <a:r>
              <a:rPr lang="en-US" dirty="0" smtClean="0"/>
              <a:t>(Person[] list)</a:t>
            </a:r>
            <a:br>
              <a:rPr lang="en-US" dirty="0" smtClean="0"/>
            </a:br>
            <a:r>
              <a:rPr lang="en-US" dirty="0" smtClean="0"/>
              <a:t>{</a:t>
            </a:r>
            <a:br>
              <a:rPr lang="en-US" dirty="0" smtClean="0"/>
            </a:br>
            <a:r>
              <a:rPr lang="en-US" dirty="0" smtClean="0"/>
              <a:t>  </a:t>
            </a:r>
            <a:r>
              <a:rPr lang="en-US" dirty="0" err="1" smtClean="0"/>
              <a:t>foreach</a:t>
            </a:r>
            <a:r>
              <a:rPr lang="en-US" dirty="0" smtClean="0"/>
              <a:t>(Person p in list)</a:t>
            </a:r>
            <a:br>
              <a:rPr lang="en-US" dirty="0" smtClean="0"/>
            </a:br>
            <a:r>
              <a:rPr lang="en-US" dirty="0" smtClean="0"/>
              <a:t>    </a:t>
            </a:r>
            <a:r>
              <a:rPr lang="en-US" dirty="0" err="1" smtClean="0"/>
              <a:t>p.Print</a:t>
            </a:r>
            <a:r>
              <a:rPr lang="en-US" dirty="0" smtClean="0"/>
              <a:t>();</a:t>
            </a:r>
            <a:br>
              <a:rPr lang="en-US" dirty="0" smtClean="0"/>
            </a:br>
            <a:r>
              <a:rPr lang="en-US" dirty="0" smtClean="0"/>
              <a:t>}</a:t>
            </a:r>
          </a:p>
          <a:p>
            <a:pPr>
              <a:buNone/>
            </a:pP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pPr algn="r" rtl="1"/>
            <a:r>
              <a:rPr lang="fa-IR" dirty="0" smtClean="0"/>
              <a:t>حالا شما مي خواهين اين متد را فراخواني كنين ولي شما 3 شيء از جنس كارمند دارين. آيا مي توانين يك آرايه از اشيايي با جنس كارمندان را به متد بالا پاس دهيد؟؟؟</a:t>
            </a:r>
            <a:r>
              <a:rPr lang="en-US" dirty="0" smtClean="0"/>
              <a:t/>
            </a:r>
            <a:br>
              <a:rPr lang="en-US" dirty="0" smtClean="0"/>
            </a:br>
            <a:endParaRPr lang="en-US" dirty="0" smtClean="0"/>
          </a:p>
          <a:p>
            <a:r>
              <a:rPr lang="en-US" sz="2400" dirty="0" err="1" smtClean="0"/>
              <a:t>Emp</a:t>
            </a:r>
            <a:r>
              <a:rPr lang="en-US" sz="2400" dirty="0" smtClean="0"/>
              <a:t> = e = new </a:t>
            </a:r>
            <a:r>
              <a:rPr lang="en-US" sz="2400" dirty="0" err="1" smtClean="0"/>
              <a:t>Emp</a:t>
            </a:r>
            <a:r>
              <a:rPr lang="en-US" sz="2400" dirty="0" smtClean="0"/>
              <a:t>("Ali",34,12000);</a:t>
            </a:r>
            <a:br>
              <a:rPr lang="en-US" sz="2400" dirty="0" smtClean="0"/>
            </a:br>
            <a:r>
              <a:rPr lang="en-US" sz="2400" dirty="0" err="1" smtClean="0"/>
              <a:t>Emp</a:t>
            </a:r>
            <a:r>
              <a:rPr lang="en-US" sz="2400" dirty="0" smtClean="0"/>
              <a:t> e2 = new </a:t>
            </a:r>
            <a:r>
              <a:rPr lang="en-US" sz="2400" dirty="0" err="1" smtClean="0"/>
              <a:t>Emp</a:t>
            </a:r>
            <a:r>
              <a:rPr lang="en-US" sz="2400" dirty="0" smtClean="0"/>
              <a:t>("Reza",33,10000);</a:t>
            </a:r>
            <a:br>
              <a:rPr lang="en-US" sz="2400" dirty="0" smtClean="0"/>
            </a:br>
            <a:r>
              <a:rPr lang="en-US" sz="2400" dirty="0" err="1" smtClean="0"/>
              <a:t>Emp</a:t>
            </a:r>
            <a:r>
              <a:rPr lang="en-US" sz="2400" dirty="0" smtClean="0"/>
              <a:t> e3 = "Saeid",28,20000);</a:t>
            </a:r>
            <a:br>
              <a:rPr lang="en-US" sz="2400" dirty="0" smtClean="0"/>
            </a:br>
            <a:r>
              <a:rPr lang="en-US" sz="2400" dirty="0" smtClean="0"/>
              <a:t>// </a:t>
            </a:r>
            <a:r>
              <a:rPr lang="fa-IR" sz="2400" dirty="0" smtClean="0"/>
              <a:t>ساختن يك آرايه از</a:t>
            </a:r>
            <a:r>
              <a:rPr lang="en-US" sz="2400" dirty="0" smtClean="0"/>
              <a:t> Person </a:t>
            </a:r>
            <a:r>
              <a:rPr lang="fa-IR" sz="2400" dirty="0" smtClean="0"/>
              <a:t>با استفاده از اشيايي از جنس </a:t>
            </a:r>
            <a:r>
              <a:rPr lang="en-US" sz="2400" dirty="0" err="1" smtClean="0"/>
              <a:t>Emp</a:t>
            </a:r>
            <a:r>
              <a:rPr lang="en-US" sz="2400" dirty="0" smtClean="0"/>
              <a:t/>
            </a:r>
            <a:br>
              <a:rPr lang="en-US" sz="2400" dirty="0" smtClean="0"/>
            </a:br>
            <a:r>
              <a:rPr lang="en-US" sz="2400" b="1" dirty="0" smtClean="0"/>
              <a:t>Person[] </a:t>
            </a:r>
            <a:r>
              <a:rPr lang="en-US" sz="2400" b="1" dirty="0" err="1" smtClean="0"/>
              <a:t>myList</a:t>
            </a:r>
            <a:r>
              <a:rPr lang="en-US" sz="2400" b="1" dirty="0" smtClean="0"/>
              <a:t> = new Person[]{e,e2,e3};</a:t>
            </a:r>
            <a:br>
              <a:rPr lang="en-US" sz="2400" b="1" dirty="0" smtClean="0"/>
            </a:br>
            <a:r>
              <a:rPr lang="en-US" sz="2400" b="1" dirty="0" err="1" smtClean="0"/>
              <a:t>PrintList</a:t>
            </a:r>
            <a:r>
              <a:rPr lang="en-US" sz="2400" b="1" dirty="0" smtClean="0"/>
              <a:t>(</a:t>
            </a:r>
            <a:r>
              <a:rPr lang="en-US" sz="2400" b="1" dirty="0" err="1" smtClean="0"/>
              <a:t>myList</a:t>
            </a:r>
            <a:r>
              <a:rPr lang="en-US" sz="2400" b="1" dirty="0" smtClean="0"/>
              <a:t>);</a:t>
            </a:r>
            <a:endParaRPr lang="en-US" sz="2400" dirty="0" smtClean="0"/>
          </a:p>
          <a:p>
            <a:pPr algn="r" rtl="1"/>
            <a:r>
              <a:rPr lang="fa-IR" dirty="0" smtClean="0"/>
              <a:t>پس همانطور كه مي بينيم عمل</a:t>
            </a:r>
            <a:r>
              <a:rPr lang="en-US" dirty="0" smtClean="0"/>
              <a:t> </a:t>
            </a:r>
            <a:r>
              <a:rPr lang="en-US" dirty="0" err="1" smtClean="0"/>
              <a:t>Upcast</a:t>
            </a:r>
            <a:r>
              <a:rPr lang="en-US" dirty="0" smtClean="0"/>
              <a:t> </a:t>
            </a:r>
            <a:r>
              <a:rPr lang="fa-IR" dirty="0" smtClean="0"/>
              <a:t>يكي از پر استفاده ترين اعمال در سي شارپ مي باشد</a:t>
            </a:r>
            <a:r>
              <a:rPr lang="en-US" dirty="0" smtClean="0"/>
              <a:t>. </a:t>
            </a:r>
            <a:br>
              <a:rPr lang="en-US" dirty="0" smtClean="0"/>
            </a:b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r" rtl="1"/>
            <a:r>
              <a:rPr lang="fa-IR" dirty="0" smtClean="0"/>
              <a:t>با بیان مثالی دیگر اهداف زیر را بررسی میکنیم:</a:t>
            </a:r>
          </a:p>
          <a:p>
            <a:pPr algn="r" rtl="1"/>
            <a:r>
              <a:rPr lang="fa-IR" dirty="0" smtClean="0"/>
              <a:t>  پياده‌سازي كلاسهاي پايه </a:t>
            </a:r>
            <a:r>
              <a:rPr lang="en-US" dirty="0" smtClean="0"/>
              <a:t>(Base Class)</a:t>
            </a:r>
          </a:p>
          <a:p>
            <a:pPr algn="r" rtl="1"/>
            <a:r>
              <a:rPr lang="fa-IR" dirty="0" smtClean="0"/>
              <a:t>  پياده‌سازي كلاسهاي مشتق شده </a:t>
            </a:r>
            <a:r>
              <a:rPr lang="en-US" dirty="0" smtClean="0"/>
              <a:t>(Derived Class)</a:t>
            </a:r>
          </a:p>
          <a:p>
            <a:pPr algn="r" rtl="1"/>
            <a:r>
              <a:rPr lang="fa-IR" dirty="0" smtClean="0"/>
              <a:t>  مقدار دهي كلاس پايه از طريق كلاس مشتق شده</a:t>
            </a:r>
            <a:endParaRPr lang="en-US" dirty="0" smtClean="0"/>
          </a:p>
          <a:p>
            <a:pPr algn="r" rtl="1"/>
            <a:r>
              <a:rPr lang="fa-IR" dirty="0" smtClean="0"/>
              <a:t>  فراخواني اعضاي كلاس پايه</a:t>
            </a:r>
            <a:endParaRPr lang="en-US" dirty="0" smtClean="0"/>
          </a:p>
          <a:p>
            <a:pPr algn="r" rtl="1"/>
            <a:r>
              <a:rPr lang="fa-IR" dirty="0" smtClean="0"/>
              <a:t>  پنهان‌سازي اعضاي كلاس پايه</a:t>
            </a:r>
            <a:endParaRPr lang="en-US" dirty="0" smtClean="0"/>
          </a:p>
          <a:p>
            <a:pPr algn="r" rtl="1">
              <a:buNone/>
            </a:pPr>
            <a:endParaRPr lang="en-US" dirty="0" smtClean="0"/>
          </a:p>
          <a:p>
            <a:pPr algn="r" rtl="1">
              <a:buNone/>
            </a:pPr>
            <a:r>
              <a:rPr lang="fa-IR" dirty="0" smtClean="0"/>
              <a:t>   ارث‌بري يكي از مفاهيم اساسي و پايه شي‌گرايي است. با استفاده از اين ويژگي امكان استفاده مجدد از كد موجود فراهم مي‌شود. بوسيله استفاده موثر از اين ويژگي كار برنامه‌نويسي آسان‌تر مي‌گردد.</a:t>
            </a:r>
            <a:endParaRPr lang="en-US" dirty="0" smtClean="0"/>
          </a:p>
          <a:p>
            <a:pPr algn="r" rtl="1"/>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55000" lnSpcReduction="20000"/>
          </a:bodyPr>
          <a:lstStyle/>
          <a:p>
            <a:r>
              <a:rPr lang="en-US" dirty="0" smtClean="0"/>
              <a:t>using System;</a:t>
            </a:r>
          </a:p>
          <a:p>
            <a:r>
              <a:rPr lang="en-US" dirty="0" smtClean="0"/>
              <a:t> </a:t>
            </a:r>
          </a:p>
          <a:p>
            <a:r>
              <a:rPr lang="en-US" dirty="0" smtClean="0"/>
              <a:t>public class </a:t>
            </a:r>
            <a:r>
              <a:rPr lang="en-US" dirty="0" err="1" smtClean="0"/>
              <a:t>ParentClass</a:t>
            </a:r>
            <a:endParaRPr lang="en-US" dirty="0" smtClean="0"/>
          </a:p>
          <a:p>
            <a:r>
              <a:rPr lang="en-US" dirty="0" smtClean="0"/>
              <a:t>{</a:t>
            </a:r>
          </a:p>
          <a:p>
            <a:r>
              <a:rPr lang="en-US" dirty="0" smtClean="0"/>
              <a:t>public </a:t>
            </a:r>
            <a:r>
              <a:rPr lang="en-US" dirty="0" err="1" smtClean="0"/>
              <a:t>ParentClass</a:t>
            </a:r>
            <a:r>
              <a:rPr lang="en-US" dirty="0" smtClean="0"/>
              <a:t>()</a:t>
            </a:r>
          </a:p>
          <a:p>
            <a:r>
              <a:rPr lang="en-US" dirty="0" smtClean="0"/>
              <a:t>{</a:t>
            </a:r>
          </a:p>
          <a:p>
            <a:r>
              <a:rPr lang="en-US" dirty="0" err="1" smtClean="0"/>
              <a:t>Console.WriteLine</a:t>
            </a:r>
            <a:r>
              <a:rPr lang="en-US" dirty="0" smtClean="0"/>
              <a:t>("Parent Constructor.");</a:t>
            </a:r>
          </a:p>
          <a:p>
            <a:r>
              <a:rPr lang="en-US" dirty="0" smtClean="0"/>
              <a:t>}</a:t>
            </a:r>
          </a:p>
          <a:p>
            <a:r>
              <a:rPr lang="en-US" dirty="0" smtClean="0"/>
              <a:t>public void print()</a:t>
            </a:r>
          </a:p>
          <a:p>
            <a:r>
              <a:rPr lang="en-US" dirty="0" smtClean="0"/>
              <a:t>{</a:t>
            </a:r>
          </a:p>
          <a:p>
            <a:r>
              <a:rPr lang="en-US" dirty="0" err="1" smtClean="0"/>
              <a:t>Console.WriteLine</a:t>
            </a:r>
            <a:r>
              <a:rPr lang="en-US" dirty="0" smtClean="0"/>
              <a:t>("I'm a Parent Class.");</a:t>
            </a:r>
          </a:p>
          <a:p>
            <a:r>
              <a:rPr lang="en-US" dirty="0" smtClean="0"/>
              <a:t>}</a:t>
            </a:r>
          </a:p>
          <a:p>
            <a:r>
              <a:rPr lang="en-US" dirty="0" smtClean="0"/>
              <a:t>}</a:t>
            </a:r>
          </a:p>
          <a:p>
            <a:r>
              <a:rPr lang="en-US" dirty="0" smtClean="0"/>
              <a:t>public class </a:t>
            </a:r>
            <a:r>
              <a:rPr lang="en-US" dirty="0" err="1" smtClean="0"/>
              <a:t>ChildClass</a:t>
            </a:r>
            <a:r>
              <a:rPr lang="en-US" dirty="0" smtClean="0"/>
              <a:t> : </a:t>
            </a:r>
            <a:r>
              <a:rPr lang="en-US" dirty="0" err="1" smtClean="0"/>
              <a:t>ParentClass</a:t>
            </a:r>
            <a:endParaRPr lang="en-US" dirty="0" smtClean="0"/>
          </a:p>
          <a:p>
            <a:r>
              <a:rPr lang="en-US" dirty="0" smtClean="0"/>
              <a:t>{</a:t>
            </a:r>
          </a:p>
          <a:p>
            <a:r>
              <a:rPr lang="en-US" dirty="0" smtClean="0"/>
              <a:t>public </a:t>
            </a:r>
            <a:r>
              <a:rPr lang="en-US" dirty="0" err="1" smtClean="0"/>
              <a:t>ChildClass</a:t>
            </a:r>
            <a:r>
              <a:rPr lang="en-US" dirty="0" smtClean="0"/>
              <a:t>()</a:t>
            </a:r>
          </a:p>
          <a:p>
            <a:r>
              <a:rPr lang="en-US" dirty="0" smtClean="0"/>
              <a:t>{</a:t>
            </a:r>
          </a:p>
          <a:p>
            <a:r>
              <a:rPr lang="en-US" dirty="0" err="1" smtClean="0"/>
              <a:t>Console.WriteLine</a:t>
            </a:r>
            <a:r>
              <a:rPr lang="en-US" dirty="0" smtClean="0"/>
              <a:t>("Child Constructor.");</a:t>
            </a:r>
          </a:p>
          <a:p>
            <a:r>
              <a:rPr lang="en-US" dirty="0" smtClean="0"/>
              <a:t>}</a:t>
            </a:r>
          </a:p>
          <a:p>
            <a:r>
              <a:rPr lang="en-US" dirty="0" smtClean="0"/>
              <a:t>public static void Main()</a:t>
            </a:r>
          </a:p>
          <a:p>
            <a:r>
              <a:rPr lang="en-US" dirty="0" smtClean="0"/>
              <a:t>{</a:t>
            </a:r>
          </a:p>
          <a:p>
            <a:r>
              <a:rPr lang="en-US" dirty="0" err="1" smtClean="0"/>
              <a:t>ChildClass</a:t>
            </a:r>
            <a:r>
              <a:rPr lang="en-US" dirty="0" smtClean="0"/>
              <a:t> child = new </a:t>
            </a:r>
            <a:r>
              <a:rPr lang="en-US" dirty="0" err="1" smtClean="0"/>
              <a:t>ChildClass</a:t>
            </a:r>
            <a:r>
              <a:rPr lang="en-US" dirty="0" smtClean="0"/>
              <a:t>();</a:t>
            </a:r>
          </a:p>
          <a:p>
            <a:r>
              <a:rPr lang="en-US" dirty="0" err="1" smtClean="0"/>
              <a:t>child.print</a:t>
            </a:r>
            <a:r>
              <a:rPr lang="en-US" dirty="0" smtClean="0"/>
              <a:t>();</a:t>
            </a:r>
          </a:p>
          <a:p>
            <a:r>
              <a:rPr lang="en-US" dirty="0" smtClean="0"/>
              <a:t>}</a:t>
            </a:r>
          </a:p>
          <a:p>
            <a:r>
              <a:rPr lang="en-US" dirty="0" smtClean="0"/>
              <a:t>}</a:t>
            </a:r>
          </a:p>
          <a:p>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lgn="r" rtl="1"/>
            <a:r>
              <a:rPr lang="fa-IR" dirty="0" smtClean="0"/>
              <a:t>خروجي اين برنامه بصورت زير است :</a:t>
            </a:r>
            <a:endParaRPr lang="en-US" dirty="0" smtClean="0"/>
          </a:p>
          <a:p>
            <a:r>
              <a:rPr lang="en-US" dirty="0" smtClean="0"/>
              <a:t>Parent Constructor.</a:t>
            </a:r>
          </a:p>
          <a:p>
            <a:r>
              <a:rPr lang="en-US" dirty="0" smtClean="0"/>
              <a:t>Child Constructor.</a:t>
            </a:r>
          </a:p>
          <a:p>
            <a:r>
              <a:rPr lang="en-US" dirty="0" smtClean="0"/>
              <a:t>I'm a Parent Class.</a:t>
            </a:r>
          </a:p>
          <a:p>
            <a:pPr algn="r" rtl="1"/>
            <a:r>
              <a:rPr lang="fa-IR" dirty="0" smtClean="0"/>
              <a:t>در این مثال دو كلاس وجود دارد. كلاس بالاي </a:t>
            </a:r>
            <a:r>
              <a:rPr lang="en-US" i="1" dirty="0" err="1" smtClean="0"/>
              <a:t>ParentClass</a:t>
            </a:r>
            <a:r>
              <a:rPr lang="fa-IR" dirty="0" smtClean="0"/>
              <a:t> و كلاس پائيني </a:t>
            </a:r>
            <a:r>
              <a:rPr lang="en-US" i="1" dirty="0" err="1" smtClean="0"/>
              <a:t>ChildClass</a:t>
            </a:r>
            <a:r>
              <a:rPr lang="fa-IR" dirty="0" smtClean="0"/>
              <a:t> است.  كاري كه ميخواهيم در اينجا انجام دهيم اينست كه زير كلاسي ايجاد كنيم كه با استفاده از كدهاي موجود در </a:t>
            </a:r>
            <a:r>
              <a:rPr lang="en-US" i="1" dirty="0" err="1" smtClean="0"/>
              <a:t>ParentClass</a:t>
            </a:r>
            <a:r>
              <a:rPr lang="fa-IR" dirty="0" smtClean="0"/>
              <a:t> عمل نمايد.  </a:t>
            </a:r>
            <a:endParaRPr lang="en-US" dirty="0" smtClean="0"/>
          </a:p>
          <a:p>
            <a:pPr algn="r" rtl="1"/>
            <a:r>
              <a:rPr lang="fa-IR" dirty="0" smtClean="0"/>
              <a:t>براي اين منظور ابتدا بايد در اعلان </a:t>
            </a:r>
            <a:r>
              <a:rPr lang="en-US" i="1" dirty="0" err="1" smtClean="0"/>
              <a:t>ChildClass</a:t>
            </a:r>
            <a:r>
              <a:rPr lang="fa-IR" dirty="0" smtClean="0"/>
              <a:t> مشخص كنيم كه اين كلاس مي‌خواهد از كلاس </a:t>
            </a:r>
            <a:r>
              <a:rPr lang="en-US" i="1" dirty="0" err="1" smtClean="0"/>
              <a:t>ParentClass</a:t>
            </a:r>
            <a:r>
              <a:rPr lang="en-US" dirty="0" smtClean="0"/>
              <a:t> </a:t>
            </a:r>
            <a:r>
              <a:rPr lang="fa-IR" dirty="0" smtClean="0"/>
              <a:t>ارث‌بري داشته باشد. اين عمل با اعلان </a:t>
            </a:r>
            <a:r>
              <a:rPr lang="en-US" i="1" dirty="0" smtClean="0"/>
              <a:t>public</a:t>
            </a:r>
            <a:r>
              <a:rPr lang="en-US" dirty="0" smtClean="0"/>
              <a:t> </a:t>
            </a:r>
            <a:r>
              <a:rPr lang="en-US" i="1" dirty="0" smtClean="0"/>
              <a:t>class</a:t>
            </a:r>
            <a:r>
              <a:rPr lang="en-US" dirty="0" smtClean="0"/>
              <a:t> </a:t>
            </a:r>
            <a:r>
              <a:rPr lang="en-US" i="1" dirty="0" err="1" smtClean="0"/>
              <a:t>ChildClass</a:t>
            </a:r>
            <a:r>
              <a:rPr lang="en-US" dirty="0" smtClean="0"/>
              <a:t> : </a:t>
            </a:r>
            <a:r>
              <a:rPr lang="en-US" i="1" dirty="0" err="1" smtClean="0"/>
              <a:t>ParentClass</a:t>
            </a:r>
            <a:r>
              <a:rPr lang="fa-IR" dirty="0" smtClean="0"/>
              <a:t> روي مي‌دهد. كلاس پايه با قرار دادن ":" بعد از نام كلاس مشتق شده معين مي‌شود. </a:t>
            </a:r>
            <a:endParaRPr lang="en-US" dirty="0" smtClean="0"/>
          </a:p>
          <a:p>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pPr algn="r" rtl="1"/>
            <a:r>
              <a:rPr lang="en-US" dirty="0" smtClean="0"/>
              <a:t>C#</a:t>
            </a:r>
            <a:r>
              <a:rPr lang="fa-IR" dirty="0" smtClean="0"/>
              <a:t> فقط از ارث‌بري يگانه پشتيباني مي‌نمايد. از اينرو تنها يك كلاس پايه براي ارث‌بري مي‌توان معين نمود. البته بايد اشاره كرد كه ارث‌بري چندگانه تنها از طریق واسطها </a:t>
            </a:r>
            <a:r>
              <a:rPr lang="en-US" dirty="0" smtClean="0"/>
              <a:t>(Interfaces)</a:t>
            </a:r>
            <a:r>
              <a:rPr lang="fa-IR" dirty="0" smtClean="0"/>
              <a:t> امكان‌پذير است كه از موضوع این ارائه خارج می باشد.</a:t>
            </a:r>
            <a:endParaRPr lang="en-US" dirty="0" smtClean="0"/>
          </a:p>
          <a:p>
            <a:pPr algn="r" rtl="1"/>
            <a:r>
              <a:rPr lang="fa-IR" dirty="0" smtClean="0"/>
              <a:t> </a:t>
            </a:r>
            <a:r>
              <a:rPr lang="en-US" i="1" dirty="0" err="1" smtClean="0"/>
              <a:t>ChildClass</a:t>
            </a:r>
            <a:r>
              <a:rPr lang="fa-IR" dirty="0" smtClean="0"/>
              <a:t> دقيقاً توانائيهاي </a:t>
            </a:r>
            <a:r>
              <a:rPr lang="en-US" i="1" dirty="0" err="1" smtClean="0"/>
              <a:t>ParentClass</a:t>
            </a:r>
            <a:r>
              <a:rPr lang="fa-IR" dirty="0" smtClean="0"/>
              <a:t> را دارد. از اينرو مي‌توان گفت </a:t>
            </a:r>
            <a:r>
              <a:rPr lang="en-US" i="1" dirty="0" err="1" smtClean="0"/>
              <a:t>ChildClass</a:t>
            </a:r>
            <a:r>
              <a:rPr lang="fa-IR" dirty="0" smtClean="0"/>
              <a:t> يك </a:t>
            </a:r>
            <a:r>
              <a:rPr lang="en-US" i="1" dirty="0" err="1" smtClean="0"/>
              <a:t>ParentClass</a:t>
            </a:r>
            <a:r>
              <a:rPr lang="fa-IR" dirty="0" smtClean="0"/>
              <a:t> است.</a:t>
            </a:r>
          </a:p>
          <a:p>
            <a:pPr algn="r" rtl="1"/>
            <a:r>
              <a:rPr lang="fa-IR" dirty="0" smtClean="0"/>
              <a:t> </a:t>
            </a:r>
            <a:r>
              <a:rPr lang="en-US" i="1" dirty="0" smtClean="0"/>
              <a:t>(</a:t>
            </a:r>
            <a:r>
              <a:rPr lang="en-US" i="1" dirty="0" err="1" smtClean="0"/>
              <a:t>ChildClass</a:t>
            </a:r>
            <a:r>
              <a:rPr lang="en-US" i="1" dirty="0" smtClean="0"/>
              <a:t> </a:t>
            </a:r>
            <a:r>
              <a:rPr lang="en-US" b="1" i="1" dirty="0" smtClean="0"/>
              <a:t>IS</a:t>
            </a:r>
            <a:r>
              <a:rPr lang="en-US" i="1" dirty="0" smtClean="0"/>
              <a:t> a </a:t>
            </a:r>
            <a:r>
              <a:rPr lang="en-US" i="1" dirty="0" err="1" smtClean="0"/>
              <a:t>ParentClass</a:t>
            </a:r>
            <a:r>
              <a:rPr lang="en-US" i="1" dirty="0" smtClean="0"/>
              <a:t>)</a:t>
            </a:r>
            <a:r>
              <a:rPr lang="en-US" dirty="0" smtClean="0"/>
              <a:t> </a:t>
            </a:r>
            <a:r>
              <a:rPr lang="en-US" i="1" dirty="0" err="1" smtClean="0"/>
              <a:t>ChildClass</a:t>
            </a:r>
            <a:r>
              <a:rPr lang="fa-IR" dirty="0" smtClean="0"/>
              <a:t> داراي متد </a:t>
            </a:r>
            <a:r>
              <a:rPr lang="en-US" i="1" dirty="0" smtClean="0"/>
              <a:t>Print()</a:t>
            </a:r>
            <a:r>
              <a:rPr lang="fa-IR" dirty="0" smtClean="0"/>
              <a:t> مربوط به خود نيست و از متد كلاس </a:t>
            </a:r>
            <a:r>
              <a:rPr lang="en-US" i="1" dirty="0" err="1" smtClean="0"/>
              <a:t>ParentClass</a:t>
            </a:r>
            <a:r>
              <a:rPr lang="fa-IR" dirty="0" smtClean="0"/>
              <a:t> استفاده مي‌كند. نتيجه اين عمل در خط سوم خروجي ديده مي‌شود.</a:t>
            </a:r>
            <a:endParaRPr lang="en-US" dirty="0" smtClean="0"/>
          </a:p>
          <a:p>
            <a:pPr algn="r" rtl="1"/>
            <a:r>
              <a:rPr lang="fa-IR" dirty="0" smtClean="0"/>
              <a:t> كلاسهاي پايه به طور خودكار، قبل از كلاس‌هاي مشتق شده نمونه‌اي از روي آنها ايجاد مي‌گردد. به خروجي مثال 1-8 توجه نماييد. سازنده </a:t>
            </a:r>
            <a:r>
              <a:rPr lang="en-US" i="1" dirty="0" err="1" smtClean="0"/>
              <a:t>ParentClass</a:t>
            </a:r>
            <a:r>
              <a:rPr lang="fa-IR" dirty="0" smtClean="0"/>
              <a:t> قبل از سازنده </a:t>
            </a:r>
            <a:r>
              <a:rPr lang="en-US" i="1" dirty="0" err="1" smtClean="0"/>
              <a:t>ChildClass</a:t>
            </a:r>
            <a:r>
              <a:rPr lang="fa-IR" dirty="0" smtClean="0"/>
              <a:t> اجرا مي‌گردد. </a:t>
            </a:r>
            <a:endParaRPr lang="en-US" dirty="0" smtClean="0"/>
          </a:p>
          <a:p>
            <a:pPr algn="l" rtl="1"/>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62500" lnSpcReduction="20000"/>
          </a:bodyPr>
          <a:lstStyle/>
          <a:p>
            <a:pPr algn="r" rtl="1"/>
            <a:r>
              <a:rPr lang="fa-IR" b="1" i="1" dirty="0" smtClean="0"/>
              <a:t>برقراري ارتباط كلاس مشتق شده با كلاس پايه </a:t>
            </a:r>
            <a:endParaRPr lang="en-US" dirty="0" smtClean="0"/>
          </a:p>
          <a:p>
            <a:pPr algn="r" rtl="1"/>
            <a:r>
              <a:rPr lang="fa-IR" dirty="0" smtClean="0"/>
              <a:t>به مثالی كه در زير آمده است توجه نماييد.</a:t>
            </a:r>
            <a:endParaRPr lang="en-US" dirty="0" smtClean="0"/>
          </a:p>
          <a:p>
            <a:r>
              <a:rPr lang="en-US" dirty="0" smtClean="0"/>
              <a:t>using System;</a:t>
            </a:r>
          </a:p>
          <a:p>
            <a:r>
              <a:rPr lang="en-US" dirty="0" smtClean="0"/>
              <a:t> </a:t>
            </a:r>
          </a:p>
          <a:p>
            <a:r>
              <a:rPr lang="en-US" dirty="0" smtClean="0"/>
              <a:t>public class Parent</a:t>
            </a:r>
          </a:p>
          <a:p>
            <a:r>
              <a:rPr lang="en-US" dirty="0" smtClean="0"/>
              <a:t>{</a:t>
            </a:r>
          </a:p>
          <a:p>
            <a:r>
              <a:rPr lang="en-US" dirty="0" smtClean="0"/>
              <a:t>string </a:t>
            </a:r>
            <a:r>
              <a:rPr lang="en-US" dirty="0" err="1" smtClean="0"/>
              <a:t>parentString</a:t>
            </a:r>
            <a:r>
              <a:rPr lang="en-US" dirty="0" smtClean="0"/>
              <a:t>;</a:t>
            </a:r>
          </a:p>
          <a:p>
            <a:r>
              <a:rPr lang="en-US" dirty="0" smtClean="0"/>
              <a:t>public Parent()</a:t>
            </a:r>
          </a:p>
          <a:p>
            <a:r>
              <a:rPr lang="en-US" dirty="0" smtClean="0"/>
              <a:t>{</a:t>
            </a:r>
          </a:p>
          <a:p>
            <a:r>
              <a:rPr lang="en-US" dirty="0" err="1" smtClean="0"/>
              <a:t>Console.WriteLine</a:t>
            </a:r>
            <a:r>
              <a:rPr lang="en-US" dirty="0" smtClean="0"/>
              <a:t>("Parent Constructor.");</a:t>
            </a:r>
          </a:p>
          <a:p>
            <a:r>
              <a:rPr lang="en-US" dirty="0" smtClean="0"/>
              <a:t>}</a:t>
            </a:r>
          </a:p>
          <a:p>
            <a:r>
              <a:rPr lang="en-US" dirty="0" smtClean="0"/>
              <a:t>public Parent(string </a:t>
            </a:r>
            <a:r>
              <a:rPr lang="en-US" dirty="0" err="1" smtClean="0"/>
              <a:t>myString</a:t>
            </a:r>
            <a:r>
              <a:rPr lang="en-US" dirty="0" smtClean="0"/>
              <a:t>)</a:t>
            </a:r>
          </a:p>
          <a:p>
            <a:r>
              <a:rPr lang="en-US" dirty="0" smtClean="0"/>
              <a:t>{</a:t>
            </a:r>
          </a:p>
          <a:p>
            <a:r>
              <a:rPr lang="en-US" dirty="0" err="1" smtClean="0"/>
              <a:t>parentString</a:t>
            </a:r>
            <a:r>
              <a:rPr lang="en-US" dirty="0" smtClean="0"/>
              <a:t> = </a:t>
            </a:r>
            <a:r>
              <a:rPr lang="en-US" dirty="0" err="1" smtClean="0"/>
              <a:t>myString</a:t>
            </a:r>
            <a:r>
              <a:rPr lang="en-US" dirty="0" smtClean="0"/>
              <a:t>;</a:t>
            </a:r>
          </a:p>
          <a:p>
            <a:r>
              <a:rPr lang="en-US" dirty="0" err="1" smtClean="0"/>
              <a:t>Console.WriteLine</a:t>
            </a:r>
            <a:r>
              <a:rPr lang="en-US" dirty="0" smtClean="0"/>
              <a:t>(</a:t>
            </a:r>
            <a:r>
              <a:rPr lang="en-US" dirty="0" err="1" smtClean="0"/>
              <a:t>parentString</a:t>
            </a:r>
            <a:r>
              <a:rPr lang="en-US" dirty="0" smtClean="0"/>
              <a:t>);</a:t>
            </a:r>
          </a:p>
          <a:p>
            <a:r>
              <a:rPr lang="en-US" dirty="0" smtClean="0"/>
              <a:t>}</a:t>
            </a:r>
          </a:p>
          <a:p>
            <a:r>
              <a:rPr lang="en-US" dirty="0" smtClean="0"/>
              <a:t>public void print()</a:t>
            </a:r>
          </a:p>
          <a:p>
            <a:r>
              <a:rPr lang="en-US" dirty="0" smtClean="0"/>
              <a:t>{</a:t>
            </a:r>
          </a:p>
          <a:p>
            <a:r>
              <a:rPr lang="en-US" dirty="0" err="1" smtClean="0"/>
              <a:t>Console.WriteLine</a:t>
            </a:r>
            <a:r>
              <a:rPr lang="en-US" dirty="0" smtClean="0"/>
              <a:t>("I'm a Parent Class.");</a:t>
            </a:r>
          </a:p>
          <a:p>
            <a:r>
              <a:rPr lang="en-US" dirty="0" smtClean="0"/>
              <a:t>}</a:t>
            </a:r>
          </a:p>
          <a:p>
            <a:r>
              <a:rPr lang="en-US" dirty="0" smtClean="0"/>
              <a:t>}</a:t>
            </a:r>
          </a:p>
        </p:txBody>
      </p:sp>
      <p:sp>
        <p:nvSpPr>
          <p:cNvPr id="5" name="Slide Number Placeholder 4"/>
          <p:cNvSpPr>
            <a:spLocks noGrp="1"/>
          </p:cNvSpPr>
          <p:nvPr>
            <p:ph type="sldNum" sz="quarter" idx="12"/>
          </p:nvPr>
        </p:nvSpPr>
        <p:spPr/>
        <p:txBody>
          <a:bodyPr/>
          <a:lstStyle/>
          <a:p>
            <a:fld id="{984986B9-E5AC-4632-8CB8-B61E09CBEA8F}"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70000" lnSpcReduction="20000"/>
          </a:bodyPr>
          <a:lstStyle/>
          <a:p>
            <a:r>
              <a:rPr lang="en-US" dirty="0" smtClean="0"/>
              <a:t>public class Child : Parent</a:t>
            </a:r>
          </a:p>
          <a:p>
            <a:r>
              <a:rPr lang="en-US" dirty="0" smtClean="0"/>
              <a:t>{</a:t>
            </a:r>
          </a:p>
          <a:p>
            <a:r>
              <a:rPr lang="en-US" dirty="0" smtClean="0"/>
              <a:t>public Child() : base("From Derived")</a:t>
            </a:r>
          </a:p>
          <a:p>
            <a:r>
              <a:rPr lang="en-US" dirty="0" smtClean="0"/>
              <a:t>{</a:t>
            </a:r>
          </a:p>
          <a:p>
            <a:r>
              <a:rPr lang="en-US" dirty="0" err="1" smtClean="0"/>
              <a:t>Console.WriteLine</a:t>
            </a:r>
            <a:r>
              <a:rPr lang="en-US" dirty="0" smtClean="0"/>
              <a:t>("Child Constructor.");</a:t>
            </a:r>
          </a:p>
          <a:p>
            <a:r>
              <a:rPr lang="en-US" dirty="0" smtClean="0"/>
              <a:t>}</a:t>
            </a:r>
          </a:p>
          <a:p>
            <a:r>
              <a:rPr lang="en-US" dirty="0" smtClean="0"/>
              <a:t>public new void print()</a:t>
            </a:r>
          </a:p>
          <a:p>
            <a:r>
              <a:rPr lang="en-US" dirty="0" smtClean="0"/>
              <a:t>{</a:t>
            </a:r>
          </a:p>
          <a:p>
            <a:r>
              <a:rPr lang="en-US" dirty="0" err="1" smtClean="0"/>
              <a:t>base.print</a:t>
            </a:r>
            <a:r>
              <a:rPr lang="en-US" dirty="0" smtClean="0"/>
              <a:t>();</a:t>
            </a:r>
          </a:p>
          <a:p>
            <a:r>
              <a:rPr lang="en-US" dirty="0" err="1" smtClean="0"/>
              <a:t>Console.WriteLine</a:t>
            </a:r>
            <a:r>
              <a:rPr lang="en-US" dirty="0" smtClean="0"/>
              <a:t>("I'm a Child Class.");</a:t>
            </a:r>
          </a:p>
          <a:p>
            <a:r>
              <a:rPr lang="en-US" dirty="0" smtClean="0"/>
              <a:t>}</a:t>
            </a:r>
          </a:p>
          <a:p>
            <a:r>
              <a:rPr lang="en-US" dirty="0" smtClean="0"/>
              <a:t>public static void Main()</a:t>
            </a:r>
          </a:p>
          <a:p>
            <a:r>
              <a:rPr lang="en-US" dirty="0" smtClean="0"/>
              <a:t>{</a:t>
            </a:r>
          </a:p>
          <a:p>
            <a:r>
              <a:rPr lang="en-US" dirty="0" smtClean="0"/>
              <a:t>Child </a:t>
            </a:r>
            <a:r>
              <a:rPr lang="en-US" dirty="0" err="1" smtClean="0"/>
              <a:t>child</a:t>
            </a:r>
            <a:r>
              <a:rPr lang="en-US" dirty="0" smtClean="0"/>
              <a:t> = new Child();</a:t>
            </a:r>
          </a:p>
          <a:p>
            <a:r>
              <a:rPr lang="en-US" dirty="0" err="1" smtClean="0"/>
              <a:t>child.print</a:t>
            </a:r>
            <a:r>
              <a:rPr lang="en-US" dirty="0" smtClean="0"/>
              <a:t>();</a:t>
            </a:r>
          </a:p>
          <a:p>
            <a:r>
              <a:rPr lang="en-US" dirty="0" smtClean="0"/>
              <a:t>((Parent)child).print();</a:t>
            </a:r>
          </a:p>
          <a:p>
            <a:r>
              <a:rPr lang="en-US" dirty="0" smtClean="0"/>
              <a:t>}</a:t>
            </a:r>
          </a:p>
          <a:p>
            <a:r>
              <a:rPr lang="en-US" dirty="0" smtClean="0"/>
              <a:t>}</a:t>
            </a:r>
          </a:p>
          <a:p>
            <a:pPr algn="r" rtl="1">
              <a:buNone/>
            </a:pPr>
            <a:endParaRPr lang="fa-IR" dirty="0" smtClean="0"/>
          </a:p>
          <a:p>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4400" b="1" dirty="0" smtClean="0">
                <a:cs typeface="B Nazanin" pitchFamily="2" charset="-78"/>
              </a:rPr>
              <a:t>وراثت</a:t>
            </a:r>
            <a:r>
              <a:rPr lang="fa-IR" sz="4400" dirty="0" smtClean="0">
                <a:cs typeface="B Nazanin" pitchFamily="2" charset="-78"/>
              </a:rPr>
              <a:t/>
            </a:r>
            <a:br>
              <a:rPr lang="fa-IR" sz="4400" dirty="0" smtClean="0">
                <a:cs typeface="B Nazanin" pitchFamily="2" charset="-78"/>
              </a:rPr>
            </a:br>
            <a:r>
              <a:rPr lang="fa-IR" sz="4400" dirty="0" smtClean="0">
                <a:cs typeface="B Nazanin" pitchFamily="2" charset="-78"/>
              </a:rPr>
              <a:t>مقدمه</a:t>
            </a:r>
            <a:endParaRPr lang="en-US" sz="4400" dirty="0">
              <a:cs typeface="B Nazanin" pitchFamily="2" charset="-78"/>
            </a:endParaRPr>
          </a:p>
        </p:txBody>
      </p:sp>
      <p:sp>
        <p:nvSpPr>
          <p:cNvPr id="3" name="Content Placeholder 2"/>
          <p:cNvSpPr>
            <a:spLocks noGrp="1"/>
          </p:cNvSpPr>
          <p:nvPr>
            <p:ph idx="1"/>
          </p:nvPr>
        </p:nvSpPr>
        <p:spPr/>
        <p:txBody>
          <a:bodyPr>
            <a:normAutofit/>
          </a:bodyPr>
          <a:lstStyle/>
          <a:p>
            <a:pPr algn="just" rtl="1"/>
            <a:r>
              <a:rPr lang="fa-IR" sz="3200" dirty="0" smtClean="0">
                <a:cs typeface="B Nazanin" pitchFamily="2" charset="-78"/>
              </a:rPr>
              <a:t>در جلسات قبل به تعریف کلاس و مشخصات و متدهای آن پرداختیم و در این جلسه روی مبحث وراثت تمرکز خواهیم کرد.</a:t>
            </a:r>
          </a:p>
          <a:p>
            <a:pPr algn="just" rtl="1"/>
            <a:r>
              <a:rPr lang="fa-IR" sz="3200" dirty="0" smtClean="0">
                <a:cs typeface="B Nazanin" pitchFamily="2" charset="-78"/>
              </a:rPr>
              <a:t>وراثت را با مثالی ساده در </a:t>
            </a:r>
            <a:r>
              <a:rPr lang="en-US" sz="3200" dirty="0" smtClean="0">
                <a:cs typeface="B Nazanin" pitchFamily="2" charset="-78"/>
              </a:rPr>
              <a:t>C#</a:t>
            </a:r>
            <a:r>
              <a:rPr lang="fa-IR" sz="3200" dirty="0" smtClean="0">
                <a:cs typeface="B Nazanin" pitchFamily="2" charset="-78"/>
              </a:rPr>
              <a:t> پیاده سازی خواهیم کرد و در ادامه ویژگی های بیشتری از آن را توضیح می دهیم.</a:t>
            </a:r>
          </a:p>
        </p:txBody>
      </p:sp>
      <p:sp>
        <p:nvSpPr>
          <p:cNvPr id="4" name="Slide Number Placeholder 3"/>
          <p:cNvSpPr>
            <a:spLocks noGrp="1"/>
          </p:cNvSpPr>
          <p:nvPr>
            <p:ph type="sldNum" sz="quarter" idx="12"/>
          </p:nvPr>
        </p:nvSpPr>
        <p:spPr/>
        <p:txBody>
          <a:bodyPr/>
          <a:lstStyle/>
          <a:p>
            <a:fld id="{984986B9-E5AC-4632-8CB8-B61E09CBEA8F}" type="slidenum">
              <a:rPr lang="en-US" sz="2800"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pPr algn="r" rtl="1"/>
            <a:r>
              <a:rPr lang="fa-IR" dirty="0" smtClean="0"/>
              <a:t>خروجي اين برنامه بشكل زير است :</a:t>
            </a:r>
            <a:endParaRPr lang="en-US" dirty="0" smtClean="0"/>
          </a:p>
          <a:p>
            <a:r>
              <a:rPr lang="en-US" dirty="0" smtClean="0"/>
              <a:t>From Derived</a:t>
            </a:r>
          </a:p>
          <a:p>
            <a:r>
              <a:rPr lang="en-US" dirty="0" smtClean="0"/>
              <a:t>Child Constructor.</a:t>
            </a:r>
          </a:p>
          <a:p>
            <a:r>
              <a:rPr lang="en-US" dirty="0" smtClean="0"/>
              <a:t>I'm a Parent Class.</a:t>
            </a:r>
          </a:p>
          <a:p>
            <a:r>
              <a:rPr lang="en-US" dirty="0" smtClean="0"/>
              <a:t>I'm a Child Class.</a:t>
            </a:r>
          </a:p>
          <a:p>
            <a:r>
              <a:rPr lang="en-US" dirty="0" smtClean="0"/>
              <a:t>I'm a Parent Class.</a:t>
            </a:r>
          </a:p>
          <a:p>
            <a:pPr algn="r" rtl="1"/>
            <a:r>
              <a:rPr lang="fa-IR" dirty="0" smtClean="0"/>
              <a:t>كلاسهاي مشتق شده در طول ايجاد نمونه مي‌توانند با كلاس پايه خود ارتباط برقرار نمايند. در مثال 2-8 چگونگي انجام اين عمل را در سازنده </a:t>
            </a:r>
            <a:r>
              <a:rPr lang="en-US" i="1" dirty="0" err="1" smtClean="0"/>
              <a:t>ChildClass</a:t>
            </a:r>
            <a:r>
              <a:rPr lang="fa-IR" dirty="0" smtClean="0"/>
              <a:t> نشان مي‌دهد. استفاده از " : " و كلمه كليدي </a:t>
            </a:r>
            <a:r>
              <a:rPr lang="en-US" i="1" dirty="0" smtClean="0"/>
              <a:t>base</a:t>
            </a:r>
            <a:r>
              <a:rPr lang="fa-IR" dirty="0" smtClean="0"/>
              <a:t> باعث فراخواني سازنده كلاس پايه به همراه ليست پارامترهايش مي‌شود. اولين سطر خروجي،  فراخواني سازنده كلاس پايه را بهمراه رشته </a:t>
            </a:r>
            <a:r>
              <a:rPr lang="en-US" dirty="0" smtClean="0"/>
              <a:t>"From Derived" </a:t>
            </a:r>
            <a:r>
              <a:rPr lang="fa-IR" dirty="0" smtClean="0"/>
              <a:t>نشان مي‌دهد. </a:t>
            </a:r>
            <a:endParaRPr lang="en-US" dirty="0" smtClean="0"/>
          </a:p>
          <a:p>
            <a:pPr algn="r" rtl="1"/>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pPr algn="r" rtl="1"/>
            <a:r>
              <a:rPr lang="fa-IR" dirty="0" smtClean="0"/>
              <a:t>ممكن است حالتي رخ دهد كه نياز داشته باشيد تا متد موجود در كلاس پايه را خود پياده‌سازي نماييد. كلاس </a:t>
            </a:r>
            <a:r>
              <a:rPr lang="en-US" i="1" dirty="0" smtClean="0"/>
              <a:t>Child</a:t>
            </a:r>
            <a:r>
              <a:rPr lang="fa-IR" dirty="0" smtClean="0"/>
              <a:t> اين عمل را با اعلان متد </a:t>
            </a:r>
            <a:r>
              <a:rPr lang="en-US" i="1" dirty="0" smtClean="0"/>
              <a:t>Print()</a:t>
            </a:r>
            <a:r>
              <a:rPr lang="fa-IR" dirty="0" smtClean="0"/>
              <a:t> مربوط به خود انجام مي‌دهد. متد </a:t>
            </a:r>
            <a:r>
              <a:rPr lang="en-US" i="1" dirty="0" smtClean="0"/>
              <a:t>Print()</a:t>
            </a:r>
            <a:r>
              <a:rPr lang="fa-IR" dirty="0" smtClean="0"/>
              <a:t> مربوط به كلاس </a:t>
            </a:r>
            <a:r>
              <a:rPr lang="en-US" i="1" dirty="0" smtClean="0"/>
              <a:t>Child</a:t>
            </a:r>
            <a:r>
              <a:rPr lang="fa-IR" dirty="0" smtClean="0"/>
              <a:t>، متد </a:t>
            </a:r>
            <a:r>
              <a:rPr lang="en-US" i="1" dirty="0" smtClean="0"/>
              <a:t>Print()</a:t>
            </a:r>
            <a:r>
              <a:rPr lang="fa-IR" dirty="0" smtClean="0"/>
              <a:t> كلاس </a:t>
            </a:r>
            <a:r>
              <a:rPr lang="en-US" i="1" dirty="0" smtClean="0"/>
              <a:t>Parent</a:t>
            </a:r>
            <a:r>
              <a:rPr lang="fa-IR" dirty="0" smtClean="0"/>
              <a:t> را پنهان مي‌كند. نتيجه اين كار آنست كه متد </a:t>
            </a:r>
            <a:r>
              <a:rPr lang="en-US" i="1" dirty="0" smtClean="0"/>
              <a:t>Print()</a:t>
            </a:r>
            <a:r>
              <a:rPr lang="fa-IR" dirty="0" smtClean="0"/>
              <a:t> كلاس </a:t>
            </a:r>
            <a:r>
              <a:rPr lang="en-US" i="1" dirty="0" smtClean="0"/>
              <a:t>Parent()</a:t>
            </a:r>
            <a:r>
              <a:rPr lang="fa-IR" dirty="0" smtClean="0"/>
              <a:t> تا زمانيكه عمل خاصي انجام ندهيم قابل فراخواني نمي‌باشد. </a:t>
            </a:r>
            <a:endParaRPr lang="en-US" dirty="0" smtClean="0"/>
          </a:p>
          <a:p>
            <a:pPr algn="r" rtl="1">
              <a:buNone/>
            </a:pPr>
            <a:endParaRPr lang="en-US" dirty="0" smtClean="0"/>
          </a:p>
          <a:p>
            <a:pPr algn="r" rtl="1"/>
            <a:r>
              <a:rPr lang="fa-IR" dirty="0" smtClean="0"/>
              <a:t>درون متد </a:t>
            </a:r>
            <a:r>
              <a:rPr lang="en-US" i="1" dirty="0" smtClean="0"/>
              <a:t>Print()</a:t>
            </a:r>
            <a:r>
              <a:rPr lang="fa-IR" dirty="0" smtClean="0"/>
              <a:t> كلاس </a:t>
            </a:r>
            <a:r>
              <a:rPr lang="en-US" i="1" dirty="0" smtClean="0"/>
              <a:t>Child</a:t>
            </a:r>
            <a:r>
              <a:rPr lang="fa-IR" dirty="0" smtClean="0"/>
              <a:t>، صريحاً متد </a:t>
            </a:r>
            <a:r>
              <a:rPr lang="en-US" i="1" dirty="0" smtClean="0"/>
              <a:t>Print()</a:t>
            </a:r>
            <a:r>
              <a:rPr lang="fa-IR" dirty="0" smtClean="0"/>
              <a:t> كلاس </a:t>
            </a:r>
            <a:r>
              <a:rPr lang="en-US" i="1" dirty="0" smtClean="0"/>
              <a:t>Parent</a:t>
            </a:r>
            <a:r>
              <a:rPr lang="fa-IR" dirty="0" smtClean="0"/>
              <a:t> را فراخواني كرده‌ايم. اين عمل با استفاده از كلمه كليدي </a:t>
            </a:r>
            <a:r>
              <a:rPr lang="en-US" i="1" dirty="0" smtClean="0"/>
              <a:t>base</a:t>
            </a:r>
            <a:r>
              <a:rPr lang="fa-IR" dirty="0" smtClean="0"/>
              <a:t> قبل از نام متد انجام گرفته است. با استفاده از كلمه كليدي </a:t>
            </a:r>
            <a:r>
              <a:rPr lang="en-US" i="1" dirty="0" smtClean="0"/>
              <a:t>base</a:t>
            </a:r>
            <a:r>
              <a:rPr lang="fa-IR" dirty="0" smtClean="0"/>
              <a:t> مي‌توان به هر يك از اعضاي </a:t>
            </a:r>
            <a:r>
              <a:rPr lang="en-US" i="1" dirty="0" smtClean="0"/>
              <a:t>public</a:t>
            </a:r>
            <a:r>
              <a:rPr lang="fa-IR" dirty="0" smtClean="0"/>
              <a:t> و </a:t>
            </a:r>
            <a:r>
              <a:rPr lang="en-US" i="1" dirty="0" smtClean="0"/>
              <a:t>protected</a:t>
            </a:r>
            <a:r>
              <a:rPr lang="fa-IR" dirty="0" smtClean="0"/>
              <a:t> كلاس پايه دسترسي داشت. خروجي مربوط به متد </a:t>
            </a:r>
            <a:r>
              <a:rPr lang="en-US" i="1" dirty="0" smtClean="0"/>
              <a:t>Print()</a:t>
            </a:r>
            <a:r>
              <a:rPr lang="fa-IR" dirty="0" smtClean="0"/>
              <a:t> كلاس </a:t>
            </a:r>
            <a:r>
              <a:rPr lang="en-US" i="1" dirty="0" smtClean="0"/>
              <a:t>Child</a:t>
            </a:r>
            <a:r>
              <a:rPr lang="fa-IR" dirty="0" smtClean="0"/>
              <a:t> در سطرها سوم و چهارم خروجي ديده مي‌شوند. </a:t>
            </a:r>
            <a:endParaRPr lang="en-US" dirty="0" smtClean="0"/>
          </a:p>
          <a:p>
            <a:pPr algn="r" rtl="1"/>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pPr algn="r" rtl="1"/>
            <a:r>
              <a:rPr lang="fa-IR" dirty="0" smtClean="0"/>
              <a:t>روش ديگر دسترسي به اعضاي كلاش پايه، استفاده از </a:t>
            </a:r>
            <a:r>
              <a:rPr lang="en-US" dirty="0" smtClean="0"/>
              <a:t>Casting</a:t>
            </a:r>
            <a:r>
              <a:rPr lang="fa-IR" dirty="0" smtClean="0"/>
              <a:t> صريح است. اين عمل در آخرين سطر از متد </a:t>
            </a:r>
            <a:r>
              <a:rPr lang="en-US" i="1" dirty="0" smtClean="0"/>
              <a:t>Main()</a:t>
            </a:r>
            <a:r>
              <a:rPr lang="fa-IR" dirty="0" smtClean="0"/>
              <a:t> كلاس </a:t>
            </a:r>
            <a:r>
              <a:rPr lang="en-US" i="1" dirty="0" smtClean="0"/>
              <a:t>Child</a:t>
            </a:r>
            <a:r>
              <a:rPr lang="fa-IR" dirty="0" smtClean="0"/>
              <a:t> رخ داده است. توجه داشته باشيد كه كلاس مشتق شده نوع خاصي از كلاس پايه‌اش مي‌باشد. اين مسئله باعث مي‌شود تا بتوان كلاس مشتق شده را مورد عمل </a:t>
            </a:r>
            <a:r>
              <a:rPr lang="en-US" dirty="0" smtClean="0"/>
              <a:t>Casting</a:t>
            </a:r>
            <a:r>
              <a:rPr lang="fa-IR" dirty="0" smtClean="0"/>
              <a:t> قرار داد و آنرا نمونه‌اي از كلاس پايه‌اش قرار داد. آخرين خط خروجي نشان مي‌دهد كه متد </a:t>
            </a:r>
            <a:r>
              <a:rPr lang="en-US" i="1" dirty="0" smtClean="0"/>
              <a:t>Print()</a:t>
            </a:r>
            <a:r>
              <a:rPr lang="fa-IR" dirty="0" smtClean="0"/>
              <a:t> كلاس </a:t>
            </a:r>
            <a:r>
              <a:rPr lang="en-US" i="1" dirty="0" smtClean="0"/>
              <a:t>Parent</a:t>
            </a:r>
            <a:r>
              <a:rPr lang="fa-IR" dirty="0" smtClean="0"/>
              <a:t> اجرا شده است. </a:t>
            </a:r>
          </a:p>
          <a:p>
            <a:pPr algn="r" rtl="1">
              <a:buNone/>
            </a:pPr>
            <a:endParaRPr lang="en-US" dirty="0" smtClean="0"/>
          </a:p>
          <a:p>
            <a:pPr algn="r" rtl="1"/>
            <a:r>
              <a:rPr lang="fa-IR" dirty="0" smtClean="0"/>
              <a:t>به وجود كلمه كليدي </a:t>
            </a:r>
            <a:r>
              <a:rPr lang="en-US" i="1" dirty="0" smtClean="0"/>
              <a:t>new</a:t>
            </a:r>
            <a:r>
              <a:rPr lang="fa-IR" dirty="0" smtClean="0"/>
              <a:t> در متد </a:t>
            </a:r>
            <a:r>
              <a:rPr lang="en-US" i="1" dirty="0" smtClean="0"/>
              <a:t>Print()</a:t>
            </a:r>
            <a:r>
              <a:rPr lang="fa-IR" dirty="0" smtClean="0"/>
              <a:t> كلاس </a:t>
            </a:r>
            <a:r>
              <a:rPr lang="en-US" i="1" dirty="0" smtClean="0"/>
              <a:t>Child</a:t>
            </a:r>
            <a:r>
              <a:rPr lang="fa-IR" dirty="0" smtClean="0"/>
              <a:t> توجه نماييد. اين عمل باعث مي‌شود تا متد </a:t>
            </a:r>
            <a:r>
              <a:rPr lang="en-US" i="1" dirty="0" smtClean="0"/>
              <a:t>Print()</a:t>
            </a:r>
            <a:r>
              <a:rPr lang="fa-IR" dirty="0" smtClean="0"/>
              <a:t> كلاس </a:t>
            </a:r>
            <a:r>
              <a:rPr lang="en-US" i="1" dirty="0" smtClean="0"/>
              <a:t>Child</a:t>
            </a:r>
            <a:r>
              <a:rPr lang="fa-IR" dirty="0" smtClean="0"/>
              <a:t> متد </a:t>
            </a:r>
            <a:r>
              <a:rPr lang="en-US" i="1" dirty="0" smtClean="0"/>
              <a:t>Print()</a:t>
            </a:r>
            <a:r>
              <a:rPr lang="fa-IR" dirty="0" smtClean="0"/>
              <a:t> كلاس پايه‌اش را پنهان نمايد. درصورتيكه از كلمه كليدي </a:t>
            </a:r>
            <a:r>
              <a:rPr lang="en-US" i="1" dirty="0" smtClean="0"/>
              <a:t>new</a:t>
            </a:r>
            <a:r>
              <a:rPr lang="fa-IR" dirty="0" smtClean="0"/>
              <a:t> استفاده نشود، كامپايلر پيغام اخطاري را توليد مي‌كند تا توجه شما را به اين مسئله جلب كند. توضيحات بيشتر در اين زمينه مربوط به مبحث چندريختي </a:t>
            </a:r>
            <a:r>
              <a:rPr lang="en-US" dirty="0" smtClean="0"/>
              <a:t>(Polymorphism)</a:t>
            </a:r>
            <a:r>
              <a:rPr lang="fa-IR" dirty="0" smtClean="0"/>
              <a:t> است كه خارج از موضوع این ارائه است.</a:t>
            </a:r>
            <a:endParaRPr lang="en-US" dirty="0" smtClean="0"/>
          </a:p>
          <a:p>
            <a:pPr algn="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pPr algn="ctr" rtl="1">
              <a:buNone/>
            </a:pPr>
            <a:endParaRPr lang="fa-IR" dirty="0" smtClean="0"/>
          </a:p>
          <a:p>
            <a:pPr algn="ctr" rtl="1">
              <a:buNone/>
            </a:pPr>
            <a:endParaRPr lang="fa-IR" dirty="0" smtClean="0"/>
          </a:p>
          <a:p>
            <a:pPr algn="ctr" rtl="1">
              <a:buNone/>
            </a:pPr>
            <a:r>
              <a:rPr lang="fa-IR" dirty="0" smtClean="0"/>
              <a:t>با سپاس از شکیبایی دوستان و استاد محترم </a:t>
            </a:r>
          </a:p>
          <a:p>
            <a:pPr algn="ctr">
              <a:buNone/>
            </a:pPr>
            <a:endParaRPr lang="en-US" dirty="0" smtClean="0"/>
          </a:p>
          <a:p>
            <a:pPr algn="ctr">
              <a:buNone/>
            </a:pPr>
            <a:endParaRPr lang="fa-IR" dirty="0" smtClean="0"/>
          </a:p>
          <a:p>
            <a:pPr>
              <a:buNone/>
            </a:pPr>
            <a:endParaRPr lang="fa-IR" dirty="0" smtClean="0"/>
          </a:p>
          <a:p>
            <a:pPr algn="ctr">
              <a:buNone/>
            </a:pPr>
            <a:r>
              <a:rPr lang="fa-IR" sz="7200" dirty="0" smtClean="0"/>
              <a:t>پایان</a:t>
            </a:r>
            <a:endParaRPr lang="fa-IR" sz="7200" dirty="0"/>
          </a:p>
        </p:txBody>
      </p:sp>
      <p:sp>
        <p:nvSpPr>
          <p:cNvPr id="4" name="Footer Placeholder 3"/>
          <p:cNvSpPr>
            <a:spLocks noGrp="1"/>
          </p:cNvSpPr>
          <p:nvPr>
            <p:ph type="ftr" sz="quarter" idx="11"/>
          </p:nvPr>
        </p:nvSpPr>
        <p:spPr/>
        <p:txBody>
          <a:bodyPr/>
          <a:lstStyle/>
          <a:p>
            <a:r>
              <a:rPr lang="fa-IR" dirty="0" smtClean="0"/>
              <a:t>عسکری * کریمی  - وراثت</a:t>
            </a:r>
            <a:endParaRPr lang="en-US"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5400" b="1" dirty="0" smtClean="0">
                <a:cs typeface="B Nazanin" pitchFamily="2" charset="-78"/>
              </a:rPr>
              <a:t>وراثت</a:t>
            </a:r>
            <a:endParaRPr lang="fa-IR" dirty="0"/>
          </a:p>
        </p:txBody>
      </p:sp>
      <p:sp>
        <p:nvSpPr>
          <p:cNvPr id="3" name="Content Placeholder 2"/>
          <p:cNvSpPr>
            <a:spLocks noGrp="1"/>
          </p:cNvSpPr>
          <p:nvPr>
            <p:ph idx="1"/>
          </p:nvPr>
        </p:nvSpPr>
        <p:spPr/>
        <p:txBody>
          <a:bodyPr>
            <a:normAutofit/>
          </a:bodyPr>
          <a:lstStyle/>
          <a:p>
            <a:pPr algn="r" rtl="1"/>
            <a:r>
              <a:rPr lang="fa-IR" sz="2800" dirty="0" smtClean="0"/>
              <a:t>وراثت در برنامه نویسی به طبقه بندی(یا لایه بندی کلاسها) مربوط می شودو یک رابطه بین کلاسها است. برای مثال،در مورد اتومبیلها ،میدانیم که همه اتومبیلها چهار چرخ دارند و خصوصیاتی که در همه انواع اتومبیلها یکسانند.(پیکان،پژو و .........همگی چهار چرخ،بدنه،ترمز و.......... دارند)درصورتی که بخواهیم در همه انواع کلاسهایی که برای انواع اتومبیل ها تعریف کنیم تمام خصوصیاتشان را درج کنیم با یک نوع افزونگی روبرو خواهیم شد بنابر این بهتر است خصوصیات مشترکشان را در یک کلاس تعریف کرده و کلاسهای دیگر که به عنوان کلاس پایه برای این کلاس محسوب می شوند از این کلاس ارث ببرند</a:t>
            </a:r>
            <a:r>
              <a:rPr lang="en-US" sz="2800" dirty="0" smtClean="0"/>
              <a:t>.</a:t>
            </a:r>
            <a:endParaRPr lang="fa-IR" sz="2800"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5400" b="1" dirty="0" smtClean="0">
                <a:cs typeface="B Nazanin" pitchFamily="2" charset="-78"/>
              </a:rPr>
              <a:t>وراثت</a:t>
            </a:r>
            <a:endParaRPr lang="fa-IR" dirty="0"/>
          </a:p>
        </p:txBody>
      </p:sp>
      <p:sp>
        <p:nvSpPr>
          <p:cNvPr id="3" name="Content Placeholder 2"/>
          <p:cNvSpPr>
            <a:spLocks noGrp="1"/>
          </p:cNvSpPr>
          <p:nvPr>
            <p:ph idx="1"/>
          </p:nvPr>
        </p:nvSpPr>
        <p:spPr/>
        <p:txBody>
          <a:bodyPr>
            <a:normAutofit/>
          </a:bodyPr>
          <a:lstStyle/>
          <a:p>
            <a:pPr algn="r" rtl="1"/>
            <a:r>
              <a:rPr lang="fa-IR" dirty="0" smtClean="0"/>
              <a:t>شکل کلی ارث بری در</a:t>
            </a:r>
            <a:r>
              <a:rPr lang="en-US" dirty="0" smtClean="0"/>
              <a:t> c# </a:t>
            </a:r>
            <a:r>
              <a:rPr lang="fa-IR" dirty="0" smtClean="0"/>
              <a:t>به صورت زیر است</a:t>
            </a:r>
            <a:r>
              <a:rPr lang="en-US" dirty="0" smtClean="0"/>
              <a:t>:</a:t>
            </a:r>
          </a:p>
          <a:p>
            <a:pPr>
              <a:buNone/>
            </a:pPr>
            <a:r>
              <a:rPr lang="en-US" sz="1900" dirty="0" smtClean="0"/>
              <a:t>Class </a:t>
            </a:r>
            <a:r>
              <a:rPr lang="en-US" sz="1900" dirty="0" err="1" smtClean="0"/>
              <a:t>DerivedClass</a:t>
            </a:r>
            <a:r>
              <a:rPr lang="en-US" sz="1900" dirty="0" smtClean="0"/>
              <a:t>((</a:t>
            </a:r>
            <a:r>
              <a:rPr lang="fa-IR" sz="1900" dirty="0" smtClean="0"/>
              <a:t>کلاس مشتق شده(ارث برنده</a:t>
            </a:r>
            <a:r>
              <a:rPr lang="en-US" sz="1900" dirty="0" smtClean="0"/>
              <a:t>)  :  </a:t>
            </a:r>
            <a:r>
              <a:rPr lang="en-US" sz="1900" dirty="0" err="1" smtClean="0"/>
              <a:t>BaseClass</a:t>
            </a:r>
            <a:r>
              <a:rPr lang="en-US" sz="1900" dirty="0" smtClean="0"/>
              <a:t>(</a:t>
            </a:r>
            <a:r>
              <a:rPr lang="fa-IR" sz="1900" dirty="0" smtClean="0"/>
              <a:t>کلاس پایه برای ارث بری</a:t>
            </a:r>
            <a:r>
              <a:rPr lang="en-US" sz="1900" dirty="0" smtClean="0"/>
              <a:t>)</a:t>
            </a:r>
          </a:p>
          <a:p>
            <a:pPr>
              <a:buNone/>
            </a:pPr>
            <a:r>
              <a:rPr lang="en-US" dirty="0" smtClean="0"/>
              <a:t>{</a:t>
            </a:r>
          </a:p>
          <a:p>
            <a:pPr>
              <a:buNone/>
            </a:pPr>
            <a:r>
              <a:rPr lang="en-US" dirty="0" smtClean="0"/>
              <a:t>...............</a:t>
            </a:r>
          </a:p>
          <a:p>
            <a:pPr>
              <a:buNone/>
            </a:pPr>
            <a:r>
              <a:rPr lang="en-US" dirty="0" smtClean="0"/>
              <a:t>}</a:t>
            </a:r>
          </a:p>
          <a:p>
            <a:pPr marL="88900" indent="-88900" rtl="1"/>
            <a:r>
              <a:rPr lang="fa-IR" dirty="0" smtClean="0"/>
              <a:t>کلاس</a:t>
            </a:r>
            <a:r>
              <a:rPr lang="en-US" dirty="0" smtClean="0"/>
              <a:t> Derived </a:t>
            </a:r>
            <a:r>
              <a:rPr lang="fa-IR" dirty="0" smtClean="0"/>
              <a:t>از کلاس</a:t>
            </a:r>
            <a:r>
              <a:rPr lang="en-US" dirty="0" smtClean="0"/>
              <a:t> Base </a:t>
            </a:r>
            <a:r>
              <a:rPr lang="fa-IR" dirty="0" smtClean="0"/>
              <a:t>ارث می برد. یک کلاس می تواند حداکثر از یک کلاس ارث ببرد و نمی تواند از دو یا چند کلاس ارث ببرد</a:t>
            </a:r>
            <a:r>
              <a:rPr lang="en-US" dirty="0" smtClean="0"/>
              <a:t>.</a:t>
            </a:r>
          </a:p>
          <a:p>
            <a:pPr rtl="1"/>
            <a:r>
              <a:rPr lang="fa-IR" dirty="0" smtClean="0"/>
              <a:t>نکته : کلاس</a:t>
            </a:r>
            <a:r>
              <a:rPr lang="en-US" dirty="0" smtClean="0"/>
              <a:t> system. </a:t>
            </a:r>
            <a:r>
              <a:rPr lang="fa-IR" dirty="0" smtClean="0"/>
              <a:t>کلاس ریشه برای تمام کلاس ها است. به عبارت دیگر،همه کلاس ها به صورت ضمنی از این کلاس ارث می برند</a:t>
            </a:r>
            <a:r>
              <a:rPr lang="en-US" dirty="0" smtClean="0"/>
              <a:t>.</a:t>
            </a:r>
          </a:p>
          <a:p>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r" rtl="1"/>
            <a:r>
              <a:rPr lang="fa-IR" sz="4800" b="1" dirty="0" smtClean="0">
                <a:cs typeface="B Nazanin" pitchFamily="2" charset="-78"/>
              </a:rPr>
              <a:t>وراثت</a:t>
            </a:r>
            <a:endParaRPr lang="fa-IR" dirty="0"/>
          </a:p>
        </p:txBody>
      </p:sp>
      <p:sp>
        <p:nvSpPr>
          <p:cNvPr id="3" name="Content Placeholder 2"/>
          <p:cNvSpPr>
            <a:spLocks noGrp="1"/>
          </p:cNvSpPr>
          <p:nvPr>
            <p:ph idx="1"/>
          </p:nvPr>
        </p:nvSpPr>
        <p:spPr/>
        <p:txBody>
          <a:bodyPr/>
          <a:lstStyle/>
          <a:p>
            <a:pPr algn="r" rtl="1"/>
            <a:r>
              <a:rPr lang="fa-IR" dirty="0" smtClean="0"/>
              <a:t>توارث يا به ارث بري همانطور كه از اسمش پيداست به اين معني است كه شما يه سري خواص و رفتار ها را از يك كلاس ديگر (كلاس پدر</a:t>
            </a:r>
            <a:r>
              <a:rPr lang="en-US" dirty="0" smtClean="0"/>
              <a:t> - Parent Class) </a:t>
            </a:r>
            <a:r>
              <a:rPr lang="fa-IR" dirty="0" smtClean="0"/>
              <a:t>به ارث ببرين و در نتيجه از همان امكانات و خصوصيات بدون نوشتن دوباره آن ها استفاده كنين. و در مواردي كه لازم مي دانين رفتار هاي آن ها را تغيير دهيد. اين اتفاقي است كه در دنياي واقعي نيز وجود دارد. به عنوان مثال شما احتمالا رنگ پوست , رنگ مو , رنگ چشم و شايد خصوصيات رفتاري و ... خود را از پدر و مادرتان به ارث ببرين. البته ممكن است كه شما رنگ مو خودتان را با استفاده از رنگ مو تغيير دهيد يا اينكه اخلاق و رفتارتان را با توجه به افكارتان به نسبت پدر يا مادرتان متفاوت باشد</a:t>
            </a:r>
            <a:r>
              <a:rPr lang="en-US" dirty="0" smtClean="0"/>
              <a:t>. </a:t>
            </a:r>
          </a:p>
          <a:p>
            <a:pPr algn="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5400" b="1" dirty="0" smtClean="0">
                <a:cs typeface="B Nazanin" pitchFamily="2" charset="-78"/>
              </a:rPr>
              <a:t>وراثت</a:t>
            </a: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6</a:t>
            </a:fld>
            <a:endParaRPr lang="en-US"/>
          </a:p>
        </p:txBody>
      </p:sp>
      <p:sp>
        <p:nvSpPr>
          <p:cNvPr id="6" name="Content Placeholder 2"/>
          <p:cNvSpPr>
            <a:spLocks noGrp="1"/>
          </p:cNvSpPr>
          <p:nvPr>
            <p:ph idx="1"/>
          </p:nvPr>
        </p:nvSpPr>
        <p:spPr>
          <a:xfrm>
            <a:off x="457200" y="1905000"/>
            <a:ext cx="8229600" cy="4389120"/>
          </a:xfrm>
        </p:spPr>
        <p:txBody>
          <a:bodyPr>
            <a:normAutofit/>
          </a:bodyPr>
          <a:lstStyle/>
          <a:p>
            <a:pPr algn="r" rtl="1"/>
            <a:r>
              <a:rPr lang="fa-IR" dirty="0" smtClean="0"/>
              <a:t>همانطور كه در مثال بالا هم ديديم</a:t>
            </a:r>
            <a:r>
              <a:rPr lang="en-US" dirty="0" smtClean="0"/>
              <a:t> Inheritance </a:t>
            </a:r>
            <a:r>
              <a:rPr lang="fa-IR" dirty="0" smtClean="0"/>
              <a:t>نيز به مانند بسياري از اصولا</a:t>
            </a:r>
            <a:r>
              <a:rPr lang="en-US" dirty="0" smtClean="0"/>
              <a:t> Object Oriented </a:t>
            </a:r>
            <a:r>
              <a:rPr lang="fa-IR" dirty="0" smtClean="0"/>
              <a:t>از دنياي واقعي الگو برداري شده است و كاملا قابل درك مي باشد</a:t>
            </a:r>
            <a:r>
              <a:rPr lang="en-US" dirty="0" smtClean="0"/>
              <a:t>. </a:t>
            </a:r>
          </a:p>
          <a:p>
            <a:pPr algn="r" rtl="1"/>
            <a:r>
              <a:rPr lang="fa-IR" dirty="0" smtClean="0"/>
              <a:t>فرض بفرمائيد كه من يك كلاس به نام</a:t>
            </a:r>
            <a:r>
              <a:rPr lang="en-US" dirty="0" smtClean="0"/>
              <a:t> Person </a:t>
            </a:r>
            <a:r>
              <a:rPr lang="fa-IR" dirty="0" smtClean="0"/>
              <a:t>يا همان انسان دارم. در اين كلاس خصوصيات "نام" و "سن" و همچنين يك متد به نام</a:t>
            </a:r>
            <a:r>
              <a:rPr lang="en-US" dirty="0" smtClean="0"/>
              <a:t> Print </a:t>
            </a:r>
            <a:r>
              <a:rPr lang="fa-IR" dirty="0" smtClean="0"/>
              <a:t>كه اطلاعات را براي من چاپ مي كند , تعريف شده اند. حالا يك كلاس به نام</a:t>
            </a:r>
            <a:r>
              <a:rPr lang="en-US" dirty="0" smtClean="0"/>
              <a:t> </a:t>
            </a:r>
            <a:r>
              <a:rPr lang="en-US" dirty="0" err="1" smtClean="0"/>
              <a:t>Emp</a:t>
            </a:r>
            <a:r>
              <a:rPr lang="en-US" dirty="0" smtClean="0"/>
              <a:t> </a:t>
            </a:r>
            <a:r>
              <a:rPr lang="fa-IR" dirty="0" smtClean="0"/>
              <a:t>يا كارمند ايجاد مي كنم. بعد از بررسي اين كلاس متوجه مي شوم كه كلاس</a:t>
            </a:r>
            <a:r>
              <a:rPr lang="en-US" dirty="0" smtClean="0"/>
              <a:t> </a:t>
            </a:r>
            <a:r>
              <a:rPr lang="en-US" dirty="0" err="1" smtClean="0"/>
              <a:t>Emp</a:t>
            </a:r>
            <a:r>
              <a:rPr lang="en-US" dirty="0" smtClean="0"/>
              <a:t> </a:t>
            </a:r>
            <a:r>
              <a:rPr lang="fa-IR" dirty="0" smtClean="0"/>
              <a:t>من داراي خصوصيات مشتركي با</a:t>
            </a:r>
            <a:r>
              <a:rPr lang="en-US" dirty="0" smtClean="0"/>
              <a:t> Person </a:t>
            </a:r>
            <a:r>
              <a:rPr lang="fa-IR" dirty="0" smtClean="0"/>
              <a:t>مي باشد و در نتيجه تصميم مي گيرم كه به جاي پياده سازي مجدد , از امكانات كلاس</a:t>
            </a:r>
            <a:r>
              <a:rPr lang="en-US" dirty="0" smtClean="0"/>
              <a:t> Person </a:t>
            </a:r>
            <a:r>
              <a:rPr lang="fa-IR" dirty="0" smtClean="0"/>
              <a:t>استفاده كنم</a:t>
            </a:r>
            <a:r>
              <a:rPr lang="en-US" dirty="0" smtClean="0"/>
              <a:t>.</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fontScale="92500" lnSpcReduction="10000"/>
          </a:bodyPr>
          <a:lstStyle/>
          <a:p>
            <a:pPr algn="r" rtl="1"/>
            <a:r>
              <a:rPr lang="fa-IR" dirty="0" smtClean="0"/>
              <a:t>حالا اجازه بدين روش پياده سازي</a:t>
            </a:r>
            <a:r>
              <a:rPr lang="en-US" dirty="0" smtClean="0"/>
              <a:t> Inheritance </a:t>
            </a:r>
            <a:r>
              <a:rPr lang="fa-IR" dirty="0" smtClean="0"/>
              <a:t>رو در سي شارپ بررسي كنيم</a:t>
            </a:r>
            <a:r>
              <a:rPr lang="en-US" dirty="0" smtClean="0"/>
              <a:t>. </a:t>
            </a:r>
          </a:p>
          <a:p>
            <a:pPr rtl="1"/>
            <a:r>
              <a:rPr lang="en-US" dirty="0" smtClean="0"/>
              <a:t>public class Person</a:t>
            </a:r>
            <a:br>
              <a:rPr lang="en-US" dirty="0" smtClean="0"/>
            </a:br>
            <a:r>
              <a:rPr lang="en-US" dirty="0" smtClean="0"/>
              <a:t>{</a:t>
            </a:r>
            <a:br>
              <a:rPr lang="en-US" dirty="0" smtClean="0"/>
            </a:br>
            <a:r>
              <a:rPr lang="en-US" dirty="0" smtClean="0"/>
              <a:t>public string Name;</a:t>
            </a:r>
            <a:br>
              <a:rPr lang="en-US" dirty="0" smtClean="0"/>
            </a:br>
            <a:r>
              <a:rPr lang="en-US" dirty="0" smtClean="0"/>
              <a:t>public </a:t>
            </a:r>
            <a:r>
              <a:rPr lang="en-US" dirty="0" err="1" smtClean="0"/>
              <a:t>int</a:t>
            </a:r>
            <a:r>
              <a:rPr lang="en-US" dirty="0" smtClean="0"/>
              <a:t> Age;</a:t>
            </a:r>
            <a:br>
              <a:rPr lang="en-US" dirty="0" smtClean="0"/>
            </a:br>
            <a:r>
              <a:rPr lang="en-US" dirty="0" smtClean="0"/>
              <a:t/>
            </a:r>
            <a:br>
              <a:rPr lang="en-US" dirty="0" smtClean="0"/>
            </a:br>
            <a:r>
              <a:rPr lang="en-US" dirty="0" smtClean="0"/>
              <a:t>public void Print()</a:t>
            </a:r>
            <a:br>
              <a:rPr lang="en-US" dirty="0" smtClean="0"/>
            </a:br>
            <a:r>
              <a:rPr lang="en-US" dirty="0" smtClean="0"/>
              <a:t>{</a:t>
            </a:r>
            <a:br>
              <a:rPr lang="en-US" dirty="0" smtClean="0"/>
            </a:br>
            <a:r>
              <a:rPr lang="en-US" dirty="0" err="1" smtClean="0"/>
              <a:t>Console.WriteLine</a:t>
            </a:r>
            <a:r>
              <a:rPr lang="en-US" dirty="0" smtClean="0"/>
              <a:t>("Name:{0},Age:{1}", Name, Age);</a:t>
            </a:r>
            <a:br>
              <a:rPr lang="en-US" dirty="0" smtClean="0"/>
            </a:br>
            <a:r>
              <a:rPr lang="en-US" dirty="0" smtClean="0"/>
              <a:t>}</a:t>
            </a:r>
            <a:br>
              <a:rPr lang="en-US" dirty="0" smtClean="0"/>
            </a:br>
            <a:r>
              <a:rPr lang="en-US" dirty="0" smtClean="0"/>
              <a:t>}</a:t>
            </a:r>
          </a:p>
          <a:p>
            <a:pPr algn="r" rtl="1"/>
            <a:r>
              <a:rPr lang="fa-IR" dirty="0" smtClean="0"/>
              <a:t>حالا مي خواهم كلاس</a:t>
            </a:r>
            <a:r>
              <a:rPr lang="en-US" dirty="0" smtClean="0"/>
              <a:t> </a:t>
            </a:r>
            <a:r>
              <a:rPr lang="en-US" dirty="0" err="1" smtClean="0"/>
              <a:t>Emp</a:t>
            </a:r>
            <a:r>
              <a:rPr lang="en-US" dirty="0" smtClean="0"/>
              <a:t> </a:t>
            </a:r>
            <a:r>
              <a:rPr lang="fa-IR" dirty="0" smtClean="0"/>
              <a:t>رو از كلاس</a:t>
            </a:r>
            <a:r>
              <a:rPr lang="en-US" dirty="0" smtClean="0"/>
              <a:t> Person </a:t>
            </a:r>
            <a:r>
              <a:rPr lang="fa-IR" dirty="0" smtClean="0"/>
              <a:t>به ارث ببرم. براي اينكار كافيه كه بعد تايپ كردن نام كلاسم يك : قرار بدهم و بعد نام كلاسي كه مي خواهم از آن به ارث برم رو مشخص كنم</a:t>
            </a:r>
            <a:r>
              <a:rPr lang="en-US" dirty="0" smtClean="0"/>
              <a:t>:</a:t>
            </a: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85000" lnSpcReduction="20000"/>
          </a:bodyPr>
          <a:lstStyle/>
          <a:p>
            <a:r>
              <a:rPr lang="en-US" dirty="0" smtClean="0"/>
              <a:t>public class </a:t>
            </a:r>
            <a:r>
              <a:rPr lang="en-US" dirty="0" err="1" smtClean="0"/>
              <a:t>Emp</a:t>
            </a:r>
            <a:r>
              <a:rPr lang="en-US" dirty="0" smtClean="0"/>
              <a:t> : Person</a:t>
            </a:r>
            <a:br>
              <a:rPr lang="en-US" dirty="0" smtClean="0"/>
            </a:br>
            <a:r>
              <a:rPr lang="en-US" dirty="0" smtClean="0"/>
              <a:t>{</a:t>
            </a:r>
            <a:br>
              <a:rPr lang="en-US" dirty="0" smtClean="0"/>
            </a:br>
            <a:r>
              <a:rPr lang="en-US" dirty="0" smtClean="0"/>
              <a:t>}</a:t>
            </a:r>
          </a:p>
          <a:p>
            <a:pPr algn="r" rtl="1"/>
            <a:r>
              <a:rPr lang="fa-IR" dirty="0" smtClean="0"/>
              <a:t>حالا اگر كدتون رو كامپايل كنين (با استفاده از</a:t>
            </a:r>
            <a:r>
              <a:rPr lang="en-US" dirty="0" smtClean="0"/>
              <a:t> Shift + Ctrl + B) </a:t>
            </a:r>
            <a:r>
              <a:rPr lang="fa-IR" dirty="0" smtClean="0"/>
              <a:t>و از كلاس</a:t>
            </a:r>
            <a:r>
              <a:rPr lang="en-US" dirty="0" smtClean="0"/>
              <a:t> </a:t>
            </a:r>
            <a:r>
              <a:rPr lang="en-US" dirty="0" err="1" smtClean="0"/>
              <a:t>Emp</a:t>
            </a:r>
            <a:r>
              <a:rPr lang="en-US" dirty="0" smtClean="0"/>
              <a:t> </a:t>
            </a:r>
            <a:r>
              <a:rPr lang="fa-IR" dirty="0" smtClean="0"/>
              <a:t>يك شيء در متد</a:t>
            </a:r>
            <a:r>
              <a:rPr lang="en-US" dirty="0" smtClean="0"/>
              <a:t> Main </a:t>
            </a:r>
            <a:r>
              <a:rPr lang="fa-IR" dirty="0" smtClean="0"/>
              <a:t>كلاس</a:t>
            </a:r>
            <a:r>
              <a:rPr lang="en-US" dirty="0" smtClean="0"/>
              <a:t> </a:t>
            </a:r>
            <a:r>
              <a:rPr lang="en-US" dirty="0" err="1" smtClean="0"/>
              <a:t>Programm</a:t>
            </a:r>
            <a:r>
              <a:rPr lang="en-US" dirty="0" smtClean="0"/>
              <a:t> </a:t>
            </a:r>
            <a:r>
              <a:rPr lang="fa-IR" dirty="0" smtClean="0"/>
              <a:t>ايجاد كنين خواهيد ديد كه كلاس شما داراي خواص</a:t>
            </a:r>
            <a:r>
              <a:rPr lang="en-US" dirty="0" smtClean="0"/>
              <a:t> Name </a:t>
            </a:r>
            <a:r>
              <a:rPr lang="fa-IR" dirty="0" smtClean="0"/>
              <a:t>و</a:t>
            </a:r>
            <a:r>
              <a:rPr lang="en-US" dirty="0" smtClean="0"/>
              <a:t> Age </a:t>
            </a:r>
            <a:r>
              <a:rPr lang="fa-IR" dirty="0" smtClean="0"/>
              <a:t>و متد</a:t>
            </a:r>
            <a:r>
              <a:rPr lang="en-US" dirty="0" smtClean="0"/>
              <a:t> Print </a:t>
            </a:r>
            <a:r>
              <a:rPr lang="fa-IR" dirty="0" smtClean="0"/>
              <a:t>مي باشد</a:t>
            </a:r>
            <a:r>
              <a:rPr lang="en-US" dirty="0" smtClean="0"/>
              <a:t>. </a:t>
            </a:r>
          </a:p>
          <a:p>
            <a:pPr marL="514350" indent="-514350" algn="r" rtl="1">
              <a:buNone/>
            </a:pPr>
            <a:r>
              <a:rPr lang="fa-IR" dirty="0" smtClean="0"/>
              <a:t>به جملاتی که در زیر پرسیده شده دقت کنید:</a:t>
            </a:r>
            <a:r>
              <a:rPr lang="en-US" dirty="0" smtClean="0"/>
              <a:t/>
            </a:r>
            <a:br>
              <a:rPr lang="en-US" dirty="0" smtClean="0"/>
            </a:br>
            <a:r>
              <a:rPr lang="en-US" dirty="0" smtClean="0"/>
              <a:t/>
            </a:r>
            <a:br>
              <a:rPr lang="en-US" dirty="0" smtClean="0"/>
            </a:br>
            <a:r>
              <a:rPr lang="en-US" dirty="0" smtClean="0"/>
              <a:t>1. </a:t>
            </a:r>
            <a:r>
              <a:rPr lang="fa-IR" dirty="0" smtClean="0"/>
              <a:t> به نظر شما يك كارمند الزما يك انسان است؟</a:t>
            </a:r>
            <a:r>
              <a:rPr lang="en-US" dirty="0" smtClean="0"/>
              <a:t/>
            </a:r>
            <a:br>
              <a:rPr lang="en-US" dirty="0" smtClean="0"/>
            </a:br>
            <a:r>
              <a:rPr lang="en-US" dirty="0" smtClean="0"/>
              <a:t> 2. </a:t>
            </a:r>
            <a:r>
              <a:rPr lang="fa-IR" dirty="0" smtClean="0"/>
              <a:t>مي توان گفت كه هر انسان الزما يك كارمند است؟</a:t>
            </a:r>
            <a:r>
              <a:rPr lang="en-US" dirty="0" smtClean="0"/>
              <a:t/>
            </a:r>
            <a:br>
              <a:rPr lang="en-US" dirty="0" smtClean="0"/>
            </a:br>
            <a:r>
              <a:rPr lang="en-US" dirty="0" smtClean="0"/>
              <a:t/>
            </a:r>
            <a:br>
              <a:rPr lang="en-US" dirty="0" smtClean="0"/>
            </a:br>
            <a:r>
              <a:rPr lang="fa-IR" dirty="0" smtClean="0"/>
              <a:t>جواب سوال اول مسلما "بله" خواهد بود. چرا كه وقتي يك كلاس (كارمند) از كلاس ديگر (انسان) به ارث مي رود با اطمينان مي توان گفت كه اشياء اين كلاس از جنس پدر نيز هستند</a:t>
            </a:r>
            <a:r>
              <a:rPr lang="en-US" dirty="0" smtClean="0"/>
              <a:t>. </a:t>
            </a:r>
            <a:br>
              <a:rPr lang="en-US" dirty="0" smtClean="0"/>
            </a:br>
            <a:r>
              <a:rPr lang="fa-IR" dirty="0" smtClean="0"/>
              <a:t>جواب سوال دوم كاملا به شيء مورد نظر بستگي دارد و اصولا در سي شارپ اين كار به صورت عادي امكان پذير نيست</a:t>
            </a:r>
            <a:r>
              <a:rPr lang="en-US" dirty="0" smtClean="0"/>
              <a:t>.</a:t>
            </a:r>
            <a:br>
              <a:rPr lang="en-US" dirty="0" smtClean="0"/>
            </a:b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lnSpcReduction="10000"/>
          </a:bodyPr>
          <a:lstStyle/>
          <a:p>
            <a:pPr algn="r" rtl="1"/>
            <a:r>
              <a:rPr lang="fa-IR" dirty="0" smtClean="0"/>
              <a:t>اجازه بدين سوالات بالا رو به صورت سي شارپي ببينيم؟</a:t>
            </a:r>
            <a:endParaRPr lang="en-US" dirty="0" smtClean="0"/>
          </a:p>
          <a:p>
            <a:r>
              <a:rPr lang="en-US" dirty="0" err="1" smtClean="0"/>
              <a:t>Emp</a:t>
            </a:r>
            <a:r>
              <a:rPr lang="en-US" dirty="0" smtClean="0"/>
              <a:t> e = new </a:t>
            </a:r>
            <a:r>
              <a:rPr lang="en-US" dirty="0" err="1" smtClean="0"/>
              <a:t>Emp</a:t>
            </a:r>
            <a:r>
              <a:rPr lang="en-US" dirty="0" smtClean="0"/>
              <a:t>();</a:t>
            </a:r>
            <a:br>
              <a:rPr lang="en-US" dirty="0" smtClean="0"/>
            </a:br>
            <a:r>
              <a:rPr lang="en-US" dirty="0" err="1" smtClean="0"/>
              <a:t>e.Name</a:t>
            </a:r>
            <a:r>
              <a:rPr lang="en-US" dirty="0" smtClean="0"/>
              <a:t> = "Ali";</a:t>
            </a:r>
            <a:br>
              <a:rPr lang="en-US" dirty="0" smtClean="0"/>
            </a:br>
            <a:r>
              <a:rPr lang="en-US" dirty="0" err="1" smtClean="0"/>
              <a:t>e.Age</a:t>
            </a:r>
            <a:r>
              <a:rPr lang="en-US" dirty="0" smtClean="0"/>
              <a:t> = 22;</a:t>
            </a:r>
            <a:br>
              <a:rPr lang="en-US" dirty="0" smtClean="0"/>
            </a:br>
            <a:r>
              <a:rPr lang="en-US" dirty="0" smtClean="0"/>
              <a:t/>
            </a:r>
            <a:br>
              <a:rPr lang="en-US" dirty="0" smtClean="0"/>
            </a:br>
            <a:r>
              <a:rPr lang="en-US" dirty="0" smtClean="0"/>
              <a:t>Person p = e; // </a:t>
            </a:r>
            <a:r>
              <a:rPr lang="fa-IR" dirty="0" smtClean="0"/>
              <a:t>اين كاملا در سي شارپ امكان پذير است</a:t>
            </a:r>
            <a:endParaRPr lang="en-US" dirty="0" smtClean="0"/>
          </a:p>
          <a:p>
            <a:pPr algn="r" rtl="1"/>
            <a:r>
              <a:rPr lang="fa-IR" dirty="0" smtClean="0"/>
              <a:t>اما اگر شما اين كد را داشته باشيد , به</a:t>
            </a:r>
            <a:r>
              <a:rPr lang="en-US" dirty="0" smtClean="0"/>
              <a:t> Compile Time Error </a:t>
            </a:r>
            <a:r>
              <a:rPr lang="fa-IR" dirty="0" smtClean="0"/>
              <a:t>يا همان خطاهايي كه درزمان كامپايل ايجاد ميشوند بر خواهيد خورد</a:t>
            </a:r>
            <a:r>
              <a:rPr lang="en-US" dirty="0" smtClean="0"/>
              <a:t>:</a:t>
            </a:r>
          </a:p>
          <a:p>
            <a:r>
              <a:rPr lang="en-US" dirty="0" smtClean="0"/>
              <a:t>Person p = new Person();</a:t>
            </a:r>
            <a:br>
              <a:rPr lang="en-US" dirty="0" smtClean="0"/>
            </a:br>
            <a:r>
              <a:rPr lang="en-US" dirty="0" err="1" smtClean="0"/>
              <a:t>p.Name</a:t>
            </a:r>
            <a:r>
              <a:rPr lang="en-US" dirty="0" smtClean="0"/>
              <a:t> = "Ali";</a:t>
            </a:r>
            <a:br>
              <a:rPr lang="en-US" dirty="0" smtClean="0"/>
            </a:br>
            <a:r>
              <a:rPr lang="en-US" dirty="0" err="1" smtClean="0"/>
              <a:t>p.Age</a:t>
            </a:r>
            <a:r>
              <a:rPr lang="en-US" dirty="0" smtClean="0"/>
              <a:t> = 44;</a:t>
            </a:r>
            <a:br>
              <a:rPr lang="en-US" dirty="0" smtClean="0"/>
            </a:br>
            <a:r>
              <a:rPr lang="en-US" dirty="0" smtClean="0"/>
              <a:t/>
            </a:r>
            <a:br>
              <a:rPr lang="en-US" dirty="0" smtClean="0"/>
            </a:br>
            <a:r>
              <a:rPr lang="en-US" dirty="0" err="1" smtClean="0"/>
              <a:t>Emp</a:t>
            </a:r>
            <a:r>
              <a:rPr lang="en-US" dirty="0" smtClean="0"/>
              <a:t> e = p; // </a:t>
            </a:r>
            <a:r>
              <a:rPr lang="fa-IR" dirty="0" smtClean="0"/>
              <a:t>اين خط از كد خطا توليد مي كند</a:t>
            </a:r>
            <a:endParaRPr lang="fa-IR" dirty="0"/>
          </a:p>
        </p:txBody>
      </p:sp>
      <p:sp>
        <p:nvSpPr>
          <p:cNvPr id="5" name="Slide Number Placeholder 4"/>
          <p:cNvSpPr>
            <a:spLocks noGrp="1"/>
          </p:cNvSpPr>
          <p:nvPr>
            <p:ph type="sldNum" sz="quarter" idx="12"/>
          </p:nvPr>
        </p:nvSpPr>
        <p:spPr/>
        <p:txBody>
          <a:bodyPr/>
          <a:lstStyle/>
          <a:p>
            <a:fld id="{984986B9-E5AC-4632-8CB8-B61E09CBEA8F}"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554</TotalTime>
  <Words>1158</Words>
  <Application>Microsoft Office PowerPoint</Application>
  <PresentationFormat>On-screen Show (4:3)</PresentationFormat>
  <Paragraphs>172</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طراحی سیستمهای شی گرا</vt:lpstr>
      <vt:lpstr>وراثت مقدمه</vt:lpstr>
      <vt:lpstr>وراثت</vt:lpstr>
      <vt:lpstr>وراثت</vt:lpstr>
      <vt:lpstr>وراثت</vt:lpstr>
      <vt:lpstr>وراثت</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طراحی سیستم های شی ء گرا</dc:title>
  <dc:subject>وراثت</dc:subject>
  <dc:creator>hadi askari</dc:creator>
  <cp:lastModifiedBy>Radin</cp:lastModifiedBy>
  <cp:revision>89</cp:revision>
  <dcterms:created xsi:type="dcterms:W3CDTF">2013-02-22T19:58:31Z</dcterms:created>
  <dcterms:modified xsi:type="dcterms:W3CDTF">2013-12-09T19:27:14Z</dcterms:modified>
</cp:coreProperties>
</file>