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55"/>
  </p:notesMasterIdLst>
  <p:handoutMasterIdLst>
    <p:handoutMasterId r:id="rId56"/>
  </p:handoutMasterIdLst>
  <p:sldIdLst>
    <p:sldId id="272" r:id="rId2"/>
    <p:sldId id="361" r:id="rId3"/>
    <p:sldId id="267" r:id="rId4"/>
    <p:sldId id="273" r:id="rId5"/>
    <p:sldId id="378" r:id="rId6"/>
    <p:sldId id="363" r:id="rId7"/>
    <p:sldId id="379" r:id="rId8"/>
    <p:sldId id="380" r:id="rId9"/>
    <p:sldId id="381" r:id="rId10"/>
    <p:sldId id="383" r:id="rId11"/>
    <p:sldId id="384" r:id="rId12"/>
    <p:sldId id="385" r:id="rId13"/>
    <p:sldId id="386" r:id="rId14"/>
    <p:sldId id="388" r:id="rId15"/>
    <p:sldId id="389" r:id="rId16"/>
    <p:sldId id="390" r:id="rId17"/>
    <p:sldId id="391" r:id="rId18"/>
    <p:sldId id="392" r:id="rId19"/>
    <p:sldId id="393" r:id="rId20"/>
    <p:sldId id="394" r:id="rId21"/>
    <p:sldId id="395" r:id="rId22"/>
    <p:sldId id="396" r:id="rId23"/>
    <p:sldId id="397" r:id="rId24"/>
    <p:sldId id="398" r:id="rId25"/>
    <p:sldId id="399" r:id="rId26"/>
    <p:sldId id="400" r:id="rId27"/>
    <p:sldId id="401" r:id="rId28"/>
    <p:sldId id="402" r:id="rId29"/>
    <p:sldId id="428"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19" autoAdjust="0"/>
    <p:restoredTop sz="91733" autoAdjust="0"/>
  </p:normalViewPr>
  <p:slideViewPr>
    <p:cSldViewPr>
      <p:cViewPr varScale="1">
        <p:scale>
          <a:sx n="51" d="100"/>
          <a:sy n="51" d="100"/>
        </p:scale>
        <p:origin x="78" y="528"/>
      </p:cViewPr>
      <p:guideLst>
        <p:guide orient="horz" pos="2160"/>
        <p:guide pos="2880"/>
      </p:guideLst>
    </p:cSldViewPr>
  </p:slideViewPr>
  <p:outlineViewPr>
    <p:cViewPr>
      <p:scale>
        <a:sx n="33" d="100"/>
        <a:sy n="33" d="100"/>
      </p:scale>
      <p:origin x="0" y="-11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8E55737-6E72-409D-B2BE-CC188339953D}" type="datetimeFigureOut">
              <a:rPr lang="en-US"/>
              <a:pPr/>
              <a:t>3/5/2015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D4BC506-2226-41C4-8576-15D213D1D85B}" type="slidenum">
              <a:rPr lang="en-US"/>
              <a:pPr/>
              <a:t>‹#›</a:t>
            </a:fld>
            <a:endParaRPr lang="en-US"/>
          </a:p>
        </p:txBody>
      </p:sp>
    </p:spTree>
    <p:extLst>
      <p:ext uri="{BB962C8B-B14F-4D97-AF65-F5344CB8AC3E}">
        <p14:creationId xmlns:p14="http://schemas.microsoft.com/office/powerpoint/2010/main" val="3827461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mn-ea"/>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D5671C27-AED0-40DC-9255-A9B01A9C40A2}" type="datetimeFigureOut">
              <a:rPr lang="en-US"/>
              <a:pPr/>
              <a:t>3/5/2015</a:t>
            </a:fld>
            <a:endParaRPr lang="en-US"/>
          </a:p>
        </p:txBody>
      </p:sp>
      <p:sp>
        <p:nvSpPr>
          <p:cNvPr id="10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mn-ea"/>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6D87DB68-9AF5-429E-B86B-D58469356BF3}" type="slidenum">
              <a:rPr lang="en-US"/>
              <a:pPr/>
              <a:t>‹#›</a:t>
            </a:fld>
            <a:endParaRPr lang="en-US"/>
          </a:p>
        </p:txBody>
      </p:sp>
    </p:spTree>
    <p:extLst>
      <p:ext uri="{BB962C8B-B14F-4D97-AF65-F5344CB8AC3E}">
        <p14:creationId xmlns:p14="http://schemas.microsoft.com/office/powerpoint/2010/main" val="3398815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607513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2965263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Rot="1" noChangeAspect="1" noChangeArrowheads="1" noTextEdit="1"/>
          </p:cNvSpPr>
          <p:nvPr>
            <p:ph type="sldImg"/>
          </p:nvPr>
        </p:nvSpPr>
        <p:spPr>
          <a:ln/>
        </p:spPr>
      </p:sp>
      <p:sp>
        <p:nvSpPr>
          <p:cNvPr id="3074"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1297028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2412114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47082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Rot="1" noChangeAspect="1" noChangeArrowheads="1" noTextEdit="1"/>
          </p:cNvSpPr>
          <p:nvPr>
            <p:ph type="sldImg"/>
          </p:nvPr>
        </p:nvSpPr>
        <p:spPr>
          <a:ln/>
        </p:spPr>
      </p:sp>
      <p:sp>
        <p:nvSpPr>
          <p:cNvPr id="3074"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3369476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Rot="1" noChangeAspect="1" noChangeArrowheads="1" noTextEdit="1"/>
          </p:cNvSpPr>
          <p:nvPr>
            <p:ph type="sldImg"/>
          </p:nvPr>
        </p:nvSpPr>
        <p:spPr>
          <a:ln/>
        </p:spPr>
      </p:sp>
      <p:sp>
        <p:nvSpPr>
          <p:cNvPr id="3074"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4281042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07949ADB-8525-4B68-BF60-135C0BF522A0}"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20BDF59C-7A67-4BED-8A49-D3BC82707E0B}" type="datetimeFigureOut">
              <a:rPr lang="en-US"/>
              <a:pPr/>
              <a:t>3/5/2015</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741360FF-A473-4865-BBE6-02FE92F7211C}"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86ADD7A0-04F5-4E5F-9F07-91B0A04E6B8C}" type="datetimeFigureOut">
              <a:rPr lang="en-US"/>
              <a:pPr/>
              <a:t>3/5/2015</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41ADA682-88E4-467A-BFF6-CB4AE3C4B46B}"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F01AB17F-A6CB-459C-AB18-8E927FCCFA30}" type="datetimeFigureOut">
              <a:rPr lang="en-US"/>
              <a:pPr/>
              <a:t>3/5/2015</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67A2069F-9148-44D1-9033-5473BCA1B28E}"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50BDA22B-2059-447E-BD9C-8608ED7FF79C}" type="datetimeFigureOut">
              <a:rPr lang="en-US"/>
              <a:pPr/>
              <a:t>3/5/2015</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B1B23046-0C97-4C30-BE8B-65B014E0E4F9}"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5CAC7D4D-CA42-46C6-ABD2-06B51497712D}" type="datetimeFigureOut">
              <a:rPr lang="en-US"/>
              <a:pPr/>
              <a:t>3/5/2015</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92AAACD7-5AD9-46EC-A81B-79513245AF93}"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Date Placeholder 3"/>
          <p:cNvSpPr>
            <a:spLocks noGrp="1"/>
          </p:cNvSpPr>
          <p:nvPr>
            <p:ph type="dt" sz="half" idx="12"/>
          </p:nvPr>
        </p:nvSpPr>
        <p:spPr/>
        <p:txBody>
          <a:bodyPr/>
          <a:lstStyle>
            <a:lvl1pPr>
              <a:defRPr/>
            </a:lvl1pPr>
          </a:lstStyle>
          <a:p>
            <a:fld id="{CC829FDE-F940-40DA-AD0C-DA74319D798D}" type="datetimeFigureOut">
              <a:rPr lang="en-US"/>
              <a:pPr/>
              <a:t>3/5/2015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fld id="{894580FD-EC88-45AD-9321-E0756D45BEBC}" type="slidenum">
              <a:rPr lang="en-US"/>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Date Placeholder 3"/>
          <p:cNvSpPr>
            <a:spLocks noGrp="1"/>
          </p:cNvSpPr>
          <p:nvPr>
            <p:ph type="dt" sz="half" idx="12"/>
          </p:nvPr>
        </p:nvSpPr>
        <p:spPr/>
        <p:txBody>
          <a:bodyPr/>
          <a:lstStyle>
            <a:lvl1pPr>
              <a:defRPr/>
            </a:lvl1pPr>
          </a:lstStyle>
          <a:p>
            <a:fld id="{AE8EAD0B-0FCF-4715-96E0-A49D2EF1C7B2}" type="datetimeFigureOut">
              <a:rPr lang="en-US"/>
              <a:pPr/>
              <a:t>3/5/2015</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fld id="{73381791-D7E9-4531-8866-C78CD54D7F96}" type="slidenum">
              <a:rPr lang="en-US"/>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Date Placeholder 3"/>
          <p:cNvSpPr>
            <a:spLocks noGrp="1"/>
          </p:cNvSpPr>
          <p:nvPr>
            <p:ph type="dt" sz="half" idx="12"/>
          </p:nvPr>
        </p:nvSpPr>
        <p:spPr/>
        <p:txBody>
          <a:bodyPr/>
          <a:lstStyle>
            <a:lvl1pPr>
              <a:defRPr/>
            </a:lvl1pPr>
          </a:lstStyle>
          <a:p>
            <a:fld id="{04897FB0-4539-4E72-A056-4582DD88FEAE}" type="datetimeFigureOut">
              <a:rPr lang="en-US"/>
              <a:pPr/>
              <a:t>3/5/2015</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927EB189-EA8C-4AAD-B208-9AD985DB1D7D}" type="slidenum">
              <a:rPr lang="en-US"/>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Date Placeholder 3"/>
          <p:cNvSpPr>
            <a:spLocks noGrp="1"/>
          </p:cNvSpPr>
          <p:nvPr>
            <p:ph type="dt" sz="half" idx="12"/>
          </p:nvPr>
        </p:nvSpPr>
        <p:spPr/>
        <p:txBody>
          <a:bodyPr/>
          <a:lstStyle>
            <a:lvl1pPr>
              <a:defRPr/>
            </a:lvl1pPr>
          </a:lstStyle>
          <a:p>
            <a:fld id="{B0318CBF-200C-48E0-A836-826D61117039}" type="datetimeFigureOut">
              <a:rPr lang="en-US"/>
              <a:pPr/>
              <a:t>3/5/2015</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fld id="{4434E9C0-413D-4616-93F5-7387366A8075}" type="slidenum">
              <a:rPr lang="en-US"/>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ltLang="en-US"/>
          </a:p>
        </p:txBody>
      </p:sp>
      <p:sp>
        <p:nvSpPr>
          <p:cNvPr id="7" name="Date Placeholder 3"/>
          <p:cNvSpPr>
            <a:spLocks noGrp="1"/>
          </p:cNvSpPr>
          <p:nvPr>
            <p:ph type="dt" sz="half" idx="16"/>
          </p:nvPr>
        </p:nvSpPr>
        <p:spPr/>
        <p:txBody>
          <a:bodyPr/>
          <a:lstStyle>
            <a:lvl1pPr>
              <a:defRPr/>
            </a:lvl1pPr>
          </a:lstStyle>
          <a:p>
            <a:fld id="{C2137DCD-EA50-4CD2-8F7F-84184FE19A93}" type="datetimeFigureOut">
              <a:rPr lang="en-US"/>
              <a:pPr/>
              <a:t>3/5/2015</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05E2B413-59AF-4E6D-B07E-92DD5EE894CA}"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Date Placeholder 3"/>
          <p:cNvSpPr>
            <a:spLocks noGrp="1"/>
          </p:cNvSpPr>
          <p:nvPr>
            <p:ph type="dt" sz="half" idx="12"/>
          </p:nvPr>
        </p:nvSpPr>
        <p:spPr/>
        <p:txBody>
          <a:bodyPr/>
          <a:lstStyle>
            <a:lvl1pPr>
              <a:defRPr/>
            </a:lvl1pPr>
          </a:lstStyle>
          <a:p>
            <a:fld id="{F24AABB5-BDC2-4478-A76E-02BB2FA42E27}" type="datetimeFigureOut">
              <a:rPr lang="en-US"/>
              <a:pPr/>
              <a:t>3/5/2015</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81923"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BC182103-C93B-43B2-BEAC-44D4450EFAC9}" type="slidenum">
              <a:rPr lang="en-US"/>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charset="0"/>
                <a:ea typeface="ＭＳ Ｐゴシック" charset="0"/>
              </a:defRPr>
            </a:lvl1pPr>
          </a:lstStyle>
          <a:p>
            <a:pPr>
              <a:defRPr/>
            </a:pPr>
            <a:endParaRPr lang="en-US" alt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2"/>
                </a:solidFill>
              </a:defRPr>
            </a:lvl1pPr>
          </a:lstStyle>
          <a:p>
            <a:fld id="{E7523634-B40C-49C7-9EEF-0BF4E100F66A}" type="datetimeFigureOut">
              <a:rPr lang="en-US"/>
              <a:pPr/>
              <a:t>3/5/2015</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rtl="0" fontAlgn="base">
        <a:spcBef>
          <a:spcPct val="0"/>
        </a:spcBef>
        <a:spcAft>
          <a:spcPct val="0"/>
        </a:spcAft>
        <a:defRPr sz="4600" kern="1200" spc="-100">
          <a:solidFill>
            <a:schemeClr val="tx2"/>
          </a:solidFill>
          <a:latin typeface="+mj-lt"/>
          <a:ea typeface="MS PGothic" pitchFamily="34" charset="-128"/>
          <a:cs typeface="+mj-cs"/>
        </a:defRPr>
      </a:lvl1pPr>
      <a:lvl2pPr algn="l" rtl="0" fontAlgn="base">
        <a:spcBef>
          <a:spcPct val="0"/>
        </a:spcBef>
        <a:spcAft>
          <a:spcPct val="0"/>
        </a:spcAft>
        <a:defRPr sz="4600">
          <a:solidFill>
            <a:schemeClr val="tx2"/>
          </a:solidFill>
          <a:latin typeface="Cambria" pitchFamily="18" charset="0"/>
          <a:ea typeface="MS PGothic" pitchFamily="34" charset="-128"/>
        </a:defRPr>
      </a:lvl2pPr>
      <a:lvl3pPr algn="l" rtl="0" fontAlgn="base">
        <a:spcBef>
          <a:spcPct val="0"/>
        </a:spcBef>
        <a:spcAft>
          <a:spcPct val="0"/>
        </a:spcAft>
        <a:defRPr sz="4600">
          <a:solidFill>
            <a:schemeClr val="tx2"/>
          </a:solidFill>
          <a:latin typeface="Cambria" pitchFamily="18" charset="0"/>
          <a:ea typeface="MS PGothic" pitchFamily="34" charset="-128"/>
        </a:defRPr>
      </a:lvl3pPr>
      <a:lvl4pPr algn="l" rtl="0" fontAlgn="base">
        <a:spcBef>
          <a:spcPct val="0"/>
        </a:spcBef>
        <a:spcAft>
          <a:spcPct val="0"/>
        </a:spcAft>
        <a:defRPr sz="4600">
          <a:solidFill>
            <a:schemeClr val="tx2"/>
          </a:solidFill>
          <a:latin typeface="Cambria" pitchFamily="18" charset="0"/>
          <a:ea typeface="MS PGothic" pitchFamily="34" charset="-128"/>
        </a:defRPr>
      </a:lvl4pPr>
      <a:lvl5pPr algn="l" rtl="0" fontAlgn="base">
        <a:spcBef>
          <a:spcPct val="0"/>
        </a:spcBef>
        <a:spcAft>
          <a:spcPct val="0"/>
        </a:spcAft>
        <a:defRPr sz="4600">
          <a:solidFill>
            <a:schemeClr val="tx2"/>
          </a:solidFill>
          <a:latin typeface="Cambria" pitchFamily="18" charset="0"/>
          <a:ea typeface="MS PGothic" pitchFamily="34" charset="-128"/>
        </a:defRPr>
      </a:lvl5pPr>
      <a:lvl6pPr marL="457200" algn="l" rtl="0" fontAlgn="base">
        <a:spcBef>
          <a:spcPct val="0"/>
        </a:spcBef>
        <a:spcAft>
          <a:spcPct val="0"/>
        </a:spcAft>
        <a:defRPr sz="4600">
          <a:solidFill>
            <a:schemeClr val="tx2"/>
          </a:solidFill>
          <a:latin typeface="Cambria" pitchFamily="18" charset="0"/>
          <a:ea typeface="MS PGothic" pitchFamily="34" charset="-128"/>
        </a:defRPr>
      </a:lvl6pPr>
      <a:lvl7pPr marL="914400" algn="l" rtl="0" fontAlgn="base">
        <a:spcBef>
          <a:spcPct val="0"/>
        </a:spcBef>
        <a:spcAft>
          <a:spcPct val="0"/>
        </a:spcAft>
        <a:defRPr sz="4600">
          <a:solidFill>
            <a:schemeClr val="tx2"/>
          </a:solidFill>
          <a:latin typeface="Cambria" pitchFamily="18" charset="0"/>
          <a:ea typeface="MS PGothic" pitchFamily="34" charset="-128"/>
        </a:defRPr>
      </a:lvl7pPr>
      <a:lvl8pPr marL="1371600" algn="l" rtl="0" fontAlgn="base">
        <a:spcBef>
          <a:spcPct val="0"/>
        </a:spcBef>
        <a:spcAft>
          <a:spcPct val="0"/>
        </a:spcAft>
        <a:defRPr sz="4600">
          <a:solidFill>
            <a:schemeClr val="tx2"/>
          </a:solidFill>
          <a:latin typeface="Cambria" pitchFamily="18" charset="0"/>
          <a:ea typeface="MS PGothic" pitchFamily="34" charset="-128"/>
        </a:defRPr>
      </a:lvl8pPr>
      <a:lvl9pPr marL="1828800" algn="l" rtl="0" fontAlgn="base">
        <a:spcBef>
          <a:spcPct val="0"/>
        </a:spcBef>
        <a:spcAft>
          <a:spcPct val="0"/>
        </a:spcAft>
        <a:defRPr sz="4600">
          <a:solidFill>
            <a:schemeClr val="tx2"/>
          </a:solidFill>
          <a:latin typeface="Cambria" pitchFamily="18" charset="0"/>
          <a:ea typeface="MS PGothic" pitchFamily="34" charset="-128"/>
        </a:defRPr>
      </a:lvl9pPr>
    </p:titleStyle>
    <p:bodyStyle>
      <a:lvl1pPr marL="342900" indent="-228600" algn="l" rtl="0" fontAlgn="base">
        <a:spcBef>
          <a:spcPct val="20000"/>
        </a:spcBef>
        <a:spcAft>
          <a:spcPct val="0"/>
        </a:spcAft>
        <a:buClr>
          <a:schemeClr val="accent1"/>
        </a:buClr>
        <a:buFont typeface="Arial" pitchFamily="34" charset="0"/>
        <a:buChar char="•"/>
        <a:defRPr sz="2200" kern="1200">
          <a:solidFill>
            <a:schemeClr val="tx1"/>
          </a:solidFill>
          <a:latin typeface="+mn-lt"/>
          <a:ea typeface="MS PGothic" pitchFamily="34" charset="-128"/>
          <a:cs typeface="+mn-cs"/>
        </a:defRPr>
      </a:lvl1pPr>
      <a:lvl2pPr marL="639763" indent="-228600" algn="l" rtl="0" fontAlgn="base">
        <a:spcBef>
          <a:spcPct val="20000"/>
        </a:spcBef>
        <a:spcAft>
          <a:spcPct val="0"/>
        </a:spcAft>
        <a:buClr>
          <a:schemeClr val="accent2"/>
        </a:buClr>
        <a:buFont typeface="Arial" pitchFamily="34" charset="0"/>
        <a:buChar char="•"/>
        <a:defRPr sz="2000" kern="1200">
          <a:solidFill>
            <a:schemeClr val="tx1"/>
          </a:solidFill>
          <a:latin typeface="+mn-lt"/>
          <a:ea typeface="MS PGothic" pitchFamily="34" charset="-128"/>
          <a:cs typeface="+mn-cs"/>
        </a:defRPr>
      </a:lvl2pPr>
      <a:lvl3pPr marL="1004888" indent="-228600" algn="l" rtl="0" fontAlgn="base">
        <a:spcBef>
          <a:spcPct val="20000"/>
        </a:spcBef>
        <a:spcAft>
          <a:spcPct val="0"/>
        </a:spcAft>
        <a:buClr>
          <a:srgbClr val="2397E2"/>
        </a:buClr>
        <a:buFont typeface="Arial" pitchFamily="34" charset="0"/>
        <a:buChar char="•"/>
        <a:defRPr kern="1200">
          <a:solidFill>
            <a:schemeClr val="tx1"/>
          </a:solidFill>
          <a:latin typeface="+mn-lt"/>
          <a:ea typeface="MS PGothic" pitchFamily="34" charset="-128"/>
          <a:cs typeface="+mn-cs"/>
        </a:defRPr>
      </a:lvl3pPr>
      <a:lvl4pPr marL="1279525" indent="-228600" algn="l" rtl="0" fontAlgn="base">
        <a:spcBef>
          <a:spcPct val="20000"/>
        </a:spcBef>
        <a:spcAft>
          <a:spcPct val="0"/>
        </a:spcAft>
        <a:buClr>
          <a:srgbClr val="35ACA2"/>
        </a:buClr>
        <a:buFont typeface="Arial" pitchFamily="34" charset="0"/>
        <a:buChar char="•"/>
        <a:defRPr sz="1600" kern="1200">
          <a:solidFill>
            <a:schemeClr val="tx1"/>
          </a:solidFill>
          <a:latin typeface="+mn-lt"/>
          <a:ea typeface="MS PGothic" pitchFamily="34" charset="-128"/>
          <a:cs typeface="+mn-cs"/>
        </a:defRPr>
      </a:lvl4pPr>
      <a:lvl5pPr marL="1554163" indent="-228600" algn="l" rtl="0" fontAlgn="base">
        <a:spcBef>
          <a:spcPct val="20000"/>
        </a:spcBef>
        <a:spcAft>
          <a:spcPct val="0"/>
        </a:spcAft>
        <a:buClr>
          <a:srgbClr val="5430BB"/>
        </a:buClr>
        <a:buFont typeface="Arial" pitchFamily="34" charset="0"/>
        <a:buChar char="•"/>
        <a:defRPr sz="1400" kern="1200">
          <a:solidFill>
            <a:schemeClr val="tx1"/>
          </a:solidFill>
          <a:latin typeface="+mn-lt"/>
          <a:ea typeface="MS PGothic"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defRPr/>
            </a:pPr>
            <a:endParaRPr lang="fa-IR" sz="3600" dirty="0">
              <a:ln>
                <a:solidFill>
                  <a:srgbClr val="0070C0"/>
                </a:solidFill>
              </a:ln>
              <a:latin typeface="+mj-lt"/>
            </a:endParaRPr>
          </a:p>
        </p:txBody>
      </p:sp>
      <p:sp>
        <p:nvSpPr>
          <p:cNvPr id="14" name="Rectangle 13"/>
          <p:cNvSpPr/>
          <p:nvPr/>
        </p:nvSpPr>
        <p:spPr>
          <a:xfrm>
            <a:off x="1828800" y="2057400"/>
            <a:ext cx="6096000" cy="3400931"/>
          </a:xfrm>
          <a:prstGeom prst="rect">
            <a:avLst/>
          </a:prstGeom>
        </p:spPr>
        <p:txBody>
          <a:bodyPr wrap="square">
            <a:spAutoFit/>
          </a:bodyPr>
          <a:lstStyle/>
          <a:p>
            <a:pPr algn="r" rtl="1">
              <a:spcBef>
                <a:spcPct val="50000"/>
              </a:spcBef>
              <a:tabLst>
                <a:tab pos="2957513" algn="r"/>
              </a:tabLst>
            </a:pPr>
            <a:r>
              <a:rPr lang="fa-IR" sz="3200" b="1" dirty="0" smtClean="0">
                <a:solidFill>
                  <a:schemeClr val="tx2"/>
                </a:solidFill>
                <a:ea typeface="IranNastaliq" pitchFamily="18" charset="0"/>
                <a:cs typeface="B Nazanin" pitchFamily="2" charset="-78"/>
              </a:rPr>
              <a:t>نوع درس:</a:t>
            </a:r>
            <a:r>
              <a:rPr lang="fa-IR" b="1" dirty="0" smtClean="0">
                <a:latin typeface="Tahoma" pitchFamily="34" charset="0"/>
                <a:cs typeface="B Nazanin" pitchFamily="2" charset="-78"/>
              </a:rPr>
              <a:t>  </a:t>
            </a:r>
            <a:r>
              <a:rPr lang="fa-IR" b="1" dirty="0" smtClean="0">
                <a:cs typeface="B Nazanin" pitchFamily="2" charset="-78"/>
              </a:rPr>
              <a:t>تخصصی</a:t>
            </a:r>
          </a:p>
          <a:p>
            <a:pPr algn="r" rtl="1">
              <a:spcBef>
                <a:spcPct val="50000"/>
              </a:spcBef>
              <a:tabLst>
                <a:tab pos="2957513" algn="r"/>
              </a:tabLst>
            </a:pPr>
            <a:r>
              <a:rPr lang="fa-IR" sz="3200" b="1" dirty="0" smtClean="0">
                <a:solidFill>
                  <a:schemeClr val="tx2"/>
                </a:solidFill>
                <a:ea typeface="IranNastaliq" pitchFamily="18" charset="0"/>
                <a:cs typeface="B Nazanin" pitchFamily="2" charset="-78"/>
              </a:rPr>
              <a:t>منابع :</a:t>
            </a:r>
          </a:p>
          <a:p>
            <a:pPr algn="r" rtl="1">
              <a:spcBef>
                <a:spcPct val="50000"/>
              </a:spcBef>
              <a:tabLst>
                <a:tab pos="2957513" algn="r"/>
              </a:tabLst>
            </a:pPr>
            <a:r>
              <a:rPr lang="fa-IR" b="1" dirty="0" smtClean="0">
                <a:latin typeface="Tahoma" pitchFamily="34" charset="0"/>
                <a:cs typeface="B Nazanin" pitchFamily="2" charset="-78"/>
              </a:rPr>
              <a:t>1-پایگاه داده : دیت</a:t>
            </a:r>
          </a:p>
          <a:p>
            <a:pPr algn="r" rtl="1">
              <a:spcBef>
                <a:spcPct val="50000"/>
              </a:spcBef>
              <a:tabLst>
                <a:tab pos="2957513" algn="r"/>
              </a:tabLst>
            </a:pPr>
            <a:r>
              <a:rPr lang="fa-IR" b="1" dirty="0" smtClean="0">
                <a:latin typeface="Tahoma" pitchFamily="34" charset="0"/>
                <a:cs typeface="B Nazanin" pitchFamily="2" charset="-78"/>
              </a:rPr>
              <a:t>2- بانک اطلاعات علمی کاربردی: دکتر مصطفی حق جو</a:t>
            </a:r>
          </a:p>
          <a:p>
            <a:pPr algn="r" rtl="1">
              <a:spcBef>
                <a:spcPct val="50000"/>
              </a:spcBef>
              <a:tabLst>
                <a:tab pos="2957513" algn="r"/>
              </a:tabLst>
            </a:pPr>
            <a:r>
              <a:rPr lang="fa-IR" b="1" dirty="0" smtClean="0">
                <a:latin typeface="Tahoma" pitchFamily="34" charset="0"/>
                <a:cs typeface="B Nazanin" pitchFamily="2" charset="-78"/>
              </a:rPr>
              <a:t>3- پایگاه داده رانکوهی</a:t>
            </a:r>
          </a:p>
          <a:p>
            <a:pPr algn="r" rtl="1">
              <a:spcBef>
                <a:spcPct val="50000"/>
              </a:spcBef>
              <a:tabLst>
                <a:tab pos="2957513" algn="r"/>
              </a:tabLst>
            </a:pPr>
            <a:r>
              <a:rPr lang="fa-IR" b="1" dirty="0" smtClean="0">
                <a:latin typeface="Tahoma" pitchFamily="34" charset="0"/>
                <a:cs typeface="B Nazanin" pitchFamily="2" charset="-78"/>
              </a:rPr>
              <a:t>4- </a:t>
            </a:r>
            <a:r>
              <a:rPr lang="en-US" b="1" dirty="0" err="1" smtClean="0">
                <a:latin typeface="Tahoma" pitchFamily="34" charset="0"/>
                <a:cs typeface="B Nazanin" pitchFamily="2" charset="-78"/>
              </a:rPr>
              <a:t>DataBase</a:t>
            </a:r>
            <a:r>
              <a:rPr lang="en-US" b="1" dirty="0" smtClean="0">
                <a:latin typeface="Tahoma" pitchFamily="34" charset="0"/>
                <a:cs typeface="B Nazanin" pitchFamily="2" charset="-78"/>
              </a:rPr>
              <a:t> system : </a:t>
            </a:r>
            <a:r>
              <a:rPr lang="en-US" b="1" dirty="0" err="1" smtClean="0">
                <a:latin typeface="Tahoma" pitchFamily="34" charset="0"/>
                <a:cs typeface="B Nazanin" pitchFamily="2" charset="-78"/>
              </a:rPr>
              <a:t>Rames</a:t>
            </a:r>
            <a:r>
              <a:rPr lang="en-US" b="1" dirty="0" smtClean="0">
                <a:latin typeface="Tahoma" pitchFamily="34" charset="0"/>
                <a:cs typeface="B Nazanin" pitchFamily="2" charset="-78"/>
              </a:rPr>
              <a:t> </a:t>
            </a:r>
            <a:r>
              <a:rPr lang="en-US" b="1" dirty="0" err="1" smtClean="0">
                <a:latin typeface="Tahoma" pitchFamily="34" charset="0"/>
                <a:cs typeface="B Nazanin" pitchFamily="2" charset="-78"/>
              </a:rPr>
              <a:t>Almesry</a:t>
            </a:r>
            <a:endParaRPr lang="fa-IR" dirty="0"/>
          </a:p>
          <a:p>
            <a:pPr algn="r" rtl="1">
              <a:spcBef>
                <a:spcPct val="50000"/>
              </a:spcBef>
              <a:tabLst>
                <a:tab pos="2957513" algn="r"/>
              </a:tabLst>
            </a:pPr>
            <a:endParaRPr lang="fa-IR"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Text Box 4"/>
          <p:cNvSpPr txBox="1">
            <a:spLocks noChangeArrowheads="1"/>
          </p:cNvSpPr>
          <p:nvPr/>
        </p:nvSpPr>
        <p:spPr bwMode="auto">
          <a:xfrm>
            <a:off x="915988" y="1143001"/>
            <a:ext cx="72739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سيستم‌ ذخيره و بازيابي اطلاعات در معناي عام:</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هر سيستمي كه به كاربر </a:t>
            </a:r>
            <a:r>
              <a:rPr lang="fa-IR" altLang="en-US" sz="2800" b="1" spc="-100" dirty="0">
                <a:solidFill>
                  <a:srgbClr val="FF0000"/>
                </a:solidFill>
                <a:latin typeface="+mn-lt"/>
                <a:ea typeface="IranNastaliq" pitchFamily="18" charset="0"/>
                <a:cs typeface="B Roya" panose="00000400000000000000" pitchFamily="2" charset="-78"/>
              </a:rPr>
              <a:t>برنامه‌ساز</a:t>
            </a:r>
            <a:r>
              <a:rPr lang="fa-IR" altLang="en-US" sz="2800" b="1" spc="-100" dirty="0">
                <a:solidFill>
                  <a:schemeClr val="tx2"/>
                </a:solidFill>
                <a:latin typeface="+mn-lt"/>
                <a:ea typeface="IranNastaliq" pitchFamily="18" charset="0"/>
                <a:cs typeface="B Roya" panose="00000400000000000000" pitchFamily="2" charset="-78"/>
              </a:rPr>
              <a:t> يا </a:t>
            </a:r>
            <a:r>
              <a:rPr lang="fa-IR" altLang="en-US" sz="2800" b="1" spc="-100" dirty="0">
                <a:solidFill>
                  <a:srgbClr val="FF0000"/>
                </a:solidFill>
                <a:latin typeface="+mn-lt"/>
                <a:ea typeface="IranNastaliq" pitchFamily="18" charset="0"/>
                <a:cs typeface="B Roya" panose="00000400000000000000" pitchFamily="2" charset="-78"/>
              </a:rPr>
              <a:t>نا</a:t>
            </a:r>
            <a:r>
              <a:rPr lang="en-US" altLang="en-US" sz="2800" b="1" spc="-100" dirty="0">
                <a:solidFill>
                  <a:srgbClr val="FF0000"/>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برنامه‌ساز </a:t>
            </a:r>
            <a:r>
              <a:rPr lang="fa-IR" altLang="en-US" sz="2800" b="1" spc="-100" dirty="0">
                <a:solidFill>
                  <a:schemeClr val="tx2"/>
                </a:solidFill>
                <a:latin typeface="+mn-lt"/>
                <a:ea typeface="IranNastaliq" pitchFamily="18" charset="0"/>
                <a:cs typeface="B Roya" panose="00000400000000000000" pitchFamily="2" charset="-78"/>
              </a:rPr>
              <a:t>امكان دهد تا اطلاعات خود را </a:t>
            </a:r>
            <a:r>
              <a:rPr lang="fa-IR" altLang="en-US" sz="2800" b="1" spc="-100" dirty="0">
                <a:solidFill>
                  <a:srgbClr val="FF0000"/>
                </a:solidFill>
                <a:latin typeface="+mn-lt"/>
                <a:ea typeface="IranNastaliq" pitchFamily="18" charset="0"/>
                <a:cs typeface="B Roya" panose="00000400000000000000" pitchFamily="2" charset="-78"/>
              </a:rPr>
              <a:t>ذخيره</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بازيابي</a:t>
            </a:r>
            <a:r>
              <a:rPr lang="fa-IR" altLang="en-US" sz="2800" b="1" spc="-100" dirty="0">
                <a:solidFill>
                  <a:schemeClr val="tx2"/>
                </a:solidFill>
                <a:latin typeface="+mn-lt"/>
                <a:ea typeface="IranNastaliq" pitchFamily="18" charset="0"/>
                <a:cs typeface="B Roya" panose="00000400000000000000" pitchFamily="2" charset="-78"/>
              </a:rPr>
              <a:t> و </a:t>
            </a:r>
            <a:r>
              <a:rPr lang="fa-IR" altLang="en-US" sz="2800" b="1" spc="-100" dirty="0">
                <a:solidFill>
                  <a:srgbClr val="FF0000"/>
                </a:solidFill>
                <a:latin typeface="+mn-lt"/>
                <a:ea typeface="IranNastaliq" pitchFamily="18" charset="0"/>
                <a:cs typeface="B Roya" panose="00000400000000000000" pitchFamily="2" charset="-78"/>
              </a:rPr>
              <a:t>پردازش</a:t>
            </a:r>
            <a:r>
              <a:rPr lang="fa-IR" altLang="en-US" sz="2800" b="1" spc="-100" dirty="0">
                <a:solidFill>
                  <a:schemeClr val="tx2"/>
                </a:solidFill>
                <a:latin typeface="+mn-lt"/>
                <a:ea typeface="IranNastaliq" pitchFamily="18" charset="0"/>
                <a:cs typeface="B Roya" panose="00000400000000000000" pitchFamily="2" charset="-78"/>
              </a:rPr>
              <a:t> كند.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3" name="Straight Connector 2"/>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اصطلاح </a:t>
            </a:r>
            <a:r>
              <a:rPr lang="fa-IR" altLang="en-US" sz="2400" b="1" dirty="0">
                <a:solidFill>
                  <a:schemeClr val="tx2"/>
                </a:solidFill>
                <a:ea typeface="IranNastaliq" pitchFamily="18" charset="0"/>
                <a:cs typeface="B Titr" pitchFamily="2" charset="-78"/>
              </a:rPr>
              <a:t>پايگاه داده‌ها </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1339848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757238" y="484188"/>
            <a:ext cx="7775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3600" b="1">
                <a:solidFill>
                  <a:schemeClr val="bg1"/>
                </a:solidFill>
                <a:cs typeface="B Lotus" panose="00000400000000000000" pitchFamily="2" charset="-78"/>
              </a:rPr>
              <a:t>رده</a:t>
            </a:r>
            <a:r>
              <a:rPr lang="fa-IR" altLang="en-US" sz="3600" b="1">
                <a:solidFill>
                  <a:schemeClr val="bg1"/>
                </a:solidFill>
                <a:cs typeface="Arial" panose="020B0604020202020204" pitchFamily="34" charset="0"/>
              </a:rPr>
              <a:t>‌</a:t>
            </a:r>
            <a:r>
              <a:rPr lang="fa-IR" altLang="en-US" sz="3600" b="1">
                <a:solidFill>
                  <a:schemeClr val="bg1"/>
                </a:solidFill>
                <a:cs typeface="B Lotus" panose="00000400000000000000" pitchFamily="2" charset="-78"/>
              </a:rPr>
              <a:t>هاي تكنولوژيكي سيستم مديريت پايگاه داده</a:t>
            </a:r>
            <a:r>
              <a:rPr lang="fa-IR" altLang="en-US" sz="3600" b="1">
                <a:solidFill>
                  <a:schemeClr val="bg1"/>
                </a:solidFill>
                <a:cs typeface="Arial" panose="020B0604020202020204" pitchFamily="34" charset="0"/>
              </a:rPr>
              <a:t>‌</a:t>
            </a:r>
            <a:r>
              <a:rPr lang="fa-IR" altLang="en-US" sz="3600" b="1">
                <a:solidFill>
                  <a:schemeClr val="bg1"/>
                </a:solidFill>
                <a:cs typeface="B Lotus" panose="00000400000000000000" pitchFamily="2" charset="-78"/>
              </a:rPr>
              <a:t>ها</a:t>
            </a:r>
            <a:endParaRPr lang="en-US" altLang="en-US" sz="3600" b="1">
              <a:solidFill>
                <a:schemeClr val="bg1"/>
              </a:solidFill>
              <a:cs typeface="B Lotus" panose="00000400000000000000" pitchFamily="2" charset="-78"/>
            </a:endParaRPr>
          </a:p>
        </p:txBody>
      </p:sp>
      <p:sp>
        <p:nvSpPr>
          <p:cNvPr id="4101" name="Text Box 5"/>
          <p:cNvSpPr txBox="1">
            <a:spLocks noChangeArrowheads="1"/>
          </p:cNvSpPr>
          <p:nvPr/>
        </p:nvSpPr>
        <p:spPr bwMode="auto">
          <a:xfrm>
            <a:off x="2663826" y="3575080"/>
            <a:ext cx="52022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6- سيستم هوشمند مديريت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03" name="Text Box 7"/>
          <p:cNvSpPr txBox="1">
            <a:spLocks noChangeArrowheads="1"/>
          </p:cNvSpPr>
          <p:nvPr/>
        </p:nvSpPr>
        <p:spPr bwMode="auto">
          <a:xfrm>
            <a:off x="3617912" y="2871540"/>
            <a:ext cx="426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2800" b="1" spc="-100" dirty="0">
                <a:solidFill>
                  <a:schemeClr val="tx2"/>
                </a:solidFill>
                <a:latin typeface="+mn-lt"/>
                <a:ea typeface="IranNastaliq" pitchFamily="18" charset="0"/>
                <a:cs typeface="B Roya" panose="00000400000000000000" pitchFamily="2" charset="-78"/>
              </a:rPr>
              <a:t>4- سيستم مديريت پايگاه  شناخت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04" name="Text Box 8"/>
          <p:cNvSpPr txBox="1">
            <a:spLocks noChangeArrowheads="1"/>
          </p:cNvSpPr>
          <p:nvPr/>
        </p:nvSpPr>
        <p:spPr bwMode="auto">
          <a:xfrm>
            <a:off x="2133601" y="3050372"/>
            <a:ext cx="57324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5- سيستم مديريت پايگاه داده‌هاي شيئ‌گرا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05" name="Text Box 9"/>
          <p:cNvSpPr txBox="1">
            <a:spLocks noChangeArrowheads="1"/>
          </p:cNvSpPr>
          <p:nvPr/>
        </p:nvSpPr>
        <p:spPr bwMode="auto">
          <a:xfrm>
            <a:off x="2628900" y="4434821"/>
            <a:ext cx="513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2800" b="1" spc="-100" dirty="0">
                <a:solidFill>
                  <a:schemeClr val="tx2"/>
                </a:solidFill>
                <a:latin typeface="+mn-lt"/>
                <a:ea typeface="IranNastaliq" pitchFamily="18" charset="0"/>
                <a:cs typeface="B Roya" panose="00000400000000000000" pitchFamily="2" charset="-78"/>
              </a:rPr>
              <a:t>7- سيستم معنايي مديريت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1" name="Text Box 15"/>
          <p:cNvSpPr txBox="1">
            <a:spLocks noChangeArrowheads="1"/>
          </p:cNvSpPr>
          <p:nvPr/>
        </p:nvSpPr>
        <p:spPr bwMode="auto">
          <a:xfrm>
            <a:off x="3781425" y="2079377"/>
            <a:ext cx="410368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3- سيستم مديريت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2" name="Text Box 16"/>
          <p:cNvSpPr txBox="1">
            <a:spLocks noChangeArrowheads="1"/>
          </p:cNvSpPr>
          <p:nvPr/>
        </p:nvSpPr>
        <p:spPr bwMode="auto">
          <a:xfrm>
            <a:off x="4625975" y="1614488"/>
            <a:ext cx="32591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2- سيستم مديريت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3" name="Text Box 17"/>
          <p:cNvSpPr txBox="1">
            <a:spLocks noChangeArrowheads="1"/>
          </p:cNvSpPr>
          <p:nvPr/>
        </p:nvSpPr>
        <p:spPr bwMode="auto">
          <a:xfrm>
            <a:off x="4625975" y="1151359"/>
            <a:ext cx="32591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 سيستم فايلينگ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6" name="Text Box 20"/>
          <p:cNvSpPr txBox="1">
            <a:spLocks noChangeArrowheads="1"/>
          </p:cNvSpPr>
          <p:nvPr/>
        </p:nvSpPr>
        <p:spPr bwMode="auto">
          <a:xfrm>
            <a:off x="1022351" y="5249069"/>
            <a:ext cx="671671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9- سيستم مديريت پايگاه داده‌هاي نيم‌ساختمند و ناساختمند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7" name="Text Box 21"/>
          <p:cNvSpPr txBox="1">
            <a:spLocks noChangeArrowheads="1"/>
          </p:cNvSpPr>
          <p:nvPr/>
        </p:nvSpPr>
        <p:spPr bwMode="auto">
          <a:xfrm>
            <a:off x="2895600" y="4983163"/>
            <a:ext cx="48434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2800" b="1" spc="-100" dirty="0">
                <a:solidFill>
                  <a:schemeClr val="tx2"/>
                </a:solidFill>
                <a:latin typeface="+mn-lt"/>
                <a:ea typeface="IranNastaliq" pitchFamily="18" charset="0"/>
                <a:cs typeface="B Roya" panose="00000400000000000000" pitchFamily="2" charset="-78"/>
              </a:rPr>
              <a:t>8- سيستم مديريت پايگاه داده‌هاي زمانبند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14" name="Straight Connector 1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a:solidFill>
                  <a:schemeClr val="tx2"/>
                </a:solidFill>
                <a:ea typeface="IranNastaliq" pitchFamily="18" charset="0"/>
                <a:cs typeface="B Titr" pitchFamily="2" charset="-78"/>
              </a:rPr>
              <a:t>رده‌هاي تكنولوژيكي سيستم مديريت پايگاه داده‌ها</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72879599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1042988" y="1213837"/>
            <a:ext cx="67691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10- سيستم مديريت پايگاه داده‌هاي بي درنگ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5126" name="Text Box 6"/>
          <p:cNvSpPr txBox="1">
            <a:spLocks noChangeArrowheads="1"/>
          </p:cNvSpPr>
          <p:nvPr/>
        </p:nvSpPr>
        <p:spPr bwMode="auto">
          <a:xfrm>
            <a:off x="2608263" y="2005931"/>
            <a:ext cx="520382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11- سيستم داده‌كاوي و كشف شناخت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5127" name="Text Box 7"/>
          <p:cNvSpPr txBox="1">
            <a:spLocks noChangeArrowheads="1"/>
          </p:cNvSpPr>
          <p:nvPr/>
        </p:nvSpPr>
        <p:spPr bwMode="auto">
          <a:xfrm>
            <a:off x="1960563" y="2781300"/>
            <a:ext cx="585152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12- سيستم مديريت چند پايگاهي</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5128" name="Text Box 8"/>
          <p:cNvSpPr txBox="1">
            <a:spLocks noChangeArrowheads="1"/>
          </p:cNvSpPr>
          <p:nvPr/>
        </p:nvSpPr>
        <p:spPr bwMode="auto">
          <a:xfrm>
            <a:off x="879476" y="3627686"/>
            <a:ext cx="693261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13- سيستم اطلاعات </a:t>
            </a:r>
            <a:r>
              <a:rPr lang="fa-IR" altLang="en-US" sz="2800" b="1" spc="-100" dirty="0" smtClean="0">
                <a:solidFill>
                  <a:schemeClr val="tx2"/>
                </a:solidFill>
                <a:latin typeface="+mn-lt"/>
                <a:ea typeface="IranNastaliq" pitchFamily="18" charset="0"/>
                <a:cs typeface="B Roya" panose="00000400000000000000" pitchFamily="2" charset="-78"/>
              </a:rPr>
              <a:t>اجرائي</a:t>
            </a:r>
            <a:endParaRPr lang="en-US" altLang="en-US" sz="2800" b="1" spc="-100" dirty="0" smtClean="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smtClean="0">
                <a:solidFill>
                  <a:schemeClr val="tx2"/>
                </a:solidFill>
                <a:latin typeface="+mn-lt"/>
                <a:ea typeface="IranNastaliq" pitchFamily="18" charset="0"/>
                <a:cs typeface="B Roya" panose="00000400000000000000" pitchFamily="2" charset="-78"/>
              </a:rPr>
              <a:t>14- </a:t>
            </a:r>
            <a:r>
              <a:rPr lang="fa-IR" altLang="en-US" sz="2800" b="1" spc="-100" dirty="0">
                <a:solidFill>
                  <a:schemeClr val="tx2"/>
                </a:solidFill>
                <a:latin typeface="+mn-lt"/>
                <a:ea typeface="IranNastaliq" pitchFamily="18" charset="0"/>
                <a:cs typeface="B Roya" panose="00000400000000000000" pitchFamily="2" charset="-78"/>
              </a:rPr>
              <a:t>سيستم فعال مديريت پايگاه داده‌ها</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15- سيستم مديريت پايگاه داده‌هاي شيئ-رابطه‌اي</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5130" name="Text Box 10"/>
          <p:cNvSpPr txBox="1">
            <a:spLocks noChangeArrowheads="1"/>
          </p:cNvSpPr>
          <p:nvPr/>
        </p:nvSpPr>
        <p:spPr bwMode="auto">
          <a:xfrm>
            <a:off x="757238" y="484188"/>
            <a:ext cx="7775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3600" b="1">
                <a:solidFill>
                  <a:schemeClr val="bg1"/>
                </a:solidFill>
                <a:cs typeface="B Lotus" panose="00000400000000000000" pitchFamily="2" charset="-78"/>
              </a:rPr>
              <a:t>رده</a:t>
            </a:r>
            <a:r>
              <a:rPr lang="fa-IR" altLang="en-US" sz="3600" b="1">
                <a:solidFill>
                  <a:schemeClr val="bg1"/>
                </a:solidFill>
                <a:cs typeface="Arial" panose="020B0604020202020204" pitchFamily="34" charset="0"/>
              </a:rPr>
              <a:t>‌</a:t>
            </a:r>
            <a:r>
              <a:rPr lang="fa-IR" altLang="en-US" sz="3600" b="1">
                <a:solidFill>
                  <a:schemeClr val="bg1"/>
                </a:solidFill>
                <a:cs typeface="B Lotus" panose="00000400000000000000" pitchFamily="2" charset="-78"/>
              </a:rPr>
              <a:t>هاي تكنولوژيكي سيستم مديريت پايگاه داده</a:t>
            </a:r>
            <a:r>
              <a:rPr lang="fa-IR" altLang="en-US" sz="3600" b="1">
                <a:solidFill>
                  <a:schemeClr val="bg1"/>
                </a:solidFill>
                <a:cs typeface="Arial" panose="020B0604020202020204" pitchFamily="34" charset="0"/>
              </a:rPr>
              <a:t>‌</a:t>
            </a:r>
            <a:r>
              <a:rPr lang="fa-IR" altLang="en-US" sz="3600" b="1">
                <a:solidFill>
                  <a:schemeClr val="bg1"/>
                </a:solidFill>
                <a:cs typeface="B Lotus" panose="00000400000000000000" pitchFamily="2" charset="-78"/>
              </a:rPr>
              <a:t>ها</a:t>
            </a:r>
            <a:endParaRPr lang="en-US" altLang="en-US" sz="3600" b="1">
              <a:solidFill>
                <a:schemeClr val="bg1"/>
              </a:solidFill>
              <a:cs typeface="B Lotus" panose="00000400000000000000" pitchFamily="2" charset="-78"/>
            </a:endParaRPr>
          </a:p>
        </p:txBody>
      </p:sp>
      <p:cxnSp>
        <p:nvCxnSpPr>
          <p:cNvPr id="7" name="Straight Connector 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رده‌هاي </a:t>
            </a:r>
            <a:r>
              <a:rPr lang="fa-IR" altLang="en-US" sz="2400" b="1" dirty="0">
                <a:solidFill>
                  <a:schemeClr val="tx2"/>
                </a:solidFill>
                <a:ea typeface="IranNastaliq" pitchFamily="18" charset="0"/>
                <a:cs typeface="B Titr" pitchFamily="2" charset="-78"/>
              </a:rPr>
              <a:t>تكنولوژيكي سيستم مديريت پايگاه </a:t>
            </a:r>
            <a:r>
              <a:rPr lang="fa-IR" altLang="en-US" sz="2400" b="1" dirty="0" smtClean="0">
                <a:solidFill>
                  <a:schemeClr val="tx2"/>
                </a:solidFill>
                <a:ea typeface="IranNastaliq" pitchFamily="18" charset="0"/>
                <a:cs typeface="B Titr" pitchFamily="2" charset="-78"/>
              </a:rPr>
              <a:t>داده‌ها</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69563843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2555875" y="401638"/>
            <a:ext cx="38179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cs typeface="B Badr" panose="00000400000000000000" pitchFamily="2" charset="-78"/>
              </a:rPr>
              <a:t>داده</a:t>
            </a:r>
            <a:endParaRPr lang="en-US" altLang="en-US" b="1">
              <a:solidFill>
                <a:schemeClr val="bg1"/>
              </a:solidFill>
              <a:cs typeface="B Badr" panose="00000400000000000000" pitchFamily="2" charset="-78"/>
            </a:endParaRPr>
          </a:p>
        </p:txBody>
      </p:sp>
      <p:sp>
        <p:nvSpPr>
          <p:cNvPr id="6150" name="Text Box 6"/>
          <p:cNvSpPr txBox="1">
            <a:spLocks noChangeArrowheads="1"/>
          </p:cNvSpPr>
          <p:nvPr/>
        </p:nvSpPr>
        <p:spPr bwMode="auto">
          <a:xfrm>
            <a:off x="228600" y="1143001"/>
            <a:ext cx="81661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latin typeface="+mn-lt"/>
                <a:ea typeface="IranNastaliq" pitchFamily="18" charset="0"/>
                <a:cs typeface="B Roya" panose="00000400000000000000" pitchFamily="2" charset="-78"/>
              </a:rPr>
              <a:t>تعريف </a:t>
            </a:r>
            <a:r>
              <a:rPr lang="fa-IR" altLang="en-US" sz="2800" b="1" spc="-100" dirty="0" smtClean="0">
                <a:solidFill>
                  <a:schemeClr val="tx2"/>
                </a:solidFill>
                <a:latin typeface="+mn-lt"/>
                <a:ea typeface="IranNastaliq" pitchFamily="18" charset="0"/>
                <a:cs typeface="B Roya" panose="00000400000000000000" pitchFamily="2" charset="-78"/>
              </a:rPr>
              <a:t>اول</a:t>
            </a:r>
          </a:p>
          <a:p>
            <a:pPr marL="914400" lvl="1"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latin typeface="+mn-lt"/>
                <a:ea typeface="IranNastaliq" pitchFamily="18" charset="0"/>
                <a:cs typeface="B Roya" panose="00000400000000000000" pitchFamily="2" charset="-78"/>
              </a:rPr>
              <a:t> </a:t>
            </a:r>
            <a:r>
              <a:rPr lang="fa-IR" altLang="en-US" sz="2800" b="1" spc="-100" dirty="0">
                <a:solidFill>
                  <a:schemeClr val="tx2"/>
                </a:solidFill>
                <a:latin typeface="+mn-lt"/>
                <a:ea typeface="IranNastaliq" pitchFamily="18" charset="0"/>
                <a:cs typeface="B Roya" panose="00000400000000000000" pitchFamily="2" charset="-78"/>
              </a:rPr>
              <a:t>نمايش </a:t>
            </a:r>
            <a:r>
              <a:rPr lang="fa-IR" altLang="en-US" sz="2800" b="1" spc="-100" dirty="0" smtClean="0">
                <a:solidFill>
                  <a:schemeClr val="tx2"/>
                </a:solidFill>
                <a:latin typeface="+mn-lt"/>
                <a:ea typeface="IranNastaliq" pitchFamily="18" charset="0"/>
                <a:cs typeface="B Roya" panose="00000400000000000000" pitchFamily="2" charset="-78"/>
              </a:rPr>
              <a:t>ذخيره‌شده ی </a:t>
            </a:r>
            <a:r>
              <a:rPr lang="fa-IR" altLang="en-US" sz="2800" b="1" spc="-100" dirty="0" smtClean="0">
                <a:solidFill>
                  <a:srgbClr val="FF0000"/>
                </a:solidFill>
                <a:latin typeface="+mn-lt"/>
                <a:ea typeface="IranNastaliq" pitchFamily="18" charset="0"/>
                <a:cs typeface="B Roya" panose="00000400000000000000" pitchFamily="2" charset="-78"/>
              </a:rPr>
              <a:t>اشياء </a:t>
            </a:r>
            <a:r>
              <a:rPr lang="fa-IR" altLang="en-US" sz="2800" b="1" spc="-100" dirty="0">
                <a:solidFill>
                  <a:srgbClr val="FF0000"/>
                </a:solidFill>
                <a:latin typeface="+mn-lt"/>
                <a:ea typeface="IranNastaliq" pitchFamily="18" charset="0"/>
                <a:cs typeface="B Roya" panose="00000400000000000000" pitchFamily="2" charset="-78"/>
              </a:rPr>
              <a:t>فيزيكي</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چيزهاي مجرد</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داشته‌ها</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رويدادها</a:t>
            </a:r>
            <a:r>
              <a:rPr lang="fa-IR" altLang="en-US" sz="2800" b="1" spc="-100" dirty="0">
                <a:solidFill>
                  <a:schemeClr val="tx2"/>
                </a:solidFill>
                <a:latin typeface="+mn-lt"/>
                <a:ea typeface="IranNastaliq" pitchFamily="18" charset="0"/>
                <a:cs typeface="B Roya" panose="00000400000000000000" pitchFamily="2" charset="-78"/>
              </a:rPr>
              <a:t> يا </a:t>
            </a:r>
            <a:r>
              <a:rPr lang="fa-IR" altLang="en-US" sz="2800" b="1" spc="-100" dirty="0">
                <a:solidFill>
                  <a:srgbClr val="FF0000"/>
                </a:solidFill>
                <a:latin typeface="+mn-lt"/>
                <a:ea typeface="IranNastaliq" pitchFamily="18" charset="0"/>
                <a:cs typeface="B Roya" panose="00000400000000000000" pitchFamily="2" charset="-78"/>
              </a:rPr>
              <a:t>چيزهاي</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قابل مشاهده </a:t>
            </a:r>
            <a:r>
              <a:rPr lang="fa-IR" altLang="en-US" sz="2800" b="1" spc="-100" dirty="0">
                <a:solidFill>
                  <a:schemeClr val="tx2"/>
                </a:solidFill>
                <a:latin typeface="+mn-lt"/>
                <a:ea typeface="IranNastaliq" pitchFamily="18" charset="0"/>
                <a:cs typeface="B Roya" panose="00000400000000000000" pitchFamily="2" charset="-78"/>
              </a:rPr>
              <a:t>كه در تصميم‌سازي بكار مي‌آيند</a:t>
            </a:r>
            <a:r>
              <a:rPr lang="fa-IR" altLang="en-US" sz="2800" b="1" spc="-100" dirty="0" smtClean="0">
                <a:solidFill>
                  <a:schemeClr val="tx2"/>
                </a:solidFill>
                <a:latin typeface="+mn-lt"/>
                <a:ea typeface="IranNastaliq" pitchFamily="18" charset="0"/>
                <a:cs typeface="B Roya" panose="00000400000000000000" pitchFamily="2" charset="-78"/>
              </a:rPr>
              <a:t>.</a:t>
            </a:r>
          </a:p>
          <a:p>
            <a:pPr marL="457200" indent="-457200" algn="r" rtl="1">
              <a:lnSpc>
                <a:spcPct val="200000"/>
              </a:lnSpc>
              <a:spcBef>
                <a:spcPct val="50000"/>
              </a:spcBef>
              <a:buFont typeface="Wingdings" panose="05000000000000000000" pitchFamily="2" charset="2"/>
              <a:buChar char="v"/>
            </a:pP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داده</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24956555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7" name="Text Box 5"/>
          <p:cNvSpPr txBox="1">
            <a:spLocks noChangeArrowheads="1"/>
          </p:cNvSpPr>
          <p:nvPr/>
        </p:nvSpPr>
        <p:spPr bwMode="auto">
          <a:xfrm>
            <a:off x="2698750" y="473075"/>
            <a:ext cx="38179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cs typeface="B Badr" panose="00000400000000000000" pitchFamily="2" charset="-78"/>
              </a:rPr>
              <a:t>داده</a:t>
            </a:r>
            <a:endParaRPr lang="en-US" altLang="en-US" b="1">
              <a:solidFill>
                <a:schemeClr val="bg1"/>
              </a:solidFill>
              <a:cs typeface="B Badr"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داده</a:t>
            </a:r>
            <a:endParaRPr lang="en-US" sz="2400" b="1" dirty="0">
              <a:solidFill>
                <a:schemeClr val="tx2"/>
              </a:solidFill>
              <a:ea typeface="IranNastaliq" pitchFamily="18" charset="0"/>
              <a:cs typeface="B Titr" pitchFamily="2" charset="-78"/>
            </a:endParaRPr>
          </a:p>
        </p:txBody>
      </p:sp>
      <p:sp>
        <p:nvSpPr>
          <p:cNvPr id="2" name="Rectangle 1"/>
          <p:cNvSpPr/>
          <p:nvPr/>
        </p:nvSpPr>
        <p:spPr>
          <a:xfrm>
            <a:off x="228600" y="1123951"/>
            <a:ext cx="7943850" cy="6124754"/>
          </a:xfrm>
          <a:prstGeom prst="rect">
            <a:avLst/>
          </a:prstGeom>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تعريف دوم</a:t>
            </a:r>
          </a:p>
          <a:p>
            <a:pPr marL="914400" lvl="1"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 هر مجموعه‌اي از </a:t>
            </a:r>
            <a:r>
              <a:rPr lang="fa-IR" altLang="en-US" sz="2800" b="1" spc="-100" dirty="0">
                <a:solidFill>
                  <a:srgbClr val="FF0000"/>
                </a:solidFill>
                <a:ea typeface="IranNastaliq" pitchFamily="18" charset="0"/>
                <a:cs typeface="B Roya" panose="00000400000000000000" pitchFamily="2" charset="-78"/>
              </a:rPr>
              <a:t>داشته</a:t>
            </a:r>
            <a:r>
              <a:rPr lang="fa-IR" altLang="en-US" sz="2800" b="1" spc="-100" dirty="0">
                <a:solidFill>
                  <a:schemeClr val="tx2"/>
                </a:solidFill>
                <a:ea typeface="IranNastaliq" pitchFamily="18" charset="0"/>
                <a:cs typeface="B Roya" panose="00000400000000000000" pitchFamily="2" charset="-78"/>
              </a:rPr>
              <a:t> </a:t>
            </a:r>
            <a:r>
              <a:rPr lang="fa-IR" altLang="en-US" sz="2800" b="1" spc="-100" dirty="0">
                <a:solidFill>
                  <a:srgbClr val="FF0000"/>
                </a:solidFill>
                <a:ea typeface="IranNastaliq" pitchFamily="18" charset="0"/>
                <a:cs typeface="B Roya" panose="00000400000000000000" pitchFamily="2" charset="-78"/>
              </a:rPr>
              <a:t>‌ها</a:t>
            </a:r>
            <a:r>
              <a:rPr lang="fa-IR" altLang="en-US" sz="2800" b="1" spc="-100" dirty="0">
                <a:solidFill>
                  <a:schemeClr val="tx2"/>
                </a:solidFill>
                <a:ea typeface="IranNastaliq" pitchFamily="18" charset="0"/>
                <a:cs typeface="B Roya" panose="00000400000000000000" pitchFamily="2" charset="-78"/>
              </a:rPr>
              <a:t> (</a:t>
            </a:r>
            <a:r>
              <a:rPr lang="fa-IR" altLang="en-US" sz="2800" b="1" spc="-100" dirty="0">
                <a:solidFill>
                  <a:srgbClr val="FF0000"/>
                </a:solidFill>
                <a:ea typeface="IranNastaliq" pitchFamily="18" charset="0"/>
                <a:cs typeface="B Roya" panose="00000400000000000000" pitchFamily="2" charset="-78"/>
              </a:rPr>
              <a:t>دانستنيها</a:t>
            </a:r>
            <a:r>
              <a:rPr lang="fa-IR" altLang="en-US" sz="2800" b="1" spc="-100" dirty="0" smtClean="0">
                <a:solidFill>
                  <a:schemeClr val="tx2"/>
                </a:solidFill>
                <a:ea typeface="IranNastaliq" pitchFamily="18" charset="0"/>
                <a:cs typeface="B Roya" panose="00000400000000000000" pitchFamily="2" charset="-78"/>
              </a:rPr>
              <a:t>)</a:t>
            </a:r>
          </a:p>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تعريف </a:t>
            </a:r>
            <a:r>
              <a:rPr lang="fa-IR" altLang="en-US" sz="2800" b="1" spc="-100" dirty="0" smtClean="0">
                <a:solidFill>
                  <a:schemeClr val="tx2"/>
                </a:solidFill>
                <a:ea typeface="IranNastaliq" pitchFamily="18" charset="0"/>
                <a:cs typeface="B Roya" panose="00000400000000000000" pitchFamily="2" charset="-78"/>
              </a:rPr>
              <a:t>سوم</a:t>
            </a:r>
          </a:p>
          <a:p>
            <a:pPr marL="914400" lvl="1"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دانستنيهای </a:t>
            </a:r>
            <a:r>
              <a:rPr lang="fa-IR" altLang="en-US" sz="2800" b="1" spc="-100" dirty="0">
                <a:solidFill>
                  <a:schemeClr val="tx2"/>
                </a:solidFill>
                <a:ea typeface="IranNastaliq" pitchFamily="18" charset="0"/>
                <a:cs typeface="B Roya" panose="00000400000000000000" pitchFamily="2" charset="-78"/>
              </a:rPr>
              <a:t>خام كه معناي اندكي دارند مگر اينكه به صورت منطقي سازمان‌دهي شده باشند</a:t>
            </a:r>
            <a:endParaRPr lang="en-US" altLang="en-US" sz="2800" b="1" spc="-100" dirty="0">
              <a:solidFill>
                <a:schemeClr val="tx2"/>
              </a:solidFill>
              <a:ea typeface="IranNastaliq" pitchFamily="18" charset="0"/>
              <a:cs typeface="B Roya" panose="00000400000000000000" pitchFamily="2" charset="-78"/>
            </a:endParaRPr>
          </a:p>
          <a:p>
            <a:pPr marL="914400" lvl="1" indent="-457200" algn="r" rtl="1">
              <a:lnSpc>
                <a:spcPct val="200000"/>
              </a:lnSpc>
              <a:spcBef>
                <a:spcPct val="50000"/>
              </a:spcBef>
              <a:buFont typeface="Wingdings" panose="05000000000000000000" pitchFamily="2" charset="2"/>
              <a:buChar char="v"/>
            </a:pPr>
            <a:endParaRPr lang="en-US" altLang="en-US" sz="2800" b="1" spc="-100" dirty="0">
              <a:solidFill>
                <a:schemeClr val="tx2"/>
              </a:solidFill>
              <a:ea typeface="IranNastaliq" pitchFamily="18" charset="0"/>
              <a:cs typeface="B Roya" panose="00000400000000000000" pitchFamily="2" charset="-78"/>
            </a:endParaRPr>
          </a:p>
        </p:txBody>
      </p:sp>
    </p:spTree>
    <p:extLst>
      <p:ext uri="{BB962C8B-B14F-4D97-AF65-F5344CB8AC3E}">
        <p14:creationId xmlns:p14="http://schemas.microsoft.com/office/powerpoint/2010/main" val="286047113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835150" y="473075"/>
            <a:ext cx="4537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cs typeface="B Badr" panose="00000400000000000000" pitchFamily="2" charset="-78"/>
              </a:rPr>
              <a:t>تعريف داده از ديدگاه </a:t>
            </a:r>
            <a:r>
              <a:rPr lang="en-US" altLang="en-US" sz="3200">
                <a:solidFill>
                  <a:schemeClr val="bg1"/>
                </a:solidFill>
                <a:cs typeface="B Badr" panose="00000400000000000000" pitchFamily="2" charset="-78"/>
              </a:rPr>
              <a:t>ANSI</a:t>
            </a:r>
          </a:p>
        </p:txBody>
      </p:sp>
      <p:sp>
        <p:nvSpPr>
          <p:cNvPr id="7173" name="Text Box 5"/>
          <p:cNvSpPr txBox="1">
            <a:spLocks noChangeArrowheads="1"/>
          </p:cNvSpPr>
          <p:nvPr/>
        </p:nvSpPr>
        <p:spPr bwMode="auto">
          <a:xfrm>
            <a:off x="757238" y="1773238"/>
            <a:ext cx="7559675"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نمايش بوده‌ها، پديده‌ها، مفاهيم يا شناخته‌ها به طرزي صوري و مناسب براي برقراري ارتباط، تفسير يا پردازش توسط انسان يا هر امكان خودكار</a:t>
            </a:r>
            <a:endParaRPr lang="en-US" altLang="en-US" sz="2800" b="1" spc="-100" dirty="0">
              <a:solidFill>
                <a:schemeClr val="tx2"/>
              </a:solidFill>
              <a:ea typeface="IranNastaliq" pitchFamily="18" charset="0"/>
              <a:cs typeface="B Roya" panose="00000400000000000000" pitchFamily="2" charset="-78"/>
            </a:endParaRPr>
          </a:p>
        </p:txBody>
      </p:sp>
      <p:sp>
        <p:nvSpPr>
          <p:cNvPr id="7174" name="Text Box 6"/>
          <p:cNvSpPr txBox="1">
            <a:spLocks noChangeArrowheads="1"/>
          </p:cNvSpPr>
          <p:nvPr/>
        </p:nvSpPr>
        <p:spPr bwMode="auto">
          <a:xfrm>
            <a:off x="1042988" y="4183063"/>
            <a:ext cx="6985000"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هر نمايشي اعم از كاراكتري يا كميتهاي قياسي كه معنايي به آن قابل انتساب باشد.</a:t>
            </a:r>
            <a:endParaRPr lang="en-US" altLang="en-US" sz="2800" b="1" spc="-100" dirty="0">
              <a:solidFill>
                <a:schemeClr val="tx2"/>
              </a:solidFill>
              <a:ea typeface="IranNastaliq" pitchFamily="18" charset="0"/>
              <a:cs typeface="B Roya"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تعريف </a:t>
            </a:r>
            <a:r>
              <a:rPr lang="fa-IR" altLang="en-US" sz="2400" b="1" dirty="0">
                <a:solidFill>
                  <a:schemeClr val="tx2"/>
                </a:solidFill>
                <a:ea typeface="IranNastaliq" pitchFamily="18" charset="0"/>
                <a:cs typeface="B Titr" pitchFamily="2" charset="-78"/>
              </a:rPr>
              <a:t>داده از ديدگاه </a:t>
            </a:r>
            <a:r>
              <a:rPr lang="en-US" altLang="en-US" sz="2400" b="1" dirty="0" smtClean="0">
                <a:solidFill>
                  <a:schemeClr val="tx2"/>
                </a:solidFill>
                <a:ea typeface="IranNastaliq" pitchFamily="18" charset="0"/>
                <a:cs typeface="B Titr" pitchFamily="2" charset="-78"/>
              </a:rPr>
              <a:t>ANSI</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87476848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2555875" y="401638"/>
            <a:ext cx="27368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تعريف اطلاع</a:t>
            </a:r>
            <a:endParaRPr lang="en-US" altLang="en-US" sz="3200" b="1">
              <a:solidFill>
                <a:schemeClr val="bg1"/>
              </a:solidFill>
            </a:endParaRPr>
          </a:p>
        </p:txBody>
      </p:sp>
      <p:sp>
        <p:nvSpPr>
          <p:cNvPr id="9221" name="Text Box 5"/>
          <p:cNvSpPr txBox="1">
            <a:spLocks noChangeArrowheads="1"/>
          </p:cNvSpPr>
          <p:nvPr/>
        </p:nvSpPr>
        <p:spPr bwMode="auto">
          <a:xfrm>
            <a:off x="438150" y="1257290"/>
            <a:ext cx="77152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اطلاع به داده‌اي اطلاق مي‌شود كه توسط يك فرد يا سازمان براي تصميم‌گيري بكار مي‌رود</a:t>
            </a:r>
            <a:endParaRPr lang="en-US" altLang="en-US" sz="2800" b="1" spc="-100" dirty="0">
              <a:solidFill>
                <a:schemeClr val="tx2"/>
              </a:solidFill>
              <a:ea typeface="IranNastaliq" pitchFamily="18" charset="0"/>
              <a:cs typeface="B Roya" panose="00000400000000000000" pitchFamily="2" charset="-78"/>
            </a:endParaRPr>
          </a:p>
        </p:txBody>
      </p:sp>
      <p:sp>
        <p:nvSpPr>
          <p:cNvPr id="9222" name="Text Box 6"/>
          <p:cNvSpPr txBox="1">
            <a:spLocks noChangeArrowheads="1"/>
          </p:cNvSpPr>
          <p:nvPr/>
        </p:nvSpPr>
        <p:spPr bwMode="auto">
          <a:xfrm>
            <a:off x="0" y="4419600"/>
            <a:ext cx="81708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اطلاع عبارت است از داده سازمان‌ يافته‌اي كه شناختي را منتقل مي‌كند</a:t>
            </a:r>
            <a:endParaRPr lang="en-US" altLang="en-US" sz="2800" b="1" spc="-100" dirty="0">
              <a:solidFill>
                <a:schemeClr val="tx2"/>
              </a:solidFill>
              <a:ea typeface="IranNastaliq" pitchFamily="18" charset="0"/>
              <a:cs typeface="B Roya" panose="00000400000000000000" pitchFamily="2" charset="-78"/>
            </a:endParaRPr>
          </a:p>
        </p:txBody>
      </p:sp>
      <p:sp>
        <p:nvSpPr>
          <p:cNvPr id="9224" name="Text Box 8"/>
          <p:cNvSpPr txBox="1">
            <a:spLocks noChangeArrowheads="1"/>
          </p:cNvSpPr>
          <p:nvPr/>
        </p:nvSpPr>
        <p:spPr bwMode="auto">
          <a:xfrm>
            <a:off x="3597275" y="3141300"/>
            <a:ext cx="453707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اطلاع، داده پردازش‌شده است.</a:t>
            </a:r>
            <a:endParaRPr lang="en-US" altLang="en-US" sz="2800" b="1" spc="-100" dirty="0">
              <a:solidFill>
                <a:schemeClr val="tx2"/>
              </a:solidFill>
              <a:ea typeface="IranNastaliq" pitchFamily="18" charset="0"/>
              <a:cs typeface="B Roya" panose="00000400000000000000" pitchFamily="2" charset="-78"/>
            </a:endParaRPr>
          </a:p>
        </p:txBody>
      </p:sp>
      <p:cxnSp>
        <p:nvCxnSpPr>
          <p:cNvPr id="6" name="Straight Connector 5"/>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تعریف اطلاع</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888738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2268538" y="401638"/>
            <a:ext cx="4248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cs typeface="B Badr" panose="00000400000000000000" pitchFamily="2" charset="-78"/>
              </a:rPr>
              <a:t>تعريف پايگاه داده</a:t>
            </a:r>
            <a:r>
              <a:rPr lang="fa-IR" altLang="en-US" b="1">
                <a:solidFill>
                  <a:schemeClr val="bg1"/>
                </a:solidFill>
                <a:cs typeface="Arial" panose="020B0604020202020204" pitchFamily="34" charset="0"/>
              </a:rPr>
              <a:t>‌</a:t>
            </a:r>
            <a:r>
              <a:rPr lang="fa-IR" altLang="en-US" b="1">
                <a:solidFill>
                  <a:schemeClr val="bg1"/>
                </a:solidFill>
                <a:cs typeface="B Badr" panose="00000400000000000000" pitchFamily="2" charset="-78"/>
              </a:rPr>
              <a:t>ها</a:t>
            </a:r>
            <a:endParaRPr lang="en-US" altLang="en-US" b="1">
              <a:solidFill>
                <a:schemeClr val="bg1"/>
              </a:solidFill>
              <a:cs typeface="B Badr" panose="00000400000000000000" pitchFamily="2" charset="-78"/>
            </a:endParaRPr>
          </a:p>
        </p:txBody>
      </p:sp>
      <p:sp>
        <p:nvSpPr>
          <p:cNvPr id="11269" name="Text Box 5"/>
          <p:cNvSpPr txBox="1">
            <a:spLocks noChangeArrowheads="1"/>
          </p:cNvSpPr>
          <p:nvPr/>
        </p:nvSpPr>
        <p:spPr bwMode="auto">
          <a:xfrm>
            <a:off x="-19050" y="1752600"/>
            <a:ext cx="84391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مجموعه‌اي است از داده‌هاي ذخيره شده و پايا، به صورت مجتمع(يكپارچه) (نه لزوما فيزيكي، بلكه حداقل به طور منطقي)، بهم مرتبط، با كمترين افزونگي، تحت مديريت يك سيستم كنترل متمركز، مورد استفاده يك يا چند كاربر از يك يا بيش از يك ”سيستم كاربردي“، به طور همزمان و اشتراكي</a:t>
            </a:r>
            <a:endParaRPr lang="en-US" altLang="en-US" sz="2800" b="1" spc="-100" dirty="0">
              <a:solidFill>
                <a:schemeClr val="tx2"/>
              </a:solidFill>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تعریف پایگاه داده ها</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17890342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2051050" y="115888"/>
            <a:ext cx="48974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rtl="1"/>
            <a:r>
              <a:rPr lang="fa-IR" altLang="en-US" sz="3600" b="1">
                <a:solidFill>
                  <a:schemeClr val="bg1"/>
                </a:solidFill>
                <a:cs typeface="B Badr" panose="00000400000000000000" pitchFamily="2" charset="-78"/>
              </a:rPr>
              <a:t>براي ايجاد يك برنامه كاربردي دو روش وجود دارد:</a:t>
            </a:r>
            <a:endParaRPr lang="en-US" altLang="en-US" sz="3600" b="1">
              <a:solidFill>
                <a:schemeClr val="bg1"/>
              </a:solidFill>
              <a:cs typeface="B Badr" panose="00000400000000000000" pitchFamily="2" charset="-78"/>
            </a:endParaRPr>
          </a:p>
        </p:txBody>
      </p:sp>
      <p:sp>
        <p:nvSpPr>
          <p:cNvPr id="12293" name="Rectangle 5"/>
          <p:cNvSpPr>
            <a:spLocks noChangeArrowheads="1"/>
          </p:cNvSpPr>
          <p:nvPr/>
        </p:nvSpPr>
        <p:spPr bwMode="auto">
          <a:xfrm>
            <a:off x="1585913" y="2078707"/>
            <a:ext cx="59388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روش </a:t>
            </a:r>
            <a:r>
              <a:rPr lang="fa-IR" altLang="en-US" sz="2800" b="1" spc="-100" dirty="0">
                <a:solidFill>
                  <a:schemeClr val="tx2"/>
                </a:solidFill>
                <a:ea typeface="IranNastaliq" pitchFamily="18" charset="0"/>
                <a:cs typeface="B Roya" panose="00000400000000000000" pitchFamily="2" charset="-78"/>
              </a:rPr>
              <a:t>سنتي يا فايلينگ</a:t>
            </a:r>
            <a:endParaRPr lang="en-US" altLang="en-US" sz="2800" b="1" spc="-100" dirty="0">
              <a:solidFill>
                <a:schemeClr val="tx2"/>
              </a:solidFill>
              <a:ea typeface="IranNastaliq" pitchFamily="18" charset="0"/>
              <a:cs typeface="B Roya" panose="00000400000000000000" pitchFamily="2" charset="-78"/>
            </a:endParaRPr>
          </a:p>
        </p:txBody>
      </p:sp>
      <p:sp>
        <p:nvSpPr>
          <p:cNvPr id="12294" name="Rectangle 6"/>
          <p:cNvSpPr>
            <a:spLocks noChangeArrowheads="1"/>
          </p:cNvSpPr>
          <p:nvPr/>
        </p:nvSpPr>
        <p:spPr bwMode="auto">
          <a:xfrm>
            <a:off x="1143000" y="3975099"/>
            <a:ext cx="6240463"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 </a:t>
            </a:r>
            <a:r>
              <a:rPr lang="fa-IR" altLang="en-US" sz="2800" b="1" spc="-100" dirty="0">
                <a:solidFill>
                  <a:schemeClr val="tx2"/>
                </a:solidFill>
                <a:ea typeface="IranNastaliq" pitchFamily="18" charset="0"/>
                <a:cs typeface="B Roya" panose="00000400000000000000" pitchFamily="2" charset="-78"/>
              </a:rPr>
              <a:t>روش پايگاهي</a:t>
            </a:r>
            <a:endParaRPr lang="en-US" altLang="en-US" sz="2800" b="1" spc="-100" dirty="0">
              <a:solidFill>
                <a:schemeClr val="tx2"/>
              </a:solidFill>
              <a:ea typeface="IranNastaliq" pitchFamily="18" charset="0"/>
              <a:cs typeface="B Roya"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altLang="en-US" sz="2400" b="1" dirty="0">
                <a:solidFill>
                  <a:schemeClr val="tx2"/>
                </a:solidFill>
                <a:ea typeface="IranNastaliq" pitchFamily="18" charset="0"/>
                <a:cs typeface="B Titr" pitchFamily="2" charset="-78"/>
              </a:rPr>
              <a:t>براي ايجاد يك برنامه كاربردي دو روش وجود دارد: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40898756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4"/>
          <p:cNvSpPr>
            <a:spLocks noChangeArrowheads="1"/>
          </p:cNvSpPr>
          <p:nvPr/>
        </p:nvSpPr>
        <p:spPr bwMode="auto">
          <a:xfrm>
            <a:off x="6084888" y="1052513"/>
            <a:ext cx="863600" cy="1295400"/>
          </a:xfrm>
          <a:prstGeom prst="can">
            <a:avLst>
              <a:gd name="adj" fmla="val 375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200">
                <a:cs typeface="Arial" panose="020B0604020202020204" pitchFamily="34" charset="0"/>
              </a:rPr>
              <a:t>FILES</a:t>
            </a:r>
          </a:p>
        </p:txBody>
      </p:sp>
      <p:sp>
        <p:nvSpPr>
          <p:cNvPr id="13317" name="AutoShape 5"/>
          <p:cNvSpPr>
            <a:spLocks noChangeArrowheads="1"/>
          </p:cNvSpPr>
          <p:nvPr/>
        </p:nvSpPr>
        <p:spPr bwMode="auto">
          <a:xfrm>
            <a:off x="6084888" y="2924175"/>
            <a:ext cx="863600" cy="1225550"/>
          </a:xfrm>
          <a:prstGeom prst="can">
            <a:avLst>
              <a:gd name="adj" fmla="val 35478"/>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200">
                <a:cs typeface="Arial" panose="020B0604020202020204" pitchFamily="34" charset="0"/>
              </a:rPr>
              <a:t>FILES</a:t>
            </a:r>
          </a:p>
        </p:txBody>
      </p:sp>
      <p:sp>
        <p:nvSpPr>
          <p:cNvPr id="13318" name="AutoShape 6"/>
          <p:cNvSpPr>
            <a:spLocks noChangeArrowheads="1"/>
          </p:cNvSpPr>
          <p:nvPr/>
        </p:nvSpPr>
        <p:spPr bwMode="auto">
          <a:xfrm>
            <a:off x="6084888" y="4725988"/>
            <a:ext cx="863600" cy="1223962"/>
          </a:xfrm>
          <a:prstGeom prst="can">
            <a:avLst>
              <a:gd name="adj" fmla="val 35432"/>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200">
                <a:cs typeface="Arial" panose="020B0604020202020204" pitchFamily="34" charset="0"/>
              </a:rPr>
              <a:t>FILES</a:t>
            </a:r>
          </a:p>
        </p:txBody>
      </p:sp>
      <p:sp>
        <p:nvSpPr>
          <p:cNvPr id="13319" name="Oval 7"/>
          <p:cNvSpPr>
            <a:spLocks noChangeArrowheads="1"/>
          </p:cNvSpPr>
          <p:nvPr/>
        </p:nvSpPr>
        <p:spPr bwMode="auto">
          <a:xfrm>
            <a:off x="3924300" y="981075"/>
            <a:ext cx="719138" cy="1366838"/>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endParaRPr lang="en-US" altLang="en-US" sz="1800">
              <a:cs typeface="Arial" panose="020B0604020202020204" pitchFamily="34" charset="0"/>
            </a:endParaRPr>
          </a:p>
        </p:txBody>
      </p:sp>
      <p:sp>
        <p:nvSpPr>
          <p:cNvPr id="13320" name="Oval 8"/>
          <p:cNvSpPr>
            <a:spLocks noChangeArrowheads="1"/>
          </p:cNvSpPr>
          <p:nvPr/>
        </p:nvSpPr>
        <p:spPr bwMode="auto">
          <a:xfrm>
            <a:off x="3924300" y="2781300"/>
            <a:ext cx="792163" cy="136842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3321" name="Oval 9"/>
          <p:cNvSpPr>
            <a:spLocks noChangeArrowheads="1"/>
          </p:cNvSpPr>
          <p:nvPr/>
        </p:nvSpPr>
        <p:spPr bwMode="auto">
          <a:xfrm>
            <a:off x="3922713" y="4652963"/>
            <a:ext cx="720725" cy="136842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3322" name="Rectangle 10"/>
          <p:cNvSpPr>
            <a:spLocks noChangeArrowheads="1"/>
          </p:cNvSpPr>
          <p:nvPr/>
        </p:nvSpPr>
        <p:spPr bwMode="auto">
          <a:xfrm>
            <a:off x="1835150" y="1268413"/>
            <a:ext cx="865188" cy="720725"/>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fa-IR" altLang="en-US" sz="1200" spc="-100" dirty="0">
                <a:solidFill>
                  <a:schemeClr val="bg1"/>
                </a:solidFill>
                <a:latin typeface="+mn-lt"/>
                <a:ea typeface="IranNastaliq" pitchFamily="18" charset="0"/>
                <a:cs typeface="B Roya" panose="00000400000000000000" pitchFamily="2" charset="-78"/>
              </a:rPr>
              <a:t>برنامه‌هاي ايجاد، </a:t>
            </a:r>
          </a:p>
          <a:p>
            <a:pPr algn="ctr"/>
            <a:r>
              <a:rPr lang="fa-IR" altLang="en-US" sz="1200" spc="-100" dirty="0">
                <a:solidFill>
                  <a:schemeClr val="bg1"/>
                </a:solidFill>
                <a:latin typeface="+mn-lt"/>
                <a:ea typeface="IranNastaliq" pitchFamily="18" charset="0"/>
                <a:cs typeface="B Roya" panose="00000400000000000000" pitchFamily="2" charset="-78"/>
              </a:rPr>
              <a:t>كنترل و </a:t>
            </a:r>
          </a:p>
          <a:p>
            <a:pPr algn="ctr"/>
            <a:r>
              <a:rPr lang="fa-IR" altLang="en-US" sz="1200" spc="-100" dirty="0">
                <a:solidFill>
                  <a:schemeClr val="bg1"/>
                </a:solidFill>
                <a:latin typeface="+mn-lt"/>
                <a:ea typeface="IranNastaliq" pitchFamily="18" charset="0"/>
                <a:cs typeface="B Roya" panose="00000400000000000000" pitchFamily="2" charset="-78"/>
              </a:rPr>
              <a:t>پردازش فايلها</a:t>
            </a:r>
            <a:endParaRPr lang="en-US" altLang="en-US" sz="1200" spc="-100" dirty="0">
              <a:solidFill>
                <a:schemeClr val="bg1"/>
              </a:solidFill>
              <a:latin typeface="+mn-lt"/>
              <a:ea typeface="IranNastaliq" pitchFamily="18" charset="0"/>
              <a:cs typeface="B Roya" panose="00000400000000000000" pitchFamily="2" charset="-78"/>
            </a:endParaRPr>
          </a:p>
        </p:txBody>
      </p:sp>
      <p:sp>
        <p:nvSpPr>
          <p:cNvPr id="13325" name="AutoShape 13"/>
          <p:cNvSpPr>
            <a:spLocks noChangeArrowheads="1"/>
          </p:cNvSpPr>
          <p:nvPr/>
        </p:nvSpPr>
        <p:spPr bwMode="auto">
          <a:xfrm rot="10800000">
            <a:off x="1258888" y="1268413"/>
            <a:ext cx="576262" cy="720725"/>
          </a:xfrm>
          <a:prstGeom prst="flowChartDelay">
            <a:avLst/>
          </a:prstGeom>
          <a:ln>
            <a:headEnd/>
            <a:tailEnd/>
          </a:ln>
        </p:spPr>
        <p:style>
          <a:lnRef idx="2">
            <a:schemeClr val="accent1"/>
          </a:lnRef>
          <a:fillRef idx="1">
            <a:schemeClr val="lt1"/>
          </a:fillRef>
          <a:effectRef idx="0">
            <a:schemeClr val="accent1"/>
          </a:effectRef>
          <a:fontRef idx="minor">
            <a:schemeClr val="dk1"/>
          </a:fontRef>
        </p:style>
        <p:txBody>
          <a:bodyPr rot="10800000" wrap="none" anchor="ctr"/>
          <a:lstStyle/>
          <a:p>
            <a:pPr algn="ctr" rtl="1"/>
            <a:r>
              <a:rPr lang="en-US" altLang="en-US" sz="1200" b="1" dirty="0">
                <a:solidFill>
                  <a:schemeClr val="dk1"/>
                </a:solidFill>
                <a:latin typeface="Adobe Fangsong Std R" panose="02020400000000000000" pitchFamily="18" charset="-128"/>
                <a:ea typeface="Adobe Fangsong Std R" panose="02020400000000000000" pitchFamily="18" charset="-128"/>
                <a:cs typeface="Arial" panose="020B0604020202020204" pitchFamily="34" charset="0"/>
              </a:rPr>
              <a:t>U</a:t>
            </a:r>
          </a:p>
          <a:p>
            <a:pPr algn="ctr" rtl="1"/>
            <a:r>
              <a:rPr lang="en-US" altLang="en-US" sz="1200" b="1" dirty="0" smtClean="0">
                <a:solidFill>
                  <a:schemeClr val="dk1"/>
                </a:solidFill>
                <a:latin typeface="Adobe Fangsong Std R" panose="02020400000000000000" pitchFamily="18" charset="-128"/>
                <a:ea typeface="Adobe Fangsong Std R" panose="02020400000000000000" pitchFamily="18" charset="-128"/>
                <a:cs typeface="Arial" panose="020B0604020202020204" pitchFamily="34" charset="0"/>
              </a:rPr>
              <a:t>F</a:t>
            </a:r>
          </a:p>
          <a:p>
            <a:pPr algn="ctr" rtl="1"/>
            <a:r>
              <a:rPr lang="en-US" altLang="en-US" sz="1200" b="1" dirty="0">
                <a:solidFill>
                  <a:schemeClr val="dk1"/>
                </a:solidFill>
                <a:latin typeface="Adobe Fangsong Std R" panose="02020400000000000000" pitchFamily="18" charset="-128"/>
                <a:ea typeface="Adobe Fangsong Std R" panose="02020400000000000000" pitchFamily="18" charset="-128"/>
                <a:cs typeface="Arial" panose="020B0604020202020204" pitchFamily="34" charset="0"/>
              </a:rPr>
              <a:t>I</a:t>
            </a:r>
            <a:endParaRPr lang="en-US" altLang="en-US" sz="1200" b="1" dirty="0">
              <a:solidFill>
                <a:schemeClr val="dk1"/>
              </a:solidFill>
              <a:latin typeface="Adobe Fangsong Std R" panose="02020400000000000000" pitchFamily="18" charset="-128"/>
              <a:ea typeface="Adobe Fangsong Std R" panose="02020400000000000000" pitchFamily="18" charset="-128"/>
              <a:cs typeface="Arial" panose="020B0604020202020204" pitchFamily="34" charset="0"/>
            </a:endParaRPr>
          </a:p>
        </p:txBody>
      </p:sp>
      <p:sp>
        <p:nvSpPr>
          <p:cNvPr id="13328" name="Rectangle 16"/>
          <p:cNvSpPr>
            <a:spLocks noChangeArrowheads="1"/>
          </p:cNvSpPr>
          <p:nvPr/>
        </p:nvSpPr>
        <p:spPr bwMode="auto">
          <a:xfrm>
            <a:off x="4135437" y="1485900"/>
            <a:ext cx="360363"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altLang="en-US" sz="1200" dirty="0">
                <a:cs typeface="Arial" panose="020B0604020202020204" pitchFamily="34" charset="0"/>
              </a:rPr>
              <a:t>FS</a:t>
            </a:r>
          </a:p>
          <a:p>
            <a:pPr algn="ctr"/>
            <a:endParaRPr lang="en-US" altLang="en-US" sz="1200" dirty="0">
              <a:cs typeface="Arial" panose="020B0604020202020204" pitchFamily="34" charset="0"/>
            </a:endParaRPr>
          </a:p>
        </p:txBody>
      </p:sp>
      <p:sp>
        <p:nvSpPr>
          <p:cNvPr id="13329" name="Rectangle 17"/>
          <p:cNvSpPr>
            <a:spLocks noChangeArrowheads="1"/>
          </p:cNvSpPr>
          <p:nvPr/>
        </p:nvSpPr>
        <p:spPr bwMode="auto">
          <a:xfrm>
            <a:off x="4140200" y="3286125"/>
            <a:ext cx="360363"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altLang="en-US" sz="1200">
                <a:cs typeface="Arial" panose="020B0604020202020204" pitchFamily="34" charset="0"/>
              </a:rPr>
              <a:t>FS</a:t>
            </a:r>
          </a:p>
        </p:txBody>
      </p:sp>
      <p:sp>
        <p:nvSpPr>
          <p:cNvPr id="13330" name="Rectangle 18"/>
          <p:cNvSpPr>
            <a:spLocks noChangeArrowheads="1"/>
          </p:cNvSpPr>
          <p:nvPr/>
        </p:nvSpPr>
        <p:spPr bwMode="auto">
          <a:xfrm>
            <a:off x="4138613" y="5086350"/>
            <a:ext cx="360362"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altLang="en-US" sz="1200" dirty="0">
                <a:cs typeface="Arial" panose="020B0604020202020204" pitchFamily="34" charset="0"/>
              </a:rPr>
              <a:t>FS</a:t>
            </a:r>
          </a:p>
        </p:txBody>
      </p:sp>
      <p:sp>
        <p:nvSpPr>
          <p:cNvPr id="13331" name="Rectangle 19"/>
          <p:cNvSpPr>
            <a:spLocks noChangeArrowheads="1"/>
          </p:cNvSpPr>
          <p:nvPr/>
        </p:nvSpPr>
        <p:spPr bwMode="auto">
          <a:xfrm>
            <a:off x="4140200" y="2938463"/>
            <a:ext cx="4048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cs typeface="Arial" panose="020B0604020202020204" pitchFamily="34" charset="0"/>
              </a:rPr>
              <a:t>OS</a:t>
            </a:r>
          </a:p>
        </p:txBody>
      </p:sp>
      <p:sp>
        <p:nvSpPr>
          <p:cNvPr id="13332" name="Rectangle 20"/>
          <p:cNvSpPr>
            <a:spLocks noChangeArrowheads="1"/>
          </p:cNvSpPr>
          <p:nvPr/>
        </p:nvSpPr>
        <p:spPr bwMode="auto">
          <a:xfrm>
            <a:off x="4067175" y="1196975"/>
            <a:ext cx="4048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cs typeface="Arial" panose="020B0604020202020204" pitchFamily="34" charset="0"/>
              </a:rPr>
              <a:t>OS</a:t>
            </a:r>
          </a:p>
        </p:txBody>
      </p:sp>
      <p:sp>
        <p:nvSpPr>
          <p:cNvPr id="13333" name="Rectangle 21"/>
          <p:cNvSpPr>
            <a:spLocks noChangeArrowheads="1"/>
          </p:cNvSpPr>
          <p:nvPr/>
        </p:nvSpPr>
        <p:spPr bwMode="auto">
          <a:xfrm>
            <a:off x="4094163" y="4811713"/>
            <a:ext cx="4048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cs typeface="Arial" panose="020B0604020202020204" pitchFamily="34" charset="0"/>
              </a:rPr>
              <a:t>OS</a:t>
            </a:r>
          </a:p>
        </p:txBody>
      </p:sp>
      <p:sp>
        <p:nvSpPr>
          <p:cNvPr id="13334" name="Rectangle 22"/>
          <p:cNvSpPr>
            <a:spLocks noChangeArrowheads="1"/>
          </p:cNvSpPr>
          <p:nvPr/>
        </p:nvSpPr>
        <p:spPr bwMode="auto">
          <a:xfrm>
            <a:off x="1835150" y="3068638"/>
            <a:ext cx="865188" cy="720725"/>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fa-IR" altLang="en-US" sz="1200" spc="-100" dirty="0">
                <a:solidFill>
                  <a:schemeClr val="bg1"/>
                </a:solidFill>
                <a:latin typeface="+mn-lt"/>
                <a:ea typeface="IranNastaliq" pitchFamily="18" charset="0"/>
                <a:cs typeface="B Roya" panose="00000400000000000000" pitchFamily="2" charset="-78"/>
              </a:rPr>
              <a:t>برنامه‌هاي ايجاد، </a:t>
            </a:r>
          </a:p>
          <a:p>
            <a:pPr algn="ctr"/>
            <a:r>
              <a:rPr lang="fa-IR" altLang="en-US" sz="1200" spc="-100" dirty="0">
                <a:solidFill>
                  <a:schemeClr val="bg1"/>
                </a:solidFill>
                <a:latin typeface="+mn-lt"/>
                <a:ea typeface="IranNastaliq" pitchFamily="18" charset="0"/>
                <a:cs typeface="B Roya" panose="00000400000000000000" pitchFamily="2" charset="-78"/>
              </a:rPr>
              <a:t>كنترل و </a:t>
            </a:r>
          </a:p>
          <a:p>
            <a:pPr algn="ctr"/>
            <a:r>
              <a:rPr lang="fa-IR" altLang="en-US" sz="1200" spc="-100" dirty="0">
                <a:solidFill>
                  <a:schemeClr val="bg1"/>
                </a:solidFill>
                <a:latin typeface="+mn-lt"/>
                <a:ea typeface="IranNastaliq" pitchFamily="18" charset="0"/>
                <a:cs typeface="B Roya" panose="00000400000000000000" pitchFamily="2" charset="-78"/>
              </a:rPr>
              <a:t>پردازش فايلها</a:t>
            </a:r>
            <a:endParaRPr lang="en-US" altLang="en-US" sz="1200" spc="-100" dirty="0">
              <a:solidFill>
                <a:schemeClr val="bg1"/>
              </a:solidFill>
              <a:latin typeface="+mn-lt"/>
              <a:ea typeface="IranNastaliq" pitchFamily="18" charset="0"/>
              <a:cs typeface="B Roya" panose="00000400000000000000" pitchFamily="2" charset="-78"/>
            </a:endParaRPr>
          </a:p>
        </p:txBody>
      </p:sp>
      <p:sp>
        <p:nvSpPr>
          <p:cNvPr id="13335" name="AutoShape 23"/>
          <p:cNvSpPr>
            <a:spLocks noChangeArrowheads="1"/>
          </p:cNvSpPr>
          <p:nvPr/>
        </p:nvSpPr>
        <p:spPr bwMode="auto">
          <a:xfrm rot="10800000">
            <a:off x="1258888" y="3068638"/>
            <a:ext cx="576262" cy="720725"/>
          </a:xfrm>
          <a:prstGeom prst="flowChartDelay">
            <a:avLst/>
          </a:prstGeom>
          <a:ln>
            <a:headEnd/>
            <a:tailEnd/>
          </a:ln>
        </p:spPr>
        <p:style>
          <a:lnRef idx="2">
            <a:schemeClr val="accent1"/>
          </a:lnRef>
          <a:fillRef idx="1">
            <a:schemeClr val="lt1"/>
          </a:fillRef>
          <a:effectRef idx="0">
            <a:schemeClr val="accent1"/>
          </a:effectRef>
          <a:fontRef idx="minor">
            <a:schemeClr val="dk1"/>
          </a:fontRef>
        </p:style>
        <p:txBody>
          <a:bodyPr rot="10800000" wrap="none" anchor="ctr"/>
          <a:lstStyle/>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U</a:t>
            </a:r>
          </a:p>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F</a:t>
            </a:r>
          </a:p>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I</a:t>
            </a:r>
          </a:p>
        </p:txBody>
      </p:sp>
      <p:sp>
        <p:nvSpPr>
          <p:cNvPr id="13336" name="Rectangle 24"/>
          <p:cNvSpPr>
            <a:spLocks noChangeArrowheads="1"/>
          </p:cNvSpPr>
          <p:nvPr/>
        </p:nvSpPr>
        <p:spPr bwMode="auto">
          <a:xfrm>
            <a:off x="1835150" y="4940300"/>
            <a:ext cx="865188" cy="720725"/>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fa-IR" altLang="en-US" sz="1200" spc="-100" dirty="0">
                <a:solidFill>
                  <a:schemeClr val="bg1"/>
                </a:solidFill>
                <a:ea typeface="IranNastaliq" pitchFamily="18" charset="0"/>
                <a:cs typeface="B Roya" panose="00000400000000000000" pitchFamily="2" charset="-78"/>
              </a:rPr>
              <a:t>برنامه‌هاي ايجاد، </a:t>
            </a:r>
          </a:p>
          <a:p>
            <a:pPr algn="ctr"/>
            <a:r>
              <a:rPr lang="fa-IR" altLang="en-US" sz="1200" spc="-100" dirty="0">
                <a:solidFill>
                  <a:schemeClr val="bg1"/>
                </a:solidFill>
                <a:ea typeface="IranNastaliq" pitchFamily="18" charset="0"/>
                <a:cs typeface="B Roya" panose="00000400000000000000" pitchFamily="2" charset="-78"/>
              </a:rPr>
              <a:t>كنترل و </a:t>
            </a:r>
          </a:p>
          <a:p>
            <a:pPr algn="ctr"/>
            <a:r>
              <a:rPr lang="fa-IR" altLang="en-US" sz="1200" spc="-100" dirty="0">
                <a:solidFill>
                  <a:schemeClr val="bg1"/>
                </a:solidFill>
                <a:ea typeface="IranNastaliq" pitchFamily="18" charset="0"/>
                <a:cs typeface="B Roya" panose="00000400000000000000" pitchFamily="2" charset="-78"/>
              </a:rPr>
              <a:t>پردازش فايلها</a:t>
            </a:r>
            <a:endParaRPr lang="en-US" altLang="en-US" sz="1200" spc="-100" dirty="0">
              <a:solidFill>
                <a:schemeClr val="bg1"/>
              </a:solidFill>
              <a:ea typeface="IranNastaliq" pitchFamily="18" charset="0"/>
              <a:cs typeface="B Roya" panose="00000400000000000000" pitchFamily="2" charset="-78"/>
            </a:endParaRPr>
          </a:p>
        </p:txBody>
      </p:sp>
      <p:sp>
        <p:nvSpPr>
          <p:cNvPr id="13337" name="AutoShape 25"/>
          <p:cNvSpPr>
            <a:spLocks noChangeArrowheads="1"/>
          </p:cNvSpPr>
          <p:nvPr/>
        </p:nvSpPr>
        <p:spPr bwMode="auto">
          <a:xfrm rot="10800000">
            <a:off x="1258888" y="4940300"/>
            <a:ext cx="576262" cy="720725"/>
          </a:xfrm>
          <a:prstGeom prst="flowChartDelay">
            <a:avLst/>
          </a:prstGeom>
          <a:ln>
            <a:headEnd/>
            <a:tailEnd/>
          </a:ln>
        </p:spPr>
        <p:style>
          <a:lnRef idx="2">
            <a:schemeClr val="accent1"/>
          </a:lnRef>
          <a:fillRef idx="1">
            <a:schemeClr val="lt1"/>
          </a:fillRef>
          <a:effectRef idx="0">
            <a:schemeClr val="accent1"/>
          </a:effectRef>
          <a:fontRef idx="minor">
            <a:schemeClr val="dk1"/>
          </a:fontRef>
        </p:style>
        <p:txBody>
          <a:bodyPr rot="10800000" wrap="none" anchor="ctr"/>
          <a:lstStyle/>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U</a:t>
            </a:r>
          </a:p>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F</a:t>
            </a:r>
          </a:p>
          <a:p>
            <a:pPr algn="ctr" rtl="1"/>
            <a:r>
              <a:rPr lang="en-US" altLang="en-US" sz="1200" b="1" dirty="0" smtClean="0">
                <a:latin typeface="Adobe Fangsong Std R" panose="02020400000000000000" pitchFamily="18" charset="-128"/>
                <a:ea typeface="Adobe Fangsong Std R" panose="02020400000000000000" pitchFamily="18" charset="-128"/>
                <a:cs typeface="Arial" panose="020B0604020202020204" pitchFamily="34" charset="0"/>
              </a:rPr>
              <a:t>I</a:t>
            </a:r>
            <a:endPar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endParaRPr>
          </a:p>
        </p:txBody>
      </p:sp>
      <p:sp>
        <p:nvSpPr>
          <p:cNvPr id="13338" name="Line 26"/>
          <p:cNvSpPr>
            <a:spLocks noChangeShapeType="1"/>
          </p:cNvSpPr>
          <p:nvPr/>
        </p:nvSpPr>
        <p:spPr bwMode="auto">
          <a:xfrm>
            <a:off x="323850" y="2565400"/>
            <a:ext cx="784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9" name="Line 27"/>
          <p:cNvSpPr>
            <a:spLocks noChangeShapeType="1"/>
          </p:cNvSpPr>
          <p:nvPr/>
        </p:nvSpPr>
        <p:spPr bwMode="auto">
          <a:xfrm>
            <a:off x="395288" y="4437063"/>
            <a:ext cx="784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0" name="Line 28"/>
          <p:cNvSpPr>
            <a:spLocks noChangeShapeType="1"/>
          </p:cNvSpPr>
          <p:nvPr/>
        </p:nvSpPr>
        <p:spPr bwMode="auto">
          <a:xfrm>
            <a:off x="5364163" y="620713"/>
            <a:ext cx="0" cy="5832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1" name="Line 29"/>
          <p:cNvSpPr>
            <a:spLocks noChangeShapeType="1"/>
          </p:cNvSpPr>
          <p:nvPr/>
        </p:nvSpPr>
        <p:spPr bwMode="auto">
          <a:xfrm>
            <a:off x="1835150" y="836613"/>
            <a:ext cx="0" cy="5832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2" name="Line 30"/>
          <p:cNvSpPr>
            <a:spLocks noChangeShapeType="1"/>
          </p:cNvSpPr>
          <p:nvPr/>
        </p:nvSpPr>
        <p:spPr bwMode="auto">
          <a:xfrm>
            <a:off x="2987675" y="836613"/>
            <a:ext cx="0" cy="5832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4" name="AutoShape 32"/>
          <p:cNvSpPr>
            <a:spLocks/>
          </p:cNvSpPr>
          <p:nvPr/>
        </p:nvSpPr>
        <p:spPr bwMode="auto">
          <a:xfrm rot="5400000">
            <a:off x="1151732" y="511968"/>
            <a:ext cx="215900" cy="1008063"/>
          </a:xfrm>
          <a:prstGeom prst="leftBrace">
            <a:avLst>
              <a:gd name="adj1" fmla="val 3890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7" name="AutoShape 35"/>
          <p:cNvSpPr>
            <a:spLocks/>
          </p:cNvSpPr>
          <p:nvPr/>
        </p:nvSpPr>
        <p:spPr bwMode="auto">
          <a:xfrm rot="5400000">
            <a:off x="2297113" y="506413"/>
            <a:ext cx="152400" cy="1085850"/>
          </a:xfrm>
          <a:prstGeom prst="leftBrace">
            <a:avLst>
              <a:gd name="adj1" fmla="val 5937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8" name="AutoShape 36"/>
          <p:cNvSpPr>
            <a:spLocks/>
          </p:cNvSpPr>
          <p:nvPr/>
        </p:nvSpPr>
        <p:spPr bwMode="auto">
          <a:xfrm rot="16200000">
            <a:off x="6588126" y="4868862"/>
            <a:ext cx="215900" cy="2663825"/>
          </a:xfrm>
          <a:prstGeom prst="leftBrace">
            <a:avLst>
              <a:gd name="adj1" fmla="val 10281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0" name="AutoShape 38"/>
          <p:cNvSpPr>
            <a:spLocks/>
          </p:cNvSpPr>
          <p:nvPr/>
        </p:nvSpPr>
        <p:spPr bwMode="auto">
          <a:xfrm rot="16200000">
            <a:off x="2266950" y="5661025"/>
            <a:ext cx="215900" cy="1079500"/>
          </a:xfrm>
          <a:prstGeom prst="lef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1" name="AutoShape 39"/>
          <p:cNvSpPr>
            <a:spLocks/>
          </p:cNvSpPr>
          <p:nvPr/>
        </p:nvSpPr>
        <p:spPr bwMode="auto">
          <a:xfrm rot="5400000">
            <a:off x="1727994" y="-710406"/>
            <a:ext cx="215900" cy="2303462"/>
          </a:xfrm>
          <a:prstGeom prst="leftBrace">
            <a:avLst>
              <a:gd name="adj1" fmla="val 8890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2" name="Text Box 40"/>
          <p:cNvSpPr txBox="1">
            <a:spLocks noChangeArrowheads="1"/>
          </p:cNvSpPr>
          <p:nvPr/>
        </p:nvSpPr>
        <p:spPr bwMode="auto">
          <a:xfrm>
            <a:off x="8080375" y="10731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endParaRPr lang="en-US" altLang="en-US" sz="1800">
              <a:cs typeface="Arial" panose="020B0604020202020204" pitchFamily="34" charset="0"/>
            </a:endParaRPr>
          </a:p>
        </p:txBody>
      </p:sp>
      <p:sp>
        <p:nvSpPr>
          <p:cNvPr id="13353" name="Text Box 41"/>
          <p:cNvSpPr txBox="1">
            <a:spLocks noChangeArrowheads="1"/>
          </p:cNvSpPr>
          <p:nvPr/>
        </p:nvSpPr>
        <p:spPr bwMode="auto">
          <a:xfrm>
            <a:off x="7005846" y="1334294"/>
            <a:ext cx="125867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b="1" spc="-100" dirty="0">
                <a:solidFill>
                  <a:schemeClr val="tx2"/>
                </a:solidFill>
                <a:ea typeface="IranNastaliq" pitchFamily="18" charset="0"/>
                <a:cs typeface="B Nazanin" panose="00000400000000000000" pitchFamily="2" charset="-78"/>
              </a:rPr>
              <a:t>محيط</a:t>
            </a:r>
          </a:p>
          <a:p>
            <a:pPr algn="r" rtl="1"/>
            <a:r>
              <a:rPr lang="fa-IR" altLang="en-US" sz="1400" b="1" spc="-100" dirty="0">
                <a:solidFill>
                  <a:schemeClr val="tx2"/>
                </a:solidFill>
                <a:ea typeface="IranNastaliq" pitchFamily="18" charset="0"/>
                <a:cs typeface="B Nazanin" panose="00000400000000000000" pitchFamily="2" charset="-78"/>
              </a:rPr>
              <a:t>ذخيره‌سازي اطلاعات</a:t>
            </a:r>
          </a:p>
          <a:p>
            <a:pPr algn="r" rtl="1"/>
            <a:r>
              <a:rPr lang="fa-IR" altLang="en-US" sz="1400" b="1" spc="-100" dirty="0">
                <a:solidFill>
                  <a:schemeClr val="tx2"/>
                </a:solidFill>
                <a:ea typeface="IranNastaliq" pitchFamily="18" charset="0"/>
                <a:cs typeface="B Nazanin" panose="00000400000000000000" pitchFamily="2" charset="-78"/>
              </a:rPr>
              <a:t>خاص اداره</a:t>
            </a:r>
          </a:p>
          <a:p>
            <a:pPr algn="r" rtl="1"/>
            <a:r>
              <a:rPr lang="fa-IR" altLang="en-US" sz="1400" b="1" spc="-100" dirty="0">
                <a:solidFill>
                  <a:schemeClr val="tx2"/>
                </a:solidFill>
                <a:ea typeface="IranNastaliq" pitchFamily="18" charset="0"/>
                <a:cs typeface="B Nazanin" panose="00000400000000000000" pitchFamily="2" charset="-78"/>
              </a:rPr>
              <a:t>ثبت نام: </a:t>
            </a:r>
            <a:r>
              <a:rPr lang="en-US" altLang="en-US" sz="1400" b="1" spc="-100" dirty="0">
                <a:solidFill>
                  <a:schemeClr val="tx2"/>
                </a:solidFill>
                <a:ea typeface="IranNastaliq" pitchFamily="18" charset="0"/>
                <a:cs typeface="B Nazanin" panose="00000400000000000000" pitchFamily="2" charset="-78"/>
              </a:rPr>
              <a:t>U1</a:t>
            </a:r>
          </a:p>
        </p:txBody>
      </p:sp>
      <p:sp>
        <p:nvSpPr>
          <p:cNvPr id="13354" name="Text Box 42"/>
          <p:cNvSpPr txBox="1">
            <a:spLocks noChangeArrowheads="1"/>
          </p:cNvSpPr>
          <p:nvPr/>
        </p:nvSpPr>
        <p:spPr bwMode="auto">
          <a:xfrm>
            <a:off x="7117168" y="3035272"/>
            <a:ext cx="125867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b="1" spc="-100" dirty="0">
                <a:solidFill>
                  <a:schemeClr val="tx2"/>
                </a:solidFill>
                <a:ea typeface="IranNastaliq" pitchFamily="18" charset="0"/>
                <a:cs typeface="B Nazanin" panose="00000400000000000000" pitchFamily="2" charset="-78"/>
              </a:rPr>
              <a:t>محيط</a:t>
            </a:r>
          </a:p>
          <a:p>
            <a:pPr algn="r" rtl="1"/>
            <a:r>
              <a:rPr lang="fa-IR" altLang="en-US" sz="1400" b="1" spc="-100" dirty="0">
                <a:solidFill>
                  <a:schemeClr val="tx2"/>
                </a:solidFill>
                <a:ea typeface="IranNastaliq" pitchFamily="18" charset="0"/>
                <a:cs typeface="B Nazanin" panose="00000400000000000000" pitchFamily="2" charset="-78"/>
              </a:rPr>
              <a:t>ذخيره‌سازي اطلاعات</a:t>
            </a:r>
          </a:p>
          <a:p>
            <a:pPr algn="r" rtl="1"/>
            <a:r>
              <a:rPr lang="fa-IR" altLang="en-US" sz="1400" b="1" spc="-100" dirty="0">
                <a:solidFill>
                  <a:schemeClr val="tx2"/>
                </a:solidFill>
                <a:ea typeface="IranNastaliq" pitchFamily="18" charset="0"/>
                <a:cs typeface="B Nazanin" panose="00000400000000000000" pitchFamily="2" charset="-78"/>
              </a:rPr>
              <a:t>خاص اداره</a:t>
            </a:r>
          </a:p>
          <a:p>
            <a:pPr algn="r" rtl="1"/>
            <a:r>
              <a:rPr lang="fa-IR" altLang="en-US" sz="1400" b="1" spc="-100" dirty="0">
                <a:solidFill>
                  <a:schemeClr val="tx2"/>
                </a:solidFill>
                <a:ea typeface="IranNastaliq" pitchFamily="18" charset="0"/>
                <a:cs typeface="B Nazanin" panose="00000400000000000000" pitchFamily="2" charset="-78"/>
              </a:rPr>
              <a:t>فارغ‌التحصيلان: </a:t>
            </a:r>
            <a:r>
              <a:rPr lang="en-US" altLang="en-US" sz="1400" b="1" spc="-100" dirty="0">
                <a:solidFill>
                  <a:schemeClr val="tx2"/>
                </a:solidFill>
                <a:ea typeface="IranNastaliq" pitchFamily="18" charset="0"/>
                <a:cs typeface="B Titr" panose="00000700000000000000" pitchFamily="2" charset="-78"/>
              </a:rPr>
              <a:t>U2</a:t>
            </a:r>
          </a:p>
        </p:txBody>
      </p:sp>
      <p:sp>
        <p:nvSpPr>
          <p:cNvPr id="13355" name="Text Box 43"/>
          <p:cNvSpPr txBox="1">
            <a:spLocks noChangeArrowheads="1"/>
          </p:cNvSpPr>
          <p:nvPr/>
        </p:nvSpPr>
        <p:spPr bwMode="auto">
          <a:xfrm>
            <a:off x="7005846" y="4895045"/>
            <a:ext cx="125867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b="1" spc="-100" dirty="0">
                <a:solidFill>
                  <a:schemeClr val="tx2"/>
                </a:solidFill>
                <a:ea typeface="IranNastaliq" pitchFamily="18" charset="0"/>
                <a:cs typeface="B Nazanin" panose="00000400000000000000" pitchFamily="2" charset="-78"/>
              </a:rPr>
              <a:t>محيط</a:t>
            </a:r>
          </a:p>
          <a:p>
            <a:pPr algn="r" rtl="1"/>
            <a:r>
              <a:rPr lang="fa-IR" altLang="en-US" sz="1400" b="1" spc="-100" dirty="0">
                <a:solidFill>
                  <a:schemeClr val="tx2"/>
                </a:solidFill>
                <a:ea typeface="IranNastaliq" pitchFamily="18" charset="0"/>
                <a:cs typeface="B Nazanin" panose="00000400000000000000" pitchFamily="2" charset="-78"/>
              </a:rPr>
              <a:t>ذخيره‌سازي اطلاعات</a:t>
            </a:r>
          </a:p>
          <a:p>
            <a:pPr algn="r" rtl="1"/>
            <a:r>
              <a:rPr lang="fa-IR" altLang="en-US" sz="1400" b="1" spc="-100" dirty="0">
                <a:solidFill>
                  <a:schemeClr val="tx2"/>
                </a:solidFill>
                <a:ea typeface="IranNastaliq" pitchFamily="18" charset="0"/>
                <a:cs typeface="B Nazanin" panose="00000400000000000000" pitchFamily="2" charset="-78"/>
              </a:rPr>
              <a:t>خاص اداره</a:t>
            </a:r>
          </a:p>
          <a:p>
            <a:pPr algn="r" rtl="1"/>
            <a:r>
              <a:rPr lang="fa-IR" altLang="en-US" sz="1400" b="1" spc="-100" dirty="0">
                <a:solidFill>
                  <a:schemeClr val="tx2"/>
                </a:solidFill>
                <a:ea typeface="IranNastaliq" pitchFamily="18" charset="0"/>
                <a:cs typeface="B Nazanin" panose="00000400000000000000" pitchFamily="2" charset="-78"/>
              </a:rPr>
              <a:t>امور رفاهي: </a:t>
            </a:r>
            <a:r>
              <a:rPr lang="en-US" altLang="en-US" sz="1400" b="1" spc="-100" dirty="0">
                <a:solidFill>
                  <a:schemeClr val="tx2"/>
                </a:solidFill>
                <a:ea typeface="IranNastaliq" pitchFamily="18" charset="0"/>
                <a:cs typeface="B Nazanin" panose="00000400000000000000" pitchFamily="2" charset="-78"/>
              </a:rPr>
              <a:t>U3</a:t>
            </a:r>
          </a:p>
        </p:txBody>
      </p:sp>
      <p:sp>
        <p:nvSpPr>
          <p:cNvPr id="13356" name="Text Box 44"/>
          <p:cNvSpPr txBox="1">
            <a:spLocks noChangeArrowheads="1"/>
          </p:cNvSpPr>
          <p:nvPr/>
        </p:nvSpPr>
        <p:spPr bwMode="auto">
          <a:xfrm>
            <a:off x="5970246" y="6296025"/>
            <a:ext cx="1479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محيط </a:t>
            </a:r>
            <a:r>
              <a:rPr lang="fa-IR" altLang="en-US" sz="1400" spc="-100" dirty="0">
                <a:solidFill>
                  <a:schemeClr val="tx2"/>
                </a:solidFill>
                <a:ea typeface="IranNastaliq" pitchFamily="18" charset="0"/>
                <a:cs typeface="B Titr" panose="00000700000000000000" pitchFamily="2" charset="-78"/>
              </a:rPr>
              <a:t>فيزيكي</a:t>
            </a:r>
          </a:p>
          <a:p>
            <a:pPr algn="r" rtl="1"/>
            <a:r>
              <a:rPr lang="fa-IR" altLang="en-US" sz="1400" spc="-100" dirty="0" smtClean="0">
                <a:solidFill>
                  <a:schemeClr val="tx2"/>
                </a:solidFill>
                <a:ea typeface="IranNastaliq" pitchFamily="18" charset="0"/>
                <a:cs typeface="B Titr" panose="00000700000000000000" pitchFamily="2" charset="-78"/>
              </a:rPr>
              <a:t>ذخيره‌ و بازيابي اطلاعات</a:t>
            </a:r>
            <a:endParaRPr lang="en-US" altLang="en-US" sz="1400" spc="-100" dirty="0">
              <a:solidFill>
                <a:schemeClr val="tx2"/>
              </a:solidFill>
              <a:ea typeface="IranNastaliq" pitchFamily="18" charset="0"/>
              <a:cs typeface="B Titr" panose="00000700000000000000" pitchFamily="2" charset="-78"/>
            </a:endParaRPr>
          </a:p>
        </p:txBody>
      </p:sp>
      <p:sp>
        <p:nvSpPr>
          <p:cNvPr id="13357" name="Text Box 45"/>
          <p:cNvSpPr txBox="1">
            <a:spLocks noChangeArrowheads="1"/>
          </p:cNvSpPr>
          <p:nvPr/>
        </p:nvSpPr>
        <p:spPr bwMode="auto">
          <a:xfrm>
            <a:off x="1741241" y="6308725"/>
            <a:ext cx="11416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محيط فايلينگ </a:t>
            </a:r>
          </a:p>
          <a:p>
            <a:pPr algn="r" rtl="1"/>
            <a:r>
              <a:rPr lang="fa-IR" altLang="en-US" sz="1400" spc="-100" dirty="0">
                <a:solidFill>
                  <a:schemeClr val="tx2"/>
                </a:solidFill>
                <a:ea typeface="IranNastaliq" pitchFamily="18" charset="0"/>
                <a:cs typeface="B Titr" panose="00000700000000000000" pitchFamily="2" charset="-78"/>
              </a:rPr>
              <a:t>منطقي و يا مجازي</a:t>
            </a:r>
            <a:endParaRPr lang="en-US" altLang="en-US" sz="1400" spc="-100" dirty="0">
              <a:solidFill>
                <a:schemeClr val="tx2"/>
              </a:solidFill>
              <a:ea typeface="IranNastaliq" pitchFamily="18" charset="0"/>
              <a:cs typeface="B Titr" panose="00000700000000000000" pitchFamily="2" charset="-78"/>
            </a:endParaRPr>
          </a:p>
        </p:txBody>
      </p:sp>
      <p:sp>
        <p:nvSpPr>
          <p:cNvPr id="13358" name="Text Box 46"/>
          <p:cNvSpPr txBox="1">
            <a:spLocks noChangeArrowheads="1"/>
          </p:cNvSpPr>
          <p:nvPr/>
        </p:nvSpPr>
        <p:spPr bwMode="auto">
          <a:xfrm>
            <a:off x="2007736" y="689173"/>
            <a:ext cx="67037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برنامه‌ساز</a:t>
            </a:r>
            <a:endParaRPr lang="en-US" altLang="en-US" sz="2800" spc="-100" dirty="0">
              <a:solidFill>
                <a:schemeClr val="tx2"/>
              </a:solidFill>
              <a:ea typeface="IranNastaliq" pitchFamily="18" charset="0"/>
              <a:cs typeface="B Titr" panose="00000700000000000000" pitchFamily="2" charset="-78"/>
            </a:endParaRPr>
          </a:p>
        </p:txBody>
      </p:sp>
      <p:sp>
        <p:nvSpPr>
          <p:cNvPr id="13359" name="Text Box 47"/>
          <p:cNvSpPr txBox="1">
            <a:spLocks noChangeArrowheads="1"/>
          </p:cNvSpPr>
          <p:nvPr/>
        </p:nvSpPr>
        <p:spPr bwMode="auto">
          <a:xfrm>
            <a:off x="1000581" y="692150"/>
            <a:ext cx="74090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نابرنامه‌ساز</a:t>
            </a:r>
            <a:endParaRPr lang="en-US" altLang="en-US" sz="1400" spc="-100" dirty="0">
              <a:solidFill>
                <a:schemeClr val="tx2"/>
              </a:solidFill>
              <a:ea typeface="IranNastaliq" pitchFamily="18" charset="0"/>
              <a:cs typeface="B Titr" panose="00000700000000000000" pitchFamily="2" charset="-78"/>
            </a:endParaRPr>
          </a:p>
        </p:txBody>
      </p:sp>
      <p:sp>
        <p:nvSpPr>
          <p:cNvPr id="13360" name="Text Box 48"/>
          <p:cNvSpPr txBox="1">
            <a:spLocks noChangeArrowheads="1"/>
          </p:cNvSpPr>
          <p:nvPr/>
        </p:nvSpPr>
        <p:spPr bwMode="auto">
          <a:xfrm>
            <a:off x="1524278" y="0"/>
            <a:ext cx="59503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كاربران</a:t>
            </a:r>
            <a:endParaRPr lang="en-US" altLang="en-US" sz="1400" spc="-100" dirty="0">
              <a:solidFill>
                <a:schemeClr val="tx2"/>
              </a:solidFill>
              <a:ea typeface="IranNastaliq" pitchFamily="18" charset="0"/>
              <a:cs typeface="B Titr" panose="00000700000000000000" pitchFamily="2" charset="-78"/>
            </a:endParaRPr>
          </a:p>
        </p:txBody>
      </p:sp>
      <p:sp>
        <p:nvSpPr>
          <p:cNvPr id="13361" name="Line 49"/>
          <p:cNvSpPr>
            <a:spLocks noChangeShapeType="1"/>
          </p:cNvSpPr>
          <p:nvPr/>
        </p:nvSpPr>
        <p:spPr bwMode="auto">
          <a:xfrm>
            <a:off x="4787900" y="148431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2" name="Line 50"/>
          <p:cNvSpPr>
            <a:spLocks noChangeShapeType="1"/>
          </p:cNvSpPr>
          <p:nvPr/>
        </p:nvSpPr>
        <p:spPr bwMode="auto">
          <a:xfrm flipH="1">
            <a:off x="4787900" y="206057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3" name="Line 51"/>
          <p:cNvSpPr>
            <a:spLocks noChangeShapeType="1"/>
          </p:cNvSpPr>
          <p:nvPr/>
        </p:nvSpPr>
        <p:spPr bwMode="auto">
          <a:xfrm>
            <a:off x="4787900" y="3213100"/>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4" name="Line 52"/>
          <p:cNvSpPr>
            <a:spLocks noChangeShapeType="1"/>
          </p:cNvSpPr>
          <p:nvPr/>
        </p:nvSpPr>
        <p:spPr bwMode="auto">
          <a:xfrm>
            <a:off x="4787900" y="5157788"/>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5" name="Line 53"/>
          <p:cNvSpPr>
            <a:spLocks noChangeShapeType="1"/>
          </p:cNvSpPr>
          <p:nvPr/>
        </p:nvSpPr>
        <p:spPr bwMode="auto">
          <a:xfrm>
            <a:off x="2700338" y="148431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6" name="Line 54"/>
          <p:cNvSpPr>
            <a:spLocks noChangeShapeType="1"/>
          </p:cNvSpPr>
          <p:nvPr/>
        </p:nvSpPr>
        <p:spPr bwMode="auto">
          <a:xfrm>
            <a:off x="2700338" y="33575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7" name="Line 55"/>
          <p:cNvSpPr>
            <a:spLocks noChangeShapeType="1"/>
          </p:cNvSpPr>
          <p:nvPr/>
        </p:nvSpPr>
        <p:spPr bwMode="auto">
          <a:xfrm>
            <a:off x="2700338" y="50847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8" name="Line 56"/>
          <p:cNvSpPr>
            <a:spLocks noChangeShapeType="1"/>
          </p:cNvSpPr>
          <p:nvPr/>
        </p:nvSpPr>
        <p:spPr bwMode="auto">
          <a:xfrm flipH="1">
            <a:off x="4787900" y="3644900"/>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9" name="Line 57"/>
          <p:cNvSpPr>
            <a:spLocks noChangeShapeType="1"/>
          </p:cNvSpPr>
          <p:nvPr/>
        </p:nvSpPr>
        <p:spPr bwMode="auto">
          <a:xfrm flipH="1">
            <a:off x="2700338" y="3644900"/>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0" name="Line 58"/>
          <p:cNvSpPr>
            <a:spLocks noChangeShapeType="1"/>
          </p:cNvSpPr>
          <p:nvPr/>
        </p:nvSpPr>
        <p:spPr bwMode="auto">
          <a:xfrm flipH="1">
            <a:off x="2771775" y="5373688"/>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1" name="Line 59"/>
          <p:cNvSpPr>
            <a:spLocks noChangeShapeType="1"/>
          </p:cNvSpPr>
          <p:nvPr/>
        </p:nvSpPr>
        <p:spPr bwMode="auto">
          <a:xfrm flipH="1">
            <a:off x="2700338" y="1773238"/>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2" name="Line 60"/>
          <p:cNvSpPr>
            <a:spLocks noChangeShapeType="1"/>
          </p:cNvSpPr>
          <p:nvPr/>
        </p:nvSpPr>
        <p:spPr bwMode="auto">
          <a:xfrm flipH="1">
            <a:off x="684213" y="15573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3" name="Line 61"/>
          <p:cNvSpPr>
            <a:spLocks noChangeShapeType="1"/>
          </p:cNvSpPr>
          <p:nvPr/>
        </p:nvSpPr>
        <p:spPr bwMode="auto">
          <a:xfrm flipH="1">
            <a:off x="4787900" y="544512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4" name="Line 62"/>
          <p:cNvSpPr>
            <a:spLocks noChangeShapeType="1"/>
          </p:cNvSpPr>
          <p:nvPr/>
        </p:nvSpPr>
        <p:spPr bwMode="auto">
          <a:xfrm flipH="1">
            <a:off x="611188" y="32845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5" name="Line 63"/>
          <p:cNvSpPr>
            <a:spLocks noChangeShapeType="1"/>
          </p:cNvSpPr>
          <p:nvPr/>
        </p:nvSpPr>
        <p:spPr bwMode="auto">
          <a:xfrm flipH="1">
            <a:off x="611188" y="5229225"/>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6" name="Line 64"/>
          <p:cNvSpPr>
            <a:spLocks noChangeShapeType="1"/>
          </p:cNvSpPr>
          <p:nvPr/>
        </p:nvSpPr>
        <p:spPr bwMode="auto">
          <a:xfrm>
            <a:off x="684213" y="17732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7" name="Line 65"/>
          <p:cNvSpPr>
            <a:spLocks noChangeShapeType="1"/>
          </p:cNvSpPr>
          <p:nvPr/>
        </p:nvSpPr>
        <p:spPr bwMode="auto">
          <a:xfrm>
            <a:off x="611188" y="3429000"/>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8" name="Line 66"/>
          <p:cNvSpPr>
            <a:spLocks noChangeShapeType="1"/>
          </p:cNvSpPr>
          <p:nvPr/>
        </p:nvSpPr>
        <p:spPr bwMode="auto">
          <a:xfrm>
            <a:off x="684213" y="5445125"/>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9" name="Text Box 67"/>
          <p:cNvSpPr txBox="1">
            <a:spLocks noChangeArrowheads="1"/>
          </p:cNvSpPr>
          <p:nvPr/>
        </p:nvSpPr>
        <p:spPr bwMode="auto">
          <a:xfrm>
            <a:off x="273050" y="5157788"/>
            <a:ext cx="411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dirty="0">
                <a:cs typeface="Arial" panose="020B0604020202020204" pitchFamily="34" charset="0"/>
              </a:rPr>
              <a:t>U3</a:t>
            </a:r>
          </a:p>
        </p:txBody>
      </p:sp>
      <p:sp>
        <p:nvSpPr>
          <p:cNvPr id="13380" name="Text Box 68"/>
          <p:cNvSpPr txBox="1">
            <a:spLocks noChangeArrowheads="1"/>
          </p:cNvSpPr>
          <p:nvPr/>
        </p:nvSpPr>
        <p:spPr bwMode="auto">
          <a:xfrm>
            <a:off x="344488" y="1484313"/>
            <a:ext cx="411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cs typeface="Arial" panose="020B0604020202020204" pitchFamily="34" charset="0"/>
              </a:rPr>
              <a:t>U1</a:t>
            </a:r>
          </a:p>
        </p:txBody>
      </p:sp>
      <p:sp>
        <p:nvSpPr>
          <p:cNvPr id="13381" name="Text Box 69"/>
          <p:cNvSpPr txBox="1">
            <a:spLocks noChangeArrowheads="1"/>
          </p:cNvSpPr>
          <p:nvPr/>
        </p:nvSpPr>
        <p:spPr bwMode="auto">
          <a:xfrm>
            <a:off x="273050" y="3213100"/>
            <a:ext cx="411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cs typeface="Arial" panose="020B0604020202020204" pitchFamily="34" charset="0"/>
              </a:rPr>
              <a:t>U2</a:t>
            </a:r>
          </a:p>
        </p:txBody>
      </p:sp>
      <p:sp>
        <p:nvSpPr>
          <p:cNvPr id="13382" name="Text Box 70"/>
          <p:cNvSpPr txBox="1">
            <a:spLocks noChangeArrowheads="1"/>
          </p:cNvSpPr>
          <p:nvPr/>
        </p:nvSpPr>
        <p:spPr bwMode="auto">
          <a:xfrm rot="16200000">
            <a:off x="-407264" y="1580071"/>
            <a:ext cx="115127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اداره امور آموزش</a:t>
            </a:r>
            <a:endParaRPr lang="en-US" altLang="en-US" sz="1400" spc="-100" dirty="0">
              <a:solidFill>
                <a:schemeClr val="tx2"/>
              </a:solidFill>
              <a:ea typeface="IranNastaliq" pitchFamily="18" charset="0"/>
              <a:cs typeface="B Titr" panose="00000700000000000000" pitchFamily="2" charset="-78"/>
            </a:endParaRPr>
          </a:p>
        </p:txBody>
      </p:sp>
      <p:sp>
        <p:nvSpPr>
          <p:cNvPr id="13383" name="Text Box 71"/>
          <p:cNvSpPr txBox="1">
            <a:spLocks noChangeArrowheads="1"/>
          </p:cNvSpPr>
          <p:nvPr/>
        </p:nvSpPr>
        <p:spPr bwMode="auto">
          <a:xfrm rot="16200000">
            <a:off x="-636437" y="3376500"/>
            <a:ext cx="154721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اداره امور فارغ التحصيلان</a:t>
            </a:r>
            <a:endParaRPr lang="en-US" altLang="en-US" sz="1400" spc="-100" dirty="0">
              <a:solidFill>
                <a:schemeClr val="tx2"/>
              </a:solidFill>
              <a:ea typeface="IranNastaliq" pitchFamily="18" charset="0"/>
              <a:cs typeface="B Titr" panose="00000700000000000000" pitchFamily="2" charset="-78"/>
            </a:endParaRPr>
          </a:p>
        </p:txBody>
      </p:sp>
      <p:sp>
        <p:nvSpPr>
          <p:cNvPr id="13384" name="Text Box 72"/>
          <p:cNvSpPr txBox="1">
            <a:spLocks noChangeArrowheads="1"/>
          </p:cNvSpPr>
          <p:nvPr/>
        </p:nvSpPr>
        <p:spPr bwMode="auto">
          <a:xfrm rot="16200000">
            <a:off x="-694297" y="5291237"/>
            <a:ext cx="16706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اداره امور رفاهي دانشجويان</a:t>
            </a:r>
            <a:endParaRPr lang="en-US" altLang="en-US" sz="1400" spc="-100" dirty="0">
              <a:solidFill>
                <a:schemeClr val="tx2"/>
              </a:solidFill>
              <a:ea typeface="IranNastaliq" pitchFamily="18" charset="0"/>
              <a:cs typeface="B Titr" panose="00000700000000000000" pitchFamily="2" charset="-78"/>
            </a:endParaRPr>
          </a:p>
        </p:txBody>
      </p:sp>
      <p:sp>
        <p:nvSpPr>
          <p:cNvPr id="13385" name="Text Box 73"/>
          <p:cNvSpPr txBox="1">
            <a:spLocks noChangeArrowheads="1"/>
          </p:cNvSpPr>
          <p:nvPr/>
        </p:nvSpPr>
        <p:spPr bwMode="auto">
          <a:xfrm>
            <a:off x="4894852" y="159048"/>
            <a:ext cx="34563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2400" b="1" dirty="0">
                <a:solidFill>
                  <a:schemeClr val="tx2"/>
                </a:solidFill>
                <a:latin typeface="+mn-lt"/>
                <a:ea typeface="IranNastaliq" pitchFamily="18" charset="0"/>
                <a:cs typeface="B Titr" pitchFamily="2" charset="-78"/>
              </a:rPr>
              <a:t>نمايش ساده‌شده روش فايلينگ</a:t>
            </a:r>
            <a:endParaRPr lang="en-US" altLang="en-US" sz="2400" b="1" dirty="0">
              <a:solidFill>
                <a:schemeClr val="tx2"/>
              </a:solidFill>
              <a:latin typeface="+mn-lt"/>
              <a:ea typeface="IranNastaliq" pitchFamily="18" charset="0"/>
              <a:cs typeface="B Titr" pitchFamily="2" charset="-78"/>
            </a:endParaRPr>
          </a:p>
        </p:txBody>
      </p:sp>
    </p:spTree>
    <p:extLst>
      <p:ext uri="{BB962C8B-B14F-4D97-AF65-F5344CB8AC3E}">
        <p14:creationId xmlns:p14="http://schemas.microsoft.com/office/powerpoint/2010/main" val="343119729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smtClean="0">
                <a:solidFill>
                  <a:schemeClr val="tx2"/>
                </a:solidFill>
                <a:ea typeface="IranNastaliq" pitchFamily="18" charset="0"/>
                <a:cs typeface="B Titr" pitchFamily="2" charset="-78"/>
              </a:rPr>
              <a:t> 	ارزشیابی</a:t>
            </a:r>
            <a:endParaRPr lang="en-US" sz="2400" b="1" dirty="0">
              <a:solidFill>
                <a:schemeClr val="tx2"/>
              </a:solidFill>
              <a:ea typeface="IranNastaliq" pitchFamily="18" charset="0"/>
              <a:cs typeface="B Titr" pitchFamily="2" charset="-78"/>
            </a:endParaRPr>
          </a:p>
        </p:txBody>
      </p:sp>
      <p:sp>
        <p:nvSpPr>
          <p:cNvPr id="2" name="Rectangle 1"/>
          <p:cNvSpPr/>
          <p:nvPr/>
        </p:nvSpPr>
        <p:spPr>
          <a:xfrm>
            <a:off x="1009650" y="1657350"/>
            <a:ext cx="7010400" cy="4339650"/>
          </a:xfrm>
          <a:prstGeom prst="rect">
            <a:avLst/>
          </a:prstGeom>
        </p:spPr>
        <p:txBody>
          <a:bodyPr wrap="square">
            <a:spAutoFit/>
          </a:bodyPr>
          <a:lstStyle/>
          <a:p>
            <a:pPr marL="285750" indent="-285750" algn="r" rtl="1">
              <a:lnSpc>
                <a:spcPct val="200000"/>
              </a:lnSpc>
              <a:buFont typeface="Wingdings" panose="05000000000000000000" pitchFamily="2" charset="2"/>
              <a:buChar char="v"/>
            </a:pPr>
            <a:r>
              <a:rPr lang="fa-IR" sz="2400" b="1" spc="-100" dirty="0">
                <a:solidFill>
                  <a:schemeClr val="tx2"/>
                </a:solidFill>
                <a:latin typeface="+mn-lt"/>
                <a:ea typeface="IranNastaliq" pitchFamily="18" charset="0"/>
                <a:cs typeface="B Roya" panose="00000400000000000000" pitchFamily="2" charset="-78"/>
              </a:rPr>
              <a:t>امتحان میانترم:  6 نمره</a:t>
            </a:r>
          </a:p>
          <a:p>
            <a:pPr marL="285750" indent="-285750" algn="r" rtl="1">
              <a:lnSpc>
                <a:spcPct val="200000"/>
              </a:lnSpc>
              <a:buFont typeface="Wingdings" panose="05000000000000000000" pitchFamily="2" charset="2"/>
              <a:buChar char="v"/>
            </a:pPr>
            <a:r>
              <a:rPr lang="fa-IR" sz="2400" b="1" spc="-100" dirty="0">
                <a:solidFill>
                  <a:schemeClr val="tx2"/>
                </a:solidFill>
                <a:latin typeface="+mn-lt"/>
                <a:ea typeface="IranNastaliq" pitchFamily="18" charset="0"/>
                <a:cs typeface="B Roya" panose="00000400000000000000" pitchFamily="2" charset="-78"/>
              </a:rPr>
              <a:t>امتحان پایان ترم: 7 نمره</a:t>
            </a:r>
          </a:p>
          <a:p>
            <a:pPr marL="285750" indent="-285750" algn="r" rtl="1">
              <a:lnSpc>
                <a:spcPct val="200000"/>
              </a:lnSpc>
              <a:buFont typeface="Wingdings" panose="05000000000000000000" pitchFamily="2" charset="2"/>
              <a:buChar char="v"/>
            </a:pPr>
            <a:r>
              <a:rPr lang="fa-IR" sz="2400" b="1" spc="-100" dirty="0">
                <a:solidFill>
                  <a:schemeClr val="tx2"/>
                </a:solidFill>
                <a:latin typeface="+mn-lt"/>
                <a:ea typeface="IranNastaliq" pitchFamily="18" charset="0"/>
                <a:cs typeface="B Roya" panose="00000400000000000000" pitchFamily="2" charset="-78"/>
              </a:rPr>
              <a:t>پروژه : </a:t>
            </a:r>
            <a:r>
              <a:rPr lang="fa-IR" sz="2400" b="1" spc="-100" dirty="0" smtClean="0">
                <a:solidFill>
                  <a:schemeClr val="tx2"/>
                </a:solidFill>
                <a:latin typeface="+mn-lt"/>
                <a:ea typeface="IranNastaliq" pitchFamily="18" charset="0"/>
                <a:cs typeface="B Roya" panose="00000400000000000000" pitchFamily="2" charset="-78"/>
              </a:rPr>
              <a:t>4  </a:t>
            </a:r>
            <a:r>
              <a:rPr lang="fa-IR" sz="2400" b="1" spc="-100" dirty="0">
                <a:solidFill>
                  <a:schemeClr val="tx2"/>
                </a:solidFill>
                <a:latin typeface="+mn-lt"/>
                <a:ea typeface="IranNastaliq" pitchFamily="18" charset="0"/>
                <a:cs typeface="B Roya" panose="00000400000000000000" pitchFamily="2" charset="-78"/>
              </a:rPr>
              <a:t>نمره </a:t>
            </a:r>
            <a:endParaRPr lang="fa-IR" sz="2400" b="1" spc="-100" dirty="0" smtClean="0">
              <a:solidFill>
                <a:schemeClr val="tx2"/>
              </a:solidFill>
              <a:latin typeface="+mn-lt"/>
              <a:ea typeface="IranNastaliq" pitchFamily="18" charset="0"/>
              <a:cs typeface="B Roya" panose="00000400000000000000" pitchFamily="2" charset="-78"/>
            </a:endParaRPr>
          </a:p>
          <a:p>
            <a:pPr marL="285750" indent="-285750" algn="r" rtl="1">
              <a:lnSpc>
                <a:spcPct val="200000"/>
              </a:lnSpc>
              <a:buFont typeface="Wingdings" panose="05000000000000000000" pitchFamily="2" charset="2"/>
              <a:buChar char="v"/>
            </a:pPr>
            <a:r>
              <a:rPr lang="fa-IR" sz="2400" b="1" spc="-100" dirty="0" smtClean="0">
                <a:solidFill>
                  <a:schemeClr val="tx2"/>
                </a:solidFill>
                <a:latin typeface="+mn-lt"/>
                <a:ea typeface="IranNastaliq" pitchFamily="18" charset="0"/>
                <a:cs typeface="B Roya" panose="00000400000000000000" pitchFamily="2" charset="-78"/>
              </a:rPr>
              <a:t>تحقیق : 2 نمره</a:t>
            </a:r>
            <a:endParaRPr lang="fa-IR" sz="2400" b="1" spc="-100" dirty="0">
              <a:solidFill>
                <a:schemeClr val="tx2"/>
              </a:solidFill>
              <a:latin typeface="+mn-lt"/>
              <a:ea typeface="IranNastaliq" pitchFamily="18" charset="0"/>
              <a:cs typeface="B Roya" panose="00000400000000000000" pitchFamily="2" charset="-78"/>
            </a:endParaRPr>
          </a:p>
          <a:p>
            <a:pPr marL="285750" indent="-285750" algn="r" rtl="1">
              <a:lnSpc>
                <a:spcPct val="200000"/>
              </a:lnSpc>
              <a:buFont typeface="Wingdings" panose="05000000000000000000" pitchFamily="2" charset="2"/>
              <a:buChar char="v"/>
            </a:pPr>
            <a:r>
              <a:rPr lang="fa-IR" sz="2400" b="1" spc="-100" dirty="0" smtClean="0">
                <a:solidFill>
                  <a:schemeClr val="tx2"/>
                </a:solidFill>
                <a:latin typeface="+mn-lt"/>
                <a:ea typeface="IranNastaliq" pitchFamily="18" charset="0"/>
                <a:cs typeface="B Roya" panose="00000400000000000000" pitchFamily="2" charset="-78"/>
              </a:rPr>
              <a:t>کوییز </a:t>
            </a:r>
            <a:r>
              <a:rPr lang="fa-IR" sz="2400" b="1" spc="-100" dirty="0">
                <a:solidFill>
                  <a:schemeClr val="tx2"/>
                </a:solidFill>
                <a:latin typeface="+mn-lt"/>
                <a:ea typeface="IranNastaliq" pitchFamily="18" charset="0"/>
                <a:cs typeface="B Roya" panose="00000400000000000000" pitchFamily="2" charset="-78"/>
              </a:rPr>
              <a:t>: 3 نمره</a:t>
            </a:r>
          </a:p>
          <a:p>
            <a:pPr marL="285750" indent="-285750" algn="r" rtl="1">
              <a:lnSpc>
                <a:spcPct val="200000"/>
              </a:lnSpc>
              <a:buFont typeface="Wingdings" panose="05000000000000000000" pitchFamily="2" charset="2"/>
              <a:buChar char="v"/>
            </a:pPr>
            <a:endParaRPr lang="en-US" b="1" dirty="0">
              <a:solidFill>
                <a:schemeClr val="tx2"/>
              </a:solidFill>
              <a:cs typeface="B Nazanin" pitchFamily="2" charset="-78"/>
            </a:endParaRPr>
          </a:p>
        </p:txBody>
      </p:sp>
    </p:spTree>
    <p:extLst>
      <p:ext uri="{BB962C8B-B14F-4D97-AF65-F5344CB8AC3E}">
        <p14:creationId xmlns:p14="http://schemas.microsoft.com/office/powerpoint/2010/main" val="100340484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1765300" y="401638"/>
            <a:ext cx="47513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مراحل كلي كار در روش فايلينگ</a:t>
            </a:r>
            <a:endParaRPr lang="en-US" altLang="en-US" sz="3200" b="1">
              <a:solidFill>
                <a:schemeClr val="bg1"/>
              </a:solidFill>
            </a:endParaRPr>
          </a:p>
        </p:txBody>
      </p:sp>
      <p:sp>
        <p:nvSpPr>
          <p:cNvPr id="14341" name="Text Box 5"/>
          <p:cNvSpPr txBox="1">
            <a:spLocks noChangeArrowheads="1"/>
          </p:cNvSpPr>
          <p:nvPr/>
        </p:nvSpPr>
        <p:spPr bwMode="auto">
          <a:xfrm>
            <a:off x="-431006" y="1076326"/>
            <a:ext cx="87566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تحليل </a:t>
            </a:r>
            <a:r>
              <a:rPr lang="fa-IR" altLang="en-US" sz="2800" b="1" spc="-100" dirty="0">
                <a:solidFill>
                  <a:schemeClr val="tx2"/>
                </a:solidFill>
                <a:ea typeface="IranNastaliq" pitchFamily="18" charset="0"/>
                <a:cs typeface="B Roya" panose="00000400000000000000" pitchFamily="2" charset="-78"/>
              </a:rPr>
              <a:t>و بررسي نيازهاي اطلاعاتي و پردازشي هر قسمت به طور جداگانه</a:t>
            </a:r>
            <a:endParaRPr lang="en-US" altLang="en-US" sz="2800" b="1" spc="-100" dirty="0">
              <a:solidFill>
                <a:schemeClr val="tx2"/>
              </a:solidFill>
              <a:ea typeface="IranNastaliq" pitchFamily="18" charset="0"/>
              <a:cs typeface="B Roya" panose="00000400000000000000" pitchFamily="2" charset="-78"/>
            </a:endParaRPr>
          </a:p>
        </p:txBody>
      </p:sp>
      <p:sp>
        <p:nvSpPr>
          <p:cNvPr id="14342" name="Text Box 6"/>
          <p:cNvSpPr txBox="1">
            <a:spLocks noChangeArrowheads="1"/>
          </p:cNvSpPr>
          <p:nvPr/>
        </p:nvSpPr>
        <p:spPr bwMode="auto">
          <a:xfrm>
            <a:off x="-411956" y="1948725"/>
            <a:ext cx="875665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 </a:t>
            </a:r>
            <a:r>
              <a:rPr lang="fa-IR" altLang="en-US" sz="2800" b="1" spc="-100" dirty="0">
                <a:solidFill>
                  <a:schemeClr val="tx2"/>
                </a:solidFill>
                <a:ea typeface="IranNastaliq" pitchFamily="18" charset="0"/>
                <a:cs typeface="B Roya" panose="00000400000000000000" pitchFamily="2" charset="-78"/>
              </a:rPr>
              <a:t>اجراي مراحل كلاسيك اوليه لازم براي طراحي و توليد يك </a:t>
            </a:r>
            <a:r>
              <a:rPr lang="fa-IR" altLang="en-US" sz="2800" b="1" spc="-100" dirty="0" smtClean="0">
                <a:solidFill>
                  <a:schemeClr val="tx2"/>
                </a:solidFill>
                <a:ea typeface="IranNastaliq" pitchFamily="18" charset="0"/>
                <a:cs typeface="B Roya" panose="00000400000000000000" pitchFamily="2" charset="-78"/>
              </a:rPr>
              <a:t>سيستم</a:t>
            </a:r>
            <a:endParaRPr lang="en-US" altLang="en-US" sz="2800" b="1" spc="-100" dirty="0">
              <a:solidFill>
                <a:schemeClr val="tx2"/>
              </a:solidFill>
              <a:ea typeface="IranNastaliq" pitchFamily="18" charset="0"/>
              <a:cs typeface="B Roya" panose="00000400000000000000" pitchFamily="2" charset="-78"/>
            </a:endParaRPr>
          </a:p>
        </p:txBody>
      </p:sp>
      <p:sp>
        <p:nvSpPr>
          <p:cNvPr id="14343" name="Text Box 7"/>
          <p:cNvSpPr txBox="1">
            <a:spLocks noChangeArrowheads="1"/>
          </p:cNvSpPr>
          <p:nvPr/>
        </p:nvSpPr>
        <p:spPr bwMode="auto">
          <a:xfrm>
            <a:off x="3641725" y="3847263"/>
            <a:ext cx="460692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طراحي </a:t>
            </a:r>
            <a:r>
              <a:rPr lang="fa-IR" altLang="en-US" sz="2800" b="1" spc="-100" dirty="0">
                <a:solidFill>
                  <a:schemeClr val="tx2"/>
                </a:solidFill>
                <a:ea typeface="IranNastaliq" pitchFamily="18" charset="0"/>
                <a:cs typeface="B Roya" panose="00000400000000000000" pitchFamily="2" charset="-78"/>
              </a:rPr>
              <a:t>تعدادي فايل</a:t>
            </a:r>
            <a:endParaRPr lang="en-US" altLang="en-US" sz="2800" b="1" spc="-100" dirty="0">
              <a:solidFill>
                <a:schemeClr val="tx2"/>
              </a:solidFill>
              <a:ea typeface="IranNastaliq" pitchFamily="18" charset="0"/>
              <a:cs typeface="B Roya" panose="00000400000000000000" pitchFamily="2" charset="-78"/>
            </a:endParaRPr>
          </a:p>
        </p:txBody>
      </p:sp>
      <p:sp>
        <p:nvSpPr>
          <p:cNvPr id="14344" name="Text Box 8"/>
          <p:cNvSpPr txBox="1">
            <a:spLocks noChangeArrowheads="1"/>
          </p:cNvSpPr>
          <p:nvPr/>
        </p:nvSpPr>
        <p:spPr bwMode="auto">
          <a:xfrm>
            <a:off x="2128838" y="2897994"/>
            <a:ext cx="611981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تعيين </a:t>
            </a:r>
            <a:r>
              <a:rPr lang="fa-IR" altLang="en-US" sz="2800" b="1" spc="-100" dirty="0">
                <a:solidFill>
                  <a:schemeClr val="tx2"/>
                </a:solidFill>
                <a:ea typeface="IranNastaliq" pitchFamily="18" charset="0"/>
                <a:cs typeface="B Roya" panose="00000400000000000000" pitchFamily="2" charset="-78"/>
              </a:rPr>
              <a:t>مشخصات هر سيستم و وظايف آن</a:t>
            </a:r>
            <a:endParaRPr lang="en-US" altLang="en-US" sz="2800" b="1" spc="-100" dirty="0">
              <a:solidFill>
                <a:schemeClr val="tx2"/>
              </a:solidFill>
              <a:ea typeface="IranNastaliq" pitchFamily="18" charset="0"/>
              <a:cs typeface="B Roya" panose="00000400000000000000" pitchFamily="2" charset="-78"/>
            </a:endParaRPr>
          </a:p>
        </p:txBody>
      </p:sp>
      <p:sp>
        <p:nvSpPr>
          <p:cNvPr id="14345" name="Text Box 9"/>
          <p:cNvSpPr txBox="1">
            <a:spLocks noChangeArrowheads="1"/>
          </p:cNvSpPr>
          <p:nvPr/>
        </p:nvSpPr>
        <p:spPr bwMode="auto">
          <a:xfrm>
            <a:off x="400050" y="4796532"/>
            <a:ext cx="7848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نوشتن </a:t>
            </a:r>
            <a:r>
              <a:rPr lang="fa-IR" altLang="en-US" sz="2800" b="1" spc="-100" dirty="0">
                <a:solidFill>
                  <a:schemeClr val="tx2"/>
                </a:solidFill>
                <a:ea typeface="IranNastaliq" pitchFamily="18" charset="0"/>
                <a:cs typeface="B Roya" panose="00000400000000000000" pitchFamily="2" charset="-78"/>
              </a:rPr>
              <a:t>مجموعه‌اي از برنامه‌هاي ايجاد، كنترل و پردازش فايل</a:t>
            </a:r>
            <a:endParaRPr lang="en-US" altLang="en-US" sz="2800" b="1" spc="-100" dirty="0">
              <a:solidFill>
                <a:schemeClr val="tx2"/>
              </a:solidFill>
              <a:ea typeface="IranNastaliq" pitchFamily="18" charset="0"/>
              <a:cs typeface="B Roya" panose="00000400000000000000" pitchFamily="2" charset="-78"/>
            </a:endParaRPr>
          </a:p>
        </p:txBody>
      </p:sp>
      <p:cxnSp>
        <p:nvCxnSpPr>
          <p:cNvPr id="10" name="Straight Connector 9"/>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altLang="en-US" sz="2400" b="1" dirty="0" smtClean="0">
                <a:solidFill>
                  <a:schemeClr val="tx2"/>
                </a:solidFill>
                <a:ea typeface="IranNastaliq" pitchFamily="18" charset="0"/>
                <a:cs typeface="B Titr" pitchFamily="2" charset="-78"/>
              </a:rPr>
              <a:t>مراحل </a:t>
            </a:r>
            <a:r>
              <a:rPr lang="fa-IR" altLang="en-US" sz="2400" b="1" dirty="0">
                <a:solidFill>
                  <a:schemeClr val="tx2"/>
                </a:solidFill>
                <a:ea typeface="IranNastaliq" pitchFamily="18" charset="0"/>
                <a:cs typeface="B Titr" pitchFamily="2" charset="-78"/>
              </a:rPr>
              <a:t>كلي كار در روش </a:t>
            </a:r>
            <a:r>
              <a:rPr lang="fa-IR" altLang="en-US" sz="2400" b="1" dirty="0">
                <a:solidFill>
                  <a:schemeClr val="tx2"/>
                </a:solidFill>
                <a:ea typeface="IranNastaliq" pitchFamily="18" charset="0"/>
                <a:cs typeface="B Titr" pitchFamily="2" charset="-78"/>
              </a:rPr>
              <a:t>فايلينگ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97194007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4" name="Text Box 4"/>
          <p:cNvSpPr txBox="1">
            <a:spLocks noChangeArrowheads="1"/>
          </p:cNvSpPr>
          <p:nvPr/>
        </p:nvSpPr>
        <p:spPr bwMode="auto">
          <a:xfrm>
            <a:off x="400050" y="1318295"/>
            <a:ext cx="7848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استفاده </a:t>
            </a:r>
            <a:r>
              <a:rPr lang="fa-IR" altLang="en-US" sz="2800" b="1" spc="-100" dirty="0">
                <a:solidFill>
                  <a:schemeClr val="tx2"/>
                </a:solidFill>
                <a:ea typeface="IranNastaliq" pitchFamily="18" charset="0"/>
                <a:cs typeface="B Roya" panose="00000400000000000000" pitchFamily="2" charset="-78"/>
              </a:rPr>
              <a:t>از يك پيكربندي سخت‌افزاري و نرم‌افزاري مشخص</a:t>
            </a:r>
            <a:endParaRPr lang="en-US" altLang="en-US" sz="2800" b="1" spc="-100" dirty="0">
              <a:solidFill>
                <a:schemeClr val="tx2"/>
              </a:solidFill>
              <a:ea typeface="IranNastaliq" pitchFamily="18" charset="0"/>
              <a:cs typeface="B Roya" panose="00000400000000000000" pitchFamily="2" charset="-78"/>
            </a:endParaRPr>
          </a:p>
        </p:txBody>
      </p:sp>
      <p:sp>
        <p:nvSpPr>
          <p:cNvPr id="404485" name="Text Box 5"/>
          <p:cNvSpPr txBox="1">
            <a:spLocks noChangeArrowheads="1"/>
          </p:cNvSpPr>
          <p:nvPr/>
        </p:nvSpPr>
        <p:spPr bwMode="auto">
          <a:xfrm>
            <a:off x="108744" y="2934867"/>
            <a:ext cx="80645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ايجاد </a:t>
            </a:r>
            <a:r>
              <a:rPr lang="fa-IR" altLang="en-US" sz="2800" b="1" spc="-100" dirty="0">
                <a:solidFill>
                  <a:schemeClr val="tx2"/>
                </a:solidFill>
                <a:ea typeface="IranNastaliq" pitchFamily="18" charset="0"/>
                <a:cs typeface="B Roya" panose="00000400000000000000" pitchFamily="2" charset="-78"/>
              </a:rPr>
              <a:t>يك سيستم كاربردي براي هر قسمت و برپايي محيط فيزيكي ذخيره و بازيابي اطلاعات و سيستم بهره‌برداري از آن خاص همان قسمت.</a:t>
            </a:r>
            <a:endParaRPr lang="en-US" altLang="en-US" sz="2800" b="1" spc="-100" dirty="0">
              <a:solidFill>
                <a:schemeClr val="tx2"/>
              </a:solidFill>
              <a:ea typeface="IranNastaliq" pitchFamily="18" charset="0"/>
              <a:cs typeface="B Roya" panose="00000400000000000000" pitchFamily="2" charset="-78"/>
            </a:endParaRPr>
          </a:p>
        </p:txBody>
      </p:sp>
      <p:sp>
        <p:nvSpPr>
          <p:cNvPr id="404486" name="Text Box 6"/>
          <p:cNvSpPr txBox="1">
            <a:spLocks noChangeArrowheads="1"/>
          </p:cNvSpPr>
          <p:nvPr/>
        </p:nvSpPr>
        <p:spPr bwMode="auto">
          <a:xfrm>
            <a:off x="885825" y="2088481"/>
            <a:ext cx="734377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انجام </a:t>
            </a:r>
            <a:r>
              <a:rPr lang="fa-IR" altLang="en-US" sz="2800" b="1" spc="-100" dirty="0">
                <a:solidFill>
                  <a:schemeClr val="tx2"/>
                </a:solidFill>
                <a:ea typeface="IranNastaliq" pitchFamily="18" charset="0"/>
                <a:cs typeface="B Roya" panose="00000400000000000000" pitchFamily="2" charset="-78"/>
              </a:rPr>
              <a:t>تستهاي لازم و تنظيم سيستم كاربردي</a:t>
            </a:r>
            <a:endParaRPr lang="en-US" altLang="en-US" sz="2800" b="1" spc="-100" dirty="0">
              <a:solidFill>
                <a:schemeClr val="tx2"/>
              </a:solidFill>
              <a:ea typeface="IranNastaliq" pitchFamily="18" charset="0"/>
              <a:cs typeface="B Roya" panose="00000400000000000000" pitchFamily="2" charset="-78"/>
            </a:endParaRPr>
          </a:p>
        </p:txBody>
      </p:sp>
      <p:sp>
        <p:nvSpPr>
          <p:cNvPr id="404487" name="Text Box 7"/>
          <p:cNvSpPr txBox="1">
            <a:spLocks noChangeArrowheads="1"/>
          </p:cNvSpPr>
          <p:nvPr/>
        </p:nvSpPr>
        <p:spPr bwMode="auto">
          <a:xfrm>
            <a:off x="1765300" y="401638"/>
            <a:ext cx="47513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مراحل كلي كار در روش فايلينگ</a:t>
            </a:r>
            <a:endParaRPr lang="en-US" altLang="en-US" sz="3200" b="1">
              <a:solidFill>
                <a:schemeClr val="bg1"/>
              </a:solidFill>
            </a:endParaRPr>
          </a:p>
        </p:txBody>
      </p:sp>
      <p:cxnSp>
        <p:nvCxnSpPr>
          <p:cNvPr id="6" name="Straight Connector 5"/>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altLang="en-US" sz="2400" b="1" dirty="0">
                <a:solidFill>
                  <a:schemeClr val="tx2"/>
                </a:solidFill>
                <a:ea typeface="IranNastaliq" pitchFamily="18" charset="0"/>
                <a:cs typeface="B Titr" pitchFamily="2" charset="-78"/>
              </a:rPr>
              <a:t>مراحل كلي كار در روش فايلينگ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88372127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3059113" y="328613"/>
            <a:ext cx="273526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معايب روش فايلينگ</a:t>
            </a:r>
            <a:endParaRPr lang="en-US" altLang="en-US" sz="3200" b="1">
              <a:solidFill>
                <a:schemeClr val="bg1"/>
              </a:solidFill>
            </a:endParaRPr>
          </a:p>
        </p:txBody>
      </p:sp>
      <p:sp>
        <p:nvSpPr>
          <p:cNvPr id="15365" name="Text Box 5"/>
          <p:cNvSpPr txBox="1">
            <a:spLocks noChangeArrowheads="1"/>
          </p:cNvSpPr>
          <p:nvPr/>
        </p:nvSpPr>
        <p:spPr bwMode="auto">
          <a:xfrm>
            <a:off x="250825" y="1395413"/>
            <a:ext cx="820896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عدم </a:t>
            </a:r>
            <a:r>
              <a:rPr lang="fa-IR" altLang="en-US" sz="2800" b="1" spc="-100" dirty="0">
                <a:solidFill>
                  <a:schemeClr val="tx2"/>
                </a:solidFill>
                <a:ea typeface="IranNastaliq" pitchFamily="18" charset="0"/>
                <a:cs typeface="B Roya" panose="00000400000000000000" pitchFamily="2" charset="-78"/>
              </a:rPr>
              <a:t>وجود محيط مجتمع ذخيره‌سازي اطلاعات و عدم وجود سيستم يكپارچه</a:t>
            </a:r>
            <a:endParaRPr lang="en-US" altLang="en-US" sz="2800" b="1" spc="-100" dirty="0">
              <a:solidFill>
                <a:schemeClr val="tx2"/>
              </a:solidFill>
              <a:ea typeface="IranNastaliq" pitchFamily="18" charset="0"/>
              <a:cs typeface="B Roya" panose="00000400000000000000" pitchFamily="2" charset="-78"/>
            </a:endParaRPr>
          </a:p>
        </p:txBody>
      </p:sp>
      <p:sp>
        <p:nvSpPr>
          <p:cNvPr id="15366" name="Text Box 6"/>
          <p:cNvSpPr txBox="1">
            <a:spLocks noChangeArrowheads="1"/>
          </p:cNvSpPr>
          <p:nvPr/>
        </p:nvSpPr>
        <p:spPr bwMode="auto">
          <a:xfrm>
            <a:off x="1549400" y="2632075"/>
            <a:ext cx="69103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عدم </a:t>
            </a:r>
            <a:r>
              <a:rPr lang="fa-IR" altLang="en-US" sz="2800" b="1" spc="-100" dirty="0">
                <a:solidFill>
                  <a:schemeClr val="tx2"/>
                </a:solidFill>
                <a:ea typeface="IranNastaliq" pitchFamily="18" charset="0"/>
                <a:cs typeface="B Roya" panose="00000400000000000000" pitchFamily="2" charset="-78"/>
              </a:rPr>
              <a:t>وجود سيستم كنترل متمركز روي كل داده‌ها</a:t>
            </a:r>
            <a:endParaRPr lang="en-US" altLang="en-US" sz="2800" b="1" spc="-100" dirty="0">
              <a:solidFill>
                <a:schemeClr val="tx2"/>
              </a:solidFill>
              <a:ea typeface="IranNastaliq" pitchFamily="18" charset="0"/>
              <a:cs typeface="B Roya" panose="00000400000000000000" pitchFamily="2" charset="-78"/>
            </a:endParaRPr>
          </a:p>
        </p:txBody>
      </p:sp>
      <p:sp>
        <p:nvSpPr>
          <p:cNvPr id="15367" name="Text Box 7"/>
          <p:cNvSpPr txBox="1">
            <a:spLocks noChangeArrowheads="1"/>
          </p:cNvSpPr>
          <p:nvPr/>
        </p:nvSpPr>
        <p:spPr bwMode="auto">
          <a:xfrm>
            <a:off x="5724525" y="3500438"/>
            <a:ext cx="273526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افزونگي</a:t>
            </a:r>
            <a:endParaRPr lang="en-US" altLang="en-US" sz="2800" b="1" spc="-100" dirty="0">
              <a:solidFill>
                <a:schemeClr val="tx2"/>
              </a:solidFill>
              <a:ea typeface="IranNastaliq" pitchFamily="18" charset="0"/>
              <a:cs typeface="B Roya" panose="00000400000000000000" pitchFamily="2" charset="-78"/>
            </a:endParaRPr>
          </a:p>
        </p:txBody>
      </p:sp>
      <p:sp>
        <p:nvSpPr>
          <p:cNvPr id="15368" name="Text Box 8"/>
          <p:cNvSpPr txBox="1">
            <a:spLocks noChangeArrowheads="1"/>
          </p:cNvSpPr>
          <p:nvPr/>
        </p:nvSpPr>
        <p:spPr bwMode="auto">
          <a:xfrm>
            <a:off x="2051050" y="4360863"/>
            <a:ext cx="64087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عدم </a:t>
            </a:r>
            <a:r>
              <a:rPr lang="fa-IR" altLang="en-US" sz="2800" b="1" spc="-100" dirty="0">
                <a:solidFill>
                  <a:schemeClr val="tx2"/>
                </a:solidFill>
                <a:ea typeface="IranNastaliq" pitchFamily="18" charset="0"/>
                <a:cs typeface="B Roya" panose="00000400000000000000" pitchFamily="2" charset="-78"/>
              </a:rPr>
              <a:t>وجود ضوابط ايمني كارا و مطمئن</a:t>
            </a:r>
            <a:endParaRPr lang="en-US" altLang="en-US" sz="2800" b="1" spc="-100" dirty="0">
              <a:solidFill>
                <a:schemeClr val="tx2"/>
              </a:solidFill>
              <a:ea typeface="IranNastaliq" pitchFamily="18" charset="0"/>
              <a:cs typeface="B Roya" panose="00000400000000000000" pitchFamily="2" charset="-78"/>
            </a:endParaRPr>
          </a:p>
        </p:txBody>
      </p:sp>
      <p:sp>
        <p:nvSpPr>
          <p:cNvPr id="15369" name="Text Box 9"/>
          <p:cNvSpPr txBox="1">
            <a:spLocks noChangeArrowheads="1"/>
          </p:cNvSpPr>
          <p:nvPr/>
        </p:nvSpPr>
        <p:spPr bwMode="auto">
          <a:xfrm>
            <a:off x="395288" y="5300663"/>
            <a:ext cx="80645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خطر </a:t>
            </a:r>
            <a:r>
              <a:rPr lang="fa-IR" altLang="en-US" sz="2800" b="1" spc="-100" dirty="0">
                <a:solidFill>
                  <a:schemeClr val="tx2"/>
                </a:solidFill>
                <a:ea typeface="IranNastaliq" pitchFamily="18" charset="0"/>
                <a:cs typeface="B Roya" panose="00000400000000000000" pitchFamily="2" charset="-78"/>
              </a:rPr>
              <a:t>بروز پديده ناسازگاري داده‌ها (عدم مديريت تراکنش)</a:t>
            </a:r>
            <a:endParaRPr lang="en-US" altLang="en-US" sz="2800" b="1" spc="-100" dirty="0">
              <a:solidFill>
                <a:schemeClr val="tx2"/>
              </a:solidFill>
              <a:ea typeface="IranNastaliq" pitchFamily="18" charset="0"/>
              <a:cs typeface="B Roya" panose="00000400000000000000" pitchFamily="2" charset="-78"/>
            </a:endParaRPr>
          </a:p>
        </p:txBody>
      </p:sp>
      <p:cxnSp>
        <p:nvCxnSpPr>
          <p:cNvPr id="10" name="Straight Connector 9"/>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sz="2400" b="1" dirty="0" smtClean="0">
                <a:solidFill>
                  <a:schemeClr val="tx2"/>
                </a:solidFill>
                <a:ea typeface="IranNastaliq" pitchFamily="18" charset="0"/>
                <a:cs typeface="B Titr" pitchFamily="2" charset="-78"/>
              </a:rPr>
              <a:t>معایب روش فایلینگ</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71847858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20" name="Text Box 4"/>
          <p:cNvSpPr txBox="1">
            <a:spLocks noChangeArrowheads="1"/>
          </p:cNvSpPr>
          <p:nvPr/>
        </p:nvSpPr>
        <p:spPr bwMode="auto">
          <a:xfrm>
            <a:off x="2773363" y="1698625"/>
            <a:ext cx="56864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عدم </a:t>
            </a:r>
            <a:r>
              <a:rPr lang="fa-IR" altLang="en-US" sz="2800" b="1" spc="-100" dirty="0">
                <a:solidFill>
                  <a:schemeClr val="tx2"/>
                </a:solidFill>
                <a:ea typeface="IranNastaliq" pitchFamily="18" charset="0"/>
                <a:cs typeface="B Roya" panose="00000400000000000000" pitchFamily="2" charset="-78"/>
              </a:rPr>
              <a:t>امكان اشتراكي شدن داده‌ها</a:t>
            </a:r>
            <a:endParaRPr lang="en-US" altLang="en-US" sz="2800" b="1" spc="-100" dirty="0">
              <a:solidFill>
                <a:schemeClr val="tx2"/>
              </a:solidFill>
              <a:ea typeface="IranNastaliq" pitchFamily="18" charset="0"/>
              <a:cs typeface="B Roya" panose="00000400000000000000" pitchFamily="2" charset="-78"/>
            </a:endParaRPr>
          </a:p>
        </p:txBody>
      </p:sp>
      <p:sp>
        <p:nvSpPr>
          <p:cNvPr id="290821" name="Text Box 5"/>
          <p:cNvSpPr txBox="1">
            <a:spLocks noChangeArrowheads="1"/>
          </p:cNvSpPr>
          <p:nvPr/>
        </p:nvSpPr>
        <p:spPr bwMode="auto">
          <a:xfrm>
            <a:off x="1474788" y="2635250"/>
            <a:ext cx="698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مصرف </a:t>
            </a:r>
            <a:r>
              <a:rPr lang="fa-IR" altLang="en-US" sz="2800" b="1" spc="-100" dirty="0">
                <a:solidFill>
                  <a:schemeClr val="tx2"/>
                </a:solidFill>
                <a:ea typeface="IranNastaliq" pitchFamily="18" charset="0"/>
                <a:cs typeface="B Roya" panose="00000400000000000000" pitchFamily="2" charset="-78"/>
              </a:rPr>
              <a:t>نابهينه امكانات سخت‌افزاري و نرم‌افزاري</a:t>
            </a:r>
            <a:endParaRPr lang="en-US" altLang="en-US" sz="2800" b="1" spc="-100" dirty="0">
              <a:solidFill>
                <a:schemeClr val="tx2"/>
              </a:solidFill>
              <a:ea typeface="IranNastaliq" pitchFamily="18" charset="0"/>
              <a:cs typeface="B Roya" panose="00000400000000000000" pitchFamily="2" charset="-78"/>
            </a:endParaRPr>
          </a:p>
        </p:txBody>
      </p:sp>
      <p:sp>
        <p:nvSpPr>
          <p:cNvPr id="290822" name="Text Box 6"/>
          <p:cNvSpPr txBox="1">
            <a:spLocks noChangeArrowheads="1"/>
          </p:cNvSpPr>
          <p:nvPr/>
        </p:nvSpPr>
        <p:spPr bwMode="auto">
          <a:xfrm>
            <a:off x="395288" y="4578350"/>
            <a:ext cx="80978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وابستگي </a:t>
            </a:r>
            <a:r>
              <a:rPr lang="fa-IR" altLang="en-US" sz="2800" b="1" spc="-100" dirty="0">
                <a:solidFill>
                  <a:schemeClr val="tx2"/>
                </a:solidFill>
                <a:ea typeface="IranNastaliq" pitchFamily="18" charset="0"/>
                <a:cs typeface="B Roya" panose="00000400000000000000" pitchFamily="2" charset="-78"/>
              </a:rPr>
              <a:t>برنامه‌هاي كاربردي به محيط ذخيره‌سازي داده‌ها</a:t>
            </a:r>
            <a:endParaRPr lang="en-US" altLang="en-US" sz="2800" b="1" spc="-100" dirty="0">
              <a:solidFill>
                <a:schemeClr val="tx2"/>
              </a:solidFill>
              <a:ea typeface="IranNastaliq" pitchFamily="18" charset="0"/>
              <a:cs typeface="B Roya" panose="00000400000000000000" pitchFamily="2" charset="-78"/>
            </a:endParaRPr>
          </a:p>
        </p:txBody>
      </p:sp>
      <p:sp>
        <p:nvSpPr>
          <p:cNvPr id="290823" name="Text Box 7"/>
          <p:cNvSpPr txBox="1">
            <a:spLocks noChangeArrowheads="1"/>
          </p:cNvSpPr>
          <p:nvPr/>
        </p:nvSpPr>
        <p:spPr bwMode="auto">
          <a:xfrm>
            <a:off x="4932363" y="3570288"/>
            <a:ext cx="35274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حجم </a:t>
            </a:r>
            <a:r>
              <a:rPr lang="fa-IR" altLang="en-US" sz="2800" b="1" spc="-100" dirty="0">
                <a:solidFill>
                  <a:schemeClr val="tx2"/>
                </a:solidFill>
                <a:ea typeface="IranNastaliq" pitchFamily="18" charset="0"/>
                <a:cs typeface="B Roya" panose="00000400000000000000" pitchFamily="2" charset="-78"/>
              </a:rPr>
              <a:t>زياد برنامه‌سازي</a:t>
            </a:r>
            <a:endParaRPr lang="en-US" altLang="en-US" sz="2800" b="1" spc="-100" dirty="0">
              <a:solidFill>
                <a:schemeClr val="tx2"/>
              </a:solidFill>
              <a:ea typeface="IranNastaliq" pitchFamily="18" charset="0"/>
              <a:cs typeface="B Roya" panose="00000400000000000000" pitchFamily="2" charset="-78"/>
            </a:endParaRPr>
          </a:p>
        </p:txBody>
      </p:sp>
      <p:sp>
        <p:nvSpPr>
          <p:cNvPr id="290824" name="Text Box 8"/>
          <p:cNvSpPr txBox="1">
            <a:spLocks noChangeArrowheads="1"/>
          </p:cNvSpPr>
          <p:nvPr/>
        </p:nvSpPr>
        <p:spPr bwMode="auto">
          <a:xfrm>
            <a:off x="1476375" y="401638"/>
            <a:ext cx="41751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معايب روش فايلينگ</a:t>
            </a:r>
            <a:endParaRPr lang="en-US" altLang="en-US" sz="3200" b="1">
              <a:solidFill>
                <a:schemeClr val="bg1"/>
              </a:solidFill>
            </a:endParaRPr>
          </a:p>
        </p:txBody>
      </p:sp>
      <p:cxnSp>
        <p:nvCxnSpPr>
          <p:cNvPr id="7" name="Straight Connector 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sz="2400" b="1" dirty="0">
                <a:solidFill>
                  <a:schemeClr val="tx2"/>
                </a:solidFill>
                <a:ea typeface="IranNastaliq" pitchFamily="18" charset="0"/>
                <a:cs typeface="B Titr" pitchFamily="2" charset="-78"/>
              </a:rPr>
              <a:t>معایب روش فایلینگ</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17112411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1835150" y="1474589"/>
            <a:ext cx="1223963" cy="974924"/>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a:p>
        </p:txBody>
      </p:sp>
      <p:sp>
        <p:nvSpPr>
          <p:cNvPr id="16389" name="Rectangle 5"/>
          <p:cNvSpPr>
            <a:spLocks noChangeArrowheads="1"/>
          </p:cNvSpPr>
          <p:nvPr/>
        </p:nvSpPr>
        <p:spPr bwMode="auto">
          <a:xfrm>
            <a:off x="1835150" y="2854325"/>
            <a:ext cx="1223963" cy="10795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a:p>
        </p:txBody>
      </p:sp>
      <p:sp>
        <p:nvSpPr>
          <p:cNvPr id="16390" name="Rectangle 6"/>
          <p:cNvSpPr>
            <a:spLocks noChangeArrowheads="1"/>
          </p:cNvSpPr>
          <p:nvPr/>
        </p:nvSpPr>
        <p:spPr bwMode="auto">
          <a:xfrm>
            <a:off x="1835150" y="4510088"/>
            <a:ext cx="1223963" cy="10795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a:p>
        </p:txBody>
      </p:sp>
      <p:sp>
        <p:nvSpPr>
          <p:cNvPr id="16391" name="Rectangle 7"/>
          <p:cNvSpPr>
            <a:spLocks noChangeArrowheads="1"/>
          </p:cNvSpPr>
          <p:nvPr/>
        </p:nvSpPr>
        <p:spPr bwMode="auto">
          <a:xfrm>
            <a:off x="3995738" y="1628775"/>
            <a:ext cx="863600" cy="360045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a:p>
        </p:txBody>
      </p:sp>
      <p:sp>
        <p:nvSpPr>
          <p:cNvPr id="16392" name="AutoShape 8"/>
          <p:cNvSpPr>
            <a:spLocks noChangeArrowheads="1"/>
          </p:cNvSpPr>
          <p:nvPr/>
        </p:nvSpPr>
        <p:spPr bwMode="auto">
          <a:xfrm>
            <a:off x="5486400" y="1989138"/>
            <a:ext cx="1368425" cy="2520950"/>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6393" name="Rectangle 9"/>
          <p:cNvSpPr>
            <a:spLocks noChangeArrowheads="1"/>
          </p:cNvSpPr>
          <p:nvPr/>
        </p:nvSpPr>
        <p:spPr bwMode="auto">
          <a:xfrm>
            <a:off x="5867400" y="2854325"/>
            <a:ext cx="647700" cy="10795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endParaRPr lang="en-US"/>
          </a:p>
        </p:txBody>
      </p:sp>
      <p:sp>
        <p:nvSpPr>
          <p:cNvPr id="16395" name="AutoShape 11"/>
          <p:cNvSpPr>
            <a:spLocks noChangeArrowheads="1"/>
          </p:cNvSpPr>
          <p:nvPr/>
        </p:nvSpPr>
        <p:spPr bwMode="auto">
          <a:xfrm>
            <a:off x="7010400" y="2125663"/>
            <a:ext cx="1368425" cy="2600325"/>
          </a:xfrm>
          <a:prstGeom prst="flowChartMagneticDisk">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fa-IR" altLang="en-US" b="1" spc="-100" dirty="0">
                <a:solidFill>
                  <a:schemeClr val="tx1">
                    <a:lumMod val="85000"/>
                    <a:lumOff val="15000"/>
                  </a:schemeClr>
                </a:solidFill>
                <a:ea typeface="IranNastaliq" pitchFamily="18" charset="0"/>
                <a:cs typeface="B Roya" panose="00000400000000000000" pitchFamily="2" charset="-78"/>
              </a:rPr>
              <a:t>فايلهاي ذخيره‌شده</a:t>
            </a:r>
          </a:p>
          <a:p>
            <a:pPr algn="ctr"/>
            <a:r>
              <a:rPr lang="fa-IR" altLang="en-US" b="1" spc="-100" dirty="0">
                <a:solidFill>
                  <a:schemeClr val="tx1">
                    <a:lumMod val="85000"/>
                    <a:lumOff val="15000"/>
                  </a:schemeClr>
                </a:solidFill>
                <a:ea typeface="IranNastaliq" pitchFamily="18" charset="0"/>
                <a:cs typeface="B Roya" panose="00000400000000000000" pitchFamily="2" charset="-78"/>
              </a:rPr>
              <a:t>بهم مرتبط</a:t>
            </a:r>
          </a:p>
          <a:p>
            <a:pPr algn="ctr"/>
            <a:r>
              <a:rPr lang="en-US" altLang="en-US" b="1" spc="-100" dirty="0">
                <a:solidFill>
                  <a:schemeClr val="tx1">
                    <a:lumMod val="85000"/>
                    <a:lumOff val="15000"/>
                  </a:schemeClr>
                </a:solidFill>
                <a:ea typeface="IranNastaliq" pitchFamily="18" charset="0"/>
                <a:cs typeface="B Roya" panose="00000400000000000000" pitchFamily="2" charset="-78"/>
              </a:rPr>
              <a:t>(FILES)</a:t>
            </a:r>
          </a:p>
        </p:txBody>
      </p:sp>
      <p:sp>
        <p:nvSpPr>
          <p:cNvPr id="16396" name="AutoShape 12"/>
          <p:cNvSpPr>
            <a:spLocks noChangeArrowheads="1"/>
          </p:cNvSpPr>
          <p:nvPr/>
        </p:nvSpPr>
        <p:spPr bwMode="auto">
          <a:xfrm rot="10800000">
            <a:off x="1042988" y="1484313"/>
            <a:ext cx="792162" cy="938212"/>
          </a:xfrm>
          <a:prstGeom prst="flowChartDelay">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endParaRPr lang="en-US"/>
          </a:p>
        </p:txBody>
      </p:sp>
      <p:sp>
        <p:nvSpPr>
          <p:cNvPr id="16397" name="AutoShape 13"/>
          <p:cNvSpPr>
            <a:spLocks/>
          </p:cNvSpPr>
          <p:nvPr/>
        </p:nvSpPr>
        <p:spPr bwMode="auto">
          <a:xfrm rot="5400000">
            <a:off x="972344" y="477044"/>
            <a:ext cx="287337" cy="1152525"/>
          </a:xfrm>
          <a:prstGeom prst="leftBrace">
            <a:avLst>
              <a:gd name="adj1" fmla="val 3342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AutoShape 14"/>
          <p:cNvSpPr>
            <a:spLocks/>
          </p:cNvSpPr>
          <p:nvPr/>
        </p:nvSpPr>
        <p:spPr bwMode="auto">
          <a:xfrm rot="5400000">
            <a:off x="2447131" y="297657"/>
            <a:ext cx="287337" cy="1511300"/>
          </a:xfrm>
          <a:prstGeom prst="leftBrace">
            <a:avLst>
              <a:gd name="adj1" fmla="val 4383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AutoShape 15"/>
          <p:cNvSpPr>
            <a:spLocks/>
          </p:cNvSpPr>
          <p:nvPr/>
        </p:nvSpPr>
        <p:spPr bwMode="auto">
          <a:xfrm rot="5400000">
            <a:off x="4211638" y="260350"/>
            <a:ext cx="217487" cy="1655763"/>
          </a:xfrm>
          <a:prstGeom prst="leftBrace">
            <a:avLst>
              <a:gd name="adj1" fmla="val 6344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AutoShape 16"/>
          <p:cNvSpPr>
            <a:spLocks/>
          </p:cNvSpPr>
          <p:nvPr/>
        </p:nvSpPr>
        <p:spPr bwMode="auto">
          <a:xfrm rot="5400000">
            <a:off x="3370263" y="-985837"/>
            <a:ext cx="171450" cy="3384550"/>
          </a:xfrm>
          <a:prstGeom prst="leftBrace">
            <a:avLst>
              <a:gd name="adj1" fmla="val 16450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AutoShape 17"/>
          <p:cNvSpPr>
            <a:spLocks/>
          </p:cNvSpPr>
          <p:nvPr/>
        </p:nvSpPr>
        <p:spPr bwMode="auto">
          <a:xfrm rot="16200000">
            <a:off x="2015332" y="4401343"/>
            <a:ext cx="215900" cy="2735263"/>
          </a:xfrm>
          <a:prstGeom prst="leftBrace">
            <a:avLst>
              <a:gd name="adj1" fmla="val 10557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5" name="AutoShape 21"/>
          <p:cNvSpPr>
            <a:spLocks noChangeArrowheads="1"/>
          </p:cNvSpPr>
          <p:nvPr/>
        </p:nvSpPr>
        <p:spPr bwMode="auto">
          <a:xfrm rot="5400000">
            <a:off x="1007269" y="4761707"/>
            <a:ext cx="1079500" cy="57626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ln>
            <a:headEnd/>
            <a:tailEnd/>
          </a:ln>
        </p:spPr>
        <p:style>
          <a:lnRef idx="2">
            <a:schemeClr val="accent1"/>
          </a:lnRef>
          <a:fillRef idx="1">
            <a:schemeClr val="lt1"/>
          </a:fillRef>
          <a:effectRef idx="0">
            <a:schemeClr val="accent1"/>
          </a:effectRef>
          <a:fontRef idx="minor">
            <a:schemeClr val="dk1"/>
          </a:fontRef>
        </p:style>
        <p:txBody>
          <a:bodyPr wrap="none" anchor="ctr"/>
          <a:lstStyle/>
          <a:p>
            <a:endParaRPr lang="en-US"/>
          </a:p>
        </p:txBody>
      </p:sp>
      <p:sp>
        <p:nvSpPr>
          <p:cNvPr id="16407" name="Text Box 23"/>
          <p:cNvSpPr txBox="1">
            <a:spLocks noChangeArrowheads="1"/>
          </p:cNvSpPr>
          <p:nvPr/>
        </p:nvSpPr>
        <p:spPr bwMode="auto">
          <a:xfrm>
            <a:off x="3952895" y="765175"/>
            <a:ext cx="78579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تيم پياده‌ساز</a:t>
            </a:r>
            <a:endParaRPr lang="en-US" altLang="en-US" sz="1400" spc="-100" dirty="0">
              <a:solidFill>
                <a:schemeClr val="tx2"/>
              </a:solidFill>
              <a:ea typeface="IranNastaliq" pitchFamily="18" charset="0"/>
              <a:cs typeface="B Titr" panose="00000700000000000000" pitchFamily="2" charset="-78"/>
            </a:endParaRPr>
          </a:p>
        </p:txBody>
      </p:sp>
      <p:sp>
        <p:nvSpPr>
          <p:cNvPr id="16408" name="Text Box 24"/>
          <p:cNvSpPr txBox="1">
            <a:spLocks noChangeArrowheads="1"/>
          </p:cNvSpPr>
          <p:nvPr/>
        </p:nvSpPr>
        <p:spPr bwMode="auto">
          <a:xfrm>
            <a:off x="7199925" y="2351881"/>
            <a:ext cx="9893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b="1" spc="-100" dirty="0">
                <a:solidFill>
                  <a:schemeClr val="tx1">
                    <a:lumMod val="85000"/>
                    <a:lumOff val="15000"/>
                  </a:schemeClr>
                </a:solidFill>
                <a:latin typeface="+mn-lt"/>
                <a:ea typeface="IranNastaliq" pitchFamily="18" charset="0"/>
                <a:cs typeface="B Roya" panose="00000400000000000000" pitchFamily="2" charset="-78"/>
              </a:rPr>
              <a:t>پايگاه داده‌ها</a:t>
            </a:r>
            <a:endParaRPr lang="en-US" altLang="en-US" b="1" spc="-100" dirty="0">
              <a:solidFill>
                <a:schemeClr val="tx1">
                  <a:lumMod val="85000"/>
                  <a:lumOff val="15000"/>
                </a:schemeClr>
              </a:solidFill>
              <a:latin typeface="+mn-lt"/>
              <a:ea typeface="IranNastaliq" pitchFamily="18" charset="0"/>
              <a:cs typeface="B Roya" panose="00000400000000000000" pitchFamily="2" charset="-78"/>
            </a:endParaRPr>
          </a:p>
        </p:txBody>
      </p:sp>
      <p:sp>
        <p:nvSpPr>
          <p:cNvPr id="16409" name="Text Box 25"/>
          <p:cNvSpPr txBox="1">
            <a:spLocks noChangeArrowheads="1"/>
          </p:cNvSpPr>
          <p:nvPr/>
        </p:nvSpPr>
        <p:spPr bwMode="auto">
          <a:xfrm>
            <a:off x="6516688" y="3070225"/>
            <a:ext cx="303212" cy="51752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pPr algn="r" rtl="1"/>
            <a:r>
              <a:rPr lang="en-US" altLang="en-US" sz="1400" dirty="0">
                <a:cs typeface="Arial" panose="020B0604020202020204" pitchFamily="34" charset="0"/>
              </a:rPr>
              <a:t>F</a:t>
            </a:r>
          </a:p>
          <a:p>
            <a:pPr algn="r" rtl="1"/>
            <a:r>
              <a:rPr lang="en-US" altLang="en-US" sz="1400" dirty="0">
                <a:cs typeface="Arial" panose="020B0604020202020204" pitchFamily="34" charset="0"/>
              </a:rPr>
              <a:t>S</a:t>
            </a:r>
          </a:p>
        </p:txBody>
      </p:sp>
      <p:sp>
        <p:nvSpPr>
          <p:cNvPr id="16410" name="Text Box 26"/>
          <p:cNvSpPr txBox="1">
            <a:spLocks noChangeArrowheads="1"/>
          </p:cNvSpPr>
          <p:nvPr/>
        </p:nvSpPr>
        <p:spPr bwMode="auto">
          <a:xfrm>
            <a:off x="6008688" y="2894012"/>
            <a:ext cx="331787"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400" dirty="0">
                <a:cs typeface="Arial" panose="020B0604020202020204" pitchFamily="34" charset="0"/>
              </a:rPr>
              <a:t>D</a:t>
            </a:r>
          </a:p>
          <a:p>
            <a:pPr algn="r" rtl="1"/>
            <a:r>
              <a:rPr lang="en-US" altLang="en-US" sz="1400" dirty="0">
                <a:cs typeface="Arial" panose="020B0604020202020204" pitchFamily="34" charset="0"/>
              </a:rPr>
              <a:t>B</a:t>
            </a:r>
          </a:p>
          <a:p>
            <a:pPr algn="r" rtl="1"/>
            <a:r>
              <a:rPr lang="en-US" altLang="en-US" sz="1400" dirty="0">
                <a:cs typeface="Arial" panose="020B0604020202020204" pitchFamily="34" charset="0"/>
              </a:rPr>
              <a:t>M</a:t>
            </a:r>
          </a:p>
          <a:p>
            <a:pPr algn="r" rtl="1"/>
            <a:r>
              <a:rPr lang="en-US" altLang="en-US" sz="1400" dirty="0">
                <a:cs typeface="Arial" panose="020B0604020202020204" pitchFamily="34" charset="0"/>
              </a:rPr>
              <a:t>S</a:t>
            </a:r>
          </a:p>
        </p:txBody>
      </p:sp>
      <p:sp>
        <p:nvSpPr>
          <p:cNvPr id="16411" name="Text Box 27"/>
          <p:cNvSpPr txBox="1">
            <a:spLocks noChangeArrowheads="1"/>
          </p:cNvSpPr>
          <p:nvPr/>
        </p:nvSpPr>
        <p:spPr bwMode="auto">
          <a:xfrm>
            <a:off x="5940425" y="2133600"/>
            <a:ext cx="51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OS</a:t>
            </a:r>
          </a:p>
        </p:txBody>
      </p:sp>
      <p:sp>
        <p:nvSpPr>
          <p:cNvPr id="16412" name="Text Box 28"/>
          <p:cNvSpPr txBox="1">
            <a:spLocks noChangeArrowheads="1"/>
          </p:cNvSpPr>
          <p:nvPr/>
        </p:nvSpPr>
        <p:spPr bwMode="auto">
          <a:xfrm rot="16200000">
            <a:off x="3090442" y="2916308"/>
            <a:ext cx="268054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sz="2000" spc="-100" dirty="0">
                <a:solidFill>
                  <a:schemeClr val="bg1"/>
                </a:solidFill>
                <a:latin typeface="+mn-lt"/>
                <a:ea typeface="IranNastaliq" pitchFamily="18" charset="0"/>
                <a:cs typeface="B Roya" panose="00000400000000000000" pitchFamily="2" charset="-78"/>
              </a:rPr>
              <a:t>تعريف و كنترل داده‌ها به طور </a:t>
            </a:r>
          </a:p>
          <a:p>
            <a:pPr algn="ctr"/>
            <a:r>
              <a:rPr lang="fa-IR" altLang="en-US" sz="2000" spc="-100" dirty="0">
                <a:solidFill>
                  <a:schemeClr val="bg1"/>
                </a:solidFill>
                <a:latin typeface="+mn-lt"/>
                <a:ea typeface="IranNastaliq" pitchFamily="18" charset="0"/>
                <a:cs typeface="B Roya" panose="00000400000000000000" pitchFamily="2" charset="-78"/>
              </a:rPr>
              <a:t>جامع و برنامه‌هاي عمليات در داده‌ها</a:t>
            </a:r>
            <a:endParaRPr lang="en-US" altLang="en-US" sz="2000" spc="-100" dirty="0">
              <a:solidFill>
                <a:schemeClr val="bg1"/>
              </a:solidFill>
              <a:latin typeface="+mn-lt"/>
              <a:ea typeface="IranNastaliq" pitchFamily="18" charset="0"/>
              <a:cs typeface="B Roya" panose="00000400000000000000" pitchFamily="2" charset="-78"/>
            </a:endParaRPr>
          </a:p>
        </p:txBody>
      </p:sp>
      <p:sp>
        <p:nvSpPr>
          <p:cNvPr id="16413" name="Text Box 29"/>
          <p:cNvSpPr txBox="1">
            <a:spLocks noChangeArrowheads="1"/>
          </p:cNvSpPr>
          <p:nvPr/>
        </p:nvSpPr>
        <p:spPr bwMode="auto">
          <a:xfrm>
            <a:off x="1908175" y="1557338"/>
            <a:ext cx="11842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fa-IR" altLang="en-US" sz="1400" spc="-100" dirty="0">
                <a:solidFill>
                  <a:schemeClr val="bg1"/>
                </a:solidFill>
                <a:latin typeface="+mn-lt"/>
                <a:ea typeface="IranNastaliq" pitchFamily="18" charset="0"/>
                <a:cs typeface="B Roya" panose="00000400000000000000" pitchFamily="2" charset="-78"/>
              </a:rPr>
              <a:t>تعريف داده‌ها </a:t>
            </a:r>
            <a:endParaRPr lang="en-US" altLang="en-US" sz="1400" spc="-100" dirty="0">
              <a:solidFill>
                <a:schemeClr val="bg1"/>
              </a:solidFill>
              <a:latin typeface="+mn-lt"/>
              <a:ea typeface="IranNastaliq" pitchFamily="18" charset="0"/>
              <a:cs typeface="B Roya" panose="00000400000000000000" pitchFamily="2" charset="-78"/>
            </a:endParaRPr>
          </a:p>
          <a:p>
            <a:pPr algn="ctr"/>
            <a:r>
              <a:rPr lang="fa-IR" altLang="en-US" sz="1400" spc="-100" dirty="0">
                <a:solidFill>
                  <a:schemeClr val="bg1"/>
                </a:solidFill>
                <a:latin typeface="+mn-lt"/>
                <a:ea typeface="IranNastaliq" pitchFamily="18" charset="0"/>
                <a:cs typeface="B Roya" panose="00000400000000000000" pitchFamily="2" charset="-78"/>
              </a:rPr>
              <a:t>و برنامه‌هاي عمليات در </a:t>
            </a:r>
            <a:endParaRPr lang="en-US" altLang="en-US" sz="1400" spc="-100" dirty="0">
              <a:solidFill>
                <a:schemeClr val="bg1"/>
              </a:solidFill>
              <a:latin typeface="+mn-lt"/>
              <a:ea typeface="IranNastaliq" pitchFamily="18" charset="0"/>
              <a:cs typeface="B Roya" panose="00000400000000000000" pitchFamily="2" charset="-78"/>
            </a:endParaRPr>
          </a:p>
          <a:p>
            <a:pPr algn="ctr"/>
            <a:r>
              <a:rPr lang="fa-IR" altLang="en-US" sz="1400" spc="-100" dirty="0">
                <a:solidFill>
                  <a:schemeClr val="bg1"/>
                </a:solidFill>
                <a:latin typeface="+mn-lt"/>
                <a:ea typeface="IranNastaliq" pitchFamily="18" charset="0"/>
                <a:cs typeface="B Roya" panose="00000400000000000000" pitchFamily="2" charset="-78"/>
              </a:rPr>
              <a:t>داده‌ها </a:t>
            </a:r>
            <a:r>
              <a:rPr lang="en-US" altLang="en-US" sz="1400" spc="-100" dirty="0">
                <a:solidFill>
                  <a:schemeClr val="bg1"/>
                </a:solidFill>
                <a:latin typeface="+mn-lt"/>
                <a:ea typeface="IranNastaliq" pitchFamily="18" charset="0"/>
                <a:cs typeface="B Roya" panose="00000400000000000000" pitchFamily="2" charset="-78"/>
              </a:rPr>
              <a:t>(AP1)</a:t>
            </a:r>
          </a:p>
        </p:txBody>
      </p:sp>
      <p:sp>
        <p:nvSpPr>
          <p:cNvPr id="16414" name="Text Box 30"/>
          <p:cNvSpPr txBox="1">
            <a:spLocks noChangeArrowheads="1"/>
          </p:cNvSpPr>
          <p:nvPr/>
        </p:nvSpPr>
        <p:spPr bwMode="auto">
          <a:xfrm>
            <a:off x="1829800" y="3070225"/>
            <a:ext cx="13708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sz="1600" spc="-100" dirty="0">
                <a:solidFill>
                  <a:schemeClr val="bg1"/>
                </a:solidFill>
                <a:latin typeface="+mn-lt"/>
                <a:ea typeface="IranNastaliq" pitchFamily="18" charset="0"/>
                <a:cs typeface="B Roya" panose="00000400000000000000" pitchFamily="2" charset="-78"/>
              </a:rPr>
              <a:t>تعريف داده‌ها و </a:t>
            </a:r>
            <a:endParaRPr lang="en-US" altLang="en-US" sz="1600" spc="-100" dirty="0">
              <a:solidFill>
                <a:schemeClr val="bg1"/>
              </a:solidFill>
              <a:latin typeface="+mn-lt"/>
              <a:ea typeface="IranNastaliq" pitchFamily="18" charset="0"/>
              <a:cs typeface="B Roya" panose="00000400000000000000" pitchFamily="2" charset="-78"/>
            </a:endParaRPr>
          </a:p>
          <a:p>
            <a:pPr algn="ctr"/>
            <a:r>
              <a:rPr lang="fa-IR" altLang="en-US" sz="1600" spc="-100" dirty="0">
                <a:solidFill>
                  <a:schemeClr val="bg1"/>
                </a:solidFill>
                <a:latin typeface="+mn-lt"/>
                <a:ea typeface="IranNastaliq" pitchFamily="18" charset="0"/>
                <a:cs typeface="B Roya" panose="00000400000000000000" pitchFamily="2" charset="-78"/>
              </a:rPr>
              <a:t>برنامه‌هاي عمليات در </a:t>
            </a:r>
            <a:endParaRPr lang="en-US" altLang="en-US" sz="1600" spc="-100" dirty="0">
              <a:solidFill>
                <a:schemeClr val="bg1"/>
              </a:solidFill>
              <a:latin typeface="+mn-lt"/>
              <a:ea typeface="IranNastaliq" pitchFamily="18" charset="0"/>
              <a:cs typeface="B Roya" panose="00000400000000000000" pitchFamily="2" charset="-78"/>
            </a:endParaRPr>
          </a:p>
          <a:p>
            <a:pPr algn="ctr"/>
            <a:r>
              <a:rPr lang="fa-IR" altLang="en-US" sz="1600" spc="-100" dirty="0">
                <a:solidFill>
                  <a:schemeClr val="bg1"/>
                </a:solidFill>
                <a:latin typeface="+mn-lt"/>
                <a:ea typeface="IranNastaliq" pitchFamily="18" charset="0"/>
                <a:cs typeface="B Roya" panose="00000400000000000000" pitchFamily="2" charset="-78"/>
              </a:rPr>
              <a:t>داده‌ها </a:t>
            </a:r>
            <a:r>
              <a:rPr lang="en-US" altLang="en-US" sz="1600" spc="-100" dirty="0">
                <a:solidFill>
                  <a:schemeClr val="bg1"/>
                </a:solidFill>
                <a:latin typeface="+mn-lt"/>
                <a:ea typeface="IranNastaliq" pitchFamily="18" charset="0"/>
                <a:cs typeface="B Roya" panose="00000400000000000000" pitchFamily="2" charset="-78"/>
              </a:rPr>
              <a:t>(AP2)</a:t>
            </a:r>
          </a:p>
        </p:txBody>
      </p:sp>
      <p:sp>
        <p:nvSpPr>
          <p:cNvPr id="16415" name="Text Box 31"/>
          <p:cNvSpPr txBox="1">
            <a:spLocks noChangeArrowheads="1"/>
          </p:cNvSpPr>
          <p:nvPr/>
        </p:nvSpPr>
        <p:spPr bwMode="auto">
          <a:xfrm>
            <a:off x="1802219" y="4656722"/>
            <a:ext cx="119616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sz="1600" spc="-100" dirty="0">
                <a:solidFill>
                  <a:schemeClr val="bg1"/>
                </a:solidFill>
                <a:latin typeface="+mn-lt"/>
                <a:ea typeface="IranNastaliq" pitchFamily="18" charset="0"/>
                <a:cs typeface="B Roya" panose="00000400000000000000" pitchFamily="2" charset="-78"/>
              </a:rPr>
              <a:t>تعريف داده‌ها و </a:t>
            </a:r>
            <a:endParaRPr lang="en-US" altLang="en-US" sz="1600" spc="-100" dirty="0">
              <a:solidFill>
                <a:schemeClr val="bg1"/>
              </a:solidFill>
              <a:latin typeface="+mn-lt"/>
              <a:ea typeface="IranNastaliq" pitchFamily="18" charset="0"/>
              <a:cs typeface="B Roya" panose="00000400000000000000" pitchFamily="2" charset="-78"/>
            </a:endParaRPr>
          </a:p>
          <a:p>
            <a:pPr algn="ctr"/>
            <a:r>
              <a:rPr lang="fa-IR" altLang="en-US" sz="1600" spc="-100" dirty="0">
                <a:solidFill>
                  <a:schemeClr val="bg1"/>
                </a:solidFill>
                <a:latin typeface="+mn-lt"/>
                <a:ea typeface="IranNastaliq" pitchFamily="18" charset="0"/>
                <a:cs typeface="B Roya" panose="00000400000000000000" pitchFamily="2" charset="-78"/>
              </a:rPr>
              <a:t>برنامه‌هاي عمليات </a:t>
            </a:r>
            <a:endParaRPr lang="en-US" altLang="en-US" sz="1600" spc="-100" dirty="0">
              <a:solidFill>
                <a:schemeClr val="bg1"/>
              </a:solidFill>
              <a:latin typeface="+mn-lt"/>
              <a:ea typeface="IranNastaliq" pitchFamily="18" charset="0"/>
              <a:cs typeface="B Roya" panose="00000400000000000000" pitchFamily="2" charset="-78"/>
            </a:endParaRPr>
          </a:p>
          <a:p>
            <a:pPr algn="ctr"/>
            <a:r>
              <a:rPr lang="fa-IR" altLang="en-US" sz="1600" spc="-100" dirty="0">
                <a:solidFill>
                  <a:schemeClr val="bg1"/>
                </a:solidFill>
                <a:latin typeface="+mn-lt"/>
                <a:ea typeface="IranNastaliq" pitchFamily="18" charset="0"/>
                <a:cs typeface="B Roya" panose="00000400000000000000" pitchFamily="2" charset="-78"/>
              </a:rPr>
              <a:t>در داده‌ها </a:t>
            </a:r>
            <a:r>
              <a:rPr lang="en-US" altLang="en-US" sz="1600" spc="-100" dirty="0">
                <a:solidFill>
                  <a:schemeClr val="bg1"/>
                </a:solidFill>
                <a:latin typeface="+mn-lt"/>
                <a:ea typeface="IranNastaliq" pitchFamily="18" charset="0"/>
                <a:cs typeface="B Roya" panose="00000400000000000000" pitchFamily="2" charset="-78"/>
              </a:rPr>
              <a:t>(AP3)</a:t>
            </a:r>
          </a:p>
        </p:txBody>
      </p:sp>
      <p:sp>
        <p:nvSpPr>
          <p:cNvPr id="16418" name="Freeform 34"/>
          <p:cNvSpPr>
            <a:spLocks/>
          </p:cNvSpPr>
          <p:nvPr/>
        </p:nvSpPr>
        <p:spPr bwMode="auto">
          <a:xfrm>
            <a:off x="1042988" y="2854325"/>
            <a:ext cx="792162" cy="1079500"/>
          </a:xfrm>
          <a:custGeom>
            <a:avLst/>
            <a:gdLst>
              <a:gd name="T0" fmla="*/ 499 w 499"/>
              <a:gd name="T1" fmla="*/ 0 h 680"/>
              <a:gd name="T2" fmla="*/ 227 w 499"/>
              <a:gd name="T3" fmla="*/ 90 h 680"/>
              <a:gd name="T4" fmla="*/ 0 w 499"/>
              <a:gd name="T5" fmla="*/ 136 h 680"/>
              <a:gd name="T6" fmla="*/ 46 w 499"/>
              <a:gd name="T7" fmla="*/ 317 h 680"/>
              <a:gd name="T8" fmla="*/ 0 w 499"/>
              <a:gd name="T9" fmla="*/ 499 h 680"/>
              <a:gd name="T10" fmla="*/ 227 w 499"/>
              <a:gd name="T11" fmla="*/ 544 h 680"/>
              <a:gd name="T12" fmla="*/ 499 w 499"/>
              <a:gd name="T13" fmla="*/ 680 h 680"/>
              <a:gd name="T14" fmla="*/ 499 w 499"/>
              <a:gd name="T15" fmla="*/ 0 h 6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9" h="680">
                <a:moveTo>
                  <a:pt x="499" y="0"/>
                </a:moveTo>
                <a:lnTo>
                  <a:pt x="227" y="90"/>
                </a:lnTo>
                <a:lnTo>
                  <a:pt x="0" y="136"/>
                </a:lnTo>
                <a:lnTo>
                  <a:pt x="46" y="317"/>
                </a:lnTo>
                <a:lnTo>
                  <a:pt x="0" y="499"/>
                </a:lnTo>
                <a:lnTo>
                  <a:pt x="227" y="544"/>
                </a:lnTo>
                <a:lnTo>
                  <a:pt x="499" y="680"/>
                </a:lnTo>
                <a:lnTo>
                  <a:pt x="499" y="0"/>
                </a:lnTo>
                <a:close/>
              </a:path>
            </a:pathLst>
          </a:custGeom>
          <a:ln>
            <a:headEnd/>
            <a:tailEnd/>
          </a:ln>
        </p:spPr>
        <p:style>
          <a:lnRef idx="2">
            <a:schemeClr val="accent1"/>
          </a:lnRef>
          <a:fillRef idx="1">
            <a:schemeClr val="lt1"/>
          </a:fillRef>
          <a:effectRef idx="0">
            <a:schemeClr val="accent1"/>
          </a:effectRef>
          <a:fontRef idx="minor">
            <a:schemeClr val="dk1"/>
          </a:fontRef>
        </p:style>
        <p:txBody>
          <a:bodyPr/>
          <a:lstStyle/>
          <a:p>
            <a:endParaRPr lang="en-US"/>
          </a:p>
        </p:txBody>
      </p:sp>
      <p:sp>
        <p:nvSpPr>
          <p:cNvPr id="16419" name="Text Box 35"/>
          <p:cNvSpPr txBox="1">
            <a:spLocks noChangeArrowheads="1"/>
          </p:cNvSpPr>
          <p:nvPr/>
        </p:nvSpPr>
        <p:spPr bwMode="auto">
          <a:xfrm>
            <a:off x="1260475" y="1485900"/>
            <a:ext cx="293688"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200">
                <a:cs typeface="Arial" panose="020B0604020202020204" pitchFamily="34" charset="0"/>
              </a:rPr>
              <a:t>U</a:t>
            </a:r>
          </a:p>
          <a:p>
            <a:pPr algn="r" rtl="1"/>
            <a:r>
              <a:rPr lang="en-US" altLang="en-US" sz="1200">
                <a:cs typeface="Arial" panose="020B0604020202020204" pitchFamily="34" charset="0"/>
              </a:rPr>
              <a:t>F</a:t>
            </a:r>
          </a:p>
          <a:p>
            <a:pPr algn="r" rtl="1"/>
            <a:r>
              <a:rPr lang="en-US" altLang="en-US" sz="1200">
                <a:cs typeface="Arial" panose="020B0604020202020204" pitchFamily="34" charset="0"/>
              </a:rPr>
              <a:t>I</a:t>
            </a:r>
          </a:p>
        </p:txBody>
      </p:sp>
      <p:sp>
        <p:nvSpPr>
          <p:cNvPr id="16420" name="Text Box 36"/>
          <p:cNvSpPr txBox="1">
            <a:spLocks noChangeArrowheads="1"/>
          </p:cNvSpPr>
          <p:nvPr/>
        </p:nvSpPr>
        <p:spPr bwMode="auto">
          <a:xfrm>
            <a:off x="2083556" y="692150"/>
            <a:ext cx="8739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تيم بهره‌بردار</a:t>
            </a:r>
            <a:endParaRPr lang="en-US" altLang="en-US" sz="1400" spc="-100" dirty="0">
              <a:solidFill>
                <a:schemeClr val="tx2"/>
              </a:solidFill>
              <a:ea typeface="IranNastaliq" pitchFamily="18" charset="0"/>
              <a:cs typeface="B Titr" panose="00000700000000000000" pitchFamily="2" charset="-78"/>
            </a:endParaRPr>
          </a:p>
        </p:txBody>
      </p:sp>
      <p:sp>
        <p:nvSpPr>
          <p:cNvPr id="16421" name="Text Box 37"/>
          <p:cNvSpPr txBox="1">
            <a:spLocks noChangeArrowheads="1"/>
          </p:cNvSpPr>
          <p:nvPr/>
        </p:nvSpPr>
        <p:spPr bwMode="auto">
          <a:xfrm>
            <a:off x="760868" y="692150"/>
            <a:ext cx="74090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نابرنامه‌ساز</a:t>
            </a:r>
            <a:endParaRPr lang="en-US" altLang="en-US" sz="1400" spc="-100" dirty="0">
              <a:solidFill>
                <a:schemeClr val="tx2"/>
              </a:solidFill>
              <a:ea typeface="IranNastaliq" pitchFamily="18" charset="0"/>
              <a:cs typeface="B Titr" panose="00000700000000000000" pitchFamily="2" charset="-78"/>
            </a:endParaRPr>
          </a:p>
        </p:txBody>
      </p:sp>
      <p:sp>
        <p:nvSpPr>
          <p:cNvPr id="16422" name="Text Box 38"/>
          <p:cNvSpPr txBox="1">
            <a:spLocks noChangeArrowheads="1"/>
          </p:cNvSpPr>
          <p:nvPr/>
        </p:nvSpPr>
        <p:spPr bwMode="auto">
          <a:xfrm>
            <a:off x="1331913" y="3070225"/>
            <a:ext cx="2936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200">
                <a:cs typeface="Arial" panose="020B0604020202020204" pitchFamily="34" charset="0"/>
              </a:rPr>
              <a:t>U</a:t>
            </a:r>
          </a:p>
          <a:p>
            <a:pPr algn="r" rtl="1"/>
            <a:r>
              <a:rPr lang="en-US" altLang="en-US" sz="1200">
                <a:cs typeface="Arial" panose="020B0604020202020204" pitchFamily="34" charset="0"/>
              </a:rPr>
              <a:t>F</a:t>
            </a:r>
          </a:p>
          <a:p>
            <a:pPr algn="r" rtl="1"/>
            <a:r>
              <a:rPr lang="en-US" altLang="en-US" sz="1200">
                <a:cs typeface="Arial" panose="020B0604020202020204" pitchFamily="34" charset="0"/>
              </a:rPr>
              <a:t>I</a:t>
            </a:r>
          </a:p>
        </p:txBody>
      </p:sp>
      <p:sp>
        <p:nvSpPr>
          <p:cNvPr id="16423" name="Text Box 39"/>
          <p:cNvSpPr txBox="1">
            <a:spLocks noChangeArrowheads="1"/>
          </p:cNvSpPr>
          <p:nvPr/>
        </p:nvSpPr>
        <p:spPr bwMode="auto">
          <a:xfrm>
            <a:off x="1403350" y="4725988"/>
            <a:ext cx="34925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en-US" altLang="en-US" sz="1200">
                <a:cs typeface="Arial" panose="020B0604020202020204" pitchFamily="34" charset="0"/>
              </a:rPr>
              <a:t>U</a:t>
            </a:r>
          </a:p>
          <a:p>
            <a:pPr algn="ctr" rtl="1"/>
            <a:r>
              <a:rPr lang="en-US" altLang="en-US" sz="1200">
                <a:cs typeface="Arial" panose="020B0604020202020204" pitchFamily="34" charset="0"/>
              </a:rPr>
              <a:t>F</a:t>
            </a:r>
          </a:p>
          <a:p>
            <a:pPr algn="ctr" rtl="1"/>
            <a:r>
              <a:rPr lang="en-US" altLang="en-US" sz="1200">
                <a:cs typeface="Arial" panose="020B0604020202020204" pitchFamily="34" charset="0"/>
              </a:rPr>
              <a:t>I</a:t>
            </a:r>
          </a:p>
        </p:txBody>
      </p:sp>
      <p:sp>
        <p:nvSpPr>
          <p:cNvPr id="16424" name="Line 40"/>
          <p:cNvSpPr>
            <a:spLocks noChangeShapeType="1"/>
          </p:cNvSpPr>
          <p:nvPr/>
        </p:nvSpPr>
        <p:spPr bwMode="auto">
          <a:xfrm>
            <a:off x="1763713" y="1196975"/>
            <a:ext cx="0" cy="45370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25" name="Line 41"/>
          <p:cNvSpPr>
            <a:spLocks noChangeShapeType="1"/>
          </p:cNvSpPr>
          <p:nvPr/>
        </p:nvSpPr>
        <p:spPr bwMode="auto">
          <a:xfrm>
            <a:off x="3492500" y="1125538"/>
            <a:ext cx="0" cy="460851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26" name="Line 42"/>
          <p:cNvSpPr>
            <a:spLocks noChangeShapeType="1"/>
          </p:cNvSpPr>
          <p:nvPr/>
        </p:nvSpPr>
        <p:spPr bwMode="auto">
          <a:xfrm>
            <a:off x="5219700" y="1125538"/>
            <a:ext cx="0" cy="49672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27" name="Line 43"/>
          <p:cNvSpPr>
            <a:spLocks noChangeShapeType="1"/>
          </p:cNvSpPr>
          <p:nvPr/>
        </p:nvSpPr>
        <p:spPr bwMode="auto">
          <a:xfrm>
            <a:off x="6934200" y="1268413"/>
            <a:ext cx="0" cy="45370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28" name="AutoShape 44"/>
          <p:cNvSpPr>
            <a:spLocks/>
          </p:cNvSpPr>
          <p:nvPr/>
        </p:nvSpPr>
        <p:spPr bwMode="auto">
          <a:xfrm rot="16200000">
            <a:off x="2844007" y="4148931"/>
            <a:ext cx="215900" cy="4392613"/>
          </a:xfrm>
          <a:prstGeom prst="leftBrace">
            <a:avLst>
              <a:gd name="adj1" fmla="val 16954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9" name="AutoShape 45"/>
          <p:cNvSpPr>
            <a:spLocks/>
          </p:cNvSpPr>
          <p:nvPr/>
        </p:nvSpPr>
        <p:spPr bwMode="auto">
          <a:xfrm rot="5400000">
            <a:off x="2807494" y="-1935956"/>
            <a:ext cx="288925" cy="4681537"/>
          </a:xfrm>
          <a:prstGeom prst="leftBrace">
            <a:avLst>
              <a:gd name="adj1" fmla="val 13502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30" name="Text Box 46"/>
          <p:cNvSpPr txBox="1">
            <a:spLocks noChangeArrowheads="1"/>
          </p:cNvSpPr>
          <p:nvPr/>
        </p:nvSpPr>
        <p:spPr bwMode="auto">
          <a:xfrm>
            <a:off x="2703062" y="404813"/>
            <a:ext cx="67037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برنامه‌ساز</a:t>
            </a:r>
            <a:endParaRPr lang="en-US" altLang="en-US" sz="1400" spc="-100" dirty="0">
              <a:solidFill>
                <a:schemeClr val="tx2"/>
              </a:solidFill>
              <a:ea typeface="IranNastaliq" pitchFamily="18" charset="0"/>
              <a:cs typeface="B Titr" panose="00000700000000000000" pitchFamily="2" charset="-78"/>
            </a:endParaRPr>
          </a:p>
        </p:txBody>
      </p:sp>
      <p:sp>
        <p:nvSpPr>
          <p:cNvPr id="16431" name="Text Box 47"/>
          <p:cNvSpPr txBox="1">
            <a:spLocks noChangeArrowheads="1"/>
          </p:cNvSpPr>
          <p:nvPr/>
        </p:nvSpPr>
        <p:spPr bwMode="auto">
          <a:xfrm>
            <a:off x="2608539" y="0"/>
            <a:ext cx="59503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كاربران</a:t>
            </a:r>
            <a:endParaRPr lang="en-US" altLang="en-US" sz="1400" spc="-100" dirty="0">
              <a:solidFill>
                <a:schemeClr val="tx2"/>
              </a:solidFill>
              <a:ea typeface="IranNastaliq" pitchFamily="18" charset="0"/>
              <a:cs typeface="B Titr" panose="00000700000000000000" pitchFamily="2" charset="-78"/>
            </a:endParaRPr>
          </a:p>
        </p:txBody>
      </p:sp>
      <p:sp>
        <p:nvSpPr>
          <p:cNvPr id="16432" name="Text Box 48"/>
          <p:cNvSpPr txBox="1">
            <a:spLocks noChangeArrowheads="1"/>
          </p:cNvSpPr>
          <p:nvPr/>
        </p:nvSpPr>
        <p:spPr bwMode="auto">
          <a:xfrm>
            <a:off x="2462053" y="6467475"/>
            <a:ext cx="96853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محيط فرافايلي</a:t>
            </a:r>
            <a:endParaRPr lang="en-US" altLang="en-US" sz="1400" spc="-100" dirty="0">
              <a:solidFill>
                <a:schemeClr val="tx2"/>
              </a:solidFill>
              <a:ea typeface="IranNastaliq" pitchFamily="18" charset="0"/>
              <a:cs typeface="B Titr" panose="00000700000000000000" pitchFamily="2" charset="-78"/>
            </a:endParaRPr>
          </a:p>
        </p:txBody>
      </p:sp>
      <p:sp>
        <p:nvSpPr>
          <p:cNvPr id="16433" name="Text Box 49"/>
          <p:cNvSpPr txBox="1">
            <a:spLocks noChangeArrowheads="1"/>
          </p:cNvSpPr>
          <p:nvPr/>
        </p:nvSpPr>
        <p:spPr bwMode="auto">
          <a:xfrm>
            <a:off x="468314" y="5876925"/>
            <a:ext cx="287813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r>
              <a:rPr lang="fa-IR" altLang="en-US" sz="1400" spc="-100" dirty="0">
                <a:solidFill>
                  <a:schemeClr val="tx2"/>
                </a:solidFill>
                <a:ea typeface="IranNastaliq" pitchFamily="18" charset="0"/>
                <a:cs typeface="B Titr" panose="00000700000000000000" pitchFamily="2" charset="-78"/>
              </a:rPr>
              <a:t>كثرت و تنوع </a:t>
            </a:r>
            <a:r>
              <a:rPr lang="fa-IR" altLang="en-US" sz="1400" spc="-100" dirty="0" smtClean="0">
                <a:solidFill>
                  <a:schemeClr val="tx2"/>
                </a:solidFill>
                <a:ea typeface="IranNastaliq" pitchFamily="18" charset="0"/>
                <a:cs typeface="B Titr" panose="00000700000000000000" pitchFamily="2" charset="-78"/>
              </a:rPr>
              <a:t>ديدها  </a:t>
            </a:r>
            <a:r>
              <a:rPr lang="fa-IR" altLang="en-US" sz="1400" spc="-100" dirty="0">
                <a:solidFill>
                  <a:schemeClr val="tx2"/>
                </a:solidFill>
                <a:ea typeface="IranNastaliq" pitchFamily="18" charset="0"/>
                <a:cs typeface="B Titr" panose="00000700000000000000" pitchFamily="2" charset="-78"/>
              </a:rPr>
              <a:t>نسبت </a:t>
            </a:r>
            <a:r>
              <a:rPr lang="fa-IR" altLang="en-US" sz="1400" spc="-100" dirty="0" smtClean="0">
                <a:solidFill>
                  <a:schemeClr val="tx2"/>
                </a:solidFill>
                <a:ea typeface="IranNastaliq" pitchFamily="18" charset="0"/>
                <a:cs typeface="B Titr" panose="00000700000000000000" pitchFamily="2" charset="-78"/>
              </a:rPr>
              <a:t>به  </a:t>
            </a:r>
            <a:r>
              <a:rPr lang="fa-IR" altLang="en-US" sz="1400" spc="-100" dirty="0">
                <a:solidFill>
                  <a:schemeClr val="tx2"/>
                </a:solidFill>
                <a:ea typeface="IranNastaliq" pitchFamily="18" charset="0"/>
                <a:cs typeface="B Titr" panose="00000700000000000000" pitchFamily="2" charset="-78"/>
              </a:rPr>
              <a:t>داده‌هاي ذخيره‌شده</a:t>
            </a:r>
            <a:endParaRPr lang="en-US" altLang="en-US" sz="1400" spc="-100" dirty="0">
              <a:solidFill>
                <a:schemeClr val="tx2"/>
              </a:solidFill>
              <a:ea typeface="IranNastaliq" pitchFamily="18" charset="0"/>
              <a:cs typeface="B Titr" panose="00000700000000000000" pitchFamily="2" charset="-78"/>
            </a:endParaRPr>
          </a:p>
        </p:txBody>
      </p:sp>
      <p:sp>
        <p:nvSpPr>
          <p:cNvPr id="16434" name="Text Box 50"/>
          <p:cNvSpPr txBox="1">
            <a:spLocks noChangeArrowheads="1"/>
          </p:cNvSpPr>
          <p:nvPr/>
        </p:nvSpPr>
        <p:spPr bwMode="auto">
          <a:xfrm>
            <a:off x="7084571" y="4941888"/>
            <a:ext cx="13260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محيط واحد، مجتمع و</a:t>
            </a:r>
          </a:p>
          <a:p>
            <a:pPr algn="r" rtl="1"/>
            <a:r>
              <a:rPr lang="fa-IR" altLang="en-US" sz="1400" spc="-100" dirty="0">
                <a:solidFill>
                  <a:schemeClr val="tx2"/>
                </a:solidFill>
                <a:ea typeface="IranNastaliq" pitchFamily="18" charset="0"/>
                <a:cs typeface="B Titr" panose="00000700000000000000" pitchFamily="2" charset="-78"/>
              </a:rPr>
              <a:t> اشتراكي ذخيره‌سازي</a:t>
            </a:r>
            <a:endParaRPr lang="en-US" altLang="en-US" sz="1400" spc="-100" dirty="0">
              <a:solidFill>
                <a:schemeClr val="tx2"/>
              </a:solidFill>
              <a:ea typeface="IranNastaliq" pitchFamily="18" charset="0"/>
              <a:cs typeface="B Titr" panose="00000700000000000000" pitchFamily="2" charset="-78"/>
            </a:endParaRPr>
          </a:p>
        </p:txBody>
      </p:sp>
      <p:sp>
        <p:nvSpPr>
          <p:cNvPr id="16435" name="Line 51"/>
          <p:cNvSpPr>
            <a:spLocks noChangeShapeType="1"/>
          </p:cNvSpPr>
          <p:nvPr/>
        </p:nvSpPr>
        <p:spPr bwMode="auto">
          <a:xfrm>
            <a:off x="611188" y="1700213"/>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6" name="Line 52"/>
          <p:cNvSpPr>
            <a:spLocks noChangeShapeType="1"/>
          </p:cNvSpPr>
          <p:nvPr/>
        </p:nvSpPr>
        <p:spPr bwMode="auto">
          <a:xfrm>
            <a:off x="609600" y="3213100"/>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7" name="Line 53"/>
          <p:cNvSpPr>
            <a:spLocks noChangeShapeType="1"/>
          </p:cNvSpPr>
          <p:nvPr/>
        </p:nvSpPr>
        <p:spPr bwMode="auto">
          <a:xfrm>
            <a:off x="755650" y="4868863"/>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8" name="Line 54"/>
          <p:cNvSpPr>
            <a:spLocks noChangeShapeType="1"/>
          </p:cNvSpPr>
          <p:nvPr/>
        </p:nvSpPr>
        <p:spPr bwMode="auto">
          <a:xfrm>
            <a:off x="4859338" y="292417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9" name="Line 55"/>
          <p:cNvSpPr>
            <a:spLocks noChangeShapeType="1"/>
          </p:cNvSpPr>
          <p:nvPr/>
        </p:nvSpPr>
        <p:spPr bwMode="auto">
          <a:xfrm>
            <a:off x="5580063" y="3068638"/>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0" name="Line 56"/>
          <p:cNvSpPr>
            <a:spLocks noChangeShapeType="1"/>
          </p:cNvSpPr>
          <p:nvPr/>
        </p:nvSpPr>
        <p:spPr bwMode="auto">
          <a:xfrm flipH="1">
            <a:off x="468313" y="2060575"/>
            <a:ext cx="5746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1" name="Line 57"/>
          <p:cNvSpPr>
            <a:spLocks noChangeShapeType="1"/>
          </p:cNvSpPr>
          <p:nvPr/>
        </p:nvSpPr>
        <p:spPr bwMode="auto">
          <a:xfrm flipH="1">
            <a:off x="539750" y="3500438"/>
            <a:ext cx="5746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2" name="Line 58"/>
          <p:cNvSpPr>
            <a:spLocks noChangeShapeType="1"/>
          </p:cNvSpPr>
          <p:nvPr/>
        </p:nvSpPr>
        <p:spPr bwMode="auto">
          <a:xfrm flipH="1">
            <a:off x="684213" y="5157788"/>
            <a:ext cx="5746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3" name="Line 59"/>
          <p:cNvSpPr>
            <a:spLocks noChangeShapeType="1"/>
          </p:cNvSpPr>
          <p:nvPr/>
        </p:nvSpPr>
        <p:spPr bwMode="auto">
          <a:xfrm flipH="1">
            <a:off x="4859338" y="3429000"/>
            <a:ext cx="7191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4" name="Line 60"/>
          <p:cNvSpPr>
            <a:spLocks noChangeShapeType="1"/>
          </p:cNvSpPr>
          <p:nvPr/>
        </p:nvSpPr>
        <p:spPr bwMode="auto">
          <a:xfrm flipH="1">
            <a:off x="5580063" y="3357563"/>
            <a:ext cx="2873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6" name="Line 62"/>
          <p:cNvSpPr>
            <a:spLocks noChangeShapeType="1"/>
          </p:cNvSpPr>
          <p:nvPr/>
        </p:nvSpPr>
        <p:spPr bwMode="auto">
          <a:xfrm flipH="1" flipV="1">
            <a:off x="3059113" y="1700213"/>
            <a:ext cx="935037" cy="3603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9" name="Line 65"/>
          <p:cNvSpPr>
            <a:spLocks noChangeShapeType="1"/>
          </p:cNvSpPr>
          <p:nvPr/>
        </p:nvSpPr>
        <p:spPr bwMode="auto">
          <a:xfrm flipH="1">
            <a:off x="3059113" y="3068638"/>
            <a:ext cx="935037"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0" name="Line 66"/>
          <p:cNvSpPr>
            <a:spLocks noChangeShapeType="1"/>
          </p:cNvSpPr>
          <p:nvPr/>
        </p:nvSpPr>
        <p:spPr bwMode="auto">
          <a:xfrm flipH="1">
            <a:off x="3059113" y="4508500"/>
            <a:ext cx="935037" cy="43338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1" name="Text Box 67"/>
          <p:cNvSpPr txBox="1">
            <a:spLocks noChangeArrowheads="1"/>
          </p:cNvSpPr>
          <p:nvPr/>
        </p:nvSpPr>
        <p:spPr bwMode="auto">
          <a:xfrm>
            <a:off x="5478374" y="298390"/>
            <a:ext cx="29402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2000" b="1" dirty="0">
                <a:solidFill>
                  <a:schemeClr val="tx2"/>
                </a:solidFill>
                <a:latin typeface="+mn-lt"/>
                <a:ea typeface="IranNastaliq" pitchFamily="18" charset="0"/>
                <a:cs typeface="B Titr" pitchFamily="2" charset="-78"/>
              </a:rPr>
              <a:t>نمايش ساده‌شده روش پايگاهي</a:t>
            </a:r>
            <a:endParaRPr lang="en-US" altLang="en-US" sz="2000" b="1" dirty="0">
              <a:solidFill>
                <a:schemeClr val="tx2"/>
              </a:solidFill>
              <a:latin typeface="+mn-lt"/>
              <a:ea typeface="IranNastaliq" pitchFamily="18" charset="0"/>
              <a:cs typeface="B Titr" pitchFamily="2" charset="-78"/>
            </a:endParaRPr>
          </a:p>
        </p:txBody>
      </p:sp>
    </p:spTree>
    <p:extLst>
      <p:ext uri="{BB962C8B-B14F-4D97-AF65-F5344CB8AC3E}">
        <p14:creationId xmlns:p14="http://schemas.microsoft.com/office/powerpoint/2010/main" val="88722319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819944" y="1184412"/>
            <a:ext cx="8802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بررسي </a:t>
            </a:r>
            <a:r>
              <a:rPr lang="fa-IR" altLang="en-US" sz="2800" b="1" spc="-100" dirty="0">
                <a:solidFill>
                  <a:schemeClr val="tx2"/>
                </a:solidFill>
                <a:ea typeface="IranNastaliq" pitchFamily="18" charset="0"/>
                <a:cs typeface="B Roya" panose="00000400000000000000" pitchFamily="2" charset="-78"/>
              </a:rPr>
              <a:t>و تحليل نيازهاي پردازشي و اطلاعاتي همه قسمتها </a:t>
            </a:r>
            <a:endParaRPr lang="fa-IR" altLang="en-US" sz="2800" b="1" spc="-100" dirty="0" smtClean="0">
              <a:solidFill>
                <a:schemeClr val="tx2"/>
              </a:solidFill>
              <a:ea typeface="IranNastaliq" pitchFamily="18" charset="0"/>
              <a:cs typeface="B Roya" panose="00000400000000000000" pitchFamily="2" charset="-78"/>
            </a:endParaRPr>
          </a:p>
          <a:p>
            <a:pPr lvl="1" algn="r" rtl="1">
              <a:spcBef>
                <a:spcPct val="50000"/>
              </a:spcBef>
            </a:pPr>
            <a:r>
              <a:rPr lang="fa-IR" altLang="en-US" sz="2800" b="1" spc="-100" dirty="0" smtClean="0">
                <a:solidFill>
                  <a:schemeClr val="tx2"/>
                </a:solidFill>
                <a:ea typeface="IranNastaliq" pitchFamily="18" charset="0"/>
                <a:cs typeface="B Roya" panose="00000400000000000000" pitchFamily="2" charset="-78"/>
              </a:rPr>
              <a:t>توسط </a:t>
            </a:r>
            <a:r>
              <a:rPr lang="fa-IR" altLang="en-US" sz="2800" b="1" spc="-100" dirty="0">
                <a:solidFill>
                  <a:schemeClr val="tx2"/>
                </a:solidFill>
                <a:ea typeface="IranNastaliq" pitchFamily="18" charset="0"/>
                <a:cs typeface="B Roya" panose="00000400000000000000" pitchFamily="2" charset="-78"/>
              </a:rPr>
              <a:t>يك گروه</a:t>
            </a:r>
            <a:endParaRPr lang="en-US" altLang="en-US" sz="2800" b="1" spc="-100" dirty="0">
              <a:solidFill>
                <a:schemeClr val="tx2"/>
              </a:solidFill>
              <a:ea typeface="IranNastaliq" pitchFamily="18" charset="0"/>
              <a:cs typeface="B Roya" panose="00000400000000000000" pitchFamily="2" charset="-78"/>
            </a:endParaRPr>
          </a:p>
        </p:txBody>
      </p:sp>
      <p:sp>
        <p:nvSpPr>
          <p:cNvPr id="17413" name="Text Box 5"/>
          <p:cNvSpPr txBox="1">
            <a:spLocks noChangeArrowheads="1"/>
          </p:cNvSpPr>
          <p:nvPr/>
        </p:nvSpPr>
        <p:spPr bwMode="auto">
          <a:xfrm>
            <a:off x="2255838" y="401638"/>
            <a:ext cx="44465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1"/>
            <a:r>
              <a:rPr lang="fa-IR" altLang="en-US" sz="3200" b="1">
                <a:solidFill>
                  <a:schemeClr val="bg1"/>
                </a:solidFill>
              </a:rPr>
              <a:t>مراحل كلي كار در روش پايگاهي</a:t>
            </a:r>
            <a:endParaRPr lang="en-US" altLang="en-US" sz="3200" b="1">
              <a:solidFill>
                <a:schemeClr val="bg1"/>
              </a:solidFill>
            </a:endParaRPr>
          </a:p>
        </p:txBody>
      </p:sp>
      <p:sp>
        <p:nvSpPr>
          <p:cNvPr id="17414" name="Text Box 6"/>
          <p:cNvSpPr txBox="1">
            <a:spLocks noChangeArrowheads="1"/>
          </p:cNvSpPr>
          <p:nvPr/>
        </p:nvSpPr>
        <p:spPr bwMode="auto">
          <a:xfrm>
            <a:off x="5046730" y="2137075"/>
            <a:ext cx="312938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مدلسازي </a:t>
            </a:r>
            <a:r>
              <a:rPr lang="fa-IR" altLang="en-US" sz="2800" b="1" spc="-100" dirty="0">
                <a:solidFill>
                  <a:schemeClr val="tx2"/>
                </a:solidFill>
                <a:ea typeface="IranNastaliq" pitchFamily="18" charset="0"/>
                <a:cs typeface="B Roya" panose="00000400000000000000" pitchFamily="2" charset="-78"/>
              </a:rPr>
              <a:t>معنايي داده‌ها</a:t>
            </a:r>
            <a:endParaRPr lang="en-US" altLang="en-US" sz="2800" b="1" spc="-100" dirty="0">
              <a:solidFill>
                <a:schemeClr val="tx2"/>
              </a:solidFill>
              <a:ea typeface="IranNastaliq" pitchFamily="18" charset="0"/>
              <a:cs typeface="B Roya" panose="00000400000000000000" pitchFamily="2" charset="-78"/>
            </a:endParaRPr>
          </a:p>
        </p:txBody>
      </p:sp>
      <p:sp>
        <p:nvSpPr>
          <p:cNvPr id="17415" name="Text Box 7"/>
          <p:cNvSpPr txBox="1">
            <a:spLocks noChangeArrowheads="1"/>
          </p:cNvSpPr>
          <p:nvPr/>
        </p:nvSpPr>
        <p:spPr bwMode="auto">
          <a:xfrm>
            <a:off x="1654591" y="2810966"/>
            <a:ext cx="654057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تعيين </a:t>
            </a:r>
            <a:r>
              <a:rPr lang="fa-IR" altLang="en-US" sz="2800" b="1" spc="-100" dirty="0">
                <a:solidFill>
                  <a:schemeClr val="tx2"/>
                </a:solidFill>
                <a:ea typeface="IranNastaliq" pitchFamily="18" charset="0"/>
                <a:cs typeface="B Roya" panose="00000400000000000000" pitchFamily="2" charset="-78"/>
              </a:rPr>
              <a:t>مشخصات جامع (يكپارچه) كاربردي و وظايف آن</a:t>
            </a:r>
            <a:endParaRPr lang="en-US" altLang="en-US" sz="2800" b="1" spc="-100" dirty="0">
              <a:solidFill>
                <a:schemeClr val="tx2"/>
              </a:solidFill>
              <a:ea typeface="IranNastaliq" pitchFamily="18" charset="0"/>
              <a:cs typeface="B Roya" panose="00000400000000000000" pitchFamily="2" charset="-78"/>
            </a:endParaRPr>
          </a:p>
        </p:txBody>
      </p:sp>
      <p:sp>
        <p:nvSpPr>
          <p:cNvPr id="17416" name="Text Box 8"/>
          <p:cNvSpPr txBox="1">
            <a:spLocks noChangeArrowheads="1"/>
          </p:cNvSpPr>
          <p:nvPr/>
        </p:nvSpPr>
        <p:spPr bwMode="auto">
          <a:xfrm>
            <a:off x="4144054" y="4346824"/>
            <a:ext cx="4051109"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استفاده </a:t>
            </a:r>
            <a:r>
              <a:rPr lang="fa-IR" altLang="en-US" sz="2800" b="1" spc="-100" dirty="0">
                <a:solidFill>
                  <a:schemeClr val="tx2"/>
                </a:solidFill>
                <a:ea typeface="IranNastaliq" pitchFamily="18" charset="0"/>
                <a:cs typeface="B Roya" panose="00000400000000000000" pitchFamily="2" charset="-78"/>
              </a:rPr>
              <a:t>از يك يا چند </a:t>
            </a:r>
            <a:r>
              <a:rPr lang="en-US" altLang="en-US" sz="2800" b="1" spc="-100" dirty="0">
                <a:solidFill>
                  <a:schemeClr val="tx2"/>
                </a:solidFill>
                <a:ea typeface="IranNastaliq" pitchFamily="18" charset="0"/>
                <a:cs typeface="B Roya" panose="00000400000000000000" pitchFamily="2" charset="-78"/>
              </a:rPr>
              <a:t>DBMS</a:t>
            </a:r>
          </a:p>
        </p:txBody>
      </p:sp>
      <p:sp>
        <p:nvSpPr>
          <p:cNvPr id="17417" name="Text Box 9"/>
          <p:cNvSpPr txBox="1">
            <a:spLocks noChangeArrowheads="1"/>
          </p:cNvSpPr>
          <p:nvPr/>
        </p:nvSpPr>
        <p:spPr bwMode="auto">
          <a:xfrm>
            <a:off x="3805820" y="5156449"/>
            <a:ext cx="4389343"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طراحي </a:t>
            </a:r>
            <a:r>
              <a:rPr lang="fa-IR" altLang="en-US" sz="2800" b="1" spc="-100" dirty="0">
                <a:solidFill>
                  <a:schemeClr val="tx2"/>
                </a:solidFill>
                <a:ea typeface="IranNastaliq" pitchFamily="18" charset="0"/>
                <a:cs typeface="B Roya" panose="00000400000000000000" pitchFamily="2" charset="-78"/>
              </a:rPr>
              <a:t>پايگاه داده‌ها در سطوح لازم</a:t>
            </a:r>
            <a:endParaRPr lang="en-US" altLang="en-US" sz="2800" b="1" spc="-100" dirty="0">
              <a:solidFill>
                <a:schemeClr val="tx2"/>
              </a:solidFill>
              <a:ea typeface="IranNastaliq" pitchFamily="18" charset="0"/>
              <a:cs typeface="B Roya" panose="00000400000000000000" pitchFamily="2" charset="-78"/>
            </a:endParaRPr>
          </a:p>
        </p:txBody>
      </p:sp>
      <p:sp>
        <p:nvSpPr>
          <p:cNvPr id="17425" name="Text Box 17"/>
          <p:cNvSpPr txBox="1">
            <a:spLocks noChangeArrowheads="1"/>
          </p:cNvSpPr>
          <p:nvPr/>
        </p:nvSpPr>
        <p:spPr bwMode="auto">
          <a:xfrm>
            <a:off x="1603108" y="3558085"/>
            <a:ext cx="661110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انتخاب </a:t>
            </a:r>
            <a:r>
              <a:rPr lang="fa-IR" altLang="en-US" sz="2800" b="1" spc="-100" dirty="0">
                <a:solidFill>
                  <a:schemeClr val="tx2"/>
                </a:solidFill>
                <a:ea typeface="IranNastaliq" pitchFamily="18" charset="0"/>
                <a:cs typeface="B Roya" panose="00000400000000000000" pitchFamily="2" charset="-78"/>
              </a:rPr>
              <a:t>يك يا چند پيكربندي سخت‌افزاري-نرم‌افزاري</a:t>
            </a:r>
            <a:endParaRPr lang="en-US" altLang="en-US" sz="2800" b="1" spc="-100" dirty="0">
              <a:solidFill>
                <a:schemeClr val="tx2"/>
              </a:solidFill>
              <a:ea typeface="IranNastaliq" pitchFamily="18" charset="0"/>
              <a:cs typeface="B Roya" panose="00000400000000000000" pitchFamily="2" charset="-78"/>
            </a:endParaRPr>
          </a:p>
        </p:txBody>
      </p:sp>
      <p:cxnSp>
        <p:nvCxnSpPr>
          <p:cNvPr id="11" name="Straight Connector 10"/>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a:solidFill>
                  <a:schemeClr val="tx2"/>
                </a:solidFill>
                <a:ea typeface="IranNastaliq" pitchFamily="18" charset="0"/>
                <a:cs typeface="B Titr" pitchFamily="2" charset="-78"/>
              </a:rPr>
              <a:t>م</a:t>
            </a:r>
            <a:r>
              <a:rPr lang="fa-IR" altLang="en-US" sz="2400" b="1" dirty="0" smtClean="0">
                <a:solidFill>
                  <a:schemeClr val="tx2"/>
                </a:solidFill>
                <a:ea typeface="IranNastaliq" pitchFamily="18" charset="0"/>
                <a:cs typeface="B Titr" pitchFamily="2" charset="-78"/>
              </a:rPr>
              <a:t>راحل </a:t>
            </a:r>
            <a:r>
              <a:rPr lang="fa-IR" altLang="en-US" sz="2400" b="1" dirty="0">
                <a:solidFill>
                  <a:schemeClr val="tx2"/>
                </a:solidFill>
                <a:ea typeface="IranNastaliq" pitchFamily="18" charset="0"/>
                <a:cs typeface="B Titr" pitchFamily="2" charset="-78"/>
              </a:rPr>
              <a:t>كلي كار در روش </a:t>
            </a:r>
            <a:r>
              <a:rPr lang="fa-IR" altLang="en-US" sz="2400" b="1" dirty="0" smtClean="0">
                <a:solidFill>
                  <a:schemeClr val="tx2"/>
                </a:solidFill>
                <a:ea typeface="IranNastaliq" pitchFamily="18" charset="0"/>
                <a:cs typeface="B Titr" pitchFamily="2" charset="-78"/>
              </a:rPr>
              <a:t>پايگاهي</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8162280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Text Box 4"/>
          <p:cNvSpPr txBox="1">
            <a:spLocks noChangeArrowheads="1"/>
          </p:cNvSpPr>
          <p:nvPr/>
        </p:nvSpPr>
        <p:spPr bwMode="auto">
          <a:xfrm>
            <a:off x="2147347" y="3632200"/>
            <a:ext cx="6096541"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تعريف </a:t>
            </a:r>
            <a:r>
              <a:rPr lang="fa-IR" altLang="en-US" sz="2800" b="1" spc="-100" dirty="0">
                <a:solidFill>
                  <a:schemeClr val="tx2"/>
                </a:solidFill>
                <a:ea typeface="IranNastaliq" pitchFamily="18" charset="0"/>
                <a:cs typeface="B Roya" panose="00000400000000000000" pitchFamily="2" charset="-78"/>
              </a:rPr>
              <a:t>پايگاه داده هر قسمت توسط كاربر مربوطه</a:t>
            </a:r>
            <a:endParaRPr lang="en-US" altLang="en-US" sz="2800" b="1" spc="-100" dirty="0">
              <a:solidFill>
                <a:schemeClr val="tx2"/>
              </a:solidFill>
              <a:ea typeface="IranNastaliq" pitchFamily="18" charset="0"/>
              <a:cs typeface="B Roya" panose="00000400000000000000" pitchFamily="2" charset="-78"/>
            </a:endParaRPr>
          </a:p>
        </p:txBody>
      </p:sp>
      <p:sp>
        <p:nvSpPr>
          <p:cNvPr id="291845" name="Text Box 5"/>
          <p:cNvSpPr txBox="1">
            <a:spLocks noChangeArrowheads="1"/>
          </p:cNvSpPr>
          <p:nvPr/>
        </p:nvSpPr>
        <p:spPr bwMode="auto">
          <a:xfrm>
            <a:off x="3254117" y="4437063"/>
            <a:ext cx="49183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طراحي </a:t>
            </a:r>
            <a:r>
              <a:rPr lang="fa-IR" altLang="en-US" sz="2800" b="1" spc="-100" dirty="0">
                <a:solidFill>
                  <a:schemeClr val="tx2"/>
                </a:solidFill>
                <a:ea typeface="IranNastaliq" pitchFamily="18" charset="0"/>
                <a:cs typeface="B Roya" panose="00000400000000000000" pitchFamily="2" charset="-78"/>
              </a:rPr>
              <a:t>برنامه‌هاي عمليات در پايگاه داده</a:t>
            </a:r>
            <a:endParaRPr lang="en-US" altLang="en-US" sz="2800" b="1" spc="-100" dirty="0">
              <a:solidFill>
                <a:schemeClr val="tx2"/>
              </a:solidFill>
              <a:ea typeface="IranNastaliq" pitchFamily="18" charset="0"/>
              <a:cs typeface="B Roya" panose="00000400000000000000" pitchFamily="2" charset="-78"/>
            </a:endParaRPr>
          </a:p>
        </p:txBody>
      </p:sp>
      <p:sp>
        <p:nvSpPr>
          <p:cNvPr id="291846" name="Text Box 6"/>
          <p:cNvSpPr txBox="1">
            <a:spLocks noChangeArrowheads="1"/>
          </p:cNvSpPr>
          <p:nvPr/>
        </p:nvSpPr>
        <p:spPr bwMode="auto">
          <a:xfrm>
            <a:off x="2494263" y="5157788"/>
            <a:ext cx="56813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ب</a:t>
            </a:r>
            <a:r>
              <a:rPr lang="fa-IR" altLang="en-US" sz="2800" b="1" spc="-100" dirty="0" smtClean="0">
                <a:solidFill>
                  <a:schemeClr val="tx2"/>
                </a:solidFill>
                <a:ea typeface="IranNastaliq" pitchFamily="18" charset="0"/>
                <a:cs typeface="B Roya" panose="00000400000000000000" pitchFamily="2" charset="-78"/>
              </a:rPr>
              <a:t>هره‌برداري </a:t>
            </a:r>
            <a:r>
              <a:rPr lang="fa-IR" altLang="en-US" sz="2800" b="1" spc="-100" dirty="0">
                <a:solidFill>
                  <a:schemeClr val="tx2"/>
                </a:solidFill>
                <a:ea typeface="IranNastaliq" pitchFamily="18" charset="0"/>
                <a:cs typeface="B Roya" panose="00000400000000000000" pitchFamily="2" charset="-78"/>
              </a:rPr>
              <a:t>واقعي از سيستم پس از تستهاي لازم</a:t>
            </a:r>
            <a:endParaRPr lang="en-US" altLang="en-US" sz="2800" b="1" spc="-100" dirty="0">
              <a:solidFill>
                <a:schemeClr val="tx2"/>
              </a:solidFill>
              <a:ea typeface="IranNastaliq" pitchFamily="18" charset="0"/>
              <a:cs typeface="B Roya" panose="00000400000000000000" pitchFamily="2" charset="-78"/>
            </a:endParaRPr>
          </a:p>
        </p:txBody>
      </p:sp>
      <p:sp>
        <p:nvSpPr>
          <p:cNvPr id="291847" name="Text Box 7"/>
          <p:cNvSpPr txBox="1">
            <a:spLocks noChangeArrowheads="1"/>
          </p:cNvSpPr>
          <p:nvPr/>
        </p:nvSpPr>
        <p:spPr bwMode="auto">
          <a:xfrm>
            <a:off x="2255838" y="401638"/>
            <a:ext cx="44465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1"/>
            <a:r>
              <a:rPr lang="fa-IR" altLang="en-US" sz="3200" b="1">
                <a:solidFill>
                  <a:schemeClr val="bg1"/>
                </a:solidFill>
              </a:rPr>
              <a:t>مراحل كلي كار در روش پايگاهي</a:t>
            </a:r>
            <a:endParaRPr lang="en-US" altLang="en-US" sz="3200" b="1">
              <a:solidFill>
                <a:schemeClr val="bg1"/>
              </a:solidFill>
            </a:endParaRPr>
          </a:p>
        </p:txBody>
      </p:sp>
      <p:sp>
        <p:nvSpPr>
          <p:cNvPr id="291848" name="Text Box 8"/>
          <p:cNvSpPr txBox="1">
            <a:spLocks noChangeArrowheads="1"/>
          </p:cNvSpPr>
          <p:nvPr/>
        </p:nvSpPr>
        <p:spPr bwMode="auto">
          <a:xfrm>
            <a:off x="2900418" y="2876550"/>
            <a:ext cx="537839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طراحي </a:t>
            </a:r>
            <a:r>
              <a:rPr lang="fa-IR" altLang="en-US" sz="2800" b="1" spc="-100" dirty="0">
                <a:solidFill>
                  <a:schemeClr val="tx2"/>
                </a:solidFill>
                <a:ea typeface="IranNastaliq" pitchFamily="18" charset="0"/>
                <a:cs typeface="B Roya" panose="00000400000000000000" pitchFamily="2" charset="-78"/>
              </a:rPr>
              <a:t>و توليد واسطهاي كاربرپسند مورد نياز</a:t>
            </a:r>
            <a:endParaRPr lang="en-US" altLang="en-US" sz="2800" b="1" spc="-100" dirty="0">
              <a:solidFill>
                <a:schemeClr val="tx2"/>
              </a:solidFill>
              <a:ea typeface="IranNastaliq" pitchFamily="18" charset="0"/>
              <a:cs typeface="B Roya" panose="00000400000000000000" pitchFamily="2" charset="-78"/>
            </a:endParaRPr>
          </a:p>
        </p:txBody>
      </p:sp>
      <p:sp>
        <p:nvSpPr>
          <p:cNvPr id="291849" name="Text Box 9"/>
          <p:cNvSpPr txBox="1">
            <a:spLocks noChangeArrowheads="1"/>
          </p:cNvSpPr>
          <p:nvPr/>
        </p:nvSpPr>
        <p:spPr bwMode="auto">
          <a:xfrm>
            <a:off x="959523" y="2117725"/>
            <a:ext cx="728436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ايجاد </a:t>
            </a:r>
            <a:r>
              <a:rPr lang="fa-IR" altLang="en-US" sz="2800" b="1" spc="-100" dirty="0">
                <a:solidFill>
                  <a:schemeClr val="tx2"/>
                </a:solidFill>
                <a:ea typeface="IranNastaliq" pitchFamily="18" charset="0"/>
                <a:cs typeface="B Roya" panose="00000400000000000000" pitchFamily="2" charset="-78"/>
              </a:rPr>
              <a:t>محيط واحد و مجتمع ذخيره‌سازي و مشترك بين كاربران</a:t>
            </a:r>
            <a:endParaRPr lang="en-US" altLang="en-US" sz="2800" b="1" spc="-100" dirty="0">
              <a:solidFill>
                <a:schemeClr val="tx2"/>
              </a:solidFill>
              <a:ea typeface="IranNastaliq" pitchFamily="18" charset="0"/>
              <a:cs typeface="B Roya" panose="00000400000000000000" pitchFamily="2" charset="-78"/>
            </a:endParaRPr>
          </a:p>
        </p:txBody>
      </p:sp>
      <p:sp>
        <p:nvSpPr>
          <p:cNvPr id="291850" name="Text Box 10"/>
          <p:cNvSpPr txBox="1">
            <a:spLocks noChangeArrowheads="1"/>
          </p:cNvSpPr>
          <p:nvPr/>
        </p:nvSpPr>
        <p:spPr bwMode="auto">
          <a:xfrm>
            <a:off x="1753009" y="1470025"/>
            <a:ext cx="649087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توليد </a:t>
            </a:r>
            <a:r>
              <a:rPr lang="fa-IR" altLang="en-US" sz="2800" b="1" spc="-100" dirty="0">
                <a:solidFill>
                  <a:schemeClr val="tx2"/>
                </a:solidFill>
                <a:ea typeface="IranNastaliq" pitchFamily="18" charset="0"/>
                <a:cs typeface="B Roya" panose="00000400000000000000" pitchFamily="2" charset="-78"/>
              </a:rPr>
              <a:t>مجموعه‌اي از برنامه‌هاي ايجاد و كنترل پايگاه داده</a:t>
            </a:r>
            <a:endParaRPr lang="en-US" altLang="en-US" sz="2800" b="1" spc="-100" dirty="0">
              <a:solidFill>
                <a:schemeClr val="tx2"/>
              </a:solidFill>
              <a:ea typeface="IranNastaliq" pitchFamily="18" charset="0"/>
              <a:cs typeface="B Roya" panose="00000400000000000000" pitchFamily="2" charset="-78"/>
            </a:endParaRPr>
          </a:p>
        </p:txBody>
      </p:sp>
      <p:cxnSp>
        <p:nvCxnSpPr>
          <p:cNvPr id="9" name="Straight Connector 8"/>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م</a:t>
            </a:r>
            <a:r>
              <a:rPr lang="fa-IR" altLang="en-US" sz="2400" b="1" dirty="0">
                <a:solidFill>
                  <a:schemeClr val="tx2"/>
                </a:solidFill>
                <a:ea typeface="IranNastaliq" pitchFamily="18" charset="0"/>
                <a:cs typeface="B Titr" pitchFamily="2" charset="-78"/>
              </a:rPr>
              <a:t>راحل كلي كار در روش پايگاهي</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54356796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j02055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275" y="4048125"/>
            <a:ext cx="1416050" cy="1300163"/>
          </a:xfrm>
          <a:prstGeom prst="rect">
            <a:avLst/>
          </a:prstGeom>
          <a:noFill/>
          <a:extLst>
            <a:ext uri="{909E8E84-426E-40DD-AFC4-6F175D3DCCD1}">
              <a14:hiddenFill xmlns:a14="http://schemas.microsoft.com/office/drawing/2010/main">
                <a:solidFill>
                  <a:srgbClr val="FFFFFF"/>
                </a:solidFill>
              </a14:hiddenFill>
            </a:ext>
          </a:extLst>
        </p:spPr>
      </p:pic>
      <p:sp>
        <p:nvSpPr>
          <p:cNvPr id="18437" name="AutoShape 5"/>
          <p:cNvSpPr>
            <a:spLocks noChangeArrowheads="1"/>
          </p:cNvSpPr>
          <p:nvPr/>
        </p:nvSpPr>
        <p:spPr bwMode="auto">
          <a:xfrm>
            <a:off x="1476375" y="2062163"/>
            <a:ext cx="1584325" cy="647700"/>
          </a:xfrm>
          <a:prstGeom prst="flowChartPunchedCard">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pic>
        <p:nvPicPr>
          <p:cNvPr id="18438" name="Picture 6" descr="j02055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275" y="5437188"/>
            <a:ext cx="1343025" cy="1231900"/>
          </a:xfrm>
          <a:prstGeom prst="rect">
            <a:avLst/>
          </a:prstGeom>
          <a:noFill/>
          <a:extLst>
            <a:ext uri="{909E8E84-426E-40DD-AFC4-6F175D3DCCD1}">
              <a14:hiddenFill xmlns:a14="http://schemas.microsoft.com/office/drawing/2010/main">
                <a:solidFill>
                  <a:srgbClr val="FFFFFF"/>
                </a:solidFill>
              </a14:hiddenFill>
            </a:ext>
          </a:extLst>
        </p:spPr>
      </p:pic>
      <p:sp>
        <p:nvSpPr>
          <p:cNvPr id="18439" name="AutoShape 7"/>
          <p:cNvSpPr>
            <a:spLocks noChangeArrowheads="1"/>
          </p:cNvSpPr>
          <p:nvPr/>
        </p:nvSpPr>
        <p:spPr bwMode="auto">
          <a:xfrm>
            <a:off x="1476375" y="2925763"/>
            <a:ext cx="1584325" cy="647700"/>
          </a:xfrm>
          <a:prstGeom prst="flowChartPunchedCard">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8440" name="Rectangle 8"/>
          <p:cNvSpPr>
            <a:spLocks noChangeArrowheads="1"/>
          </p:cNvSpPr>
          <p:nvPr/>
        </p:nvSpPr>
        <p:spPr bwMode="auto">
          <a:xfrm>
            <a:off x="4067175" y="2062163"/>
            <a:ext cx="1800225" cy="43910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8441" name="Rectangle 9"/>
          <p:cNvSpPr>
            <a:spLocks noChangeArrowheads="1"/>
          </p:cNvSpPr>
          <p:nvPr/>
        </p:nvSpPr>
        <p:spPr bwMode="auto">
          <a:xfrm>
            <a:off x="4427538" y="2709863"/>
            <a:ext cx="1008062" cy="273526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endParaRPr lang="en-US"/>
          </a:p>
        </p:txBody>
      </p:sp>
      <p:sp>
        <p:nvSpPr>
          <p:cNvPr id="18442" name="AutoShape 10"/>
          <p:cNvSpPr>
            <a:spLocks noChangeArrowheads="1"/>
          </p:cNvSpPr>
          <p:nvPr/>
        </p:nvSpPr>
        <p:spPr bwMode="auto">
          <a:xfrm>
            <a:off x="6516688" y="2505075"/>
            <a:ext cx="1636712" cy="2797175"/>
          </a:xfrm>
          <a:prstGeom prst="flowChartMagneticDisk">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en-US"/>
          </a:p>
        </p:txBody>
      </p:sp>
      <p:sp>
        <p:nvSpPr>
          <p:cNvPr id="18443" name="AutoShape 11"/>
          <p:cNvSpPr>
            <a:spLocks/>
          </p:cNvSpPr>
          <p:nvPr/>
        </p:nvSpPr>
        <p:spPr bwMode="auto">
          <a:xfrm rot="16200000">
            <a:off x="2016125" y="1052513"/>
            <a:ext cx="252413" cy="1620837"/>
          </a:xfrm>
          <a:prstGeom prst="rightBrace">
            <a:avLst>
              <a:gd name="adj1" fmla="val 535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altLang="en-US" sz="1800">
              <a:cs typeface="Arial" panose="020B0604020202020204" pitchFamily="34" charset="0"/>
            </a:endParaRPr>
          </a:p>
        </p:txBody>
      </p:sp>
      <p:sp>
        <p:nvSpPr>
          <p:cNvPr id="18444" name="AutoShape 12"/>
          <p:cNvSpPr>
            <a:spLocks/>
          </p:cNvSpPr>
          <p:nvPr/>
        </p:nvSpPr>
        <p:spPr bwMode="auto">
          <a:xfrm rot="10800000">
            <a:off x="755650" y="2062163"/>
            <a:ext cx="360363" cy="1800225"/>
          </a:xfrm>
          <a:prstGeom prst="rightBrace">
            <a:avLst>
              <a:gd name="adj1" fmla="val 4163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AutoShape 13"/>
          <p:cNvSpPr>
            <a:spLocks/>
          </p:cNvSpPr>
          <p:nvPr/>
        </p:nvSpPr>
        <p:spPr bwMode="auto">
          <a:xfrm rot="10800000">
            <a:off x="971550" y="4221163"/>
            <a:ext cx="215900" cy="2303462"/>
          </a:xfrm>
          <a:prstGeom prst="rightBrace">
            <a:avLst>
              <a:gd name="adj1" fmla="val 8890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6" name="Line 14"/>
          <p:cNvSpPr>
            <a:spLocks noChangeShapeType="1"/>
          </p:cNvSpPr>
          <p:nvPr/>
        </p:nvSpPr>
        <p:spPr bwMode="auto">
          <a:xfrm>
            <a:off x="2916238" y="2349500"/>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7" name="Line 15"/>
          <p:cNvSpPr>
            <a:spLocks noChangeShapeType="1"/>
          </p:cNvSpPr>
          <p:nvPr/>
        </p:nvSpPr>
        <p:spPr bwMode="auto">
          <a:xfrm>
            <a:off x="2916238" y="3429000"/>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8" name="Line 16"/>
          <p:cNvSpPr>
            <a:spLocks noChangeShapeType="1"/>
          </p:cNvSpPr>
          <p:nvPr/>
        </p:nvSpPr>
        <p:spPr bwMode="auto">
          <a:xfrm>
            <a:off x="2916238" y="5013325"/>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9" name="Line 17"/>
          <p:cNvSpPr>
            <a:spLocks noChangeShapeType="1"/>
          </p:cNvSpPr>
          <p:nvPr/>
        </p:nvSpPr>
        <p:spPr bwMode="auto">
          <a:xfrm>
            <a:off x="2916238" y="6165850"/>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0" name="Line 18"/>
          <p:cNvSpPr>
            <a:spLocks noChangeShapeType="1"/>
          </p:cNvSpPr>
          <p:nvPr/>
        </p:nvSpPr>
        <p:spPr bwMode="auto">
          <a:xfrm>
            <a:off x="5867400" y="3692525"/>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1" name="Line 19"/>
          <p:cNvSpPr>
            <a:spLocks noChangeShapeType="1"/>
          </p:cNvSpPr>
          <p:nvPr/>
        </p:nvSpPr>
        <p:spPr bwMode="auto">
          <a:xfrm flipH="1">
            <a:off x="5867400" y="4437063"/>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2" name="Text Box 20"/>
          <p:cNvSpPr txBox="1">
            <a:spLocks noChangeArrowheads="1"/>
          </p:cNvSpPr>
          <p:nvPr/>
        </p:nvSpPr>
        <p:spPr bwMode="auto">
          <a:xfrm>
            <a:off x="6701631" y="2803943"/>
            <a:ext cx="12144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fa-IR" altLang="en-US" b="1" spc="-100" dirty="0">
                <a:solidFill>
                  <a:schemeClr val="tx1">
                    <a:lumMod val="85000"/>
                    <a:lumOff val="15000"/>
                  </a:schemeClr>
                </a:solidFill>
                <a:latin typeface="+mn-lt"/>
                <a:ea typeface="IranNastaliq" pitchFamily="18" charset="0"/>
                <a:cs typeface="B Roya" panose="00000400000000000000" pitchFamily="2" charset="-78"/>
              </a:rPr>
              <a:t>پايگاه داده‌ها</a:t>
            </a:r>
            <a:endParaRPr lang="en-US" altLang="en-US" b="1" spc="-100" dirty="0">
              <a:solidFill>
                <a:schemeClr val="tx1">
                  <a:lumMod val="85000"/>
                  <a:lumOff val="15000"/>
                </a:schemeClr>
              </a:solidFill>
              <a:latin typeface="+mn-lt"/>
              <a:ea typeface="IranNastaliq" pitchFamily="18" charset="0"/>
              <a:cs typeface="B Roya" panose="00000400000000000000" pitchFamily="2" charset="-78"/>
            </a:endParaRPr>
          </a:p>
        </p:txBody>
      </p:sp>
      <p:sp>
        <p:nvSpPr>
          <p:cNvPr id="18454" name="Text Box 22"/>
          <p:cNvSpPr txBox="1">
            <a:spLocks noChangeArrowheads="1"/>
          </p:cNvSpPr>
          <p:nvPr/>
        </p:nvSpPr>
        <p:spPr bwMode="auto">
          <a:xfrm>
            <a:off x="4510881" y="3213100"/>
            <a:ext cx="79216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1600" spc="-100" dirty="0">
                <a:solidFill>
                  <a:schemeClr val="tx2"/>
                </a:solidFill>
                <a:ea typeface="IranNastaliq" pitchFamily="18" charset="0"/>
                <a:cs typeface="B Titr" panose="00000700000000000000" pitchFamily="2" charset="-78"/>
              </a:rPr>
              <a:t>سيستم</a:t>
            </a:r>
          </a:p>
          <a:p>
            <a:pPr algn="ctr" rtl="1">
              <a:spcBef>
                <a:spcPct val="50000"/>
              </a:spcBef>
            </a:pPr>
            <a:r>
              <a:rPr lang="fa-IR" altLang="en-US" sz="1600" spc="-100" dirty="0">
                <a:solidFill>
                  <a:schemeClr val="tx2"/>
                </a:solidFill>
                <a:ea typeface="IranNastaliq" pitchFamily="18" charset="0"/>
                <a:cs typeface="B Titr" panose="00000700000000000000" pitchFamily="2" charset="-78"/>
              </a:rPr>
              <a:t>مديريت</a:t>
            </a:r>
          </a:p>
          <a:p>
            <a:pPr algn="ctr" rtl="1">
              <a:spcBef>
                <a:spcPct val="50000"/>
              </a:spcBef>
            </a:pPr>
            <a:r>
              <a:rPr lang="fa-IR" altLang="en-US" sz="1600" spc="-100" dirty="0">
                <a:solidFill>
                  <a:schemeClr val="tx2"/>
                </a:solidFill>
                <a:ea typeface="IranNastaliq" pitchFamily="18" charset="0"/>
                <a:cs typeface="B Titr" panose="00000700000000000000" pitchFamily="2" charset="-78"/>
              </a:rPr>
              <a:t>پايگاه</a:t>
            </a:r>
            <a:endParaRPr lang="fa-IR" altLang="en-US" sz="1600" spc="-100" dirty="0">
              <a:solidFill>
                <a:schemeClr val="tx2"/>
              </a:solidFill>
              <a:ea typeface="IranNastaliq" pitchFamily="18" charset="0"/>
              <a:cs typeface="B Titr" panose="00000700000000000000" pitchFamily="2" charset="-78"/>
            </a:endParaRPr>
          </a:p>
          <a:p>
            <a:pPr algn="ctr" rtl="1">
              <a:spcBef>
                <a:spcPct val="50000"/>
              </a:spcBef>
            </a:pPr>
            <a:r>
              <a:rPr lang="fa-IR" altLang="en-US" sz="1600" spc="-100" dirty="0">
                <a:solidFill>
                  <a:schemeClr val="tx2"/>
                </a:solidFill>
                <a:ea typeface="IranNastaliq" pitchFamily="18" charset="0"/>
                <a:cs typeface="B Titr" panose="00000700000000000000" pitchFamily="2" charset="-78"/>
              </a:rPr>
              <a:t> داده‌ها</a:t>
            </a:r>
            <a:endParaRPr lang="en-US" altLang="en-US" sz="1600" spc="-100" dirty="0">
              <a:solidFill>
                <a:schemeClr val="tx2"/>
              </a:solidFill>
              <a:ea typeface="IranNastaliq" pitchFamily="18" charset="0"/>
              <a:cs typeface="B Titr" panose="00000700000000000000" pitchFamily="2" charset="-78"/>
            </a:endParaRPr>
          </a:p>
        </p:txBody>
      </p:sp>
      <p:sp>
        <p:nvSpPr>
          <p:cNvPr id="18455" name="Text Box 23"/>
          <p:cNvSpPr txBox="1">
            <a:spLocks noChangeArrowheads="1"/>
          </p:cNvSpPr>
          <p:nvPr/>
        </p:nvSpPr>
        <p:spPr bwMode="auto">
          <a:xfrm>
            <a:off x="6856414" y="3657510"/>
            <a:ext cx="10286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fa-IR" altLang="en-US" b="1" spc="-100" dirty="0">
                <a:solidFill>
                  <a:schemeClr val="tx1">
                    <a:lumMod val="85000"/>
                    <a:lumOff val="15000"/>
                  </a:schemeClr>
                </a:solidFill>
                <a:latin typeface="+mn-lt"/>
                <a:ea typeface="IranNastaliq" pitchFamily="18" charset="0"/>
                <a:cs typeface="B Roya" panose="00000400000000000000" pitchFamily="2" charset="-78"/>
              </a:rPr>
              <a:t>داده‌هاي ذخيره‌شده:</a:t>
            </a:r>
          </a:p>
          <a:p>
            <a:pPr algn="ctr"/>
            <a:r>
              <a:rPr lang="fa-IR" altLang="en-US" b="1" spc="-100" dirty="0">
                <a:solidFill>
                  <a:schemeClr val="tx1">
                    <a:lumMod val="85000"/>
                    <a:lumOff val="15000"/>
                  </a:schemeClr>
                </a:solidFill>
                <a:latin typeface="+mn-lt"/>
                <a:ea typeface="IranNastaliq" pitchFamily="18" charset="0"/>
                <a:cs typeface="B Roya" panose="00000400000000000000" pitchFamily="2" charset="-78"/>
              </a:rPr>
              <a:t>مجموعه‌اي از فايلها</a:t>
            </a:r>
            <a:endParaRPr lang="en-US" altLang="en-US" b="1" spc="-100" dirty="0">
              <a:solidFill>
                <a:schemeClr val="tx1">
                  <a:lumMod val="85000"/>
                  <a:lumOff val="15000"/>
                </a:schemeClr>
              </a:solidFill>
              <a:latin typeface="+mn-lt"/>
              <a:ea typeface="IranNastaliq" pitchFamily="18" charset="0"/>
              <a:cs typeface="B Roya" panose="00000400000000000000" pitchFamily="2" charset="-78"/>
            </a:endParaRPr>
          </a:p>
        </p:txBody>
      </p:sp>
      <p:sp>
        <p:nvSpPr>
          <p:cNvPr id="18456" name="Text Box 24"/>
          <p:cNvSpPr txBox="1">
            <a:spLocks noChangeArrowheads="1"/>
          </p:cNvSpPr>
          <p:nvPr/>
        </p:nvSpPr>
        <p:spPr bwMode="auto">
          <a:xfrm>
            <a:off x="4284663" y="2260600"/>
            <a:ext cx="10795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1600" spc="-100" dirty="0">
                <a:solidFill>
                  <a:schemeClr val="tx2"/>
                </a:solidFill>
                <a:ea typeface="IranNastaliq" pitchFamily="18" charset="0"/>
                <a:cs typeface="B Titr" panose="00000700000000000000" pitchFamily="2" charset="-78"/>
              </a:rPr>
              <a:t>سيستم عامل</a:t>
            </a:r>
            <a:endParaRPr lang="en-US" altLang="en-US" sz="1600" spc="-100" dirty="0">
              <a:solidFill>
                <a:schemeClr val="tx2"/>
              </a:solidFill>
              <a:ea typeface="IranNastaliq" pitchFamily="18" charset="0"/>
              <a:cs typeface="B Titr" panose="00000700000000000000" pitchFamily="2" charset="-78"/>
            </a:endParaRPr>
          </a:p>
        </p:txBody>
      </p:sp>
      <p:sp>
        <p:nvSpPr>
          <p:cNvPr id="18457" name="Text Box 25"/>
          <p:cNvSpPr txBox="1">
            <a:spLocks noChangeArrowheads="1"/>
          </p:cNvSpPr>
          <p:nvPr/>
        </p:nvSpPr>
        <p:spPr bwMode="auto">
          <a:xfrm>
            <a:off x="1692275" y="1333500"/>
            <a:ext cx="7921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1600" spc="-100" dirty="0">
                <a:solidFill>
                  <a:schemeClr val="tx2"/>
                </a:solidFill>
                <a:ea typeface="IranNastaliq" pitchFamily="18" charset="0"/>
                <a:cs typeface="B Titr" panose="00000700000000000000" pitchFamily="2" charset="-78"/>
              </a:rPr>
              <a:t>كاربران</a:t>
            </a:r>
            <a:endParaRPr lang="en-US" altLang="en-US" sz="1600" spc="-100" dirty="0">
              <a:solidFill>
                <a:schemeClr val="tx2"/>
              </a:solidFill>
              <a:ea typeface="IranNastaliq" pitchFamily="18" charset="0"/>
              <a:cs typeface="B Titr" panose="00000700000000000000" pitchFamily="2" charset="-78"/>
            </a:endParaRPr>
          </a:p>
        </p:txBody>
      </p:sp>
      <p:sp>
        <p:nvSpPr>
          <p:cNvPr id="18458" name="Text Box 26"/>
          <p:cNvSpPr txBox="1">
            <a:spLocks noChangeArrowheads="1"/>
          </p:cNvSpPr>
          <p:nvPr/>
        </p:nvSpPr>
        <p:spPr bwMode="auto">
          <a:xfrm>
            <a:off x="0" y="2708275"/>
            <a:ext cx="7921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1600" spc="-100" dirty="0">
                <a:solidFill>
                  <a:schemeClr val="tx2"/>
                </a:solidFill>
                <a:ea typeface="IranNastaliq" pitchFamily="18" charset="0"/>
                <a:cs typeface="B Titr" panose="00000700000000000000" pitchFamily="2" charset="-78"/>
              </a:rPr>
              <a:t>در شبکه</a:t>
            </a:r>
            <a:endParaRPr lang="en-US" altLang="en-US" sz="1600" spc="-100" dirty="0">
              <a:solidFill>
                <a:schemeClr val="tx2"/>
              </a:solidFill>
              <a:ea typeface="IranNastaliq" pitchFamily="18" charset="0"/>
              <a:cs typeface="B Titr" panose="00000700000000000000" pitchFamily="2" charset="-78"/>
            </a:endParaRPr>
          </a:p>
        </p:txBody>
      </p:sp>
      <p:sp>
        <p:nvSpPr>
          <p:cNvPr id="18459" name="Text Box 27"/>
          <p:cNvSpPr txBox="1">
            <a:spLocks noChangeArrowheads="1"/>
          </p:cNvSpPr>
          <p:nvPr/>
        </p:nvSpPr>
        <p:spPr bwMode="auto">
          <a:xfrm>
            <a:off x="179388" y="4678363"/>
            <a:ext cx="7921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1600" spc="-100" dirty="0">
                <a:solidFill>
                  <a:schemeClr val="tx2"/>
                </a:solidFill>
                <a:ea typeface="IranNastaliq" pitchFamily="18" charset="0"/>
                <a:cs typeface="B Titr" panose="00000700000000000000" pitchFamily="2" charset="-78"/>
              </a:rPr>
              <a:t>پيوسته (برخط)</a:t>
            </a:r>
            <a:endParaRPr lang="en-US" altLang="en-US" sz="1600" spc="-100" dirty="0">
              <a:solidFill>
                <a:schemeClr val="tx2"/>
              </a:solidFill>
              <a:ea typeface="IranNastaliq" pitchFamily="18" charset="0"/>
              <a:cs typeface="B Titr" panose="00000700000000000000" pitchFamily="2" charset="-78"/>
            </a:endParaRPr>
          </a:p>
        </p:txBody>
      </p:sp>
      <p:sp>
        <p:nvSpPr>
          <p:cNvPr id="18460" name="Text Box 28"/>
          <p:cNvSpPr txBox="1">
            <a:spLocks noChangeArrowheads="1"/>
          </p:cNvSpPr>
          <p:nvPr/>
        </p:nvSpPr>
        <p:spPr bwMode="auto">
          <a:xfrm>
            <a:off x="6786562" y="6094413"/>
            <a:ext cx="13668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1600" spc="-100" dirty="0">
                <a:solidFill>
                  <a:schemeClr val="tx2"/>
                </a:solidFill>
                <a:ea typeface="IranNastaliq" pitchFamily="18" charset="0"/>
                <a:cs typeface="B Titr" panose="00000700000000000000" pitchFamily="2" charset="-78"/>
              </a:rPr>
              <a:t>سخت‌افزار ذخيره‌سازي</a:t>
            </a:r>
            <a:endParaRPr lang="en-US" altLang="en-US" sz="1600" spc="-100" dirty="0">
              <a:solidFill>
                <a:schemeClr val="tx2"/>
              </a:solidFill>
              <a:ea typeface="IranNastaliq" pitchFamily="18" charset="0"/>
              <a:cs typeface="B Titr" panose="00000700000000000000" pitchFamily="2" charset="-78"/>
            </a:endParaRPr>
          </a:p>
        </p:txBody>
      </p:sp>
      <p:sp>
        <p:nvSpPr>
          <p:cNvPr id="18461" name="Line 29"/>
          <p:cNvSpPr>
            <a:spLocks noChangeShapeType="1"/>
          </p:cNvSpPr>
          <p:nvPr/>
        </p:nvSpPr>
        <p:spPr bwMode="auto">
          <a:xfrm flipH="1" flipV="1">
            <a:off x="7308850" y="5373688"/>
            <a:ext cx="576263"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3" name="Text Box 31"/>
          <p:cNvSpPr txBox="1">
            <a:spLocks noChangeArrowheads="1"/>
          </p:cNvSpPr>
          <p:nvPr/>
        </p:nvSpPr>
        <p:spPr bwMode="auto">
          <a:xfrm>
            <a:off x="2952750" y="1140481"/>
            <a:ext cx="53982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spcBef>
                <a:spcPct val="50000"/>
              </a:spcBef>
            </a:pPr>
            <a:r>
              <a:rPr lang="fa-IR" altLang="en-US" sz="2800" b="1" spc="-100" dirty="0">
                <a:solidFill>
                  <a:srgbClr val="C00000"/>
                </a:solidFill>
                <a:ea typeface="IranNastaliq" pitchFamily="18" charset="0"/>
                <a:cs typeface="B Roya" panose="00000400000000000000" pitchFamily="2" charset="-78"/>
              </a:rPr>
              <a:t>1-</a:t>
            </a:r>
            <a:r>
              <a:rPr lang="fa-IR" altLang="en-US" sz="2800" b="1" spc="-100" dirty="0">
                <a:solidFill>
                  <a:schemeClr val="tx2"/>
                </a:solidFill>
                <a:ea typeface="IranNastaliq" pitchFamily="18" charset="0"/>
                <a:cs typeface="B Roya" panose="00000400000000000000" pitchFamily="2" charset="-78"/>
              </a:rPr>
              <a:t> </a:t>
            </a:r>
            <a:r>
              <a:rPr lang="fa-IR" altLang="en-US" sz="2800" b="1" spc="-100" dirty="0" smtClean="0">
                <a:solidFill>
                  <a:schemeClr val="tx2"/>
                </a:solidFill>
                <a:ea typeface="IranNastaliq" pitchFamily="18" charset="0"/>
                <a:cs typeface="B Roya" panose="00000400000000000000" pitchFamily="2" charset="-78"/>
              </a:rPr>
              <a:t>سخت‌افزار </a:t>
            </a:r>
            <a:r>
              <a:rPr lang="fa-IR" altLang="en-US" sz="2800" b="1" spc="-100" dirty="0">
                <a:solidFill>
                  <a:srgbClr val="C00000"/>
                </a:solidFill>
                <a:ea typeface="IranNastaliq" pitchFamily="18" charset="0"/>
                <a:cs typeface="B Roya" panose="00000400000000000000" pitchFamily="2" charset="-78"/>
              </a:rPr>
              <a:t>2</a:t>
            </a:r>
            <a:r>
              <a:rPr lang="fa-IR" altLang="en-US" sz="2800" b="1" spc="-100" dirty="0">
                <a:solidFill>
                  <a:srgbClr val="C00000"/>
                </a:solidFill>
                <a:ea typeface="IranNastaliq" pitchFamily="18" charset="0"/>
                <a:cs typeface="B Roya" panose="00000400000000000000" pitchFamily="2" charset="-78"/>
              </a:rPr>
              <a:t>-</a:t>
            </a:r>
            <a:r>
              <a:rPr lang="fa-IR" altLang="en-US" sz="2800" b="1" spc="-100" dirty="0" smtClean="0">
                <a:solidFill>
                  <a:schemeClr val="tx2"/>
                </a:solidFill>
                <a:ea typeface="IranNastaliq" pitchFamily="18" charset="0"/>
                <a:cs typeface="B Roya" panose="00000400000000000000" pitchFamily="2" charset="-78"/>
              </a:rPr>
              <a:t> نرم‌افزار   </a:t>
            </a:r>
            <a:r>
              <a:rPr lang="fa-IR" altLang="en-US" sz="2800" b="1" spc="-100" dirty="0">
                <a:solidFill>
                  <a:srgbClr val="C00000"/>
                </a:solidFill>
                <a:ea typeface="IranNastaliq" pitchFamily="18" charset="0"/>
                <a:cs typeface="B Roya" panose="00000400000000000000" pitchFamily="2" charset="-78"/>
              </a:rPr>
              <a:t>3-</a:t>
            </a:r>
            <a:r>
              <a:rPr lang="fa-IR" altLang="en-US" sz="2800" b="1" spc="-100" dirty="0" smtClean="0">
                <a:solidFill>
                  <a:schemeClr val="tx2"/>
                </a:solidFill>
                <a:ea typeface="IranNastaliq" pitchFamily="18" charset="0"/>
                <a:cs typeface="B Roya" panose="00000400000000000000" pitchFamily="2" charset="-78"/>
              </a:rPr>
              <a:t> كاربر </a:t>
            </a:r>
            <a:r>
              <a:rPr lang="fa-IR" altLang="en-US" sz="2800" b="1" spc="-100" dirty="0">
                <a:solidFill>
                  <a:srgbClr val="C00000"/>
                </a:solidFill>
                <a:ea typeface="IranNastaliq" pitchFamily="18" charset="0"/>
                <a:cs typeface="B Roya" panose="00000400000000000000" pitchFamily="2" charset="-78"/>
              </a:rPr>
              <a:t>4- </a:t>
            </a:r>
            <a:r>
              <a:rPr lang="fa-IR" altLang="en-US" sz="2800" b="1" spc="-100" dirty="0">
                <a:solidFill>
                  <a:schemeClr val="tx2"/>
                </a:solidFill>
                <a:ea typeface="IranNastaliq" pitchFamily="18" charset="0"/>
                <a:cs typeface="B Roya" panose="00000400000000000000" pitchFamily="2" charset="-78"/>
              </a:rPr>
              <a:t>داده</a:t>
            </a:r>
            <a:endParaRPr lang="en-US" altLang="en-US" sz="2800" b="1" spc="-100" dirty="0">
              <a:solidFill>
                <a:schemeClr val="tx2"/>
              </a:solidFill>
              <a:ea typeface="IranNastaliq" pitchFamily="18" charset="0"/>
              <a:cs typeface="B Roya" panose="00000400000000000000" pitchFamily="2" charset="-78"/>
            </a:endParaRPr>
          </a:p>
        </p:txBody>
      </p:sp>
      <p:cxnSp>
        <p:nvCxnSpPr>
          <p:cNvPr id="28" name="Straight Connector 2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34181"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altLang="en-US" sz="2400" b="1" dirty="0" smtClean="0">
                <a:solidFill>
                  <a:schemeClr val="tx2"/>
                </a:solidFill>
                <a:ea typeface="IranNastaliq" pitchFamily="18" charset="0"/>
                <a:cs typeface="B Titr" pitchFamily="2" charset="-78"/>
              </a:rPr>
              <a:t>	عناصر </a:t>
            </a:r>
            <a:r>
              <a:rPr lang="fa-IR" altLang="en-US" sz="2400" b="1" dirty="0">
                <a:solidFill>
                  <a:schemeClr val="tx2"/>
                </a:solidFill>
                <a:ea typeface="IranNastaliq" pitchFamily="18" charset="0"/>
                <a:cs typeface="B Titr" pitchFamily="2" charset="-78"/>
              </a:rPr>
              <a:t>محيط پايگاه داده‌ها</a:t>
            </a:r>
          </a:p>
        </p:txBody>
      </p:sp>
    </p:spTree>
    <p:extLst>
      <p:ext uri="{BB962C8B-B14F-4D97-AF65-F5344CB8AC3E}">
        <p14:creationId xmlns:p14="http://schemas.microsoft.com/office/powerpoint/2010/main" val="68378154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1116013" y="401638"/>
            <a:ext cx="64801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انواع نرم</a:t>
            </a:r>
            <a:r>
              <a:rPr lang="fa-IR" altLang="en-US" sz="3200" b="1">
                <a:solidFill>
                  <a:schemeClr val="bg1"/>
                </a:solidFill>
                <a:cs typeface="Arial" panose="020B0604020202020204" pitchFamily="34" charset="0"/>
              </a:rPr>
              <a:t>‌</a:t>
            </a:r>
            <a:r>
              <a:rPr lang="fa-IR" altLang="en-US" sz="3200" b="1">
                <a:solidFill>
                  <a:schemeClr val="bg1"/>
                </a:solidFill>
              </a:rPr>
              <a:t>افزارهاي موجود در محيط پايگاه داده</a:t>
            </a:r>
            <a:r>
              <a:rPr lang="fa-IR" altLang="en-US" sz="3200" b="1">
                <a:solidFill>
                  <a:schemeClr val="bg1"/>
                </a:solidFill>
                <a:cs typeface="Arial" panose="020B0604020202020204" pitchFamily="34" charset="0"/>
              </a:rPr>
              <a:t>‌</a:t>
            </a:r>
            <a:r>
              <a:rPr lang="fa-IR" altLang="en-US" sz="3200" b="1">
                <a:solidFill>
                  <a:schemeClr val="bg1"/>
                </a:solidFill>
              </a:rPr>
              <a:t>ها</a:t>
            </a:r>
            <a:endParaRPr lang="en-US" altLang="en-US" sz="3200" b="1">
              <a:solidFill>
                <a:schemeClr val="bg1"/>
              </a:solidFill>
            </a:endParaRPr>
          </a:p>
        </p:txBody>
      </p:sp>
      <p:sp>
        <p:nvSpPr>
          <p:cNvPr id="20485" name="Text Box 5"/>
          <p:cNvSpPr txBox="1">
            <a:spLocks noChangeArrowheads="1"/>
          </p:cNvSpPr>
          <p:nvPr/>
        </p:nvSpPr>
        <p:spPr bwMode="auto">
          <a:xfrm>
            <a:off x="1042988" y="1773238"/>
            <a:ext cx="655161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سيستم </a:t>
            </a:r>
            <a:r>
              <a:rPr lang="fa-IR" altLang="en-US" sz="2800" b="1" spc="-100" dirty="0">
                <a:solidFill>
                  <a:schemeClr val="tx2"/>
                </a:solidFill>
                <a:ea typeface="IranNastaliq" pitchFamily="18" charset="0"/>
                <a:cs typeface="B Roya" panose="00000400000000000000" pitchFamily="2" charset="-78"/>
              </a:rPr>
              <a:t>مديريت پايگاه داده‌ها (</a:t>
            </a:r>
            <a:r>
              <a:rPr lang="en-US" altLang="en-US" sz="2800" b="1" spc="-100" dirty="0">
                <a:solidFill>
                  <a:schemeClr val="tx2"/>
                </a:solidFill>
                <a:ea typeface="IranNastaliq" pitchFamily="18" charset="0"/>
                <a:cs typeface="B Roya" panose="00000400000000000000" pitchFamily="2" charset="-78"/>
              </a:rPr>
              <a:t>DBMS</a:t>
            </a:r>
            <a:r>
              <a:rPr lang="fa-IR" altLang="en-US" sz="2800" b="1" spc="-100" dirty="0">
                <a:solidFill>
                  <a:schemeClr val="tx2"/>
                </a:solidFill>
                <a:ea typeface="IranNastaliq" pitchFamily="18" charset="0"/>
                <a:cs typeface="B Roya" panose="00000400000000000000" pitchFamily="2" charset="-78"/>
              </a:rPr>
              <a:t>)</a:t>
            </a:r>
            <a:endParaRPr lang="en-US" altLang="en-US" sz="2800" b="1" spc="-100" dirty="0">
              <a:solidFill>
                <a:schemeClr val="tx2"/>
              </a:solidFill>
              <a:ea typeface="IranNastaliq" pitchFamily="18" charset="0"/>
              <a:cs typeface="B Roya" panose="00000400000000000000" pitchFamily="2" charset="-78"/>
            </a:endParaRPr>
          </a:p>
        </p:txBody>
      </p:sp>
      <p:sp>
        <p:nvSpPr>
          <p:cNvPr id="20486" name="Text Box 6"/>
          <p:cNvSpPr txBox="1">
            <a:spLocks noChangeArrowheads="1"/>
          </p:cNvSpPr>
          <p:nvPr/>
        </p:nvSpPr>
        <p:spPr bwMode="auto">
          <a:xfrm>
            <a:off x="449263" y="2565400"/>
            <a:ext cx="71453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برنامه‌هاي </a:t>
            </a:r>
            <a:r>
              <a:rPr lang="fa-IR" altLang="en-US" sz="2800" b="1" spc="-100" dirty="0">
                <a:solidFill>
                  <a:schemeClr val="tx2"/>
                </a:solidFill>
                <a:ea typeface="IranNastaliq" pitchFamily="18" charset="0"/>
                <a:cs typeface="B Roya" panose="00000400000000000000" pitchFamily="2" charset="-78"/>
              </a:rPr>
              <a:t>كاربردي قابل اجرا در محيط </a:t>
            </a:r>
            <a:r>
              <a:rPr lang="en-US" altLang="en-US" sz="2800" b="1" spc="-100" dirty="0">
                <a:solidFill>
                  <a:schemeClr val="tx2"/>
                </a:solidFill>
                <a:ea typeface="IranNastaliq" pitchFamily="18" charset="0"/>
                <a:cs typeface="B Roya" panose="00000400000000000000" pitchFamily="2" charset="-78"/>
              </a:rPr>
              <a:t>DBMS</a:t>
            </a:r>
          </a:p>
        </p:txBody>
      </p:sp>
      <p:sp>
        <p:nvSpPr>
          <p:cNvPr id="20487" name="Text Box 7"/>
          <p:cNvSpPr txBox="1">
            <a:spLocks noChangeArrowheads="1"/>
          </p:cNvSpPr>
          <p:nvPr/>
        </p:nvSpPr>
        <p:spPr bwMode="auto">
          <a:xfrm>
            <a:off x="3779838" y="3500438"/>
            <a:ext cx="38100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رويه‌هاي </a:t>
            </a:r>
            <a:r>
              <a:rPr lang="fa-IR" altLang="en-US" sz="2800" b="1" spc="-100" dirty="0">
                <a:solidFill>
                  <a:schemeClr val="tx2"/>
                </a:solidFill>
                <a:ea typeface="IranNastaliq" pitchFamily="18" charset="0"/>
                <a:cs typeface="B Roya" panose="00000400000000000000" pitchFamily="2" charset="-78"/>
              </a:rPr>
              <a:t>ذخيره‌شده</a:t>
            </a:r>
            <a:endParaRPr lang="en-US" altLang="en-US" sz="2800" b="1" spc="-100" dirty="0">
              <a:solidFill>
                <a:schemeClr val="tx2"/>
              </a:solidFill>
              <a:ea typeface="IranNastaliq" pitchFamily="18" charset="0"/>
              <a:cs typeface="B Roya" panose="00000400000000000000" pitchFamily="2" charset="-78"/>
            </a:endParaRPr>
          </a:p>
        </p:txBody>
      </p:sp>
      <p:sp>
        <p:nvSpPr>
          <p:cNvPr id="20488" name="Text Box 8"/>
          <p:cNvSpPr txBox="1">
            <a:spLocks noChangeArrowheads="1"/>
          </p:cNvSpPr>
          <p:nvPr/>
        </p:nvSpPr>
        <p:spPr bwMode="auto">
          <a:xfrm>
            <a:off x="3786188" y="4508500"/>
            <a:ext cx="38100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 </a:t>
            </a:r>
            <a:r>
              <a:rPr lang="fa-IR" altLang="en-US" sz="2800" b="1" spc="-100" dirty="0">
                <a:solidFill>
                  <a:schemeClr val="tx2"/>
                </a:solidFill>
                <a:ea typeface="IranNastaliq" pitchFamily="18" charset="0"/>
                <a:cs typeface="B Roya" panose="00000400000000000000" pitchFamily="2" charset="-78"/>
              </a:rPr>
              <a:t>نرم‌افزار شبكه</a:t>
            </a:r>
            <a:endParaRPr lang="en-US" altLang="en-US" sz="2800" b="1" spc="-100" dirty="0">
              <a:solidFill>
                <a:schemeClr val="tx2"/>
              </a:solidFill>
              <a:ea typeface="IranNastaliq" pitchFamily="18" charset="0"/>
              <a:cs typeface="B Roya" panose="00000400000000000000" pitchFamily="2" charset="-78"/>
            </a:endParaRPr>
          </a:p>
        </p:txBody>
      </p:sp>
      <p:cxnSp>
        <p:nvCxnSpPr>
          <p:cNvPr id="7" name="Straight Connector 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انواع </a:t>
            </a:r>
            <a:r>
              <a:rPr lang="fa-IR" altLang="en-US" sz="2400" b="1" dirty="0">
                <a:solidFill>
                  <a:schemeClr val="tx2"/>
                </a:solidFill>
                <a:ea typeface="IranNastaliq" pitchFamily="18" charset="0"/>
                <a:cs typeface="B Titr" pitchFamily="2" charset="-78"/>
              </a:rPr>
              <a:t>نرم‌افزارهاي موجود در محيط پايگاه </a:t>
            </a:r>
            <a:r>
              <a:rPr lang="fa-IR" altLang="en-US" sz="2400" b="1" dirty="0" smtClean="0">
                <a:solidFill>
                  <a:schemeClr val="tx2"/>
                </a:solidFill>
                <a:ea typeface="IranNastaliq" pitchFamily="18" charset="0"/>
                <a:cs typeface="B Titr" pitchFamily="2" charset="-78"/>
              </a:rPr>
              <a:t>داده‌ها</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67631697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81000" y="2286000"/>
            <a:ext cx="7543800" cy="2593975"/>
          </a:xfrm>
        </p:spPr>
        <p:txBody>
          <a:bodyPr/>
          <a:lstStyle/>
          <a:p>
            <a:pPr algn="ctr" fontAlgn="auto">
              <a:spcAft>
                <a:spcPts val="0"/>
              </a:spcAft>
              <a:defRPr/>
            </a:pPr>
            <a:r>
              <a:rPr lang="fa-IR" dirty="0" smtClean="0">
                <a:latin typeface="Garamond" charset="0"/>
                <a:ea typeface="+mj-ea"/>
                <a:cs typeface="B Titr" pitchFamily="2" charset="-78"/>
              </a:rPr>
              <a:t>فصل دوم</a:t>
            </a:r>
            <a:br>
              <a:rPr lang="fa-IR" dirty="0" smtClean="0">
                <a:latin typeface="Garamond" charset="0"/>
                <a:ea typeface="+mj-ea"/>
                <a:cs typeface="B Titr" pitchFamily="2" charset="-78"/>
              </a:rPr>
            </a:br>
            <a:r>
              <a:rPr lang="fa-IR" dirty="0">
                <a:latin typeface="Garamond" charset="0"/>
                <a:ea typeface="+mj-ea"/>
                <a:cs typeface="B Titr" pitchFamily="2" charset="-78"/>
              </a:rPr>
              <a:t/>
            </a:r>
            <a:br>
              <a:rPr lang="fa-IR" dirty="0">
                <a:latin typeface="Garamond" charset="0"/>
                <a:ea typeface="+mj-ea"/>
                <a:cs typeface="B Titr" pitchFamily="2" charset="-78"/>
              </a:rPr>
            </a:br>
            <a:r>
              <a:rPr lang="fa-IR" altLang="en-US" sz="2400" dirty="0">
                <a:latin typeface="Garamond" charset="0"/>
                <a:ea typeface="+mj-ea"/>
                <a:cs typeface="B Titr" pitchFamily="2" charset="-78"/>
              </a:rPr>
              <a:t>مدلسازي معنايي </a:t>
            </a:r>
            <a:r>
              <a:rPr lang="fa-IR" altLang="en-US" sz="2400" dirty="0" smtClean="0">
                <a:latin typeface="Garamond" charset="0"/>
                <a:ea typeface="+mj-ea"/>
                <a:cs typeface="B Titr" pitchFamily="2" charset="-78"/>
              </a:rPr>
              <a:t>داده‌ها</a:t>
            </a:r>
            <a:r>
              <a:rPr lang="fa-IR" dirty="0">
                <a:latin typeface="Garamond" charset="0"/>
                <a:ea typeface="+mj-ea"/>
                <a:cs typeface="B Titr" pitchFamily="2" charset="-78"/>
              </a:rPr>
              <a:t/>
            </a:r>
            <a:br>
              <a:rPr lang="fa-IR" dirty="0">
                <a:latin typeface="Garamond" charset="0"/>
                <a:ea typeface="+mj-ea"/>
                <a:cs typeface="B Titr" pitchFamily="2" charset="-78"/>
              </a:rPr>
            </a:br>
            <a:endParaRPr lang="en-US" dirty="0">
              <a:latin typeface="Garamond" charset="0"/>
              <a:ea typeface="+mj-ea"/>
              <a:cs typeface="B Titr" pitchFamily="2" charset="-78"/>
            </a:endParaRPr>
          </a:p>
        </p:txBody>
      </p:sp>
      <p:sp>
        <p:nvSpPr>
          <p:cNvPr id="2054" name="TextBox 4"/>
          <p:cNvSpPr txBox="1">
            <a:spLocks noChangeArrowheads="1"/>
          </p:cNvSpPr>
          <p:nvPr/>
        </p:nvSpPr>
        <p:spPr bwMode="auto">
          <a:xfrm>
            <a:off x="3916257" y="6172200"/>
            <a:ext cx="723276" cy="261610"/>
          </a:xfrm>
          <a:prstGeom prst="rect">
            <a:avLst/>
          </a:prstGeom>
          <a:noFill/>
          <a:ln w="9525">
            <a:noFill/>
            <a:miter lim="800000"/>
            <a:headEnd/>
            <a:tailEnd/>
          </a:ln>
        </p:spPr>
        <p:txBody>
          <a:bodyPr wrap="none">
            <a:spAutoFit/>
          </a:bodyPr>
          <a:lstStyle/>
          <a:p>
            <a:pPr algn="ctr"/>
            <a:r>
              <a:rPr lang="fa-IR" sz="1100" dirty="0" smtClean="0">
                <a:cs typeface="B Titr" pitchFamily="2" charset="-78"/>
              </a:rPr>
              <a:t>پایگاه داده</a:t>
            </a:r>
            <a:endParaRPr lang="en-US" sz="1100" dirty="0">
              <a:cs typeface="B Titr" pitchFamily="2" charset="-78"/>
            </a:endParaRPr>
          </a:p>
        </p:txBody>
      </p:sp>
    </p:spTree>
    <p:extLst>
      <p:ext uri="{BB962C8B-B14F-4D97-AF65-F5344CB8AC3E}">
        <p14:creationId xmlns:p14="http://schemas.microsoft.com/office/powerpoint/2010/main" val="78477256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81000" y="2286000"/>
            <a:ext cx="7543800" cy="2593975"/>
          </a:xfrm>
        </p:spPr>
        <p:txBody>
          <a:bodyPr/>
          <a:lstStyle/>
          <a:p>
            <a:pPr algn="ctr" fontAlgn="auto">
              <a:spcAft>
                <a:spcPts val="0"/>
              </a:spcAft>
              <a:defRPr/>
            </a:pPr>
            <a:r>
              <a:rPr lang="fa-IR" dirty="0">
                <a:latin typeface="Garamond" charset="0"/>
                <a:ea typeface="+mj-ea"/>
                <a:cs typeface="B Titr" pitchFamily="2" charset="-78"/>
              </a:rPr>
              <a:t>جلسه </a:t>
            </a:r>
            <a:r>
              <a:rPr lang="fa-IR" dirty="0" smtClean="0">
                <a:latin typeface="Garamond" charset="0"/>
                <a:ea typeface="+mj-ea"/>
                <a:cs typeface="B Titr" pitchFamily="2" charset="-78"/>
              </a:rPr>
              <a:t>اول</a:t>
            </a:r>
            <a:br>
              <a:rPr lang="fa-IR" dirty="0" smtClean="0">
                <a:latin typeface="Garamond" charset="0"/>
                <a:ea typeface="+mj-ea"/>
                <a:cs typeface="B Titr" pitchFamily="2" charset="-78"/>
              </a:rPr>
            </a:br>
            <a:endParaRPr lang="en-US" sz="3200" dirty="0">
              <a:latin typeface="Garamond" charset="0"/>
              <a:ea typeface="+mj-ea"/>
              <a:cs typeface="B Titr" pitchFamily="2" charset="-78"/>
            </a:endParaRPr>
          </a:p>
        </p:txBody>
      </p:sp>
      <p:sp>
        <p:nvSpPr>
          <p:cNvPr id="2054" name="TextBox 4"/>
          <p:cNvSpPr txBox="1">
            <a:spLocks noChangeArrowheads="1"/>
          </p:cNvSpPr>
          <p:nvPr/>
        </p:nvSpPr>
        <p:spPr bwMode="auto">
          <a:xfrm>
            <a:off x="3916257" y="6172200"/>
            <a:ext cx="723276" cy="261610"/>
          </a:xfrm>
          <a:prstGeom prst="rect">
            <a:avLst/>
          </a:prstGeom>
          <a:noFill/>
          <a:ln w="9525">
            <a:noFill/>
            <a:miter lim="800000"/>
            <a:headEnd/>
            <a:tailEnd/>
          </a:ln>
        </p:spPr>
        <p:txBody>
          <a:bodyPr wrap="none">
            <a:spAutoFit/>
          </a:bodyPr>
          <a:lstStyle/>
          <a:p>
            <a:pPr algn="ctr"/>
            <a:r>
              <a:rPr lang="fa-IR" sz="1100" dirty="0" smtClean="0">
                <a:cs typeface="B Titr" pitchFamily="2" charset="-78"/>
              </a:rPr>
              <a:t>پایگاه داده</a:t>
            </a:r>
            <a:endParaRPr lang="en-US" sz="1100" dirty="0">
              <a:cs typeface="B Titr" pitchFamily="2" charset="-78"/>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20" name="Rectangle 4"/>
          <p:cNvSpPr>
            <a:spLocks noChangeArrowheads="1"/>
          </p:cNvSpPr>
          <p:nvPr/>
        </p:nvSpPr>
        <p:spPr bwMode="auto">
          <a:xfrm>
            <a:off x="1604066" y="840968"/>
            <a:ext cx="5897768" cy="60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 مدلسازي معنايي داده‌ها</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2- انواع روشهاي مدلسازي معنايي داده‌ها</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3- سه مفهوم معنايي موجود در روش </a:t>
            </a:r>
            <a:r>
              <a:rPr lang="en-US" altLang="en-US" sz="2800" b="1" spc="-100" dirty="0">
                <a:solidFill>
                  <a:schemeClr val="tx2"/>
                </a:solidFill>
                <a:latin typeface="+mn-lt"/>
                <a:ea typeface="IranNastaliq" pitchFamily="18" charset="0"/>
                <a:cs typeface="B Roya" panose="00000400000000000000" pitchFamily="2" charset="-78"/>
              </a:rPr>
              <a:t>ER</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4- تعريف موجوديت</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5- سه ضابطه در رابطه با تشخيص يك نوع موجوديت</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6- موجوديت مستقل و وابسته</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7- تعريف صفت</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a:solidFill>
                  <a:schemeClr val="tx2"/>
                </a:solidFill>
                <a:ea typeface="IranNastaliq" pitchFamily="18" charset="0"/>
                <a:cs typeface="B Titr" pitchFamily="2" charset="-78"/>
              </a:rPr>
              <a:t>آنچه در اين جلسه مي خوانيد: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635605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ext Box 6"/>
          <p:cNvSpPr txBox="1">
            <a:spLocks noChangeArrowheads="1"/>
          </p:cNvSpPr>
          <p:nvPr/>
        </p:nvSpPr>
        <p:spPr bwMode="auto">
          <a:xfrm>
            <a:off x="1490662" y="2743200"/>
            <a:ext cx="60483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داده‌هاي ذخيره‌شدني در پايگاه داده‌ها ابتدا بايد در بالاترين سطح انتزاع مدلسازي معنايي شوند.</a:t>
            </a:r>
            <a:endParaRPr lang="en-US" altLang="en-US" sz="4000" dirty="0">
              <a:ea typeface="+mn-ea"/>
              <a:cs typeface="Compset"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altLang="en-US" sz="2400" b="1" dirty="0">
                <a:solidFill>
                  <a:schemeClr val="tx2"/>
                </a:solidFill>
                <a:ea typeface="IranNastaliq" pitchFamily="18" charset="0"/>
                <a:cs typeface="B Titr" pitchFamily="2" charset="-78"/>
              </a:rPr>
              <a:t>	مدلسازي </a:t>
            </a:r>
            <a:r>
              <a:rPr lang="fa-IR" altLang="en-US" sz="2400" b="1" dirty="0">
                <a:solidFill>
                  <a:schemeClr val="tx2"/>
                </a:solidFill>
                <a:ea typeface="IranNastaliq" pitchFamily="18" charset="0"/>
                <a:cs typeface="B Titr" pitchFamily="2" charset="-78"/>
              </a:rPr>
              <a:t>معنايي داده‌ها</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00455985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1042988" y="404813"/>
            <a:ext cx="63373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b="1">
                <a:solidFill>
                  <a:schemeClr val="bg1"/>
                </a:solidFill>
              </a:rPr>
              <a:t>انواع روشهاي مدلسازي معنايي داده</a:t>
            </a:r>
            <a:r>
              <a:rPr lang="fa-IR" altLang="en-US" b="1">
                <a:solidFill>
                  <a:schemeClr val="bg1"/>
                </a:solidFill>
                <a:cs typeface="Arial" panose="020B0604020202020204" pitchFamily="34" charset="0"/>
              </a:rPr>
              <a:t>‌</a:t>
            </a:r>
            <a:r>
              <a:rPr lang="fa-IR" altLang="en-US" b="1">
                <a:solidFill>
                  <a:schemeClr val="bg1"/>
                </a:solidFill>
              </a:rPr>
              <a:t>ها</a:t>
            </a:r>
            <a:endParaRPr lang="en-US" altLang="en-US" b="1">
              <a:solidFill>
                <a:schemeClr val="bg1"/>
              </a:solidFill>
            </a:endParaRPr>
          </a:p>
        </p:txBody>
      </p:sp>
      <p:sp>
        <p:nvSpPr>
          <p:cNvPr id="22533" name="Text Box 5"/>
          <p:cNvSpPr txBox="1">
            <a:spLocks noChangeArrowheads="1"/>
          </p:cNvSpPr>
          <p:nvPr/>
        </p:nvSpPr>
        <p:spPr bwMode="auto">
          <a:xfrm>
            <a:off x="1187450" y="2205038"/>
            <a:ext cx="64817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4000" dirty="0">
                <a:ea typeface="+mn-ea"/>
                <a:cs typeface="Compset" panose="00000400000000000000" pitchFamily="2" charset="-78"/>
              </a:rPr>
              <a:t>روش موجوديت- ارتباط (</a:t>
            </a:r>
            <a:r>
              <a:rPr lang="en-US" altLang="en-US" sz="4000" dirty="0">
                <a:ea typeface="+mn-ea"/>
                <a:cs typeface="Compset" panose="00000400000000000000" pitchFamily="2" charset="-78"/>
              </a:rPr>
              <a:t>ER</a:t>
            </a:r>
            <a:r>
              <a:rPr lang="fa-IR" altLang="en-US" sz="4000" dirty="0">
                <a:ea typeface="+mn-ea"/>
                <a:cs typeface="Compset" panose="00000400000000000000" pitchFamily="2" charset="-78"/>
              </a:rPr>
              <a:t>)</a:t>
            </a:r>
            <a:endParaRPr lang="en-US" altLang="en-US" sz="4000" dirty="0">
              <a:ea typeface="+mn-ea"/>
              <a:cs typeface="Compset" panose="00000400000000000000" pitchFamily="2" charset="-78"/>
            </a:endParaRPr>
          </a:p>
        </p:txBody>
      </p:sp>
      <p:sp>
        <p:nvSpPr>
          <p:cNvPr id="22534" name="Text Box 6"/>
          <p:cNvSpPr txBox="1">
            <a:spLocks noChangeArrowheads="1"/>
          </p:cNvSpPr>
          <p:nvPr/>
        </p:nvSpPr>
        <p:spPr bwMode="auto">
          <a:xfrm>
            <a:off x="1357313" y="3197225"/>
            <a:ext cx="63801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4000" dirty="0">
                <a:ea typeface="+mn-ea"/>
                <a:cs typeface="Compset" panose="00000400000000000000" pitchFamily="2" charset="-78"/>
              </a:rPr>
              <a:t>روش زبان عمومي مدلسازي (</a:t>
            </a:r>
            <a:r>
              <a:rPr lang="en-US" altLang="en-US" sz="4000" dirty="0">
                <a:ea typeface="+mn-ea"/>
                <a:cs typeface="Compset" panose="00000400000000000000" pitchFamily="2" charset="-78"/>
              </a:rPr>
              <a:t>UML</a:t>
            </a:r>
            <a:r>
              <a:rPr lang="fa-IR" altLang="en-US" sz="4000" dirty="0">
                <a:ea typeface="+mn-ea"/>
                <a:cs typeface="Compset" panose="00000400000000000000" pitchFamily="2" charset="-78"/>
              </a:rPr>
              <a:t>)</a:t>
            </a:r>
            <a:endParaRPr lang="en-US" altLang="en-US" sz="4000" dirty="0">
              <a:ea typeface="+mn-ea"/>
              <a:cs typeface="Compset" panose="00000400000000000000" pitchFamily="2" charset="-78"/>
            </a:endParaRPr>
          </a:p>
        </p:txBody>
      </p:sp>
      <p:sp>
        <p:nvSpPr>
          <p:cNvPr id="22535" name="Text Box 7"/>
          <p:cNvSpPr txBox="1">
            <a:spLocks noChangeArrowheads="1"/>
          </p:cNvSpPr>
          <p:nvPr/>
        </p:nvSpPr>
        <p:spPr bwMode="auto">
          <a:xfrm>
            <a:off x="669925" y="4133850"/>
            <a:ext cx="70691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4000" dirty="0">
                <a:ea typeface="+mn-ea"/>
                <a:cs typeface="Compset" panose="00000400000000000000" pitchFamily="2" charset="-78"/>
              </a:rPr>
              <a:t>روش تكنيك مدلسازي شيئي (</a:t>
            </a:r>
            <a:r>
              <a:rPr lang="en-US" altLang="en-US" sz="4000" dirty="0">
                <a:ea typeface="+mn-ea"/>
                <a:cs typeface="Compset" panose="00000400000000000000" pitchFamily="2" charset="-78"/>
              </a:rPr>
              <a:t>OMT</a:t>
            </a:r>
            <a:r>
              <a:rPr lang="fa-IR" altLang="en-US" sz="4000" dirty="0">
                <a:ea typeface="+mn-ea"/>
                <a:cs typeface="Compset" panose="00000400000000000000" pitchFamily="2" charset="-78"/>
              </a:rPr>
              <a:t>)</a:t>
            </a:r>
            <a:endParaRPr lang="en-US" altLang="en-US" sz="4000" dirty="0">
              <a:ea typeface="+mn-ea"/>
              <a:cs typeface="Compset" panose="00000400000000000000" pitchFamily="2" charset="-78"/>
            </a:endParaRPr>
          </a:p>
        </p:txBody>
      </p:sp>
      <p:cxnSp>
        <p:nvCxnSpPr>
          <p:cNvPr id="6" name="Straight Connector 5"/>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انواع روشهاي مدلسازي معنايي داده‌ها</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22683689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547813" y="401638"/>
            <a:ext cx="52562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سه مفهوم معنايي موجود در روش </a:t>
            </a:r>
            <a:r>
              <a:rPr lang="en-US" altLang="en-US" sz="3200" b="1">
                <a:solidFill>
                  <a:schemeClr val="bg1"/>
                </a:solidFill>
              </a:rPr>
              <a:t>ER</a:t>
            </a:r>
          </a:p>
        </p:txBody>
      </p:sp>
      <p:sp>
        <p:nvSpPr>
          <p:cNvPr id="23557" name="Text Box 5"/>
          <p:cNvSpPr txBox="1">
            <a:spLocks noChangeArrowheads="1"/>
          </p:cNvSpPr>
          <p:nvPr/>
        </p:nvSpPr>
        <p:spPr bwMode="auto">
          <a:xfrm>
            <a:off x="3563938" y="2060575"/>
            <a:ext cx="18716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a:t>نوع موجوديت</a:t>
            </a:r>
            <a:endParaRPr lang="en-US" altLang="en-US" sz="2800"/>
          </a:p>
        </p:txBody>
      </p:sp>
      <p:sp>
        <p:nvSpPr>
          <p:cNvPr id="23558" name="Text Box 6"/>
          <p:cNvSpPr txBox="1">
            <a:spLocks noChangeArrowheads="1"/>
          </p:cNvSpPr>
          <p:nvPr/>
        </p:nvSpPr>
        <p:spPr bwMode="auto">
          <a:xfrm>
            <a:off x="6011863" y="4062413"/>
            <a:ext cx="8620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a:t>صفت</a:t>
            </a:r>
            <a:endParaRPr lang="en-US" altLang="en-US" sz="2800"/>
          </a:p>
        </p:txBody>
      </p:sp>
      <p:sp>
        <p:nvSpPr>
          <p:cNvPr id="23559" name="Text Box 7"/>
          <p:cNvSpPr txBox="1">
            <a:spLocks noChangeArrowheads="1"/>
          </p:cNvSpPr>
          <p:nvPr/>
        </p:nvSpPr>
        <p:spPr bwMode="auto">
          <a:xfrm>
            <a:off x="1979613" y="4076700"/>
            <a:ext cx="1152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a:t>ارتباط</a:t>
            </a:r>
            <a:endParaRPr lang="en-US" altLang="en-US" sz="2800"/>
          </a:p>
        </p:txBody>
      </p:sp>
      <p:sp>
        <p:nvSpPr>
          <p:cNvPr id="23560" name="AutoShape 8"/>
          <p:cNvSpPr>
            <a:spLocks noChangeArrowheads="1"/>
          </p:cNvSpPr>
          <p:nvPr/>
        </p:nvSpPr>
        <p:spPr bwMode="auto">
          <a:xfrm>
            <a:off x="3203575" y="2636838"/>
            <a:ext cx="2736850" cy="1582737"/>
          </a:xfrm>
          <a:prstGeom prst="triangle">
            <a:avLst>
              <a:gd name="adj" fmla="val 500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en-US"/>
          </a:p>
        </p:txBody>
      </p:sp>
      <p:cxnSp>
        <p:nvCxnSpPr>
          <p:cNvPr id="7" name="Straight Connector 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سه مفهوم معنايي موجود در روش </a:t>
            </a:r>
            <a:r>
              <a:rPr lang="en-US" altLang="en-US" sz="2400" b="1" dirty="0">
                <a:solidFill>
                  <a:schemeClr val="tx2"/>
                </a:solidFill>
                <a:ea typeface="IranNastaliq" pitchFamily="18" charset="0"/>
                <a:cs typeface="B Titr" pitchFamily="2" charset="-78"/>
              </a:rPr>
              <a:t>ER</a:t>
            </a:r>
            <a:r>
              <a:rPr lang="fa-IR" altLang="en-US" sz="2400" b="1" dirty="0">
                <a:solidFill>
                  <a:schemeClr val="tx2"/>
                </a:solidFill>
                <a:ea typeface="IranNastaliq" pitchFamily="18" charset="0"/>
                <a:cs typeface="B Titr" pitchFamily="2" charset="-78"/>
              </a:rPr>
              <a:t>	</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86679028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484438" y="328613"/>
            <a:ext cx="30956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b="1">
                <a:solidFill>
                  <a:schemeClr val="bg1"/>
                </a:solidFill>
              </a:rPr>
              <a:t>تعريف موجوديت</a:t>
            </a:r>
            <a:endParaRPr lang="en-US" altLang="en-US" b="1">
              <a:solidFill>
                <a:schemeClr val="bg1"/>
              </a:solidFill>
            </a:endParaRPr>
          </a:p>
        </p:txBody>
      </p:sp>
      <p:sp>
        <p:nvSpPr>
          <p:cNvPr id="24581" name="Text Box 5"/>
          <p:cNvSpPr txBox="1">
            <a:spLocks noChangeArrowheads="1"/>
          </p:cNvSpPr>
          <p:nvPr/>
        </p:nvSpPr>
        <p:spPr bwMode="auto">
          <a:xfrm>
            <a:off x="755650" y="2127250"/>
            <a:ext cx="76327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مفهوم كلي شيئ، </a:t>
            </a:r>
            <a:r>
              <a:rPr lang="fa-IR" altLang="en-US" sz="4000" dirty="0">
                <a:ea typeface="+mn-ea"/>
                <a:cs typeface="Compset" panose="00000400000000000000" pitchFamily="2" charset="-78"/>
              </a:rPr>
              <a:t>چيز</a:t>
            </a:r>
            <a:r>
              <a:rPr lang="fa-IR" altLang="en-US" sz="4000" dirty="0">
                <a:ea typeface="+mn-ea"/>
                <a:cs typeface="Compset" panose="00000400000000000000" pitchFamily="2" charset="-78"/>
              </a:rPr>
              <a:t>، پديده و به طور كلي هر آنچه كه مي‌خواهيم در موردش اطلاعاتی داشته باشيم و شناخت خود را در موردش افزايش دهيم.</a:t>
            </a:r>
          </a:p>
          <a:p>
            <a:pPr algn="ctr" rtl="1">
              <a:spcBef>
                <a:spcPct val="50000"/>
              </a:spcBef>
            </a:pPr>
            <a:r>
              <a:rPr lang="fa-IR" altLang="en-US" sz="4000" dirty="0">
                <a:ea typeface="+mn-ea"/>
                <a:cs typeface="Compset" panose="00000400000000000000" pitchFamily="2" charset="-78"/>
              </a:rPr>
              <a:t>(ليستی از آن را بخواهيم نگه داريم)</a:t>
            </a:r>
            <a:endParaRPr lang="en-US" altLang="en-US" sz="4000" dirty="0">
              <a:ea typeface="+mn-ea"/>
              <a:cs typeface="Compset"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تعريف موجوديت</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35556586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1042988" y="401638"/>
            <a:ext cx="66976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3200" b="1">
                <a:solidFill>
                  <a:schemeClr val="bg1"/>
                </a:solidFill>
              </a:rPr>
              <a:t>دو ضابطه در رابطه با تشخيص يك نوع موجوديت</a:t>
            </a:r>
            <a:endParaRPr lang="en-US" altLang="en-US" sz="3200" b="1">
              <a:solidFill>
                <a:schemeClr val="bg1"/>
              </a:solidFill>
            </a:endParaRPr>
          </a:p>
        </p:txBody>
      </p:sp>
      <p:sp>
        <p:nvSpPr>
          <p:cNvPr id="25605" name="Text Box 5"/>
          <p:cNvSpPr txBox="1">
            <a:spLocks noChangeArrowheads="1"/>
          </p:cNvSpPr>
          <p:nvPr/>
        </p:nvSpPr>
        <p:spPr bwMode="auto">
          <a:xfrm>
            <a:off x="2628900" y="2349500"/>
            <a:ext cx="59039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r" rtl="1">
              <a:spcBef>
                <a:spcPct val="50000"/>
              </a:spcBef>
            </a:pPr>
            <a:r>
              <a:rPr lang="fa-IR" altLang="en-US" sz="2800" dirty="0">
                <a:ea typeface="+mn-ea"/>
                <a:cs typeface="Compset" panose="00000400000000000000" pitchFamily="2" charset="-78"/>
              </a:rPr>
              <a:t>1- معمولا نمونه‌هايي متمايز از يكديگر دارند.</a:t>
            </a:r>
            <a:endParaRPr lang="en-US" altLang="en-US" sz="2800" dirty="0">
              <a:ea typeface="+mn-ea"/>
              <a:cs typeface="Compset" panose="00000400000000000000" pitchFamily="2" charset="-78"/>
            </a:endParaRPr>
          </a:p>
        </p:txBody>
      </p:sp>
      <p:sp>
        <p:nvSpPr>
          <p:cNvPr id="25606" name="Text Box 6"/>
          <p:cNvSpPr txBox="1">
            <a:spLocks noChangeArrowheads="1"/>
          </p:cNvSpPr>
          <p:nvPr/>
        </p:nvSpPr>
        <p:spPr bwMode="auto">
          <a:xfrm>
            <a:off x="539750" y="3059113"/>
            <a:ext cx="79914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r" rtl="1">
              <a:spcBef>
                <a:spcPct val="50000"/>
              </a:spcBef>
            </a:pPr>
            <a:r>
              <a:rPr lang="fa-IR" altLang="en-US" sz="2800" dirty="0">
                <a:ea typeface="+mn-ea"/>
                <a:cs typeface="Compset" panose="00000400000000000000" pitchFamily="2" charset="-78"/>
              </a:rPr>
              <a:t>2- معمولا بيش از يك صفت دارد و كاربر به مجموعه‌اي از اطلاعات در </a:t>
            </a:r>
            <a:r>
              <a:rPr lang="fa-IR" altLang="en-US" sz="2800" dirty="0" smtClean="0">
                <a:ea typeface="+mn-ea"/>
                <a:cs typeface="Compset" panose="00000400000000000000" pitchFamily="2" charset="-78"/>
              </a:rPr>
              <a:t>مورد </a:t>
            </a:r>
            <a:r>
              <a:rPr lang="fa-IR" altLang="en-US" sz="2800" dirty="0">
                <a:ea typeface="+mn-ea"/>
                <a:cs typeface="Compset" panose="00000400000000000000" pitchFamily="2" charset="-78"/>
              </a:rPr>
              <a:t>آن نياز دارد.</a:t>
            </a:r>
            <a:endParaRPr lang="en-US" altLang="en-US" sz="2800" dirty="0">
              <a:ea typeface="+mn-ea"/>
              <a:cs typeface="Compset"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دو ضابطه در رابطه با تشخيص يك نوع موجوديت</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0258692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4" name="Text Box 4"/>
          <p:cNvSpPr txBox="1">
            <a:spLocks noChangeArrowheads="1"/>
          </p:cNvSpPr>
          <p:nvPr/>
        </p:nvSpPr>
        <p:spPr bwMode="auto">
          <a:xfrm>
            <a:off x="1042988" y="401638"/>
            <a:ext cx="66976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موجوديت مستقل و وابسته</a:t>
            </a:r>
            <a:endParaRPr lang="en-US" altLang="en-US" b="1">
              <a:solidFill>
                <a:schemeClr val="bg1"/>
              </a:solidFill>
            </a:endParaRPr>
          </a:p>
        </p:txBody>
      </p:sp>
      <p:sp>
        <p:nvSpPr>
          <p:cNvPr id="409605" name="Text Box 5"/>
          <p:cNvSpPr txBox="1">
            <a:spLocks noChangeArrowheads="1"/>
          </p:cNvSpPr>
          <p:nvPr/>
        </p:nvSpPr>
        <p:spPr bwMode="auto">
          <a:xfrm>
            <a:off x="611188" y="1557338"/>
            <a:ext cx="78486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lnSpc>
                <a:spcPct val="120000"/>
              </a:lnSpc>
              <a:spcBef>
                <a:spcPct val="50000"/>
              </a:spcBef>
            </a:pPr>
            <a:r>
              <a:rPr lang="fa-IR" altLang="en-US" sz="4000" dirty="0">
                <a:ea typeface="+mn-ea"/>
                <a:cs typeface="Compset" panose="00000400000000000000" pitchFamily="2" charset="-78"/>
              </a:rPr>
              <a:t>موجوديت مستقل (قوي)، موجوديتي است كه مستقل از هر موجوديت ديگر و به خودي خود، در يك محيط مشخص مطرح باشد.</a:t>
            </a:r>
          </a:p>
          <a:p>
            <a:pPr algn="ctr" rtl="1">
              <a:lnSpc>
                <a:spcPct val="120000"/>
              </a:lnSpc>
              <a:spcBef>
                <a:spcPct val="50000"/>
              </a:spcBef>
            </a:pPr>
            <a:r>
              <a:rPr lang="fa-IR" altLang="en-US" sz="4000" dirty="0">
                <a:ea typeface="+mn-ea"/>
                <a:cs typeface="Compset" panose="00000400000000000000" pitchFamily="2" charset="-78"/>
              </a:rPr>
              <a:t>موجوديت وابسته (ضعيف)، موجوديتي است كه وجودش وابسته به يك نوع موجوديت ديگر است.</a:t>
            </a:r>
            <a:endParaRPr lang="en-US" altLang="en-US" sz="4000" dirty="0">
              <a:ea typeface="+mn-ea"/>
              <a:cs typeface="Compset"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موجوديت مستقل و وابسته</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19681091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2411413" y="401638"/>
            <a:ext cx="35274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تعريف صفت خاصه</a:t>
            </a:r>
            <a:endParaRPr lang="en-US" altLang="en-US" b="1">
              <a:solidFill>
                <a:schemeClr val="bg1"/>
              </a:solidFill>
            </a:endParaRPr>
          </a:p>
        </p:txBody>
      </p:sp>
      <p:sp>
        <p:nvSpPr>
          <p:cNvPr id="26629" name="Text Box 5"/>
          <p:cNvSpPr txBox="1">
            <a:spLocks noChangeArrowheads="1"/>
          </p:cNvSpPr>
          <p:nvPr/>
        </p:nvSpPr>
        <p:spPr bwMode="auto">
          <a:xfrm>
            <a:off x="1116013" y="2133600"/>
            <a:ext cx="68389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lnSpc>
                <a:spcPct val="120000"/>
              </a:lnSpc>
              <a:spcBef>
                <a:spcPct val="50000"/>
              </a:spcBef>
            </a:pPr>
            <a:r>
              <a:rPr lang="fa-IR" altLang="en-US" sz="4000" dirty="0">
                <a:ea typeface="+mn-ea"/>
                <a:cs typeface="Compset" panose="00000400000000000000" pitchFamily="2" charset="-78"/>
              </a:rPr>
              <a:t>خصيصه يا ويژگي يك نوع موجوديت است و هر نوع موجوديت مجموعه‌اي از صفات دارد. هر صفت يك نام، يك نوع و يك معناي مشخص دارد.</a:t>
            </a:r>
            <a:endParaRPr lang="en-US" altLang="en-US" sz="4000" dirty="0">
              <a:ea typeface="+mn-ea"/>
              <a:cs typeface="Compset"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تعريف صفت خاصه</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93890654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6967538" y="3197225"/>
            <a:ext cx="14398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dirty="0">
                <a:ea typeface="+mn-ea"/>
                <a:cs typeface="Compset" panose="00000400000000000000" pitchFamily="2" charset="-78"/>
              </a:rPr>
              <a:t>انواع صفت</a:t>
            </a:r>
            <a:endParaRPr lang="en-US" altLang="en-US" sz="2800" dirty="0">
              <a:ea typeface="+mn-ea"/>
              <a:cs typeface="Compset" panose="00000400000000000000" pitchFamily="2" charset="-78"/>
            </a:endParaRPr>
          </a:p>
        </p:txBody>
      </p:sp>
      <p:sp>
        <p:nvSpPr>
          <p:cNvPr id="27653" name="Text Box 5"/>
          <p:cNvSpPr txBox="1">
            <a:spLocks noChangeArrowheads="1"/>
          </p:cNvSpPr>
          <p:nvPr/>
        </p:nvSpPr>
        <p:spPr bwMode="auto">
          <a:xfrm>
            <a:off x="4211638" y="1541463"/>
            <a:ext cx="20145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dirty="0">
                <a:ea typeface="+mn-ea"/>
                <a:cs typeface="Compset" panose="00000400000000000000" pitchFamily="2" charset="-78"/>
              </a:rPr>
              <a:t>ساده يا مركب</a:t>
            </a:r>
            <a:endParaRPr lang="en-US" altLang="en-US" sz="2800" dirty="0">
              <a:ea typeface="+mn-ea"/>
              <a:cs typeface="Compset" panose="00000400000000000000" pitchFamily="2" charset="-78"/>
            </a:endParaRPr>
          </a:p>
        </p:txBody>
      </p:sp>
      <p:sp>
        <p:nvSpPr>
          <p:cNvPr id="27654" name="Text Box 6"/>
          <p:cNvSpPr txBox="1">
            <a:spLocks noChangeArrowheads="1"/>
          </p:cNvSpPr>
          <p:nvPr/>
        </p:nvSpPr>
        <p:spPr bwMode="auto">
          <a:xfrm>
            <a:off x="3132138" y="2405063"/>
            <a:ext cx="33099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dirty="0">
                <a:ea typeface="+mn-ea"/>
                <a:cs typeface="Compset" panose="00000400000000000000" pitchFamily="2" charset="-78"/>
              </a:rPr>
              <a:t>تك‌مقداري يا چندمقداري</a:t>
            </a:r>
            <a:endParaRPr lang="en-US" altLang="en-US" sz="2800" dirty="0">
              <a:ea typeface="+mn-ea"/>
              <a:cs typeface="Compset" panose="00000400000000000000" pitchFamily="2" charset="-78"/>
            </a:endParaRPr>
          </a:p>
        </p:txBody>
      </p:sp>
      <p:sp>
        <p:nvSpPr>
          <p:cNvPr id="27655" name="Text Box 7"/>
          <p:cNvSpPr txBox="1">
            <a:spLocks noChangeArrowheads="1"/>
          </p:cNvSpPr>
          <p:nvPr/>
        </p:nvSpPr>
        <p:spPr bwMode="auto">
          <a:xfrm>
            <a:off x="2700338" y="3197225"/>
            <a:ext cx="38147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dirty="0">
                <a:ea typeface="+mn-ea"/>
                <a:cs typeface="Compset" panose="00000400000000000000" pitchFamily="2" charset="-78"/>
              </a:rPr>
              <a:t>کليد يا غيرکليد</a:t>
            </a:r>
            <a:endParaRPr lang="en-US" altLang="en-US" sz="2800" dirty="0">
              <a:ea typeface="+mn-ea"/>
              <a:cs typeface="Compset" panose="00000400000000000000" pitchFamily="2" charset="-78"/>
            </a:endParaRPr>
          </a:p>
        </p:txBody>
      </p:sp>
      <p:sp>
        <p:nvSpPr>
          <p:cNvPr id="27656" name="Text Box 8"/>
          <p:cNvSpPr txBox="1">
            <a:spLocks noChangeArrowheads="1"/>
          </p:cNvSpPr>
          <p:nvPr/>
        </p:nvSpPr>
        <p:spPr bwMode="auto">
          <a:xfrm>
            <a:off x="2846388" y="4062413"/>
            <a:ext cx="36703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dirty="0">
                <a:ea typeface="+mn-ea"/>
                <a:cs typeface="Compset" panose="00000400000000000000" pitchFamily="2" charset="-78"/>
              </a:rPr>
              <a:t>هيچ‌مقدارپذير يا ناپذير</a:t>
            </a:r>
            <a:endParaRPr lang="en-US" altLang="en-US" sz="2800" dirty="0">
              <a:ea typeface="+mn-ea"/>
              <a:cs typeface="Compset" panose="00000400000000000000" pitchFamily="2" charset="-78"/>
            </a:endParaRPr>
          </a:p>
        </p:txBody>
      </p:sp>
      <p:sp>
        <p:nvSpPr>
          <p:cNvPr id="27657" name="Text Box 9"/>
          <p:cNvSpPr txBox="1">
            <a:spLocks noChangeArrowheads="1"/>
          </p:cNvSpPr>
          <p:nvPr/>
        </p:nvSpPr>
        <p:spPr bwMode="auto">
          <a:xfrm>
            <a:off x="2627313" y="4941888"/>
            <a:ext cx="38147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dirty="0">
                <a:ea typeface="+mn-ea"/>
                <a:cs typeface="Compset" panose="00000400000000000000" pitchFamily="2" charset="-78"/>
              </a:rPr>
              <a:t>ذخيره‌شده يا مشتق</a:t>
            </a:r>
            <a:endParaRPr lang="en-US" altLang="en-US" sz="2800" dirty="0">
              <a:ea typeface="+mn-ea"/>
              <a:cs typeface="Compset" panose="00000400000000000000" pitchFamily="2" charset="-78"/>
            </a:endParaRPr>
          </a:p>
        </p:txBody>
      </p:sp>
      <p:sp>
        <p:nvSpPr>
          <p:cNvPr id="27662" name="AutoShape 14"/>
          <p:cNvSpPr>
            <a:spLocks/>
          </p:cNvSpPr>
          <p:nvPr/>
        </p:nvSpPr>
        <p:spPr bwMode="auto">
          <a:xfrm>
            <a:off x="6659563" y="1484313"/>
            <a:ext cx="288925" cy="4032250"/>
          </a:xfrm>
          <a:prstGeom prst="rightBrace">
            <a:avLst>
              <a:gd name="adj1" fmla="val 1163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9" name="Straight Connector 8"/>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23226228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758825" y="2276475"/>
            <a:ext cx="762952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مقدار صفت ساده از لحاظ معنايي تجزيه‌نشدني يا اتوميك است.</a:t>
            </a:r>
            <a:endParaRPr lang="en-US" altLang="en-US" sz="4000" dirty="0">
              <a:ea typeface="+mn-ea"/>
              <a:cs typeface="Compset" panose="00000400000000000000" pitchFamily="2" charset="-78"/>
            </a:endParaRPr>
          </a:p>
        </p:txBody>
      </p:sp>
      <p:sp>
        <p:nvSpPr>
          <p:cNvPr id="28677" name="Text Box 5"/>
          <p:cNvSpPr txBox="1">
            <a:spLocks noChangeArrowheads="1"/>
          </p:cNvSpPr>
          <p:nvPr/>
        </p:nvSpPr>
        <p:spPr bwMode="auto">
          <a:xfrm>
            <a:off x="1258888" y="3644900"/>
            <a:ext cx="684053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صفت مركب از چند صفت ساده تشكيل شده است.</a:t>
            </a:r>
            <a:endParaRPr lang="en-US" altLang="en-US" sz="4000" dirty="0">
              <a:ea typeface="+mn-ea"/>
              <a:cs typeface="Compset"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40390764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فهرست مطالب</a:t>
            </a:r>
            <a:endParaRPr lang="en-US" sz="2400" b="1" dirty="0">
              <a:solidFill>
                <a:schemeClr val="tx2"/>
              </a:solidFill>
              <a:ea typeface="IranNastaliq" pitchFamily="18" charset="0"/>
              <a:cs typeface="B Titr" pitchFamily="2" charset="-78"/>
            </a:endParaRPr>
          </a:p>
        </p:txBody>
      </p:sp>
      <p:sp>
        <p:nvSpPr>
          <p:cNvPr id="7" name="Title 1"/>
          <p:cNvSpPr>
            <a:spLocks noGrp="1"/>
          </p:cNvSpPr>
          <p:nvPr>
            <p:ph type="title"/>
          </p:nvPr>
        </p:nvSpPr>
        <p:spPr>
          <a:xfrm>
            <a:off x="1352550" y="2715344"/>
            <a:ext cx="6362700" cy="2667000"/>
          </a:xfrm>
        </p:spPr>
        <p:txBody>
          <a:bodyPr>
            <a:noAutofit/>
          </a:bodyPr>
          <a:lstStyle/>
          <a:p>
            <a:pPr marL="457200" indent="-457200" algn="r" rtl="1">
              <a:lnSpc>
                <a:spcPct val="200000"/>
              </a:lnSpc>
              <a:buFont typeface="Wingdings" panose="05000000000000000000" pitchFamily="2" charset="2"/>
              <a:buChar char="v"/>
            </a:pPr>
            <a:r>
              <a:rPr lang="fa-IR" altLang="en-US" sz="2800" b="1" dirty="0">
                <a:latin typeface="+mn-lt"/>
                <a:ea typeface="IranNastaliq" pitchFamily="18" charset="0"/>
                <a:cs typeface="B Roya" panose="00000400000000000000" pitchFamily="2" charset="-78"/>
              </a:rPr>
              <a:t>مفاهيم مبنايي دانش و تكنولوژي پايگاه داده‌ها</a:t>
            </a:r>
            <a:br>
              <a:rPr lang="fa-IR" altLang="en-US" sz="2800" b="1" dirty="0">
                <a:latin typeface="+mn-lt"/>
                <a:ea typeface="IranNastaliq" pitchFamily="18" charset="0"/>
                <a:cs typeface="B Roya" panose="00000400000000000000" pitchFamily="2" charset="-78"/>
              </a:rPr>
            </a:br>
            <a:r>
              <a:rPr lang="fa-IR" altLang="en-US" sz="2800" b="1" dirty="0">
                <a:latin typeface="+mn-lt"/>
                <a:ea typeface="IranNastaliq" pitchFamily="18" charset="0"/>
                <a:cs typeface="B Roya" panose="00000400000000000000" pitchFamily="2" charset="-78"/>
              </a:rPr>
              <a:t>اصول مدلسازي و طراحي</a:t>
            </a:r>
            <a:br>
              <a:rPr lang="fa-IR" altLang="en-US" sz="2800" b="1" dirty="0">
                <a:latin typeface="+mn-lt"/>
                <a:ea typeface="IranNastaliq" pitchFamily="18" charset="0"/>
                <a:cs typeface="B Roya" panose="00000400000000000000" pitchFamily="2" charset="-78"/>
              </a:rPr>
            </a:br>
            <a:r>
              <a:rPr lang="fa-IR" altLang="en-US" sz="2800" b="1" dirty="0">
                <a:latin typeface="+mn-lt"/>
                <a:ea typeface="IranNastaliq" pitchFamily="18" charset="0"/>
                <a:cs typeface="B Roya" panose="00000400000000000000" pitchFamily="2" charset="-78"/>
              </a:rPr>
              <a:t>مدلسازي معنايي داده‌ها</a:t>
            </a:r>
            <a:br>
              <a:rPr lang="fa-IR" altLang="en-US" sz="2800" b="1" dirty="0">
                <a:latin typeface="+mn-lt"/>
                <a:ea typeface="IranNastaliq" pitchFamily="18" charset="0"/>
                <a:cs typeface="B Roya" panose="00000400000000000000" pitchFamily="2" charset="-78"/>
              </a:rPr>
            </a:br>
            <a:r>
              <a:rPr lang="fa-IR" altLang="en-US" sz="2800" b="1" dirty="0">
                <a:latin typeface="+mn-lt"/>
                <a:ea typeface="IranNastaliq" pitchFamily="18" charset="0"/>
                <a:cs typeface="B Roya" panose="00000400000000000000" pitchFamily="2" charset="-78"/>
              </a:rPr>
              <a:t>سطوح معماريهاي پايگاه داده‌ها</a:t>
            </a:r>
            <a:br>
              <a:rPr lang="fa-IR" altLang="en-US" sz="2800" b="1" dirty="0">
                <a:latin typeface="+mn-lt"/>
                <a:ea typeface="IranNastaliq" pitchFamily="18" charset="0"/>
                <a:cs typeface="B Roya" panose="00000400000000000000" pitchFamily="2" charset="-78"/>
              </a:rPr>
            </a:br>
            <a:r>
              <a:rPr lang="fa-IR" altLang="en-US" sz="2800" b="1" dirty="0">
                <a:latin typeface="+mn-lt"/>
                <a:ea typeface="IranNastaliq" pitchFamily="18" charset="0"/>
                <a:cs typeface="B Roya" panose="00000400000000000000" pitchFamily="2" charset="-78"/>
              </a:rPr>
              <a:t>سيستم مديريت پايگاه داده‌ها (</a:t>
            </a:r>
            <a:r>
              <a:rPr lang="en-US" altLang="en-US" sz="2800" b="1" dirty="0">
                <a:latin typeface="+mn-lt"/>
                <a:ea typeface="IranNastaliq" pitchFamily="18" charset="0"/>
                <a:cs typeface="B Roya" panose="00000400000000000000" pitchFamily="2" charset="-78"/>
              </a:rPr>
              <a:t>DBMS</a:t>
            </a:r>
            <a:r>
              <a:rPr lang="fa-IR" altLang="en-US" sz="2800" b="1" dirty="0">
                <a:latin typeface="+mn-lt"/>
                <a:ea typeface="IranNastaliq" pitchFamily="18" charset="0"/>
                <a:cs typeface="B Roya" panose="00000400000000000000" pitchFamily="2" charset="-78"/>
              </a:rPr>
              <a:t>)</a:t>
            </a:r>
            <a:br>
              <a:rPr lang="fa-IR" altLang="en-US" sz="2800" b="1" dirty="0">
                <a:latin typeface="+mn-lt"/>
                <a:ea typeface="IranNastaliq" pitchFamily="18" charset="0"/>
                <a:cs typeface="B Roya" panose="00000400000000000000" pitchFamily="2" charset="-78"/>
              </a:rPr>
            </a:br>
            <a:endParaRPr lang="en-US" sz="2800" b="1" dirty="0">
              <a:latin typeface="+mn-lt"/>
              <a:ea typeface="IranNastaliq" pitchFamily="18" charset="0"/>
              <a:cs typeface="B Roya" panose="00000400000000000000" pitchFamily="2" charset="-7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539750" y="1762125"/>
            <a:ext cx="770572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صفت تك‌مقداري، صفتي است كه براي يك نمونه از يك نوع موجوديت حداكثر يك مقدار از دامنه مقادير را مي‌گيرد</a:t>
            </a:r>
            <a:endParaRPr lang="en-US" altLang="en-US" sz="4000" dirty="0">
              <a:ea typeface="+mn-ea"/>
              <a:cs typeface="Compset" panose="00000400000000000000" pitchFamily="2" charset="-78"/>
            </a:endParaRPr>
          </a:p>
        </p:txBody>
      </p:sp>
      <p:sp>
        <p:nvSpPr>
          <p:cNvPr id="29701" name="Text Box 5"/>
          <p:cNvSpPr txBox="1">
            <a:spLocks noChangeArrowheads="1"/>
          </p:cNvSpPr>
          <p:nvPr/>
        </p:nvSpPr>
        <p:spPr bwMode="auto">
          <a:xfrm>
            <a:off x="827088" y="3917950"/>
            <a:ext cx="72009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صفت چندمقداري بيش از يك مقدار از دامنه مقادير مي‌گيرد.</a:t>
            </a:r>
            <a:endParaRPr lang="en-US" altLang="en-US" sz="4000" dirty="0">
              <a:ea typeface="+mn-ea"/>
              <a:cs typeface="Compset"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42697970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1808163" y="1628775"/>
            <a:ext cx="5284787"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dirty="0">
                <a:ea typeface="+mn-ea"/>
                <a:cs typeface="Compset" panose="00000400000000000000" pitchFamily="2" charset="-78"/>
              </a:rPr>
              <a:t>صفت شناسه موجوديت كه گاه به آن </a:t>
            </a:r>
          </a:p>
          <a:p>
            <a:pPr algn="ctr" rtl="1">
              <a:spcBef>
                <a:spcPct val="50000"/>
              </a:spcBef>
            </a:pPr>
            <a:r>
              <a:rPr lang="fa-IR" altLang="en-US" sz="2800" b="1" dirty="0">
                <a:ea typeface="+mn-ea"/>
                <a:cs typeface="Compset" panose="00000400000000000000" pitchFamily="2" charset="-78"/>
              </a:rPr>
              <a:t>كليد هم گفته مي‌شود، دو ويژگي دارد:</a:t>
            </a:r>
            <a:endParaRPr lang="en-US" altLang="en-US" sz="2800" b="1" dirty="0">
              <a:ea typeface="+mn-ea"/>
              <a:cs typeface="Compset" panose="00000400000000000000" pitchFamily="2" charset="-78"/>
            </a:endParaRPr>
          </a:p>
        </p:txBody>
      </p:sp>
      <p:sp>
        <p:nvSpPr>
          <p:cNvPr id="30725" name="Text Box 5"/>
          <p:cNvSpPr txBox="1">
            <a:spLocks noChangeArrowheads="1"/>
          </p:cNvSpPr>
          <p:nvPr/>
        </p:nvSpPr>
        <p:spPr bwMode="auto">
          <a:xfrm>
            <a:off x="1835150" y="3270250"/>
            <a:ext cx="5183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dirty="0">
                <a:ea typeface="+mn-ea"/>
                <a:cs typeface="Compset" panose="00000400000000000000" pitchFamily="2" charset="-78"/>
              </a:rPr>
              <a:t>1- يكتايي مقدار دارد.</a:t>
            </a:r>
            <a:endParaRPr lang="en-US" altLang="en-US" sz="2800" dirty="0">
              <a:ea typeface="+mn-ea"/>
              <a:cs typeface="Compset" panose="00000400000000000000" pitchFamily="2" charset="-78"/>
            </a:endParaRPr>
          </a:p>
        </p:txBody>
      </p:sp>
      <p:sp>
        <p:nvSpPr>
          <p:cNvPr id="30726" name="Text Box 6"/>
          <p:cNvSpPr txBox="1">
            <a:spLocks noChangeArrowheads="1"/>
          </p:cNvSpPr>
          <p:nvPr/>
        </p:nvSpPr>
        <p:spPr bwMode="auto">
          <a:xfrm>
            <a:off x="1835150" y="4278313"/>
            <a:ext cx="51831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dirty="0">
                <a:ea typeface="+mn-ea"/>
                <a:cs typeface="Compset" panose="00000400000000000000" pitchFamily="2" charset="-78"/>
              </a:rPr>
              <a:t>2- حتي الامكان طول مقاديرش كوتاه است.</a:t>
            </a:r>
            <a:endParaRPr lang="en-US" altLang="en-US" sz="2800" dirty="0">
              <a:ea typeface="+mn-ea"/>
              <a:cs typeface="Compset"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3530519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2555875" y="350838"/>
            <a:ext cx="3598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صفت هيچ مقدارپذير</a:t>
            </a:r>
            <a:endParaRPr lang="en-US" altLang="en-US" b="1">
              <a:solidFill>
                <a:schemeClr val="bg1"/>
              </a:solidFill>
            </a:endParaRPr>
          </a:p>
        </p:txBody>
      </p:sp>
      <p:sp>
        <p:nvSpPr>
          <p:cNvPr id="31749" name="Text Box 5"/>
          <p:cNvSpPr txBox="1">
            <a:spLocks noChangeArrowheads="1"/>
          </p:cNvSpPr>
          <p:nvPr/>
        </p:nvSpPr>
        <p:spPr bwMode="auto">
          <a:xfrm>
            <a:off x="1042988" y="1773238"/>
            <a:ext cx="684212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هيچ مقدار يعني مقدار ناشناخته، مقدار غيرقابل اعمال، مقدار تعريف‌نشده (</a:t>
            </a:r>
            <a:r>
              <a:rPr lang="en-US" altLang="en-US" sz="4000" dirty="0">
                <a:ea typeface="+mn-ea"/>
                <a:cs typeface="Compset" panose="00000400000000000000" pitchFamily="2" charset="-78"/>
              </a:rPr>
              <a:t>Null</a:t>
            </a:r>
            <a:r>
              <a:rPr lang="fa-IR" altLang="en-US" sz="4000" dirty="0">
                <a:ea typeface="+mn-ea"/>
                <a:cs typeface="Compset" panose="00000400000000000000" pitchFamily="2" charset="-78"/>
              </a:rPr>
              <a:t>).</a:t>
            </a:r>
            <a:endParaRPr lang="en-US" altLang="en-US" sz="4000" dirty="0">
              <a:ea typeface="+mn-ea"/>
              <a:cs typeface="Compset" panose="00000400000000000000" pitchFamily="2" charset="-78"/>
            </a:endParaRPr>
          </a:p>
        </p:txBody>
      </p:sp>
      <p:sp>
        <p:nvSpPr>
          <p:cNvPr id="31750" name="Text Box 6"/>
          <p:cNvSpPr txBox="1">
            <a:spLocks noChangeArrowheads="1"/>
          </p:cNvSpPr>
          <p:nvPr/>
        </p:nvSpPr>
        <p:spPr bwMode="auto">
          <a:xfrm>
            <a:off x="757238" y="3452813"/>
            <a:ext cx="73437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اگر مقدار يك صفت در يك يا بيش از يك نمونه از يك نوع موجوديت، برابر با هيچ‌مقادر باشد، آن صفت هيچ‌مقدارپذير است.</a:t>
            </a:r>
            <a:endParaRPr lang="en-US" altLang="en-US" sz="4000" dirty="0">
              <a:ea typeface="+mn-ea"/>
              <a:cs typeface="Compset"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صفت هيچ مقدارپذير</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797205987"/>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2268538" y="333375"/>
            <a:ext cx="41036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صفت ذخيره‌شده و مشتق</a:t>
            </a:r>
            <a:endParaRPr lang="en-US" altLang="en-US" b="1">
              <a:solidFill>
                <a:schemeClr val="bg1"/>
              </a:solidFill>
            </a:endParaRPr>
          </a:p>
        </p:txBody>
      </p:sp>
      <p:sp>
        <p:nvSpPr>
          <p:cNvPr id="32773" name="Text Box 5"/>
          <p:cNvSpPr txBox="1">
            <a:spLocks noChangeArrowheads="1"/>
          </p:cNvSpPr>
          <p:nvPr/>
        </p:nvSpPr>
        <p:spPr bwMode="auto">
          <a:xfrm>
            <a:off x="1333500" y="1844675"/>
            <a:ext cx="633571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صفت ذخيره‌شده صفتي است كه مقاديرش در پايگاه داده‌ها ذخيره شده باشد.</a:t>
            </a:r>
            <a:endParaRPr lang="en-US" altLang="en-US" sz="4000" dirty="0">
              <a:ea typeface="+mn-ea"/>
              <a:cs typeface="Compset" panose="00000400000000000000" pitchFamily="2" charset="-78"/>
            </a:endParaRPr>
          </a:p>
        </p:txBody>
      </p:sp>
      <p:sp>
        <p:nvSpPr>
          <p:cNvPr id="32774" name="Text Box 6"/>
          <p:cNvSpPr txBox="1">
            <a:spLocks noChangeArrowheads="1"/>
          </p:cNvSpPr>
          <p:nvPr/>
        </p:nvSpPr>
        <p:spPr bwMode="auto">
          <a:xfrm>
            <a:off x="539750" y="3884613"/>
            <a:ext cx="814863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صفت مشتق، صفتي است كه مقاديرش در پايگاه داده‌ها ذخيره نشده باشد، بلكه از روی داده‌هاي ذخيره شده قابل محاسبه باشد.</a:t>
            </a:r>
            <a:endParaRPr lang="en-US" altLang="en-US" sz="4000" dirty="0">
              <a:ea typeface="+mn-ea"/>
              <a:cs typeface="Compset"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فهرست مطالب</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944568931"/>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3708400" y="401638"/>
            <a:ext cx="13684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ارتباط</a:t>
            </a:r>
            <a:endParaRPr lang="en-US" altLang="en-US" b="1">
              <a:solidFill>
                <a:schemeClr val="bg1"/>
              </a:solidFill>
            </a:endParaRPr>
          </a:p>
        </p:txBody>
      </p:sp>
      <p:sp>
        <p:nvSpPr>
          <p:cNvPr id="33797" name="Text Box 5"/>
          <p:cNvSpPr txBox="1">
            <a:spLocks noChangeArrowheads="1"/>
          </p:cNvSpPr>
          <p:nvPr/>
        </p:nvSpPr>
        <p:spPr bwMode="auto">
          <a:xfrm>
            <a:off x="684213" y="2133600"/>
            <a:ext cx="727233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4000" dirty="0">
                <a:ea typeface="+mn-ea"/>
                <a:cs typeface="Compset" panose="00000400000000000000" pitchFamily="2" charset="-78"/>
              </a:rPr>
              <a:t>تعريف- تعامل بين دو يا بيش از دو نوع موجوديت است و ماهيتا نوعي بستگي بين انواع موجوديتهاست</a:t>
            </a:r>
            <a:endParaRPr lang="en-US" altLang="en-US" sz="4000" dirty="0">
              <a:ea typeface="+mn-ea"/>
              <a:cs typeface="Compset"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ارتباط</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09554722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1979613" y="350838"/>
            <a:ext cx="43926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b="1">
                <a:solidFill>
                  <a:schemeClr val="bg1"/>
                </a:solidFill>
              </a:rPr>
              <a:t>خصوصيات نوع ارتباط</a:t>
            </a:r>
            <a:endParaRPr lang="en-US" altLang="en-US" b="1">
              <a:solidFill>
                <a:schemeClr val="bg1"/>
              </a:solidFill>
            </a:endParaRPr>
          </a:p>
        </p:txBody>
      </p:sp>
      <p:sp>
        <p:nvSpPr>
          <p:cNvPr id="34821" name="Text Box 5"/>
          <p:cNvSpPr txBox="1">
            <a:spLocks noChangeArrowheads="1"/>
          </p:cNvSpPr>
          <p:nvPr/>
        </p:nvSpPr>
        <p:spPr bwMode="auto">
          <a:xfrm>
            <a:off x="2627313" y="2006600"/>
            <a:ext cx="5400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4000" dirty="0">
                <a:ea typeface="+mn-ea"/>
                <a:cs typeface="Compset" panose="00000400000000000000" pitchFamily="2" charset="-78"/>
              </a:rPr>
              <a:t>1- هر ارتباط يك نام دارد</a:t>
            </a:r>
            <a:endParaRPr lang="en-US" altLang="en-US" sz="4000" dirty="0">
              <a:ea typeface="+mn-ea"/>
              <a:cs typeface="Compset" panose="00000400000000000000" pitchFamily="2" charset="-78"/>
            </a:endParaRPr>
          </a:p>
        </p:txBody>
      </p:sp>
      <p:sp>
        <p:nvSpPr>
          <p:cNvPr id="34822" name="Text Box 6"/>
          <p:cNvSpPr txBox="1">
            <a:spLocks noChangeArrowheads="1"/>
          </p:cNvSpPr>
          <p:nvPr/>
        </p:nvSpPr>
        <p:spPr bwMode="auto">
          <a:xfrm>
            <a:off x="400050" y="2981325"/>
            <a:ext cx="762793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4000" dirty="0">
                <a:ea typeface="+mn-ea"/>
                <a:cs typeface="Compset" panose="00000400000000000000" pitchFamily="2" charset="-78"/>
              </a:rPr>
              <a:t>2- هر ارتباط يك معناي مشخص دارد و اين معنا با معناي هر ارتباط ديگر متفاوت است.</a:t>
            </a:r>
            <a:endParaRPr lang="en-US" altLang="en-US" sz="4000" dirty="0">
              <a:ea typeface="+mn-ea"/>
              <a:cs typeface="Compset" panose="00000400000000000000" pitchFamily="2" charset="-78"/>
            </a:endParaRPr>
          </a:p>
        </p:txBody>
      </p:sp>
      <p:sp>
        <p:nvSpPr>
          <p:cNvPr id="34823" name="Text Box 7"/>
          <p:cNvSpPr txBox="1">
            <a:spLocks noChangeArrowheads="1"/>
          </p:cNvSpPr>
          <p:nvPr/>
        </p:nvSpPr>
        <p:spPr bwMode="auto">
          <a:xfrm>
            <a:off x="2268538" y="4456113"/>
            <a:ext cx="5688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4000" dirty="0">
                <a:ea typeface="+mn-ea"/>
                <a:cs typeface="Compset" panose="00000400000000000000" pitchFamily="2" charset="-78"/>
              </a:rPr>
              <a:t>3- هر ارتباط نمونه‌هايي دارد.</a:t>
            </a:r>
            <a:endParaRPr lang="en-US" altLang="en-US" sz="4000" dirty="0">
              <a:ea typeface="+mn-ea"/>
              <a:cs typeface="Compset" panose="00000400000000000000" pitchFamily="2" charset="-78"/>
            </a:endParaRPr>
          </a:p>
        </p:txBody>
      </p:sp>
      <p:cxnSp>
        <p:nvCxnSpPr>
          <p:cNvPr id="6" name="Straight Connector 5"/>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altLang="en-US" sz="2400" b="1" dirty="0">
                <a:solidFill>
                  <a:schemeClr val="tx2"/>
                </a:solidFill>
                <a:ea typeface="IranNastaliq" pitchFamily="18" charset="0"/>
                <a:cs typeface="B Titr" pitchFamily="2" charset="-78"/>
              </a:rPr>
              <a:t>خصوصيات نوع ارتباط</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69043498"/>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2987675" y="423863"/>
            <a:ext cx="2808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نمودار </a:t>
            </a:r>
            <a:r>
              <a:rPr lang="en-US" altLang="en-US" b="1">
                <a:solidFill>
                  <a:schemeClr val="bg1"/>
                </a:solidFill>
              </a:rPr>
              <a:t>ER</a:t>
            </a:r>
          </a:p>
        </p:txBody>
      </p:sp>
      <p:sp>
        <p:nvSpPr>
          <p:cNvPr id="35845" name="Text Box 5"/>
          <p:cNvSpPr txBox="1">
            <a:spLocks noChangeArrowheads="1"/>
          </p:cNvSpPr>
          <p:nvPr/>
        </p:nvSpPr>
        <p:spPr bwMode="auto">
          <a:xfrm>
            <a:off x="-19050" y="2514600"/>
            <a:ext cx="82089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600" dirty="0">
                <a:ea typeface="+mn-ea"/>
                <a:cs typeface="Compset" panose="00000400000000000000" pitchFamily="2" charset="-78"/>
              </a:rPr>
              <a:t>نموداري است كه سه مفهوم اساسي مدل </a:t>
            </a:r>
            <a:r>
              <a:rPr lang="en-US" altLang="en-US" sz="3600" dirty="0">
                <a:ea typeface="+mn-ea"/>
                <a:cs typeface="Compset" panose="00000400000000000000" pitchFamily="2" charset="-78"/>
              </a:rPr>
              <a:t>ER</a:t>
            </a:r>
            <a:r>
              <a:rPr lang="fa-IR" altLang="en-US" sz="3600" dirty="0">
                <a:ea typeface="+mn-ea"/>
                <a:cs typeface="Compset" panose="00000400000000000000" pitchFamily="2" charset="-78"/>
              </a:rPr>
              <a:t>، يعني نوع موجوديت، صفت و ارتباط نمايش داده مي‌شوند</a:t>
            </a:r>
            <a:endParaRPr lang="en-US" altLang="en-US" sz="3600" dirty="0">
              <a:ea typeface="+mn-ea"/>
              <a:cs typeface="Compset" panose="00000400000000000000" pitchFamily="2" charset="-78"/>
            </a:endParaRPr>
          </a:p>
        </p:txBody>
      </p:sp>
      <p:cxnSp>
        <p:nvCxnSpPr>
          <p:cNvPr id="4" name="Straight Connector 3"/>
          <p:cNvCxnSpPr/>
          <p:nvPr/>
        </p:nvCxnSpPr>
        <p:spPr>
          <a:xfrm flipV="1">
            <a:off x="533400" y="10668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668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429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sz="2400" b="1" dirty="0" smtClean="0">
                <a:solidFill>
                  <a:schemeClr val="tx2"/>
                </a:solidFill>
                <a:ea typeface="IranNastaliq" pitchFamily="18" charset="0"/>
                <a:cs typeface="B Titr" pitchFamily="2" charset="-78"/>
              </a:rPr>
              <a:t>نمودار</a:t>
            </a:r>
            <a:r>
              <a:rPr lang="en-US" sz="2400" b="1" dirty="0" smtClean="0">
                <a:solidFill>
                  <a:schemeClr val="tx2"/>
                </a:solidFill>
                <a:ea typeface="IranNastaliq" pitchFamily="18" charset="0"/>
                <a:cs typeface="B Titr" pitchFamily="2" charset="-78"/>
              </a:rPr>
              <a:t>ER </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560522849"/>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1763713" y="401638"/>
            <a:ext cx="489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نمادهاي رسم نمودار </a:t>
            </a:r>
            <a:r>
              <a:rPr lang="en-US" altLang="en-US">
                <a:solidFill>
                  <a:schemeClr val="bg1"/>
                </a:solidFill>
              </a:rPr>
              <a:t>ER</a:t>
            </a:r>
          </a:p>
        </p:txBody>
      </p:sp>
      <p:sp>
        <p:nvSpPr>
          <p:cNvPr id="36869" name="Rectangle 5"/>
          <p:cNvSpPr>
            <a:spLocks noChangeArrowheads="1"/>
          </p:cNvSpPr>
          <p:nvPr/>
        </p:nvSpPr>
        <p:spPr bwMode="auto">
          <a:xfrm>
            <a:off x="2124075" y="1484313"/>
            <a:ext cx="2087563"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ChangeArrowheads="1"/>
          </p:cNvSpPr>
          <p:nvPr/>
        </p:nvSpPr>
        <p:spPr bwMode="auto">
          <a:xfrm>
            <a:off x="2195513" y="2205038"/>
            <a:ext cx="2016125"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1" name="Rectangle 7"/>
          <p:cNvSpPr>
            <a:spLocks noChangeArrowheads="1"/>
          </p:cNvSpPr>
          <p:nvPr/>
        </p:nvSpPr>
        <p:spPr bwMode="auto">
          <a:xfrm>
            <a:off x="2266950" y="2278063"/>
            <a:ext cx="1871663" cy="361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2" name="AutoShape 8"/>
          <p:cNvSpPr>
            <a:spLocks noChangeArrowheads="1"/>
          </p:cNvSpPr>
          <p:nvPr/>
        </p:nvSpPr>
        <p:spPr bwMode="auto">
          <a:xfrm>
            <a:off x="2268538" y="2924175"/>
            <a:ext cx="1655762" cy="71913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AutoShape 9"/>
          <p:cNvSpPr>
            <a:spLocks noChangeArrowheads="1"/>
          </p:cNvSpPr>
          <p:nvPr/>
        </p:nvSpPr>
        <p:spPr bwMode="auto">
          <a:xfrm>
            <a:off x="2195513" y="4075113"/>
            <a:ext cx="1655762" cy="646112"/>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4" name="AutoShape 10"/>
          <p:cNvSpPr>
            <a:spLocks noChangeArrowheads="1"/>
          </p:cNvSpPr>
          <p:nvPr/>
        </p:nvSpPr>
        <p:spPr bwMode="auto">
          <a:xfrm>
            <a:off x="2411413" y="4148138"/>
            <a:ext cx="1223962" cy="503237"/>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Rectangle 11"/>
          <p:cNvSpPr>
            <a:spLocks noChangeArrowheads="1"/>
          </p:cNvSpPr>
          <p:nvPr/>
        </p:nvSpPr>
        <p:spPr bwMode="auto">
          <a:xfrm>
            <a:off x="685800" y="5013325"/>
            <a:ext cx="1654175"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AutoShape 12"/>
          <p:cNvSpPr>
            <a:spLocks noChangeArrowheads="1"/>
          </p:cNvSpPr>
          <p:nvPr/>
        </p:nvSpPr>
        <p:spPr bwMode="auto">
          <a:xfrm>
            <a:off x="3132138" y="4868863"/>
            <a:ext cx="1655762" cy="719137"/>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Line 13"/>
          <p:cNvSpPr>
            <a:spLocks noChangeShapeType="1"/>
          </p:cNvSpPr>
          <p:nvPr/>
        </p:nvSpPr>
        <p:spPr bwMode="auto">
          <a:xfrm flipH="1" flipV="1">
            <a:off x="2339975" y="5229225"/>
            <a:ext cx="790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8" name="Text Box 14"/>
          <p:cNvSpPr txBox="1">
            <a:spLocks noChangeArrowheads="1"/>
          </p:cNvSpPr>
          <p:nvPr/>
        </p:nvSpPr>
        <p:spPr bwMode="auto">
          <a:xfrm>
            <a:off x="5867400" y="1531938"/>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نوع موجوديت</a:t>
            </a:r>
            <a:endParaRPr lang="en-US" altLang="en-US" sz="2400" b="1" dirty="0">
              <a:ea typeface="+mn-ea"/>
              <a:cs typeface="Compset" panose="00000400000000000000" pitchFamily="2" charset="-78"/>
            </a:endParaRPr>
          </a:p>
        </p:txBody>
      </p:sp>
      <p:sp>
        <p:nvSpPr>
          <p:cNvPr id="36879" name="Text Box 15"/>
          <p:cNvSpPr txBox="1">
            <a:spLocks noChangeArrowheads="1"/>
          </p:cNvSpPr>
          <p:nvPr/>
        </p:nvSpPr>
        <p:spPr bwMode="auto">
          <a:xfrm>
            <a:off x="5291138" y="2270125"/>
            <a:ext cx="295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نوع موجوديت ضعيف</a:t>
            </a:r>
            <a:endParaRPr lang="en-US" altLang="en-US" sz="2400" b="1" dirty="0">
              <a:ea typeface="+mn-ea"/>
              <a:cs typeface="Compset" panose="00000400000000000000" pitchFamily="2" charset="-78"/>
            </a:endParaRPr>
          </a:p>
        </p:txBody>
      </p:sp>
      <p:sp>
        <p:nvSpPr>
          <p:cNvPr id="36880" name="Text Box 16"/>
          <p:cNvSpPr txBox="1">
            <a:spLocks noChangeArrowheads="1"/>
          </p:cNvSpPr>
          <p:nvPr/>
        </p:nvSpPr>
        <p:spPr bwMode="auto">
          <a:xfrm>
            <a:off x="6877050" y="3133725"/>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نوع ارتباط</a:t>
            </a:r>
            <a:endParaRPr lang="en-US" altLang="en-US" sz="2400" b="1" dirty="0">
              <a:ea typeface="+mn-ea"/>
              <a:cs typeface="Compset" panose="00000400000000000000" pitchFamily="2" charset="-78"/>
            </a:endParaRPr>
          </a:p>
        </p:txBody>
      </p:sp>
      <p:sp>
        <p:nvSpPr>
          <p:cNvPr id="36881" name="Text Box 17"/>
          <p:cNvSpPr txBox="1">
            <a:spLocks noChangeArrowheads="1"/>
          </p:cNvSpPr>
          <p:nvPr/>
        </p:nvSpPr>
        <p:spPr bwMode="auto">
          <a:xfrm>
            <a:off x="5076825" y="4076700"/>
            <a:ext cx="32400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نوع ارتباط با موجوديت ضعيف</a:t>
            </a:r>
            <a:endParaRPr lang="en-US" altLang="en-US" sz="2400" b="1" dirty="0">
              <a:ea typeface="+mn-ea"/>
              <a:cs typeface="Compset" panose="00000400000000000000" pitchFamily="2" charset="-78"/>
            </a:endParaRPr>
          </a:p>
        </p:txBody>
      </p:sp>
      <p:sp>
        <p:nvSpPr>
          <p:cNvPr id="36882" name="Text Box 18"/>
          <p:cNvSpPr txBox="1">
            <a:spLocks noChangeArrowheads="1"/>
          </p:cNvSpPr>
          <p:nvPr/>
        </p:nvSpPr>
        <p:spPr bwMode="auto">
          <a:xfrm>
            <a:off x="4356100" y="5086350"/>
            <a:ext cx="4176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مشاركت نوع موجوديت در نوع ارتباط</a:t>
            </a:r>
            <a:endParaRPr lang="en-US" altLang="en-US" sz="2400" b="1" dirty="0">
              <a:ea typeface="+mn-ea"/>
              <a:cs typeface="Compset" panose="00000400000000000000" pitchFamily="2" charset="-78"/>
            </a:endParaRPr>
          </a:p>
        </p:txBody>
      </p:sp>
      <p:cxnSp>
        <p:nvCxnSpPr>
          <p:cNvPr id="17" name="Straight Connector 1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نمادهاي رسم نمودار </a:t>
            </a:r>
            <a:r>
              <a:rPr lang="en-US" altLang="en-US" sz="2400" b="1" dirty="0">
                <a:solidFill>
                  <a:schemeClr val="tx2"/>
                </a:solidFill>
                <a:ea typeface="IranNastaliq" pitchFamily="18" charset="0"/>
                <a:cs typeface="B Titr" pitchFamily="2" charset="-78"/>
              </a:rPr>
              <a:t>ER</a:t>
            </a:r>
          </a:p>
        </p:txBody>
      </p:sp>
    </p:spTree>
    <p:extLst>
      <p:ext uri="{BB962C8B-B14F-4D97-AF65-F5344CB8AC3E}">
        <p14:creationId xmlns:p14="http://schemas.microsoft.com/office/powerpoint/2010/main" val="10486903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539750" y="1557338"/>
            <a:ext cx="1800225"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3" name="AutoShape 5"/>
          <p:cNvSpPr>
            <a:spLocks noChangeArrowheads="1"/>
          </p:cNvSpPr>
          <p:nvPr/>
        </p:nvSpPr>
        <p:spPr bwMode="auto">
          <a:xfrm>
            <a:off x="3708400" y="1412875"/>
            <a:ext cx="1655763" cy="71913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4" name="Line 6"/>
          <p:cNvSpPr>
            <a:spLocks noChangeShapeType="1"/>
          </p:cNvSpPr>
          <p:nvPr/>
        </p:nvSpPr>
        <p:spPr bwMode="auto">
          <a:xfrm flipH="1">
            <a:off x="2339975" y="177323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6" name="Line 8"/>
          <p:cNvSpPr>
            <a:spLocks noChangeShapeType="1"/>
          </p:cNvSpPr>
          <p:nvPr/>
        </p:nvSpPr>
        <p:spPr bwMode="auto">
          <a:xfrm flipH="1">
            <a:off x="2339975" y="1844675"/>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7" name="Oval 9"/>
          <p:cNvSpPr>
            <a:spLocks noChangeArrowheads="1"/>
          </p:cNvSpPr>
          <p:nvPr/>
        </p:nvSpPr>
        <p:spPr bwMode="auto">
          <a:xfrm>
            <a:off x="2916238" y="2274888"/>
            <a:ext cx="12954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8" name="Oval 10"/>
          <p:cNvSpPr>
            <a:spLocks noChangeArrowheads="1"/>
          </p:cNvSpPr>
          <p:nvPr/>
        </p:nvSpPr>
        <p:spPr bwMode="auto">
          <a:xfrm>
            <a:off x="2916238" y="3140075"/>
            <a:ext cx="1439862" cy="5064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9" name="Oval 11"/>
          <p:cNvSpPr>
            <a:spLocks noChangeArrowheads="1"/>
          </p:cNvSpPr>
          <p:nvPr/>
        </p:nvSpPr>
        <p:spPr bwMode="auto">
          <a:xfrm>
            <a:off x="2987675" y="3932238"/>
            <a:ext cx="1368425"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0" name="Oval 12"/>
          <p:cNvSpPr>
            <a:spLocks noChangeArrowheads="1"/>
          </p:cNvSpPr>
          <p:nvPr/>
        </p:nvSpPr>
        <p:spPr bwMode="auto">
          <a:xfrm>
            <a:off x="2987675" y="4724400"/>
            <a:ext cx="1296988"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1" name="Oval 13"/>
          <p:cNvSpPr>
            <a:spLocks noChangeArrowheads="1"/>
          </p:cNvSpPr>
          <p:nvPr/>
        </p:nvSpPr>
        <p:spPr bwMode="auto">
          <a:xfrm>
            <a:off x="1692275" y="4724400"/>
            <a:ext cx="12954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2" name="Oval 14"/>
          <p:cNvSpPr>
            <a:spLocks noChangeArrowheads="1"/>
          </p:cNvSpPr>
          <p:nvPr/>
        </p:nvSpPr>
        <p:spPr bwMode="auto">
          <a:xfrm>
            <a:off x="2986088" y="5588000"/>
            <a:ext cx="1368425" cy="5778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Oval 15"/>
          <p:cNvSpPr>
            <a:spLocks noChangeArrowheads="1"/>
          </p:cNvSpPr>
          <p:nvPr/>
        </p:nvSpPr>
        <p:spPr bwMode="auto">
          <a:xfrm>
            <a:off x="3130550" y="5661025"/>
            <a:ext cx="10795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Text Box 16"/>
          <p:cNvSpPr txBox="1">
            <a:spLocks noChangeArrowheads="1"/>
          </p:cNvSpPr>
          <p:nvPr/>
        </p:nvSpPr>
        <p:spPr bwMode="auto">
          <a:xfrm>
            <a:off x="5580063" y="1601788"/>
            <a:ext cx="2160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مشاركت الزامي</a:t>
            </a:r>
            <a:endParaRPr lang="en-US" altLang="en-US" sz="2400" b="1" dirty="0">
              <a:ea typeface="+mn-ea"/>
              <a:cs typeface="Compset" panose="00000400000000000000" pitchFamily="2" charset="-78"/>
            </a:endParaRPr>
          </a:p>
        </p:txBody>
      </p:sp>
      <p:sp>
        <p:nvSpPr>
          <p:cNvPr id="37905" name="Text Box 17"/>
          <p:cNvSpPr txBox="1">
            <a:spLocks noChangeArrowheads="1"/>
          </p:cNvSpPr>
          <p:nvPr/>
        </p:nvSpPr>
        <p:spPr bwMode="auto">
          <a:xfrm>
            <a:off x="6300788" y="2341563"/>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صفت</a:t>
            </a:r>
            <a:endParaRPr lang="en-US" altLang="en-US" sz="2400" b="1" dirty="0">
              <a:ea typeface="+mn-ea"/>
              <a:cs typeface="Compset" panose="00000400000000000000" pitchFamily="2" charset="-78"/>
            </a:endParaRPr>
          </a:p>
        </p:txBody>
      </p:sp>
      <p:sp>
        <p:nvSpPr>
          <p:cNvPr id="37906" name="Text Box 18"/>
          <p:cNvSpPr txBox="1">
            <a:spLocks noChangeArrowheads="1"/>
          </p:cNvSpPr>
          <p:nvPr/>
        </p:nvSpPr>
        <p:spPr bwMode="auto">
          <a:xfrm>
            <a:off x="5795963" y="3140075"/>
            <a:ext cx="1944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صفت شناسه اول</a:t>
            </a:r>
            <a:endParaRPr lang="en-US" altLang="en-US" sz="2400" b="1" dirty="0">
              <a:ea typeface="+mn-ea"/>
              <a:cs typeface="Compset" panose="00000400000000000000" pitchFamily="2" charset="-78"/>
            </a:endParaRPr>
          </a:p>
        </p:txBody>
      </p:sp>
      <p:sp>
        <p:nvSpPr>
          <p:cNvPr id="37907" name="Text Box 19"/>
          <p:cNvSpPr txBox="1">
            <a:spLocks noChangeArrowheads="1"/>
          </p:cNvSpPr>
          <p:nvPr/>
        </p:nvSpPr>
        <p:spPr bwMode="auto">
          <a:xfrm>
            <a:off x="5867400" y="4148138"/>
            <a:ext cx="1873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صفت شناسه دوم</a:t>
            </a:r>
            <a:endParaRPr lang="en-US" altLang="en-US" sz="2400" b="1" dirty="0">
              <a:ea typeface="+mn-ea"/>
              <a:cs typeface="Compset" panose="00000400000000000000" pitchFamily="2" charset="-78"/>
            </a:endParaRPr>
          </a:p>
        </p:txBody>
      </p:sp>
      <p:sp>
        <p:nvSpPr>
          <p:cNvPr id="37908" name="Text Box 20"/>
          <p:cNvSpPr txBox="1">
            <a:spLocks noChangeArrowheads="1"/>
          </p:cNvSpPr>
          <p:nvPr/>
        </p:nvSpPr>
        <p:spPr bwMode="auto">
          <a:xfrm>
            <a:off x="4572000" y="4914900"/>
            <a:ext cx="3167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صفت شناسه مركب</a:t>
            </a:r>
            <a:endParaRPr lang="en-US" altLang="en-US" sz="2400" b="1" dirty="0">
              <a:ea typeface="+mn-ea"/>
              <a:cs typeface="Compset" panose="00000400000000000000" pitchFamily="2" charset="-78"/>
            </a:endParaRPr>
          </a:p>
        </p:txBody>
      </p:sp>
      <p:sp>
        <p:nvSpPr>
          <p:cNvPr id="37909" name="Text Box 21"/>
          <p:cNvSpPr txBox="1">
            <a:spLocks noChangeArrowheads="1"/>
          </p:cNvSpPr>
          <p:nvPr/>
        </p:nvSpPr>
        <p:spPr bwMode="auto">
          <a:xfrm>
            <a:off x="4932363" y="5659438"/>
            <a:ext cx="2808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ea typeface="+mn-ea"/>
                <a:cs typeface="Compset" panose="00000400000000000000" pitchFamily="2" charset="-78"/>
              </a:rPr>
              <a:t>صفت چندمقداري</a:t>
            </a:r>
            <a:endParaRPr lang="en-US" altLang="en-US" sz="2400" b="1" dirty="0">
              <a:ea typeface="+mn-ea"/>
              <a:cs typeface="Compset" panose="00000400000000000000" pitchFamily="2" charset="-78"/>
            </a:endParaRPr>
          </a:p>
        </p:txBody>
      </p:sp>
      <p:sp>
        <p:nvSpPr>
          <p:cNvPr id="37910" name="Line 22"/>
          <p:cNvSpPr>
            <a:spLocks noChangeShapeType="1"/>
          </p:cNvSpPr>
          <p:nvPr/>
        </p:nvSpPr>
        <p:spPr bwMode="auto">
          <a:xfrm flipH="1">
            <a:off x="3275013" y="35718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1" name="Line 23"/>
          <p:cNvSpPr>
            <a:spLocks noChangeShapeType="1"/>
          </p:cNvSpPr>
          <p:nvPr/>
        </p:nvSpPr>
        <p:spPr bwMode="auto">
          <a:xfrm flipH="1">
            <a:off x="3276600" y="42195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2" name="Line 24"/>
          <p:cNvSpPr>
            <a:spLocks noChangeShapeType="1"/>
          </p:cNvSpPr>
          <p:nvPr/>
        </p:nvSpPr>
        <p:spPr bwMode="auto">
          <a:xfrm flipH="1">
            <a:off x="3276600" y="4292600"/>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3" name="Line 25"/>
          <p:cNvSpPr>
            <a:spLocks noChangeShapeType="1"/>
          </p:cNvSpPr>
          <p:nvPr/>
        </p:nvSpPr>
        <p:spPr bwMode="auto">
          <a:xfrm flipH="1">
            <a:off x="1476375" y="2492375"/>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4" name="Line 26"/>
          <p:cNvSpPr>
            <a:spLocks noChangeShapeType="1"/>
          </p:cNvSpPr>
          <p:nvPr/>
        </p:nvSpPr>
        <p:spPr bwMode="auto">
          <a:xfrm flipH="1">
            <a:off x="1547813" y="335597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5" name="Line 27"/>
          <p:cNvSpPr>
            <a:spLocks noChangeShapeType="1"/>
          </p:cNvSpPr>
          <p:nvPr/>
        </p:nvSpPr>
        <p:spPr bwMode="auto">
          <a:xfrm flipH="1">
            <a:off x="1476375" y="4148138"/>
            <a:ext cx="1511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6" name="Line 28"/>
          <p:cNvSpPr>
            <a:spLocks noChangeShapeType="1"/>
          </p:cNvSpPr>
          <p:nvPr/>
        </p:nvSpPr>
        <p:spPr bwMode="auto">
          <a:xfrm flipH="1">
            <a:off x="612775" y="49403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7" name="Line 29"/>
          <p:cNvSpPr>
            <a:spLocks noChangeShapeType="1"/>
          </p:cNvSpPr>
          <p:nvPr/>
        </p:nvSpPr>
        <p:spPr bwMode="auto">
          <a:xfrm flipH="1">
            <a:off x="1403350" y="5229225"/>
            <a:ext cx="32400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8" name="Line 30"/>
          <p:cNvSpPr>
            <a:spLocks noChangeShapeType="1"/>
          </p:cNvSpPr>
          <p:nvPr/>
        </p:nvSpPr>
        <p:spPr bwMode="auto">
          <a:xfrm flipH="1">
            <a:off x="1979613" y="5084763"/>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9" name="Line 31"/>
          <p:cNvSpPr>
            <a:spLocks noChangeShapeType="1"/>
          </p:cNvSpPr>
          <p:nvPr/>
        </p:nvSpPr>
        <p:spPr bwMode="auto">
          <a:xfrm flipH="1">
            <a:off x="3203575" y="50847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0" name="Line 32"/>
          <p:cNvSpPr>
            <a:spLocks noChangeShapeType="1"/>
          </p:cNvSpPr>
          <p:nvPr/>
        </p:nvSpPr>
        <p:spPr bwMode="auto">
          <a:xfrm flipH="1">
            <a:off x="1331913" y="5876925"/>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1" name="Text Box 33"/>
          <p:cNvSpPr txBox="1">
            <a:spLocks noChangeArrowheads="1"/>
          </p:cNvSpPr>
          <p:nvPr/>
        </p:nvSpPr>
        <p:spPr bwMode="auto">
          <a:xfrm>
            <a:off x="1906588" y="333375"/>
            <a:ext cx="46815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نمادهاي رسم نمودار </a:t>
            </a:r>
            <a:r>
              <a:rPr lang="en-US" altLang="en-US">
                <a:solidFill>
                  <a:schemeClr val="bg1"/>
                </a:solidFill>
              </a:rPr>
              <a:t>ER</a:t>
            </a:r>
          </a:p>
        </p:txBody>
      </p:sp>
      <p:cxnSp>
        <p:nvCxnSpPr>
          <p:cNvPr id="31" name="Straight Connector 30"/>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نمادهاي رسم نمودار </a:t>
            </a:r>
            <a:r>
              <a:rPr lang="en-US" altLang="en-US" sz="2400" b="1" dirty="0">
                <a:solidFill>
                  <a:schemeClr val="tx2"/>
                </a:solidFill>
                <a:ea typeface="IranNastaliq" pitchFamily="18" charset="0"/>
                <a:cs typeface="B Titr" pitchFamily="2" charset="-78"/>
              </a:rPr>
              <a:t>ER</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769242238"/>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Oval 4"/>
          <p:cNvSpPr>
            <a:spLocks noChangeArrowheads="1"/>
          </p:cNvSpPr>
          <p:nvPr/>
        </p:nvSpPr>
        <p:spPr bwMode="auto">
          <a:xfrm>
            <a:off x="2228850" y="2205038"/>
            <a:ext cx="1657350" cy="7191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Oval 5"/>
          <p:cNvSpPr>
            <a:spLocks noChangeArrowheads="1"/>
          </p:cNvSpPr>
          <p:nvPr/>
        </p:nvSpPr>
        <p:spPr bwMode="auto">
          <a:xfrm>
            <a:off x="2012950" y="1700213"/>
            <a:ext cx="649288" cy="2159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Oval 6"/>
          <p:cNvSpPr>
            <a:spLocks noChangeArrowheads="1"/>
          </p:cNvSpPr>
          <p:nvPr/>
        </p:nvSpPr>
        <p:spPr bwMode="auto">
          <a:xfrm>
            <a:off x="2876550" y="1484313"/>
            <a:ext cx="649288" cy="2159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Oval 7"/>
          <p:cNvSpPr>
            <a:spLocks noChangeArrowheads="1"/>
          </p:cNvSpPr>
          <p:nvPr/>
        </p:nvSpPr>
        <p:spPr bwMode="auto">
          <a:xfrm>
            <a:off x="3668713" y="1771650"/>
            <a:ext cx="576262" cy="2143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Oval 8"/>
          <p:cNvSpPr>
            <a:spLocks noChangeArrowheads="1"/>
          </p:cNvSpPr>
          <p:nvPr/>
        </p:nvSpPr>
        <p:spPr bwMode="auto">
          <a:xfrm>
            <a:off x="2300288" y="3041650"/>
            <a:ext cx="1657350" cy="719138"/>
          </a:xfrm>
          <a:prstGeom prst="ellipse">
            <a:avLst/>
          </a:prstGeom>
          <a:solidFill>
            <a:schemeClr val="accent1"/>
          </a:solid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Rectangle 9"/>
          <p:cNvSpPr>
            <a:spLocks noChangeArrowheads="1"/>
          </p:cNvSpPr>
          <p:nvPr/>
        </p:nvSpPr>
        <p:spPr bwMode="auto">
          <a:xfrm>
            <a:off x="500063" y="4121150"/>
            <a:ext cx="1368425"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E1</a:t>
            </a:r>
          </a:p>
        </p:txBody>
      </p:sp>
      <p:sp>
        <p:nvSpPr>
          <p:cNvPr id="38922" name="AutoShape 10"/>
          <p:cNvSpPr>
            <a:spLocks noChangeArrowheads="1"/>
          </p:cNvSpPr>
          <p:nvPr/>
        </p:nvSpPr>
        <p:spPr bwMode="auto">
          <a:xfrm>
            <a:off x="2589213" y="3976688"/>
            <a:ext cx="1296987" cy="5746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R</a:t>
            </a:r>
          </a:p>
        </p:txBody>
      </p:sp>
      <p:sp>
        <p:nvSpPr>
          <p:cNvPr id="38923" name="Line 11"/>
          <p:cNvSpPr>
            <a:spLocks noChangeShapeType="1"/>
          </p:cNvSpPr>
          <p:nvPr/>
        </p:nvSpPr>
        <p:spPr bwMode="auto">
          <a:xfrm flipH="1">
            <a:off x="1868488" y="4265613"/>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4" name="Rectangle 12"/>
          <p:cNvSpPr>
            <a:spLocks noChangeArrowheads="1"/>
          </p:cNvSpPr>
          <p:nvPr/>
        </p:nvSpPr>
        <p:spPr bwMode="auto">
          <a:xfrm>
            <a:off x="4316413" y="4121150"/>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E2</a:t>
            </a:r>
          </a:p>
        </p:txBody>
      </p:sp>
      <p:sp>
        <p:nvSpPr>
          <p:cNvPr id="38925" name="Rectangle 13"/>
          <p:cNvSpPr>
            <a:spLocks noChangeArrowheads="1"/>
          </p:cNvSpPr>
          <p:nvPr/>
        </p:nvSpPr>
        <p:spPr bwMode="auto">
          <a:xfrm>
            <a:off x="3956050" y="5418138"/>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E2</a:t>
            </a:r>
          </a:p>
        </p:txBody>
      </p:sp>
      <p:sp>
        <p:nvSpPr>
          <p:cNvPr id="38926" name="Rectangle 14"/>
          <p:cNvSpPr>
            <a:spLocks noChangeArrowheads="1"/>
          </p:cNvSpPr>
          <p:nvPr/>
        </p:nvSpPr>
        <p:spPr bwMode="auto">
          <a:xfrm>
            <a:off x="1004888" y="5418138"/>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E1</a:t>
            </a:r>
          </a:p>
        </p:txBody>
      </p:sp>
      <p:sp>
        <p:nvSpPr>
          <p:cNvPr id="38927" name="Line 15"/>
          <p:cNvSpPr>
            <a:spLocks noChangeShapeType="1"/>
          </p:cNvSpPr>
          <p:nvPr/>
        </p:nvSpPr>
        <p:spPr bwMode="auto">
          <a:xfrm>
            <a:off x="2371725" y="1916113"/>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8" name="Line 16"/>
          <p:cNvSpPr>
            <a:spLocks noChangeShapeType="1"/>
          </p:cNvSpPr>
          <p:nvPr/>
        </p:nvSpPr>
        <p:spPr bwMode="auto">
          <a:xfrm>
            <a:off x="3163888" y="170021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9" name="Line 17"/>
          <p:cNvSpPr>
            <a:spLocks noChangeShapeType="1"/>
          </p:cNvSpPr>
          <p:nvPr/>
        </p:nvSpPr>
        <p:spPr bwMode="auto">
          <a:xfrm flipH="1">
            <a:off x="3524250" y="1989138"/>
            <a:ext cx="360363"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0" name="Line 18"/>
          <p:cNvSpPr>
            <a:spLocks noChangeShapeType="1"/>
          </p:cNvSpPr>
          <p:nvPr/>
        </p:nvSpPr>
        <p:spPr bwMode="auto">
          <a:xfrm flipH="1">
            <a:off x="860425" y="2563813"/>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2" name="Line 20"/>
          <p:cNvSpPr>
            <a:spLocks noChangeShapeType="1"/>
          </p:cNvSpPr>
          <p:nvPr/>
        </p:nvSpPr>
        <p:spPr bwMode="auto">
          <a:xfrm flipH="1">
            <a:off x="2371725" y="5634038"/>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3" name="Line 21"/>
          <p:cNvSpPr>
            <a:spLocks noChangeShapeType="1"/>
          </p:cNvSpPr>
          <p:nvPr/>
        </p:nvSpPr>
        <p:spPr bwMode="auto">
          <a:xfrm flipH="1">
            <a:off x="3884613" y="4265613"/>
            <a:ext cx="433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4" name="Line 22"/>
          <p:cNvSpPr>
            <a:spLocks noChangeShapeType="1"/>
          </p:cNvSpPr>
          <p:nvPr/>
        </p:nvSpPr>
        <p:spPr bwMode="auto">
          <a:xfrm flipH="1">
            <a:off x="1220788" y="3400425"/>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6" name="Freeform 24"/>
          <p:cNvSpPr>
            <a:spLocks/>
          </p:cNvSpPr>
          <p:nvPr/>
        </p:nvSpPr>
        <p:spPr bwMode="auto">
          <a:xfrm rot="3858241">
            <a:off x="2894807" y="5398294"/>
            <a:ext cx="503237" cy="396875"/>
          </a:xfrm>
          <a:custGeom>
            <a:avLst/>
            <a:gdLst>
              <a:gd name="T0" fmla="*/ 317 w 317"/>
              <a:gd name="T1" fmla="*/ 250 h 250"/>
              <a:gd name="T2" fmla="*/ 227 w 317"/>
              <a:gd name="T3" fmla="*/ 23 h 250"/>
              <a:gd name="T4" fmla="*/ 0 w 317"/>
              <a:gd name="T5" fmla="*/ 114 h 250"/>
            </a:gdLst>
            <a:ahLst/>
            <a:cxnLst>
              <a:cxn ang="0">
                <a:pos x="T0" y="T1"/>
              </a:cxn>
              <a:cxn ang="0">
                <a:pos x="T2" y="T3"/>
              </a:cxn>
              <a:cxn ang="0">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7" name="Text Box 25"/>
          <p:cNvSpPr txBox="1">
            <a:spLocks noChangeArrowheads="1"/>
          </p:cNvSpPr>
          <p:nvPr/>
        </p:nvSpPr>
        <p:spPr bwMode="auto">
          <a:xfrm>
            <a:off x="6429466" y="2216150"/>
            <a:ext cx="14350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fa-IR" altLang="en-US" sz="2400" b="1" dirty="0">
                <a:ea typeface="+mn-ea"/>
                <a:cs typeface="Compset" panose="00000400000000000000" pitchFamily="2" charset="-78"/>
              </a:rPr>
              <a:t>صفت مركب</a:t>
            </a:r>
            <a:endParaRPr lang="en-US" altLang="en-US" sz="2400" b="1" dirty="0">
              <a:ea typeface="+mn-ea"/>
              <a:cs typeface="Compset" panose="00000400000000000000" pitchFamily="2" charset="-78"/>
            </a:endParaRPr>
          </a:p>
        </p:txBody>
      </p:sp>
      <p:sp>
        <p:nvSpPr>
          <p:cNvPr id="38938" name="Text Box 26"/>
          <p:cNvSpPr txBox="1">
            <a:spLocks noChangeArrowheads="1"/>
          </p:cNvSpPr>
          <p:nvPr/>
        </p:nvSpPr>
        <p:spPr bwMode="auto">
          <a:xfrm>
            <a:off x="6578344" y="3124200"/>
            <a:ext cx="13067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fa-IR" altLang="en-US" sz="2400" b="1" dirty="0">
                <a:ea typeface="+mn-ea"/>
                <a:cs typeface="Compset" panose="00000400000000000000" pitchFamily="2" charset="-78"/>
              </a:rPr>
              <a:t>صفت مشتق</a:t>
            </a:r>
            <a:endParaRPr lang="en-US" altLang="en-US" sz="2400" b="1" dirty="0">
              <a:ea typeface="+mn-ea"/>
              <a:cs typeface="Compset" panose="00000400000000000000" pitchFamily="2" charset="-78"/>
            </a:endParaRPr>
          </a:p>
        </p:txBody>
      </p:sp>
      <p:sp>
        <p:nvSpPr>
          <p:cNvPr id="38939" name="Text Box 27"/>
          <p:cNvSpPr txBox="1">
            <a:spLocks noChangeArrowheads="1"/>
          </p:cNvSpPr>
          <p:nvPr/>
        </p:nvSpPr>
        <p:spPr bwMode="auto">
          <a:xfrm>
            <a:off x="6430963" y="3989388"/>
            <a:ext cx="1414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fa-IR" altLang="en-US" sz="2400" b="1" dirty="0">
                <a:ea typeface="+mn-ea"/>
                <a:cs typeface="Compset" panose="00000400000000000000" pitchFamily="2" charset="-78"/>
              </a:rPr>
              <a:t>چندي ارتباط</a:t>
            </a:r>
            <a:endParaRPr lang="en-US" altLang="en-US" sz="2400" b="1" dirty="0">
              <a:ea typeface="+mn-ea"/>
              <a:cs typeface="Compset" panose="00000400000000000000" pitchFamily="2" charset="-78"/>
            </a:endParaRPr>
          </a:p>
        </p:txBody>
      </p:sp>
      <p:sp>
        <p:nvSpPr>
          <p:cNvPr id="38940" name="Text Box 28"/>
          <p:cNvSpPr txBox="1">
            <a:spLocks noChangeArrowheads="1"/>
          </p:cNvSpPr>
          <p:nvPr/>
        </p:nvSpPr>
        <p:spPr bwMode="auto">
          <a:xfrm>
            <a:off x="5328390" y="5492750"/>
            <a:ext cx="2517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fa-IR" altLang="en-US" sz="2400" b="1" dirty="0">
                <a:ea typeface="+mn-ea"/>
                <a:cs typeface="Compset" panose="00000400000000000000" pitchFamily="2" charset="-78"/>
              </a:rPr>
              <a:t>ارتباط ”گونه‌اي است از“</a:t>
            </a:r>
            <a:endParaRPr lang="en-US" altLang="en-US" sz="2400" b="1" dirty="0">
              <a:ea typeface="+mn-ea"/>
              <a:cs typeface="Compset" panose="00000400000000000000" pitchFamily="2" charset="-78"/>
            </a:endParaRPr>
          </a:p>
        </p:txBody>
      </p:sp>
      <p:sp>
        <p:nvSpPr>
          <p:cNvPr id="38941" name="Text Box 29"/>
          <p:cNvSpPr txBox="1">
            <a:spLocks noChangeArrowheads="1"/>
          </p:cNvSpPr>
          <p:nvPr/>
        </p:nvSpPr>
        <p:spPr bwMode="auto">
          <a:xfrm>
            <a:off x="2084388" y="39766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1</a:t>
            </a:r>
          </a:p>
        </p:txBody>
      </p:sp>
      <p:sp>
        <p:nvSpPr>
          <p:cNvPr id="38942" name="Text Box 30"/>
          <p:cNvSpPr txBox="1">
            <a:spLocks noChangeArrowheads="1"/>
          </p:cNvSpPr>
          <p:nvPr/>
        </p:nvSpPr>
        <p:spPr bwMode="auto">
          <a:xfrm>
            <a:off x="3884613" y="4265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1</a:t>
            </a:r>
          </a:p>
        </p:txBody>
      </p:sp>
      <p:sp>
        <p:nvSpPr>
          <p:cNvPr id="38943" name="Text Box 31"/>
          <p:cNvSpPr txBox="1">
            <a:spLocks noChangeArrowheads="1"/>
          </p:cNvSpPr>
          <p:nvPr/>
        </p:nvSpPr>
        <p:spPr bwMode="auto">
          <a:xfrm>
            <a:off x="3884613" y="39052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N</a:t>
            </a:r>
          </a:p>
        </p:txBody>
      </p:sp>
      <p:sp>
        <p:nvSpPr>
          <p:cNvPr id="38944" name="Text Box 32"/>
          <p:cNvSpPr txBox="1">
            <a:spLocks noChangeArrowheads="1"/>
          </p:cNvSpPr>
          <p:nvPr/>
        </p:nvSpPr>
        <p:spPr bwMode="auto">
          <a:xfrm>
            <a:off x="2084388" y="46259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N</a:t>
            </a:r>
          </a:p>
        </p:txBody>
      </p:sp>
      <p:sp>
        <p:nvSpPr>
          <p:cNvPr id="38945" name="Text Box 33"/>
          <p:cNvSpPr txBox="1">
            <a:spLocks noChangeArrowheads="1"/>
          </p:cNvSpPr>
          <p:nvPr/>
        </p:nvSpPr>
        <p:spPr bwMode="auto">
          <a:xfrm>
            <a:off x="2084388" y="43307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1</a:t>
            </a:r>
          </a:p>
        </p:txBody>
      </p:sp>
      <p:sp>
        <p:nvSpPr>
          <p:cNvPr id="38946" name="Text Box 34"/>
          <p:cNvSpPr txBox="1">
            <a:spLocks noChangeArrowheads="1"/>
          </p:cNvSpPr>
          <p:nvPr/>
        </p:nvSpPr>
        <p:spPr bwMode="auto">
          <a:xfrm>
            <a:off x="3870325" y="462597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M</a:t>
            </a:r>
          </a:p>
        </p:txBody>
      </p:sp>
      <p:sp>
        <p:nvSpPr>
          <p:cNvPr id="38947" name="Text Box 35"/>
          <p:cNvSpPr txBox="1">
            <a:spLocks noChangeArrowheads="1"/>
          </p:cNvSpPr>
          <p:nvPr/>
        </p:nvSpPr>
        <p:spPr bwMode="auto">
          <a:xfrm>
            <a:off x="5570394" y="4033838"/>
            <a:ext cx="96693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en-US" altLang="en-US" sz="2400" b="1" dirty="0">
                <a:ea typeface="+mn-ea"/>
                <a:cs typeface="Compset" panose="00000400000000000000" pitchFamily="2" charset="-78"/>
              </a:rPr>
              <a:t>1</a:t>
            </a:r>
            <a:r>
              <a:rPr lang="fa-IR" altLang="en-US" sz="2400" b="1" dirty="0">
                <a:ea typeface="+mn-ea"/>
                <a:cs typeface="Compset" panose="00000400000000000000" pitchFamily="2" charset="-78"/>
              </a:rPr>
              <a:t> به </a:t>
            </a:r>
            <a:r>
              <a:rPr lang="en-US" altLang="en-US" sz="2400" b="1" dirty="0">
                <a:ea typeface="+mn-ea"/>
                <a:cs typeface="Compset" panose="00000400000000000000" pitchFamily="2" charset="-78"/>
              </a:rPr>
              <a:t>N</a:t>
            </a:r>
          </a:p>
          <a:p>
            <a:pPr algn="r" rtl="1">
              <a:spcBef>
                <a:spcPct val="50000"/>
              </a:spcBef>
            </a:pPr>
            <a:r>
              <a:rPr lang="en-US" altLang="en-US" sz="2400" b="1" dirty="0">
                <a:ea typeface="+mn-ea"/>
                <a:cs typeface="Compset" panose="00000400000000000000" pitchFamily="2" charset="-78"/>
              </a:rPr>
              <a:t>1</a:t>
            </a:r>
            <a:r>
              <a:rPr lang="fa-IR" altLang="en-US" sz="2400" b="1" dirty="0">
                <a:ea typeface="+mn-ea"/>
                <a:cs typeface="Compset" panose="00000400000000000000" pitchFamily="2" charset="-78"/>
              </a:rPr>
              <a:t> به </a:t>
            </a:r>
            <a:r>
              <a:rPr lang="en-US" altLang="en-US" sz="2400" b="1" dirty="0">
                <a:ea typeface="+mn-ea"/>
                <a:cs typeface="Compset" panose="00000400000000000000" pitchFamily="2" charset="-78"/>
              </a:rPr>
              <a:t>1</a:t>
            </a:r>
          </a:p>
          <a:p>
            <a:pPr algn="r" rtl="1">
              <a:spcBef>
                <a:spcPct val="50000"/>
              </a:spcBef>
            </a:pPr>
            <a:r>
              <a:rPr lang="en-US" altLang="en-US" sz="2400" b="1" dirty="0">
                <a:ea typeface="+mn-ea"/>
                <a:cs typeface="Compset" panose="00000400000000000000" pitchFamily="2" charset="-78"/>
              </a:rPr>
              <a:t>M</a:t>
            </a:r>
            <a:r>
              <a:rPr lang="fa-IR" altLang="en-US" sz="2400" b="1" dirty="0">
                <a:ea typeface="+mn-ea"/>
                <a:cs typeface="Compset" panose="00000400000000000000" pitchFamily="2" charset="-78"/>
              </a:rPr>
              <a:t> به </a:t>
            </a:r>
            <a:r>
              <a:rPr lang="en-US" altLang="en-US" sz="2400" b="1" dirty="0">
                <a:ea typeface="+mn-ea"/>
                <a:cs typeface="Compset" panose="00000400000000000000" pitchFamily="2" charset="-78"/>
              </a:rPr>
              <a:t>N</a:t>
            </a:r>
          </a:p>
        </p:txBody>
      </p:sp>
      <p:sp>
        <p:nvSpPr>
          <p:cNvPr id="38948" name="Text Box 36"/>
          <p:cNvSpPr txBox="1">
            <a:spLocks noChangeArrowheads="1"/>
          </p:cNvSpPr>
          <p:nvPr/>
        </p:nvSpPr>
        <p:spPr bwMode="auto">
          <a:xfrm>
            <a:off x="2120900" y="333375"/>
            <a:ext cx="45386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نمادهاي رسم نمودار </a:t>
            </a:r>
            <a:r>
              <a:rPr lang="en-US" altLang="en-US">
                <a:solidFill>
                  <a:schemeClr val="bg1"/>
                </a:solidFill>
              </a:rPr>
              <a:t>ER</a:t>
            </a:r>
          </a:p>
        </p:txBody>
      </p:sp>
      <p:cxnSp>
        <p:nvCxnSpPr>
          <p:cNvPr id="33" name="Straight Connector 32"/>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نمادهاي رسم نمودار </a:t>
            </a:r>
            <a:r>
              <a:rPr lang="en-US" altLang="en-US" sz="2400" b="1" dirty="0">
                <a:solidFill>
                  <a:schemeClr val="tx2"/>
                </a:solidFill>
                <a:ea typeface="IranNastaliq" pitchFamily="18" charset="0"/>
                <a:cs typeface="B Titr" pitchFamily="2" charset="-78"/>
              </a:rPr>
              <a:t>ER</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1864754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فهرست مطالب</a:t>
            </a:r>
            <a:endParaRPr lang="en-US" sz="2400" b="1" dirty="0">
              <a:solidFill>
                <a:schemeClr val="tx2"/>
              </a:solidFill>
              <a:ea typeface="IranNastaliq" pitchFamily="18" charset="0"/>
              <a:cs typeface="B Titr" pitchFamily="2" charset="-78"/>
            </a:endParaRPr>
          </a:p>
        </p:txBody>
      </p:sp>
      <p:sp>
        <p:nvSpPr>
          <p:cNvPr id="11" name="Rectangle 10"/>
          <p:cNvSpPr/>
          <p:nvPr/>
        </p:nvSpPr>
        <p:spPr>
          <a:xfrm>
            <a:off x="1066800" y="2209800"/>
            <a:ext cx="6629400" cy="2677656"/>
          </a:xfrm>
          <a:prstGeom prst="rect">
            <a:avLst/>
          </a:prstGeom>
        </p:spPr>
        <p:txBody>
          <a:bodyPr wrap="square">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معماريهاي سيستم پايگاهي و مفاهيم اساسي مدل رابطه‌اي</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زبان </a:t>
            </a:r>
            <a:r>
              <a:rPr lang="en-US" altLang="en-US" sz="2800" b="1" spc="-100" dirty="0">
                <a:solidFill>
                  <a:schemeClr val="tx2"/>
                </a:solidFill>
                <a:latin typeface="+mn-lt"/>
                <a:ea typeface="IranNastaliq" pitchFamily="18" charset="0"/>
                <a:cs typeface="B Roya" panose="00000400000000000000" pitchFamily="2" charset="-78"/>
              </a:rPr>
              <a:t>SQL</a:t>
            </a:r>
            <a:r>
              <a:rPr lang="fa-IR" altLang="en-US" sz="2800" b="1" spc="-100" dirty="0">
                <a:solidFill>
                  <a:schemeClr val="tx2"/>
                </a:solidFill>
                <a:latin typeface="+mn-lt"/>
                <a:ea typeface="IranNastaliq" pitchFamily="18" charset="0"/>
                <a:cs typeface="B Roya" panose="00000400000000000000" pitchFamily="2" charset="-78"/>
              </a:rPr>
              <a:t> به عنوان يك زبان رابطه‌اي</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نهايت طراحي پايگاه داده‌ها</a:t>
            </a:r>
            <a:endParaRPr lang="en-US" sz="2800" b="1" spc="-100" dirty="0">
              <a:solidFill>
                <a:schemeClr val="tx2"/>
              </a:solidFill>
              <a:latin typeface="+mn-lt"/>
              <a:ea typeface="IranNastaliq" pitchFamily="18" charset="0"/>
              <a:cs typeface="B Roya" panose="00000400000000000000" pitchFamily="2" charset="-78"/>
            </a:endParaRPr>
          </a:p>
        </p:txBody>
      </p:sp>
    </p:spTree>
    <p:extLst>
      <p:ext uri="{BB962C8B-B14F-4D97-AF65-F5344CB8AC3E}">
        <p14:creationId xmlns:p14="http://schemas.microsoft.com/office/powerpoint/2010/main" val="56800048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2051050" y="350838"/>
            <a:ext cx="4321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b="1">
                <a:solidFill>
                  <a:schemeClr val="bg1"/>
                </a:solidFill>
              </a:rPr>
              <a:t>وضع مشاركت در ارتباط</a:t>
            </a:r>
            <a:endParaRPr lang="en-US" altLang="en-US" b="1">
              <a:solidFill>
                <a:schemeClr val="bg1"/>
              </a:solidFill>
            </a:endParaRPr>
          </a:p>
        </p:txBody>
      </p:sp>
      <p:sp>
        <p:nvSpPr>
          <p:cNvPr id="39941" name="Text Box 5"/>
          <p:cNvSpPr txBox="1">
            <a:spLocks noChangeArrowheads="1"/>
          </p:cNvSpPr>
          <p:nvPr/>
        </p:nvSpPr>
        <p:spPr bwMode="auto">
          <a:xfrm>
            <a:off x="1116013" y="1773238"/>
            <a:ext cx="6119812"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dirty="0">
                <a:ea typeface="+mn-ea"/>
                <a:cs typeface="Compset" panose="00000400000000000000" pitchFamily="2" charset="-78"/>
              </a:rPr>
              <a:t>مشاركت يك نوع موجوديت در يك نوع ارتباط را الزامي گويند، اگر تمام نمونه‌هاي آن نوع موجوديت در آن نوع ارتباط شركت كنند. در غير اين صورت مشاركت غيرالزامي است.</a:t>
            </a:r>
            <a:endParaRPr lang="en-US" altLang="en-US" sz="2800" dirty="0">
              <a:ea typeface="+mn-ea"/>
              <a:cs typeface="Compset" panose="00000400000000000000" pitchFamily="2" charset="-78"/>
            </a:endParaRPr>
          </a:p>
        </p:txBody>
      </p:sp>
      <p:sp>
        <p:nvSpPr>
          <p:cNvPr id="39943" name="Rectangle 7"/>
          <p:cNvSpPr>
            <a:spLocks noChangeArrowheads="1"/>
          </p:cNvSpPr>
          <p:nvPr/>
        </p:nvSpPr>
        <p:spPr bwMode="auto">
          <a:xfrm>
            <a:off x="1692275" y="3852863"/>
            <a:ext cx="1368425"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دانشجو</a:t>
            </a:r>
            <a:endParaRPr lang="en-US" altLang="en-US" sz="1800">
              <a:cs typeface="Arial" panose="020B0604020202020204" pitchFamily="34" charset="0"/>
            </a:endParaRPr>
          </a:p>
        </p:txBody>
      </p:sp>
      <p:sp>
        <p:nvSpPr>
          <p:cNvPr id="39944" name="AutoShape 8"/>
          <p:cNvSpPr>
            <a:spLocks noChangeArrowheads="1"/>
          </p:cNvSpPr>
          <p:nvPr/>
        </p:nvSpPr>
        <p:spPr bwMode="auto">
          <a:xfrm>
            <a:off x="3781425" y="3708400"/>
            <a:ext cx="1296988" cy="5746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انتخاب</a:t>
            </a:r>
            <a:endParaRPr lang="en-US" altLang="en-US" sz="1800">
              <a:cs typeface="Arial" panose="020B0604020202020204" pitchFamily="34" charset="0"/>
            </a:endParaRPr>
          </a:p>
        </p:txBody>
      </p:sp>
      <p:sp>
        <p:nvSpPr>
          <p:cNvPr id="39945" name="Line 9"/>
          <p:cNvSpPr>
            <a:spLocks noChangeShapeType="1"/>
          </p:cNvSpPr>
          <p:nvPr/>
        </p:nvSpPr>
        <p:spPr bwMode="auto">
          <a:xfrm flipH="1">
            <a:off x="3060700" y="399732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6" name="Rectangle 10"/>
          <p:cNvSpPr>
            <a:spLocks noChangeArrowheads="1"/>
          </p:cNvSpPr>
          <p:nvPr/>
        </p:nvSpPr>
        <p:spPr bwMode="auto">
          <a:xfrm>
            <a:off x="5508625" y="3852863"/>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درس</a:t>
            </a:r>
            <a:endParaRPr lang="en-US" altLang="en-US" sz="1800">
              <a:cs typeface="Arial" panose="020B0604020202020204" pitchFamily="34" charset="0"/>
            </a:endParaRPr>
          </a:p>
        </p:txBody>
      </p:sp>
      <p:sp>
        <p:nvSpPr>
          <p:cNvPr id="39947" name="Line 11"/>
          <p:cNvSpPr>
            <a:spLocks noChangeShapeType="1"/>
          </p:cNvSpPr>
          <p:nvPr/>
        </p:nvSpPr>
        <p:spPr bwMode="auto">
          <a:xfrm flipH="1">
            <a:off x="5076825" y="3997325"/>
            <a:ext cx="433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4" name="Line 18"/>
          <p:cNvSpPr>
            <a:spLocks noChangeShapeType="1"/>
          </p:cNvSpPr>
          <p:nvPr/>
        </p:nvSpPr>
        <p:spPr bwMode="auto">
          <a:xfrm>
            <a:off x="4932363" y="40767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5" name="Line 19"/>
          <p:cNvSpPr>
            <a:spLocks noChangeShapeType="1"/>
          </p:cNvSpPr>
          <p:nvPr/>
        </p:nvSpPr>
        <p:spPr bwMode="auto">
          <a:xfrm flipH="1">
            <a:off x="3059113" y="393382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6" name="Text Box 20"/>
          <p:cNvSpPr txBox="1">
            <a:spLocks noChangeArrowheads="1"/>
          </p:cNvSpPr>
          <p:nvPr/>
        </p:nvSpPr>
        <p:spPr bwMode="auto">
          <a:xfrm>
            <a:off x="3132138" y="4700588"/>
            <a:ext cx="24479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dirty="0">
                <a:ea typeface="+mn-ea"/>
                <a:cs typeface="Compset" panose="00000400000000000000" pitchFamily="2" charset="-78"/>
              </a:rPr>
              <a:t>نمايش مشاركت الزامي</a:t>
            </a:r>
            <a:endParaRPr lang="en-US" altLang="en-US" sz="2800" dirty="0">
              <a:ea typeface="+mn-ea"/>
              <a:cs typeface="Compset" panose="00000400000000000000" pitchFamily="2" charset="-78"/>
            </a:endParaRPr>
          </a:p>
        </p:txBody>
      </p:sp>
      <p:cxnSp>
        <p:nvCxnSpPr>
          <p:cNvPr id="12" name="Straight Connector 11"/>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وضع مشاركت در ارتباط</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30047203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480729" y="1471613"/>
            <a:ext cx="75472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2800" dirty="0">
                <a:latin typeface="Tahoma" panose="020B0604030504040204" pitchFamily="34" charset="0"/>
                <a:ea typeface="+mn-ea"/>
                <a:cs typeface="Compset" panose="00000400000000000000" pitchFamily="2" charset="-78"/>
              </a:rPr>
              <a:t>تعداد شركت‌كنندگان در يك ارتباط را درجه آن ارتباط مي‌گويند.</a:t>
            </a:r>
            <a:endParaRPr lang="en-US" altLang="en-US" sz="2800" dirty="0">
              <a:latin typeface="Tahoma" panose="020B0604030504040204" pitchFamily="34" charset="0"/>
              <a:ea typeface="+mn-ea"/>
              <a:cs typeface="Compset" panose="00000400000000000000" pitchFamily="2" charset="-78"/>
            </a:endParaRPr>
          </a:p>
        </p:txBody>
      </p:sp>
      <p:sp>
        <p:nvSpPr>
          <p:cNvPr id="40965" name="Rectangle 5"/>
          <p:cNvSpPr>
            <a:spLocks noChangeArrowheads="1"/>
          </p:cNvSpPr>
          <p:nvPr/>
        </p:nvSpPr>
        <p:spPr bwMode="auto">
          <a:xfrm>
            <a:off x="5940425" y="208915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استاد</a:t>
            </a:r>
            <a:endParaRPr lang="en-US" altLang="en-US" sz="1800">
              <a:cs typeface="Arial" panose="020B0604020202020204" pitchFamily="34" charset="0"/>
            </a:endParaRPr>
          </a:p>
        </p:txBody>
      </p:sp>
      <p:sp>
        <p:nvSpPr>
          <p:cNvPr id="40966" name="Rectangle 6"/>
          <p:cNvSpPr>
            <a:spLocks noChangeArrowheads="1"/>
          </p:cNvSpPr>
          <p:nvPr/>
        </p:nvSpPr>
        <p:spPr bwMode="auto">
          <a:xfrm>
            <a:off x="4067175" y="208915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درس</a:t>
            </a:r>
            <a:endParaRPr lang="en-US" altLang="en-US" sz="1800">
              <a:cs typeface="Arial" panose="020B0604020202020204" pitchFamily="34" charset="0"/>
            </a:endParaRPr>
          </a:p>
        </p:txBody>
      </p:sp>
      <p:sp>
        <p:nvSpPr>
          <p:cNvPr id="40967" name="Rectangle 7"/>
          <p:cNvSpPr>
            <a:spLocks noChangeArrowheads="1"/>
          </p:cNvSpPr>
          <p:nvPr/>
        </p:nvSpPr>
        <p:spPr bwMode="auto">
          <a:xfrm>
            <a:off x="2051050" y="208915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دانشجو</a:t>
            </a:r>
            <a:endParaRPr lang="en-US" altLang="en-US" sz="1800">
              <a:cs typeface="Arial" panose="020B0604020202020204" pitchFamily="34" charset="0"/>
            </a:endParaRPr>
          </a:p>
        </p:txBody>
      </p:sp>
      <p:sp>
        <p:nvSpPr>
          <p:cNvPr id="40968" name="Oval 8"/>
          <p:cNvSpPr>
            <a:spLocks noChangeArrowheads="1"/>
          </p:cNvSpPr>
          <p:nvPr/>
        </p:nvSpPr>
        <p:spPr bwMode="auto">
          <a:xfrm>
            <a:off x="1187450" y="3457575"/>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2400" b="1" dirty="0">
                <a:ea typeface="+mn-ea"/>
                <a:cs typeface="Compset" panose="00000400000000000000" pitchFamily="2" charset="-78"/>
              </a:rPr>
              <a:t>ترم</a:t>
            </a:r>
            <a:endParaRPr lang="en-US" altLang="en-US" sz="2400" b="1" dirty="0">
              <a:ea typeface="+mn-ea"/>
              <a:cs typeface="Compset" panose="00000400000000000000" pitchFamily="2" charset="-78"/>
            </a:endParaRPr>
          </a:p>
        </p:txBody>
      </p:sp>
      <p:sp>
        <p:nvSpPr>
          <p:cNvPr id="40969" name="Oval 9"/>
          <p:cNvSpPr>
            <a:spLocks noChangeArrowheads="1"/>
          </p:cNvSpPr>
          <p:nvPr/>
        </p:nvSpPr>
        <p:spPr bwMode="auto">
          <a:xfrm>
            <a:off x="6659563" y="3386138"/>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نمره</a:t>
            </a:r>
            <a:endParaRPr lang="en-US" altLang="en-US" sz="1800">
              <a:cs typeface="Arial" panose="020B0604020202020204" pitchFamily="34" charset="0"/>
            </a:endParaRPr>
          </a:p>
        </p:txBody>
      </p:sp>
      <p:sp>
        <p:nvSpPr>
          <p:cNvPr id="40970" name="Oval 10"/>
          <p:cNvSpPr>
            <a:spLocks noChangeArrowheads="1"/>
          </p:cNvSpPr>
          <p:nvPr/>
        </p:nvSpPr>
        <p:spPr bwMode="auto">
          <a:xfrm>
            <a:off x="3492500" y="4926807"/>
            <a:ext cx="15843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rtl="1">
              <a:spcBef>
                <a:spcPct val="50000"/>
              </a:spcBef>
            </a:pPr>
            <a:r>
              <a:rPr lang="fa-IR" altLang="en-US" dirty="0">
                <a:cs typeface="Arial" panose="020B0604020202020204" pitchFamily="34" charset="0"/>
              </a:rPr>
              <a:t>سال آموزشي</a:t>
            </a:r>
            <a:endParaRPr lang="en-US" altLang="en-US" dirty="0">
              <a:cs typeface="Arial" panose="020B0604020202020204" pitchFamily="34" charset="0"/>
            </a:endParaRPr>
          </a:p>
        </p:txBody>
      </p:sp>
      <p:sp>
        <p:nvSpPr>
          <p:cNvPr id="40971" name="AutoShape 11"/>
          <p:cNvSpPr>
            <a:spLocks noChangeArrowheads="1"/>
          </p:cNvSpPr>
          <p:nvPr/>
        </p:nvSpPr>
        <p:spPr bwMode="auto">
          <a:xfrm>
            <a:off x="3492500" y="3313113"/>
            <a:ext cx="2089150" cy="1081087"/>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dirty="0">
                <a:cs typeface="Arial" panose="020B0604020202020204" pitchFamily="34" charset="0"/>
              </a:rPr>
              <a:t>انتخاب</a:t>
            </a:r>
            <a:endParaRPr lang="en-US" altLang="en-US" sz="1800" dirty="0">
              <a:cs typeface="Arial" panose="020B0604020202020204" pitchFamily="34" charset="0"/>
            </a:endParaRPr>
          </a:p>
        </p:txBody>
      </p:sp>
      <p:sp>
        <p:nvSpPr>
          <p:cNvPr id="40973" name="Line 13"/>
          <p:cNvSpPr>
            <a:spLocks noChangeShapeType="1"/>
          </p:cNvSpPr>
          <p:nvPr/>
        </p:nvSpPr>
        <p:spPr bwMode="auto">
          <a:xfrm flipV="1">
            <a:off x="4500563" y="259397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4" name="Line 14"/>
          <p:cNvSpPr>
            <a:spLocks noChangeShapeType="1"/>
          </p:cNvSpPr>
          <p:nvPr/>
        </p:nvSpPr>
        <p:spPr bwMode="auto">
          <a:xfrm>
            <a:off x="2843213" y="2593975"/>
            <a:ext cx="1296987"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5" name="Line 15"/>
          <p:cNvSpPr>
            <a:spLocks noChangeShapeType="1"/>
          </p:cNvSpPr>
          <p:nvPr/>
        </p:nvSpPr>
        <p:spPr bwMode="auto">
          <a:xfrm flipH="1">
            <a:off x="5003800" y="2593975"/>
            <a:ext cx="1368425"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6" name="Line 16"/>
          <p:cNvSpPr>
            <a:spLocks noChangeShapeType="1"/>
          </p:cNvSpPr>
          <p:nvPr/>
        </p:nvSpPr>
        <p:spPr bwMode="auto">
          <a:xfrm flipH="1">
            <a:off x="2339975" y="381793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7" name="Line 17"/>
          <p:cNvSpPr>
            <a:spLocks noChangeShapeType="1"/>
          </p:cNvSpPr>
          <p:nvPr/>
        </p:nvSpPr>
        <p:spPr bwMode="auto">
          <a:xfrm>
            <a:off x="5580063" y="3817938"/>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8" name="Line 18"/>
          <p:cNvSpPr>
            <a:spLocks noChangeShapeType="1"/>
          </p:cNvSpPr>
          <p:nvPr/>
        </p:nvSpPr>
        <p:spPr bwMode="auto">
          <a:xfrm>
            <a:off x="4572000" y="4394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9" name="Text Box 19"/>
          <p:cNvSpPr txBox="1">
            <a:spLocks noChangeArrowheads="1"/>
          </p:cNvSpPr>
          <p:nvPr/>
        </p:nvSpPr>
        <p:spPr bwMode="auto">
          <a:xfrm>
            <a:off x="3106057" y="5646738"/>
            <a:ext cx="28280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2800" dirty="0">
                <a:latin typeface="Tahoma" panose="020B0604030504040204" pitchFamily="34" charset="0"/>
                <a:ea typeface="+mn-ea"/>
                <a:cs typeface="Compset" panose="00000400000000000000" pitchFamily="2" charset="-78"/>
              </a:rPr>
              <a:t>ارتباط بين سه موجوديت</a:t>
            </a:r>
            <a:endParaRPr lang="en-US" altLang="en-US" sz="2800" dirty="0">
              <a:latin typeface="Tahoma" panose="020B0604030504040204" pitchFamily="34" charset="0"/>
              <a:ea typeface="+mn-ea"/>
              <a:cs typeface="Compset" panose="00000400000000000000" pitchFamily="2" charset="-78"/>
            </a:endParaRPr>
          </a:p>
        </p:txBody>
      </p:sp>
      <p:cxnSp>
        <p:nvCxnSpPr>
          <p:cNvPr id="17" name="Straight Connector 1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463161818"/>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ext Box 5"/>
          <p:cNvSpPr txBox="1">
            <a:spLocks noChangeArrowheads="1"/>
          </p:cNvSpPr>
          <p:nvPr/>
        </p:nvSpPr>
        <p:spPr bwMode="auto">
          <a:xfrm>
            <a:off x="250825" y="1619250"/>
            <a:ext cx="84248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dirty="0">
                <a:ea typeface="+mn-ea"/>
                <a:cs typeface="Compset" panose="00000400000000000000" pitchFamily="2" charset="-78"/>
              </a:rPr>
              <a:t>چندي يا ماهيت نوع ارتباط عبارتست از چگونگي تناظر بين دو مجموعه نمونه‌هاي آن دو نوع موجوديت.</a:t>
            </a:r>
            <a:endParaRPr lang="en-US" altLang="en-US" sz="2800" dirty="0">
              <a:ea typeface="+mn-ea"/>
              <a:cs typeface="Compset" panose="00000400000000000000" pitchFamily="2" charset="-78"/>
            </a:endParaRPr>
          </a:p>
        </p:txBody>
      </p:sp>
      <p:sp>
        <p:nvSpPr>
          <p:cNvPr id="41992" name="Text Box 8"/>
          <p:cNvSpPr txBox="1">
            <a:spLocks noChangeArrowheads="1"/>
          </p:cNvSpPr>
          <p:nvPr/>
        </p:nvSpPr>
        <p:spPr bwMode="auto">
          <a:xfrm>
            <a:off x="6300788" y="3917950"/>
            <a:ext cx="22320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dirty="0">
                <a:ea typeface="+mn-ea"/>
                <a:cs typeface="Compset" panose="00000400000000000000" pitchFamily="2" charset="-78"/>
              </a:rPr>
              <a:t>انواع چندي ارتباط:</a:t>
            </a:r>
            <a:endParaRPr lang="en-US" altLang="en-US" sz="2800" dirty="0">
              <a:ea typeface="+mn-ea"/>
              <a:cs typeface="Compset" panose="00000400000000000000" pitchFamily="2" charset="-78"/>
            </a:endParaRPr>
          </a:p>
        </p:txBody>
      </p:sp>
      <p:sp>
        <p:nvSpPr>
          <p:cNvPr id="41993" name="Text Box 9"/>
          <p:cNvSpPr txBox="1">
            <a:spLocks noChangeArrowheads="1"/>
          </p:cNvSpPr>
          <p:nvPr/>
        </p:nvSpPr>
        <p:spPr bwMode="auto">
          <a:xfrm>
            <a:off x="2700338" y="3140075"/>
            <a:ext cx="26844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dirty="0">
                <a:ea typeface="+mn-ea"/>
                <a:cs typeface="Compset" panose="00000400000000000000" pitchFamily="2" charset="-78"/>
              </a:rPr>
              <a:t>يك به يك    </a:t>
            </a:r>
            <a:r>
              <a:rPr lang="en-US" altLang="en-US" sz="2800" dirty="0">
                <a:ea typeface="+mn-ea"/>
                <a:cs typeface="Compset" panose="00000400000000000000" pitchFamily="2" charset="-78"/>
              </a:rPr>
              <a:t>1:1</a:t>
            </a:r>
          </a:p>
        </p:txBody>
      </p:sp>
      <p:sp>
        <p:nvSpPr>
          <p:cNvPr id="41994" name="Text Box 10"/>
          <p:cNvSpPr txBox="1">
            <a:spLocks noChangeArrowheads="1"/>
          </p:cNvSpPr>
          <p:nvPr/>
        </p:nvSpPr>
        <p:spPr bwMode="auto">
          <a:xfrm>
            <a:off x="3203575" y="3932238"/>
            <a:ext cx="22320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dirty="0">
                <a:ea typeface="+mn-ea"/>
                <a:cs typeface="Compset" panose="00000400000000000000" pitchFamily="2" charset="-78"/>
              </a:rPr>
              <a:t>يك به چند   </a:t>
            </a:r>
            <a:r>
              <a:rPr lang="en-US" altLang="en-US" sz="2800" dirty="0">
                <a:ea typeface="+mn-ea"/>
                <a:cs typeface="Compset" panose="00000400000000000000" pitchFamily="2" charset="-78"/>
              </a:rPr>
              <a:t>1:N</a:t>
            </a:r>
          </a:p>
        </p:txBody>
      </p:sp>
      <p:sp>
        <p:nvSpPr>
          <p:cNvPr id="41995" name="Text Box 11"/>
          <p:cNvSpPr txBox="1">
            <a:spLocks noChangeArrowheads="1"/>
          </p:cNvSpPr>
          <p:nvPr/>
        </p:nvSpPr>
        <p:spPr bwMode="auto">
          <a:xfrm>
            <a:off x="2700338" y="4724400"/>
            <a:ext cx="26844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dirty="0">
                <a:ea typeface="+mn-ea"/>
                <a:cs typeface="Compset" panose="00000400000000000000" pitchFamily="2" charset="-78"/>
              </a:rPr>
              <a:t>چند به چند   </a:t>
            </a:r>
            <a:r>
              <a:rPr lang="en-US" altLang="en-US" sz="2800" dirty="0">
                <a:ea typeface="+mn-ea"/>
                <a:cs typeface="Compset" panose="00000400000000000000" pitchFamily="2" charset="-78"/>
              </a:rPr>
              <a:t>N:M</a:t>
            </a:r>
          </a:p>
        </p:txBody>
      </p:sp>
      <p:sp>
        <p:nvSpPr>
          <p:cNvPr id="42016" name="AutoShape 32"/>
          <p:cNvSpPr>
            <a:spLocks/>
          </p:cNvSpPr>
          <p:nvPr/>
        </p:nvSpPr>
        <p:spPr bwMode="auto">
          <a:xfrm>
            <a:off x="5651500" y="2924175"/>
            <a:ext cx="215900" cy="2449513"/>
          </a:xfrm>
          <a:prstGeom prst="rightBrace">
            <a:avLst>
              <a:gd name="adj1" fmla="val 9454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982255581"/>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4" name="Text Box 4"/>
          <p:cNvSpPr txBox="1">
            <a:spLocks noChangeArrowheads="1"/>
          </p:cNvSpPr>
          <p:nvPr/>
        </p:nvSpPr>
        <p:spPr bwMode="auto">
          <a:xfrm>
            <a:off x="6084888" y="981075"/>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endParaRPr lang="en-US" altLang="en-US" sz="1800">
              <a:cs typeface="Arial" panose="020B0604020202020204" pitchFamily="34" charset="0"/>
            </a:endParaRPr>
          </a:p>
        </p:txBody>
      </p:sp>
      <p:sp>
        <p:nvSpPr>
          <p:cNvPr id="348165" name="Rectangle 5"/>
          <p:cNvSpPr>
            <a:spLocks noChangeArrowheads="1"/>
          </p:cNvSpPr>
          <p:nvPr/>
        </p:nvSpPr>
        <p:spPr bwMode="auto">
          <a:xfrm>
            <a:off x="6516688" y="321310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درس</a:t>
            </a:r>
            <a:endParaRPr lang="en-US" altLang="en-US" sz="1800">
              <a:cs typeface="Arial" panose="020B0604020202020204" pitchFamily="34" charset="0"/>
            </a:endParaRPr>
          </a:p>
        </p:txBody>
      </p:sp>
      <p:sp>
        <p:nvSpPr>
          <p:cNvPr id="348166" name="Rectangle 6"/>
          <p:cNvSpPr>
            <a:spLocks noChangeArrowheads="1"/>
          </p:cNvSpPr>
          <p:nvPr/>
        </p:nvSpPr>
        <p:spPr bwMode="auto">
          <a:xfrm>
            <a:off x="1116013" y="3284538"/>
            <a:ext cx="1079500" cy="503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دانشجو</a:t>
            </a:r>
            <a:endParaRPr lang="en-US" altLang="en-US" sz="1800">
              <a:cs typeface="Arial" panose="020B0604020202020204" pitchFamily="34" charset="0"/>
            </a:endParaRPr>
          </a:p>
        </p:txBody>
      </p:sp>
      <p:sp>
        <p:nvSpPr>
          <p:cNvPr id="348167" name="Oval 7"/>
          <p:cNvSpPr>
            <a:spLocks noChangeArrowheads="1"/>
          </p:cNvSpPr>
          <p:nvPr/>
        </p:nvSpPr>
        <p:spPr bwMode="auto">
          <a:xfrm>
            <a:off x="1908175" y="1557338"/>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ترم</a:t>
            </a:r>
            <a:endParaRPr lang="en-US" altLang="en-US" sz="1800">
              <a:cs typeface="Arial" panose="020B0604020202020204" pitchFamily="34" charset="0"/>
            </a:endParaRPr>
          </a:p>
        </p:txBody>
      </p:sp>
      <p:sp>
        <p:nvSpPr>
          <p:cNvPr id="348168" name="Oval 8"/>
          <p:cNvSpPr>
            <a:spLocks noChangeArrowheads="1"/>
          </p:cNvSpPr>
          <p:nvPr/>
        </p:nvSpPr>
        <p:spPr bwMode="auto">
          <a:xfrm>
            <a:off x="6011863" y="1628775"/>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نمره</a:t>
            </a:r>
            <a:endParaRPr lang="en-US" altLang="en-US" sz="1800">
              <a:cs typeface="Arial" panose="020B0604020202020204" pitchFamily="34" charset="0"/>
            </a:endParaRPr>
          </a:p>
        </p:txBody>
      </p:sp>
      <p:sp>
        <p:nvSpPr>
          <p:cNvPr id="348169" name="AutoShape 9"/>
          <p:cNvSpPr>
            <a:spLocks noChangeArrowheads="1"/>
          </p:cNvSpPr>
          <p:nvPr/>
        </p:nvSpPr>
        <p:spPr bwMode="auto">
          <a:xfrm>
            <a:off x="3349625" y="2997200"/>
            <a:ext cx="2089150" cy="108108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انتخاب</a:t>
            </a:r>
            <a:endParaRPr lang="en-US" altLang="en-US" sz="1800">
              <a:cs typeface="Arial" panose="020B0604020202020204" pitchFamily="34" charset="0"/>
            </a:endParaRPr>
          </a:p>
        </p:txBody>
      </p:sp>
      <p:sp>
        <p:nvSpPr>
          <p:cNvPr id="348170" name="Line 10"/>
          <p:cNvSpPr>
            <a:spLocks noChangeShapeType="1"/>
          </p:cNvSpPr>
          <p:nvPr/>
        </p:nvSpPr>
        <p:spPr bwMode="auto">
          <a:xfrm flipV="1">
            <a:off x="4427538" y="2278063"/>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1" name="Line 11"/>
          <p:cNvSpPr>
            <a:spLocks noChangeShapeType="1"/>
          </p:cNvSpPr>
          <p:nvPr/>
        </p:nvSpPr>
        <p:spPr bwMode="auto">
          <a:xfrm>
            <a:off x="2700338" y="2278063"/>
            <a:ext cx="172720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2" name="Line 12"/>
          <p:cNvSpPr>
            <a:spLocks noChangeShapeType="1"/>
          </p:cNvSpPr>
          <p:nvPr/>
        </p:nvSpPr>
        <p:spPr bwMode="auto">
          <a:xfrm flipH="1">
            <a:off x="4427538" y="2278063"/>
            <a:ext cx="1801812"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3" name="Line 13"/>
          <p:cNvSpPr>
            <a:spLocks noChangeShapeType="1"/>
          </p:cNvSpPr>
          <p:nvPr/>
        </p:nvSpPr>
        <p:spPr bwMode="auto">
          <a:xfrm flipH="1">
            <a:off x="2197100" y="3502025"/>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4" name="Line 14"/>
          <p:cNvSpPr>
            <a:spLocks noChangeShapeType="1"/>
          </p:cNvSpPr>
          <p:nvPr/>
        </p:nvSpPr>
        <p:spPr bwMode="auto">
          <a:xfrm>
            <a:off x="5437188" y="3502025"/>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5" name="Line 15"/>
          <p:cNvSpPr>
            <a:spLocks noChangeShapeType="1"/>
          </p:cNvSpPr>
          <p:nvPr/>
        </p:nvSpPr>
        <p:spPr bwMode="auto">
          <a:xfrm>
            <a:off x="1692275" y="3789363"/>
            <a:ext cx="1798638"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6" name="Text Box 16"/>
          <p:cNvSpPr txBox="1">
            <a:spLocks noChangeArrowheads="1"/>
          </p:cNvSpPr>
          <p:nvPr/>
        </p:nvSpPr>
        <p:spPr bwMode="auto">
          <a:xfrm>
            <a:off x="2608263" y="30162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cs typeface="Arial" panose="020B0604020202020204" pitchFamily="34" charset="0"/>
              </a:rPr>
              <a:t>N</a:t>
            </a:r>
          </a:p>
        </p:txBody>
      </p:sp>
      <p:sp>
        <p:nvSpPr>
          <p:cNvPr id="348177" name="Text Box 17"/>
          <p:cNvSpPr txBox="1">
            <a:spLocks noChangeArrowheads="1"/>
          </p:cNvSpPr>
          <p:nvPr/>
        </p:nvSpPr>
        <p:spPr bwMode="auto">
          <a:xfrm>
            <a:off x="5795963" y="314166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cs typeface="Arial" panose="020B0604020202020204" pitchFamily="34" charset="0"/>
              </a:rPr>
              <a:t>M</a:t>
            </a:r>
          </a:p>
        </p:txBody>
      </p:sp>
      <p:sp>
        <p:nvSpPr>
          <p:cNvPr id="348178" name="AutoShape 18"/>
          <p:cNvSpPr>
            <a:spLocks noChangeArrowheads="1"/>
          </p:cNvSpPr>
          <p:nvPr/>
        </p:nvSpPr>
        <p:spPr bwMode="auto">
          <a:xfrm>
            <a:off x="3419475" y="5013325"/>
            <a:ext cx="2089150" cy="108108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حذف</a:t>
            </a:r>
            <a:endParaRPr lang="en-US" altLang="en-US" sz="1800">
              <a:cs typeface="Arial" panose="020B0604020202020204" pitchFamily="34" charset="0"/>
            </a:endParaRPr>
          </a:p>
        </p:txBody>
      </p:sp>
      <p:sp>
        <p:nvSpPr>
          <p:cNvPr id="348179" name="Line 19"/>
          <p:cNvSpPr>
            <a:spLocks noChangeShapeType="1"/>
          </p:cNvSpPr>
          <p:nvPr/>
        </p:nvSpPr>
        <p:spPr bwMode="auto">
          <a:xfrm flipH="1">
            <a:off x="5508625" y="3717925"/>
            <a:ext cx="151130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80" name="Oval 20"/>
          <p:cNvSpPr>
            <a:spLocks noChangeArrowheads="1"/>
          </p:cNvSpPr>
          <p:nvPr/>
        </p:nvSpPr>
        <p:spPr bwMode="auto">
          <a:xfrm>
            <a:off x="3852863" y="1557338"/>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سال آموزشي</a:t>
            </a:r>
            <a:endParaRPr lang="en-US" altLang="en-US" sz="1800">
              <a:cs typeface="Arial" panose="020B0604020202020204" pitchFamily="34" charset="0"/>
            </a:endParaRPr>
          </a:p>
        </p:txBody>
      </p:sp>
      <p:sp>
        <p:nvSpPr>
          <p:cNvPr id="348181" name="Text Box 21"/>
          <p:cNvSpPr txBox="1">
            <a:spLocks noChangeArrowheads="1"/>
          </p:cNvSpPr>
          <p:nvPr/>
        </p:nvSpPr>
        <p:spPr bwMode="auto">
          <a:xfrm>
            <a:off x="2555875" y="44307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cs typeface="Arial" panose="020B0604020202020204" pitchFamily="34" charset="0"/>
              </a:rPr>
              <a:t>N</a:t>
            </a:r>
          </a:p>
        </p:txBody>
      </p:sp>
      <p:sp>
        <p:nvSpPr>
          <p:cNvPr id="348182" name="Text Box 22"/>
          <p:cNvSpPr txBox="1">
            <a:spLocks noChangeArrowheads="1"/>
          </p:cNvSpPr>
          <p:nvPr/>
        </p:nvSpPr>
        <p:spPr bwMode="auto">
          <a:xfrm>
            <a:off x="5795963" y="44370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cs typeface="Arial" panose="020B0604020202020204" pitchFamily="34" charset="0"/>
              </a:rPr>
              <a:t>1</a:t>
            </a:r>
          </a:p>
        </p:txBody>
      </p:sp>
      <p:cxnSp>
        <p:nvCxnSpPr>
          <p:cNvPr id="22" name="Straight Connector 21"/>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57200" y="307182"/>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نمايش چندي ارتباط</a:t>
            </a:r>
            <a:r>
              <a:rPr lang="fa-IR" altLang="en-US" sz="2400" b="1" dirty="0">
                <a:solidFill>
                  <a:schemeClr val="tx2"/>
                </a:solidFill>
                <a:ea typeface="IranNastaliq" pitchFamily="18" charset="0"/>
                <a:cs typeface="B Titr" pitchFamily="2" charset="-78"/>
              </a:rPr>
              <a:t>	</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520732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1905000"/>
            <a:ext cx="7543800" cy="2593975"/>
          </a:xfrm>
        </p:spPr>
        <p:txBody>
          <a:bodyPr/>
          <a:lstStyle/>
          <a:p>
            <a:pPr algn="ctr" fontAlgn="auto">
              <a:spcAft>
                <a:spcPts val="0"/>
              </a:spcAft>
              <a:defRPr/>
            </a:pPr>
            <a:r>
              <a:rPr lang="fa-IR" dirty="0" smtClean="0">
                <a:latin typeface="Garamond" charset="0"/>
                <a:ea typeface="+mj-ea"/>
                <a:cs typeface="B Titr" pitchFamily="2" charset="-78"/>
              </a:rPr>
              <a:t>فصل اول</a:t>
            </a:r>
            <a:br>
              <a:rPr lang="fa-IR" dirty="0" smtClean="0">
                <a:latin typeface="Garamond" charset="0"/>
                <a:ea typeface="+mj-ea"/>
                <a:cs typeface="B Titr" pitchFamily="2" charset="-78"/>
              </a:rPr>
            </a:br>
            <a:r>
              <a:rPr lang="fa-IR" dirty="0" smtClean="0">
                <a:latin typeface="Garamond" charset="0"/>
                <a:ea typeface="+mj-ea"/>
                <a:cs typeface="B Titr" pitchFamily="2" charset="-78"/>
              </a:rPr>
              <a:t/>
            </a:r>
            <a:br>
              <a:rPr lang="fa-IR" dirty="0" smtClean="0">
                <a:latin typeface="Garamond" charset="0"/>
                <a:ea typeface="+mj-ea"/>
                <a:cs typeface="B Titr" pitchFamily="2" charset="-78"/>
              </a:rPr>
            </a:br>
            <a:r>
              <a:rPr lang="fa-IR" sz="3200" dirty="0" smtClean="0">
                <a:latin typeface="Garamond" charset="0"/>
                <a:ea typeface="+mj-ea"/>
                <a:cs typeface="B Titr" pitchFamily="2" charset="-78"/>
              </a:rPr>
              <a:t>مفاهیم پایگاه داده</a:t>
            </a:r>
            <a:endParaRPr lang="en-US" dirty="0">
              <a:latin typeface="Garamond" charset="0"/>
              <a:ea typeface="+mj-ea"/>
              <a:cs typeface="B Titr" pitchFamily="2" charset="-78"/>
            </a:endParaRPr>
          </a:p>
        </p:txBody>
      </p:sp>
      <p:sp>
        <p:nvSpPr>
          <p:cNvPr id="2054" name="TextBox 4"/>
          <p:cNvSpPr txBox="1">
            <a:spLocks noChangeArrowheads="1"/>
          </p:cNvSpPr>
          <p:nvPr/>
        </p:nvSpPr>
        <p:spPr bwMode="auto">
          <a:xfrm>
            <a:off x="3916256" y="6172200"/>
            <a:ext cx="723275" cy="261610"/>
          </a:xfrm>
          <a:prstGeom prst="rect">
            <a:avLst/>
          </a:prstGeom>
          <a:noFill/>
          <a:ln w="9525">
            <a:noFill/>
            <a:miter lim="800000"/>
            <a:headEnd/>
            <a:tailEnd/>
          </a:ln>
        </p:spPr>
        <p:txBody>
          <a:bodyPr wrap="none">
            <a:spAutoFit/>
          </a:bodyPr>
          <a:lstStyle/>
          <a:p>
            <a:pPr algn="ctr"/>
            <a:r>
              <a:rPr lang="fa-IR" sz="1100" dirty="0">
                <a:cs typeface="B Titr" pitchFamily="2" charset="-78"/>
              </a:rPr>
              <a:t>پایگاه داده</a:t>
            </a:r>
            <a:endParaRPr lang="en-US" sz="1100" dirty="0">
              <a:cs typeface="B Titr" pitchFamily="2" charset="-78"/>
            </a:endParaRPr>
          </a:p>
        </p:txBody>
      </p:sp>
    </p:spTree>
    <p:extLst>
      <p:ext uri="{BB962C8B-B14F-4D97-AF65-F5344CB8AC3E}">
        <p14:creationId xmlns:p14="http://schemas.microsoft.com/office/powerpoint/2010/main" val="37541702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6" name="Rectangle 4"/>
          <p:cNvSpPr>
            <a:spLocks noChangeArrowheads="1"/>
          </p:cNvSpPr>
          <p:nvPr/>
        </p:nvSpPr>
        <p:spPr bwMode="auto">
          <a:xfrm>
            <a:off x="1752600" y="1207294"/>
            <a:ext cx="5902577" cy="515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 سيستم‌ ذخيره و بازيابي اطلاعات در معناي عام</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2- رده‌هاي تكنولوژيكي سيستم مديريت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3- داده</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4- تعريف اطلاع</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5- تعريف دانش</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6- تعريف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68997" name="Rectangle 5"/>
          <p:cNvSpPr>
            <a:spLocks noChangeArrowheads="1"/>
          </p:cNvSpPr>
          <p:nvPr/>
        </p:nvSpPr>
        <p:spPr bwMode="auto">
          <a:xfrm>
            <a:off x="1427163" y="785813"/>
            <a:ext cx="6889750"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sz="4400">
                <a:solidFill>
                  <a:schemeClr val="tx2"/>
                </a:solidFill>
                <a:latin typeface="Tahoma" panose="020B0604030504040204" pitchFamily="34" charset="0"/>
                <a:cs typeface="Arial" panose="020B0604020202020204" pitchFamily="34" charset="0"/>
              </a:defRPr>
            </a:lvl1pPr>
            <a:lvl2pPr>
              <a:defRPr sz="4400">
                <a:solidFill>
                  <a:schemeClr val="tx2"/>
                </a:solidFill>
                <a:latin typeface="Tahoma" panose="020B0604030504040204" pitchFamily="34" charset="0"/>
                <a:cs typeface="Arial" panose="020B0604020202020204" pitchFamily="34" charset="0"/>
              </a:defRPr>
            </a:lvl2pPr>
            <a:lvl3pPr>
              <a:defRPr sz="4400">
                <a:solidFill>
                  <a:schemeClr val="tx2"/>
                </a:solidFill>
                <a:latin typeface="Tahoma" panose="020B0604030504040204" pitchFamily="34" charset="0"/>
                <a:cs typeface="Arial" panose="020B0604020202020204" pitchFamily="34" charset="0"/>
              </a:defRPr>
            </a:lvl3pPr>
            <a:lvl4pPr>
              <a:defRPr sz="4400">
                <a:solidFill>
                  <a:schemeClr val="tx2"/>
                </a:solidFill>
                <a:latin typeface="Tahoma" panose="020B0604030504040204" pitchFamily="34" charset="0"/>
                <a:cs typeface="Arial" panose="020B0604020202020204" pitchFamily="34" charset="0"/>
              </a:defRPr>
            </a:lvl4pPr>
            <a:lvl5pPr>
              <a:defRPr sz="4400">
                <a:solidFill>
                  <a:schemeClr val="tx2"/>
                </a:solidFill>
                <a:latin typeface="Tahoma" panose="020B0604030504040204" pitchFamily="34" charset="0"/>
                <a:cs typeface="Arial" panose="020B0604020202020204" pitchFamily="34" charset="0"/>
              </a:defRPr>
            </a:lvl5pPr>
            <a:lvl6pPr marL="45720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6pPr>
            <a:lvl7pPr marL="91440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7pPr>
            <a:lvl8pPr marL="137160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8pPr>
            <a:lvl9pPr marL="182880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9pPr>
          </a:lstStyle>
          <a:p>
            <a:pPr algn="r"/>
            <a:endParaRPr lang="en-US" altLang="en-US" sz="4000" dirty="0">
              <a:solidFill>
                <a:schemeClr val="tx1"/>
              </a:solidFill>
              <a:cs typeface="B Titr" panose="000007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آنچه </a:t>
            </a:r>
            <a:r>
              <a:rPr lang="fa-IR" altLang="en-US" sz="2400" b="1" dirty="0">
                <a:solidFill>
                  <a:schemeClr val="tx2"/>
                </a:solidFill>
                <a:ea typeface="IranNastaliq" pitchFamily="18" charset="0"/>
                <a:cs typeface="B Titr" pitchFamily="2" charset="-78"/>
              </a:rPr>
              <a:t>در اين جلسه مي خوانيد</a:t>
            </a:r>
            <a:r>
              <a:rPr lang="fa-IR" altLang="en-US" sz="2400" b="1" dirty="0">
                <a:solidFill>
                  <a:schemeClr val="tx2"/>
                </a:solidFill>
                <a:ea typeface="IranNastaliq" pitchFamily="18" charset="0"/>
                <a:cs typeface="B Titr" pitchFamily="2" charset="-78"/>
              </a:rPr>
              <a:t>:</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0488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nodePh="1">
                                  <p:stCondLst>
                                    <p:cond delay="0"/>
                                  </p:stCondLst>
                                  <p:endCondLst>
                                    <p:cond evt="begin" delay="0">
                                      <p:tn val="5"/>
                                    </p:cond>
                                  </p:endCondLst>
                                  <p:iterate type="lt">
                                    <p:tmPct val="10000"/>
                                  </p:iterate>
                                  <p:childTnLst>
                                    <p:set>
                                      <p:cBhvr>
                                        <p:cTn id="6" dur="1" fill="hold">
                                          <p:stCondLst>
                                            <p:cond delay="0"/>
                                          </p:stCondLst>
                                        </p:cTn>
                                        <p:tgtEl>
                                          <p:spTgt spid="468997"/>
                                        </p:tgtEl>
                                        <p:attrNameLst>
                                          <p:attrName>style.visibility</p:attrName>
                                        </p:attrNameLst>
                                      </p:cBhvr>
                                      <p:to>
                                        <p:strVal val="visible"/>
                                      </p:to>
                                    </p:set>
                                    <p:anim calcmode="lin" valueType="num">
                                      <p:cBhvr additive="base">
                                        <p:cTn id="7" dur="500" fill="hold"/>
                                        <p:tgtEl>
                                          <p:spTgt spid="468997"/>
                                        </p:tgtEl>
                                        <p:attrNameLst>
                                          <p:attrName>ppt_x</p:attrName>
                                        </p:attrNameLst>
                                      </p:cBhvr>
                                      <p:tavLst>
                                        <p:tav tm="0">
                                          <p:val>
                                            <p:strVal val="1+#ppt_w/2"/>
                                          </p:val>
                                        </p:tav>
                                        <p:tav tm="100000">
                                          <p:val>
                                            <p:strVal val="#ppt_x"/>
                                          </p:val>
                                        </p:tav>
                                      </p:tavLst>
                                    </p:anim>
                                    <p:anim calcmode="lin" valueType="num">
                                      <p:cBhvr additive="base">
                                        <p:cTn id="8" dur="500" fill="hold"/>
                                        <p:tgtEl>
                                          <p:spTgt spid="4689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20" name="Rectangle 4"/>
          <p:cNvSpPr>
            <a:spLocks noChangeArrowheads="1"/>
          </p:cNvSpPr>
          <p:nvPr/>
        </p:nvSpPr>
        <p:spPr bwMode="auto">
          <a:xfrm>
            <a:off x="2286000" y="1333500"/>
            <a:ext cx="5774337" cy="515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7- مراحل كلي كار در روش فايلينگ</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8- معايب روش فايلينگ</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9- مراحل كلي كار در روش پايگاهي</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10- عناصر محيط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11- انواع سخت‌افزارهاي محيط پايگاه داده</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12- انواع نرم‌افزارهاي موجود در محيط پايگاه داده‌ها</a:t>
            </a: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a:solidFill>
                  <a:schemeClr val="tx2"/>
                </a:solidFill>
                <a:ea typeface="IranNastaliq" pitchFamily="18" charset="0"/>
                <a:cs typeface="B Titr" pitchFamily="2" charset="-78"/>
              </a:rPr>
              <a:t>آنچه در اين جلسه مي خوانيد: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553340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681037" y="913284"/>
            <a:ext cx="74168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buFont typeface="Wingdings" panose="05000000000000000000" pitchFamily="2" charset="2"/>
              <a:buChar char="v"/>
            </a:pPr>
            <a:r>
              <a:rPr lang="fa-IR" altLang="en-US" sz="2800" b="1" spc="-100" dirty="0">
                <a:solidFill>
                  <a:schemeClr val="tx2"/>
                </a:solidFill>
                <a:latin typeface="+mn-lt"/>
                <a:ea typeface="IranNastaliq" pitchFamily="18" charset="0"/>
                <a:cs typeface="B Roya" panose="00000400000000000000" pitchFamily="2" charset="-78"/>
              </a:rPr>
              <a:t>پايگاه داده ها = بانک اطلاعات:</a:t>
            </a:r>
          </a:p>
          <a:p>
            <a:pPr marL="914400" lvl="1" indent="-457200" algn="r" rtl="1">
              <a:lnSpc>
                <a:spcPct val="200000"/>
              </a:lnSpc>
              <a:buFont typeface="Wingdings" panose="05000000000000000000" pitchFamily="2" charset="2"/>
              <a:buChar char="v"/>
            </a:pPr>
            <a:r>
              <a:rPr lang="fa-IR" altLang="en-US" sz="2800" b="1" spc="-100" dirty="0">
                <a:solidFill>
                  <a:schemeClr val="tx2"/>
                </a:solidFill>
                <a:latin typeface="+mn-lt"/>
                <a:ea typeface="IranNastaliq" pitchFamily="18" charset="0"/>
                <a:cs typeface="B Roya" panose="00000400000000000000" pitchFamily="2" charset="-78"/>
              </a:rPr>
              <a:t>   محلی برای ذخيره داده ها</a:t>
            </a:r>
          </a:p>
          <a:p>
            <a:pPr algn="r"/>
            <a:endParaRPr lang="fa-IR" altLang="en-US" dirty="0">
              <a:effectLst>
                <a:outerShdw blurRad="38100" dist="38100" dir="2700000" algn="tl">
                  <a:srgbClr val="C0C0C0"/>
                </a:outerShdw>
              </a:effectLst>
            </a:endParaRPr>
          </a:p>
          <a:p>
            <a:pPr marL="457200" indent="-457200" algn="r" rtl="1">
              <a:lnSpc>
                <a:spcPct val="200000"/>
              </a:lnSpc>
              <a:buFont typeface="Wingdings" panose="05000000000000000000" pitchFamily="2" charset="2"/>
              <a:buChar char="v"/>
            </a:pPr>
            <a:r>
              <a:rPr lang="fa-IR" altLang="en-US" sz="2800" b="1" spc="-100" dirty="0">
                <a:solidFill>
                  <a:schemeClr val="tx2"/>
                </a:solidFill>
                <a:latin typeface="+mn-lt"/>
                <a:ea typeface="IranNastaliq" pitchFamily="18" charset="0"/>
                <a:cs typeface="B Roya" panose="00000400000000000000" pitchFamily="2" charset="-78"/>
              </a:rPr>
              <a:t>نوع ذخيره شبيه به:   آرايه؟   فايل؟</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اصطلاح </a:t>
            </a:r>
            <a:r>
              <a:rPr lang="fa-IR" altLang="en-US" sz="2400" b="1" dirty="0">
                <a:solidFill>
                  <a:schemeClr val="tx2"/>
                </a:solidFill>
                <a:ea typeface="IranNastaliq" pitchFamily="18" charset="0"/>
                <a:cs typeface="B Titr" pitchFamily="2" charset="-78"/>
              </a:rPr>
              <a:t>پايگاه داده‌ها </a:t>
            </a:r>
            <a:endParaRPr lang="en-US" sz="2400" b="1" dirty="0">
              <a:solidFill>
                <a:schemeClr val="tx2"/>
              </a:solidFill>
              <a:ea typeface="IranNastaliq" pitchFamily="18" charset="0"/>
              <a:cs typeface="B Titr" pitchFamily="2" charset="-78"/>
            </a:endParaRPr>
          </a:p>
        </p:txBody>
      </p:sp>
      <p:sp>
        <p:nvSpPr>
          <p:cNvPr id="7" name="Text Box 5"/>
          <p:cNvSpPr txBox="1">
            <a:spLocks noChangeArrowheads="1"/>
          </p:cNvSpPr>
          <p:nvPr/>
        </p:nvSpPr>
        <p:spPr bwMode="auto">
          <a:xfrm>
            <a:off x="0" y="3752522"/>
            <a:ext cx="8135937"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buFont typeface="Wingdings" panose="05000000000000000000" pitchFamily="2" charset="2"/>
              <a:buChar char="v"/>
            </a:pPr>
            <a:r>
              <a:rPr lang="fa-IR" altLang="en-US" sz="2800" b="1" spc="-100" dirty="0">
                <a:solidFill>
                  <a:srgbClr val="FF0000"/>
                </a:solidFill>
                <a:latin typeface="+mn-lt"/>
                <a:ea typeface="IranNastaliq" pitchFamily="18" charset="0"/>
                <a:cs typeface="B Roya" panose="00000400000000000000" pitchFamily="2" charset="-78"/>
              </a:rPr>
              <a:t>سيستم مديريت پايگاه داده‌ها</a:t>
            </a:r>
            <a:r>
              <a:rPr lang="fa-IR" altLang="en-US" sz="2800" b="1" spc="-100" dirty="0">
                <a:solidFill>
                  <a:schemeClr val="tx2"/>
                </a:solidFill>
                <a:latin typeface="+mn-lt"/>
                <a:ea typeface="IranNastaliq" pitchFamily="18" charset="0"/>
                <a:cs typeface="B Roya" panose="00000400000000000000" pitchFamily="2" charset="-78"/>
              </a:rPr>
              <a:t> يكي از </a:t>
            </a:r>
            <a:r>
              <a:rPr lang="fa-IR" altLang="en-US" sz="2800" b="1" spc="-100" dirty="0">
                <a:solidFill>
                  <a:srgbClr val="FF0000"/>
                </a:solidFill>
                <a:latin typeface="+mn-lt"/>
                <a:ea typeface="IranNastaliq" pitchFamily="18" charset="0"/>
                <a:cs typeface="B Roya" panose="00000400000000000000" pitchFamily="2" charset="-78"/>
              </a:rPr>
              <a:t>سيستم‌هاي ذخيره و بازيابي اطلاعات</a:t>
            </a:r>
            <a:r>
              <a:rPr lang="fa-IR" altLang="en-US" sz="2800" b="1" spc="-100" dirty="0">
                <a:solidFill>
                  <a:schemeClr val="tx2"/>
                </a:solidFill>
                <a:latin typeface="+mn-lt"/>
                <a:ea typeface="IranNastaliq" pitchFamily="18" charset="0"/>
                <a:cs typeface="B Roya" panose="00000400000000000000" pitchFamily="2" charset="-78"/>
              </a:rPr>
              <a:t> است.</a:t>
            </a:r>
            <a:endParaRPr lang="en-US" altLang="en-US" sz="2800" b="1" spc="-100" dirty="0">
              <a:solidFill>
                <a:schemeClr val="tx2"/>
              </a:solidFill>
              <a:latin typeface="+mn-lt"/>
              <a:ea typeface="IranNastaliq" pitchFamily="18" charset="0"/>
              <a:cs typeface="B Roya" panose="00000400000000000000" pitchFamily="2" charset="-78"/>
            </a:endParaRPr>
          </a:p>
        </p:txBody>
      </p:sp>
    </p:spTree>
    <p:extLst>
      <p:ext uri="{BB962C8B-B14F-4D97-AF65-F5344CB8AC3E}">
        <p14:creationId xmlns:p14="http://schemas.microsoft.com/office/powerpoint/2010/main" val="402745354"/>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3429</TotalTime>
  <Words>1821</Words>
  <Application>Microsoft Office PowerPoint</Application>
  <PresentationFormat>On-screen Show (4:3)</PresentationFormat>
  <Paragraphs>384</Paragraphs>
  <Slides>53</Slides>
  <Notes>7</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53</vt:i4>
      </vt:variant>
    </vt:vector>
  </HeadingPairs>
  <TitlesOfParts>
    <vt:vector size="70" baseType="lpstr">
      <vt:lpstr>Adobe Fangsong Std R</vt:lpstr>
      <vt:lpstr>MS PGothic</vt:lpstr>
      <vt:lpstr>MS PGothic</vt:lpstr>
      <vt:lpstr>Arial</vt:lpstr>
      <vt:lpstr>B Badr</vt:lpstr>
      <vt:lpstr>B Lotus</vt:lpstr>
      <vt:lpstr>B Nazanin</vt:lpstr>
      <vt:lpstr>B Roya</vt:lpstr>
      <vt:lpstr>B Titr</vt:lpstr>
      <vt:lpstr>Calibri</vt:lpstr>
      <vt:lpstr>Cambria</vt:lpstr>
      <vt:lpstr>Compset</vt:lpstr>
      <vt:lpstr>Garamond</vt:lpstr>
      <vt:lpstr>IranNastaliq</vt:lpstr>
      <vt:lpstr>Tahoma</vt:lpstr>
      <vt:lpstr>Wingdings</vt:lpstr>
      <vt:lpstr>Adjacency</vt:lpstr>
      <vt:lpstr>PowerPoint Presentation</vt:lpstr>
      <vt:lpstr>PowerPoint Presentation</vt:lpstr>
      <vt:lpstr>جلسه اول </vt:lpstr>
      <vt:lpstr>مفاهيم مبنايي دانش و تكنولوژي پايگاه داده‌ها اصول مدلسازي و طراحي مدلسازي معنايي داده‌ها سطوح معماريهاي پايگاه داده‌ها سيستم مديريت پايگاه داده‌ها (DBMS) </vt:lpstr>
      <vt:lpstr>PowerPoint Presentation</vt:lpstr>
      <vt:lpstr>فصل اول  مفاهیم پایگاه داده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دوم  مدلسازي معنايي داده‌ها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arrum_inc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use UPPAAL</dc:title>
  <dc:creator>arrum</dc:creator>
  <cp:lastModifiedBy>Ghasemi</cp:lastModifiedBy>
  <cp:revision>213</cp:revision>
  <dcterms:created xsi:type="dcterms:W3CDTF">2007-07-18T05:06:42Z</dcterms:created>
  <dcterms:modified xsi:type="dcterms:W3CDTF">2015-03-05T09:21:45Z</dcterms:modified>
</cp:coreProperties>
</file>