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69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27BC-8AB0-419C-AE14-45A12EB71E87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5702F-043C-4063-A23F-261448AE550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27BC-8AB0-419C-AE14-45A12EB71E87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5702F-043C-4063-A23F-261448AE55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27BC-8AB0-419C-AE14-45A12EB71E87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5702F-043C-4063-A23F-261448AE55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DE151B4-8775-40C9-9909-DB3DAA1A26AF}" type="datetimeFigureOut">
              <a:rPr lang="fa-IR" smtClean="0"/>
              <a:pPr/>
              <a:t>02/22/1434</a:t>
            </a:fld>
            <a:endParaRPr lang="fa-IR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A56605F-E12D-4C61-8DC5-9C1D311B9C4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E151B4-8775-40C9-9909-DB3DAA1A26AF}" type="datetimeFigureOut">
              <a:rPr lang="fa-IR" smtClean="0"/>
              <a:pPr/>
              <a:t>02/22/1434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56605F-E12D-4C61-8DC5-9C1D311B9C4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DE151B4-8775-40C9-9909-DB3DAA1A26AF}" type="datetimeFigureOut">
              <a:rPr lang="fa-IR" smtClean="0"/>
              <a:pPr/>
              <a:t>02/22/1434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A56605F-E12D-4C61-8DC5-9C1D311B9C4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E151B4-8775-40C9-9909-DB3DAA1A26AF}" type="datetimeFigureOut">
              <a:rPr lang="fa-IR" smtClean="0"/>
              <a:pPr/>
              <a:t>02/22/1434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56605F-E12D-4C61-8DC5-9C1D311B9C4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E151B4-8775-40C9-9909-DB3DAA1A26AF}" type="datetimeFigureOut">
              <a:rPr lang="fa-IR" smtClean="0"/>
              <a:pPr/>
              <a:t>02/22/1434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56605F-E12D-4C61-8DC5-9C1D311B9C4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E151B4-8775-40C9-9909-DB3DAA1A26AF}" type="datetimeFigureOut">
              <a:rPr lang="fa-IR" smtClean="0"/>
              <a:pPr/>
              <a:t>02/22/1434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56605F-E12D-4C61-8DC5-9C1D311B9C4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DE151B4-8775-40C9-9909-DB3DAA1A26AF}" type="datetimeFigureOut">
              <a:rPr lang="fa-IR" smtClean="0"/>
              <a:pPr/>
              <a:t>02/22/1434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56605F-E12D-4C61-8DC5-9C1D311B9C4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E151B4-8775-40C9-9909-DB3DAA1A26AF}" type="datetimeFigureOut">
              <a:rPr lang="fa-IR" smtClean="0"/>
              <a:pPr/>
              <a:t>02/22/1434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56605F-E12D-4C61-8DC5-9C1D311B9C4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27BC-8AB0-419C-AE14-45A12EB71E87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5702F-043C-4063-A23F-261448AE55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E151B4-8775-40C9-9909-DB3DAA1A26AF}" type="datetimeFigureOut">
              <a:rPr lang="fa-IR" smtClean="0"/>
              <a:pPr/>
              <a:t>02/22/1434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56605F-E12D-4C61-8DC5-9C1D311B9C4E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E151B4-8775-40C9-9909-DB3DAA1A26AF}" type="datetimeFigureOut">
              <a:rPr lang="fa-IR" smtClean="0"/>
              <a:pPr/>
              <a:t>02/22/1434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56605F-E12D-4C61-8DC5-9C1D311B9C4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2DE151B4-8775-40C9-9909-DB3DAA1A26AF}" type="datetimeFigureOut">
              <a:rPr lang="fa-IR" smtClean="0"/>
              <a:pPr/>
              <a:t>02/22/1434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A56605F-E12D-4C61-8DC5-9C1D311B9C4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27BC-8AB0-419C-AE14-45A12EB71E87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B15702F-043C-4063-A23F-261448AE55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27BC-8AB0-419C-AE14-45A12EB71E87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5702F-043C-4063-A23F-261448AE55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27BC-8AB0-419C-AE14-45A12EB71E87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5702F-043C-4063-A23F-261448AE55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27BC-8AB0-419C-AE14-45A12EB71E87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5702F-043C-4063-A23F-261448AE55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27BC-8AB0-419C-AE14-45A12EB71E87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5702F-043C-4063-A23F-261448AE55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27BC-8AB0-419C-AE14-45A12EB71E87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5702F-043C-4063-A23F-261448AE55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27BC-8AB0-419C-AE14-45A12EB71E87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5702F-043C-4063-A23F-261448AE55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9AA27BC-8AB0-419C-AE14-45A12EB71E87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B15702F-043C-4063-A23F-261448AE550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DE151B4-8775-40C9-9909-DB3DAA1A26AF}" type="datetimeFigureOut">
              <a:rPr lang="fa-IR" smtClean="0"/>
              <a:pPr/>
              <a:t>02/22/1434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A56605F-E12D-4C61-8DC5-9C1D311B9C4E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1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r" rtl="1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r" rtl="1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r" rtl="1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r" rtl="1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r" rtl="1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r" rtl="1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r" rtl="1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r" rtl="1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ism2.w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25736" y="1435608"/>
            <a:ext cx="5960974" cy="3986784"/>
          </a:xfrm>
          <a:prstGeom prst="rect">
            <a:avLst/>
          </a:prstGeom>
          <a:effectLst>
            <a:glow rad="228600">
              <a:srgbClr val="C00000">
                <a:alpha val="40000"/>
              </a:srgbClr>
            </a:glo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latin typeface="+mn-lt"/>
              </a:rPr>
              <a:t>Floating exchange rate</a:t>
            </a:r>
            <a:endParaRPr lang="en-US" dirty="0"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advavtage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Dis advantage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n-US" sz="2100" dirty="0" smtClean="0"/>
              <a:t>1-trade balance adjustment</a:t>
            </a:r>
          </a:p>
          <a:p>
            <a:r>
              <a:rPr lang="en-US" dirty="0" smtClean="0"/>
              <a:t>2-monetary policy</a:t>
            </a:r>
          </a:p>
          <a:p>
            <a:r>
              <a:rPr lang="en-US" sz="2000" dirty="0" smtClean="0"/>
              <a:t>3-in crease exporting</a:t>
            </a:r>
          </a:p>
          <a:p>
            <a:r>
              <a:rPr lang="en-US" sz="2000" dirty="0" smtClean="0"/>
              <a:t>4-</a:t>
            </a:r>
            <a:r>
              <a:rPr lang="en-US" sz="2000" dirty="0"/>
              <a:t>revenue </a:t>
            </a:r>
            <a:r>
              <a:rPr lang="en-US" sz="2000" dirty="0" smtClean="0"/>
              <a:t>of government</a:t>
            </a:r>
          </a:p>
          <a:p>
            <a:r>
              <a:rPr lang="en-US" sz="2000" dirty="0" smtClean="0"/>
              <a:t>5-</a:t>
            </a:r>
            <a:r>
              <a:rPr lang="fa-IR" sz="2000" dirty="0" smtClean="0"/>
              <a:t>نوسانات متعادل و قابل پیش بینی</a:t>
            </a:r>
          </a:p>
          <a:p>
            <a:r>
              <a:rPr lang="en-US" sz="2000" dirty="0" smtClean="0"/>
              <a:t>6-arbitrage</a:t>
            </a:r>
            <a:endParaRPr lang="en-US" sz="20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1-risk</a:t>
            </a:r>
          </a:p>
          <a:p>
            <a:r>
              <a:rPr lang="en-US" dirty="0" smtClean="0"/>
              <a:t>2-inflation</a:t>
            </a:r>
          </a:p>
          <a:p>
            <a:r>
              <a:rPr lang="en-US" dirty="0" smtClean="0"/>
              <a:t>3-monetarycrisis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580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  <p:bldP spid="5" grpId="0" build="p"/>
      <p:bldP spid="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6000" dirty="0" smtClean="0">
                <a:cs typeface="B Titr" pitchFamily="2" charset="-78"/>
              </a:rPr>
              <a:t>بازار ارز در ایران</a:t>
            </a:r>
            <a:endParaRPr lang="en-US" sz="6000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51510" indent="-514350" algn="r" rtl="1">
              <a:buSzPct val="90000"/>
              <a:buFont typeface="+mj-lt"/>
              <a:buAutoNum type="arabicPeriod"/>
            </a:pPr>
            <a:r>
              <a:rPr lang="fa-IR" dirty="0" smtClean="0">
                <a:cs typeface="B Lotus" pitchFamily="2" charset="-78"/>
              </a:rPr>
              <a:t>فقدان یک نظام رقابتی و عمیق</a:t>
            </a:r>
          </a:p>
          <a:p>
            <a:pPr marL="651510" indent="-514350" algn="r" rtl="1">
              <a:buSzPct val="90000"/>
              <a:buFont typeface="+mj-lt"/>
              <a:buAutoNum type="arabicPeriod"/>
            </a:pPr>
            <a:r>
              <a:rPr lang="fa-IR" dirty="0" smtClean="0">
                <a:cs typeface="B Lotus" pitchFamily="2" charset="-78"/>
              </a:rPr>
              <a:t>اقتصاد نفتی و ارزهای نفتی</a:t>
            </a:r>
          </a:p>
          <a:p>
            <a:pPr marL="651510" indent="-514350" algn="r" rtl="1">
              <a:buSzPct val="90000"/>
              <a:buFont typeface="+mj-lt"/>
              <a:buAutoNum type="arabicPeriod"/>
            </a:pPr>
            <a:r>
              <a:rPr lang="fa-IR" dirty="0" smtClean="0">
                <a:cs typeface="B Lotus" pitchFamily="2" charset="-78"/>
              </a:rPr>
              <a:t>عدم مدیریت تقاضا</a:t>
            </a:r>
          </a:p>
          <a:p>
            <a:pPr marL="651510" indent="-514350" algn="r" rtl="1">
              <a:buSzPct val="90000"/>
              <a:buFont typeface="Wingdings" pitchFamily="2" charset="2"/>
              <a:buChar char="§"/>
            </a:pPr>
            <a:r>
              <a:rPr lang="fa-IR" b="1" dirty="0" smtClean="0">
                <a:cs typeface="B Titr" pitchFamily="2" charset="-78"/>
              </a:rPr>
              <a:t>چرایی نوسانات اخیر:</a:t>
            </a:r>
          </a:p>
          <a:p>
            <a:pPr marL="651510" indent="-514350" algn="r" rtl="1">
              <a:buSzPct val="90000"/>
              <a:buFont typeface="+mj-lt"/>
              <a:buAutoNum type="arabicPeriod"/>
            </a:pPr>
            <a:r>
              <a:rPr lang="fa-IR" dirty="0" smtClean="0">
                <a:cs typeface="B Lotus" pitchFamily="2" charset="-78"/>
              </a:rPr>
              <a:t>تحریم</a:t>
            </a:r>
          </a:p>
          <a:p>
            <a:pPr marL="651510" indent="-514350" algn="r" rtl="1">
              <a:buSzPct val="90000"/>
              <a:buFont typeface="+mj-lt"/>
              <a:buAutoNum type="arabicPeriod"/>
            </a:pPr>
            <a:r>
              <a:rPr lang="fa-IR" dirty="0" smtClean="0">
                <a:cs typeface="B Lotus" pitchFamily="2" charset="-78"/>
              </a:rPr>
              <a:t>تقاضا پول کاغذی</a:t>
            </a:r>
          </a:p>
          <a:p>
            <a:pPr marL="651510" indent="-514350" algn="r" rtl="1">
              <a:buSzPct val="90000"/>
              <a:buFont typeface="+mj-lt"/>
              <a:buAutoNum type="arabicPeriod"/>
            </a:pPr>
            <a:r>
              <a:rPr lang="fa-IR" dirty="0" smtClean="0">
                <a:cs typeface="B Lotus" pitchFamily="2" charset="-78"/>
              </a:rPr>
              <a:t>سیاست درآمدی دولت</a:t>
            </a:r>
          </a:p>
          <a:p>
            <a:pPr marL="651510" indent="-514350" algn="r" rtl="1">
              <a:buSzPct val="90000"/>
              <a:buFont typeface="+mj-lt"/>
              <a:buAutoNum type="arabicPeriod"/>
            </a:pPr>
            <a:r>
              <a:rPr lang="fa-IR" dirty="0" smtClean="0">
                <a:cs typeface="B Lotus" pitchFamily="2" charset="-78"/>
              </a:rPr>
              <a:t>سیاست تثبیتی از سال 81 به بعد و عدم تعدیل آن با نرخ تورم</a:t>
            </a:r>
          </a:p>
          <a:p>
            <a:pPr marL="651510" indent="-514350" algn="r" rtl="1">
              <a:buSzPct val="90000"/>
              <a:buFont typeface="+mj-lt"/>
              <a:buAutoNum type="arabicPeriod"/>
            </a:pPr>
            <a:r>
              <a:rPr lang="fa-IR" dirty="0" smtClean="0">
                <a:cs typeface="B Lotus" pitchFamily="2" charset="-78"/>
              </a:rPr>
              <a:t>سیاست انبساطی دولت(افزایش نقدینگی و کاهش نرخ بهره)</a:t>
            </a:r>
            <a:endParaRPr lang="en-US" dirty="0"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76796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abstract_color_background_bb_Aurora_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4"/>
            <a:ext cx="9144000" cy="6858000"/>
          </a:xfrm>
          <a:prstGeom prst="rect">
            <a:avLst/>
          </a:prstGeom>
        </p:spPr>
      </p:pic>
      <p:sp>
        <p:nvSpPr>
          <p:cNvPr id="13" name="Oval 12"/>
          <p:cNvSpPr/>
          <p:nvPr/>
        </p:nvSpPr>
        <p:spPr>
          <a:xfrm>
            <a:off x="8555097" y="6396921"/>
            <a:ext cx="357190" cy="35719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" name="Freeform 3"/>
          <p:cNvSpPr>
            <a:spLocks/>
          </p:cNvSpPr>
          <p:nvPr/>
        </p:nvSpPr>
        <p:spPr bwMode="auto">
          <a:xfrm>
            <a:off x="-26956" y="30145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37000">
                <a:schemeClr val="accent2">
                  <a:shade val="50000"/>
                  <a:satMod val="120000"/>
                  <a:alpha val="8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4364069" y="31025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35000">
                <a:srgbClr val="FFC000">
                  <a:alpha val="88000"/>
                </a:srgbClr>
              </a:gs>
              <a:gs pos="79000">
                <a:schemeClr val="accent2">
                  <a:shade val="75000"/>
                  <a:alpha val="45000"/>
                  <a:satMod val="140000"/>
                </a:schemeClr>
              </a:gs>
            </a:gsLst>
            <a:lin ang="162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-36481" y="280970"/>
            <a:ext cx="9180513" cy="647700"/>
            <a:chOff x="-19045" y="216550"/>
            <a:chExt cx="9180548" cy="649224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9" name="Freeform 8"/>
          <p:cNvSpPr>
            <a:spLocks/>
          </p:cNvSpPr>
          <p:nvPr/>
        </p:nvSpPr>
        <p:spPr bwMode="auto">
          <a:xfrm>
            <a:off x="-36481" y="142852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75000"/>
                  <a:alpha val="0"/>
                </a:schemeClr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rot="16200000">
            <a:off x="5211823" y="3048888"/>
            <a:ext cx="7048497" cy="6477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966"/>
              </a:cxn>
              <a:cxn ang="0">
                <a:pos x="1608" y="282"/>
              </a:cxn>
              <a:cxn ang="0">
                <a:pos x="4110" y="1008"/>
              </a:cxn>
              <a:cxn ang="0">
                <a:pos x="5772" y="0"/>
              </a:cxn>
            </a:cxnLst>
            <a:rect l="0" t="0" r="0" b="0"/>
            <a:pathLst>
              <a:path w="5772" h="1055">
                <a:moveTo>
                  <a:pt x="0" y="966"/>
                </a:moveTo>
                <a:cubicBezTo>
                  <a:pt x="282" y="738"/>
                  <a:pt x="923" y="275"/>
                  <a:pt x="1608" y="282"/>
                </a:cubicBezTo>
                <a:cubicBezTo>
                  <a:pt x="2293" y="289"/>
                  <a:pt x="3416" y="1055"/>
                  <a:pt x="4110" y="1008"/>
                </a:cubicBezTo>
                <a:cubicBezTo>
                  <a:pt x="4804" y="961"/>
                  <a:pt x="5426" y="210"/>
                  <a:pt x="5772" y="0"/>
                </a:cubicBezTo>
              </a:path>
            </a:pathLst>
          </a:cu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rot="16200000">
            <a:off x="4731447" y="2719581"/>
            <a:ext cx="7890655" cy="52910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732"/>
              </a:cxn>
              <a:cxn ang="0">
                <a:pos x="1638" y="228"/>
              </a:cxn>
              <a:cxn ang="0">
                <a:pos x="4122" y="816"/>
              </a:cxn>
              <a:cxn ang="0">
                <a:pos x="5766" y="0"/>
              </a:cxn>
            </a:cxnLst>
            <a:rect l="0" t="0" r="0" b="0"/>
            <a:pathLst>
              <a:path w="5766" h="854">
                <a:moveTo>
                  <a:pt x="0" y="732"/>
                </a:moveTo>
                <a:cubicBezTo>
                  <a:pt x="273" y="647"/>
                  <a:pt x="951" y="214"/>
                  <a:pt x="1638" y="228"/>
                </a:cubicBezTo>
                <a:cubicBezTo>
                  <a:pt x="2325" y="242"/>
                  <a:pt x="3434" y="854"/>
                  <a:pt x="4122" y="816"/>
                </a:cubicBezTo>
                <a:cubicBezTo>
                  <a:pt x="4810" y="778"/>
                  <a:pt x="5424" y="170"/>
                  <a:pt x="5766" y="0"/>
                </a:cubicBezTo>
              </a:path>
            </a:pathLst>
          </a:custGeom>
          <a:noFill/>
          <a:ln w="9525" cap="flat" cmpd="sng" algn="ctr">
            <a:gradFill>
              <a:gsLst>
                <a:gs pos="74000">
                  <a:schemeClr val="accent4"/>
                </a:gs>
                <a:gs pos="44000">
                  <a:schemeClr val="accent1"/>
                </a:gs>
                <a:gs pos="33000">
                  <a:schemeClr val="accent2">
                    <a:alpha val="56000"/>
                  </a:schemeClr>
                </a:gs>
              </a:gsLst>
              <a:lin ang="5400000" scaled="1"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8269345" y="6039731"/>
            <a:ext cx="285752" cy="285752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4" name="Oval 13"/>
          <p:cNvSpPr/>
          <p:nvPr/>
        </p:nvSpPr>
        <p:spPr>
          <a:xfrm>
            <a:off x="7929586" y="6325483"/>
            <a:ext cx="482635" cy="428628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6" name="Oval 15"/>
          <p:cNvSpPr/>
          <p:nvPr/>
        </p:nvSpPr>
        <p:spPr>
          <a:xfrm>
            <a:off x="8501090" y="5786454"/>
            <a:ext cx="142876" cy="142876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7" name="Oval 16"/>
          <p:cNvSpPr/>
          <p:nvPr/>
        </p:nvSpPr>
        <p:spPr>
          <a:xfrm>
            <a:off x="8429652" y="5429264"/>
            <a:ext cx="71438" cy="71438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8" name="Oval 17"/>
          <p:cNvSpPr/>
          <p:nvPr/>
        </p:nvSpPr>
        <p:spPr>
          <a:xfrm>
            <a:off x="8340783" y="896195"/>
            <a:ext cx="214314" cy="214314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9" name="Oval 18"/>
          <p:cNvSpPr/>
          <p:nvPr/>
        </p:nvSpPr>
        <p:spPr>
          <a:xfrm>
            <a:off x="8483659" y="681881"/>
            <a:ext cx="142876" cy="142876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3" name="Rectangle 22"/>
          <p:cNvSpPr/>
          <p:nvPr/>
        </p:nvSpPr>
        <p:spPr>
          <a:xfrm>
            <a:off x="142843" y="1357298"/>
            <a:ext cx="8197939" cy="14287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7200" smtClean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cs typeface="+mj-cs"/>
              </a:rPr>
              <a:t>آخر دعوانا ان الحمد للّه رب العالمین</a:t>
            </a:r>
            <a:endParaRPr lang="fa-IR" sz="7200"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3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5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4" grpId="0" animBg="1"/>
      <p:bldP spid="5" grpId="0" animBg="1"/>
      <p:bldP spid="9" grpId="0" animBg="1"/>
      <p:bldP spid="10" grpId="0" animBg="1"/>
      <p:bldP spid="11" grpId="0" animBg="1"/>
      <p:bldP spid="12" grpId="0" animBg="1"/>
      <p:bldP spid="14" grpId="0" animBg="1"/>
      <p:bldP spid="16" grpId="0" animBg="1"/>
      <p:bldP spid="17" grpId="0" animBg="1"/>
      <p:bldP spid="18" grpId="0" animBg="1"/>
      <p:bldP spid="19" grpId="0" animBg="1"/>
      <p:bldP spid="2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2030" y="785794"/>
            <a:ext cx="8229600" cy="928694"/>
          </a:xfrm>
        </p:spPr>
        <p:txBody>
          <a:bodyPr>
            <a:normAutofit/>
          </a:bodyPr>
          <a:lstStyle/>
          <a:p>
            <a:r>
              <a:rPr lang="en-US" sz="5000" dirty="0" smtClean="0">
                <a:latin typeface="+mn-lt"/>
              </a:rPr>
              <a:t>EXCHANGE RATE REGIM</a:t>
            </a:r>
            <a:endParaRPr lang="en-US" sz="72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B Titr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05226"/>
            <a:ext cx="6400800" cy="2181228"/>
          </a:xfrm>
        </p:spPr>
        <p:txBody>
          <a:bodyPr>
            <a:normAutofit/>
          </a:bodyPr>
          <a:lstStyle/>
          <a:p>
            <a:pPr rtl="1"/>
            <a:r>
              <a:rPr lang="fa-IR" sz="4400" dirty="0" smtClean="0">
                <a:cs typeface="2  Karim" pitchFamily="2" charset="-78"/>
              </a:rPr>
              <a:t> حسین سرآبادانی تفرشی</a:t>
            </a:r>
          </a:p>
          <a:p>
            <a:pPr rtl="1"/>
            <a:r>
              <a:rPr lang="fa-IR" sz="4400" dirty="0" smtClean="0">
                <a:cs typeface="2  Karim" pitchFamily="2" charset="-78"/>
              </a:rPr>
              <a:t>بهار 1391</a:t>
            </a:r>
            <a:r>
              <a:rPr lang="en-US" sz="4400" dirty="0" smtClean="0">
                <a:cs typeface="2  Karim" pitchFamily="2" charset="-78"/>
              </a:rPr>
              <a:t> </a:t>
            </a:r>
            <a:r>
              <a:rPr lang="fa-IR" sz="4400" dirty="0" smtClean="0">
                <a:cs typeface="2  Karim" pitchFamily="2" charset="-78"/>
              </a:rPr>
              <a:t> </a:t>
            </a:r>
            <a:endParaRPr lang="fa-IR" sz="4400" dirty="0" smtClean="0">
              <a:cs typeface="2  Karim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1472" y="2127585"/>
            <a:ext cx="7929618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fa-IR" sz="6000" cap="all" dirty="0" smtClean="0">
                <a:ln w="6350">
                  <a:noFill/>
                </a:ln>
                <a:gradFill>
                  <a:gsLst>
                    <a:gs pos="0">
                      <a:srgbClr val="93A299">
                        <a:tint val="73000"/>
                        <a:satMod val="145000"/>
                      </a:srgbClr>
                    </a:gs>
                    <a:gs pos="73000">
                      <a:srgbClr val="93A299">
                        <a:tint val="73000"/>
                        <a:satMod val="145000"/>
                      </a:srgbClr>
                    </a:gs>
                    <a:gs pos="100000">
                      <a:srgbClr val="93A299">
                        <a:tint val="83000"/>
                        <a:satMod val="143000"/>
                      </a:srgbClr>
                    </a:gs>
                  </a:gsLst>
                  <a:lin ang="48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B Titr" pitchFamily="2" charset="-78"/>
              </a:rPr>
              <a:t>نظام نرخ ارز</a:t>
            </a:r>
            <a:endParaRPr lang="fa-IR" sz="6000" dirty="0"/>
          </a:p>
        </p:txBody>
      </p:sp>
    </p:spTree>
    <p:extLst>
      <p:ext uri="{BB962C8B-B14F-4D97-AF65-F5344CB8AC3E}">
        <p14:creationId xmlns:p14="http://schemas.microsoft.com/office/powerpoint/2010/main" val="79905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fa-IR" sz="6000" dirty="0" smtClean="0">
                <a:cs typeface="B Titr" pitchFamily="2" charset="-78"/>
              </a:rPr>
              <a:t>مباحث آماده شده</a:t>
            </a:r>
            <a:endParaRPr lang="en-US" sz="6000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37160" indent="0" algn="r" rtl="1">
              <a:buFont typeface="Wingdings" pitchFamily="2" charset="2"/>
              <a:buChar char="ü"/>
            </a:pPr>
            <a:r>
              <a:rPr lang="fa-IR" sz="5400" dirty="0" smtClean="0">
                <a:cs typeface="2  Karim" pitchFamily="2" charset="-78"/>
              </a:rPr>
              <a:t> چیستی و ضرورت نرخ ارز</a:t>
            </a:r>
          </a:p>
          <a:p>
            <a:pPr marL="137160" indent="0" algn="r" rtl="1">
              <a:buFont typeface="Wingdings" pitchFamily="2" charset="2"/>
              <a:buChar char="ü"/>
            </a:pPr>
            <a:r>
              <a:rPr lang="fa-IR" sz="5400" dirty="0" smtClean="0">
                <a:cs typeface="2  Karim" pitchFamily="2" charset="-78"/>
              </a:rPr>
              <a:t> چگونگی تعیین نرخ ارز</a:t>
            </a:r>
          </a:p>
          <a:p>
            <a:pPr marL="137160" indent="0" algn="r" rtl="1">
              <a:buFont typeface="Wingdings" pitchFamily="2" charset="2"/>
              <a:buChar char="ü"/>
            </a:pPr>
            <a:r>
              <a:rPr lang="fa-IR" sz="5400" dirty="0" smtClean="0">
                <a:cs typeface="2  Karim" pitchFamily="2" charset="-78"/>
              </a:rPr>
              <a:t> انواع نظام نرخ ارز</a:t>
            </a:r>
          </a:p>
          <a:p>
            <a:pPr marL="137160" indent="0" algn="r" rtl="1">
              <a:buFont typeface="Wingdings" pitchFamily="2" charset="2"/>
              <a:buChar char="ü"/>
            </a:pPr>
            <a:r>
              <a:rPr lang="fa-IR" sz="5400" dirty="0" smtClean="0">
                <a:cs typeface="2  Karim" pitchFamily="2" charset="-78"/>
              </a:rPr>
              <a:t> مزایا و معایب نظام های نرخ ارز</a:t>
            </a:r>
          </a:p>
          <a:p>
            <a:pPr marL="137160" indent="0" algn="r" rtl="1">
              <a:buFont typeface="Wingdings" pitchFamily="2" charset="2"/>
              <a:buChar char="ü"/>
            </a:pPr>
            <a:r>
              <a:rPr lang="fa-IR" sz="5400" dirty="0" smtClean="0">
                <a:cs typeface="2  Karim" pitchFamily="2" charset="-78"/>
              </a:rPr>
              <a:t> نظام نرخ ارز در ایران</a:t>
            </a:r>
          </a:p>
        </p:txBody>
      </p:sp>
    </p:spTree>
    <p:extLst>
      <p:ext uri="{BB962C8B-B14F-4D97-AF65-F5344CB8AC3E}">
        <p14:creationId xmlns:p14="http://schemas.microsoft.com/office/powerpoint/2010/main" val="3369451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642918"/>
            <a:ext cx="8629680" cy="1000132"/>
          </a:xfrm>
        </p:spPr>
        <p:txBody>
          <a:bodyPr>
            <a:noAutofit/>
          </a:bodyPr>
          <a:lstStyle/>
          <a:p>
            <a:pPr algn="l"/>
            <a:r>
              <a:rPr lang="en-US" sz="4600" dirty="0" smtClean="0">
                <a:latin typeface="+mn-lt"/>
              </a:rPr>
              <a:t>WHAT IS EXCHANGE RATE ?</a:t>
            </a:r>
            <a:endParaRPr lang="en-US" sz="46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8596" y="2286000"/>
            <a:ext cx="7929618" cy="3733800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§"/>
            </a:pPr>
            <a:r>
              <a:rPr lang="en-US" dirty="0" smtClean="0"/>
              <a:t> The prices at which currencies trade are known as exchange rates.</a:t>
            </a:r>
          </a:p>
          <a:p>
            <a:pPr algn="r" rtl="1"/>
            <a:r>
              <a:rPr lang="fa-IR" sz="3200" dirty="0" smtClean="0">
                <a:cs typeface="B Lotus" pitchFamily="2" charset="-78"/>
              </a:rPr>
              <a:t> </a:t>
            </a:r>
          </a:p>
          <a:p>
            <a:pPr algn="r" rtl="1">
              <a:buFont typeface="Wingdings" pitchFamily="2" charset="2"/>
              <a:buChar char="ü"/>
            </a:pPr>
            <a:r>
              <a:rPr lang="fa-IR" sz="3200" dirty="0" smtClean="0">
                <a:cs typeface="B Lotus" pitchFamily="2" charset="-78"/>
              </a:rPr>
              <a:t> قیمت یک پول بر حسب پول دیگر (مثلا ریال برای هر دلار) نرخ ارز نامیده می شود.</a:t>
            </a:r>
          </a:p>
          <a:p>
            <a:pPr algn="r" rtl="1">
              <a:buFont typeface="Wingdings" pitchFamily="2" charset="2"/>
              <a:buChar char="ü"/>
            </a:pPr>
            <a:r>
              <a:rPr lang="fa-IR" sz="3200" dirty="0" smtClean="0">
                <a:cs typeface="B Lotus" pitchFamily="2" charset="-78"/>
              </a:rPr>
              <a:t> مبادلات ارزی  امروز محوری اساسی در تجارت بین الملل است.</a:t>
            </a:r>
            <a:endParaRPr lang="en-US" sz="3200" dirty="0"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29050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214290"/>
            <a:ext cx="7629548" cy="1524000"/>
          </a:xfrm>
        </p:spPr>
        <p:txBody>
          <a:bodyPr>
            <a:normAutofit/>
          </a:bodyPr>
          <a:lstStyle/>
          <a:p>
            <a:pPr algn="l"/>
            <a:r>
              <a:rPr lang="en-US" sz="4600" dirty="0" smtClean="0">
                <a:latin typeface="+mn-lt"/>
              </a:rPr>
              <a:t>how understanding exchange rate ?</a:t>
            </a:r>
            <a:endParaRPr lang="en-US" sz="46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2781304"/>
            <a:ext cx="7643866" cy="2076456"/>
          </a:xfrm>
        </p:spPr>
        <p:txBody>
          <a:bodyPr>
            <a:normAutofit fontScale="92500" lnSpcReduction="10000"/>
          </a:bodyPr>
          <a:lstStyle/>
          <a:p>
            <a:pPr marL="514350" indent="-514350" algn="l">
              <a:buSzPct val="90000"/>
              <a:buFont typeface="+mj-lt"/>
              <a:buAutoNum type="arabicPeriod"/>
            </a:pPr>
            <a:r>
              <a:rPr lang="en-US" sz="3000" dirty="0" smtClean="0"/>
              <a:t>law of one price</a:t>
            </a:r>
          </a:p>
          <a:p>
            <a:pPr algn="r" rtl="1"/>
            <a:r>
              <a:rPr lang="fa-IR" sz="3500" dirty="0" smtClean="0">
                <a:cs typeface="B Lotus" pitchFamily="2" charset="-78"/>
              </a:rPr>
              <a:t>1. قانون تک قیمتی</a:t>
            </a:r>
            <a:endParaRPr lang="en-US" sz="3500" dirty="0">
              <a:cs typeface="B Lotus" pitchFamily="2" charset="-78"/>
            </a:endParaRPr>
          </a:p>
          <a:p>
            <a:pPr marL="514350" indent="-514350" algn="l">
              <a:buSzPct val="90000"/>
              <a:buFont typeface="+mj-lt"/>
              <a:buAutoNum type="arabicPeriod" startAt="2"/>
            </a:pPr>
            <a:r>
              <a:rPr lang="en-US" sz="3000" dirty="0" smtClean="0"/>
              <a:t>purchasing power parity</a:t>
            </a:r>
          </a:p>
          <a:p>
            <a:pPr algn="r" rtl="1"/>
            <a:r>
              <a:rPr lang="fa-IR" sz="3500" dirty="0" smtClean="0">
                <a:cs typeface="B Lotus" pitchFamily="2" charset="-78"/>
              </a:rPr>
              <a:t>2. برابری قدرت خرید</a:t>
            </a:r>
            <a:endParaRPr lang="en-US" sz="3500" dirty="0"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78403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>
                <a:latin typeface="+mn-lt"/>
              </a:rPr>
              <a:t>EXCHANGE RATE REGIME</a:t>
            </a:r>
            <a:endParaRPr lang="en-US" dirty="0"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7158" y="1535112"/>
            <a:ext cx="4143404" cy="750887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200" dirty="0" smtClean="0"/>
              <a:t>  FIXED EXCHANGE  RATE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572001" y="1535112"/>
            <a:ext cx="4357718" cy="750887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200" dirty="0" smtClean="0"/>
              <a:t> FLOATING EXCHANGE RATE</a:t>
            </a:r>
            <a:endParaRPr lang="en-US" sz="22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57158" y="2362200"/>
            <a:ext cx="4140230" cy="3763963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When the government keeps the exchange rate against some other currency at or near a particular target.</a:t>
            </a:r>
          </a:p>
          <a:p>
            <a:pPr algn="just"/>
            <a:endParaRPr lang="en-US" dirty="0" smtClean="0"/>
          </a:p>
          <a:p>
            <a:pPr algn="justLow" rtl="1"/>
            <a:r>
              <a:rPr lang="fa-IR" dirty="0" smtClean="0">
                <a:cs typeface="B Lotus" pitchFamily="2" charset="-78"/>
              </a:rPr>
              <a:t>در این نظام،بانک مرکزی بنا بر مصلحت هایی نرخ ارز معینی رابه عنوان نرخ ارز هدف تعیین و از آن حمایت می کند.</a:t>
            </a:r>
            <a:endParaRPr lang="en-US" dirty="0" smtClean="0">
              <a:cs typeface="B Lotus" pitchFamily="2" charset="-78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When the government lets the exchange rate go wherever the market takes it.</a:t>
            </a:r>
          </a:p>
          <a:p>
            <a:pPr algn="just"/>
            <a:endParaRPr lang="fa-IR" dirty="0" smtClean="0"/>
          </a:p>
          <a:p>
            <a:pPr algn="justLow" rtl="1"/>
            <a:r>
              <a:rPr lang="fa-IR" dirty="0" smtClean="0">
                <a:cs typeface="B Lotus" pitchFamily="2" charset="-78"/>
              </a:rPr>
              <a:t>نرخ ارز در این نظام بر اساس تعامل نیروهای عرضه و تقاضا و بدون مداخله دولت تعیین می شود.</a:t>
            </a:r>
            <a:endParaRPr lang="en-US" dirty="0" smtClean="0">
              <a:cs typeface="B Lotus" pitchFamily="2" charset="-78"/>
            </a:endParaRPr>
          </a:p>
          <a:p>
            <a:pPr algn="just"/>
            <a:endParaRPr lang="en-US" dirty="0"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22075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  <p:bldP spid="5" grpId="0" build="p"/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34636"/>
            <a:ext cx="8305800" cy="1565564"/>
          </a:xfrm>
        </p:spPr>
        <p:txBody>
          <a:bodyPr>
            <a:normAutofit/>
          </a:bodyPr>
          <a:lstStyle/>
          <a:p>
            <a:pPr algn="l"/>
            <a:r>
              <a:rPr lang="en-US" sz="4000" dirty="0" smtClean="0">
                <a:latin typeface="+mn-lt"/>
              </a:rPr>
              <a:t>International monetary system</a:t>
            </a:r>
            <a:endParaRPr lang="en-US" sz="40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8596" y="2000240"/>
            <a:ext cx="7643866" cy="3929090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US" sz="4000" dirty="0" smtClean="0"/>
              <a:t>1. Gold standard</a:t>
            </a:r>
          </a:p>
          <a:p>
            <a:pPr algn="r" rtl="1">
              <a:buFont typeface="Wingdings" pitchFamily="2" charset="2"/>
              <a:buChar char="§"/>
            </a:pPr>
            <a:r>
              <a:rPr lang="fa-IR" sz="4600" dirty="0" smtClean="0">
                <a:cs typeface="B Lotus" pitchFamily="2" charset="-78"/>
              </a:rPr>
              <a:t> بعد انقلاب صنعتی تا جنگ جهانی ارزش هرپول برحسب طلا تعریف شده و نسبت محتوای طلا و پول نرخ تبدیل آن ها را مشخص می کند.</a:t>
            </a:r>
          </a:p>
          <a:p>
            <a:pPr algn="l"/>
            <a:r>
              <a:rPr lang="en-US" sz="4000" dirty="0" smtClean="0"/>
              <a:t>2. The </a:t>
            </a:r>
            <a:r>
              <a:rPr lang="en-US" sz="4000" dirty="0" err="1" smtClean="0"/>
              <a:t>bretton</a:t>
            </a:r>
            <a:r>
              <a:rPr lang="en-US" sz="4000" dirty="0" smtClean="0"/>
              <a:t> woods system</a:t>
            </a:r>
          </a:p>
          <a:p>
            <a:pPr algn="r" rtl="1">
              <a:buFont typeface="Wingdings" pitchFamily="2" charset="2"/>
              <a:buChar char="§"/>
            </a:pPr>
            <a:r>
              <a:rPr lang="fa-IR" sz="4100" dirty="0" smtClean="0"/>
              <a:t> </a:t>
            </a:r>
            <a:r>
              <a:rPr lang="fa-IR" sz="4600" dirty="0" smtClean="0">
                <a:cs typeface="B Lotus" pitchFamily="2" charset="-78"/>
              </a:rPr>
              <a:t>نظام پایه ارز-طلا همراه با تاسیس دو نهاد مهم پولی صندوق بین المللی پول و بانک جهانی بود.</a:t>
            </a:r>
          </a:p>
          <a:p>
            <a:pPr algn="l"/>
            <a:r>
              <a:rPr lang="en-US" sz="4000" dirty="0" smtClean="0"/>
              <a:t>3. </a:t>
            </a:r>
            <a:r>
              <a:rPr lang="en-US" sz="4000" dirty="0" err="1" smtClean="0"/>
              <a:t>Flaxible</a:t>
            </a:r>
            <a:r>
              <a:rPr lang="en-US" sz="4000" dirty="0" smtClean="0"/>
              <a:t> exchange rate</a:t>
            </a:r>
          </a:p>
          <a:p>
            <a:pPr algn="r" rtl="1">
              <a:buFont typeface="Wingdings" pitchFamily="2" charset="2"/>
              <a:buChar char="§"/>
            </a:pPr>
            <a:r>
              <a:rPr lang="fa-IR" sz="4600" dirty="0" smtClean="0">
                <a:cs typeface="B Lotus" pitchFamily="2" charset="-78"/>
              </a:rPr>
              <a:t> از1976 به بعد.</a:t>
            </a:r>
            <a:endParaRPr lang="fa-IR" sz="4600" dirty="0"/>
          </a:p>
        </p:txBody>
      </p:sp>
    </p:spTree>
    <p:extLst>
      <p:ext uri="{BB962C8B-B14F-4D97-AF65-F5344CB8AC3E}">
        <p14:creationId xmlns:p14="http://schemas.microsoft.com/office/powerpoint/2010/main" val="119849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4800" dirty="0" smtClean="0">
                <a:latin typeface="+mn-lt"/>
              </a:rPr>
              <a:t>TYPOLGY OF EXCHANGE RATE REGIME</a:t>
            </a:r>
            <a:endParaRPr lang="en-US" sz="48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r" rtl="1"/>
            <a:r>
              <a:rPr lang="fa-IR" sz="3200" dirty="0" smtClean="0">
                <a:cs typeface="B Lotus" pitchFamily="2" charset="-78"/>
              </a:rPr>
              <a:t>گونه شناسی نظام نرخ ارز در دنیای معاصر (ازثابت به شناور):</a:t>
            </a:r>
          </a:p>
          <a:p>
            <a:pPr marL="137160" indent="0">
              <a:buNone/>
            </a:pPr>
            <a:r>
              <a:rPr lang="en-US" dirty="0" smtClean="0"/>
              <a:t>1. Adjustable pegs</a:t>
            </a:r>
          </a:p>
          <a:p>
            <a:pPr marL="137160" indent="0" algn="r" rtl="1">
              <a:buNone/>
            </a:pPr>
            <a:r>
              <a:rPr lang="fa-IR" sz="3000" dirty="0" smtClean="0">
                <a:cs typeface="B Lotus" pitchFamily="2" charset="-78"/>
              </a:rPr>
              <a:t>1. میخکوب قابل تعدیل</a:t>
            </a:r>
          </a:p>
          <a:p>
            <a:pPr marL="137160" indent="0">
              <a:buNone/>
            </a:pPr>
            <a:r>
              <a:rPr lang="en-US" dirty="0" smtClean="0"/>
              <a:t>2. Crawling pegs</a:t>
            </a:r>
          </a:p>
          <a:p>
            <a:pPr marL="137160" indent="0" algn="r" rtl="1">
              <a:buNone/>
            </a:pPr>
            <a:r>
              <a:rPr lang="fa-IR" sz="3000" dirty="0" smtClean="0">
                <a:cs typeface="B Lotus" pitchFamily="2" charset="-78"/>
              </a:rPr>
              <a:t>2. میخکوب خزنده</a:t>
            </a:r>
            <a:endParaRPr lang="en-US" sz="3000" dirty="0" smtClean="0">
              <a:cs typeface="B Lotus" pitchFamily="2" charset="-78"/>
            </a:endParaRPr>
          </a:p>
          <a:p>
            <a:pPr marL="137160" indent="0">
              <a:buNone/>
            </a:pPr>
            <a:r>
              <a:rPr lang="en-US" dirty="0" smtClean="0"/>
              <a:t>3. Managed floating</a:t>
            </a:r>
          </a:p>
          <a:p>
            <a:pPr marL="137160" indent="0" algn="r" rtl="1">
              <a:buNone/>
            </a:pPr>
            <a:r>
              <a:rPr lang="fa-IR" sz="3000" dirty="0" smtClean="0">
                <a:cs typeface="B Lotus" pitchFamily="2" charset="-78"/>
              </a:rPr>
              <a:t>3. شناور مدیریت شده</a:t>
            </a:r>
          </a:p>
          <a:p>
            <a:pPr marL="137160" indent="0" algn="r" rtl="1">
              <a:buNone/>
            </a:pPr>
            <a:r>
              <a:rPr lang="fa-IR" sz="3000" dirty="0" smtClean="0">
                <a:cs typeface="B Lotus" pitchFamily="2" charset="-78"/>
              </a:rPr>
              <a:t>در عمل، در هیچ کشوری نه نرخ ارز ثابت مطلق وجود دارد و نه شناور مطلق.ضمن اینکه در برخی کشورهای در حال توسعه سیاست وابستگی به ارز معتبر وجود دارد.</a:t>
            </a:r>
          </a:p>
        </p:txBody>
      </p:sp>
    </p:spTree>
    <p:extLst>
      <p:ext uri="{BB962C8B-B14F-4D97-AF65-F5344CB8AC3E}">
        <p14:creationId xmlns:p14="http://schemas.microsoft.com/office/powerpoint/2010/main" val="94568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800" dirty="0" smtClean="0">
                <a:latin typeface="+mn-lt"/>
              </a:rPr>
              <a:t>FIXED EXCHANGE RATE </a:t>
            </a:r>
            <a:endParaRPr lang="en-US" sz="4800" dirty="0"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ADVANTAGE: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err="1" smtClean="0"/>
              <a:t>Disadvan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1-monetary order</a:t>
            </a:r>
          </a:p>
          <a:p>
            <a:r>
              <a:rPr lang="en-US" dirty="0" smtClean="0"/>
              <a:t>2-decrease risk</a:t>
            </a:r>
          </a:p>
          <a:p>
            <a:r>
              <a:rPr lang="en-US" dirty="0" smtClean="0"/>
              <a:t>3-planning for investment</a:t>
            </a:r>
          </a:p>
          <a:p>
            <a:r>
              <a:rPr lang="en-US" dirty="0" smtClean="0"/>
              <a:t>4-not speculation</a:t>
            </a:r>
          </a:p>
          <a:p>
            <a:r>
              <a:rPr lang="en-US" dirty="0" smtClean="0"/>
              <a:t>5-deflation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1-decrease exporting</a:t>
            </a:r>
          </a:p>
          <a:p>
            <a:r>
              <a:rPr lang="en-US" dirty="0" smtClean="0"/>
              <a:t>2-increase </a:t>
            </a:r>
            <a:r>
              <a:rPr lang="en-US" dirty="0" err="1" smtClean="0"/>
              <a:t>inporting</a:t>
            </a:r>
            <a:endParaRPr lang="en-US" dirty="0" smtClean="0"/>
          </a:p>
          <a:p>
            <a:r>
              <a:rPr lang="en-US" dirty="0" smtClean="0"/>
              <a:t>3-trade deficit</a:t>
            </a:r>
          </a:p>
          <a:p>
            <a:r>
              <a:rPr lang="en-US" dirty="0" smtClean="0"/>
              <a:t>4-</a:t>
            </a:r>
            <a:r>
              <a:rPr lang="en-US" dirty="0"/>
              <a:t>swindler </a:t>
            </a:r>
            <a:endParaRPr lang="en-US" dirty="0" smtClean="0"/>
          </a:p>
          <a:p>
            <a:r>
              <a:rPr lang="en-US" dirty="0" smtClean="0"/>
              <a:t>5-</a:t>
            </a:r>
            <a:r>
              <a:rPr lang="en-US" dirty="0"/>
              <a:t>thistle valuable </a:t>
            </a:r>
            <a:endParaRPr lang="en-US" dirty="0" smtClean="0"/>
          </a:p>
          <a:p>
            <a:r>
              <a:rPr lang="en-US" dirty="0" smtClean="0"/>
              <a:t>6-trade –off inflation and unemployment</a:t>
            </a:r>
          </a:p>
          <a:p>
            <a:r>
              <a:rPr lang="en-US" dirty="0" smtClean="0"/>
              <a:t>7-</a:t>
            </a:r>
            <a:r>
              <a:rPr lang="fa-IR" dirty="0" smtClean="0">
                <a:cs typeface="B Lotus" pitchFamily="2" charset="-78"/>
              </a:rPr>
              <a:t>رواج بازار سیاه </a:t>
            </a:r>
            <a:endParaRPr lang="en-US" dirty="0"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89468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  <p:bldP spid="5" grpId="0" build="p"/>
      <p:bldP spid="6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Apex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Custom 2">
      <a:majorFont>
        <a:latin typeface="Century Gothic"/>
        <a:ea typeface=""/>
        <a:cs typeface="IranNastaliq"/>
      </a:majorFont>
      <a:minorFont>
        <a:latin typeface="Century Gothic"/>
        <a:ea typeface=""/>
        <a:cs typeface="B Mitra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231</TotalTime>
  <Words>476</Words>
  <Application>Microsoft Office PowerPoint</Application>
  <PresentationFormat>On-screen Show (4:3)</PresentationFormat>
  <Paragraphs>83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Apex</vt:lpstr>
      <vt:lpstr>Opulent</vt:lpstr>
      <vt:lpstr>PowerPoint Presentation</vt:lpstr>
      <vt:lpstr>EXCHANGE RATE REGIM</vt:lpstr>
      <vt:lpstr>مباحث آماده شده</vt:lpstr>
      <vt:lpstr>WHAT IS EXCHANGE RATE ?</vt:lpstr>
      <vt:lpstr>how understanding exchange rate ?</vt:lpstr>
      <vt:lpstr>EXCHANGE RATE REGIME</vt:lpstr>
      <vt:lpstr>International monetary system</vt:lpstr>
      <vt:lpstr>TYPOLGY OF EXCHANGE RATE REGIME</vt:lpstr>
      <vt:lpstr>FIXED EXCHANGE RATE </vt:lpstr>
      <vt:lpstr>Floating exchange rate</vt:lpstr>
      <vt:lpstr>بازار ارز در ایران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EXCHANGE RATE REGIM نظام نرخ ارز</dc:title>
  <dc:creator>Acer</dc:creator>
  <cp:lastModifiedBy>Acer</cp:lastModifiedBy>
  <cp:revision>26</cp:revision>
  <dcterms:created xsi:type="dcterms:W3CDTF">2012-03-08T19:08:59Z</dcterms:created>
  <dcterms:modified xsi:type="dcterms:W3CDTF">2013-01-04T11:09:11Z</dcterms:modified>
</cp:coreProperties>
</file>